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18" r:id="rId2"/>
    <p:sldId id="257" r:id="rId3"/>
    <p:sldId id="357" r:id="rId4"/>
    <p:sldId id="297" r:id="rId5"/>
    <p:sldId id="359" r:id="rId6"/>
    <p:sldId id="302" r:id="rId7"/>
    <p:sldId id="358" r:id="rId8"/>
    <p:sldId id="31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028"/>
    <a:srgbClr val="A38F62"/>
    <a:srgbClr val="E0C68C"/>
    <a:srgbClr val="FEE5A8"/>
    <a:srgbClr val="553F1F"/>
    <a:srgbClr val="F4D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26"/>
    <p:restoredTop sz="96900"/>
  </p:normalViewPr>
  <p:slideViewPr>
    <p:cSldViewPr snapToGrid="0" snapToObjects="1">
      <p:cViewPr varScale="1">
        <p:scale>
          <a:sx n="114" d="100"/>
          <a:sy n="114" d="100"/>
        </p:scale>
        <p:origin x="1308" y="102"/>
      </p:cViewPr>
      <p:guideLst/>
    </p:cSldViewPr>
  </p:slideViewPr>
  <p:notesTextViewPr>
    <p:cViewPr>
      <p:scale>
        <a:sx n="1" d="1"/>
        <a:sy n="1" d="1"/>
      </p:scale>
      <p:origin x="0" y="0"/>
    </p:cViewPr>
  </p:notesTextViewPr>
  <p:sorterViewPr>
    <p:cViewPr varScale="1">
      <p:scale>
        <a:sx n="100" d="100"/>
        <a:sy n="100" d="100"/>
      </p:scale>
      <p:origin x="0" y="-193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35A328-D8A4-6747-8FB9-EC9C5EED7FB3}"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A2D11-9468-E24E-BC3D-ECB16F4192DF}" type="slidenum">
              <a:rPr lang="en-US" smtClean="0"/>
              <a:t>‹#›</a:t>
            </a:fld>
            <a:endParaRPr lang="en-US"/>
          </a:p>
        </p:txBody>
      </p:sp>
    </p:spTree>
    <p:extLst>
      <p:ext uri="{BB962C8B-B14F-4D97-AF65-F5344CB8AC3E}">
        <p14:creationId xmlns:p14="http://schemas.microsoft.com/office/powerpoint/2010/main" val="42253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5A328-D8A4-6747-8FB9-EC9C5EED7FB3}"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A2D11-9468-E24E-BC3D-ECB16F4192DF}" type="slidenum">
              <a:rPr lang="en-US" smtClean="0"/>
              <a:t>‹#›</a:t>
            </a:fld>
            <a:endParaRPr lang="en-US"/>
          </a:p>
        </p:txBody>
      </p:sp>
    </p:spTree>
    <p:extLst>
      <p:ext uri="{BB962C8B-B14F-4D97-AF65-F5344CB8AC3E}">
        <p14:creationId xmlns:p14="http://schemas.microsoft.com/office/powerpoint/2010/main" val="196946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5A328-D8A4-6747-8FB9-EC9C5EED7FB3}"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A2D11-9468-E24E-BC3D-ECB16F4192DF}" type="slidenum">
              <a:rPr lang="en-US" smtClean="0"/>
              <a:t>‹#›</a:t>
            </a:fld>
            <a:endParaRPr lang="en-US"/>
          </a:p>
        </p:txBody>
      </p:sp>
    </p:spTree>
    <p:extLst>
      <p:ext uri="{BB962C8B-B14F-4D97-AF65-F5344CB8AC3E}">
        <p14:creationId xmlns:p14="http://schemas.microsoft.com/office/powerpoint/2010/main" val="190323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5A328-D8A4-6747-8FB9-EC9C5EED7FB3}"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A2D11-9468-E24E-BC3D-ECB16F4192DF}" type="slidenum">
              <a:rPr lang="en-US" smtClean="0"/>
              <a:t>‹#›</a:t>
            </a:fld>
            <a:endParaRPr lang="en-US"/>
          </a:p>
        </p:txBody>
      </p:sp>
    </p:spTree>
    <p:extLst>
      <p:ext uri="{BB962C8B-B14F-4D97-AF65-F5344CB8AC3E}">
        <p14:creationId xmlns:p14="http://schemas.microsoft.com/office/powerpoint/2010/main" val="248341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5A328-D8A4-6747-8FB9-EC9C5EED7FB3}"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A2D11-9468-E24E-BC3D-ECB16F4192DF}" type="slidenum">
              <a:rPr lang="en-US" smtClean="0"/>
              <a:t>‹#›</a:t>
            </a:fld>
            <a:endParaRPr lang="en-US"/>
          </a:p>
        </p:txBody>
      </p:sp>
    </p:spTree>
    <p:extLst>
      <p:ext uri="{BB962C8B-B14F-4D97-AF65-F5344CB8AC3E}">
        <p14:creationId xmlns:p14="http://schemas.microsoft.com/office/powerpoint/2010/main" val="100887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35A328-D8A4-6747-8FB9-EC9C5EED7FB3}"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A2D11-9468-E24E-BC3D-ECB16F4192DF}" type="slidenum">
              <a:rPr lang="en-US" smtClean="0"/>
              <a:t>‹#›</a:t>
            </a:fld>
            <a:endParaRPr lang="en-US"/>
          </a:p>
        </p:txBody>
      </p:sp>
    </p:spTree>
    <p:extLst>
      <p:ext uri="{BB962C8B-B14F-4D97-AF65-F5344CB8AC3E}">
        <p14:creationId xmlns:p14="http://schemas.microsoft.com/office/powerpoint/2010/main" val="24005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35A328-D8A4-6747-8FB9-EC9C5EED7FB3}"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3A2D11-9468-E24E-BC3D-ECB16F4192DF}" type="slidenum">
              <a:rPr lang="en-US" smtClean="0"/>
              <a:t>‹#›</a:t>
            </a:fld>
            <a:endParaRPr lang="en-US"/>
          </a:p>
        </p:txBody>
      </p:sp>
    </p:spTree>
    <p:extLst>
      <p:ext uri="{BB962C8B-B14F-4D97-AF65-F5344CB8AC3E}">
        <p14:creationId xmlns:p14="http://schemas.microsoft.com/office/powerpoint/2010/main" val="55124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35A328-D8A4-6747-8FB9-EC9C5EED7FB3}"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3A2D11-9468-E24E-BC3D-ECB16F4192DF}" type="slidenum">
              <a:rPr lang="en-US" smtClean="0"/>
              <a:t>‹#›</a:t>
            </a:fld>
            <a:endParaRPr lang="en-US"/>
          </a:p>
        </p:txBody>
      </p:sp>
    </p:spTree>
    <p:extLst>
      <p:ext uri="{BB962C8B-B14F-4D97-AF65-F5344CB8AC3E}">
        <p14:creationId xmlns:p14="http://schemas.microsoft.com/office/powerpoint/2010/main" val="236002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5A328-D8A4-6747-8FB9-EC9C5EED7FB3}"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3A2D11-9468-E24E-BC3D-ECB16F4192DF}" type="slidenum">
              <a:rPr lang="en-US" smtClean="0"/>
              <a:t>‹#›</a:t>
            </a:fld>
            <a:endParaRPr lang="en-US"/>
          </a:p>
        </p:txBody>
      </p:sp>
    </p:spTree>
    <p:extLst>
      <p:ext uri="{BB962C8B-B14F-4D97-AF65-F5344CB8AC3E}">
        <p14:creationId xmlns:p14="http://schemas.microsoft.com/office/powerpoint/2010/main" val="115445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35A328-D8A4-6747-8FB9-EC9C5EED7FB3}"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A2D11-9468-E24E-BC3D-ECB16F4192DF}" type="slidenum">
              <a:rPr lang="en-US" smtClean="0"/>
              <a:t>‹#›</a:t>
            </a:fld>
            <a:endParaRPr lang="en-US"/>
          </a:p>
        </p:txBody>
      </p:sp>
    </p:spTree>
    <p:extLst>
      <p:ext uri="{BB962C8B-B14F-4D97-AF65-F5344CB8AC3E}">
        <p14:creationId xmlns:p14="http://schemas.microsoft.com/office/powerpoint/2010/main" val="159152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35A328-D8A4-6747-8FB9-EC9C5EED7FB3}"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A2D11-9468-E24E-BC3D-ECB16F4192DF}" type="slidenum">
              <a:rPr lang="en-US" smtClean="0"/>
              <a:t>‹#›</a:t>
            </a:fld>
            <a:endParaRPr lang="en-US"/>
          </a:p>
        </p:txBody>
      </p:sp>
    </p:spTree>
    <p:extLst>
      <p:ext uri="{BB962C8B-B14F-4D97-AF65-F5344CB8AC3E}">
        <p14:creationId xmlns:p14="http://schemas.microsoft.com/office/powerpoint/2010/main" val="196140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5A328-D8A4-6747-8FB9-EC9C5EED7FB3}" type="datetimeFigureOut">
              <a:rPr lang="en-US" smtClean="0"/>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A2D11-9468-E24E-BC3D-ECB16F4192DF}" type="slidenum">
              <a:rPr lang="en-US" smtClean="0"/>
              <a:t>‹#›</a:t>
            </a:fld>
            <a:endParaRPr lang="en-US"/>
          </a:p>
        </p:txBody>
      </p:sp>
    </p:spTree>
    <p:extLst>
      <p:ext uri="{BB962C8B-B14F-4D97-AF65-F5344CB8AC3E}">
        <p14:creationId xmlns:p14="http://schemas.microsoft.com/office/powerpoint/2010/main" val="3552214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E7C762-2CC2-E84C-B993-A258773D0EAA}"/>
              </a:ext>
            </a:extLst>
          </p:cNvPr>
          <p:cNvPicPr>
            <a:picLocks noChangeAspect="1"/>
          </p:cNvPicPr>
          <p:nvPr/>
        </p:nvPicPr>
        <p:blipFill>
          <a:blip r:embed="rId2"/>
          <a:stretch>
            <a:fillRect/>
          </a:stretch>
        </p:blipFill>
        <p:spPr>
          <a:xfrm>
            <a:off x="-508899" y="84927"/>
            <a:ext cx="9140638" cy="6860523"/>
          </a:xfrm>
          <a:prstGeom prst="rect">
            <a:avLst/>
          </a:prstGeom>
        </p:spPr>
      </p:pic>
      <p:sp>
        <p:nvSpPr>
          <p:cNvPr id="9" name="TextBox 8">
            <a:extLst>
              <a:ext uri="{FF2B5EF4-FFF2-40B4-BE49-F238E27FC236}">
                <a16:creationId xmlns:a16="http://schemas.microsoft.com/office/drawing/2014/main" id="{9135F535-6A4B-B249-93F7-8554D7BE4695}"/>
              </a:ext>
            </a:extLst>
          </p:cNvPr>
          <p:cNvSpPr txBox="1"/>
          <p:nvPr/>
        </p:nvSpPr>
        <p:spPr>
          <a:xfrm>
            <a:off x="5388561" y="171641"/>
            <a:ext cx="4003019" cy="523220"/>
          </a:xfrm>
          <a:prstGeom prst="rect">
            <a:avLst/>
          </a:prstGeom>
          <a:noFill/>
        </p:spPr>
        <p:txBody>
          <a:bodyPr wrap="none" rtlCol="0">
            <a:spAutoFit/>
          </a:bodyPr>
          <a:lstStyle/>
          <a:p>
            <a:r>
              <a:rPr lang="en-US" sz="2800" dirty="0">
                <a:solidFill>
                  <a:schemeClr val="tx1"/>
                </a:solidFill>
              </a:rPr>
              <a:t>Department of Defence </a:t>
            </a:r>
          </a:p>
        </p:txBody>
      </p:sp>
      <p:sp>
        <p:nvSpPr>
          <p:cNvPr id="12" name="TextBox 11">
            <a:extLst>
              <a:ext uri="{FF2B5EF4-FFF2-40B4-BE49-F238E27FC236}">
                <a16:creationId xmlns:a16="http://schemas.microsoft.com/office/drawing/2014/main" id="{3F160B48-2B24-4D47-9A39-A086E7C3E28F}"/>
              </a:ext>
            </a:extLst>
          </p:cNvPr>
          <p:cNvSpPr txBox="1"/>
          <p:nvPr/>
        </p:nvSpPr>
        <p:spPr>
          <a:xfrm>
            <a:off x="628101" y="834010"/>
            <a:ext cx="9520920" cy="1169551"/>
          </a:xfrm>
          <a:prstGeom prst="rect">
            <a:avLst/>
          </a:prstGeom>
          <a:noFill/>
        </p:spPr>
        <p:txBody>
          <a:bodyPr wrap="square" rtlCol="0">
            <a:spAutoFit/>
          </a:bodyPr>
          <a:lstStyle/>
          <a:p>
            <a:r>
              <a:rPr lang="en-US" sz="3500" b="1" dirty="0">
                <a:solidFill>
                  <a:schemeClr val="tx1"/>
                </a:solidFill>
              </a:rPr>
              <a:t>Impact of Adjusted Estimates </a:t>
            </a:r>
          </a:p>
          <a:p>
            <a:r>
              <a:rPr lang="en-US" sz="3500" b="1" dirty="0"/>
              <a:t>Of National Expenditures</a:t>
            </a:r>
            <a:r>
              <a:rPr lang="en-US" sz="3500" b="1" dirty="0">
                <a:solidFill>
                  <a:schemeClr val="tx1"/>
                </a:solidFill>
              </a:rPr>
              <a:t> </a:t>
            </a:r>
          </a:p>
        </p:txBody>
      </p:sp>
      <p:cxnSp>
        <p:nvCxnSpPr>
          <p:cNvPr id="13" name="Straight Connector 12">
            <a:extLst>
              <a:ext uri="{FF2B5EF4-FFF2-40B4-BE49-F238E27FC236}">
                <a16:creationId xmlns:a16="http://schemas.microsoft.com/office/drawing/2014/main" id="{B2126EE1-1737-A840-B954-874A841841F0}"/>
              </a:ext>
            </a:extLst>
          </p:cNvPr>
          <p:cNvCxnSpPr>
            <a:cxnSpLocks/>
          </p:cNvCxnSpPr>
          <p:nvPr/>
        </p:nvCxnSpPr>
        <p:spPr>
          <a:xfrm>
            <a:off x="5493783" y="764435"/>
            <a:ext cx="335501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69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D53741-DC29-3747-8618-570FCCB48B55}"/>
              </a:ext>
            </a:extLst>
          </p:cNvPr>
          <p:cNvPicPr>
            <a:picLocks noChangeAspect="1"/>
          </p:cNvPicPr>
          <p:nvPr/>
        </p:nvPicPr>
        <p:blipFill>
          <a:blip r:embed="rId2"/>
          <a:stretch>
            <a:fillRect/>
          </a:stretch>
        </p:blipFill>
        <p:spPr>
          <a:xfrm>
            <a:off x="3362" y="-2523"/>
            <a:ext cx="9140638" cy="6860523"/>
          </a:xfrm>
          <a:prstGeom prst="rect">
            <a:avLst/>
          </a:prstGeom>
        </p:spPr>
      </p:pic>
      <p:sp>
        <p:nvSpPr>
          <p:cNvPr id="8" name="TextBox 7">
            <a:extLst>
              <a:ext uri="{FF2B5EF4-FFF2-40B4-BE49-F238E27FC236}">
                <a16:creationId xmlns:a16="http://schemas.microsoft.com/office/drawing/2014/main" id="{F01816CE-4C97-4F41-AA3B-6E825DC3EA11}"/>
              </a:ext>
            </a:extLst>
          </p:cNvPr>
          <p:cNvSpPr txBox="1"/>
          <p:nvPr/>
        </p:nvSpPr>
        <p:spPr>
          <a:xfrm>
            <a:off x="0" y="1174376"/>
            <a:ext cx="9140638" cy="923330"/>
          </a:xfrm>
          <a:prstGeom prst="rect">
            <a:avLst/>
          </a:prstGeom>
          <a:noFill/>
        </p:spPr>
        <p:txBody>
          <a:bodyPr wrap="square" rtlCol="0">
            <a:spAutoFit/>
          </a:bodyPr>
          <a:lstStyle/>
          <a:p>
            <a:pPr algn="ctr"/>
            <a:r>
              <a:rPr lang="en-GB" dirty="0">
                <a:ea typeface="Calibri" panose="020F0502020204030204" pitchFamily="34" charset="0"/>
                <a:cs typeface="Times New Roman" panose="02020603050405020304" pitchFamily="18" charset="0"/>
              </a:rPr>
              <a:t>To brief the Portfolio Committee on Defence </a:t>
            </a:r>
            <a:br>
              <a:rPr lang="en-GB" dirty="0">
                <a:ea typeface="Calibri" panose="020F0502020204030204" pitchFamily="34" charset="0"/>
                <a:cs typeface="Times New Roman" panose="02020603050405020304" pitchFamily="18" charset="0"/>
              </a:rPr>
            </a:br>
            <a:r>
              <a:rPr lang="en-GB" dirty="0">
                <a:ea typeface="Calibri" panose="020F0502020204030204" pitchFamily="34" charset="0"/>
                <a:cs typeface="Times New Roman" panose="02020603050405020304" pitchFamily="18" charset="0"/>
              </a:rPr>
              <a:t>on the impact of Adjusted Estimate of National Expenditure on the DOD Budget</a:t>
            </a:r>
            <a:endParaRPr lang="en-US" dirty="0">
              <a:ea typeface="Calibri" panose="020F0502020204030204" pitchFamily="34"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CC3B6DCD-43E9-4249-9EFD-4AB44EE290A9}"/>
              </a:ext>
            </a:extLst>
          </p:cNvPr>
          <p:cNvSpPr txBox="1"/>
          <p:nvPr/>
        </p:nvSpPr>
        <p:spPr>
          <a:xfrm>
            <a:off x="4222307" y="124261"/>
            <a:ext cx="696024" cy="461665"/>
          </a:xfrm>
          <a:prstGeom prst="rect">
            <a:avLst/>
          </a:prstGeom>
          <a:noFill/>
        </p:spPr>
        <p:txBody>
          <a:bodyPr wrap="none" rtlCol="0">
            <a:spAutoFit/>
          </a:bodyPr>
          <a:lstStyle/>
          <a:p>
            <a:r>
              <a:rPr lang="en-US" sz="2400" b="1" dirty="0"/>
              <a:t>Aim</a:t>
            </a:r>
          </a:p>
        </p:txBody>
      </p:sp>
      <p:cxnSp>
        <p:nvCxnSpPr>
          <p:cNvPr id="11" name="Straight Connector 10">
            <a:extLst>
              <a:ext uri="{FF2B5EF4-FFF2-40B4-BE49-F238E27FC236}">
                <a16:creationId xmlns:a16="http://schemas.microsoft.com/office/drawing/2014/main" id="{10CEAC2E-F22D-8D4E-8806-7FEEF6FE5191}"/>
              </a:ext>
            </a:extLst>
          </p:cNvPr>
          <p:cNvCxnSpPr>
            <a:cxnSpLocks/>
          </p:cNvCxnSpPr>
          <p:nvPr/>
        </p:nvCxnSpPr>
        <p:spPr>
          <a:xfrm>
            <a:off x="4285129" y="585926"/>
            <a:ext cx="528918" cy="0"/>
          </a:xfrm>
          <a:prstGeom prst="line">
            <a:avLst/>
          </a:prstGeom>
          <a:ln w="38100">
            <a:solidFill>
              <a:srgbClr val="A38F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04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6AB8A4-3D03-D948-AB3F-420CB36FBD9D}"/>
              </a:ext>
            </a:extLst>
          </p:cNvPr>
          <p:cNvPicPr>
            <a:picLocks noChangeAspect="1"/>
          </p:cNvPicPr>
          <p:nvPr/>
        </p:nvPicPr>
        <p:blipFill>
          <a:blip r:embed="rId2"/>
          <a:stretch>
            <a:fillRect/>
          </a:stretch>
        </p:blipFill>
        <p:spPr>
          <a:xfrm>
            <a:off x="0" y="-2523"/>
            <a:ext cx="9140638" cy="6860523"/>
          </a:xfrm>
          <a:prstGeom prst="rect">
            <a:avLst/>
          </a:prstGeom>
        </p:spPr>
      </p:pic>
      <p:sp>
        <p:nvSpPr>
          <p:cNvPr id="8" name="TextBox 7">
            <a:extLst>
              <a:ext uri="{FF2B5EF4-FFF2-40B4-BE49-F238E27FC236}">
                <a16:creationId xmlns:a16="http://schemas.microsoft.com/office/drawing/2014/main" id="{004D1DAE-6A0E-4F40-BECF-50630FC61660}"/>
              </a:ext>
            </a:extLst>
          </p:cNvPr>
          <p:cNvSpPr txBox="1"/>
          <p:nvPr/>
        </p:nvSpPr>
        <p:spPr>
          <a:xfrm>
            <a:off x="2888479" y="124261"/>
            <a:ext cx="4844724" cy="830997"/>
          </a:xfrm>
          <a:prstGeom prst="rect">
            <a:avLst/>
          </a:prstGeom>
          <a:noFill/>
        </p:spPr>
        <p:txBody>
          <a:bodyPr wrap="none" rtlCol="0">
            <a:spAutoFit/>
          </a:bodyPr>
          <a:lstStyle/>
          <a:p>
            <a:pPr algn="ctr"/>
            <a:r>
              <a:rPr lang="en-US" sz="2400" b="1" dirty="0"/>
              <a:t>2020 SPECIAL ADJUSTMENT BUDGET</a:t>
            </a:r>
          </a:p>
          <a:p>
            <a:pPr algn="ctr"/>
            <a:endParaRPr lang="en-US" sz="2400" b="1" dirty="0"/>
          </a:p>
        </p:txBody>
      </p:sp>
      <p:cxnSp>
        <p:nvCxnSpPr>
          <p:cNvPr id="9" name="Straight Connector 8">
            <a:extLst>
              <a:ext uri="{FF2B5EF4-FFF2-40B4-BE49-F238E27FC236}">
                <a16:creationId xmlns:a16="http://schemas.microsoft.com/office/drawing/2014/main" id="{1A74D084-68C9-1841-837E-A9908C791BBD}"/>
              </a:ext>
            </a:extLst>
          </p:cNvPr>
          <p:cNvCxnSpPr>
            <a:cxnSpLocks/>
          </p:cNvCxnSpPr>
          <p:nvPr/>
        </p:nvCxnSpPr>
        <p:spPr>
          <a:xfrm>
            <a:off x="2888479" y="517849"/>
            <a:ext cx="4844724" cy="0"/>
          </a:xfrm>
          <a:prstGeom prst="line">
            <a:avLst/>
          </a:prstGeom>
          <a:ln w="38100">
            <a:solidFill>
              <a:srgbClr val="A38F62"/>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95943" y="795679"/>
            <a:ext cx="8215086" cy="6124754"/>
          </a:xfrm>
          <a:prstGeom prst="rect">
            <a:avLst/>
          </a:prstGeom>
          <a:noFill/>
        </p:spPr>
        <p:txBody>
          <a:bodyPr wrap="square" rtlCol="0">
            <a:spAutoFit/>
          </a:bodyPr>
          <a:lstStyle/>
          <a:p>
            <a:pPr marL="285750" indent="-285750">
              <a:buFont typeface="Arial" panose="020B0604020202020204" pitchFamily="34" charset="0"/>
              <a:buChar char="•"/>
            </a:pPr>
            <a:r>
              <a:rPr lang="en-US" dirty="0"/>
              <a:t>DOD submitted an estimate of </a:t>
            </a:r>
            <a:r>
              <a:rPr lang="en-US" b="1" dirty="0"/>
              <a:t>R4.590 billion </a:t>
            </a:r>
            <a:r>
              <a:rPr lang="en-US" dirty="0"/>
              <a:t>as a requirement for COVID 19 OP NOTLELA as illustrated in the next slide. </a:t>
            </a:r>
          </a:p>
          <a:p>
            <a:pPr marL="285750" indent="-285750">
              <a:buFont typeface="Arial" panose="020B0604020202020204" pitchFamily="34" charset="0"/>
              <a:buChar char="•"/>
            </a:pPr>
            <a:r>
              <a:rPr lang="en-US" dirty="0"/>
              <a:t>DOD declared an amount of </a:t>
            </a:r>
            <a:r>
              <a:rPr lang="en-US" b="1" dirty="0"/>
              <a:t>R1.136 billion </a:t>
            </a:r>
            <a:r>
              <a:rPr lang="en-US" dirty="0"/>
              <a:t>as a reprioritization from within the existing allocation on instruction from NT to all national departments.</a:t>
            </a:r>
          </a:p>
          <a:p>
            <a:pPr marL="285750" indent="-285750">
              <a:buFont typeface="Arial" panose="020B0604020202020204" pitchFamily="34" charset="0"/>
              <a:buChar char="•"/>
            </a:pPr>
            <a:r>
              <a:rPr lang="en-US" dirty="0"/>
              <a:t>On the 24</a:t>
            </a:r>
            <a:r>
              <a:rPr lang="en-US" baseline="30000" dirty="0"/>
              <a:t>th</a:t>
            </a:r>
            <a:r>
              <a:rPr lang="en-US" dirty="0"/>
              <a:t> of June, Department of </a:t>
            </a:r>
            <a:r>
              <a:rPr lang="en-US" dirty="0" err="1"/>
              <a:t>Defence</a:t>
            </a:r>
            <a:r>
              <a:rPr lang="en-US" dirty="0"/>
              <a:t> was allocated an amount of </a:t>
            </a:r>
            <a:r>
              <a:rPr lang="en-US" b="1" dirty="0"/>
              <a:t>R3.0 billion</a:t>
            </a:r>
            <a:r>
              <a:rPr lang="en-US" dirty="0"/>
              <a:t> for COVID-19 related expenses.</a:t>
            </a:r>
          </a:p>
          <a:p>
            <a:pPr marL="285750" indent="-285750">
              <a:buFont typeface="Arial" panose="020B0604020202020204" pitchFamily="34" charset="0"/>
              <a:buChar char="•"/>
            </a:pPr>
            <a:r>
              <a:rPr lang="en-US" dirty="0"/>
              <a:t>Of the above amount, R763.4 million for Compensation of Employees increasing the ceiling to R31.9 billion. The Expected expenditure on COE for the current year is RB 34.9 with an estimated short fall of RB 3.0  </a:t>
            </a:r>
          </a:p>
          <a:p>
            <a:pPr marL="285750" indent="-285750">
              <a:buFont typeface="Arial" panose="020B0604020202020204" pitchFamily="34" charset="0"/>
              <a:buChar char="•"/>
            </a:pPr>
            <a:r>
              <a:rPr lang="en-US" dirty="0"/>
              <a:t>R2.2 billion is an additional amount that must be utilized for COVID-19;</a:t>
            </a:r>
          </a:p>
          <a:p>
            <a:pPr marL="1200150" lvl="2" indent="-285750">
              <a:buFont typeface="Arial" panose="020B0604020202020204" pitchFamily="34" charset="0"/>
              <a:buChar char="•"/>
            </a:pPr>
            <a:r>
              <a:rPr lang="en-US" dirty="0"/>
              <a:t>R1 .0 billion for Goods and Services</a:t>
            </a:r>
          </a:p>
          <a:p>
            <a:pPr marL="1200150" lvl="2" indent="-285750">
              <a:buFont typeface="Arial" panose="020B0604020202020204" pitchFamily="34" charset="0"/>
              <a:buChar char="•"/>
            </a:pPr>
            <a:r>
              <a:rPr lang="en-US" dirty="0"/>
              <a:t>R1.2 billion for Machinery and Equipment  (mainly SAMHS)</a:t>
            </a:r>
          </a:p>
          <a:p>
            <a:pPr marL="285750" indent="-285750">
              <a:buFont typeface="Arial" panose="020B0604020202020204" pitchFamily="34" charset="0"/>
              <a:buChar char="•"/>
            </a:pPr>
            <a:r>
              <a:rPr lang="en-US" b="1" dirty="0"/>
              <a:t>Requirement Of COVID 19 Goods and Services is RB 3.6. Short fall is RB is 1.5.</a:t>
            </a:r>
          </a:p>
          <a:p>
            <a:pPr marL="285750" indent="-285750">
              <a:buFont typeface="Arial" panose="020B0604020202020204" pitchFamily="34" charset="0"/>
              <a:buChar char="•"/>
            </a:pPr>
            <a:r>
              <a:rPr lang="en-US" b="1" dirty="0"/>
              <a:t>R120 million </a:t>
            </a:r>
            <a:r>
              <a:rPr lang="en-US" dirty="0"/>
              <a:t>is a reduction of the transfer amount to </a:t>
            </a:r>
            <a:r>
              <a:rPr lang="en-US" dirty="0" err="1"/>
              <a:t>Armscor</a:t>
            </a:r>
            <a:r>
              <a:rPr lang="en-US" dirty="0"/>
              <a:t> within the DOD allocation.</a:t>
            </a:r>
          </a:p>
          <a:p>
            <a:pPr marL="285750" indent="-285750">
              <a:buFont typeface="Arial" panose="020B0604020202020204" pitchFamily="34" charset="0"/>
              <a:buChar char="•"/>
            </a:pPr>
            <a:r>
              <a:rPr lang="en-US" dirty="0"/>
              <a:t>An amount of </a:t>
            </a:r>
            <a:r>
              <a:rPr lang="en-US" b="1" dirty="0"/>
              <a:t>R3 million </a:t>
            </a:r>
            <a:r>
              <a:rPr lang="en-US" dirty="0"/>
              <a:t>was allocated and transferred by DOD within the allocation to the Castle Control Board (CCB) per their request to accommodate their expenses during COVID-19. </a:t>
            </a:r>
          </a:p>
          <a:p>
            <a:pPr marL="1200150" lvl="2" indent="-285750">
              <a:buFont typeface="Arial" panose="020B0604020202020204" pitchFamily="34" charset="0"/>
              <a:buChar char="•"/>
            </a:pPr>
            <a:endParaRPr lang="en-US" dirty="0"/>
          </a:p>
          <a:p>
            <a:pPr lvl="1"/>
            <a:endParaRPr lang="en-ZA" dirty="0"/>
          </a:p>
          <a:p>
            <a:pPr algn="just"/>
            <a:endParaRPr lang="en-US" sz="1600" dirty="0"/>
          </a:p>
          <a:p>
            <a:pPr algn="just"/>
            <a:endParaRPr lang="en-US" sz="1600" dirty="0"/>
          </a:p>
        </p:txBody>
      </p:sp>
    </p:spTree>
    <p:extLst>
      <p:ext uri="{BB962C8B-B14F-4D97-AF65-F5344CB8AC3E}">
        <p14:creationId xmlns:p14="http://schemas.microsoft.com/office/powerpoint/2010/main" val="349861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6AB8A4-3D03-D948-AB3F-420CB36FBD9D}"/>
              </a:ext>
            </a:extLst>
          </p:cNvPr>
          <p:cNvPicPr>
            <a:picLocks noChangeAspect="1"/>
          </p:cNvPicPr>
          <p:nvPr/>
        </p:nvPicPr>
        <p:blipFill>
          <a:blip r:embed="rId2"/>
          <a:stretch>
            <a:fillRect/>
          </a:stretch>
        </p:blipFill>
        <p:spPr>
          <a:xfrm>
            <a:off x="3362" y="-2523"/>
            <a:ext cx="9140638" cy="6860523"/>
          </a:xfrm>
          <a:prstGeom prst="rect">
            <a:avLst/>
          </a:prstGeom>
        </p:spPr>
      </p:pic>
      <p:sp>
        <p:nvSpPr>
          <p:cNvPr id="8" name="TextBox 7">
            <a:extLst>
              <a:ext uri="{FF2B5EF4-FFF2-40B4-BE49-F238E27FC236}">
                <a16:creationId xmlns:a16="http://schemas.microsoft.com/office/drawing/2014/main" id="{004D1DAE-6A0E-4F40-BECF-50630FC61660}"/>
              </a:ext>
            </a:extLst>
          </p:cNvPr>
          <p:cNvSpPr txBox="1"/>
          <p:nvPr/>
        </p:nvSpPr>
        <p:spPr>
          <a:xfrm>
            <a:off x="3070380" y="38801"/>
            <a:ext cx="3053913" cy="461665"/>
          </a:xfrm>
          <a:prstGeom prst="rect">
            <a:avLst/>
          </a:prstGeom>
          <a:noFill/>
        </p:spPr>
        <p:txBody>
          <a:bodyPr wrap="none" rtlCol="0">
            <a:spAutoFit/>
          </a:bodyPr>
          <a:lstStyle/>
          <a:p>
            <a:r>
              <a:rPr lang="en-US" sz="2400" b="1" dirty="0"/>
              <a:t>DOD COVID-19 Budget</a:t>
            </a:r>
          </a:p>
        </p:txBody>
      </p:sp>
      <p:cxnSp>
        <p:nvCxnSpPr>
          <p:cNvPr id="9" name="Straight Connector 8">
            <a:extLst>
              <a:ext uri="{FF2B5EF4-FFF2-40B4-BE49-F238E27FC236}">
                <a16:creationId xmlns:a16="http://schemas.microsoft.com/office/drawing/2014/main" id="{1A74D084-68C9-1841-837E-A9908C791BBD}"/>
              </a:ext>
            </a:extLst>
          </p:cNvPr>
          <p:cNvCxnSpPr>
            <a:cxnSpLocks/>
          </p:cNvCxnSpPr>
          <p:nvPr/>
        </p:nvCxnSpPr>
        <p:spPr>
          <a:xfrm>
            <a:off x="3136307" y="505278"/>
            <a:ext cx="2871386" cy="0"/>
          </a:xfrm>
          <a:prstGeom prst="line">
            <a:avLst/>
          </a:prstGeom>
          <a:ln w="38100">
            <a:solidFill>
              <a:srgbClr val="A38F62"/>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3C2BD39F-468B-D74F-B680-6A68C76F2DD9}"/>
              </a:ext>
            </a:extLst>
          </p:cNvPr>
          <p:cNvGraphicFramePr>
            <a:graphicFrameLocks noGrp="1"/>
          </p:cNvGraphicFramePr>
          <p:nvPr>
            <p:extLst>
              <p:ext uri="{D42A27DB-BD31-4B8C-83A1-F6EECF244321}">
                <p14:modId xmlns:p14="http://schemas.microsoft.com/office/powerpoint/2010/main" val="3992520129"/>
              </p:ext>
            </p:extLst>
          </p:nvPr>
        </p:nvGraphicFramePr>
        <p:xfrm>
          <a:off x="49447" y="569921"/>
          <a:ext cx="9037283" cy="4997912"/>
        </p:xfrm>
        <a:graphic>
          <a:graphicData uri="http://schemas.openxmlformats.org/drawingml/2006/table">
            <a:tbl>
              <a:tblPr>
                <a:tableStyleId>{5C22544A-7EE6-4342-B048-85BDC9FD1C3A}</a:tableStyleId>
              </a:tblPr>
              <a:tblGrid>
                <a:gridCol w="412498">
                  <a:extLst>
                    <a:ext uri="{9D8B030D-6E8A-4147-A177-3AD203B41FA5}">
                      <a16:colId xmlns:a16="http://schemas.microsoft.com/office/drawing/2014/main" val="20000"/>
                    </a:ext>
                  </a:extLst>
                </a:gridCol>
                <a:gridCol w="66639">
                  <a:extLst>
                    <a:ext uri="{9D8B030D-6E8A-4147-A177-3AD203B41FA5}">
                      <a16:colId xmlns:a16="http://schemas.microsoft.com/office/drawing/2014/main" val="20001"/>
                    </a:ext>
                  </a:extLst>
                </a:gridCol>
                <a:gridCol w="1546866">
                  <a:extLst>
                    <a:ext uri="{9D8B030D-6E8A-4147-A177-3AD203B41FA5}">
                      <a16:colId xmlns:a16="http://schemas.microsoft.com/office/drawing/2014/main" val="20002"/>
                    </a:ext>
                  </a:extLst>
                </a:gridCol>
                <a:gridCol w="4408425">
                  <a:extLst>
                    <a:ext uri="{9D8B030D-6E8A-4147-A177-3AD203B41FA5}">
                      <a16:colId xmlns:a16="http://schemas.microsoft.com/office/drawing/2014/main" val="20003"/>
                    </a:ext>
                  </a:extLst>
                </a:gridCol>
                <a:gridCol w="66639">
                  <a:extLst>
                    <a:ext uri="{9D8B030D-6E8A-4147-A177-3AD203B41FA5}">
                      <a16:colId xmlns:a16="http://schemas.microsoft.com/office/drawing/2014/main" val="20004"/>
                    </a:ext>
                  </a:extLst>
                </a:gridCol>
                <a:gridCol w="2536216">
                  <a:extLst>
                    <a:ext uri="{9D8B030D-6E8A-4147-A177-3AD203B41FA5}">
                      <a16:colId xmlns:a16="http://schemas.microsoft.com/office/drawing/2014/main" val="20005"/>
                    </a:ext>
                  </a:extLst>
                </a:gridCol>
              </a:tblGrid>
              <a:tr h="150382">
                <a:tc>
                  <a:txBody>
                    <a:bodyPr/>
                    <a:lstStyle/>
                    <a:p>
                      <a:pPr marL="0" marR="0">
                        <a:lnSpc>
                          <a:spcPct val="107000"/>
                        </a:lnSpc>
                        <a:spcBef>
                          <a:spcPts val="0"/>
                        </a:spcBef>
                        <a:spcAft>
                          <a:spcPts val="0"/>
                        </a:spcAft>
                      </a:pPr>
                      <a:r>
                        <a:rPr lang="en-US" sz="1000" b="1" dirty="0">
                          <a:effectLst/>
                        </a:rPr>
                        <a:t> S/N</a:t>
                      </a:r>
                      <a:endParaRPr lang="en-US" sz="1000" b="1"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b="1" dirty="0">
                          <a:effectLst/>
                        </a:rPr>
                        <a:t>SERVICE/DIVISION</a:t>
                      </a:r>
                      <a:endParaRPr lang="en-US" sz="1000" b="1"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gridSpan="2">
                  <a:txBody>
                    <a:bodyPr/>
                    <a:lstStyle/>
                    <a:p>
                      <a:pPr marL="0" marR="0">
                        <a:lnSpc>
                          <a:spcPct val="107000"/>
                        </a:lnSpc>
                        <a:spcBef>
                          <a:spcPts val="0"/>
                        </a:spcBef>
                        <a:spcAft>
                          <a:spcPts val="0"/>
                        </a:spcAft>
                      </a:pPr>
                      <a:r>
                        <a:rPr lang="en-US" sz="1000" b="1" dirty="0">
                          <a:effectLst/>
                        </a:rPr>
                        <a:t>Description</a:t>
                      </a:r>
                      <a:endParaRPr lang="en-US" sz="1000" b="1"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b="1" dirty="0">
                          <a:effectLst/>
                        </a:rPr>
                        <a:t>Costs</a:t>
                      </a:r>
                      <a:endParaRPr lang="en-US" sz="1000" b="1"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extLst>
                  <a:ext uri="{0D108BD9-81ED-4DB2-BD59-A6C34878D82A}">
                    <a16:rowId xmlns:a16="http://schemas.microsoft.com/office/drawing/2014/main" val="10000"/>
                  </a:ext>
                </a:extLst>
              </a:tr>
              <a:tr h="150382">
                <a:tc>
                  <a:txBody>
                    <a:bodyPr/>
                    <a:lstStyle/>
                    <a:p>
                      <a:pPr marL="0" marR="0">
                        <a:lnSpc>
                          <a:spcPct val="107000"/>
                        </a:lnSpc>
                        <a:spcBef>
                          <a:spcPts val="0"/>
                        </a:spcBef>
                        <a:spcAft>
                          <a:spcPts val="0"/>
                        </a:spcAft>
                      </a:pPr>
                      <a:r>
                        <a:rPr lang="en-US" sz="1000" dirty="0">
                          <a:effectLst/>
                        </a:rPr>
                        <a:t>1</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REPATRIATION</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gridSpan="2">
                  <a:txBody>
                    <a:bodyPr/>
                    <a:lstStyle/>
                    <a:p>
                      <a:pPr marL="0" marR="0">
                        <a:lnSpc>
                          <a:spcPct val="107000"/>
                        </a:lnSpc>
                        <a:spcBef>
                          <a:spcPts val="0"/>
                        </a:spcBef>
                        <a:spcAft>
                          <a:spcPts val="0"/>
                        </a:spcAft>
                      </a:pPr>
                      <a:r>
                        <a:rPr lang="en-US" sz="1000">
                          <a:effectLst/>
                        </a:rPr>
                        <a:t>Aircraft Charter (SA-CHINA-SA)</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13 888 000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extLst>
                  <a:ext uri="{0D108BD9-81ED-4DB2-BD59-A6C34878D82A}">
                    <a16:rowId xmlns:a16="http://schemas.microsoft.com/office/drawing/2014/main" val="10001"/>
                  </a:ext>
                </a:extLst>
              </a:tr>
              <a:tr h="150382">
                <a:tc>
                  <a:txBody>
                    <a:bodyPr/>
                    <a:lstStyle/>
                    <a:p>
                      <a:pPr marL="0" marR="0">
                        <a:lnSpc>
                          <a:spcPct val="107000"/>
                        </a:lnSpc>
                        <a:spcBef>
                          <a:spcPts val="0"/>
                        </a:spcBef>
                        <a:spcAft>
                          <a:spcPts val="0"/>
                        </a:spcAft>
                      </a:pPr>
                      <a:r>
                        <a:rPr lang="en-US" sz="1000" dirty="0">
                          <a:effectLst/>
                        </a:rPr>
                        <a:t>2</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REPATRIATION</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gridSpan="2">
                  <a:txBody>
                    <a:bodyPr/>
                    <a:lstStyle/>
                    <a:p>
                      <a:pPr marL="0" marR="0">
                        <a:lnSpc>
                          <a:spcPct val="107000"/>
                        </a:lnSpc>
                        <a:spcBef>
                          <a:spcPts val="0"/>
                        </a:spcBef>
                        <a:spcAft>
                          <a:spcPts val="0"/>
                        </a:spcAft>
                      </a:pPr>
                      <a:r>
                        <a:rPr lang="en-US" sz="1000">
                          <a:effectLst/>
                        </a:rPr>
                        <a:t>Support Costs (Quarantine Costs)</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14 194 000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extLst>
                  <a:ext uri="{0D108BD9-81ED-4DB2-BD59-A6C34878D82A}">
                    <a16:rowId xmlns:a16="http://schemas.microsoft.com/office/drawing/2014/main" val="10002"/>
                  </a:ext>
                </a:extLst>
              </a:tr>
              <a:tr h="150382">
                <a:tc gridSpan="3">
                  <a:txBody>
                    <a:bodyPr/>
                    <a:lstStyle/>
                    <a:p>
                      <a:pPr marL="0" marR="0" algn="r">
                        <a:lnSpc>
                          <a:spcPct val="107000"/>
                        </a:lnSpc>
                        <a:spcBef>
                          <a:spcPts val="0"/>
                        </a:spcBef>
                        <a:spcAft>
                          <a:spcPts val="0"/>
                        </a:spcAft>
                      </a:pPr>
                      <a:r>
                        <a:rPr lang="en-US" sz="1000" dirty="0">
                          <a:solidFill>
                            <a:srgbClr val="FF0000"/>
                          </a:solidFill>
                          <a:effectLst/>
                        </a:rPr>
                        <a:t>REPATRIATION COSTS </a:t>
                      </a:r>
                      <a:endParaRPr lang="en-US" sz="1000" dirty="0">
                        <a:solidFill>
                          <a:srgbClr val="FF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hMerge="1">
                  <a:txBody>
                    <a:bodyPr/>
                    <a:lstStyle/>
                    <a:p>
                      <a:endParaRPr lang="en-US"/>
                    </a:p>
                  </a:txBody>
                  <a:tcPr/>
                </a:tc>
                <a:tc gridSpan="3">
                  <a:txBody>
                    <a:bodyPr/>
                    <a:lstStyle/>
                    <a:p>
                      <a:pPr marL="0" marR="0" algn="r">
                        <a:lnSpc>
                          <a:spcPct val="107000"/>
                        </a:lnSpc>
                        <a:spcBef>
                          <a:spcPts val="0"/>
                        </a:spcBef>
                        <a:spcAft>
                          <a:spcPts val="0"/>
                        </a:spcAft>
                      </a:pPr>
                      <a:r>
                        <a:rPr lang="en-US" sz="1000" dirty="0">
                          <a:solidFill>
                            <a:srgbClr val="FF0000"/>
                          </a:solidFill>
                          <a:effectLst/>
                        </a:rPr>
                        <a:t>28 082 000 </a:t>
                      </a:r>
                      <a:endParaRPr lang="en-US" sz="1000" dirty="0">
                        <a:solidFill>
                          <a:srgbClr val="FF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50382">
                <a:tc gridSpan="2">
                  <a:txBody>
                    <a:bodyPr/>
                    <a:lstStyle/>
                    <a:p>
                      <a:pPr marL="0" marR="0">
                        <a:lnSpc>
                          <a:spcPct val="107000"/>
                        </a:lnSpc>
                        <a:spcBef>
                          <a:spcPts val="0"/>
                        </a:spcBef>
                        <a:spcAft>
                          <a:spcPts val="0"/>
                        </a:spcAft>
                      </a:pPr>
                      <a:r>
                        <a:rPr lang="en-US" sz="1000" dirty="0">
                          <a:effectLst/>
                        </a:rPr>
                        <a:t>3</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JOINT OPERATIONS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dirty="0">
                          <a:effectLst/>
                        </a:rPr>
                        <a:t>Deployment of Reserve Force </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dirty="0">
                          <a:effectLst/>
                        </a:rPr>
                        <a:t>222 579 950 </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04"/>
                  </a:ext>
                </a:extLst>
              </a:tr>
              <a:tr h="150382">
                <a:tc gridSpan="2">
                  <a:txBody>
                    <a:bodyPr/>
                    <a:lstStyle/>
                    <a:p>
                      <a:pPr marL="0" marR="0">
                        <a:lnSpc>
                          <a:spcPct val="107000"/>
                        </a:lnSpc>
                        <a:spcBef>
                          <a:spcPts val="0"/>
                        </a:spcBef>
                        <a:spcAft>
                          <a:spcPts val="0"/>
                        </a:spcAft>
                      </a:pPr>
                      <a:r>
                        <a:rPr lang="en-US" sz="1000" dirty="0">
                          <a:effectLst/>
                        </a:rPr>
                        <a:t>4</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JOINT OPERATIONS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a:effectLst/>
                        </a:rPr>
                        <a:t>Allowances (Regular &amp; Reserves)</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540 844 442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05"/>
                  </a:ext>
                </a:extLst>
              </a:tr>
              <a:tr h="150382">
                <a:tc gridSpan="2">
                  <a:txBody>
                    <a:bodyPr/>
                    <a:lstStyle/>
                    <a:p>
                      <a:pPr marL="0" marR="0">
                        <a:lnSpc>
                          <a:spcPct val="107000"/>
                        </a:lnSpc>
                        <a:spcBef>
                          <a:spcPts val="0"/>
                        </a:spcBef>
                        <a:spcAft>
                          <a:spcPts val="0"/>
                        </a:spcAft>
                      </a:pPr>
                      <a:r>
                        <a:rPr lang="en-US" sz="1000" dirty="0">
                          <a:effectLst/>
                        </a:rPr>
                        <a:t>5</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JOINT OPERATIONS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a:effectLst/>
                        </a:rPr>
                        <a:t>Ration Costs (Regular &amp; Reserves)</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159 442 820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06"/>
                  </a:ext>
                </a:extLst>
              </a:tr>
              <a:tr h="260645">
                <a:tc gridSpan="2">
                  <a:txBody>
                    <a:bodyPr/>
                    <a:lstStyle/>
                    <a:p>
                      <a:pPr marL="0" marR="0">
                        <a:lnSpc>
                          <a:spcPct val="107000"/>
                        </a:lnSpc>
                        <a:spcBef>
                          <a:spcPts val="0"/>
                        </a:spcBef>
                        <a:spcAft>
                          <a:spcPts val="0"/>
                        </a:spcAft>
                      </a:pPr>
                      <a:r>
                        <a:rPr lang="en-US" sz="1000" dirty="0">
                          <a:effectLst/>
                        </a:rPr>
                        <a:t>6</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JOINT OPERATIONS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a:effectLst/>
                        </a:rPr>
                        <a:t>Mobility: Fuel And Maintenance Full Costs (for 864 Vehicles)</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33 082 750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07"/>
                  </a:ext>
                </a:extLst>
              </a:tr>
              <a:tr h="150382">
                <a:tc gridSpan="3">
                  <a:txBody>
                    <a:bodyPr/>
                    <a:lstStyle/>
                    <a:p>
                      <a:pPr marL="0" marR="0" algn="r">
                        <a:lnSpc>
                          <a:spcPct val="107000"/>
                        </a:lnSpc>
                        <a:spcBef>
                          <a:spcPts val="0"/>
                        </a:spcBef>
                        <a:spcAft>
                          <a:spcPts val="0"/>
                        </a:spcAft>
                      </a:pPr>
                      <a:r>
                        <a:rPr lang="en-US" sz="1000" b="1" dirty="0">
                          <a:solidFill>
                            <a:srgbClr val="FF0000"/>
                          </a:solidFill>
                          <a:effectLst/>
                        </a:rPr>
                        <a:t>TOTAL JOINT OPERATIONS</a:t>
                      </a:r>
                      <a:endParaRPr lang="en-US" sz="1000" b="1" dirty="0">
                        <a:solidFill>
                          <a:srgbClr val="FF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hMerge="1">
                  <a:txBody>
                    <a:bodyPr/>
                    <a:lstStyle/>
                    <a:p>
                      <a:endParaRPr lang="en-US"/>
                    </a:p>
                  </a:txBody>
                  <a:tcPr/>
                </a:tc>
                <a:tc gridSpan="3">
                  <a:txBody>
                    <a:bodyPr/>
                    <a:lstStyle/>
                    <a:p>
                      <a:pPr marL="0" marR="0" algn="r">
                        <a:lnSpc>
                          <a:spcPct val="107000"/>
                        </a:lnSpc>
                        <a:spcBef>
                          <a:spcPts val="0"/>
                        </a:spcBef>
                        <a:spcAft>
                          <a:spcPts val="0"/>
                        </a:spcAft>
                      </a:pPr>
                      <a:r>
                        <a:rPr lang="en-US" sz="1000" b="1" dirty="0">
                          <a:solidFill>
                            <a:srgbClr val="FF0000"/>
                          </a:solidFill>
                          <a:effectLst/>
                        </a:rPr>
                        <a:t>955 949 962 </a:t>
                      </a:r>
                      <a:endParaRPr lang="en-US" sz="1000" b="1" dirty="0">
                        <a:solidFill>
                          <a:srgbClr val="FF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382">
                <a:tc gridSpan="2">
                  <a:txBody>
                    <a:bodyPr/>
                    <a:lstStyle/>
                    <a:p>
                      <a:pPr marL="0" marR="0">
                        <a:lnSpc>
                          <a:spcPct val="107000"/>
                        </a:lnSpc>
                        <a:spcBef>
                          <a:spcPts val="0"/>
                        </a:spcBef>
                        <a:spcAft>
                          <a:spcPts val="0"/>
                        </a:spcAft>
                      </a:pPr>
                      <a:r>
                        <a:rPr lang="en-US" sz="1000" dirty="0">
                          <a:effectLst/>
                        </a:rPr>
                        <a:t>7</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SAAF</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dirty="0">
                          <a:effectLst/>
                        </a:rPr>
                        <a:t>Air Support Operations </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gn="r">
                        <a:lnSpc>
                          <a:spcPct val="107000"/>
                        </a:lnSpc>
                        <a:spcBef>
                          <a:spcPts val="0"/>
                        </a:spcBef>
                        <a:spcAft>
                          <a:spcPts val="0"/>
                        </a:spcAft>
                      </a:pPr>
                      <a:r>
                        <a:rPr lang="en-US" sz="1000" dirty="0">
                          <a:solidFill>
                            <a:srgbClr val="FF0000"/>
                          </a:solidFill>
                          <a:effectLst/>
                        </a:rPr>
                        <a:t>416 927 731 </a:t>
                      </a:r>
                      <a:endParaRPr lang="en-US" sz="1000" dirty="0">
                        <a:solidFill>
                          <a:srgbClr val="FF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09"/>
                  </a:ext>
                </a:extLst>
              </a:tr>
              <a:tr h="150382">
                <a:tc gridSpan="2">
                  <a:txBody>
                    <a:bodyPr/>
                    <a:lstStyle/>
                    <a:p>
                      <a:pPr marL="0" marR="0">
                        <a:lnSpc>
                          <a:spcPct val="107000"/>
                        </a:lnSpc>
                        <a:spcBef>
                          <a:spcPts val="0"/>
                        </a:spcBef>
                        <a:spcAft>
                          <a:spcPts val="0"/>
                        </a:spcAft>
                      </a:pPr>
                      <a:r>
                        <a:rPr lang="en-US" sz="1000" dirty="0">
                          <a:effectLst/>
                        </a:rPr>
                        <a:t>8</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SA NAVY</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a:effectLst/>
                        </a:rPr>
                        <a:t>Maritime Support Operations</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gn="r">
                        <a:lnSpc>
                          <a:spcPct val="107000"/>
                        </a:lnSpc>
                        <a:spcBef>
                          <a:spcPts val="0"/>
                        </a:spcBef>
                        <a:spcAft>
                          <a:spcPts val="0"/>
                        </a:spcAft>
                      </a:pPr>
                      <a:r>
                        <a:rPr lang="en-US" sz="1000" dirty="0">
                          <a:solidFill>
                            <a:srgbClr val="FF0000"/>
                          </a:solidFill>
                          <a:effectLst/>
                        </a:rPr>
                        <a:t>11 607 747 </a:t>
                      </a:r>
                      <a:endParaRPr lang="en-US" sz="1000" dirty="0">
                        <a:solidFill>
                          <a:srgbClr val="FF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10"/>
                  </a:ext>
                </a:extLst>
              </a:tr>
              <a:tr h="150382">
                <a:tc gridSpan="2">
                  <a:txBody>
                    <a:bodyPr/>
                    <a:lstStyle/>
                    <a:p>
                      <a:pPr marL="0" marR="0">
                        <a:lnSpc>
                          <a:spcPct val="107000"/>
                        </a:lnSpc>
                        <a:spcBef>
                          <a:spcPts val="0"/>
                        </a:spcBef>
                        <a:spcAft>
                          <a:spcPts val="0"/>
                        </a:spcAft>
                      </a:pPr>
                      <a:r>
                        <a:rPr lang="en-US" sz="1000" dirty="0">
                          <a:effectLst/>
                        </a:rPr>
                        <a:t>9</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rPr>
                        <a:t>LOGISTICS</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a:effectLst/>
                        </a:rPr>
                        <a:t>PPE's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1 204 944 091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11"/>
                  </a:ext>
                </a:extLst>
              </a:tr>
              <a:tr h="150382">
                <a:tc gridSpan="2">
                  <a:txBody>
                    <a:bodyPr/>
                    <a:lstStyle/>
                    <a:p>
                      <a:pPr marL="0" marR="0">
                        <a:lnSpc>
                          <a:spcPct val="107000"/>
                        </a:lnSpc>
                        <a:spcBef>
                          <a:spcPts val="0"/>
                        </a:spcBef>
                        <a:spcAft>
                          <a:spcPts val="0"/>
                        </a:spcAft>
                      </a:pPr>
                      <a:r>
                        <a:rPr lang="en-US" sz="1000">
                          <a:effectLst/>
                        </a:rPr>
                        <a:t>10</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LOGISTICS</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a:effectLst/>
                        </a:rPr>
                        <a:t>Rapid Test Kit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90 250 000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12"/>
                  </a:ext>
                </a:extLst>
              </a:tr>
              <a:tr h="150382">
                <a:tc gridSpan="2">
                  <a:txBody>
                    <a:bodyPr/>
                    <a:lstStyle/>
                    <a:p>
                      <a:pPr marL="0" marR="0">
                        <a:lnSpc>
                          <a:spcPct val="107000"/>
                        </a:lnSpc>
                        <a:spcBef>
                          <a:spcPts val="0"/>
                        </a:spcBef>
                        <a:spcAft>
                          <a:spcPts val="0"/>
                        </a:spcAft>
                      </a:pPr>
                      <a:r>
                        <a:rPr lang="en-US" sz="1000" dirty="0">
                          <a:effectLst/>
                        </a:rPr>
                        <a:t>11</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rPr>
                        <a:t>LOGISTICS</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a:effectLst/>
                        </a:rPr>
                        <a:t>Head Scanners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6 270 000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13"/>
                  </a:ext>
                </a:extLst>
              </a:tr>
              <a:tr h="150382">
                <a:tc gridSpan="2">
                  <a:txBody>
                    <a:bodyPr/>
                    <a:lstStyle/>
                    <a:p>
                      <a:pPr marL="0" marR="0">
                        <a:lnSpc>
                          <a:spcPct val="107000"/>
                        </a:lnSpc>
                        <a:spcBef>
                          <a:spcPts val="0"/>
                        </a:spcBef>
                        <a:spcAft>
                          <a:spcPts val="0"/>
                        </a:spcAft>
                      </a:pPr>
                      <a:r>
                        <a:rPr lang="en-US" sz="1000">
                          <a:effectLst/>
                        </a:rPr>
                        <a:t>12</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rPr>
                        <a:t>LOGISTICS</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dirty="0">
                          <a:effectLst/>
                        </a:rPr>
                        <a:t>Thermal Scanners </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8 280 000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14"/>
                  </a:ext>
                </a:extLst>
              </a:tr>
              <a:tr h="150382">
                <a:tc gridSpan="2">
                  <a:txBody>
                    <a:bodyPr/>
                    <a:lstStyle/>
                    <a:p>
                      <a:pPr marL="0" marR="0">
                        <a:lnSpc>
                          <a:spcPct val="107000"/>
                        </a:lnSpc>
                        <a:spcBef>
                          <a:spcPts val="0"/>
                        </a:spcBef>
                        <a:spcAft>
                          <a:spcPts val="0"/>
                        </a:spcAft>
                      </a:pPr>
                      <a:r>
                        <a:rPr lang="en-US" sz="1000">
                          <a:effectLst/>
                        </a:rPr>
                        <a:t>13</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rPr>
                        <a:t>LOGISTICS</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a:effectLst/>
                        </a:rPr>
                        <a:t>Transportation Costs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13 888 000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15"/>
                  </a:ext>
                </a:extLst>
              </a:tr>
              <a:tr h="150382">
                <a:tc gridSpan="2">
                  <a:txBody>
                    <a:bodyPr/>
                    <a:lstStyle/>
                    <a:p>
                      <a:pPr marL="0" marR="0">
                        <a:lnSpc>
                          <a:spcPct val="107000"/>
                        </a:lnSpc>
                        <a:spcBef>
                          <a:spcPts val="0"/>
                        </a:spcBef>
                        <a:spcAft>
                          <a:spcPts val="0"/>
                        </a:spcAft>
                      </a:pPr>
                      <a:r>
                        <a:rPr lang="en-US" sz="1000">
                          <a:effectLst/>
                        </a:rPr>
                        <a:t>14</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rPr>
                        <a:t>LOGISTICS</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a:effectLst/>
                        </a:rPr>
                        <a:t>Cuban Health Specialists flight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8 000 000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16"/>
                  </a:ext>
                </a:extLst>
              </a:tr>
              <a:tr h="150382">
                <a:tc gridSpan="2">
                  <a:txBody>
                    <a:bodyPr/>
                    <a:lstStyle/>
                    <a:p>
                      <a:pPr marL="0" marR="0">
                        <a:lnSpc>
                          <a:spcPct val="107000"/>
                        </a:lnSpc>
                        <a:spcBef>
                          <a:spcPts val="0"/>
                        </a:spcBef>
                        <a:spcAft>
                          <a:spcPts val="0"/>
                        </a:spcAft>
                      </a:pPr>
                      <a:r>
                        <a:rPr lang="en-US" sz="1000">
                          <a:effectLst/>
                        </a:rPr>
                        <a:t>15</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rPr>
                        <a:t>LOGISTICS</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a:effectLst/>
                        </a:rPr>
                        <a:t>Flight - Cargo from China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7 000 000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17"/>
                  </a:ext>
                </a:extLst>
              </a:tr>
              <a:tr h="200502">
                <a:tc gridSpan="2">
                  <a:txBody>
                    <a:bodyPr/>
                    <a:lstStyle/>
                    <a:p>
                      <a:pPr marL="0" marR="0">
                        <a:lnSpc>
                          <a:spcPct val="107000"/>
                        </a:lnSpc>
                        <a:spcBef>
                          <a:spcPts val="0"/>
                        </a:spcBef>
                        <a:spcAft>
                          <a:spcPts val="0"/>
                        </a:spcAft>
                      </a:pPr>
                      <a:r>
                        <a:rPr lang="en-US" sz="1000">
                          <a:effectLst/>
                        </a:rPr>
                        <a:t>16</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rPr>
                        <a:t>LOGISTICS</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a:effectLst/>
                        </a:rPr>
                        <a:t>Accomodation Cuban Health Specialists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22 000 000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18"/>
                  </a:ext>
                </a:extLst>
              </a:tr>
              <a:tr h="150382">
                <a:tc gridSpan="2">
                  <a:txBody>
                    <a:bodyPr/>
                    <a:lstStyle/>
                    <a:p>
                      <a:pPr marL="0" marR="0">
                        <a:lnSpc>
                          <a:spcPct val="107000"/>
                        </a:lnSpc>
                        <a:spcBef>
                          <a:spcPts val="0"/>
                        </a:spcBef>
                        <a:spcAft>
                          <a:spcPts val="0"/>
                        </a:spcAft>
                      </a:pPr>
                      <a:r>
                        <a:rPr lang="en-US" sz="1000">
                          <a:effectLst/>
                        </a:rPr>
                        <a:t>17</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rPr>
                        <a:t>LOGISTICS</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a:effectLst/>
                        </a:rPr>
                        <a:t>Leasing Facilities for Field Hospitals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30 000 000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19"/>
                  </a:ext>
                </a:extLst>
              </a:tr>
              <a:tr h="150382">
                <a:tc gridSpan="2">
                  <a:txBody>
                    <a:bodyPr/>
                    <a:lstStyle/>
                    <a:p>
                      <a:pPr marL="0" marR="0">
                        <a:lnSpc>
                          <a:spcPct val="107000"/>
                        </a:lnSpc>
                        <a:spcBef>
                          <a:spcPts val="0"/>
                        </a:spcBef>
                        <a:spcAft>
                          <a:spcPts val="0"/>
                        </a:spcAft>
                      </a:pPr>
                      <a:r>
                        <a:rPr lang="en-US" sz="1000">
                          <a:effectLst/>
                        </a:rPr>
                        <a:t>18</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rPr>
                        <a:t>LOGISTICS</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dirty="0">
                          <a:effectLst/>
                        </a:rPr>
                        <a:t>Disinfectant Tunnels </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3 000 000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20"/>
                  </a:ext>
                </a:extLst>
              </a:tr>
              <a:tr h="150382">
                <a:tc gridSpan="2">
                  <a:txBody>
                    <a:bodyPr/>
                    <a:lstStyle/>
                    <a:p>
                      <a:pPr marL="0" marR="0">
                        <a:lnSpc>
                          <a:spcPct val="107000"/>
                        </a:lnSpc>
                        <a:spcBef>
                          <a:spcPts val="0"/>
                        </a:spcBef>
                        <a:spcAft>
                          <a:spcPts val="0"/>
                        </a:spcAft>
                      </a:pPr>
                      <a:r>
                        <a:rPr lang="en-US" sz="1000">
                          <a:effectLst/>
                        </a:rPr>
                        <a:t>20</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rPr>
                        <a:t>LOGISTICS</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a:txBody>
                    <a:bodyPr/>
                    <a:lstStyle/>
                    <a:p>
                      <a:pPr marL="0" marR="0">
                        <a:lnSpc>
                          <a:spcPct val="107000"/>
                        </a:lnSpc>
                        <a:spcBef>
                          <a:spcPts val="0"/>
                        </a:spcBef>
                        <a:spcAft>
                          <a:spcPts val="0"/>
                        </a:spcAft>
                      </a:pPr>
                      <a:r>
                        <a:rPr lang="en-US" sz="1000">
                          <a:effectLst/>
                        </a:rPr>
                        <a:t>Quarantine clinics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864 000 000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extLst>
                  <a:ext uri="{0D108BD9-81ED-4DB2-BD59-A6C34878D82A}">
                    <a16:rowId xmlns:a16="http://schemas.microsoft.com/office/drawing/2014/main" val="10021"/>
                  </a:ext>
                </a:extLst>
              </a:tr>
              <a:tr h="150382">
                <a:tc gridSpan="3">
                  <a:txBody>
                    <a:bodyPr/>
                    <a:lstStyle/>
                    <a:p>
                      <a:pPr marL="0" marR="0" algn="r">
                        <a:lnSpc>
                          <a:spcPct val="107000"/>
                        </a:lnSpc>
                        <a:spcBef>
                          <a:spcPts val="0"/>
                        </a:spcBef>
                        <a:spcAft>
                          <a:spcPts val="0"/>
                        </a:spcAft>
                      </a:pPr>
                      <a:r>
                        <a:rPr lang="en-US" sz="1000" dirty="0">
                          <a:solidFill>
                            <a:srgbClr val="FF0000"/>
                          </a:solidFill>
                          <a:effectLst/>
                        </a:rPr>
                        <a:t>TOTAL LOGISTICS </a:t>
                      </a:r>
                      <a:endParaRPr lang="en-US" sz="1000" dirty="0">
                        <a:solidFill>
                          <a:srgbClr val="FF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hMerge="1">
                  <a:txBody>
                    <a:bodyPr/>
                    <a:lstStyle/>
                    <a:p>
                      <a:endParaRPr lang="en-US"/>
                    </a:p>
                  </a:txBody>
                  <a:tcPr/>
                </a:tc>
                <a:tc gridSpan="3">
                  <a:txBody>
                    <a:bodyPr/>
                    <a:lstStyle/>
                    <a:p>
                      <a:pPr marL="0" marR="0" algn="r">
                        <a:lnSpc>
                          <a:spcPct val="107000"/>
                        </a:lnSpc>
                        <a:spcBef>
                          <a:spcPts val="0"/>
                        </a:spcBef>
                        <a:spcAft>
                          <a:spcPts val="0"/>
                        </a:spcAft>
                      </a:pPr>
                      <a:r>
                        <a:rPr lang="en-US" sz="1000" dirty="0">
                          <a:solidFill>
                            <a:srgbClr val="FF0000"/>
                          </a:solidFill>
                          <a:effectLst/>
                        </a:rPr>
                        <a:t>2 257 632 091 </a:t>
                      </a:r>
                      <a:endParaRPr lang="en-US" sz="1000" dirty="0">
                        <a:solidFill>
                          <a:srgbClr val="FF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2"/>
                  </a:ext>
                </a:extLst>
              </a:tr>
              <a:tr h="150382">
                <a:tc gridSpan="2">
                  <a:txBody>
                    <a:bodyPr/>
                    <a:lstStyle/>
                    <a:p>
                      <a:pPr marL="0" marR="0">
                        <a:lnSpc>
                          <a:spcPct val="107000"/>
                        </a:lnSpc>
                        <a:spcBef>
                          <a:spcPts val="0"/>
                        </a:spcBef>
                        <a:spcAft>
                          <a:spcPts val="0"/>
                        </a:spcAft>
                      </a:pPr>
                      <a:r>
                        <a:rPr lang="en-US" sz="1000">
                          <a:effectLst/>
                        </a:rPr>
                        <a:t>14</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rPr>
                        <a:t>SAMHS</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Field Hospital X4</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rPr>
                        <a:t>249 632 740 </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extLst>
                  <a:ext uri="{0D108BD9-81ED-4DB2-BD59-A6C34878D82A}">
                    <a16:rowId xmlns:a16="http://schemas.microsoft.com/office/drawing/2014/main" val="10023"/>
                  </a:ext>
                </a:extLst>
              </a:tr>
              <a:tr h="150382">
                <a:tc gridSpan="2">
                  <a:txBody>
                    <a:bodyPr/>
                    <a:lstStyle/>
                    <a:p>
                      <a:pPr marL="0" marR="0">
                        <a:lnSpc>
                          <a:spcPct val="107000"/>
                        </a:lnSpc>
                        <a:spcBef>
                          <a:spcPts val="0"/>
                        </a:spcBef>
                        <a:spcAft>
                          <a:spcPts val="0"/>
                        </a:spcAft>
                      </a:pPr>
                      <a:r>
                        <a:rPr lang="en-US" sz="1000" dirty="0">
                          <a:effectLst/>
                        </a:rPr>
                        <a:t>15</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SAMHS</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Laboratories</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29 278 056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extLst>
                  <a:ext uri="{0D108BD9-81ED-4DB2-BD59-A6C34878D82A}">
                    <a16:rowId xmlns:a16="http://schemas.microsoft.com/office/drawing/2014/main" val="10024"/>
                  </a:ext>
                </a:extLst>
              </a:tr>
              <a:tr h="150382">
                <a:tc gridSpan="2">
                  <a:txBody>
                    <a:bodyPr/>
                    <a:lstStyle/>
                    <a:p>
                      <a:pPr marL="0" marR="0">
                        <a:lnSpc>
                          <a:spcPct val="107000"/>
                        </a:lnSpc>
                        <a:spcBef>
                          <a:spcPts val="0"/>
                        </a:spcBef>
                        <a:spcAft>
                          <a:spcPts val="0"/>
                        </a:spcAft>
                      </a:pPr>
                      <a:r>
                        <a:rPr lang="en-US" sz="1000">
                          <a:effectLst/>
                        </a:rPr>
                        <a:t>16</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rPr>
                        <a:t>SAMHS</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Medical Equipment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352 450 978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extLst>
                  <a:ext uri="{0D108BD9-81ED-4DB2-BD59-A6C34878D82A}">
                    <a16:rowId xmlns:a16="http://schemas.microsoft.com/office/drawing/2014/main" val="10025"/>
                  </a:ext>
                </a:extLst>
              </a:tr>
              <a:tr h="150382">
                <a:tc gridSpan="2">
                  <a:txBody>
                    <a:bodyPr/>
                    <a:lstStyle/>
                    <a:p>
                      <a:pPr marL="0" marR="0">
                        <a:lnSpc>
                          <a:spcPct val="107000"/>
                        </a:lnSpc>
                        <a:spcBef>
                          <a:spcPts val="0"/>
                        </a:spcBef>
                        <a:spcAft>
                          <a:spcPts val="0"/>
                        </a:spcAft>
                      </a:pPr>
                      <a:r>
                        <a:rPr lang="en-US" sz="1000" dirty="0">
                          <a:effectLst/>
                        </a:rPr>
                        <a:t>17</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SAMHS</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Pharmaceuticals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65 850 545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extLst>
                  <a:ext uri="{0D108BD9-81ED-4DB2-BD59-A6C34878D82A}">
                    <a16:rowId xmlns:a16="http://schemas.microsoft.com/office/drawing/2014/main" val="10026"/>
                  </a:ext>
                </a:extLst>
              </a:tr>
              <a:tr h="202001">
                <a:tc gridSpan="2">
                  <a:txBody>
                    <a:bodyPr/>
                    <a:lstStyle/>
                    <a:p>
                      <a:pPr marL="0" marR="0">
                        <a:lnSpc>
                          <a:spcPct val="107000"/>
                        </a:lnSpc>
                        <a:spcBef>
                          <a:spcPts val="0"/>
                        </a:spcBef>
                        <a:spcAft>
                          <a:spcPts val="0"/>
                        </a:spcAft>
                      </a:pPr>
                      <a:r>
                        <a:rPr lang="en-US" sz="1000" dirty="0">
                          <a:effectLst/>
                        </a:rPr>
                        <a:t>18</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SAHMS</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Common Logistics ( Hospital equipment inclusive of beds, sheets, blankets,etc)</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74 182 090 </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extLst>
                  <a:ext uri="{0D108BD9-81ED-4DB2-BD59-A6C34878D82A}">
                    <a16:rowId xmlns:a16="http://schemas.microsoft.com/office/drawing/2014/main" val="10027"/>
                  </a:ext>
                </a:extLst>
              </a:tr>
              <a:tr h="150382">
                <a:tc gridSpan="2">
                  <a:txBody>
                    <a:bodyPr/>
                    <a:lstStyle/>
                    <a:p>
                      <a:pPr marL="0" marR="0">
                        <a:lnSpc>
                          <a:spcPct val="107000"/>
                        </a:lnSpc>
                        <a:spcBef>
                          <a:spcPts val="0"/>
                        </a:spcBef>
                        <a:spcAft>
                          <a:spcPts val="0"/>
                        </a:spcAft>
                      </a:pPr>
                      <a:r>
                        <a:rPr lang="en-US" sz="1000" dirty="0">
                          <a:effectLst/>
                        </a:rPr>
                        <a:t> </a:t>
                      </a:r>
                      <a:endParaRPr lang="en-US" sz="1000" dirty="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SAMHS</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gridSpan="2">
                  <a:txBody>
                    <a:bodyPr/>
                    <a:lstStyle/>
                    <a:p>
                      <a:pPr marL="0" marR="0">
                        <a:lnSpc>
                          <a:spcPct val="107000"/>
                        </a:lnSpc>
                        <a:spcBef>
                          <a:spcPts val="0"/>
                        </a:spcBef>
                        <a:spcAft>
                          <a:spcPts val="0"/>
                        </a:spcAft>
                      </a:pPr>
                      <a:r>
                        <a:rPr lang="en-US" sz="1000">
                          <a:effectLst/>
                        </a:rPr>
                        <a:t>Vehicles (Ambulances)</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a:txBody>
                    <a:bodyPr/>
                    <a:lstStyle/>
                    <a:p>
                      <a:pPr marL="0" marR="0">
                        <a:lnSpc>
                          <a:spcPct val="107000"/>
                        </a:lnSpc>
                        <a:spcBef>
                          <a:spcPts val="0"/>
                        </a:spcBef>
                        <a:spcAft>
                          <a:spcPts val="0"/>
                        </a:spcAft>
                      </a:pPr>
                      <a:r>
                        <a:rPr lang="en-US" sz="1000">
                          <a:effectLst/>
                        </a:rPr>
                        <a:t>148 800 000</a:t>
                      </a:r>
                      <a:endParaRPr lang="en-US" sz="1000">
                        <a:solidFill>
                          <a:srgbClr val="00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extLst>
                  <a:ext uri="{0D108BD9-81ED-4DB2-BD59-A6C34878D82A}">
                    <a16:rowId xmlns:a16="http://schemas.microsoft.com/office/drawing/2014/main" val="10028"/>
                  </a:ext>
                </a:extLst>
              </a:tr>
              <a:tr h="150382">
                <a:tc gridSpan="3">
                  <a:txBody>
                    <a:bodyPr/>
                    <a:lstStyle/>
                    <a:p>
                      <a:pPr marL="0" marR="0" algn="r">
                        <a:lnSpc>
                          <a:spcPct val="107000"/>
                        </a:lnSpc>
                        <a:spcBef>
                          <a:spcPts val="0"/>
                        </a:spcBef>
                        <a:spcAft>
                          <a:spcPts val="0"/>
                        </a:spcAft>
                      </a:pPr>
                      <a:r>
                        <a:rPr lang="en-US" sz="1000" dirty="0">
                          <a:solidFill>
                            <a:srgbClr val="FF0000"/>
                          </a:solidFill>
                          <a:effectLst/>
                        </a:rPr>
                        <a:t>TOTAL SAMHS </a:t>
                      </a:r>
                      <a:endParaRPr lang="en-US" sz="1000" dirty="0">
                        <a:solidFill>
                          <a:srgbClr val="FF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hMerge="1">
                  <a:txBody>
                    <a:bodyPr/>
                    <a:lstStyle/>
                    <a:p>
                      <a:endParaRPr lang="en-US"/>
                    </a:p>
                  </a:txBody>
                  <a:tcPr/>
                </a:tc>
                <a:tc gridSpan="3">
                  <a:txBody>
                    <a:bodyPr/>
                    <a:lstStyle/>
                    <a:p>
                      <a:pPr marL="0" marR="0" algn="r">
                        <a:lnSpc>
                          <a:spcPct val="107000"/>
                        </a:lnSpc>
                        <a:spcBef>
                          <a:spcPts val="0"/>
                        </a:spcBef>
                        <a:spcAft>
                          <a:spcPts val="0"/>
                        </a:spcAft>
                      </a:pPr>
                      <a:r>
                        <a:rPr lang="en-US" sz="1000" dirty="0">
                          <a:solidFill>
                            <a:srgbClr val="FF0000"/>
                          </a:solidFill>
                          <a:effectLst/>
                        </a:rPr>
                        <a:t>920 194 409 </a:t>
                      </a:r>
                      <a:endParaRPr lang="en-US" sz="1000" dirty="0">
                        <a:solidFill>
                          <a:srgbClr val="FF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9"/>
                  </a:ext>
                </a:extLst>
              </a:tr>
              <a:tr h="150382">
                <a:tc gridSpan="3">
                  <a:txBody>
                    <a:bodyPr/>
                    <a:lstStyle/>
                    <a:p>
                      <a:pPr marL="0" marR="0" algn="r">
                        <a:lnSpc>
                          <a:spcPct val="107000"/>
                        </a:lnSpc>
                        <a:spcBef>
                          <a:spcPts val="0"/>
                        </a:spcBef>
                        <a:spcAft>
                          <a:spcPts val="0"/>
                        </a:spcAft>
                      </a:pPr>
                      <a:r>
                        <a:rPr lang="en-US" sz="1000" u="sng" dirty="0">
                          <a:solidFill>
                            <a:srgbClr val="FF0000"/>
                          </a:solidFill>
                          <a:effectLst/>
                        </a:rPr>
                        <a:t>DOD OP NOTLELA REQUIREMENT</a:t>
                      </a:r>
                      <a:endParaRPr lang="en-US" sz="1000" u="sng" dirty="0">
                        <a:solidFill>
                          <a:srgbClr val="FF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hMerge="1">
                  <a:txBody>
                    <a:bodyPr/>
                    <a:lstStyle/>
                    <a:p>
                      <a:endParaRPr lang="en-US"/>
                    </a:p>
                  </a:txBody>
                  <a:tcPr/>
                </a:tc>
                <a:tc gridSpan="3">
                  <a:txBody>
                    <a:bodyPr/>
                    <a:lstStyle/>
                    <a:p>
                      <a:pPr marL="0" marR="0" algn="r">
                        <a:lnSpc>
                          <a:spcPct val="107000"/>
                        </a:lnSpc>
                        <a:spcBef>
                          <a:spcPts val="0"/>
                        </a:spcBef>
                        <a:spcAft>
                          <a:spcPts val="0"/>
                        </a:spcAft>
                      </a:pPr>
                      <a:r>
                        <a:rPr lang="en-US" sz="1000" u="sng" dirty="0">
                          <a:solidFill>
                            <a:srgbClr val="FF0000"/>
                          </a:solidFill>
                          <a:effectLst/>
                        </a:rPr>
                        <a:t>4 590 393 940 </a:t>
                      </a:r>
                      <a:endParaRPr lang="en-US" sz="1000" u="sng" dirty="0">
                        <a:solidFill>
                          <a:srgbClr val="FF0000"/>
                        </a:solidFill>
                        <a:effectLst/>
                        <a:latin typeface="Arial" panose="020B0604020202020204" pitchFamily="34" charset="0"/>
                        <a:ea typeface="Calibri" panose="020F0502020204030204" pitchFamily="34" charset="0"/>
                      </a:endParaRPr>
                    </a:p>
                  </a:txBody>
                  <a:tcPr marL="41239" marR="41239" marT="0" marB="0">
                    <a:solidFill>
                      <a:srgbClr val="F4D99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0"/>
                  </a:ext>
                </a:extLst>
              </a:tr>
            </a:tbl>
          </a:graphicData>
        </a:graphic>
      </p:graphicFrame>
    </p:spTree>
    <p:extLst>
      <p:ext uri="{BB962C8B-B14F-4D97-AF65-F5344CB8AC3E}">
        <p14:creationId xmlns:p14="http://schemas.microsoft.com/office/powerpoint/2010/main" val="302629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6AB8A4-3D03-D948-AB3F-420CB36FBD9D}"/>
              </a:ext>
            </a:extLst>
          </p:cNvPr>
          <p:cNvPicPr>
            <a:picLocks noChangeAspect="1"/>
          </p:cNvPicPr>
          <p:nvPr/>
        </p:nvPicPr>
        <p:blipFill>
          <a:blip r:embed="rId3"/>
          <a:stretch>
            <a:fillRect/>
          </a:stretch>
        </p:blipFill>
        <p:spPr>
          <a:xfrm>
            <a:off x="3362" y="0"/>
            <a:ext cx="9140638" cy="6860523"/>
          </a:xfrm>
          <a:prstGeom prst="rect">
            <a:avLst/>
          </a:prstGeom>
        </p:spPr>
      </p:pic>
      <p:sp>
        <p:nvSpPr>
          <p:cNvPr id="8" name="TextBox 7">
            <a:extLst>
              <a:ext uri="{FF2B5EF4-FFF2-40B4-BE49-F238E27FC236}">
                <a16:creationId xmlns:a16="http://schemas.microsoft.com/office/drawing/2014/main" id="{004D1DAE-6A0E-4F40-BECF-50630FC61660}"/>
              </a:ext>
            </a:extLst>
          </p:cNvPr>
          <p:cNvSpPr txBox="1"/>
          <p:nvPr/>
        </p:nvSpPr>
        <p:spPr>
          <a:xfrm>
            <a:off x="163153" y="124261"/>
            <a:ext cx="4707892" cy="492122"/>
          </a:xfrm>
          <a:prstGeom prst="rect">
            <a:avLst/>
          </a:prstGeom>
          <a:noFill/>
        </p:spPr>
        <p:txBody>
          <a:bodyPr wrap="none" rtlCol="0">
            <a:spAutoFit/>
          </a:bodyPr>
          <a:lstStyle/>
          <a:p>
            <a:pPr algn="ctr">
              <a:lnSpc>
                <a:spcPct val="115000"/>
              </a:lnSpc>
              <a:defRPr/>
            </a:pPr>
            <a:r>
              <a:rPr lang="en-GB" sz="2400" b="1" dirty="0">
                <a:ea typeface="Calibri" panose="020F0502020204030204" pitchFamily="34" charset="0"/>
                <a:cs typeface="Times New Roman" panose="02020603050405020304" pitchFamily="18" charset="0"/>
              </a:rPr>
              <a:t>2020 Budget Adjustment Allocation</a:t>
            </a:r>
          </a:p>
        </p:txBody>
      </p:sp>
      <p:cxnSp>
        <p:nvCxnSpPr>
          <p:cNvPr id="9" name="Straight Connector 8">
            <a:extLst>
              <a:ext uri="{FF2B5EF4-FFF2-40B4-BE49-F238E27FC236}">
                <a16:creationId xmlns:a16="http://schemas.microsoft.com/office/drawing/2014/main" id="{1A74D084-68C9-1841-837E-A9908C791BBD}"/>
              </a:ext>
            </a:extLst>
          </p:cNvPr>
          <p:cNvCxnSpPr>
            <a:cxnSpLocks/>
          </p:cNvCxnSpPr>
          <p:nvPr/>
        </p:nvCxnSpPr>
        <p:spPr>
          <a:xfrm>
            <a:off x="264917" y="590738"/>
            <a:ext cx="4503636" cy="0"/>
          </a:xfrm>
          <a:prstGeom prst="line">
            <a:avLst/>
          </a:prstGeom>
          <a:ln w="38100">
            <a:solidFill>
              <a:srgbClr val="A38F62"/>
            </a:solidFill>
          </a:ln>
        </p:spPr>
        <p:style>
          <a:lnRef idx="1">
            <a:schemeClr val="accent1"/>
          </a:lnRef>
          <a:fillRef idx="0">
            <a:schemeClr val="accent1"/>
          </a:fillRef>
          <a:effectRef idx="0">
            <a:schemeClr val="accent1"/>
          </a:effectRef>
          <a:fontRef idx="minor">
            <a:schemeClr val="tx1"/>
          </a:fontRef>
        </p:style>
      </p:cxnSp>
      <p:graphicFrame>
        <p:nvGraphicFramePr>
          <p:cNvPr id="6" name="Object 1"/>
          <p:cNvGraphicFramePr>
            <a:graphicFrameLocks noChangeAspect="1"/>
          </p:cNvGraphicFramePr>
          <p:nvPr>
            <p:extLst>
              <p:ext uri="{D42A27DB-BD31-4B8C-83A1-F6EECF244321}">
                <p14:modId xmlns:p14="http://schemas.microsoft.com/office/powerpoint/2010/main" val="2548429224"/>
              </p:ext>
            </p:extLst>
          </p:nvPr>
        </p:nvGraphicFramePr>
        <p:xfrm>
          <a:off x="238125" y="1016793"/>
          <a:ext cx="8775700" cy="4968875"/>
        </p:xfrm>
        <a:graphic>
          <a:graphicData uri="http://schemas.openxmlformats.org/presentationml/2006/ole">
            <mc:AlternateContent xmlns:mc="http://schemas.openxmlformats.org/markup-compatibility/2006">
              <mc:Choice xmlns:v="urn:schemas-microsoft-com:vml" Requires="v">
                <p:oleObj spid="_x0000_s27666" name="Worksheet" r:id="rId4" imgW="8667931" imgH="2876619" progId="Excel.Sheet.12">
                  <p:embed/>
                </p:oleObj>
              </mc:Choice>
              <mc:Fallback>
                <p:oleObj name="Worksheet" r:id="rId4" imgW="8667931" imgH="2876619"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1016793"/>
                        <a:ext cx="8775700" cy="49688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8516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6AB8A4-3D03-D948-AB3F-420CB36FBD9D}"/>
              </a:ext>
            </a:extLst>
          </p:cNvPr>
          <p:cNvPicPr>
            <a:picLocks noChangeAspect="1"/>
          </p:cNvPicPr>
          <p:nvPr/>
        </p:nvPicPr>
        <p:blipFill>
          <a:blip r:embed="rId2"/>
          <a:stretch>
            <a:fillRect/>
          </a:stretch>
        </p:blipFill>
        <p:spPr>
          <a:xfrm>
            <a:off x="3362" y="-2523"/>
            <a:ext cx="9140638" cy="6860523"/>
          </a:xfrm>
          <a:prstGeom prst="rect">
            <a:avLst/>
          </a:prstGeom>
        </p:spPr>
      </p:pic>
      <p:sp>
        <p:nvSpPr>
          <p:cNvPr id="7" name="TextBox 6">
            <a:extLst>
              <a:ext uri="{FF2B5EF4-FFF2-40B4-BE49-F238E27FC236}">
                <a16:creationId xmlns:a16="http://schemas.microsoft.com/office/drawing/2014/main" id="{405AD420-2FC2-AA4F-A491-991EEE1B1C2A}"/>
              </a:ext>
            </a:extLst>
          </p:cNvPr>
          <p:cNvSpPr txBox="1"/>
          <p:nvPr/>
        </p:nvSpPr>
        <p:spPr>
          <a:xfrm>
            <a:off x="2230942" y="124261"/>
            <a:ext cx="4674293" cy="461665"/>
          </a:xfrm>
          <a:prstGeom prst="rect">
            <a:avLst/>
          </a:prstGeom>
          <a:noFill/>
        </p:spPr>
        <p:txBody>
          <a:bodyPr wrap="none" rtlCol="0">
            <a:spAutoFit/>
          </a:bodyPr>
          <a:lstStyle/>
          <a:p>
            <a:pPr algn="ctr">
              <a:defRPr/>
            </a:pPr>
            <a:r>
              <a:rPr lang="en-GB" sz="2400" b="1" dirty="0">
                <a:ea typeface="Calibri" panose="020F0502020204030204" pitchFamily="34" charset="0"/>
                <a:cs typeface="Times New Roman" panose="02020603050405020304" pitchFamily="18" charset="0"/>
              </a:rPr>
              <a:t>DOD COVID-19 Budget Expenditure</a:t>
            </a:r>
            <a:endParaRPr lang="en-US" sz="2400" b="1" dirty="0"/>
          </a:p>
        </p:txBody>
      </p:sp>
      <p:cxnSp>
        <p:nvCxnSpPr>
          <p:cNvPr id="10" name="Straight Connector 9">
            <a:extLst>
              <a:ext uri="{FF2B5EF4-FFF2-40B4-BE49-F238E27FC236}">
                <a16:creationId xmlns:a16="http://schemas.microsoft.com/office/drawing/2014/main" id="{CA98EB88-8144-BF4F-BCEE-7C9BD7CA4E08}"/>
              </a:ext>
            </a:extLst>
          </p:cNvPr>
          <p:cNvCxnSpPr>
            <a:cxnSpLocks/>
          </p:cNvCxnSpPr>
          <p:nvPr/>
        </p:nvCxnSpPr>
        <p:spPr>
          <a:xfrm>
            <a:off x="2350093" y="590738"/>
            <a:ext cx="4426722" cy="0"/>
          </a:xfrm>
          <a:prstGeom prst="line">
            <a:avLst/>
          </a:prstGeom>
          <a:ln w="38100">
            <a:solidFill>
              <a:srgbClr val="A38F6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806962" y="871500"/>
            <a:ext cx="7530076" cy="5115000"/>
          </a:xfrm>
          <a:prstGeom prst="rect">
            <a:avLst/>
          </a:prstGeom>
        </p:spPr>
      </p:pic>
    </p:spTree>
    <p:extLst>
      <p:ext uri="{BB962C8B-B14F-4D97-AF65-F5344CB8AC3E}">
        <p14:creationId xmlns:p14="http://schemas.microsoft.com/office/powerpoint/2010/main" val="198940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6AB8A4-3D03-D948-AB3F-420CB36FBD9D}"/>
              </a:ext>
            </a:extLst>
          </p:cNvPr>
          <p:cNvPicPr>
            <a:picLocks noChangeAspect="1"/>
          </p:cNvPicPr>
          <p:nvPr/>
        </p:nvPicPr>
        <p:blipFill>
          <a:blip r:embed="rId2"/>
          <a:stretch>
            <a:fillRect/>
          </a:stretch>
        </p:blipFill>
        <p:spPr>
          <a:xfrm>
            <a:off x="3362" y="-2523"/>
            <a:ext cx="9140638" cy="6860523"/>
          </a:xfrm>
          <a:prstGeom prst="rect">
            <a:avLst/>
          </a:prstGeom>
        </p:spPr>
      </p:pic>
      <p:sp>
        <p:nvSpPr>
          <p:cNvPr id="7" name="TextBox 6">
            <a:extLst>
              <a:ext uri="{FF2B5EF4-FFF2-40B4-BE49-F238E27FC236}">
                <a16:creationId xmlns:a16="http://schemas.microsoft.com/office/drawing/2014/main" id="{405AD420-2FC2-AA4F-A491-991EEE1B1C2A}"/>
              </a:ext>
            </a:extLst>
          </p:cNvPr>
          <p:cNvSpPr txBox="1"/>
          <p:nvPr/>
        </p:nvSpPr>
        <p:spPr>
          <a:xfrm>
            <a:off x="1652191" y="111749"/>
            <a:ext cx="6174704" cy="461665"/>
          </a:xfrm>
          <a:prstGeom prst="rect">
            <a:avLst/>
          </a:prstGeom>
          <a:noFill/>
        </p:spPr>
        <p:txBody>
          <a:bodyPr wrap="none" rtlCol="0">
            <a:spAutoFit/>
          </a:bodyPr>
          <a:lstStyle/>
          <a:p>
            <a:pPr algn="ctr">
              <a:defRPr/>
            </a:pPr>
            <a:r>
              <a:rPr lang="en-GB" sz="2400" b="1" dirty="0">
                <a:ea typeface="Calibri" panose="020F0502020204030204" pitchFamily="34" charset="0"/>
                <a:cs typeface="Times New Roman" panose="02020603050405020304" pitchFamily="18" charset="0"/>
              </a:rPr>
              <a:t>DOD COVID-19 Expenditure per Budget Holder </a:t>
            </a:r>
            <a:endParaRPr lang="en-US" sz="2400" b="1" dirty="0"/>
          </a:p>
        </p:txBody>
      </p:sp>
      <p:cxnSp>
        <p:nvCxnSpPr>
          <p:cNvPr id="10" name="Straight Connector 9">
            <a:extLst>
              <a:ext uri="{FF2B5EF4-FFF2-40B4-BE49-F238E27FC236}">
                <a16:creationId xmlns:a16="http://schemas.microsoft.com/office/drawing/2014/main" id="{CA98EB88-8144-BF4F-BCEE-7C9BD7CA4E08}"/>
              </a:ext>
            </a:extLst>
          </p:cNvPr>
          <p:cNvCxnSpPr>
            <a:cxnSpLocks/>
          </p:cNvCxnSpPr>
          <p:nvPr/>
        </p:nvCxnSpPr>
        <p:spPr>
          <a:xfrm>
            <a:off x="2350093" y="590738"/>
            <a:ext cx="4426722" cy="0"/>
          </a:xfrm>
          <a:prstGeom prst="line">
            <a:avLst/>
          </a:prstGeom>
          <a:ln w="38100">
            <a:solidFill>
              <a:srgbClr val="A38F62"/>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812800"/>
            <a:ext cx="7921625" cy="51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46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BFDD74-3497-A846-85B4-7B655DFF9BC5}"/>
              </a:ext>
            </a:extLst>
          </p:cNvPr>
          <p:cNvPicPr>
            <a:picLocks noChangeAspect="1"/>
          </p:cNvPicPr>
          <p:nvPr/>
        </p:nvPicPr>
        <p:blipFill>
          <a:blip r:embed="rId2"/>
          <a:stretch>
            <a:fillRect/>
          </a:stretch>
        </p:blipFill>
        <p:spPr>
          <a:xfrm>
            <a:off x="3362" y="-2523"/>
            <a:ext cx="9140638" cy="6860523"/>
          </a:xfrm>
          <a:prstGeom prst="rect">
            <a:avLst/>
          </a:prstGeom>
        </p:spPr>
      </p:pic>
      <p:sp>
        <p:nvSpPr>
          <p:cNvPr id="8" name="TextBox 7">
            <a:extLst>
              <a:ext uri="{FF2B5EF4-FFF2-40B4-BE49-F238E27FC236}">
                <a16:creationId xmlns:a16="http://schemas.microsoft.com/office/drawing/2014/main" id="{004D1DAE-6A0E-4F40-BECF-50630FC61660}"/>
              </a:ext>
            </a:extLst>
          </p:cNvPr>
          <p:cNvSpPr txBox="1"/>
          <p:nvPr/>
        </p:nvSpPr>
        <p:spPr>
          <a:xfrm>
            <a:off x="3246505" y="5431367"/>
            <a:ext cx="2381101" cy="1323439"/>
          </a:xfrm>
          <a:prstGeom prst="rect">
            <a:avLst/>
          </a:prstGeom>
          <a:noFill/>
        </p:spPr>
        <p:txBody>
          <a:bodyPr wrap="none" rtlCol="0">
            <a:spAutoFit/>
          </a:bodyPr>
          <a:lstStyle/>
          <a:p>
            <a:r>
              <a:rPr lang="en-US" sz="4000" b="1"/>
              <a:t>Thank You</a:t>
            </a:r>
            <a:endParaRPr lang="en-US" sz="4000" b="1" dirty="0"/>
          </a:p>
          <a:p>
            <a:endParaRPr lang="en-US" sz="4000" b="1" dirty="0"/>
          </a:p>
        </p:txBody>
      </p:sp>
    </p:spTree>
    <p:extLst>
      <p:ext uri="{BB962C8B-B14F-4D97-AF65-F5344CB8AC3E}">
        <p14:creationId xmlns:p14="http://schemas.microsoft.com/office/powerpoint/2010/main" val="5353376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853</TotalTime>
  <Words>531</Words>
  <Application>Microsoft Office PowerPoint</Application>
  <PresentationFormat>On-screen Show (4:3)</PresentationFormat>
  <Paragraphs>137</Paragraphs>
  <Slides>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Arial</vt:lpstr>
      <vt:lpstr>Calibri</vt:lpstr>
      <vt:lpstr>Calibri Light</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mariuswhittle1@gmail.com</dc:creator>
  <cp:lastModifiedBy>Sam Gulube</cp:lastModifiedBy>
  <cp:revision>90</cp:revision>
  <dcterms:created xsi:type="dcterms:W3CDTF">2020-06-24T07:01:29Z</dcterms:created>
  <dcterms:modified xsi:type="dcterms:W3CDTF">2020-07-06T12:56:21Z</dcterms:modified>
</cp:coreProperties>
</file>