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sldIdLst>
    <p:sldId id="256" r:id="rId2"/>
    <p:sldId id="265" r:id="rId3"/>
    <p:sldId id="257" r:id="rId4"/>
    <p:sldId id="281" r:id="rId5"/>
    <p:sldId id="287" r:id="rId6"/>
    <p:sldId id="282" r:id="rId7"/>
    <p:sldId id="285" r:id="rId8"/>
    <p:sldId id="286" r:id="rId9"/>
    <p:sldId id="288" r:id="rId10"/>
    <p:sldId id="289" r:id="rId11"/>
    <p:sldId id="290" r:id="rId12"/>
    <p:sldId id="296" r:id="rId13"/>
    <p:sldId id="267" r:id="rId14"/>
    <p:sldId id="266" r:id="rId15"/>
    <p:sldId id="268" r:id="rId16"/>
    <p:sldId id="293" r:id="rId17"/>
    <p:sldId id="280" r:id="rId18"/>
    <p:sldId id="277" r:id="rId19"/>
    <p:sldId id="279" r:id="rId20"/>
    <p:sldId id="278" r:id="rId21"/>
    <p:sldId id="291" r:id="rId22"/>
    <p:sldId id="295" r:id="rId23"/>
    <p:sldId id="263" r:id="rId24"/>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ibongisenin\Desktop\COD%20Presentation\Historical%20Spend.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6"/>
          <c:order val="6"/>
          <c:tx>
            <c:strRef>
              <c:f>'Final Graph'!$B$16</c:f>
              <c:strCache>
                <c:ptCount val="1"/>
                <c:pt idx="0">
                  <c:v>%Spend</c:v>
                </c:pt>
              </c:strCache>
            </c:strRef>
          </c:tx>
          <c:spPr>
            <a:gradFill rotWithShape="1">
              <a:gsLst>
                <a:gs pos="0">
                  <a:schemeClr val="accent1">
                    <a:lumMod val="60000"/>
                    <a:satMod val="103000"/>
                    <a:lumMod val="102000"/>
                    <a:tint val="94000"/>
                  </a:schemeClr>
                </a:gs>
                <a:gs pos="50000">
                  <a:schemeClr val="accent1">
                    <a:lumMod val="60000"/>
                    <a:satMod val="110000"/>
                    <a:lumMod val="100000"/>
                    <a:shade val="100000"/>
                  </a:schemeClr>
                </a:gs>
                <a:gs pos="100000">
                  <a:schemeClr val="accent1">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6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val>
            <c:numRef>
              <c:f>'Final Graph'!$C$16:$M$16</c:f>
              <c:numCache>
                <c:formatCode>0%</c:formatCode>
                <c:ptCount val="11"/>
                <c:pt idx="0">
                  <c:v>0.47</c:v>
                </c:pt>
                <c:pt idx="1">
                  <c:v>0.92</c:v>
                </c:pt>
                <c:pt idx="2">
                  <c:v>0.6</c:v>
                </c:pt>
                <c:pt idx="3">
                  <c:v>0.84</c:v>
                </c:pt>
                <c:pt idx="4">
                  <c:v>0.97</c:v>
                </c:pt>
                <c:pt idx="5">
                  <c:v>1</c:v>
                </c:pt>
                <c:pt idx="6">
                  <c:v>1</c:v>
                </c:pt>
                <c:pt idx="7">
                  <c:v>1</c:v>
                </c:pt>
                <c:pt idx="9">
                  <c:v>1</c:v>
                </c:pt>
                <c:pt idx="10">
                  <c:v>1</c:v>
                </c:pt>
              </c:numCache>
            </c:numRef>
          </c:val>
        </c:ser>
        <c:dLbls>
          <c:showLegendKey val="0"/>
          <c:showVal val="0"/>
          <c:showCatName val="0"/>
          <c:showSerName val="0"/>
          <c:showPercent val="0"/>
          <c:showBubbleSize val="0"/>
        </c:dLbls>
        <c:gapWidth val="269"/>
        <c:axId val="-693627072"/>
        <c:axId val="-693629248"/>
        <c:extLst/>
      </c:barChart>
      <c:barChart>
        <c:barDir val="col"/>
        <c:grouping val="clustered"/>
        <c:varyColors val="0"/>
        <c:ser>
          <c:idx val="1"/>
          <c:order val="1"/>
          <c:tx>
            <c:strRef>
              <c:f>'Final Graph'!$B$5</c:f>
              <c:strCache>
                <c:ptCount val="1"/>
                <c:pt idx="0">
                  <c:v>Compensation of Employees</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f>'Final Graph'!$C$2:$M$3</c:f>
              <c:strCache>
                <c:ptCount val="11"/>
                <c:pt idx="0">
                  <c:v>Audited 2013/14</c:v>
                </c:pt>
                <c:pt idx="1">
                  <c:v>Audited 2014/15</c:v>
                </c:pt>
                <c:pt idx="2">
                  <c:v>Audited 2015/16</c:v>
                </c:pt>
                <c:pt idx="3">
                  <c:v>Audited 2016/17</c:v>
                </c:pt>
                <c:pt idx="4">
                  <c:v>Audited 2017/18</c:v>
                </c:pt>
                <c:pt idx="5">
                  <c:v>Audited 2018/19</c:v>
                </c:pt>
                <c:pt idx="6">
                  <c:v>UnAudited 2019/20</c:v>
                </c:pt>
                <c:pt idx="7">
                  <c:v>Budget 2020/21</c:v>
                </c:pt>
                <c:pt idx="8">
                  <c:v>SAB
2020/21</c:v>
                </c:pt>
                <c:pt idx="9">
                  <c:v>MTEF 2021/22</c:v>
                </c:pt>
                <c:pt idx="10">
                  <c:v>MTEF 2022/23</c:v>
                </c:pt>
              </c:strCache>
            </c:strRef>
          </c:cat>
          <c:val>
            <c:numRef>
              <c:f>'Final Graph'!$C$5:$M$5</c:f>
              <c:numCache>
                <c:formatCode>_ * #,##0_ ;_ * \-#,##0_ ;_ * "-"??_ ;_ @_ </c:formatCode>
                <c:ptCount val="11"/>
                <c:pt idx="0">
                  <c:v>45000</c:v>
                </c:pt>
                <c:pt idx="1">
                  <c:v>83588</c:v>
                </c:pt>
                <c:pt idx="2">
                  <c:v>100638</c:v>
                </c:pt>
                <c:pt idx="3">
                  <c:v>108463</c:v>
                </c:pt>
                <c:pt idx="4">
                  <c:v>116243</c:v>
                </c:pt>
                <c:pt idx="5">
                  <c:v>123788</c:v>
                </c:pt>
                <c:pt idx="6">
                  <c:v>130072.9325</c:v>
                </c:pt>
                <c:pt idx="7">
                  <c:v>131549</c:v>
                </c:pt>
                <c:pt idx="8">
                  <c:v>140567</c:v>
                </c:pt>
                <c:pt idx="9">
                  <c:v>149700</c:v>
                </c:pt>
                <c:pt idx="10">
                  <c:v>156200</c:v>
                </c:pt>
              </c:numCache>
            </c:numRef>
          </c:val>
        </c:ser>
        <c:ser>
          <c:idx val="2"/>
          <c:order val="2"/>
          <c:tx>
            <c:strRef>
              <c:f>'Final Graph'!$B$6</c:f>
              <c:strCache>
                <c:ptCount val="1"/>
                <c:pt idx="0">
                  <c:v>Goods and Services</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f>'Final Graph'!$C$2:$M$3</c:f>
              <c:strCache>
                <c:ptCount val="11"/>
                <c:pt idx="0">
                  <c:v>Audited 2013/14</c:v>
                </c:pt>
                <c:pt idx="1">
                  <c:v>Audited 2014/15</c:v>
                </c:pt>
                <c:pt idx="2">
                  <c:v>Audited 2015/16</c:v>
                </c:pt>
                <c:pt idx="3">
                  <c:v>Audited 2016/17</c:v>
                </c:pt>
                <c:pt idx="4">
                  <c:v>Audited 2017/18</c:v>
                </c:pt>
                <c:pt idx="5">
                  <c:v>Audited 2018/19</c:v>
                </c:pt>
                <c:pt idx="6">
                  <c:v>UnAudited 2019/20</c:v>
                </c:pt>
                <c:pt idx="7">
                  <c:v>Budget 2020/21</c:v>
                </c:pt>
                <c:pt idx="8">
                  <c:v>SAB
2020/21</c:v>
                </c:pt>
                <c:pt idx="9">
                  <c:v>MTEF 2021/22</c:v>
                </c:pt>
                <c:pt idx="10">
                  <c:v>MTEF 2022/23</c:v>
                </c:pt>
              </c:strCache>
            </c:strRef>
          </c:cat>
          <c:val>
            <c:numRef>
              <c:f>'Final Graph'!$C$6:$M$6</c:f>
              <c:numCache>
                <c:formatCode>_ * #,##0_ ;_ * \-#,##0_ ;_ * "-"??_ ;_ @_ </c:formatCode>
                <c:ptCount val="11"/>
                <c:pt idx="0">
                  <c:v>118016</c:v>
                </c:pt>
                <c:pt idx="1">
                  <c:v>155531</c:v>
                </c:pt>
                <c:pt idx="2">
                  <c:v>178840</c:v>
                </c:pt>
                <c:pt idx="3">
                  <c:v>218485</c:v>
                </c:pt>
                <c:pt idx="4">
                  <c:v>200243</c:v>
                </c:pt>
                <c:pt idx="5">
                  <c:v>212564</c:v>
                </c:pt>
                <c:pt idx="6">
                  <c:v>235437.79384</c:v>
                </c:pt>
                <c:pt idx="7">
                  <c:v>258738</c:v>
                </c:pt>
                <c:pt idx="8">
                  <c:v>217348</c:v>
                </c:pt>
                <c:pt idx="9">
                  <c:v>273900</c:v>
                </c:pt>
                <c:pt idx="10">
                  <c:v>279800</c:v>
                </c:pt>
              </c:numCache>
            </c:numRef>
          </c:val>
        </c:ser>
        <c:ser>
          <c:idx val="3"/>
          <c:order val="3"/>
          <c:tx>
            <c:strRef>
              <c:f>'Final Graph'!$B$7</c:f>
              <c:strCache>
                <c:ptCount val="1"/>
                <c:pt idx="0">
                  <c:v>Transfers and Subsidies</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f>'Final Graph'!$C$2:$M$3</c:f>
              <c:strCache>
                <c:ptCount val="11"/>
                <c:pt idx="0">
                  <c:v>Audited 2013/14</c:v>
                </c:pt>
                <c:pt idx="1">
                  <c:v>Audited 2014/15</c:v>
                </c:pt>
                <c:pt idx="2">
                  <c:v>Audited 2015/16</c:v>
                </c:pt>
                <c:pt idx="3">
                  <c:v>Audited 2016/17</c:v>
                </c:pt>
                <c:pt idx="4">
                  <c:v>Audited 2017/18</c:v>
                </c:pt>
                <c:pt idx="5">
                  <c:v>Audited 2018/19</c:v>
                </c:pt>
                <c:pt idx="6">
                  <c:v>UnAudited 2019/20</c:v>
                </c:pt>
                <c:pt idx="7">
                  <c:v>Budget 2020/21</c:v>
                </c:pt>
                <c:pt idx="8">
                  <c:v>SAB
2020/21</c:v>
                </c:pt>
                <c:pt idx="9">
                  <c:v>MTEF 2021/22</c:v>
                </c:pt>
                <c:pt idx="10">
                  <c:v>MTEF 2022/23</c:v>
                </c:pt>
              </c:strCache>
            </c:strRef>
          </c:cat>
          <c:val>
            <c:numRef>
              <c:f>'Final Graph'!$C$7:$M$7</c:f>
              <c:numCache>
                <c:formatCode>_ * #,##0_ ;_ * \-#,##0_ ;_ * "-"??_ ;_ @_ </c:formatCode>
                <c:ptCount val="11"/>
                <c:pt idx="0">
                  <c:v>0</c:v>
                </c:pt>
                <c:pt idx="1">
                  <c:v>218754</c:v>
                </c:pt>
                <c:pt idx="2">
                  <c:v>57571</c:v>
                </c:pt>
                <c:pt idx="3">
                  <c:v>166135</c:v>
                </c:pt>
                <c:pt idx="4">
                  <c:v>278313</c:v>
                </c:pt>
                <c:pt idx="5">
                  <c:v>203066</c:v>
                </c:pt>
                <c:pt idx="6">
                  <c:v>110234.66939</c:v>
                </c:pt>
                <c:pt idx="7">
                  <c:v>240736</c:v>
                </c:pt>
                <c:pt idx="8">
                  <c:v>170880</c:v>
                </c:pt>
                <c:pt idx="9">
                  <c:v>275200</c:v>
                </c:pt>
                <c:pt idx="10">
                  <c:v>286100</c:v>
                </c:pt>
              </c:numCache>
            </c:numRef>
          </c:val>
        </c:ser>
        <c:ser>
          <c:idx val="4"/>
          <c:order val="4"/>
          <c:tx>
            <c:strRef>
              <c:f>'Final Graph'!$B$8</c:f>
              <c:strCache>
                <c:ptCount val="1"/>
                <c:pt idx="0">
                  <c:v>Payment for Capital Assets</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cat>
            <c:strRef>
              <c:f>'Final Graph'!$C$2:$M$3</c:f>
              <c:strCache>
                <c:ptCount val="11"/>
                <c:pt idx="0">
                  <c:v>Audited 2013/14</c:v>
                </c:pt>
                <c:pt idx="1">
                  <c:v>Audited 2014/15</c:v>
                </c:pt>
                <c:pt idx="2">
                  <c:v>Audited 2015/16</c:v>
                </c:pt>
                <c:pt idx="3">
                  <c:v>Audited 2016/17</c:v>
                </c:pt>
                <c:pt idx="4">
                  <c:v>Audited 2017/18</c:v>
                </c:pt>
                <c:pt idx="5">
                  <c:v>Audited 2018/19</c:v>
                </c:pt>
                <c:pt idx="6">
                  <c:v>UnAudited 2019/20</c:v>
                </c:pt>
                <c:pt idx="7">
                  <c:v>Budget 2020/21</c:v>
                </c:pt>
                <c:pt idx="8">
                  <c:v>SAB
2020/21</c:v>
                </c:pt>
                <c:pt idx="9">
                  <c:v>MTEF 2021/22</c:v>
                </c:pt>
                <c:pt idx="10">
                  <c:v>MTEF 2022/23</c:v>
                </c:pt>
              </c:strCache>
            </c:strRef>
          </c:cat>
          <c:val>
            <c:numRef>
              <c:f>'Final Graph'!$C$8:$M$8</c:f>
              <c:numCache>
                <c:formatCode>_ * #,##0_ ;_ * \-#,##0_ ;_ * "-"??_ ;_ @_ </c:formatCode>
                <c:ptCount val="11"/>
                <c:pt idx="0">
                  <c:v>2917</c:v>
                </c:pt>
                <c:pt idx="1">
                  <c:v>5053</c:v>
                </c:pt>
                <c:pt idx="2">
                  <c:v>11556</c:v>
                </c:pt>
                <c:pt idx="3">
                  <c:v>11538</c:v>
                </c:pt>
                <c:pt idx="4">
                  <c:v>6701</c:v>
                </c:pt>
                <c:pt idx="5">
                  <c:v>2559</c:v>
                </c:pt>
                <c:pt idx="6">
                  <c:v>1507.13382</c:v>
                </c:pt>
                <c:pt idx="7">
                  <c:v>21530</c:v>
                </c:pt>
                <c:pt idx="8">
                  <c:v>12232</c:v>
                </c:pt>
                <c:pt idx="9">
                  <c:v>12100</c:v>
                </c:pt>
                <c:pt idx="10">
                  <c:v>12800</c:v>
                </c:pt>
              </c:numCache>
            </c:numRef>
          </c:val>
        </c:ser>
        <c:dLbls>
          <c:showLegendKey val="0"/>
          <c:showVal val="0"/>
          <c:showCatName val="0"/>
          <c:showSerName val="0"/>
          <c:showPercent val="0"/>
          <c:showBubbleSize val="0"/>
        </c:dLbls>
        <c:gapWidth val="269"/>
        <c:axId val="-693627072"/>
        <c:axId val="-693629248"/>
        <c:extLst>
          <c:ext xmlns:c15="http://schemas.microsoft.com/office/drawing/2012/chart" uri="{02D57815-91ED-43cb-92C2-25804820EDAC}">
            <c15:filteredBarSeries>
              <c15:ser>
                <c:idx val="0"/>
                <c:order val="0"/>
                <c:tx>
                  <c:strRef>
                    <c:extLst>
                      <c:ext uri="{02D57815-91ED-43cb-92C2-25804820EDAC}">
                        <c15:formulaRef>
                          <c15:sqref>'Final Graph'!#REF!</c15:sqref>
                        </c15:formulaRef>
                      </c:ext>
                    </c:extLst>
                    <c:strCache>
                      <c:ptCount val="1"/>
                      <c:pt idx="0">
                        <c:v>#REF!</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lt1">
                                <a:lumMod val="95000"/>
                                <a:alpha val="54000"/>
                              </a:schemeClr>
                            </a:solidFill>
                          </a:ln>
                          <a:effectLst/>
                        </c:spPr>
                      </c15:leaderLines>
                    </c:ext>
                  </c:extLst>
                </c:dLbls>
                <c:cat>
                  <c:strRef>
                    <c:extLst>
                      <c:ext uri="{02D57815-91ED-43cb-92C2-25804820EDAC}">
                        <c15:formulaRef>
                          <c15:sqref>'Final Graph'!$C$2:$M$3</c15:sqref>
                        </c15:formulaRef>
                      </c:ext>
                    </c:extLst>
                    <c:strCache>
                      <c:ptCount val="11"/>
                      <c:pt idx="0">
                        <c:v>Audited 2013/14</c:v>
                      </c:pt>
                      <c:pt idx="1">
                        <c:v>Audited 2014/15</c:v>
                      </c:pt>
                      <c:pt idx="2">
                        <c:v>Audited 2015/16</c:v>
                      </c:pt>
                      <c:pt idx="3">
                        <c:v>Audited 2016/17</c:v>
                      </c:pt>
                      <c:pt idx="4">
                        <c:v>Audited 2017/18</c:v>
                      </c:pt>
                      <c:pt idx="5">
                        <c:v>Audited 2018/19</c:v>
                      </c:pt>
                      <c:pt idx="6">
                        <c:v>UnAudited 2019/20</c:v>
                      </c:pt>
                      <c:pt idx="7">
                        <c:v>Budget 2020/21</c:v>
                      </c:pt>
                      <c:pt idx="8">
                        <c:v>SAB
2020/21</c:v>
                      </c:pt>
                      <c:pt idx="9">
                        <c:v>MTEF 2021/22</c:v>
                      </c:pt>
                      <c:pt idx="10">
                        <c:v>MTEF 2022/23</c:v>
                      </c:pt>
                    </c:strCache>
                  </c:strRef>
                </c:cat>
                <c:val>
                  <c:numRef>
                    <c:extLst>
                      <c:ext uri="{02D57815-91ED-43cb-92C2-25804820EDAC}">
                        <c15:formulaRef>
                          <c15:sqref>'Final Graph'!$B$4:$M$4</c15:sqref>
                        </c15:formulaRef>
                      </c:ext>
                    </c:extLst>
                    <c:numCache>
                      <c:formatCode>General</c:formatCode>
                      <c:ptCount val="12"/>
                    </c:numCache>
                  </c:numRef>
                </c:val>
              </c15:ser>
            </c15:filteredBarSeries>
          </c:ext>
        </c:extLst>
      </c:barChart>
      <c:lineChart>
        <c:grouping val="standard"/>
        <c:varyColors val="0"/>
        <c:ser>
          <c:idx val="5"/>
          <c:order val="5"/>
          <c:tx>
            <c:strRef>
              <c:f>'Final Graph'!$B$13:$M$13</c:f>
              <c:strCache>
                <c:ptCount val="12"/>
                <c:pt idx="0">
                  <c:v>%Spend </c:v>
                </c:pt>
                <c:pt idx="1">
                  <c:v>47%</c:v>
                </c:pt>
                <c:pt idx="2">
                  <c:v>92%</c:v>
                </c:pt>
                <c:pt idx="3">
                  <c:v>60%</c:v>
                </c:pt>
                <c:pt idx="4">
                  <c:v>84%</c:v>
                </c:pt>
                <c:pt idx="5">
                  <c:v>97%</c:v>
                </c:pt>
                <c:pt idx="6">
                  <c:v>86%</c:v>
                </c:pt>
                <c:pt idx="7">
                  <c:v>73%</c:v>
                </c:pt>
                <c:pt idx="8">
                  <c:v>100%</c:v>
                </c:pt>
                <c:pt idx="9">
                  <c:v>100%</c:v>
                </c:pt>
                <c:pt idx="10">
                  <c:v>100%</c:v>
                </c:pt>
                <c:pt idx="11">
                  <c:v>100%</c:v>
                </c:pt>
              </c:strCache>
              <c:extLst xmlns:c15="http://schemas.microsoft.com/office/drawing/2012/chart"/>
            </c:strRef>
          </c:tx>
          <c:spPr>
            <a:ln w="34925" cap="rnd">
              <a:solidFill>
                <a:schemeClr val="accent6"/>
              </a:solidFill>
              <a:round/>
            </a:ln>
            <a:effectLst>
              <a:outerShdw blurRad="57150" dist="19050" dir="5400000" algn="ctr" rotWithShape="0">
                <a:srgbClr val="000000">
                  <a:alpha val="63000"/>
                </a:srgbClr>
              </a:outerShdw>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ct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val>
            <c:numRef>
              <c:f>'Final Graph'!$C$13:$M$13</c:f>
              <c:numCache>
                <c:formatCode>0%</c:formatCode>
                <c:ptCount val="11"/>
                <c:pt idx="0">
                  <c:v>0.47216381025009174</c:v>
                </c:pt>
                <c:pt idx="1">
                  <c:v>0.91821247223103775</c:v>
                </c:pt>
                <c:pt idx="2">
                  <c:v>0.59877087122832151</c:v>
                </c:pt>
                <c:pt idx="3">
                  <c:v>0.84440275967316314</c:v>
                </c:pt>
                <c:pt idx="4">
                  <c:v>0.96688635267641854</c:v>
                </c:pt>
                <c:pt idx="5">
                  <c:v>0.86</c:v>
                </c:pt>
                <c:pt idx="6">
                  <c:v>0.73</c:v>
                </c:pt>
                <c:pt idx="7">
                  <c:v>1</c:v>
                </c:pt>
                <c:pt idx="8">
                  <c:v>1</c:v>
                </c:pt>
                <c:pt idx="9">
                  <c:v>1</c:v>
                </c:pt>
                <c:pt idx="10">
                  <c:v>1</c:v>
                </c:pt>
              </c:numCache>
              <c:extLst xmlns:c15="http://schemas.microsoft.com/office/drawing/2012/chart"/>
            </c:numRef>
          </c:val>
          <c:smooth val="0"/>
        </c:ser>
        <c:dLbls>
          <c:showLegendKey val="0"/>
          <c:showVal val="0"/>
          <c:showCatName val="0"/>
          <c:showSerName val="0"/>
          <c:showPercent val="0"/>
          <c:showBubbleSize val="0"/>
        </c:dLbls>
        <c:marker val="1"/>
        <c:smooth val="0"/>
        <c:axId val="-693634144"/>
        <c:axId val="-693627616"/>
      </c:lineChart>
      <c:catAx>
        <c:axId val="-69362707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93629248"/>
        <c:crosses val="autoZero"/>
        <c:auto val="1"/>
        <c:lblAlgn val="ctr"/>
        <c:lblOffset val="100"/>
        <c:noMultiLvlLbl val="0"/>
      </c:catAx>
      <c:valAx>
        <c:axId val="-693629248"/>
        <c:scaling>
          <c:orientation val="minMax"/>
          <c:max val="300000"/>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93627072"/>
        <c:crosses val="autoZero"/>
        <c:crossBetween val="between"/>
      </c:valAx>
      <c:valAx>
        <c:axId val="-693627616"/>
        <c:scaling>
          <c:orientation val="minMax"/>
          <c:max val="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93634144"/>
        <c:crosses val="max"/>
        <c:crossBetween val="between"/>
      </c:valAx>
      <c:catAx>
        <c:axId val="-693634144"/>
        <c:scaling>
          <c:orientation val="minMax"/>
        </c:scaling>
        <c:delete val="1"/>
        <c:axPos val="b"/>
        <c:majorTickMark val="out"/>
        <c:minorTickMark val="none"/>
        <c:tickLblPos val="nextTo"/>
        <c:crossAx val="-693627616"/>
        <c:crosses val="autoZero"/>
        <c:auto val="1"/>
        <c:lblAlgn val="ctr"/>
        <c:lblOffset val="100"/>
        <c:noMultiLvlLbl val="0"/>
      </c:catAx>
      <c:spPr>
        <a:noFill/>
        <a:ln>
          <a:noFill/>
        </a:ln>
        <a:effectLst/>
      </c:spPr>
    </c:plotArea>
    <c:legend>
      <c:legendPos val="b"/>
      <c:layout>
        <c:manualLayout>
          <c:xMode val="edge"/>
          <c:yMode val="edge"/>
          <c:x val="4.7964929926825051E-3"/>
          <c:y val="0.8785715357336189"/>
          <c:w val="0.92115651043600033"/>
          <c:h val="0.10268737827209647"/>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gradFill>
        <a:gsLst>
          <a:gs pos="100000">
            <a:schemeClr val="dk1">
              <a:lumMod val="95000"/>
              <a:lumOff val="5000"/>
            </a:schemeClr>
          </a:gs>
          <a:gs pos="0">
            <a:schemeClr val="dk1">
              <a:lumMod val="75000"/>
              <a:lumOff val="25000"/>
            </a:schemeClr>
          </a:gs>
        </a:gsLst>
        <a:path path="circle">
          <a:fillToRect l="50000" t="50000" r="50000" b="50000"/>
        </a:path>
      </a:gradFill>
      <a:ln w="9525">
        <a:solidFill>
          <a:schemeClr val="dk1">
            <a:lumMod val="75000"/>
            <a:lumOff val="25000"/>
          </a:schemeClr>
        </a:solidFill>
      </a:ln>
    </cs:spPr>
  </cs:downBar>
  <cs:dropLine>
    <cs:lnRef idx="0"/>
    <cs:fillRef idx="0"/>
    <cs:effectRef idx="0"/>
    <cs:fontRef idx="minor">
      <a:schemeClr val="tx1"/>
    </cs:fontRef>
    <cs:spPr>
      <a:ln w="9525" cap="flat" cmpd="sng" algn="ctr">
        <a:solidFill>
          <a:schemeClr val="lt1"/>
        </a:solidFill>
        <a:round/>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cap="flat" cmpd="sng" algn="ctr">
        <a:solidFill>
          <a:schemeClr val="lt1"/>
        </a:solidFill>
        <a:round/>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gradFill>
        <a:gsLst>
          <a:gs pos="100000">
            <a:schemeClr val="lt1">
              <a:lumMod val="85000"/>
            </a:schemeClr>
          </a:gs>
          <a:gs pos="0">
            <a:schemeClr val="lt1"/>
          </a:gs>
        </a:gsLst>
        <a:path path="circle">
          <a:fillToRect l="50000" t="50000" r="50000" b="50000"/>
        </a:path>
      </a:gradFill>
      <a:ln w="9525" cap="flat" cmpd="sng" algn="ctr">
        <a:solidFill>
          <a:schemeClr val="lt1"/>
        </a:solidFill>
        <a:round/>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67D9B7D-5802-4FCC-BD13-ED923A8041FC}" type="datetimeFigureOut">
              <a:rPr lang="en-ZA" smtClean="0"/>
              <a:t>2020/07/07</a:t>
            </a:fld>
            <a:endParaRPr lang="en-ZA"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D613362-E5B3-448B-AB16-E124D8A1D79E}" type="slidenum">
              <a:rPr lang="en-ZA" smtClean="0"/>
              <a:t>‹#›</a:t>
            </a:fld>
            <a:endParaRPr lang="en-ZA" dirty="0"/>
          </a:p>
        </p:txBody>
      </p:sp>
    </p:spTree>
    <p:extLst>
      <p:ext uri="{BB962C8B-B14F-4D97-AF65-F5344CB8AC3E}">
        <p14:creationId xmlns:p14="http://schemas.microsoft.com/office/powerpoint/2010/main" val="372382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D613362-E5B3-448B-AB16-E124D8A1D79E}" type="slidenum">
              <a:rPr lang="en-ZA" smtClean="0"/>
              <a:t>1</a:t>
            </a:fld>
            <a:endParaRPr lang="en-ZA" dirty="0"/>
          </a:p>
        </p:txBody>
      </p:sp>
    </p:spTree>
    <p:extLst>
      <p:ext uri="{BB962C8B-B14F-4D97-AF65-F5344CB8AC3E}">
        <p14:creationId xmlns:p14="http://schemas.microsoft.com/office/powerpoint/2010/main" val="322311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4D613362-E5B3-448B-AB16-E124D8A1D79E}" type="slidenum">
              <a:rPr lang="en-ZA" smtClean="0"/>
              <a:t>13</a:t>
            </a:fld>
            <a:endParaRPr lang="en-ZA" dirty="0"/>
          </a:p>
        </p:txBody>
      </p:sp>
    </p:spTree>
    <p:extLst>
      <p:ext uri="{BB962C8B-B14F-4D97-AF65-F5344CB8AC3E}">
        <p14:creationId xmlns:p14="http://schemas.microsoft.com/office/powerpoint/2010/main" val="3652630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85800" y="373033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C1C877-A140-4866-B29A-1E559A59E3CB}"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1318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38034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FB841-6991-4781-9812-9D20560E84C2}"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713575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E9853-07B8-46CB-8C60-E05F7E9FBFED}"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59749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2B061-1CA2-4D8B-AB6E-750C493D0B24}"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8994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7786B0-2A1A-45B9-BABE-B7CDD872D8A9}" type="datetime1">
              <a:rPr lang="en-US" smtClean="0"/>
              <a:t>7/7/2020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83355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9189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4997D-E710-4F86-B732-381EB179DB9D}" type="datetime1">
              <a:rPr lang="en-US" smtClean="0"/>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27650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2298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63B213-D66F-439C-9BC1-AA2CF5D33C21}" type="datetime1">
              <a:rPr lang="en-US" smtClean="0"/>
              <a:t>7/7/2020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22114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8B66BA-97B5-47B6-A65D-F9E2CF5F697D}" type="datetime1">
              <a:rPr lang="en-US" smtClean="0"/>
              <a:t>7/7/2020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90065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70AA3F-1408-477F-B5B5-544B92730593}" type="datetime1">
              <a:rPr lang="en-US" smtClean="0"/>
              <a:t>7/7/2020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3697160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698FA-B916-4D11-9C8D-B2A32EBB6115}" type="datetime1">
              <a:rPr lang="en-US" smtClean="0"/>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2985281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529797"/>
            <a:ext cx="5486400" cy="62341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64569"/>
            <a:ext cx="5486400" cy="45262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084629"/>
            <a:ext cx="5486400" cy="885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0AABE-6EC8-4B05-B8A4-18C703AE8BC2}" type="datetime1">
              <a:rPr lang="en-US" smtClean="0"/>
              <a:t>7/7/2020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1C6805-EAF3-CC4B-883D-0BA841DD8C88}" type="slidenum">
              <a:rPr lang="en-US" smtClean="0"/>
              <a:t>‹#›</a:t>
            </a:fld>
            <a:endParaRPr lang="en-US" dirty="0"/>
          </a:p>
        </p:txBody>
      </p:sp>
    </p:spTree>
    <p:extLst>
      <p:ext uri="{BB962C8B-B14F-4D97-AF65-F5344CB8AC3E}">
        <p14:creationId xmlns:p14="http://schemas.microsoft.com/office/powerpoint/2010/main" val="15972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38034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206337" y="6149832"/>
            <a:ext cx="2169390" cy="236537"/>
          </a:xfrm>
          <a:prstGeom prst="rect">
            <a:avLst/>
          </a:prstGeom>
        </p:spPr>
        <p:txBody>
          <a:bodyPr vert="horz" lIns="91440" tIns="45720" rIns="91440" bIns="45720" rtlCol="0" anchor="ctr"/>
          <a:lstStyle>
            <a:lvl1pPr algn="ctr">
              <a:defRPr sz="1200">
                <a:solidFill>
                  <a:schemeClr val="tx1">
                    <a:tint val="75000"/>
                  </a:schemeClr>
                </a:solidFill>
              </a:defRPr>
            </a:lvl1pPr>
          </a:lstStyle>
          <a:p>
            <a:fld id="{902C26A5-A066-4074-A62A-1B0772E927B2}" type="datetime1">
              <a:rPr lang="en-US" smtClean="0"/>
              <a:t>7/7/2020</a:t>
            </a:fld>
            <a:endParaRPr lang="en-US" dirty="0"/>
          </a:p>
        </p:txBody>
      </p:sp>
      <p:sp>
        <p:nvSpPr>
          <p:cNvPr id="5" name="Footer Placeholder 4"/>
          <p:cNvSpPr>
            <a:spLocks noGrp="1"/>
          </p:cNvSpPr>
          <p:nvPr>
            <p:ph type="ftr" sz="quarter" idx="3"/>
          </p:nvPr>
        </p:nvSpPr>
        <p:spPr>
          <a:xfrm>
            <a:off x="2206337" y="6448136"/>
            <a:ext cx="2169390" cy="27968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419600" y="6265573"/>
            <a:ext cx="157826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B1C6805-EAF3-CC4B-883D-0BA841DD8C88}" type="slidenum">
              <a:rPr lang="en-US" smtClean="0"/>
              <a:pPr/>
              <a:t>‹#›</a:t>
            </a:fld>
            <a:endParaRPr lang="en-US" dirty="0"/>
          </a:p>
        </p:txBody>
      </p:sp>
    </p:spTree>
    <p:extLst>
      <p:ext uri="{BB962C8B-B14F-4D97-AF65-F5344CB8AC3E}">
        <p14:creationId xmlns:p14="http://schemas.microsoft.com/office/powerpoint/2010/main" val="239071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257" y="221381"/>
            <a:ext cx="8730113" cy="4221224"/>
          </a:xfrm>
        </p:spPr>
        <p:txBody>
          <a:bodyPr>
            <a:normAutofit/>
          </a:bodyPr>
          <a:lstStyle/>
          <a:p>
            <a:r>
              <a:rPr lang="en-US" sz="3600" b="1" dirty="0" smtClean="0">
                <a:solidFill>
                  <a:schemeClr val="accent1">
                    <a:lumMod val="75000"/>
                  </a:schemeClr>
                </a:solidFill>
              </a:rPr>
              <a:t>PRESENTATION TO THE PORTFOLIO COMMITTEE ON DEFENCE &amp; MILITARY VETERANS ON THE IMPACT OF THE ADJUSTED ESTIMATES OF NATIONAL EXPENDITURE FOR THE  DEPARTMENT OF MILITARY VETERANS</a:t>
            </a:r>
            <a:endParaRPr lang="en-US" sz="3600" b="1" dirty="0">
              <a:solidFill>
                <a:schemeClr val="accent1">
                  <a:lumMod val="75000"/>
                </a:schemeClr>
              </a:solidFill>
            </a:endParaRPr>
          </a:p>
        </p:txBody>
      </p:sp>
      <p:sp>
        <p:nvSpPr>
          <p:cNvPr id="3" name="Subtitle 2"/>
          <p:cNvSpPr>
            <a:spLocks noGrp="1"/>
          </p:cNvSpPr>
          <p:nvPr>
            <p:ph type="subTitle" idx="1"/>
          </p:nvPr>
        </p:nvSpPr>
        <p:spPr>
          <a:xfrm>
            <a:off x="820553" y="4750614"/>
            <a:ext cx="6916003" cy="1752600"/>
          </a:xfrm>
        </p:spPr>
        <p:txBody>
          <a:bodyPr>
            <a:normAutofit/>
          </a:bodyPr>
          <a:lstStyle/>
          <a:p>
            <a:r>
              <a:rPr lang="en-US" sz="2000" dirty="0" smtClean="0">
                <a:solidFill>
                  <a:schemeClr val="accent1">
                    <a:lumMod val="75000"/>
                  </a:schemeClr>
                </a:solidFill>
              </a:rPr>
              <a:t>           Presentation by : Lt Gen (ret) DM Mgwebi in his capacity as Acting Director General </a:t>
            </a:r>
          </a:p>
          <a:p>
            <a:r>
              <a:rPr lang="en-US" sz="2000" dirty="0" smtClean="0">
                <a:solidFill>
                  <a:schemeClr val="accent1">
                    <a:lumMod val="75000"/>
                  </a:schemeClr>
                </a:solidFill>
              </a:rPr>
              <a:t> 08 July 2020</a:t>
            </a:r>
            <a:endParaRPr lang="en-US" sz="2000" dirty="0">
              <a:solidFill>
                <a:schemeClr val="accent1">
                  <a:lumMod val="75000"/>
                </a:schemeClr>
              </a:solidFill>
            </a:endParaRPr>
          </a:p>
        </p:txBody>
      </p:sp>
    </p:spTree>
    <p:extLst>
      <p:ext uri="{BB962C8B-B14F-4D97-AF65-F5344CB8AC3E}">
        <p14:creationId xmlns:p14="http://schemas.microsoft.com/office/powerpoint/2010/main" val="3921715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53" y="34006"/>
            <a:ext cx="9047747" cy="1143000"/>
          </a:xfrm>
        </p:spPr>
        <p:txBody>
          <a:bodyPr>
            <a:normAutofit fontScale="90000"/>
          </a:bodyPr>
          <a:lstStyle/>
          <a:p>
            <a:r>
              <a:rPr lang="en-US" sz="3600" b="1" dirty="0" smtClean="0"/>
              <a:t>ENGAGEMENT WITH NATIONAL TREASURY</a:t>
            </a:r>
            <a:endParaRPr lang="en-US" sz="3600" b="1" dirty="0"/>
          </a:p>
        </p:txBody>
      </p:sp>
      <p:sp>
        <p:nvSpPr>
          <p:cNvPr id="3" name="Content Placeholder 2"/>
          <p:cNvSpPr>
            <a:spLocks noGrp="1"/>
          </p:cNvSpPr>
          <p:nvPr>
            <p:ph idx="1"/>
          </p:nvPr>
        </p:nvSpPr>
        <p:spPr>
          <a:xfrm>
            <a:off x="274320" y="1061186"/>
            <a:ext cx="8229600" cy="4964229"/>
          </a:xfrm>
        </p:spPr>
        <p:txBody>
          <a:bodyPr>
            <a:normAutofit lnSpcReduction="10000"/>
          </a:bodyPr>
          <a:lstStyle/>
          <a:p>
            <a:pPr algn="just">
              <a:buFont typeface="Wingdings" panose="05000000000000000000" pitchFamily="2" charset="2"/>
              <a:buChar char="Ø"/>
            </a:pPr>
            <a:r>
              <a:rPr lang="en-US" sz="2800" dirty="0" smtClean="0"/>
              <a:t>On the 01 June 2020, JCPS cluster CFO meeting was hosted by Treasury to discuss Covid 19 budget implications.</a:t>
            </a:r>
          </a:p>
          <a:p>
            <a:pPr algn="just">
              <a:buFont typeface="Wingdings" panose="05000000000000000000" pitchFamily="2" charset="2"/>
              <a:buChar char="Ø"/>
            </a:pPr>
            <a:r>
              <a:rPr lang="en-US" sz="2800" dirty="0" smtClean="0"/>
              <a:t>It was during this meeting that budget cuts ranging between 17% to 25% were indicated.</a:t>
            </a:r>
          </a:p>
          <a:p>
            <a:pPr algn="just">
              <a:buFont typeface="Wingdings" panose="05000000000000000000" pitchFamily="2" charset="2"/>
              <a:buChar char="Ø"/>
            </a:pPr>
            <a:r>
              <a:rPr lang="en-US" sz="2800" dirty="0" smtClean="0"/>
              <a:t>On the 12 June 2020, Treasury issued an email  communication, indicating R137 million budget together with the 2020 SAB Workbook for immediate adjustment.</a:t>
            </a:r>
          </a:p>
          <a:p>
            <a:pPr algn="just">
              <a:buFont typeface="Wingdings" panose="05000000000000000000" pitchFamily="2" charset="2"/>
              <a:buChar char="Ø"/>
            </a:pPr>
            <a:r>
              <a:rPr lang="en-US" sz="2800" dirty="0" smtClean="0"/>
              <a:t>This was confirmed through a revised allocation letter dated 22 June 2020. </a:t>
            </a:r>
            <a:endParaRPr lang="en-US" dirty="0" smtClean="0"/>
          </a:p>
        </p:txBody>
      </p:sp>
      <p:sp>
        <p:nvSpPr>
          <p:cNvPr id="5" name="Slide Number Placeholder 4"/>
          <p:cNvSpPr>
            <a:spLocks noGrp="1"/>
          </p:cNvSpPr>
          <p:nvPr>
            <p:ph type="sldNum" sz="quarter" idx="12"/>
          </p:nvPr>
        </p:nvSpPr>
        <p:spPr/>
        <p:txBody>
          <a:bodyPr/>
          <a:lstStyle/>
          <a:p>
            <a:fld id="{7B1C6805-EAF3-CC4B-883D-0BA841DD8C88}" type="slidenum">
              <a:rPr lang="en-US" smtClean="0"/>
              <a:t>10</a:t>
            </a:fld>
            <a:endParaRPr lang="en-US" dirty="0"/>
          </a:p>
        </p:txBody>
      </p:sp>
    </p:spTree>
    <p:extLst>
      <p:ext uri="{BB962C8B-B14F-4D97-AF65-F5344CB8AC3E}">
        <p14:creationId xmlns:p14="http://schemas.microsoft.com/office/powerpoint/2010/main" val="2658022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53" y="34006"/>
            <a:ext cx="9047747" cy="1143000"/>
          </a:xfrm>
        </p:spPr>
        <p:txBody>
          <a:bodyPr>
            <a:normAutofit/>
          </a:bodyPr>
          <a:lstStyle/>
          <a:p>
            <a:r>
              <a:rPr lang="en-US" sz="3200" b="1" dirty="0" smtClean="0"/>
              <a:t>2020 SPECIAL ADJUSTMENT BUDGET DMV VS SOCIAL CLUSTER DEPARTMENTS</a:t>
            </a:r>
            <a:endParaRPr lang="en-US" sz="3200" b="1" dirty="0"/>
          </a:p>
        </p:txBody>
      </p:sp>
      <p:sp>
        <p:nvSpPr>
          <p:cNvPr id="5" name="Slide Number Placeholder 4"/>
          <p:cNvSpPr>
            <a:spLocks noGrp="1"/>
          </p:cNvSpPr>
          <p:nvPr>
            <p:ph type="sldNum" sz="quarter" idx="12"/>
          </p:nvPr>
        </p:nvSpPr>
        <p:spPr/>
        <p:txBody>
          <a:bodyPr/>
          <a:lstStyle/>
          <a:p>
            <a:fld id="{7B1C6805-EAF3-CC4B-883D-0BA841DD8C88}" type="slidenum">
              <a:rPr lang="en-US" smtClean="0"/>
              <a:t>11</a:t>
            </a:fld>
            <a:endParaRPr lang="en-US" dirty="0"/>
          </a:p>
        </p:txBody>
      </p:sp>
      <p:pic>
        <p:nvPicPr>
          <p:cNvPr id="7" name="Picture 6"/>
          <p:cNvPicPr>
            <a:picLocks noChangeAspect="1"/>
          </p:cNvPicPr>
          <p:nvPr/>
        </p:nvPicPr>
        <p:blipFill>
          <a:blip r:embed="rId2"/>
          <a:stretch>
            <a:fillRect/>
          </a:stretch>
        </p:blipFill>
        <p:spPr>
          <a:xfrm>
            <a:off x="245537" y="1020668"/>
            <a:ext cx="8580138" cy="2889523"/>
          </a:xfrm>
          <a:prstGeom prst="rect">
            <a:avLst/>
          </a:prstGeom>
        </p:spPr>
      </p:pic>
      <p:sp>
        <p:nvSpPr>
          <p:cNvPr id="8" name="TextBox 7"/>
          <p:cNvSpPr txBox="1"/>
          <p:nvPr/>
        </p:nvSpPr>
        <p:spPr>
          <a:xfrm>
            <a:off x="433137" y="3753853"/>
            <a:ext cx="8460606" cy="2585323"/>
          </a:xfrm>
          <a:prstGeom prst="rect">
            <a:avLst/>
          </a:prstGeom>
          <a:noFill/>
        </p:spPr>
        <p:txBody>
          <a:bodyPr wrap="square" rtlCol="0">
            <a:spAutoFit/>
          </a:bodyPr>
          <a:lstStyle/>
          <a:p>
            <a:pPr marL="285750" indent="-285750">
              <a:buFont typeface="Arial" panose="020B0604020202020204" pitchFamily="34" charset="0"/>
              <a:buChar char="•"/>
            </a:pPr>
            <a:r>
              <a:rPr lang="en-ZA" dirty="0" smtClean="0"/>
              <a:t>Social Cluster Departments used for comparative purposes due to similar mandate</a:t>
            </a:r>
          </a:p>
          <a:p>
            <a:pPr marL="285750" indent="-285750">
              <a:buFont typeface="Arial" panose="020B0604020202020204" pitchFamily="34" charset="0"/>
              <a:buChar char="•"/>
            </a:pPr>
            <a:r>
              <a:rPr lang="en-ZA" dirty="0" smtClean="0"/>
              <a:t>As per the above analysis, it appears that historical spend was used to derive the size of the budget adjustment and hence DMV suffered most.</a:t>
            </a:r>
          </a:p>
          <a:p>
            <a:pPr marL="285750" indent="-285750">
              <a:buFont typeface="Arial" panose="020B0604020202020204" pitchFamily="34" charset="0"/>
              <a:buChar char="•"/>
            </a:pPr>
            <a:r>
              <a:rPr lang="en-ZA" dirty="0" smtClean="0"/>
              <a:t>A sizeable increase of 12.9% and 5.2% for Social Development and Health mainly due to these regarded as Frontline Departments.</a:t>
            </a:r>
          </a:p>
          <a:p>
            <a:pPr marL="285750" indent="-285750">
              <a:buFont typeface="Arial" panose="020B0604020202020204" pitchFamily="34" charset="0"/>
              <a:buChar char="•"/>
            </a:pPr>
            <a:r>
              <a:rPr lang="en-ZA" dirty="0" smtClean="0"/>
              <a:t>It was therefore not easy for DMV to withstand the reduction based on historical spend</a:t>
            </a:r>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val="3457311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253" y="34006"/>
            <a:ext cx="9047747" cy="1143000"/>
          </a:xfrm>
        </p:spPr>
        <p:txBody>
          <a:bodyPr>
            <a:normAutofit/>
          </a:bodyPr>
          <a:lstStyle/>
          <a:p>
            <a:r>
              <a:rPr lang="en-US" sz="3200" b="1" dirty="0" smtClean="0"/>
              <a:t>2020 SPECIAL ADJUSTMENT BUDGET DMV VS JCPS CLUSTER DEPARTMENTS</a:t>
            </a:r>
            <a:endParaRPr lang="en-US" sz="3200" b="1" dirty="0"/>
          </a:p>
        </p:txBody>
      </p:sp>
      <p:sp>
        <p:nvSpPr>
          <p:cNvPr id="5" name="Slide Number Placeholder 4"/>
          <p:cNvSpPr>
            <a:spLocks noGrp="1"/>
          </p:cNvSpPr>
          <p:nvPr>
            <p:ph type="sldNum" sz="quarter" idx="12"/>
          </p:nvPr>
        </p:nvSpPr>
        <p:spPr/>
        <p:txBody>
          <a:bodyPr/>
          <a:lstStyle/>
          <a:p>
            <a:fld id="{7B1C6805-EAF3-CC4B-883D-0BA841DD8C88}" type="slidenum">
              <a:rPr lang="en-US" smtClean="0"/>
              <a:t>12</a:t>
            </a:fld>
            <a:endParaRPr lang="en-US" dirty="0"/>
          </a:p>
        </p:txBody>
      </p:sp>
      <p:sp>
        <p:nvSpPr>
          <p:cNvPr id="8" name="TextBox 7"/>
          <p:cNvSpPr txBox="1"/>
          <p:nvPr/>
        </p:nvSpPr>
        <p:spPr>
          <a:xfrm>
            <a:off x="186087" y="3895714"/>
            <a:ext cx="8890536" cy="2585323"/>
          </a:xfrm>
          <a:prstGeom prst="rect">
            <a:avLst/>
          </a:prstGeom>
          <a:noFill/>
        </p:spPr>
        <p:txBody>
          <a:bodyPr wrap="square" rtlCol="0">
            <a:spAutoFit/>
          </a:bodyPr>
          <a:lstStyle/>
          <a:p>
            <a:pPr marL="285750" indent="-285750">
              <a:buFont typeface="Arial" panose="020B0604020202020204" pitchFamily="34" charset="0"/>
              <a:buChar char="•"/>
            </a:pPr>
            <a:r>
              <a:rPr lang="en-ZA" dirty="0" smtClean="0"/>
              <a:t>DMV budget reduction is by far worse in comparison with any of the Departments in the JCPS Cluster.</a:t>
            </a:r>
          </a:p>
          <a:p>
            <a:pPr marL="285750" indent="-285750">
              <a:buFont typeface="Arial" panose="020B0604020202020204" pitchFamily="34" charset="0"/>
              <a:buChar char="•"/>
            </a:pPr>
            <a:r>
              <a:rPr lang="en-ZA" dirty="0" smtClean="0"/>
              <a:t>In effect, the JCSPS Cluster granted more funds where Defence and Police were adjusted up by 5.5% (R2.8bn) and 3.6% (R3.7bn), respectively.</a:t>
            </a:r>
          </a:p>
          <a:p>
            <a:pPr marL="285750" indent="-285750">
              <a:buFont typeface="Arial" panose="020B0604020202020204" pitchFamily="34" charset="0"/>
              <a:buChar char="•"/>
            </a:pPr>
            <a:r>
              <a:rPr lang="en-ZA" dirty="0" smtClean="0"/>
              <a:t>The increase to both Defence and Police is due to their recognition as Frontline Departments.</a:t>
            </a:r>
          </a:p>
          <a:p>
            <a:pPr marL="285750" indent="-285750">
              <a:buFont typeface="Arial" panose="020B0604020202020204" pitchFamily="34" charset="0"/>
              <a:buChar char="•"/>
            </a:pPr>
            <a:r>
              <a:rPr lang="en-ZA" dirty="0" smtClean="0"/>
              <a:t>It was therefore not easy for DMV to withstand the reduction based on historical spend</a:t>
            </a:r>
          </a:p>
          <a:p>
            <a:pPr marL="285750" indent="-285750">
              <a:buFont typeface="Arial" panose="020B0604020202020204" pitchFamily="34" charset="0"/>
              <a:buChar char="•"/>
            </a:pPr>
            <a:endParaRPr lang="en-ZA" dirty="0"/>
          </a:p>
        </p:txBody>
      </p:sp>
      <p:pic>
        <p:nvPicPr>
          <p:cNvPr id="4" name="Picture 3"/>
          <p:cNvPicPr>
            <a:picLocks noChangeAspect="1"/>
          </p:cNvPicPr>
          <p:nvPr/>
        </p:nvPicPr>
        <p:blipFill>
          <a:blip r:embed="rId2"/>
          <a:stretch>
            <a:fillRect/>
          </a:stretch>
        </p:blipFill>
        <p:spPr>
          <a:xfrm>
            <a:off x="186087" y="1068017"/>
            <a:ext cx="8664342" cy="3086348"/>
          </a:xfrm>
          <a:prstGeom prst="rect">
            <a:avLst/>
          </a:prstGeom>
        </p:spPr>
      </p:pic>
    </p:spTree>
    <p:extLst>
      <p:ext uri="{BB962C8B-B14F-4D97-AF65-F5344CB8AC3E}">
        <p14:creationId xmlns:p14="http://schemas.microsoft.com/office/powerpoint/2010/main" val="3404580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28" y="34006"/>
            <a:ext cx="9018872" cy="716765"/>
          </a:xfrm>
        </p:spPr>
        <p:txBody>
          <a:bodyPr>
            <a:normAutofit/>
          </a:bodyPr>
          <a:lstStyle/>
          <a:p>
            <a:r>
              <a:rPr lang="en-US" sz="3600" b="1" dirty="0" smtClean="0"/>
              <a:t>REVISED ALLOCATION SUMMARIZED</a:t>
            </a:r>
            <a:endParaRPr lang="en-US" sz="3600" b="1"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317634" y="529388"/>
            <a:ext cx="8499107" cy="3715353"/>
          </a:xfrm>
          <a:prstGeom prst="rect">
            <a:avLst/>
          </a:prstGeom>
          <a:noFill/>
          <a:ln>
            <a:noFill/>
          </a:ln>
        </p:spPr>
      </p:pic>
      <p:sp>
        <p:nvSpPr>
          <p:cNvPr id="6" name="TextBox 5"/>
          <p:cNvSpPr txBox="1"/>
          <p:nvPr/>
        </p:nvSpPr>
        <p:spPr>
          <a:xfrm>
            <a:off x="221381" y="4243477"/>
            <a:ext cx="8826366" cy="2200602"/>
          </a:xfrm>
          <a:prstGeom prst="rect">
            <a:avLst/>
          </a:prstGeom>
          <a:noFill/>
        </p:spPr>
        <p:txBody>
          <a:bodyPr wrap="square" rtlCol="0">
            <a:spAutoFit/>
          </a:bodyPr>
          <a:lstStyle/>
          <a:p>
            <a:pPr marL="285750" indent="-285750">
              <a:buFont typeface="Wingdings" panose="05000000000000000000" pitchFamily="2" charset="2"/>
              <a:buChar char="§"/>
            </a:pPr>
            <a:r>
              <a:rPr lang="en-ZA" sz="1700" dirty="0" smtClean="0"/>
              <a:t>Reduction by Branch of </a:t>
            </a:r>
            <a:r>
              <a:rPr lang="en-ZA" sz="1700" b="1" dirty="0" smtClean="0"/>
              <a:t>R15m – Administration</a:t>
            </a:r>
            <a:r>
              <a:rPr lang="en-ZA" sz="1700" dirty="0" smtClean="0"/>
              <a:t>, </a:t>
            </a:r>
            <a:r>
              <a:rPr lang="en-ZA" sz="1700" b="1" dirty="0" smtClean="0"/>
              <a:t>SES – R90m </a:t>
            </a:r>
            <a:r>
              <a:rPr lang="en-ZA" sz="1700" dirty="0" smtClean="0"/>
              <a:t>and </a:t>
            </a:r>
            <a:r>
              <a:rPr lang="en-ZA" sz="1700" b="1" dirty="0" smtClean="0"/>
              <a:t>ESM – R32m</a:t>
            </a:r>
          </a:p>
          <a:p>
            <a:pPr marL="285750" indent="-285750">
              <a:buFont typeface="Wingdings" panose="05000000000000000000" pitchFamily="2" charset="2"/>
              <a:buChar char="§"/>
            </a:pPr>
            <a:r>
              <a:rPr lang="en-ZA" sz="1700" dirty="0" smtClean="0"/>
              <a:t>An </a:t>
            </a:r>
            <a:r>
              <a:rPr lang="en-ZA" sz="1700" dirty="0"/>
              <a:t>effective budget reduction </a:t>
            </a:r>
            <a:r>
              <a:rPr lang="en-ZA" sz="1700" b="1" dirty="0"/>
              <a:t>of 25%, </a:t>
            </a:r>
            <a:r>
              <a:rPr lang="en-ZA" sz="1700" dirty="0"/>
              <a:t>considering that Cost of Employment is mutually and exclusively allocated for the payment of employment costs</a:t>
            </a:r>
            <a:r>
              <a:rPr lang="en-ZA" sz="1700" dirty="0" smtClean="0"/>
              <a:t>.</a:t>
            </a:r>
          </a:p>
          <a:p>
            <a:pPr marL="285750" indent="-285750">
              <a:buFont typeface="Wingdings" panose="05000000000000000000" pitchFamily="2" charset="2"/>
              <a:buChar char="§"/>
            </a:pPr>
            <a:r>
              <a:rPr lang="en-ZA" sz="1700" dirty="0" smtClean="0"/>
              <a:t>Included </a:t>
            </a:r>
            <a:r>
              <a:rPr lang="en-ZA" sz="1700" dirty="0"/>
              <a:t>in the budget for Goods and Services of </a:t>
            </a:r>
            <a:r>
              <a:rPr lang="en-ZA" sz="1700" b="1" dirty="0"/>
              <a:t>R264 million </a:t>
            </a:r>
            <a:r>
              <a:rPr lang="en-ZA" sz="1700" dirty="0"/>
              <a:t>, is an allocation for benefits such as Healthcare Support, Skills Development and Burial with a total of </a:t>
            </a:r>
            <a:r>
              <a:rPr lang="en-ZA" sz="1700" b="1" dirty="0"/>
              <a:t>R119 million </a:t>
            </a:r>
            <a:r>
              <a:rPr lang="en-ZA" sz="1700" dirty="0"/>
              <a:t>(</a:t>
            </a:r>
            <a:r>
              <a:rPr lang="en-ZA" sz="1700" b="1" dirty="0"/>
              <a:t>45%</a:t>
            </a:r>
            <a:r>
              <a:rPr lang="en-ZA" sz="1700" dirty="0"/>
              <a:t> of Goods and Services </a:t>
            </a:r>
            <a:r>
              <a:rPr lang="en-ZA" sz="1700" dirty="0" smtClean="0"/>
              <a:t>budget is earmarked for military veterans benefits).</a:t>
            </a:r>
          </a:p>
          <a:p>
            <a:endParaRPr lang="en-ZA" dirty="0"/>
          </a:p>
        </p:txBody>
      </p:sp>
      <p:sp>
        <p:nvSpPr>
          <p:cNvPr id="4" name="Slide Number Placeholder 3"/>
          <p:cNvSpPr>
            <a:spLocks noGrp="1"/>
          </p:cNvSpPr>
          <p:nvPr>
            <p:ph type="sldNum" sz="quarter" idx="12"/>
          </p:nvPr>
        </p:nvSpPr>
        <p:spPr/>
        <p:txBody>
          <a:bodyPr/>
          <a:lstStyle/>
          <a:p>
            <a:fld id="{7B1C6805-EAF3-CC4B-883D-0BA841DD8C88}" type="slidenum">
              <a:rPr lang="en-US" smtClean="0"/>
              <a:t>13</a:t>
            </a:fld>
            <a:endParaRPr lang="en-US" dirty="0"/>
          </a:p>
        </p:txBody>
      </p:sp>
    </p:spTree>
    <p:extLst>
      <p:ext uri="{BB962C8B-B14F-4D97-AF65-F5344CB8AC3E}">
        <p14:creationId xmlns:p14="http://schemas.microsoft.com/office/powerpoint/2010/main" val="987227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2067184" y="2321934"/>
            <a:ext cx="5919538" cy="1275666"/>
          </a:xfrm>
        </p:spPr>
        <p:txBody>
          <a:bodyPr>
            <a:normAutofit/>
          </a:bodyPr>
          <a:lstStyle/>
          <a:p>
            <a:r>
              <a:rPr lang="en-US" sz="3600" b="1" dirty="0" smtClean="0"/>
              <a:t>REDUCTION TABLE</a:t>
            </a:r>
            <a:br>
              <a:rPr lang="en-US" sz="3600" b="1" dirty="0" smtClean="0"/>
            </a:br>
            <a:r>
              <a:rPr lang="en-US" sz="3600" b="1" dirty="0" smtClean="0"/>
              <a:t>BY BRANCH</a:t>
            </a:r>
            <a:endParaRPr lang="en-US" sz="3600" b="1" dirty="0"/>
          </a:p>
        </p:txBody>
      </p:sp>
      <p:pic>
        <p:nvPicPr>
          <p:cNvPr id="6" name="Picture 5"/>
          <p:cNvPicPr>
            <a:picLocks noChangeAspect="1"/>
          </p:cNvPicPr>
          <p:nvPr/>
        </p:nvPicPr>
        <p:blipFill>
          <a:blip r:embed="rId2"/>
          <a:stretch>
            <a:fillRect/>
          </a:stretch>
        </p:blipFill>
        <p:spPr>
          <a:xfrm>
            <a:off x="2183248" y="134753"/>
            <a:ext cx="5706479" cy="6352674"/>
          </a:xfrm>
          <a:prstGeom prst="rect">
            <a:avLst/>
          </a:prstGeom>
        </p:spPr>
      </p:pic>
      <p:sp>
        <p:nvSpPr>
          <p:cNvPr id="4" name="Slide Number Placeholder 3"/>
          <p:cNvSpPr>
            <a:spLocks noGrp="1"/>
          </p:cNvSpPr>
          <p:nvPr>
            <p:ph type="sldNum" sz="quarter" idx="12"/>
          </p:nvPr>
        </p:nvSpPr>
        <p:spPr/>
        <p:txBody>
          <a:bodyPr/>
          <a:lstStyle/>
          <a:p>
            <a:fld id="{7B1C6805-EAF3-CC4B-883D-0BA841DD8C88}" type="slidenum">
              <a:rPr lang="en-US" smtClean="0"/>
              <a:t>14</a:t>
            </a:fld>
            <a:endParaRPr lang="en-US" dirty="0"/>
          </a:p>
        </p:txBody>
      </p:sp>
    </p:spTree>
    <p:extLst>
      <p:ext uri="{BB962C8B-B14F-4D97-AF65-F5344CB8AC3E}">
        <p14:creationId xmlns:p14="http://schemas.microsoft.com/office/powerpoint/2010/main" val="1373422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36884" y="2069432"/>
            <a:ext cx="8450981" cy="1636294"/>
          </a:xfrm>
        </p:spPr>
        <p:txBody>
          <a:bodyPr>
            <a:normAutofit fontScale="90000"/>
          </a:bodyPr>
          <a:lstStyle/>
          <a:p>
            <a:r>
              <a:rPr lang="en-US" sz="3600" b="1" dirty="0" smtClean="0"/>
              <a:t>RISKS ASSOCIATED WITH 2020 SPECIAL ADJUSTMENT BUDGET BY BRANCH</a:t>
            </a:r>
            <a:endParaRPr lang="en-US" sz="3600" b="1" dirty="0"/>
          </a:p>
        </p:txBody>
      </p:sp>
      <p:sp>
        <p:nvSpPr>
          <p:cNvPr id="6" name="Slide Number Placeholder 5"/>
          <p:cNvSpPr>
            <a:spLocks noGrp="1"/>
          </p:cNvSpPr>
          <p:nvPr>
            <p:ph type="sldNum" sz="quarter" idx="12"/>
          </p:nvPr>
        </p:nvSpPr>
        <p:spPr/>
        <p:txBody>
          <a:bodyPr/>
          <a:lstStyle/>
          <a:p>
            <a:fld id="{7B1C6805-EAF3-CC4B-883D-0BA841DD8C88}" type="slidenum">
              <a:rPr lang="en-US" smtClean="0"/>
              <a:t>15</a:t>
            </a:fld>
            <a:endParaRPr lang="en-US" dirty="0"/>
          </a:p>
        </p:txBody>
      </p:sp>
    </p:spTree>
    <p:extLst>
      <p:ext uri="{BB962C8B-B14F-4D97-AF65-F5344CB8AC3E}">
        <p14:creationId xmlns:p14="http://schemas.microsoft.com/office/powerpoint/2010/main" val="12731537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076" y="490888"/>
            <a:ext cx="8629048" cy="5243361"/>
          </a:xfrm>
        </p:spPr>
        <p:txBody>
          <a:bodyPr>
            <a:normAutofit/>
          </a:bodyPr>
          <a:lstStyle/>
          <a:p>
            <a:pPr marL="0" indent="0" algn="just">
              <a:buNone/>
            </a:pPr>
            <a:r>
              <a:rPr lang="en-US" sz="2400" b="1" dirty="0" smtClean="0"/>
              <a:t>Administration</a:t>
            </a:r>
          </a:p>
        </p:txBody>
      </p:sp>
      <p:sp>
        <p:nvSpPr>
          <p:cNvPr id="5" name="Title 1"/>
          <p:cNvSpPr>
            <a:spLocks noGrp="1"/>
          </p:cNvSpPr>
          <p:nvPr>
            <p:ph type="title"/>
          </p:nvPr>
        </p:nvSpPr>
        <p:spPr>
          <a:xfrm>
            <a:off x="125128" y="34006"/>
            <a:ext cx="9018872" cy="418381"/>
          </a:xfrm>
        </p:spPr>
        <p:txBody>
          <a:bodyPr>
            <a:normAutofit fontScale="90000"/>
          </a:bodyPr>
          <a:lstStyle/>
          <a:p>
            <a:r>
              <a:rPr lang="en-US" sz="3600" b="1" dirty="0" smtClean="0"/>
              <a:t>HIGH LEVEL IMPACT RISK ANALYSIS</a:t>
            </a:r>
            <a:endParaRPr lang="en-US" sz="3600" b="1" dirty="0"/>
          </a:p>
        </p:txBody>
      </p:sp>
      <p:graphicFrame>
        <p:nvGraphicFramePr>
          <p:cNvPr id="2" name="Table 1"/>
          <p:cNvGraphicFramePr>
            <a:graphicFrameLocks noGrp="1"/>
          </p:cNvGraphicFramePr>
          <p:nvPr>
            <p:extLst>
              <p:ext uri="{D42A27DB-BD31-4B8C-83A1-F6EECF244321}">
                <p14:modId xmlns:p14="http://schemas.microsoft.com/office/powerpoint/2010/main" val="4230104547"/>
              </p:ext>
            </p:extLst>
          </p:nvPr>
        </p:nvGraphicFramePr>
        <p:xfrm>
          <a:off x="105076" y="970711"/>
          <a:ext cx="8952297" cy="5795848"/>
        </p:xfrm>
        <a:graphic>
          <a:graphicData uri="http://schemas.openxmlformats.org/drawingml/2006/table">
            <a:tbl>
              <a:tblPr firstRow="1" bandRow="1">
                <a:tableStyleId>{5C22544A-7EE6-4342-B048-85BDC9FD1C3A}</a:tableStyleId>
              </a:tblPr>
              <a:tblGrid>
                <a:gridCol w="1852200"/>
                <a:gridCol w="5006726"/>
                <a:gridCol w="2093371"/>
              </a:tblGrid>
              <a:tr h="665097">
                <a:tc>
                  <a:txBody>
                    <a:bodyPr/>
                    <a:lstStyle/>
                    <a:p>
                      <a:r>
                        <a:rPr lang="en-ZA" dirty="0" smtClean="0"/>
                        <a:t>Risk/s</a:t>
                      </a:r>
                      <a:r>
                        <a:rPr lang="en-ZA" baseline="0" dirty="0" smtClean="0"/>
                        <a:t> Identified</a:t>
                      </a:r>
                      <a:endParaRPr lang="en-ZA" dirty="0"/>
                    </a:p>
                  </a:txBody>
                  <a:tcPr/>
                </a:tc>
                <a:tc>
                  <a:txBody>
                    <a:bodyPr/>
                    <a:lstStyle/>
                    <a:p>
                      <a:r>
                        <a:rPr lang="en-ZA" dirty="0" smtClean="0"/>
                        <a:t>Impact</a:t>
                      </a:r>
                      <a:endParaRPr lang="en-ZA" dirty="0"/>
                    </a:p>
                  </a:txBody>
                  <a:tcPr/>
                </a:tc>
                <a:tc>
                  <a:txBody>
                    <a:bodyPr/>
                    <a:lstStyle/>
                    <a:p>
                      <a:r>
                        <a:rPr lang="en-ZA" dirty="0" smtClean="0"/>
                        <a:t>Mitigation</a:t>
                      </a:r>
                      <a:endParaRPr lang="en-ZA" dirty="0"/>
                    </a:p>
                  </a:txBody>
                  <a:tcPr/>
                </a:tc>
              </a:tr>
              <a:tr h="2090306">
                <a:tc>
                  <a:txBody>
                    <a:bodyPr/>
                    <a:lstStyle/>
                    <a:p>
                      <a:r>
                        <a:rPr lang="en-ZA" dirty="0" smtClean="0"/>
                        <a:t>Inability to pay for contracted costs including office rental</a:t>
                      </a:r>
                      <a:r>
                        <a:rPr lang="en-ZA" baseline="0" dirty="0" smtClean="0"/>
                        <a:t> and utilities </a:t>
                      </a:r>
                      <a:endParaRPr lang="en-ZA" dirty="0"/>
                    </a:p>
                  </a:txBody>
                  <a:tcPr/>
                </a:tc>
                <a:tc>
                  <a:txBody>
                    <a:bodyPr/>
                    <a:lstStyle/>
                    <a:p>
                      <a:r>
                        <a:rPr lang="en-ZA" dirty="0" smtClean="0"/>
                        <a:t>Budget reduced</a:t>
                      </a:r>
                      <a:r>
                        <a:rPr lang="en-ZA" baseline="0" dirty="0" smtClean="0"/>
                        <a:t> by R4m</a:t>
                      </a:r>
                    </a:p>
                    <a:p>
                      <a:pPr marL="285750" indent="-285750">
                        <a:buFontTx/>
                        <a:buChar char="-"/>
                      </a:pPr>
                      <a:r>
                        <a:rPr lang="en-ZA" baseline="0" dirty="0" smtClean="0"/>
                        <a:t>DMV will be unable to secure Provincial Offices and new HQ Offices in this FY</a:t>
                      </a:r>
                    </a:p>
                    <a:p>
                      <a:pPr marL="285750" indent="-285750">
                        <a:buFontTx/>
                        <a:buChar char="-"/>
                      </a:pPr>
                      <a:r>
                        <a:rPr lang="en-ZA" baseline="0" dirty="0" smtClean="0"/>
                        <a:t>Service delivery through improved reach to military veterans will not be possible</a:t>
                      </a:r>
                    </a:p>
                    <a:p>
                      <a:pPr marL="285750" indent="-285750">
                        <a:buFontTx/>
                        <a:buChar char="-"/>
                      </a:pPr>
                      <a:r>
                        <a:rPr lang="en-ZA" baseline="0" dirty="0" smtClean="0"/>
                        <a:t>Usage of DMV HQ which is none compliant with Occupational Health requirements</a:t>
                      </a:r>
                      <a:endParaRPr lang="en-ZA" dirty="0"/>
                    </a:p>
                  </a:txBody>
                  <a:tcPr/>
                </a:tc>
                <a:tc>
                  <a:txBody>
                    <a:bodyPr/>
                    <a:lstStyle/>
                    <a:p>
                      <a:r>
                        <a:rPr lang="en-ZA" dirty="0" smtClean="0"/>
                        <a:t>None</a:t>
                      </a:r>
                      <a:r>
                        <a:rPr lang="en-ZA" baseline="0" dirty="0" smtClean="0"/>
                        <a:t> identified</a:t>
                      </a:r>
                      <a:endParaRPr lang="en-ZA" dirty="0"/>
                    </a:p>
                  </a:txBody>
                  <a:tcPr/>
                </a:tc>
              </a:tr>
              <a:tr h="1805264">
                <a:tc>
                  <a:txBody>
                    <a:bodyPr/>
                    <a:lstStyle/>
                    <a:p>
                      <a:r>
                        <a:rPr lang="en-ZA" dirty="0" smtClean="0"/>
                        <a:t>Inability to pay for legal costs</a:t>
                      </a:r>
                      <a:endParaRPr lang="en-ZA" dirty="0"/>
                    </a:p>
                  </a:txBody>
                  <a:tcPr/>
                </a:tc>
                <a:tc>
                  <a:txBody>
                    <a:bodyPr/>
                    <a:lstStyle/>
                    <a:p>
                      <a:r>
                        <a:rPr lang="en-ZA" dirty="0" smtClean="0"/>
                        <a:t>Budget reduction of</a:t>
                      </a:r>
                      <a:r>
                        <a:rPr lang="en-ZA" baseline="0" dirty="0" smtClean="0"/>
                        <a:t> R3m</a:t>
                      </a:r>
                    </a:p>
                    <a:p>
                      <a:pPr marL="285750" indent="-285750">
                        <a:buFontTx/>
                        <a:buChar char="-"/>
                      </a:pPr>
                      <a:r>
                        <a:rPr lang="en-ZA" baseline="0" dirty="0" smtClean="0"/>
                        <a:t>DMV will be unable to resolve long outstanding legal matters</a:t>
                      </a:r>
                      <a:endParaRPr lang="en-ZA" dirty="0"/>
                    </a:p>
                  </a:txBody>
                  <a:tcPr/>
                </a:tc>
                <a:tc>
                  <a:txBody>
                    <a:bodyPr/>
                    <a:lstStyle/>
                    <a:p>
                      <a:r>
                        <a:rPr lang="en-ZA" baseline="0" dirty="0" smtClean="0"/>
                        <a:t>Potential negotiation to delay payments as this is Inter-Governmental  Debt</a:t>
                      </a:r>
                      <a:endParaRPr lang="en-ZA" dirty="0"/>
                    </a:p>
                  </a:txBody>
                  <a:tcPr/>
                </a:tc>
              </a:tr>
              <a:tr h="1235181">
                <a:tc>
                  <a:txBody>
                    <a:bodyPr/>
                    <a:lstStyle/>
                    <a:p>
                      <a:r>
                        <a:rPr lang="en-ZA" dirty="0" smtClean="0"/>
                        <a:t>Inability</a:t>
                      </a:r>
                      <a:r>
                        <a:rPr lang="en-ZA" baseline="0" dirty="0" smtClean="0"/>
                        <a:t> to fulfil the Workplace Skills Plan (WSP)</a:t>
                      </a:r>
                      <a:endParaRPr lang="en-ZA" dirty="0"/>
                    </a:p>
                  </a:txBody>
                  <a:tcPr/>
                </a:tc>
                <a:tc>
                  <a:txBody>
                    <a:bodyPr/>
                    <a:lstStyle/>
                    <a:p>
                      <a:r>
                        <a:rPr lang="en-ZA" dirty="0" smtClean="0"/>
                        <a:t>Budget reduction by</a:t>
                      </a:r>
                      <a:r>
                        <a:rPr lang="en-ZA" baseline="0" dirty="0" smtClean="0"/>
                        <a:t> R2.5m</a:t>
                      </a:r>
                    </a:p>
                    <a:p>
                      <a:r>
                        <a:rPr lang="en-ZA" baseline="0" dirty="0" smtClean="0"/>
                        <a:t>- Officials may be denied an opportunity to improve their skills through progressive training and development</a:t>
                      </a:r>
                      <a:endParaRPr lang="en-ZA" dirty="0"/>
                    </a:p>
                  </a:txBody>
                  <a:tcPr/>
                </a:tc>
                <a:tc>
                  <a:txBody>
                    <a:bodyPr/>
                    <a:lstStyle/>
                    <a:p>
                      <a:r>
                        <a:rPr lang="en-ZA" dirty="0" smtClean="0"/>
                        <a:t>None identified</a:t>
                      </a:r>
                      <a:endParaRPr lang="en-ZA" dirty="0"/>
                    </a:p>
                  </a:txBody>
                  <a:tcPr/>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smtClean="0"/>
              <a:t>16</a:t>
            </a:fld>
            <a:endParaRPr lang="en-US" dirty="0"/>
          </a:p>
        </p:txBody>
      </p:sp>
    </p:spTree>
    <p:extLst>
      <p:ext uri="{BB962C8B-B14F-4D97-AF65-F5344CB8AC3E}">
        <p14:creationId xmlns:p14="http://schemas.microsoft.com/office/powerpoint/2010/main" val="4219367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076" y="490888"/>
            <a:ext cx="8629048" cy="5243361"/>
          </a:xfrm>
        </p:spPr>
        <p:txBody>
          <a:bodyPr>
            <a:normAutofit/>
          </a:bodyPr>
          <a:lstStyle/>
          <a:p>
            <a:pPr marL="0" indent="0" algn="just">
              <a:buNone/>
            </a:pPr>
            <a:r>
              <a:rPr lang="en-US" sz="2400" b="1" dirty="0" smtClean="0"/>
              <a:t>Administration</a:t>
            </a:r>
          </a:p>
        </p:txBody>
      </p:sp>
      <p:sp>
        <p:nvSpPr>
          <p:cNvPr id="5" name="Title 1"/>
          <p:cNvSpPr>
            <a:spLocks noGrp="1"/>
          </p:cNvSpPr>
          <p:nvPr>
            <p:ph type="title"/>
          </p:nvPr>
        </p:nvSpPr>
        <p:spPr>
          <a:xfrm>
            <a:off x="125128" y="34006"/>
            <a:ext cx="9018872" cy="418381"/>
          </a:xfrm>
        </p:spPr>
        <p:txBody>
          <a:bodyPr>
            <a:normAutofit fontScale="90000"/>
          </a:bodyPr>
          <a:lstStyle/>
          <a:p>
            <a:r>
              <a:rPr lang="en-US" sz="3600" b="1" dirty="0" smtClean="0"/>
              <a:t>HIGH LEVEL IMPACT RISK ANALYSIS</a:t>
            </a:r>
            <a:endParaRPr lang="en-US" sz="3600" b="1" dirty="0"/>
          </a:p>
        </p:txBody>
      </p:sp>
      <p:graphicFrame>
        <p:nvGraphicFramePr>
          <p:cNvPr id="2" name="Table 1"/>
          <p:cNvGraphicFramePr>
            <a:graphicFrameLocks noGrp="1"/>
          </p:cNvGraphicFramePr>
          <p:nvPr>
            <p:extLst>
              <p:ext uri="{D42A27DB-BD31-4B8C-83A1-F6EECF244321}">
                <p14:modId xmlns:p14="http://schemas.microsoft.com/office/powerpoint/2010/main" val="1048869460"/>
              </p:ext>
            </p:extLst>
          </p:nvPr>
        </p:nvGraphicFramePr>
        <p:xfrm>
          <a:off x="105076" y="970711"/>
          <a:ext cx="8952297" cy="2755403"/>
        </p:xfrm>
        <a:graphic>
          <a:graphicData uri="http://schemas.openxmlformats.org/drawingml/2006/table">
            <a:tbl>
              <a:tblPr firstRow="1" bandRow="1">
                <a:tableStyleId>{5C22544A-7EE6-4342-B048-85BDC9FD1C3A}</a:tableStyleId>
              </a:tblPr>
              <a:tblGrid>
                <a:gridCol w="2118360"/>
                <a:gridCol w="4740566"/>
                <a:gridCol w="2093371"/>
              </a:tblGrid>
              <a:tr h="665097">
                <a:tc>
                  <a:txBody>
                    <a:bodyPr/>
                    <a:lstStyle/>
                    <a:p>
                      <a:r>
                        <a:rPr lang="en-ZA" dirty="0" smtClean="0"/>
                        <a:t>Risk/s</a:t>
                      </a:r>
                      <a:r>
                        <a:rPr lang="en-ZA" baseline="0" dirty="0" smtClean="0"/>
                        <a:t> Identified</a:t>
                      </a:r>
                      <a:endParaRPr lang="en-ZA" dirty="0"/>
                    </a:p>
                  </a:txBody>
                  <a:tcPr/>
                </a:tc>
                <a:tc>
                  <a:txBody>
                    <a:bodyPr/>
                    <a:lstStyle/>
                    <a:p>
                      <a:r>
                        <a:rPr lang="en-ZA" dirty="0" smtClean="0"/>
                        <a:t>Impact</a:t>
                      </a:r>
                      <a:endParaRPr lang="en-ZA" dirty="0"/>
                    </a:p>
                  </a:txBody>
                  <a:tcPr/>
                </a:tc>
                <a:tc>
                  <a:txBody>
                    <a:bodyPr/>
                    <a:lstStyle/>
                    <a:p>
                      <a:r>
                        <a:rPr lang="en-ZA" dirty="0" smtClean="0"/>
                        <a:t>Mitigation</a:t>
                      </a:r>
                      <a:endParaRPr lang="en-ZA" dirty="0"/>
                    </a:p>
                  </a:txBody>
                  <a:tcPr/>
                </a:tc>
              </a:tr>
              <a:tr h="2090306">
                <a:tc>
                  <a:txBody>
                    <a:bodyPr/>
                    <a:lstStyle/>
                    <a:p>
                      <a:r>
                        <a:rPr lang="en-ZA" dirty="0" smtClean="0"/>
                        <a:t>Inability to provide adequate funding for Statutory</a:t>
                      </a:r>
                      <a:r>
                        <a:rPr lang="en-ZA" baseline="0" dirty="0" smtClean="0"/>
                        <a:t> Bodies (SANMVA, Advisory Council and Appeals Board)</a:t>
                      </a:r>
                      <a:endParaRPr lang="en-ZA" dirty="0"/>
                    </a:p>
                  </a:txBody>
                  <a:tcPr/>
                </a:tc>
                <a:tc>
                  <a:txBody>
                    <a:bodyPr/>
                    <a:lstStyle/>
                    <a:p>
                      <a:r>
                        <a:rPr lang="en-ZA" dirty="0" smtClean="0"/>
                        <a:t>Due</a:t>
                      </a:r>
                      <a:r>
                        <a:rPr lang="en-ZA" baseline="0" dirty="0" smtClean="0"/>
                        <a:t> to the DMV allocation letter not Earmarking Funds for Statutory Bodies, </a:t>
                      </a:r>
                    </a:p>
                    <a:p>
                      <a:pPr marL="285750" indent="-285750">
                        <a:buFontTx/>
                        <a:buChar char="-"/>
                      </a:pPr>
                      <a:r>
                        <a:rPr lang="en-ZA" baseline="0" dirty="0" smtClean="0"/>
                        <a:t>DMV is unable to meet funding expectations of the Statutory Bodies.</a:t>
                      </a:r>
                    </a:p>
                    <a:p>
                      <a:pPr marL="285750" indent="-285750">
                        <a:buFontTx/>
                        <a:buChar char="-"/>
                      </a:pPr>
                      <a:r>
                        <a:rPr lang="en-ZA" baseline="0" dirty="0" smtClean="0"/>
                        <a:t>Impacts on the relationship between the DMV and the Statutory Bodies.</a:t>
                      </a:r>
                    </a:p>
                  </a:txBody>
                  <a:tcPr/>
                </a:tc>
                <a:tc>
                  <a:txBody>
                    <a:bodyPr/>
                    <a:lstStyle/>
                    <a:p>
                      <a:r>
                        <a:rPr lang="en-ZA" dirty="0" smtClean="0"/>
                        <a:t>Engage</a:t>
                      </a:r>
                      <a:r>
                        <a:rPr lang="en-ZA" baseline="0" dirty="0" smtClean="0"/>
                        <a:t> Treasury to clear funding model for statutory bodies</a:t>
                      </a:r>
                      <a:endParaRPr lang="en-ZA" dirty="0"/>
                    </a:p>
                  </a:txBody>
                  <a:tcPr/>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smtClean="0"/>
              <a:t>17</a:t>
            </a:fld>
            <a:endParaRPr lang="en-US" dirty="0"/>
          </a:p>
        </p:txBody>
      </p:sp>
    </p:spTree>
    <p:extLst>
      <p:ext uri="{BB962C8B-B14F-4D97-AF65-F5344CB8AC3E}">
        <p14:creationId xmlns:p14="http://schemas.microsoft.com/office/powerpoint/2010/main" val="4021555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076" y="490888"/>
            <a:ext cx="8629048" cy="5243361"/>
          </a:xfrm>
        </p:spPr>
        <p:txBody>
          <a:bodyPr>
            <a:normAutofit/>
          </a:bodyPr>
          <a:lstStyle/>
          <a:p>
            <a:pPr marL="0" indent="0" algn="just">
              <a:buNone/>
            </a:pPr>
            <a:r>
              <a:rPr lang="en-US" sz="2400" b="1" dirty="0" smtClean="0"/>
              <a:t>Socio-Economic Support</a:t>
            </a:r>
          </a:p>
        </p:txBody>
      </p:sp>
      <p:sp>
        <p:nvSpPr>
          <p:cNvPr id="5" name="Title 1"/>
          <p:cNvSpPr>
            <a:spLocks noGrp="1"/>
          </p:cNvSpPr>
          <p:nvPr>
            <p:ph type="title"/>
          </p:nvPr>
        </p:nvSpPr>
        <p:spPr>
          <a:xfrm>
            <a:off x="125128" y="34006"/>
            <a:ext cx="9018872" cy="418381"/>
          </a:xfrm>
        </p:spPr>
        <p:txBody>
          <a:bodyPr>
            <a:normAutofit fontScale="90000"/>
          </a:bodyPr>
          <a:lstStyle/>
          <a:p>
            <a:r>
              <a:rPr lang="en-US" sz="3600" b="1" dirty="0" smtClean="0"/>
              <a:t>HIGH LEVEL IMPACT RISK ANALYSIS</a:t>
            </a:r>
            <a:endParaRPr lang="en-US" sz="3600" b="1" dirty="0"/>
          </a:p>
        </p:txBody>
      </p:sp>
      <p:graphicFrame>
        <p:nvGraphicFramePr>
          <p:cNvPr id="2" name="Table 1"/>
          <p:cNvGraphicFramePr>
            <a:graphicFrameLocks noGrp="1"/>
          </p:cNvGraphicFramePr>
          <p:nvPr>
            <p:extLst>
              <p:ext uri="{D42A27DB-BD31-4B8C-83A1-F6EECF244321}">
                <p14:modId xmlns:p14="http://schemas.microsoft.com/office/powerpoint/2010/main" val="2969333229"/>
              </p:ext>
            </p:extLst>
          </p:nvPr>
        </p:nvGraphicFramePr>
        <p:xfrm>
          <a:off x="125128" y="970711"/>
          <a:ext cx="8932245" cy="4953638"/>
        </p:xfrm>
        <a:graphic>
          <a:graphicData uri="http://schemas.openxmlformats.org/drawingml/2006/table">
            <a:tbl>
              <a:tblPr firstRow="1" bandRow="1">
                <a:tableStyleId>{5C22544A-7EE6-4342-B048-85BDC9FD1C3A}</a:tableStyleId>
              </a:tblPr>
              <a:tblGrid>
                <a:gridCol w="1934678"/>
                <a:gridCol w="4389120"/>
                <a:gridCol w="2608447"/>
              </a:tblGrid>
              <a:tr h="545900">
                <a:tc>
                  <a:txBody>
                    <a:bodyPr/>
                    <a:lstStyle/>
                    <a:p>
                      <a:r>
                        <a:rPr lang="en-ZA" dirty="0" smtClean="0"/>
                        <a:t>Risk/s</a:t>
                      </a:r>
                      <a:r>
                        <a:rPr lang="en-ZA" baseline="0" dirty="0" smtClean="0"/>
                        <a:t> Identified</a:t>
                      </a:r>
                      <a:endParaRPr lang="en-ZA" dirty="0"/>
                    </a:p>
                  </a:txBody>
                  <a:tcPr/>
                </a:tc>
                <a:tc>
                  <a:txBody>
                    <a:bodyPr/>
                    <a:lstStyle/>
                    <a:p>
                      <a:r>
                        <a:rPr lang="en-ZA" dirty="0" smtClean="0"/>
                        <a:t>Impact</a:t>
                      </a:r>
                      <a:endParaRPr lang="en-ZA" dirty="0"/>
                    </a:p>
                  </a:txBody>
                  <a:tcPr/>
                </a:tc>
                <a:tc>
                  <a:txBody>
                    <a:bodyPr/>
                    <a:lstStyle/>
                    <a:p>
                      <a:r>
                        <a:rPr lang="en-ZA" dirty="0" smtClean="0"/>
                        <a:t>Mitigation</a:t>
                      </a:r>
                      <a:endParaRPr lang="en-ZA" dirty="0"/>
                    </a:p>
                  </a:txBody>
                  <a:tcPr/>
                </a:tc>
              </a:tr>
              <a:tr h="2027558">
                <a:tc>
                  <a:txBody>
                    <a:bodyPr/>
                    <a:lstStyle/>
                    <a:p>
                      <a:r>
                        <a:rPr lang="en-ZA" dirty="0" smtClean="0"/>
                        <a:t>Inability to pay all the medical claims – </a:t>
                      </a:r>
                      <a:r>
                        <a:rPr lang="en-ZA" b="1" dirty="0" smtClean="0"/>
                        <a:t>Healthcare Support</a:t>
                      </a:r>
                      <a:endParaRPr lang="en-ZA" b="1" dirty="0"/>
                    </a:p>
                  </a:txBody>
                  <a:tcPr/>
                </a:tc>
                <a:tc>
                  <a:txBody>
                    <a:bodyPr/>
                    <a:lstStyle/>
                    <a:p>
                      <a:r>
                        <a:rPr lang="en-ZA" dirty="0" smtClean="0"/>
                        <a:t>Budget reduction of </a:t>
                      </a:r>
                      <a:r>
                        <a:rPr lang="en-ZA" b="1" dirty="0" smtClean="0"/>
                        <a:t>R10m</a:t>
                      </a:r>
                      <a:r>
                        <a:rPr lang="en-ZA" dirty="0" smtClean="0"/>
                        <a:t> but the </a:t>
                      </a:r>
                      <a:r>
                        <a:rPr lang="en-ZA" b="1" dirty="0" smtClean="0"/>
                        <a:t>target</a:t>
                      </a:r>
                      <a:r>
                        <a:rPr lang="en-ZA" b="1" baseline="0" dirty="0" smtClean="0"/>
                        <a:t> stands</a:t>
                      </a:r>
                      <a:endParaRPr lang="en-ZA" b="1" dirty="0" smtClean="0"/>
                    </a:p>
                    <a:p>
                      <a:pPr marL="285750" indent="-285750">
                        <a:buFontTx/>
                        <a:buChar char="-"/>
                      </a:pPr>
                      <a:r>
                        <a:rPr lang="en-ZA" dirty="0" smtClean="0"/>
                        <a:t>Inability</a:t>
                      </a:r>
                      <a:r>
                        <a:rPr lang="en-ZA" baseline="0" dirty="0" smtClean="0"/>
                        <a:t> to honour all the medical bills inclusive of accruals</a:t>
                      </a:r>
                    </a:p>
                    <a:p>
                      <a:pPr marL="285750" indent="-285750">
                        <a:buFontTx/>
                        <a:buChar char="-"/>
                      </a:pPr>
                      <a:r>
                        <a:rPr lang="en-ZA" baseline="0" dirty="0" smtClean="0"/>
                        <a:t>Healthcare is a frontline service, budget should have been increased and not reduced</a:t>
                      </a:r>
                      <a:endParaRPr lang="en-ZA" dirty="0"/>
                    </a:p>
                  </a:txBody>
                  <a:tcPr/>
                </a:tc>
                <a:tc>
                  <a:txBody>
                    <a:bodyPr/>
                    <a:lstStyle/>
                    <a:p>
                      <a:pPr marL="285750" indent="-285750">
                        <a:buFontTx/>
                        <a:buChar char="-"/>
                      </a:pPr>
                      <a:r>
                        <a:rPr lang="en-ZA" dirty="0" smtClean="0"/>
                        <a:t>Obtain</a:t>
                      </a:r>
                      <a:r>
                        <a:rPr lang="en-ZA" baseline="0" dirty="0" smtClean="0"/>
                        <a:t> COD approval to write off accruals</a:t>
                      </a:r>
                    </a:p>
                    <a:p>
                      <a:pPr marL="285750" indent="-285750">
                        <a:buFontTx/>
                        <a:buChar char="-"/>
                      </a:pPr>
                      <a:r>
                        <a:rPr lang="en-ZA" baseline="0" dirty="0" smtClean="0"/>
                        <a:t>Request a relief on payments for claims during the Pandemic period</a:t>
                      </a:r>
                    </a:p>
                  </a:txBody>
                  <a:tcPr/>
                </a:tc>
              </a:tr>
              <a:tr h="1310439">
                <a:tc>
                  <a:txBody>
                    <a:bodyPr/>
                    <a:lstStyle/>
                    <a:p>
                      <a:r>
                        <a:rPr lang="en-ZA" dirty="0" smtClean="0"/>
                        <a:t>Inability fund and support continuous learning – </a:t>
                      </a:r>
                      <a:r>
                        <a:rPr lang="en-ZA" b="1" dirty="0" smtClean="0"/>
                        <a:t>Education Support</a:t>
                      </a:r>
                      <a:endParaRPr lang="en-ZA" b="1" dirty="0"/>
                    </a:p>
                  </a:txBody>
                  <a:tcPr/>
                </a:tc>
                <a:tc>
                  <a:txBody>
                    <a:bodyPr/>
                    <a:lstStyle/>
                    <a:p>
                      <a:r>
                        <a:rPr lang="en-ZA" dirty="0" smtClean="0"/>
                        <a:t>Budget reduction of </a:t>
                      </a:r>
                      <a:r>
                        <a:rPr lang="en-ZA" b="1" dirty="0" smtClean="0"/>
                        <a:t>R60m</a:t>
                      </a:r>
                      <a:r>
                        <a:rPr lang="en-ZA" baseline="0" dirty="0" smtClean="0"/>
                        <a:t> </a:t>
                      </a:r>
                    </a:p>
                    <a:p>
                      <a:pPr marL="285750" indent="-285750">
                        <a:buFontTx/>
                        <a:buChar char="-"/>
                      </a:pPr>
                      <a:r>
                        <a:rPr lang="en-ZA" baseline="0" dirty="0" smtClean="0"/>
                        <a:t>Inability to lift the moratorium on new intake of beneficiaries </a:t>
                      </a:r>
                    </a:p>
                    <a:p>
                      <a:pPr marL="285750" indent="-285750">
                        <a:buFontTx/>
                        <a:buChar char="-"/>
                      </a:pPr>
                      <a:r>
                        <a:rPr lang="en-ZA" baseline="0" dirty="0" smtClean="0"/>
                        <a:t>Inability to achieve the target</a:t>
                      </a:r>
                    </a:p>
                    <a:p>
                      <a:pPr marL="285750" indent="-285750">
                        <a:buFontTx/>
                        <a:buChar char="-"/>
                      </a:pPr>
                      <a:endParaRPr lang="en-ZA" dirty="0"/>
                    </a:p>
                  </a:txBody>
                  <a:tcPr/>
                </a:tc>
                <a:tc>
                  <a:txBody>
                    <a:bodyPr/>
                    <a:lstStyle/>
                    <a:p>
                      <a:pPr marL="285750" indent="-285750">
                        <a:buFontTx/>
                        <a:buChar char="-"/>
                      </a:pPr>
                      <a:r>
                        <a:rPr lang="en-ZA" dirty="0" smtClean="0"/>
                        <a:t>Encourage</a:t>
                      </a:r>
                      <a:r>
                        <a:rPr lang="en-ZA" baseline="0" dirty="0" smtClean="0"/>
                        <a:t> student to apply through NSFAS for access to Free Education</a:t>
                      </a:r>
                    </a:p>
                    <a:p>
                      <a:pPr marL="285750" indent="-285750">
                        <a:buFontTx/>
                        <a:buChar char="-"/>
                      </a:pPr>
                      <a:r>
                        <a:rPr lang="en-ZA" dirty="0" smtClean="0"/>
                        <a:t>Engage</a:t>
                      </a:r>
                      <a:r>
                        <a:rPr lang="en-ZA" baseline="0" dirty="0" smtClean="0"/>
                        <a:t> Provincial Departments of Education to pass financial relief for MV</a:t>
                      </a:r>
                      <a:endParaRPr lang="en-ZA" dirty="0"/>
                    </a:p>
                  </a:txBody>
                  <a:tcPr/>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smtClean="0"/>
              <a:t>18</a:t>
            </a:fld>
            <a:endParaRPr lang="en-US" dirty="0"/>
          </a:p>
        </p:txBody>
      </p:sp>
    </p:spTree>
    <p:extLst>
      <p:ext uri="{BB962C8B-B14F-4D97-AF65-F5344CB8AC3E}">
        <p14:creationId xmlns:p14="http://schemas.microsoft.com/office/powerpoint/2010/main" val="3301495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076" y="404260"/>
            <a:ext cx="8629048" cy="5243361"/>
          </a:xfrm>
        </p:spPr>
        <p:txBody>
          <a:bodyPr>
            <a:normAutofit/>
          </a:bodyPr>
          <a:lstStyle/>
          <a:p>
            <a:pPr marL="0" indent="0" algn="just">
              <a:buNone/>
            </a:pPr>
            <a:r>
              <a:rPr lang="en-US" sz="2400" b="1" dirty="0" smtClean="0"/>
              <a:t>Socio-Economic Support</a:t>
            </a:r>
          </a:p>
        </p:txBody>
      </p:sp>
      <p:sp>
        <p:nvSpPr>
          <p:cNvPr id="5" name="Title 1"/>
          <p:cNvSpPr>
            <a:spLocks noGrp="1"/>
          </p:cNvSpPr>
          <p:nvPr>
            <p:ph type="title"/>
          </p:nvPr>
        </p:nvSpPr>
        <p:spPr>
          <a:xfrm>
            <a:off x="125128" y="34006"/>
            <a:ext cx="9018872" cy="456882"/>
          </a:xfrm>
        </p:spPr>
        <p:txBody>
          <a:bodyPr>
            <a:normAutofit fontScale="90000"/>
          </a:bodyPr>
          <a:lstStyle/>
          <a:p>
            <a:r>
              <a:rPr lang="en-US" sz="3600" b="1" dirty="0" smtClean="0"/>
              <a:t>HIGH LEVEL IMPACT RISK ANALYSIS</a:t>
            </a:r>
            <a:endParaRPr lang="en-US" sz="3600" b="1" dirty="0"/>
          </a:p>
        </p:txBody>
      </p:sp>
      <p:graphicFrame>
        <p:nvGraphicFramePr>
          <p:cNvPr id="2" name="Table 1"/>
          <p:cNvGraphicFramePr>
            <a:graphicFrameLocks noGrp="1"/>
          </p:cNvGraphicFramePr>
          <p:nvPr>
            <p:extLst>
              <p:ext uri="{D42A27DB-BD31-4B8C-83A1-F6EECF244321}">
                <p14:modId xmlns:p14="http://schemas.microsoft.com/office/powerpoint/2010/main" val="3808577728"/>
              </p:ext>
            </p:extLst>
          </p:nvPr>
        </p:nvGraphicFramePr>
        <p:xfrm>
          <a:off x="125128" y="822960"/>
          <a:ext cx="8932245" cy="3749040"/>
        </p:xfrm>
        <a:graphic>
          <a:graphicData uri="http://schemas.openxmlformats.org/drawingml/2006/table">
            <a:tbl>
              <a:tblPr firstRow="1" bandRow="1">
                <a:tableStyleId>{5C22544A-7EE6-4342-B048-85BDC9FD1C3A}</a:tableStyleId>
              </a:tblPr>
              <a:tblGrid>
                <a:gridCol w="1934678"/>
                <a:gridCol w="4389120"/>
                <a:gridCol w="2608447"/>
              </a:tblGrid>
              <a:tr h="545900">
                <a:tc>
                  <a:txBody>
                    <a:bodyPr/>
                    <a:lstStyle/>
                    <a:p>
                      <a:r>
                        <a:rPr lang="en-ZA" dirty="0" smtClean="0"/>
                        <a:t>Risk/s</a:t>
                      </a:r>
                      <a:r>
                        <a:rPr lang="en-ZA" baseline="0" dirty="0" smtClean="0"/>
                        <a:t> Identified</a:t>
                      </a:r>
                      <a:endParaRPr lang="en-ZA" dirty="0"/>
                    </a:p>
                  </a:txBody>
                  <a:tcPr/>
                </a:tc>
                <a:tc>
                  <a:txBody>
                    <a:bodyPr/>
                    <a:lstStyle/>
                    <a:p>
                      <a:r>
                        <a:rPr lang="en-ZA" dirty="0" smtClean="0"/>
                        <a:t>Impact</a:t>
                      </a:r>
                      <a:endParaRPr lang="en-ZA" dirty="0"/>
                    </a:p>
                  </a:txBody>
                  <a:tcPr/>
                </a:tc>
                <a:tc>
                  <a:txBody>
                    <a:bodyPr/>
                    <a:lstStyle/>
                    <a:p>
                      <a:r>
                        <a:rPr lang="en-ZA" dirty="0" smtClean="0"/>
                        <a:t>Mitigation</a:t>
                      </a:r>
                      <a:endParaRPr lang="en-ZA" dirty="0"/>
                    </a:p>
                  </a:txBody>
                  <a:tcPr/>
                </a:tc>
              </a:tr>
              <a:tr h="2027558">
                <a:tc>
                  <a:txBody>
                    <a:bodyPr/>
                    <a:lstStyle/>
                    <a:p>
                      <a:r>
                        <a:rPr lang="en-ZA" dirty="0" smtClean="0"/>
                        <a:t>Inability to meet the</a:t>
                      </a:r>
                      <a:r>
                        <a:rPr lang="en-ZA" baseline="0" dirty="0" smtClean="0"/>
                        <a:t> targeted number of houses</a:t>
                      </a:r>
                      <a:r>
                        <a:rPr lang="en-ZA" dirty="0" smtClean="0"/>
                        <a:t> – </a:t>
                      </a:r>
                      <a:r>
                        <a:rPr lang="en-ZA" b="1" dirty="0" smtClean="0"/>
                        <a:t>Housing Support</a:t>
                      </a:r>
                      <a:endParaRPr lang="en-ZA" b="1" dirty="0"/>
                    </a:p>
                  </a:txBody>
                  <a:tcPr/>
                </a:tc>
                <a:tc>
                  <a:txBody>
                    <a:bodyPr/>
                    <a:lstStyle/>
                    <a:p>
                      <a:r>
                        <a:rPr lang="en-ZA" dirty="0" smtClean="0"/>
                        <a:t>Budget reduction of </a:t>
                      </a:r>
                      <a:r>
                        <a:rPr lang="en-ZA" b="1" dirty="0" smtClean="0"/>
                        <a:t>R10m</a:t>
                      </a:r>
                      <a:r>
                        <a:rPr lang="en-ZA" dirty="0" smtClean="0"/>
                        <a:t> and</a:t>
                      </a:r>
                      <a:r>
                        <a:rPr lang="en-ZA" baseline="0" dirty="0" smtClean="0"/>
                        <a:t> the </a:t>
                      </a:r>
                      <a:r>
                        <a:rPr lang="en-ZA" b="1" dirty="0" smtClean="0"/>
                        <a:t>target revised</a:t>
                      </a:r>
                      <a:r>
                        <a:rPr lang="en-ZA" b="1" baseline="0" dirty="0" smtClean="0"/>
                        <a:t> down to 500</a:t>
                      </a:r>
                      <a:endParaRPr lang="en-ZA" b="1" dirty="0" smtClean="0"/>
                    </a:p>
                    <a:p>
                      <a:pPr marL="285750" indent="-285750">
                        <a:buFontTx/>
                        <a:buChar char="-"/>
                      </a:pPr>
                      <a:r>
                        <a:rPr lang="en-ZA" dirty="0" smtClean="0"/>
                        <a:t>Inability</a:t>
                      </a:r>
                      <a:r>
                        <a:rPr lang="en-ZA" baseline="0" dirty="0" smtClean="0"/>
                        <a:t> to provide secured shelter to MVs.</a:t>
                      </a:r>
                      <a:endParaRPr lang="en-ZA" dirty="0" smtClean="0"/>
                    </a:p>
                    <a:p>
                      <a:pPr marL="285750" indent="-285750">
                        <a:buFontTx/>
                        <a:buChar char="-"/>
                      </a:pPr>
                      <a:r>
                        <a:rPr lang="en-ZA" dirty="0" smtClean="0"/>
                        <a:t>Inability</a:t>
                      </a:r>
                      <a:r>
                        <a:rPr lang="en-ZA" baseline="0" dirty="0" smtClean="0"/>
                        <a:t> to honour all the bills on houses handed to MVs.</a:t>
                      </a:r>
                    </a:p>
                    <a:p>
                      <a:pPr marL="285750" indent="-285750">
                        <a:buFontTx/>
                        <a:buChar char="-"/>
                      </a:pPr>
                      <a:r>
                        <a:rPr lang="en-ZA" baseline="0" dirty="0" smtClean="0"/>
                        <a:t>Inability to honour the accruals.</a:t>
                      </a:r>
                    </a:p>
                    <a:p>
                      <a:pPr marL="285750" indent="-285750">
                        <a:buFontTx/>
                        <a:buChar char="-"/>
                      </a:pPr>
                      <a:endParaRPr lang="en-ZA" dirty="0"/>
                    </a:p>
                  </a:txBody>
                  <a:tcPr/>
                </a:tc>
                <a:tc>
                  <a:txBody>
                    <a:bodyPr/>
                    <a:lstStyle/>
                    <a:p>
                      <a:pPr marL="285750" indent="-285750">
                        <a:buFontTx/>
                        <a:buChar char="-"/>
                      </a:pPr>
                      <a:r>
                        <a:rPr lang="en-ZA" dirty="0" smtClean="0"/>
                        <a:t>None identified</a:t>
                      </a:r>
                      <a:r>
                        <a:rPr lang="en-ZA" baseline="0" dirty="0" smtClean="0"/>
                        <a:t> i</a:t>
                      </a:r>
                      <a:r>
                        <a:rPr lang="en-ZA" dirty="0" smtClean="0"/>
                        <a:t>n terms of the </a:t>
                      </a:r>
                      <a:r>
                        <a:rPr lang="en-ZA" b="1" dirty="0" smtClean="0"/>
                        <a:t>number of units</a:t>
                      </a:r>
                      <a:r>
                        <a:rPr lang="en-ZA" dirty="0" smtClean="0"/>
                        <a:t> to be delivered.</a:t>
                      </a:r>
                    </a:p>
                    <a:p>
                      <a:pPr marL="285750" indent="-285750">
                        <a:buFontTx/>
                        <a:buChar char="-"/>
                      </a:pPr>
                      <a:r>
                        <a:rPr lang="en-ZA" dirty="0" smtClean="0"/>
                        <a:t>Request</a:t>
                      </a:r>
                      <a:r>
                        <a:rPr lang="en-ZA" baseline="0" dirty="0" smtClean="0"/>
                        <a:t> a relief on current payments by engaging with National and Provincial DHS.</a:t>
                      </a:r>
                      <a:endParaRPr lang="en-ZA" dirty="0" smtClean="0"/>
                    </a:p>
                    <a:p>
                      <a:pPr marL="285750" indent="-285750">
                        <a:buFontTx/>
                        <a:buChar char="-"/>
                      </a:pPr>
                      <a:r>
                        <a:rPr lang="en-ZA" dirty="0" smtClean="0"/>
                        <a:t>Clear the backlog on Accruals</a:t>
                      </a:r>
                      <a:r>
                        <a:rPr lang="en-ZA" baseline="0" dirty="0" smtClean="0"/>
                        <a:t> </a:t>
                      </a:r>
                      <a:endParaRPr lang="en-ZA" dirty="0" smtClean="0"/>
                    </a:p>
                  </a:txBody>
                  <a:tcPr/>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smtClean="0"/>
              <a:t>19</a:t>
            </a:fld>
            <a:endParaRPr lang="en-US" dirty="0"/>
          </a:p>
        </p:txBody>
      </p:sp>
    </p:spTree>
    <p:extLst>
      <p:ext uri="{BB962C8B-B14F-4D97-AF65-F5344CB8AC3E}">
        <p14:creationId xmlns:p14="http://schemas.microsoft.com/office/powerpoint/2010/main" val="2706796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56"/>
            <a:ext cx="8229600" cy="755265"/>
          </a:xfrm>
        </p:spPr>
        <p:txBody>
          <a:bodyPr>
            <a:normAutofit/>
          </a:bodyPr>
          <a:lstStyle/>
          <a:p>
            <a:r>
              <a:rPr lang="en-US" sz="3600" b="1" dirty="0" smtClean="0"/>
              <a:t>PRESENTATION OUTLINE</a:t>
            </a:r>
            <a:endParaRPr lang="en-US" sz="3600" b="1" dirty="0"/>
          </a:p>
        </p:txBody>
      </p:sp>
      <p:sp>
        <p:nvSpPr>
          <p:cNvPr id="3" name="Content Placeholder 2"/>
          <p:cNvSpPr>
            <a:spLocks noGrp="1"/>
          </p:cNvSpPr>
          <p:nvPr>
            <p:ph idx="1"/>
          </p:nvPr>
        </p:nvSpPr>
        <p:spPr>
          <a:xfrm>
            <a:off x="134753" y="753176"/>
            <a:ext cx="8893743" cy="5127859"/>
          </a:xfrm>
        </p:spPr>
        <p:txBody>
          <a:bodyPr>
            <a:normAutofit/>
          </a:bodyPr>
          <a:lstStyle/>
          <a:p>
            <a:pPr algn="just">
              <a:lnSpc>
                <a:spcPct val="150000"/>
              </a:lnSpc>
              <a:buFont typeface="Wingdings" panose="05000000000000000000" pitchFamily="2" charset="2"/>
              <a:buChar char="q"/>
            </a:pPr>
            <a:r>
              <a:rPr lang="en-US" sz="2800" dirty="0" smtClean="0"/>
              <a:t>Aim of the Presentation</a:t>
            </a:r>
          </a:p>
          <a:p>
            <a:pPr algn="just">
              <a:lnSpc>
                <a:spcPct val="150000"/>
              </a:lnSpc>
              <a:buFont typeface="Wingdings" panose="05000000000000000000" pitchFamily="2" charset="2"/>
              <a:buChar char="q"/>
            </a:pPr>
            <a:r>
              <a:rPr lang="en-US" sz="2800" dirty="0" smtClean="0"/>
              <a:t>DMV Spend History</a:t>
            </a:r>
          </a:p>
          <a:p>
            <a:pPr algn="just">
              <a:lnSpc>
                <a:spcPct val="150000"/>
              </a:lnSpc>
              <a:buFont typeface="Wingdings" panose="05000000000000000000" pitchFamily="2" charset="2"/>
              <a:buChar char="q"/>
            </a:pPr>
            <a:r>
              <a:rPr lang="en-US" sz="2800" dirty="0" smtClean="0"/>
              <a:t>2020 Special Adjustment Budget</a:t>
            </a:r>
          </a:p>
          <a:p>
            <a:pPr algn="just">
              <a:lnSpc>
                <a:spcPct val="150000"/>
              </a:lnSpc>
              <a:buFont typeface="Wingdings" panose="05000000000000000000" pitchFamily="2" charset="2"/>
              <a:buChar char="q"/>
            </a:pPr>
            <a:r>
              <a:rPr lang="en-US" sz="2800" dirty="0" smtClean="0"/>
              <a:t>Risks Associated with 2020 Special Adjustment Budget by Branch</a:t>
            </a:r>
          </a:p>
          <a:p>
            <a:pPr algn="just">
              <a:lnSpc>
                <a:spcPct val="150000"/>
              </a:lnSpc>
              <a:buFont typeface="Wingdings" panose="05000000000000000000" pitchFamily="2" charset="2"/>
              <a:buChar char="q"/>
            </a:pPr>
            <a:r>
              <a:rPr lang="en-US" sz="2800" dirty="0" smtClean="0"/>
              <a:t>Way Forward</a:t>
            </a:r>
          </a:p>
        </p:txBody>
      </p:sp>
      <p:sp>
        <p:nvSpPr>
          <p:cNvPr id="5" name="Slide Number Placeholder 4"/>
          <p:cNvSpPr>
            <a:spLocks noGrp="1"/>
          </p:cNvSpPr>
          <p:nvPr>
            <p:ph type="sldNum" sz="quarter" idx="12"/>
          </p:nvPr>
        </p:nvSpPr>
        <p:spPr/>
        <p:txBody>
          <a:bodyPr/>
          <a:lstStyle/>
          <a:p>
            <a:fld id="{7B1C6805-EAF3-CC4B-883D-0BA841DD8C88}" type="slidenum">
              <a:rPr lang="en-US" smtClean="0"/>
              <a:t>2</a:t>
            </a:fld>
            <a:endParaRPr lang="en-US" dirty="0"/>
          </a:p>
        </p:txBody>
      </p:sp>
    </p:spTree>
    <p:extLst>
      <p:ext uri="{BB962C8B-B14F-4D97-AF65-F5344CB8AC3E}">
        <p14:creationId xmlns:p14="http://schemas.microsoft.com/office/powerpoint/2010/main" val="1727103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076" y="490888"/>
            <a:ext cx="8629048" cy="5243361"/>
          </a:xfrm>
        </p:spPr>
        <p:txBody>
          <a:bodyPr>
            <a:normAutofit/>
          </a:bodyPr>
          <a:lstStyle/>
          <a:p>
            <a:pPr marL="0" indent="0" algn="just">
              <a:buNone/>
            </a:pPr>
            <a:r>
              <a:rPr lang="en-US" sz="2400" b="1" dirty="0" smtClean="0"/>
              <a:t>Empowerment and Stakeholder Management</a:t>
            </a:r>
          </a:p>
        </p:txBody>
      </p:sp>
      <p:sp>
        <p:nvSpPr>
          <p:cNvPr id="5" name="Title 1"/>
          <p:cNvSpPr>
            <a:spLocks noGrp="1"/>
          </p:cNvSpPr>
          <p:nvPr>
            <p:ph type="title"/>
          </p:nvPr>
        </p:nvSpPr>
        <p:spPr>
          <a:xfrm>
            <a:off x="125128" y="34006"/>
            <a:ext cx="9018872" cy="418381"/>
          </a:xfrm>
        </p:spPr>
        <p:txBody>
          <a:bodyPr>
            <a:normAutofit fontScale="90000"/>
          </a:bodyPr>
          <a:lstStyle/>
          <a:p>
            <a:r>
              <a:rPr lang="en-US" sz="3600" b="1" dirty="0" smtClean="0"/>
              <a:t>HIGH LEVEL IMPACT RISK ANALYSIS</a:t>
            </a:r>
            <a:endParaRPr lang="en-US" sz="3600" b="1" dirty="0"/>
          </a:p>
        </p:txBody>
      </p:sp>
      <p:graphicFrame>
        <p:nvGraphicFramePr>
          <p:cNvPr id="2" name="Table 1"/>
          <p:cNvGraphicFramePr>
            <a:graphicFrameLocks noGrp="1"/>
          </p:cNvGraphicFramePr>
          <p:nvPr>
            <p:extLst>
              <p:ext uri="{D42A27DB-BD31-4B8C-83A1-F6EECF244321}">
                <p14:modId xmlns:p14="http://schemas.microsoft.com/office/powerpoint/2010/main" val="3420880523"/>
              </p:ext>
            </p:extLst>
          </p:nvPr>
        </p:nvGraphicFramePr>
        <p:xfrm>
          <a:off x="125128" y="970711"/>
          <a:ext cx="8932245" cy="5209340"/>
        </p:xfrm>
        <a:graphic>
          <a:graphicData uri="http://schemas.openxmlformats.org/drawingml/2006/table">
            <a:tbl>
              <a:tblPr firstRow="1" bandRow="1">
                <a:tableStyleId>{5C22544A-7EE6-4342-B048-85BDC9FD1C3A}</a:tableStyleId>
              </a:tblPr>
              <a:tblGrid>
                <a:gridCol w="2377440"/>
                <a:gridCol w="4466123"/>
                <a:gridCol w="2088682"/>
              </a:tblGrid>
              <a:tr h="545900">
                <a:tc>
                  <a:txBody>
                    <a:bodyPr/>
                    <a:lstStyle/>
                    <a:p>
                      <a:r>
                        <a:rPr lang="en-ZA" dirty="0" smtClean="0"/>
                        <a:t>Risk/s</a:t>
                      </a:r>
                      <a:r>
                        <a:rPr lang="en-ZA" baseline="0" dirty="0" smtClean="0"/>
                        <a:t> Identified</a:t>
                      </a:r>
                      <a:endParaRPr lang="en-ZA" dirty="0"/>
                    </a:p>
                  </a:txBody>
                  <a:tcPr/>
                </a:tc>
                <a:tc>
                  <a:txBody>
                    <a:bodyPr/>
                    <a:lstStyle/>
                    <a:p>
                      <a:r>
                        <a:rPr lang="en-ZA" dirty="0" smtClean="0"/>
                        <a:t>Impact</a:t>
                      </a:r>
                      <a:endParaRPr lang="en-ZA" dirty="0"/>
                    </a:p>
                  </a:txBody>
                  <a:tcPr/>
                </a:tc>
                <a:tc>
                  <a:txBody>
                    <a:bodyPr/>
                    <a:lstStyle/>
                    <a:p>
                      <a:r>
                        <a:rPr lang="en-ZA" dirty="0" smtClean="0"/>
                        <a:t>Mitigation</a:t>
                      </a:r>
                      <a:endParaRPr lang="en-ZA" dirty="0"/>
                    </a:p>
                  </a:txBody>
                  <a:tcPr/>
                </a:tc>
              </a:tr>
              <a:tr h="545900">
                <a:tc>
                  <a:txBody>
                    <a:bodyPr/>
                    <a:lstStyle/>
                    <a:p>
                      <a:r>
                        <a:rPr lang="en-ZA" dirty="0" smtClean="0"/>
                        <a:t>Inability to implement the targeted</a:t>
                      </a:r>
                      <a:r>
                        <a:rPr lang="en-ZA" baseline="0" dirty="0" smtClean="0"/>
                        <a:t> </a:t>
                      </a:r>
                      <a:r>
                        <a:rPr lang="en-ZA" dirty="0" smtClean="0"/>
                        <a:t>Heritage Sites</a:t>
                      </a:r>
                      <a:endParaRPr lang="en-ZA" dirty="0"/>
                    </a:p>
                  </a:txBody>
                  <a:tcPr/>
                </a:tc>
                <a:tc>
                  <a:txBody>
                    <a:bodyPr/>
                    <a:lstStyle/>
                    <a:p>
                      <a:r>
                        <a:rPr lang="en-ZA" dirty="0" smtClean="0"/>
                        <a:t>Target</a:t>
                      </a:r>
                      <a:r>
                        <a:rPr lang="en-ZA" baseline="0" dirty="0" smtClean="0"/>
                        <a:t> of 3 x sites frozen (R5m), budget reprioritised towards Burial Support</a:t>
                      </a:r>
                    </a:p>
                    <a:p>
                      <a:pPr marL="285750" indent="-285750">
                        <a:buFontTx/>
                        <a:buChar char="-"/>
                      </a:pPr>
                      <a:r>
                        <a:rPr lang="en-ZA" baseline="0" dirty="0" smtClean="0"/>
                        <a:t>Unplanned delays in memorialising fallen military veterans</a:t>
                      </a:r>
                    </a:p>
                    <a:p>
                      <a:pPr marL="0" indent="0">
                        <a:buFontTx/>
                        <a:buNone/>
                      </a:pPr>
                      <a:endParaRPr lang="en-ZA" dirty="0"/>
                    </a:p>
                  </a:txBody>
                  <a:tcPr/>
                </a:tc>
                <a:tc>
                  <a:txBody>
                    <a:bodyPr/>
                    <a:lstStyle/>
                    <a:p>
                      <a:r>
                        <a:rPr lang="en-ZA" dirty="0" smtClean="0"/>
                        <a:t>In</a:t>
                      </a:r>
                      <a:r>
                        <a:rPr lang="en-ZA" baseline="0" dirty="0" smtClean="0"/>
                        <a:t> anticipation for the rise in deaths, funds have been moved towards Burial Support</a:t>
                      </a:r>
                      <a:endParaRPr lang="en-ZA" dirty="0"/>
                    </a:p>
                  </a:txBody>
                  <a:tcPr/>
                </a:tc>
              </a:tr>
              <a:tr h="1310439">
                <a:tc>
                  <a:txBody>
                    <a:bodyPr/>
                    <a:lstStyle/>
                    <a:p>
                      <a:r>
                        <a:rPr lang="en-ZA" dirty="0" smtClean="0"/>
                        <a:t>In ability to host and fund the three</a:t>
                      </a:r>
                      <a:r>
                        <a:rPr lang="en-ZA" baseline="0" dirty="0" smtClean="0"/>
                        <a:t> (3) elective conferences (MK, SANMVA and SACC) </a:t>
                      </a:r>
                      <a:endParaRPr lang="en-ZA" dirty="0"/>
                    </a:p>
                  </a:txBody>
                  <a:tcPr/>
                </a:tc>
                <a:tc>
                  <a:txBody>
                    <a:bodyPr/>
                    <a:lstStyle/>
                    <a:p>
                      <a:r>
                        <a:rPr lang="en-ZA" dirty="0" smtClean="0"/>
                        <a:t>Budget</a:t>
                      </a:r>
                      <a:r>
                        <a:rPr lang="en-ZA" baseline="0" dirty="0" smtClean="0"/>
                        <a:t> reduced by R21m</a:t>
                      </a:r>
                    </a:p>
                    <a:p>
                      <a:pPr marL="285750" indent="-285750">
                        <a:buFontTx/>
                        <a:buChar char="-"/>
                      </a:pPr>
                      <a:r>
                        <a:rPr lang="en-ZA" baseline="0" dirty="0" smtClean="0"/>
                        <a:t>Existence will continue to be legally challenged due to lapsed term of office</a:t>
                      </a:r>
                    </a:p>
                    <a:p>
                      <a:pPr marL="285750" indent="-285750">
                        <a:buFontTx/>
                        <a:buChar char="-"/>
                      </a:pPr>
                      <a:endParaRPr lang="en-ZA" baseline="0" dirty="0" smtClean="0"/>
                    </a:p>
                  </a:txBody>
                  <a:tcPr/>
                </a:tc>
                <a:tc>
                  <a:txBody>
                    <a:bodyPr/>
                    <a:lstStyle/>
                    <a:p>
                      <a:r>
                        <a:rPr lang="en-ZA" dirty="0" smtClean="0"/>
                        <a:t>None identified</a:t>
                      </a:r>
                      <a:endParaRPr lang="en-ZA" dirty="0"/>
                    </a:p>
                  </a:txBody>
                  <a:tcPr/>
                </a:tc>
              </a:tr>
              <a:tr h="545900">
                <a:tc>
                  <a:txBody>
                    <a:bodyPr/>
                    <a:lstStyle/>
                    <a:p>
                      <a:r>
                        <a:rPr lang="en-ZA" dirty="0" smtClean="0"/>
                        <a:t>Reduced</a:t>
                      </a:r>
                      <a:r>
                        <a:rPr lang="en-ZA" baseline="0" dirty="0" smtClean="0"/>
                        <a:t> budget for Covid 19</a:t>
                      </a:r>
                      <a:endParaRPr lang="en-ZA" dirty="0"/>
                    </a:p>
                  </a:txBody>
                  <a:tcPr/>
                </a:tc>
                <a:tc>
                  <a:txBody>
                    <a:bodyPr/>
                    <a:lstStyle/>
                    <a:p>
                      <a:pPr marL="285750" indent="-285750">
                        <a:buFontTx/>
                        <a:buChar char="-"/>
                      </a:pPr>
                      <a:r>
                        <a:rPr lang="en-ZA" baseline="0" dirty="0" smtClean="0"/>
                        <a:t>Budget reduction of R2m leading to the  inability to procure sufficient PPE and materials for Covid 19</a:t>
                      </a:r>
                    </a:p>
                    <a:p>
                      <a:pPr marL="285750" indent="-285750">
                        <a:buFontTx/>
                        <a:buChar char="-"/>
                      </a:pPr>
                      <a:r>
                        <a:rPr lang="en-ZA" dirty="0" smtClean="0"/>
                        <a:t>Pandemic end point can</a:t>
                      </a:r>
                      <a:r>
                        <a:rPr lang="en-ZA" baseline="0" dirty="0" smtClean="0"/>
                        <a:t> not be predicted which may have further budget implications</a:t>
                      </a:r>
                      <a:endParaRPr lang="en-ZA" dirty="0"/>
                    </a:p>
                  </a:txBody>
                  <a:tcPr/>
                </a:tc>
                <a:tc>
                  <a:txBody>
                    <a:bodyPr/>
                    <a:lstStyle/>
                    <a:p>
                      <a:r>
                        <a:rPr lang="en-ZA" dirty="0" smtClean="0"/>
                        <a:t>None identified</a:t>
                      </a:r>
                      <a:endParaRPr lang="en-ZA" dirty="0"/>
                    </a:p>
                  </a:txBody>
                  <a:tcPr/>
                </a:tc>
              </a:tr>
            </a:tbl>
          </a:graphicData>
        </a:graphic>
      </p:graphicFrame>
      <p:sp>
        <p:nvSpPr>
          <p:cNvPr id="6" name="Slide Number Placeholder 5"/>
          <p:cNvSpPr>
            <a:spLocks noGrp="1"/>
          </p:cNvSpPr>
          <p:nvPr>
            <p:ph type="sldNum" sz="quarter" idx="12"/>
          </p:nvPr>
        </p:nvSpPr>
        <p:spPr/>
        <p:txBody>
          <a:bodyPr/>
          <a:lstStyle/>
          <a:p>
            <a:fld id="{7B1C6805-EAF3-CC4B-883D-0BA841DD8C88}" type="slidenum">
              <a:rPr lang="en-US" smtClean="0"/>
              <a:t>20</a:t>
            </a:fld>
            <a:endParaRPr lang="en-US" dirty="0"/>
          </a:p>
        </p:txBody>
      </p:sp>
    </p:spTree>
    <p:extLst>
      <p:ext uri="{BB962C8B-B14F-4D97-AF65-F5344CB8AC3E}">
        <p14:creationId xmlns:p14="http://schemas.microsoft.com/office/powerpoint/2010/main" val="3125240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390" y="2743200"/>
            <a:ext cx="8229600" cy="731520"/>
          </a:xfrm>
        </p:spPr>
        <p:txBody>
          <a:bodyPr>
            <a:normAutofit/>
          </a:bodyPr>
          <a:lstStyle/>
          <a:p>
            <a:r>
              <a:rPr lang="en-US" sz="3200" b="1" dirty="0" smtClean="0"/>
              <a:t>WAY FORWARD</a:t>
            </a:r>
            <a:endParaRPr lang="en-ZA" sz="3200" b="1" dirty="0"/>
          </a:p>
        </p:txBody>
      </p:sp>
      <p:sp>
        <p:nvSpPr>
          <p:cNvPr id="5" name="Slide Number Placeholder 4"/>
          <p:cNvSpPr>
            <a:spLocks noGrp="1"/>
          </p:cNvSpPr>
          <p:nvPr>
            <p:ph type="sldNum" sz="quarter" idx="12"/>
          </p:nvPr>
        </p:nvSpPr>
        <p:spPr/>
        <p:txBody>
          <a:bodyPr/>
          <a:lstStyle/>
          <a:p>
            <a:fld id="{7B1C6805-EAF3-CC4B-883D-0BA841DD8C88}" type="slidenum">
              <a:rPr lang="en-US" smtClean="0"/>
              <a:t>21</a:t>
            </a:fld>
            <a:endParaRPr lang="en-US" dirty="0"/>
          </a:p>
        </p:txBody>
      </p:sp>
    </p:spTree>
    <p:extLst>
      <p:ext uri="{BB962C8B-B14F-4D97-AF65-F5344CB8AC3E}">
        <p14:creationId xmlns:p14="http://schemas.microsoft.com/office/powerpoint/2010/main" val="2628482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37" y="0"/>
            <a:ext cx="8229600" cy="731520"/>
          </a:xfrm>
        </p:spPr>
        <p:txBody>
          <a:bodyPr>
            <a:normAutofit/>
          </a:bodyPr>
          <a:lstStyle/>
          <a:p>
            <a:r>
              <a:rPr lang="en-US" sz="3200" b="1" dirty="0" smtClean="0"/>
              <a:t>WAY FORWARD</a:t>
            </a:r>
            <a:endParaRPr lang="en-ZA" sz="3200" b="1" dirty="0"/>
          </a:p>
        </p:txBody>
      </p:sp>
      <p:sp>
        <p:nvSpPr>
          <p:cNvPr id="3" name="Content Placeholder 2"/>
          <p:cNvSpPr>
            <a:spLocks noGrp="1"/>
          </p:cNvSpPr>
          <p:nvPr>
            <p:ph idx="1"/>
          </p:nvPr>
        </p:nvSpPr>
        <p:spPr>
          <a:xfrm>
            <a:off x="182880" y="731520"/>
            <a:ext cx="8730114" cy="5239401"/>
          </a:xfrm>
        </p:spPr>
        <p:txBody>
          <a:bodyPr>
            <a:normAutofit fontScale="92500" lnSpcReduction="10000"/>
          </a:bodyPr>
          <a:lstStyle/>
          <a:p>
            <a:r>
              <a:rPr lang="en-US" sz="2800" dirty="0" smtClean="0"/>
              <a:t>DPME has issued Planning Guidelines for Departments to immediately review their Strategic and Annual Performance Plans to ensure realignment with the budget reduction.</a:t>
            </a:r>
          </a:p>
          <a:p>
            <a:endParaRPr lang="en-US" sz="2800" dirty="0" smtClean="0"/>
          </a:p>
          <a:p>
            <a:r>
              <a:rPr lang="en-US" sz="2800" dirty="0" smtClean="0"/>
              <a:t>Parliament is hereby requested to note the 2020 Special Adjustment Budget for further direction and guidance.</a:t>
            </a:r>
          </a:p>
          <a:p>
            <a:endParaRPr lang="en-US" sz="2800" dirty="0"/>
          </a:p>
          <a:p>
            <a:r>
              <a:rPr lang="en-US" sz="2800" dirty="0" smtClean="0"/>
              <a:t>Parliament is requested to also note the risk associated with the potential reduction in the baseline, considering that DMV has only assume the status of an Independent Vote as from the 01 April 2020.</a:t>
            </a:r>
          </a:p>
        </p:txBody>
      </p:sp>
      <p:sp>
        <p:nvSpPr>
          <p:cNvPr id="5" name="Slide Number Placeholder 4"/>
          <p:cNvSpPr>
            <a:spLocks noGrp="1"/>
          </p:cNvSpPr>
          <p:nvPr>
            <p:ph type="sldNum" sz="quarter" idx="12"/>
          </p:nvPr>
        </p:nvSpPr>
        <p:spPr/>
        <p:txBody>
          <a:bodyPr/>
          <a:lstStyle/>
          <a:p>
            <a:fld id="{7B1C6805-EAF3-CC4B-883D-0BA841DD8C88}" type="slidenum">
              <a:rPr lang="en-US" smtClean="0"/>
              <a:t>22</a:t>
            </a:fld>
            <a:endParaRPr lang="en-US" dirty="0"/>
          </a:p>
        </p:txBody>
      </p:sp>
    </p:spTree>
    <p:extLst>
      <p:ext uri="{BB962C8B-B14F-4D97-AF65-F5344CB8AC3E}">
        <p14:creationId xmlns:p14="http://schemas.microsoft.com/office/powerpoint/2010/main" val="21648200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b="1" dirty="0" smtClean="0">
                <a:solidFill>
                  <a:srgbClr val="92D050"/>
                </a:solidFill>
              </a:rPr>
              <a:t>THANK YOU</a:t>
            </a:r>
            <a:endParaRPr lang="en-ZA" b="1" dirty="0">
              <a:solidFill>
                <a:srgbClr val="92D050"/>
              </a:solidFill>
            </a:endParaRPr>
          </a:p>
        </p:txBody>
      </p:sp>
    </p:spTree>
    <p:extLst>
      <p:ext uri="{BB962C8B-B14F-4D97-AF65-F5344CB8AC3E}">
        <p14:creationId xmlns:p14="http://schemas.microsoft.com/office/powerpoint/2010/main" val="989599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t>AIM OF THE PRESENTATION </a:t>
            </a:r>
            <a:endParaRPr lang="en-US" sz="3600" b="1" dirty="0"/>
          </a:p>
        </p:txBody>
      </p:sp>
      <p:sp>
        <p:nvSpPr>
          <p:cNvPr id="3" name="Content Placeholder 2"/>
          <p:cNvSpPr>
            <a:spLocks noGrp="1"/>
          </p:cNvSpPr>
          <p:nvPr>
            <p:ph idx="1"/>
          </p:nvPr>
        </p:nvSpPr>
        <p:spPr>
          <a:xfrm>
            <a:off x="173255" y="1070810"/>
            <a:ext cx="8758989" cy="4380345"/>
          </a:xfrm>
        </p:spPr>
        <p:txBody>
          <a:bodyPr/>
          <a:lstStyle/>
          <a:p>
            <a:pPr marL="0" indent="0" algn="just">
              <a:buNone/>
            </a:pPr>
            <a:r>
              <a:rPr lang="en-US" dirty="0" smtClean="0"/>
              <a:t>The presentation aims to brief the Portfolio Committee on Defence and Military Veterans </a:t>
            </a:r>
            <a:r>
              <a:rPr lang="en-GB" dirty="0" smtClean="0"/>
              <a:t>on </a:t>
            </a:r>
            <a:r>
              <a:rPr lang="en-GB" dirty="0"/>
              <a:t>the impact of the </a:t>
            </a:r>
            <a:r>
              <a:rPr lang="en-GB" dirty="0" smtClean="0"/>
              <a:t>2020 Special Adjusted  Budget.</a:t>
            </a:r>
            <a:endParaRPr lang="en-US" dirty="0"/>
          </a:p>
        </p:txBody>
      </p:sp>
      <p:sp>
        <p:nvSpPr>
          <p:cNvPr id="5" name="Slide Number Placeholder 4"/>
          <p:cNvSpPr>
            <a:spLocks noGrp="1"/>
          </p:cNvSpPr>
          <p:nvPr>
            <p:ph type="sldNum" sz="quarter" idx="12"/>
          </p:nvPr>
        </p:nvSpPr>
        <p:spPr/>
        <p:txBody>
          <a:bodyPr/>
          <a:lstStyle/>
          <a:p>
            <a:fld id="{7B1C6805-EAF3-CC4B-883D-0BA841DD8C88}" type="slidenum">
              <a:rPr lang="en-US" smtClean="0"/>
              <a:t>3</a:t>
            </a:fld>
            <a:endParaRPr lang="en-US" dirty="0"/>
          </a:p>
        </p:txBody>
      </p:sp>
    </p:spTree>
    <p:extLst>
      <p:ext uri="{BB962C8B-B14F-4D97-AF65-F5344CB8AC3E}">
        <p14:creationId xmlns:p14="http://schemas.microsoft.com/office/powerpoint/2010/main" val="407170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951" y="2941841"/>
            <a:ext cx="8229600" cy="886608"/>
          </a:xfrm>
        </p:spPr>
        <p:txBody>
          <a:bodyPr>
            <a:normAutofit/>
          </a:bodyPr>
          <a:lstStyle/>
          <a:p>
            <a:r>
              <a:rPr lang="en-US" sz="3600" b="1" dirty="0" smtClean="0"/>
              <a:t>DMV SPEND HISTORY</a:t>
            </a:r>
            <a:endParaRPr lang="en-US" sz="3600" b="1" dirty="0"/>
          </a:p>
        </p:txBody>
      </p:sp>
      <p:sp>
        <p:nvSpPr>
          <p:cNvPr id="5" name="Slide Number Placeholder 4"/>
          <p:cNvSpPr>
            <a:spLocks noGrp="1"/>
          </p:cNvSpPr>
          <p:nvPr>
            <p:ph type="sldNum" sz="quarter" idx="12"/>
          </p:nvPr>
        </p:nvSpPr>
        <p:spPr/>
        <p:txBody>
          <a:bodyPr/>
          <a:lstStyle/>
          <a:p>
            <a:fld id="{7B1C6805-EAF3-CC4B-883D-0BA841DD8C88}" type="slidenum">
              <a:rPr lang="en-US" smtClean="0"/>
              <a:t>4</a:t>
            </a:fld>
            <a:endParaRPr lang="en-US" dirty="0"/>
          </a:p>
        </p:txBody>
      </p:sp>
    </p:spTree>
    <p:extLst>
      <p:ext uri="{BB962C8B-B14F-4D97-AF65-F5344CB8AC3E}">
        <p14:creationId xmlns:p14="http://schemas.microsoft.com/office/powerpoint/2010/main" val="4228233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949" y="-22740"/>
            <a:ext cx="8229600" cy="684478"/>
          </a:xfrm>
        </p:spPr>
        <p:txBody>
          <a:bodyPr>
            <a:normAutofit/>
          </a:bodyPr>
          <a:lstStyle/>
          <a:p>
            <a:r>
              <a:rPr lang="en-US" sz="3600" b="1" dirty="0" smtClean="0"/>
              <a:t>COMPOSITION OF DMV SPEND</a:t>
            </a:r>
            <a:endParaRPr lang="en-US" sz="3600" b="1" dirty="0"/>
          </a:p>
        </p:txBody>
      </p:sp>
      <p:sp>
        <p:nvSpPr>
          <p:cNvPr id="5" name="Slide Number Placeholder 4"/>
          <p:cNvSpPr>
            <a:spLocks noGrp="1"/>
          </p:cNvSpPr>
          <p:nvPr>
            <p:ph type="sldNum" sz="quarter" idx="12"/>
          </p:nvPr>
        </p:nvSpPr>
        <p:spPr/>
        <p:txBody>
          <a:bodyPr/>
          <a:lstStyle/>
          <a:p>
            <a:fld id="{7B1C6805-EAF3-CC4B-883D-0BA841DD8C88}" type="slidenum">
              <a:rPr lang="en-US" smtClean="0"/>
              <a:t>5</a:t>
            </a:fld>
            <a:endParaRPr lang="en-US" dirty="0"/>
          </a:p>
        </p:txBody>
      </p:sp>
      <p:sp>
        <p:nvSpPr>
          <p:cNvPr id="12" name="Content Placeholder 2"/>
          <p:cNvSpPr>
            <a:spLocks noGrp="1"/>
          </p:cNvSpPr>
          <p:nvPr>
            <p:ph idx="1"/>
          </p:nvPr>
        </p:nvSpPr>
        <p:spPr>
          <a:xfrm>
            <a:off x="195701" y="567891"/>
            <a:ext cx="8714096" cy="5697682"/>
          </a:xfrm>
        </p:spPr>
        <p:txBody>
          <a:bodyPr>
            <a:normAutofit fontScale="85000" lnSpcReduction="20000"/>
          </a:bodyPr>
          <a:lstStyle/>
          <a:p>
            <a:pPr marL="0" indent="0">
              <a:lnSpc>
                <a:spcPct val="150000"/>
              </a:lnSpc>
              <a:spcBef>
                <a:spcPts val="0"/>
              </a:spcBef>
              <a:buNone/>
            </a:pPr>
            <a:r>
              <a:rPr lang="en-US" sz="2000" dirty="0" smtClean="0"/>
              <a:t>The </a:t>
            </a:r>
            <a:r>
              <a:rPr lang="en-US" sz="2000" dirty="0"/>
              <a:t>department is funded on four (4) economic classes as follows: </a:t>
            </a:r>
          </a:p>
          <a:p>
            <a:pPr>
              <a:lnSpc>
                <a:spcPct val="150000"/>
              </a:lnSpc>
              <a:spcBef>
                <a:spcPts val="0"/>
              </a:spcBef>
              <a:buFont typeface="Arial" panose="020B0604020202020204" pitchFamily="34" charset="0"/>
              <a:buChar char="•"/>
            </a:pPr>
            <a:r>
              <a:rPr lang="en-US" sz="2000" dirty="0" smtClean="0"/>
              <a:t>Compensation </a:t>
            </a:r>
            <a:r>
              <a:rPr lang="en-US" sz="2000" dirty="0"/>
              <a:t>of Employment </a:t>
            </a:r>
            <a:endParaRPr lang="en-US" sz="2000" dirty="0" smtClean="0"/>
          </a:p>
          <a:p>
            <a:pPr>
              <a:lnSpc>
                <a:spcPct val="150000"/>
              </a:lnSpc>
              <a:spcBef>
                <a:spcPts val="0"/>
              </a:spcBef>
              <a:buFont typeface="Arial" panose="020B0604020202020204" pitchFamily="34" charset="0"/>
              <a:buChar char="•"/>
            </a:pPr>
            <a:r>
              <a:rPr lang="en-US" sz="2000" dirty="0" smtClean="0"/>
              <a:t>Goods </a:t>
            </a:r>
            <a:r>
              <a:rPr lang="en-US" sz="2000" dirty="0"/>
              <a:t>and Services </a:t>
            </a:r>
            <a:endParaRPr lang="en-US" sz="2000" dirty="0" smtClean="0"/>
          </a:p>
          <a:p>
            <a:pPr>
              <a:lnSpc>
                <a:spcPct val="150000"/>
              </a:lnSpc>
              <a:spcBef>
                <a:spcPts val="0"/>
              </a:spcBef>
              <a:buFont typeface="Arial" panose="020B0604020202020204" pitchFamily="34" charset="0"/>
              <a:buChar char="•"/>
            </a:pPr>
            <a:r>
              <a:rPr lang="en-US" sz="2000" dirty="0" smtClean="0"/>
              <a:t>Transfers </a:t>
            </a:r>
            <a:r>
              <a:rPr lang="en-US" sz="2000" dirty="0"/>
              <a:t>and Subsidies </a:t>
            </a:r>
            <a:endParaRPr lang="en-US" sz="2000" dirty="0" smtClean="0"/>
          </a:p>
          <a:p>
            <a:pPr>
              <a:lnSpc>
                <a:spcPct val="150000"/>
              </a:lnSpc>
              <a:spcBef>
                <a:spcPts val="0"/>
              </a:spcBef>
              <a:buFont typeface="Arial" panose="020B0604020202020204" pitchFamily="34" charset="0"/>
              <a:buChar char="•"/>
            </a:pPr>
            <a:r>
              <a:rPr lang="en-US" sz="2000" dirty="0" smtClean="0"/>
              <a:t>Payments </a:t>
            </a:r>
            <a:r>
              <a:rPr lang="en-US" sz="2000" dirty="0"/>
              <a:t>for Capital </a:t>
            </a:r>
            <a:r>
              <a:rPr lang="en-US" sz="2000" dirty="0" smtClean="0"/>
              <a:t>Expenditure</a:t>
            </a:r>
          </a:p>
          <a:p>
            <a:pPr>
              <a:lnSpc>
                <a:spcPct val="150000"/>
              </a:lnSpc>
              <a:spcBef>
                <a:spcPts val="0"/>
              </a:spcBef>
              <a:buFont typeface="Arial" panose="020B0604020202020204" pitchFamily="34" charset="0"/>
              <a:buChar char="•"/>
            </a:pPr>
            <a:endParaRPr lang="en-US" sz="2000" dirty="0" smtClean="0"/>
          </a:p>
          <a:p>
            <a:pPr marL="0" indent="0">
              <a:lnSpc>
                <a:spcPct val="150000"/>
              </a:lnSpc>
              <a:spcBef>
                <a:spcPts val="0"/>
              </a:spcBef>
              <a:buNone/>
            </a:pPr>
            <a:r>
              <a:rPr lang="en-US" sz="2000" dirty="0" smtClean="0"/>
              <a:t>Using </a:t>
            </a:r>
            <a:r>
              <a:rPr lang="en-US" sz="2000" dirty="0"/>
              <a:t>the </a:t>
            </a:r>
            <a:r>
              <a:rPr lang="en-US" sz="2000" dirty="0" smtClean="0"/>
              <a:t>2020/21FY original budget </a:t>
            </a:r>
            <a:r>
              <a:rPr lang="en-US" sz="2000" dirty="0"/>
              <a:t>allocation, contribution by Economic Classification is CoE </a:t>
            </a:r>
            <a:r>
              <a:rPr lang="en-US" sz="2000" dirty="0" smtClean="0"/>
              <a:t>(20%), </a:t>
            </a:r>
            <a:r>
              <a:rPr lang="en-US" sz="2000" dirty="0"/>
              <a:t>Goods and Services </a:t>
            </a:r>
            <a:r>
              <a:rPr lang="en-US" sz="2000" dirty="0" smtClean="0"/>
              <a:t>(40%), </a:t>
            </a:r>
            <a:r>
              <a:rPr lang="en-US" sz="2000" dirty="0"/>
              <a:t>Transfers and Subsidies (</a:t>
            </a:r>
            <a:r>
              <a:rPr lang="en-US" sz="2000" dirty="0" smtClean="0"/>
              <a:t>37%) </a:t>
            </a:r>
            <a:r>
              <a:rPr lang="en-US" sz="2000" dirty="0"/>
              <a:t>and Payment for Capital Assets </a:t>
            </a:r>
            <a:r>
              <a:rPr lang="en-US" sz="2000" dirty="0" smtClean="0"/>
              <a:t>(3%). R379 </a:t>
            </a:r>
            <a:r>
              <a:rPr lang="en-US" sz="2000" dirty="0"/>
              <a:t>million (</a:t>
            </a:r>
            <a:r>
              <a:rPr lang="en-US" sz="2000" dirty="0" smtClean="0"/>
              <a:t>57%) </a:t>
            </a:r>
            <a:r>
              <a:rPr lang="en-US" sz="2000" dirty="0"/>
              <a:t>of the </a:t>
            </a:r>
            <a:r>
              <a:rPr lang="en-US" sz="2000" dirty="0" smtClean="0"/>
              <a:t>total </a:t>
            </a:r>
            <a:r>
              <a:rPr lang="en-US" sz="2000" dirty="0"/>
              <a:t>allocated budget </a:t>
            </a:r>
            <a:r>
              <a:rPr lang="en-US" sz="2000" dirty="0" smtClean="0"/>
              <a:t>was earmarked for </a:t>
            </a:r>
            <a:r>
              <a:rPr lang="en-US" sz="2000" dirty="0"/>
              <a:t>military veterans benefits.</a:t>
            </a:r>
            <a:r>
              <a:rPr lang="en-US" sz="2000" dirty="0" smtClean="0"/>
              <a:t> </a:t>
            </a:r>
          </a:p>
          <a:p>
            <a:pPr marL="0" indent="0">
              <a:lnSpc>
                <a:spcPct val="150000"/>
              </a:lnSpc>
              <a:spcBef>
                <a:spcPts val="0"/>
              </a:spcBef>
              <a:buNone/>
            </a:pPr>
            <a:endParaRPr lang="en-US" sz="2000" dirty="0" smtClean="0"/>
          </a:p>
          <a:p>
            <a:pPr marL="0" indent="0">
              <a:lnSpc>
                <a:spcPct val="150000"/>
              </a:lnSpc>
              <a:spcBef>
                <a:spcPts val="0"/>
              </a:spcBef>
              <a:buNone/>
            </a:pPr>
            <a:r>
              <a:rPr lang="en-US" sz="2000" b="1" i="1" dirty="0" smtClean="0"/>
              <a:t>Based on the present reduction, allocation for benefits has reduced to R280 million (52% of the revised allocation).</a:t>
            </a:r>
          </a:p>
          <a:p>
            <a:pPr marL="0" indent="0">
              <a:lnSpc>
                <a:spcPct val="150000"/>
              </a:lnSpc>
              <a:spcBef>
                <a:spcPts val="0"/>
              </a:spcBef>
              <a:buNone/>
            </a:pPr>
            <a:r>
              <a:rPr lang="en-US" sz="1400" b="1" u="sng" dirty="0" smtClean="0"/>
              <a:t>NB: Benefits Paid under Goods and Services include Healthcare Support, Burial Support where Service Providers are utilized and Skills Development</a:t>
            </a:r>
          </a:p>
          <a:p>
            <a:pPr marL="0" indent="0">
              <a:lnSpc>
                <a:spcPct val="150000"/>
              </a:lnSpc>
              <a:spcBef>
                <a:spcPts val="0"/>
              </a:spcBef>
              <a:buNone/>
            </a:pPr>
            <a:r>
              <a:rPr lang="en-US" sz="1400" b="1" u="sng" dirty="0" smtClean="0"/>
              <a:t>NB: Transfers and Subsidies: Education and Housing Support, Burial Support payable to the family, Compensation and Social Relief of Distress</a:t>
            </a:r>
            <a:endParaRPr lang="en-ZA" sz="1400" b="1" u="sng" dirty="0"/>
          </a:p>
        </p:txBody>
      </p:sp>
    </p:spTree>
    <p:extLst>
      <p:ext uri="{BB962C8B-B14F-4D97-AF65-F5344CB8AC3E}">
        <p14:creationId xmlns:p14="http://schemas.microsoft.com/office/powerpoint/2010/main" val="3243506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949" y="-22740"/>
            <a:ext cx="8229600" cy="886608"/>
          </a:xfrm>
        </p:spPr>
        <p:txBody>
          <a:bodyPr>
            <a:normAutofit fontScale="90000"/>
          </a:bodyPr>
          <a:lstStyle/>
          <a:p>
            <a:r>
              <a:rPr lang="en-US" sz="3600" b="1" dirty="0" smtClean="0"/>
              <a:t>DMV HISTORICAL SPEND BY ECONOMIC CLASSIFICATION</a:t>
            </a:r>
            <a:endParaRPr lang="en-US" sz="3600" b="1" dirty="0"/>
          </a:p>
        </p:txBody>
      </p:sp>
      <p:sp>
        <p:nvSpPr>
          <p:cNvPr id="5" name="Slide Number Placeholder 4"/>
          <p:cNvSpPr>
            <a:spLocks noGrp="1"/>
          </p:cNvSpPr>
          <p:nvPr>
            <p:ph type="sldNum" sz="quarter" idx="12"/>
          </p:nvPr>
        </p:nvSpPr>
        <p:spPr/>
        <p:txBody>
          <a:bodyPr/>
          <a:lstStyle/>
          <a:p>
            <a:fld id="{7B1C6805-EAF3-CC4B-883D-0BA841DD8C88}" type="slidenum">
              <a:rPr lang="en-US" smtClean="0"/>
              <a:t>6</a:t>
            </a:fld>
            <a:endParaRPr lang="en-US" dirty="0"/>
          </a:p>
        </p:txBody>
      </p:sp>
      <p:sp>
        <p:nvSpPr>
          <p:cNvPr id="8" name="Rectangle 7"/>
          <p:cNvSpPr/>
          <p:nvPr/>
        </p:nvSpPr>
        <p:spPr>
          <a:xfrm>
            <a:off x="108283" y="3892607"/>
            <a:ext cx="8837935" cy="1292662"/>
          </a:xfrm>
          <a:prstGeom prst="rect">
            <a:avLst/>
          </a:prstGeom>
        </p:spPr>
        <p:txBody>
          <a:bodyPr wrap="square">
            <a:spAutoFit/>
          </a:bodyPr>
          <a:lstStyle/>
          <a:p>
            <a:pPr marL="285750" indent="-285750">
              <a:buFont typeface="Arial" panose="020B0604020202020204" pitchFamily="34" charset="0"/>
              <a:buChar char="•"/>
            </a:pPr>
            <a:r>
              <a:rPr lang="en-US" sz="1600" dirty="0" smtClean="0"/>
              <a:t>An unsteady spend pattern mainly on Goods and Services as well as Transfers and Subsidies linked to less  than expected service delivery on key military veterans benefits</a:t>
            </a:r>
          </a:p>
          <a:p>
            <a:pPr marL="285750" indent="-285750">
              <a:buFont typeface="Arial" panose="020B0604020202020204" pitchFamily="34" charset="0"/>
              <a:buChar char="•"/>
            </a:pPr>
            <a:r>
              <a:rPr lang="en-US" sz="1600" dirty="0" smtClean="0"/>
              <a:t>Sudden increase on Transfers and subsidies in 2016/17 FY was mainly linked to increased demand on Education and Burial Support.</a:t>
            </a:r>
          </a:p>
          <a:p>
            <a:endParaRPr lang="en-US" sz="1400" dirty="0"/>
          </a:p>
        </p:txBody>
      </p:sp>
      <p:pic>
        <p:nvPicPr>
          <p:cNvPr id="4" name="Picture 3"/>
          <p:cNvPicPr>
            <a:picLocks noChangeAspect="1"/>
          </p:cNvPicPr>
          <p:nvPr/>
        </p:nvPicPr>
        <p:blipFill>
          <a:blip r:embed="rId2"/>
          <a:stretch>
            <a:fillRect/>
          </a:stretch>
        </p:blipFill>
        <p:spPr>
          <a:xfrm>
            <a:off x="-11878" y="863869"/>
            <a:ext cx="8958096" cy="3028738"/>
          </a:xfrm>
          <a:prstGeom prst="rect">
            <a:avLst/>
          </a:prstGeom>
        </p:spPr>
      </p:pic>
    </p:spTree>
    <p:extLst>
      <p:ext uri="{BB962C8B-B14F-4D97-AF65-F5344CB8AC3E}">
        <p14:creationId xmlns:p14="http://schemas.microsoft.com/office/powerpoint/2010/main" val="386837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949" y="-22740"/>
            <a:ext cx="8229600" cy="886608"/>
          </a:xfrm>
        </p:spPr>
        <p:txBody>
          <a:bodyPr>
            <a:normAutofit fontScale="90000"/>
          </a:bodyPr>
          <a:lstStyle/>
          <a:p>
            <a:r>
              <a:rPr lang="en-US" sz="3600" b="1" dirty="0" smtClean="0"/>
              <a:t>DMV HISTORICAL SPEND BY ECONOMIC CLASSIFICATION: GRAPHICAL VIEW</a:t>
            </a:r>
            <a:endParaRPr lang="en-US" sz="3600" b="1" dirty="0"/>
          </a:p>
        </p:txBody>
      </p:sp>
      <p:sp>
        <p:nvSpPr>
          <p:cNvPr id="5" name="Slide Number Placeholder 4"/>
          <p:cNvSpPr>
            <a:spLocks noGrp="1"/>
          </p:cNvSpPr>
          <p:nvPr>
            <p:ph type="sldNum" sz="quarter" idx="12"/>
          </p:nvPr>
        </p:nvSpPr>
        <p:spPr/>
        <p:txBody>
          <a:bodyPr/>
          <a:lstStyle/>
          <a:p>
            <a:fld id="{7B1C6805-EAF3-CC4B-883D-0BA841DD8C88}" type="slidenum">
              <a:rPr lang="en-US" smtClean="0"/>
              <a:t>7</a:t>
            </a:fld>
            <a:endParaRPr lang="en-US" dirty="0"/>
          </a:p>
        </p:txBody>
      </p:sp>
      <p:sp>
        <p:nvSpPr>
          <p:cNvPr id="8" name="Rectangle 7"/>
          <p:cNvSpPr/>
          <p:nvPr/>
        </p:nvSpPr>
        <p:spPr>
          <a:xfrm>
            <a:off x="632" y="4983360"/>
            <a:ext cx="8837935" cy="1292662"/>
          </a:xfrm>
          <a:prstGeom prst="rect">
            <a:avLst/>
          </a:prstGeom>
        </p:spPr>
        <p:txBody>
          <a:bodyPr wrap="square">
            <a:spAutoFit/>
          </a:bodyPr>
          <a:lstStyle/>
          <a:p>
            <a:pPr marL="285750" indent="-285750">
              <a:buFont typeface="Arial" panose="020B0604020202020204" pitchFamily="34" charset="0"/>
              <a:buChar char="•"/>
            </a:pPr>
            <a:r>
              <a:rPr lang="en-US" sz="1600" dirty="0" smtClean="0"/>
              <a:t>An unsteady spend pattern mainly on Goods and Services as well as Transfers and Subsidies linked to less  than expected service delivery on key military veterans benefits</a:t>
            </a:r>
          </a:p>
          <a:p>
            <a:pPr marL="285750" indent="-285750">
              <a:buFont typeface="Arial" panose="020B0604020202020204" pitchFamily="34" charset="0"/>
              <a:buChar char="•"/>
            </a:pPr>
            <a:r>
              <a:rPr lang="en-US" sz="1600" dirty="0" smtClean="0"/>
              <a:t>Sudden increase on Transfers and subsidies in 2016/17 FY was mainly linked to increased demand on Education and Burial Support.</a:t>
            </a:r>
          </a:p>
          <a:p>
            <a:endParaRPr lang="en-US" sz="1400" dirty="0"/>
          </a:p>
        </p:txBody>
      </p:sp>
      <p:graphicFrame>
        <p:nvGraphicFramePr>
          <p:cNvPr id="6" name="Chart 5"/>
          <p:cNvGraphicFramePr>
            <a:graphicFrameLocks/>
          </p:cNvGraphicFramePr>
          <p:nvPr>
            <p:extLst>
              <p:ext uri="{D42A27DB-BD31-4B8C-83A1-F6EECF244321}">
                <p14:modId xmlns:p14="http://schemas.microsoft.com/office/powerpoint/2010/main" val="1271154602"/>
              </p:ext>
            </p:extLst>
          </p:nvPr>
        </p:nvGraphicFramePr>
        <p:xfrm>
          <a:off x="437950" y="917427"/>
          <a:ext cx="8229600" cy="40659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26648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949" y="-22740"/>
            <a:ext cx="8229600" cy="532879"/>
          </a:xfrm>
        </p:spPr>
        <p:txBody>
          <a:bodyPr>
            <a:normAutofit/>
          </a:bodyPr>
          <a:lstStyle/>
          <a:p>
            <a:r>
              <a:rPr lang="en-US" sz="2400" b="1" dirty="0" smtClean="0"/>
              <a:t>FUNDS SURRENDRED BY FINANCIAL YEAR</a:t>
            </a:r>
            <a:endParaRPr lang="en-US" sz="2400" b="1" dirty="0"/>
          </a:p>
        </p:txBody>
      </p:sp>
      <p:sp>
        <p:nvSpPr>
          <p:cNvPr id="5" name="Slide Number Placeholder 4"/>
          <p:cNvSpPr>
            <a:spLocks noGrp="1"/>
          </p:cNvSpPr>
          <p:nvPr>
            <p:ph type="sldNum" sz="quarter" idx="12"/>
          </p:nvPr>
        </p:nvSpPr>
        <p:spPr/>
        <p:txBody>
          <a:bodyPr/>
          <a:lstStyle/>
          <a:p>
            <a:fld id="{7B1C6805-EAF3-CC4B-883D-0BA841DD8C88}" type="slidenum">
              <a:rPr lang="en-US" smtClean="0"/>
              <a:t>8</a:t>
            </a:fld>
            <a:endParaRPr lang="en-US" dirty="0"/>
          </a:p>
        </p:txBody>
      </p:sp>
      <p:sp>
        <p:nvSpPr>
          <p:cNvPr id="8" name="Rectangle 7"/>
          <p:cNvSpPr/>
          <p:nvPr/>
        </p:nvSpPr>
        <p:spPr>
          <a:xfrm>
            <a:off x="108283" y="4011425"/>
            <a:ext cx="9035717" cy="2277547"/>
          </a:xfrm>
          <a:prstGeom prst="rect">
            <a:avLst/>
          </a:prstGeom>
        </p:spPr>
        <p:txBody>
          <a:bodyPr wrap="square">
            <a:spAutoFit/>
          </a:bodyPr>
          <a:lstStyle/>
          <a:p>
            <a:pPr marL="285750" indent="-285750">
              <a:buFont typeface="Arial" panose="020B0604020202020204" pitchFamily="34" charset="0"/>
              <a:buChar char="•"/>
            </a:pPr>
            <a:r>
              <a:rPr lang="en-US" sz="1600" dirty="0" smtClean="0"/>
              <a:t>An improved spend during 2014/15 Financial Year was mainly related to R175.5 million transferred to NSFAS for funding of Public Tertiary Students, although this led to an Audit Finding pertaining to irregular expenditure/transaction.</a:t>
            </a:r>
          </a:p>
          <a:p>
            <a:pPr marL="285750" indent="-285750">
              <a:buFont typeface="Arial" panose="020B0604020202020204" pitchFamily="34" charset="0"/>
              <a:buChar char="•"/>
            </a:pPr>
            <a:r>
              <a:rPr lang="en-US" sz="1600" dirty="0" smtClean="0"/>
              <a:t>Subsequent underspend during 2015/16 was related to delayed invoices for Education Support with also a notable underspend on Skills Development and Housing Support.</a:t>
            </a:r>
          </a:p>
          <a:p>
            <a:pPr marL="285750" indent="-285750">
              <a:buFont typeface="Arial" panose="020B0604020202020204" pitchFamily="34" charset="0"/>
              <a:buChar char="•"/>
            </a:pPr>
            <a:r>
              <a:rPr lang="en-US" sz="1600" dirty="0" smtClean="0"/>
              <a:t>Despite the shifting of the budget from Housing to Education Support due to cost pressure, DMV continued to experience delayed invoice submission by Provinces, mainly Gauteng where there has been an improved delivery on Housing Support.</a:t>
            </a:r>
          </a:p>
          <a:p>
            <a:endParaRPr lang="en-US" sz="1400" dirty="0"/>
          </a:p>
        </p:txBody>
      </p:sp>
      <p:graphicFrame>
        <p:nvGraphicFramePr>
          <p:cNvPr id="3" name="Table 2"/>
          <p:cNvGraphicFramePr>
            <a:graphicFrameLocks noGrp="1"/>
          </p:cNvGraphicFramePr>
          <p:nvPr>
            <p:extLst>
              <p:ext uri="{D42A27DB-BD31-4B8C-83A1-F6EECF244321}">
                <p14:modId xmlns:p14="http://schemas.microsoft.com/office/powerpoint/2010/main" val="4173555398"/>
              </p:ext>
            </p:extLst>
          </p:nvPr>
        </p:nvGraphicFramePr>
        <p:xfrm>
          <a:off x="1068403" y="507755"/>
          <a:ext cx="5322771" cy="3474720"/>
        </p:xfrm>
        <a:graphic>
          <a:graphicData uri="http://schemas.openxmlformats.org/drawingml/2006/table">
            <a:tbl>
              <a:tblPr firstRow="1" bandRow="1">
                <a:tableStyleId>{5C22544A-7EE6-4342-B048-85BDC9FD1C3A}</a:tableStyleId>
              </a:tblPr>
              <a:tblGrid>
                <a:gridCol w="1862497"/>
                <a:gridCol w="2079946"/>
                <a:gridCol w="1380328"/>
              </a:tblGrid>
              <a:tr h="576074">
                <a:tc>
                  <a:txBody>
                    <a:bodyPr/>
                    <a:lstStyle/>
                    <a:p>
                      <a:r>
                        <a:rPr lang="en-ZA" dirty="0" smtClean="0"/>
                        <a:t>Financial Year</a:t>
                      </a:r>
                      <a:endParaRPr lang="en-ZA" dirty="0"/>
                    </a:p>
                  </a:txBody>
                  <a:tcPr/>
                </a:tc>
                <a:tc>
                  <a:txBody>
                    <a:bodyPr/>
                    <a:lstStyle/>
                    <a:p>
                      <a:r>
                        <a:rPr lang="en-ZA" dirty="0" smtClean="0"/>
                        <a:t>Unspent</a:t>
                      </a:r>
                      <a:r>
                        <a:rPr lang="en-ZA" baseline="0" dirty="0" smtClean="0"/>
                        <a:t> Funds R’000</a:t>
                      </a:r>
                      <a:endParaRPr lang="en-ZA" dirty="0"/>
                    </a:p>
                  </a:txBody>
                  <a:tcPr/>
                </a:tc>
                <a:tc>
                  <a:txBody>
                    <a:bodyPr/>
                    <a:lstStyle/>
                    <a:p>
                      <a:r>
                        <a:rPr lang="en-ZA" dirty="0" smtClean="0"/>
                        <a:t>%Unspent</a:t>
                      </a:r>
                      <a:endParaRPr lang="en-ZA" dirty="0"/>
                    </a:p>
                  </a:txBody>
                  <a:tcPr/>
                </a:tc>
              </a:tr>
              <a:tr h="333757">
                <a:tc>
                  <a:txBody>
                    <a:bodyPr/>
                    <a:lstStyle/>
                    <a:p>
                      <a:r>
                        <a:rPr lang="en-ZA" dirty="0" smtClean="0"/>
                        <a:t>2013/14</a:t>
                      </a:r>
                      <a:endParaRPr lang="en-ZA" dirty="0"/>
                    </a:p>
                  </a:txBody>
                  <a:tcPr/>
                </a:tc>
                <a:tc>
                  <a:txBody>
                    <a:bodyPr/>
                    <a:lstStyle/>
                    <a:p>
                      <a:r>
                        <a:rPr lang="en-ZA" dirty="0" smtClean="0"/>
                        <a:t>185 481</a:t>
                      </a:r>
                      <a:endParaRPr lang="en-ZA" dirty="0"/>
                    </a:p>
                  </a:txBody>
                  <a:tcPr/>
                </a:tc>
                <a:tc>
                  <a:txBody>
                    <a:bodyPr/>
                    <a:lstStyle/>
                    <a:p>
                      <a:r>
                        <a:rPr lang="en-ZA" dirty="0" smtClean="0"/>
                        <a:t>52.8</a:t>
                      </a:r>
                      <a:endParaRPr lang="en-ZA" dirty="0"/>
                    </a:p>
                  </a:txBody>
                  <a:tcPr/>
                </a:tc>
              </a:tr>
              <a:tr h="333757">
                <a:tc>
                  <a:txBody>
                    <a:bodyPr/>
                    <a:lstStyle/>
                    <a:p>
                      <a:r>
                        <a:rPr lang="en-ZA" dirty="0" smtClean="0"/>
                        <a:t>2014/15</a:t>
                      </a:r>
                      <a:endParaRPr lang="en-ZA" dirty="0"/>
                    </a:p>
                  </a:txBody>
                  <a:tcPr/>
                </a:tc>
                <a:tc>
                  <a:txBody>
                    <a:bodyPr/>
                    <a:lstStyle/>
                    <a:p>
                      <a:r>
                        <a:rPr lang="en-ZA" dirty="0" smtClean="0"/>
                        <a:t> 41 940</a:t>
                      </a:r>
                      <a:endParaRPr lang="en-ZA" dirty="0"/>
                    </a:p>
                  </a:txBody>
                  <a:tcPr/>
                </a:tc>
                <a:tc>
                  <a:txBody>
                    <a:bodyPr/>
                    <a:lstStyle/>
                    <a:p>
                      <a:r>
                        <a:rPr lang="en-ZA" dirty="0" smtClean="0"/>
                        <a:t> 8.3</a:t>
                      </a:r>
                      <a:endParaRPr lang="en-ZA" dirty="0"/>
                    </a:p>
                  </a:txBody>
                  <a:tcPr/>
                </a:tc>
              </a:tr>
              <a:tr h="333757">
                <a:tc>
                  <a:txBody>
                    <a:bodyPr/>
                    <a:lstStyle/>
                    <a:p>
                      <a:r>
                        <a:rPr lang="en-ZA" dirty="0" smtClean="0"/>
                        <a:t>2015/16</a:t>
                      </a:r>
                      <a:endParaRPr lang="en-ZA" dirty="0"/>
                    </a:p>
                  </a:txBody>
                  <a:tcPr/>
                </a:tc>
                <a:tc>
                  <a:txBody>
                    <a:bodyPr/>
                    <a:lstStyle/>
                    <a:p>
                      <a:r>
                        <a:rPr lang="en-ZA" dirty="0" smtClean="0"/>
                        <a:t>233 592</a:t>
                      </a:r>
                      <a:endParaRPr lang="en-ZA" dirty="0"/>
                    </a:p>
                  </a:txBody>
                  <a:tcPr/>
                </a:tc>
                <a:tc>
                  <a:txBody>
                    <a:bodyPr/>
                    <a:lstStyle/>
                    <a:p>
                      <a:r>
                        <a:rPr lang="en-ZA" dirty="0" smtClean="0"/>
                        <a:t>40.1</a:t>
                      </a:r>
                      <a:endParaRPr lang="en-ZA" dirty="0"/>
                    </a:p>
                  </a:txBody>
                  <a:tcPr/>
                </a:tc>
              </a:tr>
              <a:tr h="333757">
                <a:tc>
                  <a:txBody>
                    <a:bodyPr/>
                    <a:lstStyle/>
                    <a:p>
                      <a:r>
                        <a:rPr lang="en-ZA" dirty="0" smtClean="0"/>
                        <a:t>2016/17</a:t>
                      </a:r>
                      <a:endParaRPr lang="en-ZA" dirty="0"/>
                    </a:p>
                  </a:txBody>
                  <a:tcPr/>
                </a:tc>
                <a:tc>
                  <a:txBody>
                    <a:bodyPr/>
                    <a:lstStyle/>
                    <a:p>
                      <a:r>
                        <a:rPr lang="en-ZA" dirty="0" smtClean="0"/>
                        <a:t> 92 986</a:t>
                      </a:r>
                      <a:endParaRPr lang="en-ZA" dirty="0"/>
                    </a:p>
                  </a:txBody>
                  <a:tcPr/>
                </a:tc>
                <a:tc>
                  <a:txBody>
                    <a:bodyPr/>
                    <a:lstStyle/>
                    <a:p>
                      <a:r>
                        <a:rPr lang="en-ZA" dirty="0" smtClean="0"/>
                        <a:t>15.6</a:t>
                      </a:r>
                      <a:endParaRPr lang="en-ZA" dirty="0"/>
                    </a:p>
                  </a:txBody>
                  <a:tcPr/>
                </a:tc>
              </a:tr>
              <a:tr h="333757">
                <a:tc>
                  <a:txBody>
                    <a:bodyPr/>
                    <a:lstStyle/>
                    <a:p>
                      <a:r>
                        <a:rPr lang="en-ZA" dirty="0" smtClean="0"/>
                        <a:t>2017/18</a:t>
                      </a:r>
                      <a:endParaRPr lang="en-ZA" dirty="0"/>
                    </a:p>
                  </a:txBody>
                  <a:tcPr/>
                </a:tc>
                <a:tc>
                  <a:txBody>
                    <a:bodyPr/>
                    <a:lstStyle/>
                    <a:p>
                      <a:r>
                        <a:rPr lang="en-ZA" dirty="0" smtClean="0"/>
                        <a:t> 20 611</a:t>
                      </a:r>
                      <a:endParaRPr lang="en-ZA" dirty="0"/>
                    </a:p>
                  </a:txBody>
                  <a:tcPr/>
                </a:tc>
                <a:tc>
                  <a:txBody>
                    <a:bodyPr/>
                    <a:lstStyle/>
                    <a:p>
                      <a:r>
                        <a:rPr lang="en-ZA" dirty="0" smtClean="0"/>
                        <a:t> 3.3</a:t>
                      </a:r>
                      <a:endParaRPr lang="en-ZA" dirty="0"/>
                    </a:p>
                  </a:txBody>
                  <a:tcPr/>
                </a:tc>
              </a:tr>
              <a:tr h="333757">
                <a:tc>
                  <a:txBody>
                    <a:bodyPr/>
                    <a:lstStyle/>
                    <a:p>
                      <a:r>
                        <a:rPr lang="en-ZA" dirty="0" smtClean="0"/>
                        <a:t>2018/19</a:t>
                      </a:r>
                      <a:endParaRPr lang="en-ZA" dirty="0"/>
                    </a:p>
                  </a:txBody>
                  <a:tcPr/>
                </a:tc>
                <a:tc>
                  <a:txBody>
                    <a:bodyPr/>
                    <a:lstStyle/>
                    <a:p>
                      <a:r>
                        <a:rPr lang="en-ZA" dirty="0" smtClean="0"/>
                        <a:t> 85 110</a:t>
                      </a:r>
                      <a:endParaRPr lang="en-ZA" dirty="0"/>
                    </a:p>
                  </a:txBody>
                  <a:tcPr/>
                </a:tc>
                <a:tc>
                  <a:txBody>
                    <a:bodyPr/>
                    <a:lstStyle/>
                    <a:p>
                      <a:r>
                        <a:rPr lang="en-ZA" dirty="0" smtClean="0"/>
                        <a:t>13.6</a:t>
                      </a:r>
                      <a:endParaRPr lang="en-ZA" dirty="0"/>
                    </a:p>
                  </a:txBody>
                  <a:tcPr/>
                </a:tc>
              </a:tr>
              <a:tr h="576074">
                <a:tc>
                  <a:txBody>
                    <a:bodyPr/>
                    <a:lstStyle/>
                    <a:p>
                      <a:r>
                        <a:rPr lang="en-ZA" dirty="0" smtClean="0"/>
                        <a:t>2019/20 Preliminary</a:t>
                      </a:r>
                      <a:endParaRPr lang="en-ZA" dirty="0"/>
                    </a:p>
                  </a:txBody>
                  <a:tcPr/>
                </a:tc>
                <a:tc>
                  <a:txBody>
                    <a:bodyPr/>
                    <a:lstStyle/>
                    <a:p>
                      <a:r>
                        <a:rPr lang="en-ZA" dirty="0" smtClean="0"/>
                        <a:t>175 300</a:t>
                      </a:r>
                      <a:endParaRPr lang="en-ZA" dirty="0"/>
                    </a:p>
                  </a:txBody>
                  <a:tcPr/>
                </a:tc>
                <a:tc>
                  <a:txBody>
                    <a:bodyPr/>
                    <a:lstStyle/>
                    <a:p>
                      <a:r>
                        <a:rPr lang="en-ZA" dirty="0" smtClean="0"/>
                        <a:t>26.9</a:t>
                      </a:r>
                      <a:endParaRPr lang="en-ZA" dirty="0"/>
                    </a:p>
                  </a:txBody>
                  <a:tcPr/>
                </a:tc>
              </a:tr>
            </a:tbl>
          </a:graphicData>
        </a:graphic>
      </p:graphicFrame>
    </p:spTree>
    <p:extLst>
      <p:ext uri="{BB962C8B-B14F-4D97-AF65-F5344CB8AC3E}">
        <p14:creationId xmlns:p14="http://schemas.microsoft.com/office/powerpoint/2010/main" val="2913899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756" y="2585706"/>
            <a:ext cx="8835991" cy="908264"/>
          </a:xfrm>
        </p:spPr>
        <p:txBody>
          <a:bodyPr>
            <a:noAutofit/>
          </a:bodyPr>
          <a:lstStyle/>
          <a:p>
            <a:r>
              <a:rPr lang="en-US" sz="3600" b="1" dirty="0" smtClean="0"/>
              <a:t>2020 SPECIAL ADJUSTMENT BUDGET</a:t>
            </a:r>
            <a:endParaRPr lang="en-US" sz="3600" b="1" dirty="0"/>
          </a:p>
        </p:txBody>
      </p:sp>
      <p:sp>
        <p:nvSpPr>
          <p:cNvPr id="5" name="Slide Number Placeholder 4"/>
          <p:cNvSpPr>
            <a:spLocks noGrp="1"/>
          </p:cNvSpPr>
          <p:nvPr>
            <p:ph type="sldNum" sz="quarter" idx="12"/>
          </p:nvPr>
        </p:nvSpPr>
        <p:spPr/>
        <p:txBody>
          <a:bodyPr/>
          <a:lstStyle/>
          <a:p>
            <a:fld id="{7B1C6805-EAF3-CC4B-883D-0BA841DD8C88}" type="slidenum">
              <a:rPr lang="en-US" smtClean="0"/>
              <a:t>9</a:t>
            </a:fld>
            <a:endParaRPr lang="en-US" dirty="0"/>
          </a:p>
        </p:txBody>
      </p:sp>
    </p:spTree>
    <p:extLst>
      <p:ext uri="{BB962C8B-B14F-4D97-AF65-F5344CB8AC3E}">
        <p14:creationId xmlns:p14="http://schemas.microsoft.com/office/powerpoint/2010/main" val="1498576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4656</TotalTime>
  <Words>1521</Words>
  <Application>Microsoft Office PowerPoint</Application>
  <PresentationFormat>On-screen Show (4:3)</PresentationFormat>
  <Paragraphs>187</Paragraphs>
  <Slides>23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PRESENTATION TO THE PORTFOLIO COMMITTEE ON DEFENCE &amp; MILITARY VETERANS ON THE IMPACT OF THE ADJUSTED ESTIMATES OF NATIONAL EXPENDITURE FOR THE  DEPARTMENT OF MILITARY VETERANS</vt:lpstr>
      <vt:lpstr>PRESENTATION OUTLINE</vt:lpstr>
      <vt:lpstr>AIM OF THE PRESENTATION </vt:lpstr>
      <vt:lpstr>DMV SPEND HISTORY</vt:lpstr>
      <vt:lpstr>COMPOSITION OF DMV SPEND</vt:lpstr>
      <vt:lpstr>DMV HISTORICAL SPEND BY ECONOMIC CLASSIFICATION</vt:lpstr>
      <vt:lpstr>DMV HISTORICAL SPEND BY ECONOMIC CLASSIFICATION: GRAPHICAL VIEW</vt:lpstr>
      <vt:lpstr>FUNDS SURRENDRED BY FINANCIAL YEAR</vt:lpstr>
      <vt:lpstr>2020 SPECIAL ADJUSTMENT BUDGET</vt:lpstr>
      <vt:lpstr>ENGAGEMENT WITH NATIONAL TREASURY</vt:lpstr>
      <vt:lpstr>2020 SPECIAL ADJUSTMENT BUDGET DMV VS SOCIAL CLUSTER DEPARTMENTS</vt:lpstr>
      <vt:lpstr>2020 SPECIAL ADJUSTMENT BUDGET DMV VS JCPS CLUSTER DEPARTMENTS</vt:lpstr>
      <vt:lpstr>REVISED ALLOCATION SUMMARIZED</vt:lpstr>
      <vt:lpstr>REDUCTION TABLE BY BRANCH</vt:lpstr>
      <vt:lpstr>RISKS ASSOCIATED WITH 2020 SPECIAL ADJUSTMENT BUDGET BY BRANCH</vt:lpstr>
      <vt:lpstr>HIGH LEVEL IMPACT RISK ANALYSIS</vt:lpstr>
      <vt:lpstr>HIGH LEVEL IMPACT RISK ANALYSIS</vt:lpstr>
      <vt:lpstr>HIGH LEVEL IMPACT RISK ANALYSIS</vt:lpstr>
      <vt:lpstr>HIGH LEVEL IMPACT RISK ANALYSIS</vt:lpstr>
      <vt:lpstr>HIGH LEVEL IMPACT RISK ANALYSIS</vt:lpstr>
      <vt:lpstr>WAY FORWARD</vt:lpstr>
      <vt:lpstr>WAY FORWARD</vt:lpstr>
      <vt:lpstr>THANK YOU</vt:lpstr>
    </vt:vector>
  </TitlesOfParts>
  <Company>Department of Military Veterans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Mxolisi Mkhonza</dc:creator>
  <cp:lastModifiedBy>Semakaleng Moatlhodi</cp:lastModifiedBy>
  <cp:revision>144</cp:revision>
  <cp:lastPrinted>2020-06-30T11:59:35Z</cp:lastPrinted>
  <dcterms:created xsi:type="dcterms:W3CDTF">2018-06-14T10:47:40Z</dcterms:created>
  <dcterms:modified xsi:type="dcterms:W3CDTF">2020-07-07T10:47:43Z</dcterms:modified>
</cp:coreProperties>
</file>