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6" r:id="rId2"/>
  </p:sldMasterIdLst>
  <p:notesMasterIdLst>
    <p:notesMasterId r:id="rId16"/>
  </p:notesMasterIdLst>
  <p:handoutMasterIdLst>
    <p:handoutMasterId r:id="rId17"/>
  </p:handoutMasterIdLst>
  <p:sldIdLst>
    <p:sldId id="256" r:id="rId3"/>
    <p:sldId id="406" r:id="rId4"/>
    <p:sldId id="398" r:id="rId5"/>
    <p:sldId id="428" r:id="rId6"/>
    <p:sldId id="402" r:id="rId7"/>
    <p:sldId id="443" r:id="rId8"/>
    <p:sldId id="444" r:id="rId9"/>
    <p:sldId id="446" r:id="rId10"/>
    <p:sldId id="442" r:id="rId11"/>
    <p:sldId id="440" r:id="rId12"/>
    <p:sldId id="445" r:id="rId13"/>
    <p:sldId id="435" r:id="rId14"/>
    <p:sldId id="437" r:id="rId15"/>
  </p:sldIdLst>
  <p:sldSz cx="9144000" cy="6858000" type="screen4x3"/>
  <p:notesSz cx="6858000" cy="994568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8633"/>
    <a:srgbClr val="FF9900"/>
    <a:srgbClr val="990033"/>
    <a:srgbClr val="4773FF"/>
    <a:srgbClr val="861C2E"/>
    <a:srgbClr val="C52943"/>
    <a:srgbClr val="FFFF71"/>
    <a:srgbClr val="2E4192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83" autoAdjust="0"/>
  </p:normalViewPr>
  <p:slideViewPr>
    <p:cSldViewPr>
      <p:cViewPr varScale="1">
        <p:scale>
          <a:sx n="63" d="100"/>
          <a:sy n="63" d="100"/>
        </p:scale>
        <p:origin x="16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anose="020B0609040504020204" pitchFamily="49" charset="0"/>
                <a:ea typeface="+mn-ea"/>
                <a:cs typeface="+mn-cs"/>
              </a:defRPr>
            </a:pPr>
            <a:r>
              <a:rPr lang="en-ZA" sz="1800" b="1">
                <a:latin typeface="Lucida Console" panose="020B0609040504020204" pitchFamily="49" charset="0"/>
              </a:rPr>
              <a:t>CCB INCOME &amp; EXPENDITURE FY 2019/20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ucida Console" panose="020B0609040504020204" pitchFamily="49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 FY 2019/20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</c:v>
                </c:pt>
                <c:pt idx="10">
                  <c:v>Feb</c:v>
                </c:pt>
                <c:pt idx="11">
                  <c:v>Mar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357778.62</c:v>
                </c:pt>
                <c:pt idx="1">
                  <c:v>559865.80000000005</c:v>
                </c:pt>
                <c:pt idx="2">
                  <c:v>294380.59999999998</c:v>
                </c:pt>
                <c:pt idx="3">
                  <c:v>339833.09</c:v>
                </c:pt>
                <c:pt idx="4">
                  <c:v>375292.27</c:v>
                </c:pt>
                <c:pt idx="5">
                  <c:v>422484.96</c:v>
                </c:pt>
                <c:pt idx="6">
                  <c:v>613873.07000000007</c:v>
                </c:pt>
                <c:pt idx="7">
                  <c:v>465003.25</c:v>
                </c:pt>
                <c:pt idx="8">
                  <c:v>707718.4</c:v>
                </c:pt>
                <c:pt idx="9">
                  <c:v>677691.03</c:v>
                </c:pt>
                <c:pt idx="10">
                  <c:v>392816.95</c:v>
                </c:pt>
                <c:pt idx="11">
                  <c:v>270247.23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EF-4934-A7AD-1DD303A18F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Expenditure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</c:v>
                </c:pt>
                <c:pt idx="10">
                  <c:v>Feb</c:v>
                </c:pt>
                <c:pt idx="11">
                  <c:v>Mar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356328.12</c:v>
                </c:pt>
                <c:pt idx="1">
                  <c:v>356912.22</c:v>
                </c:pt>
                <c:pt idx="2">
                  <c:v>411099.99999999994</c:v>
                </c:pt>
                <c:pt idx="3">
                  <c:v>610179.37</c:v>
                </c:pt>
                <c:pt idx="4">
                  <c:v>343664.66999999993</c:v>
                </c:pt>
                <c:pt idx="5">
                  <c:v>467294.44000000012</c:v>
                </c:pt>
                <c:pt idx="6">
                  <c:v>428341.14</c:v>
                </c:pt>
                <c:pt idx="7">
                  <c:v>429815.34999999992</c:v>
                </c:pt>
                <c:pt idx="8">
                  <c:v>377181.07</c:v>
                </c:pt>
                <c:pt idx="9">
                  <c:v>449120.32999999996</c:v>
                </c:pt>
                <c:pt idx="10">
                  <c:v>465449.62000000005</c:v>
                </c:pt>
                <c:pt idx="11">
                  <c:v>1140112.3900000001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EF-4934-A7AD-1DD303A18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486808"/>
        <c:axId val="446669456"/>
      </c:lineChart>
      <c:catAx>
        <c:axId val="50448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69456"/>
        <c:crosses val="autoZero"/>
        <c:auto val="1"/>
        <c:lblAlgn val="ctr"/>
        <c:lblOffset val="100"/>
        <c:noMultiLvlLbl val="0"/>
      </c:catAx>
      <c:valAx>
        <c:axId val="44666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anose="020B0609040504020204" pitchFamily="49" charset="0"/>
                <a:ea typeface="+mn-ea"/>
                <a:cs typeface="+mn-cs"/>
              </a:defRPr>
            </a:pPr>
            <a:endParaRPr lang="en-US"/>
          </a:p>
        </c:txPr>
        <c:crossAx val="504486808"/>
        <c:crosses val="autoZero"/>
        <c:crossBetween val="between"/>
      </c:valAx>
      <c:spPr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ucida Console" panose="020B0609040504020204" pitchFamily="49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0.15702</cdr:x>
      <cdr:y>0.50466</cdr:y>
    </cdr:from>
    <cdr:to>
      <cdr:x>0.47934</cdr:x>
      <cdr:y>0.79815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9A0F9F56-DA3B-43E5-ADD2-3E7BD4F153D4}"/>
            </a:ext>
          </a:extLst>
        </cdr:cNvPr>
        <cdr:cNvSpPr/>
      </cdr:nvSpPr>
      <cdr:spPr>
        <a:xfrm xmlns:a="http://schemas.openxmlformats.org/drawingml/2006/main">
          <a:off x="1368152" y="2470764"/>
          <a:ext cx="2808312" cy="143686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3A886CD-AE7B-41DC-9941-4572DCD6188A}" type="datetimeFigureOut">
              <a:rPr lang="en-GB"/>
              <a:pPr>
                <a:defRPr/>
              </a:pPr>
              <a:t>04/07/2020</a:t>
            </a:fld>
            <a:endParaRPr lang="en-GB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8737D33-B31F-4CC0-90F3-732D1F13B8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64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9EA630-A596-483F-B821-343B523676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9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D9A33-4089-403C-8E8F-92D18F99B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49C72-5207-4144-AF31-E9268BB65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AFCB2-905C-4A3B-B598-5301C809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3FDBD-9AF9-4CD2-B657-DF413AF6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417EA-01B4-473D-B6D5-46539F00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23D6A-3193-4422-8233-5BDE50DB84E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1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306D-9E5C-4C02-87D2-D0585E44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59186-ADF2-4194-8898-33CA5A7ED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CE0F8-BFA4-4D3A-ADC0-C365B27A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6FCEE-0FC4-487B-9E98-209C65F0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645E2-767D-4D1A-BE31-549A6484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61DE2-4255-4F79-84B4-A6FBE942ECD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2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7FEC9-B22B-4B1D-A9DD-88491556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6388B-5ACA-4BFA-AFBC-F5EFFBC93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DBC2D-D961-46DE-A5FF-F7E8F2B6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90F1A-5148-4B79-90D0-D16ED67B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5BFE-D57A-4BA4-9E23-2C06CBF6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64B19-FD79-4AC9-97ED-A658144D9BE9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4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3D6A-3193-4422-8233-5BDE50DB84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9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A99BC-F32E-46F0-83B3-D5841CBB0F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53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C6EC-F0F6-4D12-9D2B-4562B9058A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21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46DA1-2CCC-4BA2-8369-57EF669CC9C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4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120E9-46C7-435B-B54B-3E43C824EB9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08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766A-3FB6-468F-9A8F-8D676728D3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53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7CD35-8656-4F41-A759-5027908A252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64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3140-5215-4F26-AA45-4A6C93BD27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1B53-B968-4E48-AD6D-ADD00FAE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B11B-EA12-4FAD-A182-700A77945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E96CA-5CA4-4DE8-91EA-40340593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0326E-3538-4FD1-9825-5241B6D3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A19B7-51AB-4BFF-B305-2194266F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71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44952-0614-42B5-804C-365165B2E2C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53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61DE2-4255-4F79-84B4-A6FBE942EC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3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64B19-FD79-4AC9-97ED-A658144D9BE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0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1EEF-4BC3-4A99-B794-B1F99801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7B41C-D613-485E-B673-57D4B3DA1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1F382-8DCB-4218-A0D7-5EFE780A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28129-AAC8-484C-A817-765C13895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259B8-A41D-406D-947C-C6596A27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9C6EC-F0F6-4D12-9D2B-4562B9058A4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65FE-DFCC-4AA6-AD77-8129BCF1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FEB55-5C23-446A-9137-45F01D72F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B3B1A-16D4-4624-ACB4-4291249AC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ED17D-9DA9-4B29-BB75-21A55542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700AA-A532-4F34-8F6A-559B5DC8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FF6BD-1FD3-4436-ADB9-80BCD006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46DA1-2CCC-4BA2-8369-57EF669CC9C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8DB5-69F3-413A-B0BD-2790429A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B1C59-D206-4114-B39F-602DD0F9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19CF0-C77E-48F0-B6BE-5B07FFD04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79BC7-4B10-468B-B866-9F40D62AC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3D75A-4FA9-457F-94E4-6E7C9C410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E8903-9C7C-42E6-96CD-747D3AA3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20642-449D-479B-8FF8-A5F827F1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2745C-D50C-4B2E-8D26-9B1C0974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120E9-46C7-435B-B54B-3E43C824EB9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1911-86AC-45A6-A79A-6B410A8F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17CAD-98D9-40A2-B769-AC1D31D07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C65CC-7327-42F1-AE72-759FFEAC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CDAA5-5A7D-4626-B787-E751AB80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9766A-3FB6-468F-9A8F-8D676728D35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38962-832E-422A-951F-AE9A5FDC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B19A1-8D05-4AD9-9F90-531217F8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3AF4D-E5A4-42E4-B969-E24428F0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7CD35-8656-4F41-A759-5027908A252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ECDDA-8779-426C-AD58-7641C046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F7177-72E4-4DC4-B179-61028933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0C011-1109-492D-B247-8A6DFCD81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EF56A-65F3-40B1-9C92-2545B550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8DA88-BCFD-4BA3-8590-B63A26C6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3D6E9-045D-44A8-932C-C7684BD3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A3140-5215-4F26-AA45-4A6C93BD27A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8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DFA6E-B46D-4AE4-8791-977DA7384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6BF81-07BC-4882-A3DA-41EB2E34B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7EBEC-EEBF-48A9-B528-6537F5CD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886B-1CD2-4F79-BF46-565EBBC4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BB043-53DC-4576-93BC-71CDC5CF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AB2C4-D8F3-4416-AC65-4231F7A6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44952-0614-42B5-804C-365165B2E2C7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4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A378A-81EF-4061-8029-BA6EC5F2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CFC2C-3334-4482-81A6-B870F5364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708A1-5907-4960-B7AE-2D237F03E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F1750-8374-4103-B03F-85079AD95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5C53C-EF39-494A-92B3-D287DC174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52AE75-0B29-481E-8159-5C180ECF4A43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Castle Control Board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>
              <a:defRPr/>
            </a:pPr>
            <a:fld id="{8752AE75-0B29-481E-8159-5C180ECF4A4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5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stleofgoodhope.co.za/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E1EFF-7835-46D7-A231-7B932BAC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CD35-8656-4F41-A759-5027908A252A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25131-49FC-4A0B-8429-0DA90A354DB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4211" y="1443251"/>
            <a:ext cx="7775575" cy="2592387"/>
          </a:xfrm>
        </p:spPr>
        <p:txBody>
          <a:bodyPr>
            <a:normAutofit fontScale="90000"/>
          </a:bodyPr>
          <a:lstStyle/>
          <a:p>
            <a:br>
              <a:rPr lang="en-ZA" b="1" dirty="0">
                <a:latin typeface="Arial Nova" panose="020B0504020202020204" pitchFamily="34" charset="0"/>
              </a:rPr>
            </a:br>
            <a:br>
              <a:rPr lang="en-ZA" b="1" dirty="0">
                <a:latin typeface="Arial Nova" panose="020B0504020202020204" pitchFamily="34" charset="0"/>
              </a:rPr>
            </a:br>
            <a:br>
              <a:rPr lang="en-ZA" sz="2200" b="1" dirty="0">
                <a:latin typeface="Lucida Console" panose="020B0609040504020204" pitchFamily="49" charset="0"/>
              </a:rPr>
            </a:br>
            <a:r>
              <a:rPr lang="en-ZA" sz="2200" b="1" dirty="0">
                <a:latin typeface="Lucida Console" panose="020B0609040504020204" pitchFamily="49" charset="0"/>
              </a:rPr>
              <a:t>The Impact</a:t>
            </a:r>
            <a: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  <a:t> of the Adjusted Estimates of National Expenditure </a:t>
            </a:r>
            <a:r>
              <a:rPr lang="en-GB" sz="2200" b="1" dirty="0">
                <a:latin typeface="Lucida Console" panose="020B0609040504020204" pitchFamily="49" charset="0"/>
                <a:ea typeface="Times New Roman" panose="02020603050405020304" pitchFamily="18" charset="0"/>
              </a:rPr>
              <a:t>&amp; The F</a:t>
            </a:r>
            <a: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  <a:t>inancial Relieve </a:t>
            </a:r>
            <a:r>
              <a:rPr lang="en-GB" sz="2200" b="1" dirty="0">
                <a:latin typeface="Lucida Console" panose="020B0609040504020204" pitchFamily="49" charset="0"/>
                <a:ea typeface="Times New Roman" panose="02020603050405020304" pitchFamily="18" charset="0"/>
              </a:rPr>
              <a:t>F</a:t>
            </a:r>
            <a: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  <a:t>unding </a:t>
            </a:r>
            <a:r>
              <a:rPr lang="en-GB" sz="2200" b="1" dirty="0">
                <a:latin typeface="Lucida Console" panose="020B0609040504020204" pitchFamily="49" charset="0"/>
                <a:ea typeface="Times New Roman" panose="02020603050405020304" pitchFamily="18" charset="0"/>
              </a:rPr>
              <a:t>F</a:t>
            </a:r>
            <a: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  <a:t>rom the DOD to the CCB</a:t>
            </a:r>
            <a:b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</a:br>
            <a:b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</a:br>
            <a:r>
              <a:rPr lang="en-GB" sz="2200" b="1" dirty="0">
                <a:effectLst/>
                <a:latin typeface="Lucida Console" panose="020B0609040504020204" pitchFamily="49" charset="0"/>
                <a:ea typeface="Times New Roman" panose="02020603050405020304" pitchFamily="18" charset="0"/>
              </a:rPr>
              <a:t>A Presentation </a:t>
            </a:r>
            <a:r>
              <a:rPr lang="en-ZA" sz="2200" b="1" kern="1200" spc="-38" dirty="0">
                <a:solidFill>
                  <a:schemeClr val="tx1"/>
                </a:solidFill>
                <a:latin typeface="Lucida Console" panose="020B0609040504020204" pitchFamily="49" charset="0"/>
              </a:rPr>
              <a:t>to the Portfolio Committee on Defence and Military Veterans, 8 July 2020</a:t>
            </a:r>
            <a:r>
              <a:rPr lang="en-ZA" b="1" kern="1200" spc="-38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br>
              <a:rPr lang="en-ZA" dirty="0"/>
            </a:br>
            <a:br>
              <a:rPr lang="en-ZA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6DF99-5B25-4EC1-AA54-61E7C5C4D61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498" y="4155001"/>
            <a:ext cx="5699846" cy="12414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ZA" sz="1600" b="1" dirty="0">
              <a:latin typeface="Lucida Console" panose="020B0609040504020204" pitchFamily="49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ZA" sz="1600" b="1" dirty="0">
              <a:latin typeface="Lucida Console" panose="020B0609040504020204" pitchFamily="49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ZA" sz="1600" b="1" dirty="0">
                <a:solidFill>
                  <a:srgbClr val="990033"/>
                </a:solidFill>
                <a:latin typeface="Lucida Console" panose="020B0609040504020204" pitchFamily="49" charset="0"/>
                <a:ea typeface="+mj-ea"/>
                <a:cs typeface="+mj-cs"/>
              </a:rPr>
              <a:t>Lt Gen JS Mbuli (Chairman)</a:t>
            </a:r>
          </a:p>
          <a:p>
            <a:pPr marL="0" indent="0" algn="ctr">
              <a:buNone/>
            </a:pPr>
            <a:r>
              <a:rPr lang="en-ZA" sz="1600" b="1" dirty="0">
                <a:solidFill>
                  <a:srgbClr val="990033"/>
                </a:solidFill>
                <a:latin typeface="Lucida Console" panose="020B0609040504020204" pitchFamily="49" charset="0"/>
                <a:ea typeface="+mj-ea"/>
                <a:cs typeface="+mj-cs"/>
              </a:rPr>
              <a:t>Adv. D Mitchell (AudCom Chairman)</a:t>
            </a:r>
          </a:p>
          <a:p>
            <a:pPr marL="0" indent="0" algn="ctr">
              <a:buNone/>
            </a:pPr>
            <a:r>
              <a:rPr lang="en-ZA" sz="1600" b="1" dirty="0">
                <a:solidFill>
                  <a:srgbClr val="990033"/>
                </a:solidFill>
                <a:latin typeface="Lucida Console" panose="020B0609040504020204" pitchFamily="49" charset="0"/>
                <a:ea typeface="+mj-ea"/>
                <a:cs typeface="+mj-cs"/>
              </a:rPr>
              <a:t>Mr CT Gilfellan (Chief Executive)</a:t>
            </a:r>
          </a:p>
          <a:p>
            <a:pPr marL="600075" lvl="2" indent="0" algn="ctr">
              <a:buNone/>
            </a:pPr>
            <a:r>
              <a:rPr lang="en-ZA" sz="1600" b="1" dirty="0">
                <a:solidFill>
                  <a:srgbClr val="990033"/>
                </a:solidFill>
                <a:latin typeface="Lucida Console" panose="020B0609040504020204" pitchFamily="49" charset="0"/>
                <a:ea typeface="+mj-ea"/>
                <a:cs typeface="+mj-cs"/>
              </a:rPr>
              <a:t>Mr N Ngewu (Chief Financial Officer)</a:t>
            </a:r>
            <a:r>
              <a:rPr lang="en-ZA" sz="1600" b="1" dirty="0">
                <a:latin typeface="Lucida Console" panose="020B0609040504020204" pitchFamily="49" charset="0"/>
                <a:ea typeface="+mj-ea"/>
                <a:cs typeface="+mj-cs"/>
              </a:rPr>
              <a:t>	</a:t>
            </a:r>
            <a:r>
              <a:rPr lang="en-ZA" sz="1600" b="1" dirty="0">
                <a:solidFill>
                  <a:schemeClr val="bg1"/>
                </a:solidFill>
                <a:latin typeface="Lucida Console" panose="020B0609040504020204" pitchFamily="49" charset="0"/>
                <a:ea typeface="+mj-ea"/>
                <a:cs typeface="+mj-cs"/>
              </a:rPr>
              <a:t>Town, South Africa</a:t>
            </a:r>
          </a:p>
          <a:p>
            <a:pPr marL="0" indent="0" algn="ctr">
              <a:buNone/>
            </a:pPr>
            <a:endParaRPr lang="en-ZA" sz="1350" b="1" dirty="0">
              <a:solidFill>
                <a:schemeClr val="bg1"/>
              </a:solidFill>
              <a:latin typeface="Avenir Next LT Pro" panose="020B0504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ZA" sz="1350" b="1" dirty="0">
              <a:solidFill>
                <a:srgbClr val="0070C0"/>
              </a:solidFill>
              <a:latin typeface="Lucida Console" panose="020B0609040504020204" pitchFamily="49" charset="0"/>
              <a:ea typeface="+mj-ea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ZA" sz="1350" b="1" dirty="0">
                <a:solidFill>
                  <a:schemeClr val="bg1"/>
                </a:solidFill>
                <a:latin typeface="Lucida Console" panose="020B0609040504020204" pitchFamily="49" charset="0"/>
                <a:ea typeface="+mj-ea"/>
                <a:cs typeface="+mj-cs"/>
              </a:rPr>
              <a:t>+27(0)823346098</a:t>
            </a:r>
            <a:endParaRPr lang="en-ZA" sz="1350" b="1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2DFC69-8EF4-47A4-9876-BFBD90026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60648"/>
            <a:ext cx="655272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0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ACB42-7E08-4593-AD80-A20E1C6E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852531-6277-416E-99F4-FACF2A19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65125"/>
            <a:ext cx="8568952" cy="1325563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800100" lvl="1" algn="l" defTabSz="685800" rtl="0">
              <a:lnSpc>
                <a:spcPct val="90000"/>
              </a:lnSpc>
              <a:spcBef>
                <a:spcPts val="375"/>
              </a:spcBef>
            </a:pPr>
            <a:br>
              <a:rPr lang="en-ZA" sz="3600" b="1" dirty="0">
                <a:latin typeface="Lucida Console" panose="020B0609040504020204" pitchFamily="49" charset="0"/>
              </a:rPr>
            </a:br>
            <a:r>
              <a:rPr lang="en-ZA" sz="2700" b="1" dirty="0">
                <a:latin typeface="Lucida Console" panose="020B0609040504020204" pitchFamily="49" charset="0"/>
              </a:rPr>
              <a:t>CCB’S  PERRENIAL PROBLEM: DEALING WITH THE MAY – SEPTEMBER LOW SEASON</a:t>
            </a:r>
            <a:br>
              <a:rPr lang="en-ZA" sz="2700" b="1" kern="1200" dirty="0">
                <a:solidFill>
                  <a:prstClr val="black"/>
                </a:solidFill>
                <a:latin typeface="Lucida Console" panose="020B0609040504020204" pitchFamily="49" charset="0"/>
                <a:ea typeface="+mn-ea"/>
                <a:cs typeface="+mn-cs"/>
              </a:rPr>
            </a:br>
            <a:r>
              <a:rPr lang="en-ZA" sz="3200" b="1" dirty="0">
                <a:latin typeface="Arial Rounded MT Bold" panose="020F0704030504030204" pitchFamily="34" charset="0"/>
              </a:rPr>
              <a:t> 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0FAB56-08BD-4824-8855-268B9785B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780511"/>
              </p:ext>
            </p:extLst>
          </p:nvPr>
        </p:nvGraphicFramePr>
        <p:xfrm>
          <a:off x="251520" y="1825624"/>
          <a:ext cx="8712968" cy="4895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32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2A4F-C171-4E32-9A80-8490A57E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14450" marR="0" lvl="2" indent="-514350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tabLst/>
              <a:defRPr/>
            </a:pPr>
            <a:r>
              <a:rPr lang="en-GB" sz="2400" b="1" dirty="0">
                <a:solidFill>
                  <a:srgbClr val="000000"/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Arial"/>
              </a:rPr>
              <a:t>D.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Times New Roman" panose="02020603050405020304" pitchFamily="18" charset="0"/>
                <a:cs typeface="Arial"/>
              </a:rPr>
              <a:t>UPDATE ON ADJUSTED ESTIMATES OF NATIONAL EXPENDITURE </a:t>
            </a:r>
            <a:b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</a:b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ECB44-31A3-4FE5-8212-81A1A95C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dirty="0">
                <a:latin typeface="Lucida Console" panose="020B0609040504020204" pitchFamily="49" charset="0"/>
              </a:rPr>
              <a:t>Our Annual Performance Plan and Budget has been submitted to Treasury via the EA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>
                <a:latin typeface="Lucida Console" panose="020B0609040504020204" pitchFamily="49" charset="0"/>
              </a:rPr>
              <a:t>It makes provision for an “Operational Subsidy” but with the severe budget cuts and reallocations our chances are slim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>
                <a:latin typeface="Lucida Console" panose="020B0609040504020204" pitchFamily="49" charset="0"/>
              </a:rPr>
              <a:t>We have reprioritised the 2020/21 budget downscaling it from the </a:t>
            </a:r>
            <a:r>
              <a:rPr lang="en-ZA">
                <a:latin typeface="Lucida Console" panose="020B0609040504020204" pitchFamily="49" charset="0"/>
              </a:rPr>
              <a:t>original R8.9m to R4.6m</a:t>
            </a:r>
            <a:endParaRPr lang="en-ZA" dirty="0">
              <a:latin typeface="Lucida Console" panose="020B060904050402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ZA" dirty="0">
                <a:latin typeface="Lucida Console" panose="020B0609040504020204" pitchFamily="49" charset="0"/>
              </a:rPr>
              <a:t>Sustainability will be a challenge unless we see a swift turnaround in the tourism and events sector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>
                <a:latin typeface="Lucida Console" panose="020B0609040504020204" pitchFamily="49" charset="0"/>
              </a:rPr>
              <a:t>The CCB shall remain in conversation with DM Makwetla to address this perennial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9C088-9EBB-4B1B-AF3A-62B2BB4E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1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3E-52B5-42EF-9EF8-76EABE73FA5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ZA" b="1" dirty="0">
                <a:latin typeface="Lucida Console" panose="020B0609040504020204" pitchFamily="49" charset="0"/>
              </a:rPr>
              <a:t>E. DECISIONS REQUIRED FROM THE PCD &amp; MV </a:t>
            </a:r>
            <a:endParaRPr lang="en-GB" b="1" dirty="0"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320CEC-7F7C-4CB7-A646-A3AD4275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9766A-3FB6-468F-9A8F-8D676728D35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6FE86-1233-4371-BD3D-3E04845A5C13}"/>
              </a:ext>
            </a:extLst>
          </p:cNvPr>
          <p:cNvSpPr/>
          <p:nvPr/>
        </p:nvSpPr>
        <p:spPr>
          <a:xfrm>
            <a:off x="457200" y="1533465"/>
            <a:ext cx="8229600" cy="489364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endParaRPr lang="en-ZA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lvl="1" algn="l"/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It is recommend that the PCD&amp;MV note, support and/or approve the following:</a:t>
            </a:r>
          </a:p>
          <a:p>
            <a:pPr lvl="1" algn="l"/>
            <a:endParaRPr lang="en-ZA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CCB’s update on the utilisation of the R3 million relieve funding from the DOD;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CCB’s lock-down programs and activities and gradual opening plans; and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CCB’s measures to deal with its Going Concern Status post-COVID19.</a:t>
            </a:r>
          </a:p>
          <a:p>
            <a:pPr marL="914400" lvl="1" indent="-457200" algn="l">
              <a:buFont typeface="+mj-lt"/>
              <a:buAutoNum type="arabicPeriod"/>
            </a:pPr>
            <a:endParaRPr lang="en-ZA" sz="2400" b="1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58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C90C6-0E8A-44BD-8016-5230365AA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>
                <a:latin typeface="Lucida Console" panose="020B0609040504020204" pitchFamily="49" charset="0"/>
              </a:rPr>
              <a:t>F: QUESTIONS &amp; ANSWERS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7CE6B-9B4A-4401-856F-BC9CFA1D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23D6A-3193-4422-8233-5BDE50DB84E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3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0EC8-610F-47CC-8C7A-9D5ACE6D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>
                <a:latin typeface="Lucida Console" panose="020B0609040504020204" pitchFamily="49" charset="0"/>
              </a:rPr>
              <a:t>AIM OF PRESENTATION</a:t>
            </a:r>
            <a:endParaRPr lang="en-GB" sz="4000" b="1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598B-596A-4D43-ABB0-F06BC495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0388"/>
            <a:ext cx="8229600" cy="4525963"/>
          </a:xfrm>
        </p:spPr>
        <p:txBody>
          <a:bodyPr/>
          <a:lstStyle/>
          <a:p>
            <a:pPr marL="1314450" lvl="2" indent="-514350">
              <a:buFont typeface="+mj-lt"/>
              <a:buAutoNum type="alphaUcPeriod"/>
            </a:pPr>
            <a:endParaRPr lang="en-ZA" sz="2400" b="1" dirty="0">
              <a:latin typeface="Lucida Console" panose="020B0609040504020204" pitchFamily="49" charset="0"/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ZA" sz="2400" dirty="0">
                <a:latin typeface="Lucida Console" panose="020B0609040504020204" pitchFamily="49" charset="0"/>
              </a:rPr>
              <a:t>Introductions: Chairperson(s)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2400" dirty="0">
                <a:latin typeface="Lucida Console" panose="020B0609040504020204" pitchFamily="49" charset="0"/>
              </a:rPr>
              <a:t>Recapturing the main issues from CCB/PCD&amp;MV 6 May 2020 meeting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2400" dirty="0">
                <a:latin typeface="Lucida Console" panose="020B0609040504020204" pitchFamily="49" charset="0"/>
              </a:rPr>
              <a:t>Update since CCB received relieve funding (29 May 2020) </a:t>
            </a:r>
          </a:p>
          <a:p>
            <a:pPr marL="1314450" lvl="2" indent="-514350">
              <a:buFont typeface="+mj-lt"/>
              <a:buAutoNum type="alphaUcPeriod"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Times New Roman" panose="02020603050405020304" pitchFamily="18" charset="0"/>
                <a:cs typeface="Arial"/>
              </a:rPr>
              <a:t>Update on Adjusted Estimates of National Expenditure </a:t>
            </a:r>
            <a:endParaRPr lang="en-ZA" sz="2400" dirty="0">
              <a:latin typeface="Lucida Console" panose="020B0609040504020204" pitchFamily="49" charset="0"/>
            </a:endParaRPr>
          </a:p>
          <a:p>
            <a:pPr marL="1314450" lvl="2" indent="-514350" algn="just">
              <a:buFont typeface="+mj-lt"/>
              <a:buAutoNum type="alphaUcPeriod"/>
            </a:pPr>
            <a:r>
              <a:rPr lang="en-ZA" sz="2400" dirty="0">
                <a:latin typeface="Lucida Console" panose="020B0609040504020204" pitchFamily="49" charset="0"/>
              </a:rPr>
              <a:t>Decision Required From PCD&amp;MV</a:t>
            </a:r>
          </a:p>
          <a:p>
            <a:pPr marL="1314450" lvl="2" indent="-514350" algn="just">
              <a:buFont typeface="+mj-lt"/>
              <a:buAutoNum type="alphaUcPeriod"/>
            </a:pPr>
            <a:r>
              <a:rPr lang="en-ZA" sz="2400" dirty="0">
                <a:latin typeface="Lucida Console" panose="020B0609040504020204" pitchFamily="49" charset="0"/>
              </a:rPr>
              <a:t>Questions &amp; Answers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56914-0754-4583-BA6D-51C6F2FC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3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0EC8-610F-47CC-8C7A-9D5ACE6D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atin typeface="Lucida Console" panose="020B0609040504020204" pitchFamily="49" charset="0"/>
              </a:rPr>
              <a:t>A. INTRODUCTION</a:t>
            </a:r>
            <a:endParaRPr lang="en-GB" b="1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598B-596A-4D43-ABB0-F06BC495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556792"/>
            <a:ext cx="7416824" cy="4680520"/>
          </a:xfrm>
        </p:spPr>
        <p:txBody>
          <a:bodyPr>
            <a:normAutofit lnSpcReduction="10000"/>
          </a:bodyPr>
          <a:lstStyle/>
          <a:p>
            <a:pPr marL="1314450" lvl="2" indent="-514350">
              <a:buFont typeface="+mj-lt"/>
              <a:buAutoNum type="alphaUcPeriod"/>
            </a:pPr>
            <a:endParaRPr lang="en-ZA" sz="2650" b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Chair will introduce CCB Team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CCB express sincerest gratitude for the moral and other support from PCD&amp;MV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Also for understanding the very peculiar situation emanating from the COVID-19 crisis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internal (staff &amp; stakeholder) morale and mood vastly improved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We are slowly returning to “normality”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This is a high-level update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AE6DA-FFE6-4DA8-85F0-E5ED720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0EC8-610F-47CC-8C7A-9D5ACE6D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marR="0" lvl="2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ZA" sz="2800" b="1" dirty="0">
                <a:latin typeface="Lucida Console" panose="020B0609040504020204" pitchFamily="49" charset="0"/>
              </a:rPr>
              <a:t>B. </a:t>
            </a: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RECAP OF OUR 6 MAY 2020 	MEETING</a:t>
            </a:r>
            <a:b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</a:br>
            <a:endParaRPr lang="en-GB" b="1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598B-596A-4D43-ABB0-F06BC495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56" y="1556792"/>
            <a:ext cx="7886700" cy="4680520"/>
          </a:xfrm>
        </p:spPr>
        <p:txBody>
          <a:bodyPr>
            <a:normAutofit fontScale="62500" lnSpcReduction="20000"/>
          </a:bodyPr>
          <a:lstStyle/>
          <a:p>
            <a:pPr marL="1314450" lvl="2" indent="-514350">
              <a:buFont typeface="+mj-lt"/>
              <a:buAutoNum type="alphaUcPeriod"/>
            </a:pPr>
            <a:endParaRPr lang="en-ZA" sz="2650" b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COVID-19 case at IZIKO Museums and sending our staff home on 19 March 2020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Presidential hard-lockdown on 26 March – radically changed our operating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No business, no tourists, no events – ZERO income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submission to SecDef &amp; DOD CFO for a R1.6m relief support package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This amount was based on a August return (unrealistic &amp; changed to R3m)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CCB could only managed to pay full salaries for March &amp; 75% to non-managerial staff for April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The CCB applied to the UIF for relieve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CCB did not pay management’s salaries in hope of a positive NT outcome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PCD&amp;MV expressed empathy and concern and would raise it at their levels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PCD&amp;MV clearly distinguished between this relieve of R3M and the CCB’s annual, seasonal problem to balance its budget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latin typeface="Lucida Console" panose="020B0609040504020204" pitchFamily="49" charset="0"/>
                <a:cs typeface="Arial" panose="020B0604020202020204" pitchFamily="34" charset="0"/>
              </a:rPr>
              <a:t>Commended management for taking the severe pay-cut and look after staff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AE6DA-FFE6-4DA8-85F0-E5ED720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6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3E-52B5-42EF-9EF8-76EABE73FA5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ZA" sz="2400" b="1" dirty="0">
                <a:latin typeface="Lucida Console" panose="020B0609040504020204" pitchFamily="49" charset="0"/>
              </a:rPr>
              <a:t>C.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FEEDBACK AFTER THE CCB RECEIVED 	RELIEVE FUNDING (Cont.)</a:t>
            </a:r>
            <a:endParaRPr lang="en-GB" sz="2400" b="1" dirty="0"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320CEC-7F7C-4CB7-A646-A3AD4275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9766A-3FB6-468F-9A8F-8D676728D35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6FE86-1233-4371-BD3D-3E04845A5C13}"/>
              </a:ext>
            </a:extLst>
          </p:cNvPr>
          <p:cNvSpPr/>
          <p:nvPr/>
        </p:nvSpPr>
        <p:spPr>
          <a:xfrm>
            <a:off x="457200" y="1533465"/>
            <a:ext cx="8229600" cy="507831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endParaRPr lang="en-ZA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On 20 May, the DOD transferred the R3m relieve funding to the CCB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The UIF application was also successful and R57 565 paid over on 28 May 2020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After a management meeting, the UIF funds were returned on 11 June 2020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The remaining 25% of staff’s April salary was paid on 21 May 2020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Management’s outstanding April salaries was settled on 31 May 2020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Salaries returned to normal as from 30 June 2020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ZA" sz="2000" dirty="0">
                <a:latin typeface="Lucida Console" panose="020B0609040504020204" pitchFamily="49" charset="0"/>
                <a:cs typeface="Arial" panose="020B0604020202020204" pitchFamily="34" charset="0"/>
              </a:rPr>
              <a:t>Next slides will provide an overview of CCB’s return to the new normal:</a:t>
            </a:r>
          </a:p>
          <a:p>
            <a:pPr marL="914400" lvl="1" indent="-457200" algn="l">
              <a:buFont typeface="+mj-lt"/>
              <a:buAutoNum type="arabicPeriod"/>
            </a:pPr>
            <a:endParaRPr lang="en-ZA" sz="2000" b="1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5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C2BE-9920-4BD3-9EDB-8A21C1A2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j-ea"/>
                <a:cs typeface="+mj-cs"/>
              </a:rPr>
              <a:t>C. FEEDBACK: HOW WE UTILISED THE R3 M 	RELIEVE FUNDING (Cont.)</a:t>
            </a:r>
            <a:endParaRPr lang="en-Z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4896E11-6EDD-45A7-A08E-366565CB0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492402"/>
              </p:ext>
            </p:extLst>
          </p:nvPr>
        </p:nvGraphicFramePr>
        <p:xfrm>
          <a:off x="143508" y="1906392"/>
          <a:ext cx="8856984" cy="4216000"/>
        </p:xfrm>
        <a:graphic>
          <a:graphicData uri="http://schemas.openxmlformats.org/drawingml/2006/table">
            <a:tbl>
              <a:tblPr/>
              <a:tblGrid>
                <a:gridCol w="1732564">
                  <a:extLst>
                    <a:ext uri="{9D8B030D-6E8A-4147-A177-3AD203B41FA5}">
                      <a16:colId xmlns:a16="http://schemas.microsoft.com/office/drawing/2014/main" val="3183830711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3617117503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3358993101"/>
                    </a:ext>
                  </a:extLst>
                </a:gridCol>
                <a:gridCol w="887192">
                  <a:extLst>
                    <a:ext uri="{9D8B030D-6E8A-4147-A177-3AD203B41FA5}">
                      <a16:colId xmlns:a16="http://schemas.microsoft.com/office/drawing/2014/main" val="3534598129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696257023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3358967347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1015381680"/>
                    </a:ext>
                  </a:extLst>
                </a:gridCol>
                <a:gridCol w="1039538">
                  <a:extLst>
                    <a:ext uri="{9D8B030D-6E8A-4147-A177-3AD203B41FA5}">
                      <a16:colId xmlns:a16="http://schemas.microsoft.com/office/drawing/2014/main" val="3270142514"/>
                    </a:ext>
                  </a:extLst>
                </a:gridCol>
              </a:tblGrid>
              <a:tr h="373040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 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Reworked budget 2020/21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October / December start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 to date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Projections - December 2020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33847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787536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Consultants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145 000,00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200 000,00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78 780,86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29 095,00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107 875,86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30 000,00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722631"/>
                  </a:ext>
                </a:extLst>
              </a:tr>
              <a:tr h="47232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Contracts (SITA, </a:t>
                      </a:r>
                      <a:r>
                        <a:rPr lang="en-Z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Caseware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Meltwater)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120 000,00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78 780,86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29 095,00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107 875,86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423806"/>
                  </a:ext>
                </a:extLst>
              </a:tr>
              <a:tr h="25494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 fees - Internal audit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120 000,00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760045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External Audit Fees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450 000,00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410 000,00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539342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 charges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120 000,00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2 357,70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3 125,20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1 897,30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7 380,20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44 280,00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88299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and wages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3 600 000,00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2 100 000,00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296 127,00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294 613,00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296 127,00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886 867,00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1 776 762,00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706471"/>
                  </a:ext>
                </a:extLst>
              </a:tr>
              <a:tr h="25494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Honoraria/Casual labour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171958"/>
                  </a:ext>
                </a:extLst>
              </a:tr>
              <a:tr h="25494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3 600 000,00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2 100 000,00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296 127,00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294 613,00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296 127,00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886 867,00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1 776 762,00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496107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 (IT) requirements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84 000,00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65 000,00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4 136,05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20 095,59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24 231,64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6 191,10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634340"/>
                  </a:ext>
                </a:extLst>
              </a:tr>
              <a:tr h="25494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Software licensing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65 000,00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65 000,00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4 136,05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20 095,59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24 231,64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6 191,10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025200"/>
                  </a:ext>
                </a:extLst>
              </a:tr>
              <a:tr h="47232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Corporate functions and events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733293"/>
                  </a:ext>
                </a:extLst>
              </a:tr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fees/levies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60 000,00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33 022,96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33 022,96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07458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A3EB9-5B74-4510-A699-F3281C18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5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8213-F785-4164-A4FD-0BD398FB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j-ea"/>
                <a:cs typeface="+mj-cs"/>
              </a:rPr>
              <a:t>C. FEEDBACK: HOW WE UTILISED THE R3 M 	RELIEVE FUNDING (Cont.)</a:t>
            </a:r>
            <a:endParaRPr lang="en-Z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B020F7-031F-4E1F-9504-17B955468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91948"/>
              </p:ext>
            </p:extLst>
          </p:nvPr>
        </p:nvGraphicFramePr>
        <p:xfrm>
          <a:off x="107503" y="1556791"/>
          <a:ext cx="8928992" cy="5073879"/>
        </p:xfrm>
        <a:graphic>
          <a:graphicData uri="http://schemas.openxmlformats.org/drawingml/2006/table">
            <a:tbl>
              <a:tblPr/>
              <a:tblGrid>
                <a:gridCol w="1746652">
                  <a:extLst>
                    <a:ext uri="{9D8B030D-6E8A-4147-A177-3AD203B41FA5}">
                      <a16:colId xmlns:a16="http://schemas.microsoft.com/office/drawing/2014/main" val="2952599586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2347227656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117678486"/>
                    </a:ext>
                  </a:extLst>
                </a:gridCol>
                <a:gridCol w="894406">
                  <a:extLst>
                    <a:ext uri="{9D8B030D-6E8A-4147-A177-3AD203B41FA5}">
                      <a16:colId xmlns:a16="http://schemas.microsoft.com/office/drawing/2014/main" val="110771548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2545396442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438733125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2708084712"/>
                    </a:ext>
                  </a:extLst>
                </a:gridCol>
                <a:gridCol w="1047989">
                  <a:extLst>
                    <a:ext uri="{9D8B030D-6E8A-4147-A177-3AD203B41FA5}">
                      <a16:colId xmlns:a16="http://schemas.microsoft.com/office/drawing/2014/main" val="52662871"/>
                    </a:ext>
                  </a:extLst>
                </a:gridCol>
              </a:tblGrid>
              <a:tr h="200650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 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Reworked budget 2020/21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October / December start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 to date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Projections - December 2020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956165"/>
                  </a:ext>
                </a:extLst>
              </a:tr>
              <a:tr h="20065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Telecommunications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76 000,00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1 931,86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1 842,30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2 081,86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5 856,02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5 520,90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59590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Fixed 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447726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Cellular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810,44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1 050,00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2 760,44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5 520,90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249003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Internet Connection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1 031,86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1 031,86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1 031,86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3 095,58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419037"/>
                  </a:ext>
                </a:extLst>
              </a:tr>
              <a:tr h="353145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Cleaning &amp; security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105 000,00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1 595,50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1 595,50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2 716,40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5 907,40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29 573,00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459717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Cleaning materials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55 000,00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672300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Laundry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734308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Sanitation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709,86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709,86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1 830,76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3 250,48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4 259,16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027487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885,64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885,64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885,64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2 656,92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5 313,84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011702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974278"/>
                  </a:ext>
                </a:extLst>
              </a:tr>
              <a:tr h="20065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Repairs and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24 231,70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501504"/>
                  </a:ext>
                </a:extLst>
              </a:tr>
              <a:tr h="353145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Hardware, Maintenance &amp; Repairs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18 546,90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845436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5 684,80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27945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683620"/>
                  </a:ext>
                </a:extLst>
              </a:tr>
              <a:tr h="20065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175 000,00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5 825,16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11 650,32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441087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1 941,72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5 825,16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11 650,32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307587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97889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150 000,00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50498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874482"/>
                  </a:ext>
                </a:extLst>
              </a:tr>
              <a:tr h="190618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Non-cash items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300 000,00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786569"/>
                  </a:ext>
                </a:extLst>
              </a:tr>
              <a:tr h="210683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5 165 231,70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3 050 000,00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303 953,78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419 057,59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353 954,87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1 076 966,24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1 905 977,32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58458"/>
                  </a:ext>
                </a:extLst>
              </a:tr>
              <a:tr h="210683"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3 000 000,00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1 923 033,76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533110"/>
                  </a:ext>
                </a:extLst>
              </a:tr>
              <a:tr h="210683"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1 923 033,76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17 056,44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495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9CA0F-20F2-407F-A903-90FE33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200A-CB05-40A3-A5A7-D6F12A5D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365126"/>
            <a:ext cx="8928991" cy="1325563"/>
          </a:xfrm>
        </p:spPr>
        <p:txBody>
          <a:bodyPr/>
          <a:lstStyle/>
          <a:p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j-ea"/>
                <a:cs typeface="+mj-cs"/>
              </a:rPr>
              <a:t>C. FEEDBACK: OWN REVENUE GENERATION SCENARIOS FOR REST OF FY2020/21 (Cont.)</a:t>
            </a:r>
            <a:endParaRPr lang="en-Z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B3F5FAE-3F74-43B0-A0E6-151C0BDEC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257583"/>
              </p:ext>
            </p:extLst>
          </p:nvPr>
        </p:nvGraphicFramePr>
        <p:xfrm>
          <a:off x="107504" y="1825625"/>
          <a:ext cx="892899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995">
                  <a:extLst>
                    <a:ext uri="{9D8B030D-6E8A-4147-A177-3AD203B41FA5}">
                      <a16:colId xmlns:a16="http://schemas.microsoft.com/office/drawing/2014/main" val="100724152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231274746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805464575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568645505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369773318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2355474333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3619514524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123455974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3948771776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659449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2024937529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3477851346"/>
                    </a:ext>
                  </a:extLst>
                </a:gridCol>
                <a:gridCol w="650583">
                  <a:extLst>
                    <a:ext uri="{9D8B030D-6E8A-4147-A177-3AD203B41FA5}">
                      <a16:colId xmlns:a16="http://schemas.microsoft.com/office/drawing/2014/main" val="3020572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Month &amp;</a:t>
                      </a:r>
                    </a:p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44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R450k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R600k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R550k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R400k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R350k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5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R200k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R400k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R320k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R220K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R150k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19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>
                          <a:latin typeface="Lucida Console" panose="020B0609040504020204" pitchFamily="49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R200k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Lucida Console" panose="020B0609040504020204" pitchFamily="49" charset="0"/>
                        </a:rPr>
                        <a:t>R110k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004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BEE65-BF4C-4413-A775-9B30B333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99BC-F32E-46F0-83B3-D5841CBB0FD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198CABB-E3DF-4D62-8C0A-A0B3DC49A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67490"/>
              </p:ext>
            </p:extLst>
          </p:nvPr>
        </p:nvGraphicFramePr>
        <p:xfrm>
          <a:off x="2539999" y="4342448"/>
          <a:ext cx="4064000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3749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0065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R3,215 000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79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R2,010 000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9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Lucida Console" panose="020B0609040504020204" pitchFamily="49" charset="0"/>
                        </a:rPr>
                        <a:t>R1,015 000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8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4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3E-52B5-42EF-9EF8-76EABE73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74" y="-153601"/>
            <a:ext cx="7886700" cy="90929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ZA" sz="2400" b="1" dirty="0">
                <a:latin typeface="Lucida Console" panose="020B0609040504020204" pitchFamily="49" charset="0"/>
              </a:rPr>
              <a:t>C.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FEEDBACK AFTER THE CCB RECEIVED 	RELIEVE FUNDING: EVENTS</a:t>
            </a:r>
            <a:endParaRPr lang="en-GB" sz="2400" b="1" dirty="0"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320CEC-7F7C-4CB7-A646-A3AD4275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C9766A-3FB6-468F-9A8F-8D676728D350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879418A5-9CD5-4B18-B82F-F17E0EEFD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51398"/>
              </p:ext>
            </p:extLst>
          </p:nvPr>
        </p:nvGraphicFramePr>
        <p:xfrm>
          <a:off x="107504" y="730578"/>
          <a:ext cx="8928992" cy="602611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125503">
                  <a:extLst>
                    <a:ext uri="{9D8B030D-6E8A-4147-A177-3AD203B41FA5}">
                      <a16:colId xmlns:a16="http://schemas.microsoft.com/office/drawing/2014/main" val="1074787853"/>
                    </a:ext>
                  </a:extLst>
                </a:gridCol>
                <a:gridCol w="2596141">
                  <a:extLst>
                    <a:ext uri="{9D8B030D-6E8A-4147-A177-3AD203B41FA5}">
                      <a16:colId xmlns:a16="http://schemas.microsoft.com/office/drawing/2014/main" val="876167237"/>
                    </a:ext>
                  </a:extLst>
                </a:gridCol>
                <a:gridCol w="1380637">
                  <a:extLst>
                    <a:ext uri="{9D8B030D-6E8A-4147-A177-3AD203B41FA5}">
                      <a16:colId xmlns:a16="http://schemas.microsoft.com/office/drawing/2014/main" val="775767359"/>
                    </a:ext>
                  </a:extLst>
                </a:gridCol>
                <a:gridCol w="3826711">
                  <a:extLst>
                    <a:ext uri="{9D8B030D-6E8A-4147-A177-3AD203B41FA5}">
                      <a16:colId xmlns:a16="http://schemas.microsoft.com/office/drawing/2014/main" val="4000719008"/>
                    </a:ext>
                  </a:extLst>
                </a:gridCol>
              </a:tblGrid>
              <a:tr h="512971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Lucida Console" panose="020B0609040504020204" pitchFamily="49" charset="0"/>
                        </a:rPr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Lucida Console" panose="020B0609040504020204" pitchFamily="49" charset="0"/>
                        </a:rPr>
                        <a:t>EVENT NAME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Lucida Console" panose="020B0609040504020204" pitchFamily="49" charset="0"/>
                        </a:rPr>
                        <a:t>CLIENT/PARTNER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Lucida Console" panose="020B0609040504020204" pitchFamily="49" charset="0"/>
                        </a:rPr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862490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06-05-20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Portfolio Committee of Defence &amp; Milvets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PCD&amp;MV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Engagement on the Strategic &amp; Annual Performance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94925"/>
                  </a:ext>
                </a:extLst>
              </a:tr>
              <a:tr h="37825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12-05-20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Posterity Exhibition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Ms F Nazier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Multimedia provocative exhibition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184413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14-05-20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ZA" sz="1200" b="1" baseline="3000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st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Audit Steering Committee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AGSA: Ms U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Mnqanqeni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Annual Audit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14306"/>
                  </a:ext>
                </a:extLst>
              </a:tr>
              <a:tr h="378251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22-05-20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Posterity Exhibition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Ms F Nazier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Multimedia provocative exhibition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623551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10-06-20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Virtual meeting with DM Mr T Makwetla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DMV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High-level, introductory </a:t>
                      </a:r>
                      <a:r>
                        <a:rPr lang="en-ZA" sz="1200" b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meeting with the EA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65519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15-06-20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2nd Audit Steering Committee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AGSA: Ms U </a:t>
                      </a:r>
                      <a:r>
                        <a:rPr kumimoji="0" lang="en-ZA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Mnqanqeni</a:t>
                      </a:r>
                      <a:endParaRPr kumimoji="0" lang="en-ZA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Annual Audit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69033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15-06-20</a:t>
                      </a:r>
                    </a:p>
                    <a:p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Feature Film: Project Panda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Film Afrika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Site visits and preparation for a major film shoot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33630"/>
                  </a:ext>
                </a:extLst>
              </a:tr>
              <a:tr h="839406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23-06-20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Feature Film: Good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Ms B Rodini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Calibri" panose="020F0502020204030204" pitchFamily="34" charset="0"/>
                        </a:rPr>
                        <a:t>This is a film (Good Life) being produced by local film maker Bonnie Rodini..</a:t>
                      </a:r>
                    </a:p>
                    <a:p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04741"/>
                  </a:ext>
                </a:extLst>
              </a:tr>
              <a:tr h="652872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24-06-20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Chaplain-General-Muslim Clergy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Col M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Feni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Meeting between SANDF and Muslim Judicial Council to discuss the joint fight against COVID 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03457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25-06-20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Military Veteran Memorial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Ms Z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Mnyaka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Late military veteran Mr Boy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Zithobile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Mnyaka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in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Allemans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Barracks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22896"/>
                  </a:ext>
                </a:extLst>
              </a:tr>
              <a:tr h="466337"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26-06-20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Castle Virtual Tour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Calibri" panose="020F0502020204030204" pitchFamily="34" charset="0"/>
                        </a:rPr>
                        <a:t>Mrs M </a:t>
                      </a:r>
                      <a:r>
                        <a:rPr lang="en-ZA" sz="1200" b="1" dirty="0" err="1">
                          <a:solidFill>
                            <a:schemeClr val="tx1"/>
                          </a:solidFill>
                          <a:effectLst/>
                          <a:latin typeface="Lucida Console" panose="020B0609040504020204" pitchFamily="49" charset="0"/>
                          <a:ea typeface="Calibri" panose="020F0502020204030204" pitchFamily="34" charset="0"/>
                        </a:rPr>
                        <a:t>Birkholtz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Unsolicited presentation to develop a virtual tour of the Castle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16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08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5669</TotalTime>
  <Words>1569</Words>
  <Application>Microsoft Office PowerPoint</Application>
  <PresentationFormat>On-screen Show (4:3)</PresentationFormat>
  <Paragraphs>438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Nova</vt:lpstr>
      <vt:lpstr>Arial Rounded MT Bold</vt:lpstr>
      <vt:lpstr>Avenir Next LT Pro</vt:lpstr>
      <vt:lpstr>Calibri</vt:lpstr>
      <vt:lpstr>Calibri Light</vt:lpstr>
      <vt:lpstr>Lucida Console</vt:lpstr>
      <vt:lpstr>Office Theme</vt:lpstr>
      <vt:lpstr>5_Default Design</vt:lpstr>
      <vt:lpstr>   The Impact of the Adjusted Estimates of National Expenditure &amp; The Financial Relieve Funding From the DOD to the CCB  A Presentation to the Portfolio Committee on Defence and Military Veterans, 8 July 2020   </vt:lpstr>
      <vt:lpstr>AIM OF PRESENTATION</vt:lpstr>
      <vt:lpstr>A. INTRODUCTION</vt:lpstr>
      <vt:lpstr>B. RECAP OF OUR 6 MAY 2020  MEETING </vt:lpstr>
      <vt:lpstr>C. FEEDBACK AFTER THE CCB RECEIVED  RELIEVE FUNDING (Cont.)</vt:lpstr>
      <vt:lpstr>C. FEEDBACK: HOW WE UTILISED THE R3 M  RELIEVE FUNDING (Cont.)</vt:lpstr>
      <vt:lpstr>C. FEEDBACK: HOW WE UTILISED THE R3 M  RELIEVE FUNDING (Cont.)</vt:lpstr>
      <vt:lpstr>C. FEEDBACK: OWN REVENUE GENERATION SCENARIOS FOR REST OF FY2020/21 (Cont.)</vt:lpstr>
      <vt:lpstr>C. FEEDBACK AFTER THE CCB RECEIVED  RELIEVE FUNDING: EVENTS</vt:lpstr>
      <vt:lpstr> CCB’S  PERRENIAL PROBLEM: DEALING WITH THE MAY – SEPTEMBER LOW SEASON   </vt:lpstr>
      <vt:lpstr>D. UPDATE ON ADJUSTED ESTIMATES OF NATIONAL EXPENDITURE  </vt:lpstr>
      <vt:lpstr>E. DECISIONS REQUIRED FROM THE PCD &amp; MV </vt:lpstr>
      <vt:lpstr>F: QUESTIONS &amp; ANSWERS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 Control Board</dc:title>
  <dc:creator>Adre</dc:creator>
  <cp:lastModifiedBy>Calvyn Markerting</cp:lastModifiedBy>
  <cp:revision>483</cp:revision>
  <cp:lastPrinted>2015-04-22T07:00:02Z</cp:lastPrinted>
  <dcterms:created xsi:type="dcterms:W3CDTF">2012-01-27T10:16:25Z</dcterms:created>
  <dcterms:modified xsi:type="dcterms:W3CDTF">2020-07-04T15:11:40Z</dcterms:modified>
</cp:coreProperties>
</file>