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27"/>
  </p:notesMasterIdLst>
  <p:handoutMasterIdLst>
    <p:handoutMasterId r:id="rId28"/>
  </p:handoutMasterIdLst>
  <p:sldIdLst>
    <p:sldId id="256" r:id="rId6"/>
    <p:sldId id="390" r:id="rId7"/>
    <p:sldId id="391" r:id="rId8"/>
    <p:sldId id="392" r:id="rId9"/>
    <p:sldId id="393" r:id="rId10"/>
    <p:sldId id="394" r:id="rId11"/>
    <p:sldId id="395" r:id="rId12"/>
    <p:sldId id="396" r:id="rId13"/>
    <p:sldId id="397" r:id="rId14"/>
    <p:sldId id="398" r:id="rId15"/>
    <p:sldId id="388" r:id="rId16"/>
    <p:sldId id="333" r:id="rId17"/>
    <p:sldId id="383" r:id="rId18"/>
    <p:sldId id="385" r:id="rId19"/>
    <p:sldId id="379" r:id="rId20"/>
    <p:sldId id="380" r:id="rId21"/>
    <p:sldId id="387" r:id="rId22"/>
    <p:sldId id="349" r:id="rId23"/>
    <p:sldId id="377" r:id="rId24"/>
    <p:sldId id="386" r:id="rId25"/>
    <p:sldId id="334" r:id="rId26"/>
  </p:sldIdLst>
  <p:sldSz cx="9144000" cy="6858000" type="screen4x3"/>
  <p:notesSz cx="6797675" cy="9928225"/>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6B"/>
    <a:srgbClr val="00385A"/>
    <a:srgbClr val="0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56" autoAdjust="0"/>
  </p:normalViewPr>
  <p:slideViewPr>
    <p:cSldViewPr snapToGrid="0" snapToObjects="1">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81364829396324"/>
          <c:y val="8.2304522981138981E-2"/>
          <c:w val="0.84288989225997102"/>
          <c:h val="0.51025788927546845"/>
        </c:manualLayout>
      </c:layout>
      <c:barChart>
        <c:barDir val="col"/>
        <c:grouping val="clustered"/>
        <c:varyColors val="1"/>
        <c:ser>
          <c:idx val="0"/>
          <c:order val="0"/>
          <c:tx>
            <c:strRef>
              <c:f>'Overview of MT Estimates'!$B$61</c:f>
              <c:strCache>
                <c:ptCount val="1"/>
                <c:pt idx="0">
                  <c:v>OPERATING EXPENDITURE</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055-4F49-B0CE-755C953B853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055-4F49-B0CE-755C953B853E}"/>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D055-4F49-B0CE-755C953B853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D055-4F49-B0CE-755C953B853E}"/>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D055-4F49-B0CE-755C953B853E}"/>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D055-4F49-B0CE-755C953B853E}"/>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D055-4F49-B0CE-755C953B853E}"/>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D055-4F49-B0CE-755C953B853E}"/>
              </c:ext>
            </c:extLst>
          </c:dPt>
          <c:cat>
            <c:strRef>
              <c:f>'Overview of MT Estimates'!$B$62:$B$69</c:f>
              <c:strCache>
                <c:ptCount val="8"/>
                <c:pt idx="0">
                  <c:v>Personnel and related costs</c:v>
                </c:pt>
                <c:pt idx="1">
                  <c:v>Subsistence and travel</c:v>
                </c:pt>
                <c:pt idx="2">
                  <c:v>Stationery, printing,postage and advertising</c:v>
                </c:pt>
                <c:pt idx="3">
                  <c:v>Maintenance</c:v>
                </c:pt>
                <c:pt idx="4">
                  <c:v>External Services</c:v>
                </c:pt>
                <c:pt idx="5">
                  <c:v>Computer services</c:v>
                </c:pt>
                <c:pt idx="6">
                  <c:v>Water and electricity</c:v>
                </c:pt>
                <c:pt idx="7">
                  <c:v>Other expenditure</c:v>
                </c:pt>
              </c:strCache>
            </c:strRef>
          </c:cat>
          <c:val>
            <c:numRef>
              <c:f>'Overview of MT Estimates'!$C$62:$C$69</c:f>
              <c:numCache>
                <c:formatCode>_(* #\ ##0.0_);_(* \(#\ ##0.0\);_(* "-"??_);_(@_)</c:formatCode>
                <c:ptCount val="8"/>
                <c:pt idx="0">
                  <c:v>1262.08899</c:v>
                </c:pt>
                <c:pt idx="1">
                  <c:v>41.280256000000001</c:v>
                </c:pt>
                <c:pt idx="2">
                  <c:v>29.955103000000001</c:v>
                </c:pt>
                <c:pt idx="3">
                  <c:v>19.969332999999999</c:v>
                </c:pt>
                <c:pt idx="4">
                  <c:v>105.121875</c:v>
                </c:pt>
                <c:pt idx="5">
                  <c:v>10.915687</c:v>
                </c:pt>
                <c:pt idx="6">
                  <c:v>43.664299</c:v>
                </c:pt>
                <c:pt idx="7">
                  <c:v>35.647523999999997</c:v>
                </c:pt>
              </c:numCache>
            </c:numRef>
          </c:val>
          <c:extLst>
            <c:ext xmlns:c16="http://schemas.microsoft.com/office/drawing/2014/chart" uri="{C3380CC4-5D6E-409C-BE32-E72D297353CC}">
              <c16:uniqueId val="{00000010-D055-4F49-B0CE-755C953B853E}"/>
            </c:ext>
          </c:extLst>
        </c:ser>
        <c:dLbls>
          <c:showLegendKey val="0"/>
          <c:showVal val="0"/>
          <c:showCatName val="0"/>
          <c:showSerName val="0"/>
          <c:showPercent val="0"/>
          <c:showBubbleSize val="0"/>
        </c:dLbls>
        <c:gapWidth val="0"/>
        <c:axId val="332817944"/>
        <c:axId val="332818272"/>
      </c:barChart>
      <c:catAx>
        <c:axId val="332817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332818272"/>
        <c:crosses val="autoZero"/>
        <c:auto val="1"/>
        <c:lblAlgn val="ctr"/>
        <c:lblOffset val="100"/>
        <c:noMultiLvlLbl val="0"/>
      </c:catAx>
      <c:valAx>
        <c:axId val="332818272"/>
        <c:scaling>
          <c:orientation val="minMax"/>
        </c:scaling>
        <c:delete val="0"/>
        <c:axPos val="l"/>
        <c:majorGridlines>
          <c:spPr>
            <a:ln w="9525" cap="flat" cmpd="sng" algn="ctr">
              <a:solidFill>
                <a:schemeClr val="tx1">
                  <a:lumMod val="15000"/>
                  <a:lumOff val="85000"/>
                </a:schemeClr>
              </a:solidFill>
              <a:round/>
            </a:ln>
            <a:effectLst/>
          </c:spPr>
        </c:majorGridlines>
        <c:numFmt formatCode="_(* #\ ##0.0_);_(* \(#\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2817944"/>
        <c:crosses val="autoZero"/>
        <c:crossBetween val="between"/>
      </c:valAx>
      <c:spPr>
        <a:solidFill>
          <a:schemeClr val="accent1">
            <a:lumMod val="20000"/>
            <a:lumOff val="80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Comments!$M$20</c:f>
              <c:strCache>
                <c:ptCount val="1"/>
                <c:pt idx="0">
                  <c:v>Rev Baseline</c:v>
                </c:pt>
              </c:strCache>
            </c:strRef>
          </c:tx>
          <c:invertIfNegative val="0"/>
          <c:cat>
            <c:strRef>
              <c:f>Comments!$N$19:$Q$19</c:f>
              <c:strCache>
                <c:ptCount val="4"/>
                <c:pt idx="0">
                  <c:v>Projects</c:v>
                </c:pt>
                <c:pt idx="1">
                  <c:v>Operating</c:v>
                </c:pt>
                <c:pt idx="2">
                  <c:v>SDP</c:v>
                </c:pt>
                <c:pt idx="3">
                  <c:v>Total</c:v>
                </c:pt>
              </c:strCache>
            </c:strRef>
          </c:cat>
          <c:val>
            <c:numRef>
              <c:f>Comments!$N$20:$Q$20</c:f>
              <c:numCache>
                <c:formatCode>_ * #,##0.00_ ;_ * \-#,##0.00_ ;_ * "-"??_ ;_ @_ </c:formatCode>
                <c:ptCount val="4"/>
                <c:pt idx="0">
                  <c:v>7671.7789713399989</c:v>
                </c:pt>
                <c:pt idx="1">
                  <c:v>4395.01553461</c:v>
                </c:pt>
                <c:pt idx="2">
                  <c:v>2.0118288199999999</c:v>
                </c:pt>
                <c:pt idx="3">
                  <c:v>12068.806334769997</c:v>
                </c:pt>
              </c:numCache>
            </c:numRef>
          </c:val>
          <c:extLst>
            <c:ext xmlns:c16="http://schemas.microsoft.com/office/drawing/2014/chart" uri="{C3380CC4-5D6E-409C-BE32-E72D297353CC}">
              <c16:uniqueId val="{00000000-FCA9-4237-BCA9-6BDC07A73A4E}"/>
            </c:ext>
          </c:extLst>
        </c:ser>
        <c:ser>
          <c:idx val="2"/>
          <c:order val="1"/>
          <c:tx>
            <c:strRef>
              <c:f>Comments!$M$21</c:f>
              <c:strCache>
                <c:ptCount val="1"/>
                <c:pt idx="0">
                  <c:v>Requirements</c:v>
                </c:pt>
              </c:strCache>
            </c:strRef>
          </c:tx>
          <c:spPr>
            <a:solidFill>
              <a:srgbClr val="00B050"/>
            </a:solidFill>
          </c:spPr>
          <c:invertIfNegative val="0"/>
          <c:cat>
            <c:strRef>
              <c:f>Comments!$N$19:$Q$19</c:f>
              <c:strCache>
                <c:ptCount val="4"/>
                <c:pt idx="0">
                  <c:v>Projects</c:v>
                </c:pt>
                <c:pt idx="1">
                  <c:v>Operating</c:v>
                </c:pt>
                <c:pt idx="2">
                  <c:v>SDP</c:v>
                </c:pt>
                <c:pt idx="3">
                  <c:v>Total</c:v>
                </c:pt>
              </c:strCache>
            </c:strRef>
          </c:cat>
          <c:val>
            <c:numRef>
              <c:f>Comments!$N$21:$Q$21</c:f>
              <c:numCache>
                <c:formatCode>_ * #,##0.00_ ;_ * \-#,##0.00_ ;_ * "-"??_ ;_ @_ </c:formatCode>
                <c:ptCount val="4"/>
                <c:pt idx="0">
                  <c:v>7496.8783104999984</c:v>
                </c:pt>
                <c:pt idx="1">
                  <c:v>4119.041108370001</c:v>
                </c:pt>
                <c:pt idx="2">
                  <c:v>1.6944481299999998</c:v>
                </c:pt>
                <c:pt idx="3">
                  <c:v>11617.613866999998</c:v>
                </c:pt>
              </c:numCache>
            </c:numRef>
          </c:val>
          <c:extLst>
            <c:ext xmlns:c16="http://schemas.microsoft.com/office/drawing/2014/chart" uri="{C3380CC4-5D6E-409C-BE32-E72D297353CC}">
              <c16:uniqueId val="{00000001-FCA9-4237-BCA9-6BDC07A73A4E}"/>
            </c:ext>
          </c:extLst>
        </c:ser>
        <c:ser>
          <c:idx val="4"/>
          <c:order val="2"/>
          <c:tx>
            <c:strRef>
              <c:f>Comments!$M$22</c:f>
              <c:strCache>
                <c:ptCount val="1"/>
                <c:pt idx="0">
                  <c:v>FA's Approved</c:v>
                </c:pt>
              </c:strCache>
            </c:strRef>
          </c:tx>
          <c:invertIfNegative val="0"/>
          <c:cat>
            <c:strRef>
              <c:f>Comments!$N$19:$Q$19</c:f>
              <c:strCache>
                <c:ptCount val="4"/>
                <c:pt idx="0">
                  <c:v>Projects</c:v>
                </c:pt>
                <c:pt idx="1">
                  <c:v>Operating</c:v>
                </c:pt>
                <c:pt idx="2">
                  <c:v>SDP</c:v>
                </c:pt>
                <c:pt idx="3">
                  <c:v>Total</c:v>
                </c:pt>
              </c:strCache>
            </c:strRef>
          </c:cat>
          <c:val>
            <c:numRef>
              <c:f>Comments!$N$22:$Q$22</c:f>
              <c:numCache>
                <c:formatCode>_ * #,##0.00_ ;_ * \-#,##0.00_ ;_ * "-"??_ ;_ @_ </c:formatCode>
                <c:ptCount val="4"/>
                <c:pt idx="0">
                  <c:v>7405.6263171299979</c:v>
                </c:pt>
                <c:pt idx="1">
                  <c:v>3528.2335679500006</c:v>
                </c:pt>
                <c:pt idx="2">
                  <c:v>1.6944481299999998</c:v>
                </c:pt>
                <c:pt idx="3">
                  <c:v>10935.554333209999</c:v>
                </c:pt>
              </c:numCache>
            </c:numRef>
          </c:val>
          <c:extLst>
            <c:ext xmlns:c16="http://schemas.microsoft.com/office/drawing/2014/chart" uri="{C3380CC4-5D6E-409C-BE32-E72D297353CC}">
              <c16:uniqueId val="{00000002-FCA9-4237-BCA9-6BDC07A73A4E}"/>
            </c:ext>
          </c:extLst>
        </c:ser>
        <c:ser>
          <c:idx val="1"/>
          <c:order val="3"/>
          <c:tx>
            <c:strRef>
              <c:f>Comments!$M$23</c:f>
              <c:strCache>
                <c:ptCount val="1"/>
                <c:pt idx="0">
                  <c:v>Orders</c:v>
                </c:pt>
              </c:strCache>
            </c:strRef>
          </c:tx>
          <c:invertIfNegative val="0"/>
          <c:cat>
            <c:strRef>
              <c:f>Comments!$N$19:$Q$19</c:f>
              <c:strCache>
                <c:ptCount val="4"/>
                <c:pt idx="0">
                  <c:v>Projects</c:v>
                </c:pt>
                <c:pt idx="1">
                  <c:v>Operating</c:v>
                </c:pt>
                <c:pt idx="2">
                  <c:v>SDP</c:v>
                </c:pt>
                <c:pt idx="3">
                  <c:v>Total</c:v>
                </c:pt>
              </c:strCache>
            </c:strRef>
          </c:cat>
          <c:val>
            <c:numRef>
              <c:f>Comments!$N$23:$Q$23</c:f>
              <c:numCache>
                <c:formatCode>_ * #,##0.00_ ;_ * \-#,##0.00_ ;_ * "-"??_ ;_ @_ </c:formatCode>
                <c:ptCount val="4"/>
                <c:pt idx="0">
                  <c:v>7230.1353259899979</c:v>
                </c:pt>
                <c:pt idx="1">
                  <c:v>3112.2153718500008</c:v>
                </c:pt>
                <c:pt idx="2">
                  <c:v>1.6944479299999999</c:v>
                </c:pt>
                <c:pt idx="3">
                  <c:v>10344.045145769998</c:v>
                </c:pt>
              </c:numCache>
            </c:numRef>
          </c:val>
          <c:extLst>
            <c:ext xmlns:c16="http://schemas.microsoft.com/office/drawing/2014/chart" uri="{C3380CC4-5D6E-409C-BE32-E72D297353CC}">
              <c16:uniqueId val="{00000003-FCA9-4237-BCA9-6BDC07A73A4E}"/>
            </c:ext>
          </c:extLst>
        </c:ser>
        <c:ser>
          <c:idx val="3"/>
          <c:order val="4"/>
          <c:tx>
            <c:strRef>
              <c:f>Comments!$M$24</c:f>
              <c:strCache>
                <c:ptCount val="1"/>
                <c:pt idx="0">
                  <c:v>Outstanding</c:v>
                </c:pt>
              </c:strCache>
            </c:strRef>
          </c:tx>
          <c:invertIfNegative val="0"/>
          <c:cat>
            <c:strRef>
              <c:f>Comments!$N$19:$Q$19</c:f>
              <c:strCache>
                <c:ptCount val="4"/>
                <c:pt idx="0">
                  <c:v>Projects</c:v>
                </c:pt>
                <c:pt idx="1">
                  <c:v>Operating</c:v>
                </c:pt>
                <c:pt idx="2">
                  <c:v>SDP</c:v>
                </c:pt>
                <c:pt idx="3">
                  <c:v>Total</c:v>
                </c:pt>
              </c:strCache>
            </c:strRef>
          </c:cat>
          <c:val>
            <c:numRef>
              <c:f>Comments!$N$24:$Q$24</c:f>
              <c:numCache>
                <c:formatCode>_ * #,##0.00_ ;_ * \-#,##0.00_ ;_ * "-"??_ ;_ @_ </c:formatCode>
                <c:ptCount val="4"/>
                <c:pt idx="0">
                  <c:v>174.90066084000046</c:v>
                </c:pt>
                <c:pt idx="1">
                  <c:v>275.97442623999905</c:v>
                </c:pt>
                <c:pt idx="2">
                  <c:v>0.31738069000000002</c:v>
                </c:pt>
                <c:pt idx="3">
                  <c:v>451.1924677699995</c:v>
                </c:pt>
              </c:numCache>
            </c:numRef>
          </c:val>
          <c:extLst>
            <c:ext xmlns:c16="http://schemas.microsoft.com/office/drawing/2014/chart" uri="{C3380CC4-5D6E-409C-BE32-E72D297353CC}">
              <c16:uniqueId val="{00000004-FCA9-4237-BCA9-6BDC07A73A4E}"/>
            </c:ext>
          </c:extLst>
        </c:ser>
        <c:ser>
          <c:idx val="5"/>
          <c:order val="5"/>
          <c:tx>
            <c:strRef>
              <c:f>Comments!$M$25</c:f>
              <c:strCache>
                <c:ptCount val="1"/>
                <c:pt idx="0">
                  <c:v>Paid</c:v>
                </c:pt>
              </c:strCache>
            </c:strRef>
          </c:tx>
          <c:invertIfNegative val="0"/>
          <c:cat>
            <c:strRef>
              <c:f>Comments!$N$19:$Q$19</c:f>
              <c:strCache>
                <c:ptCount val="4"/>
                <c:pt idx="0">
                  <c:v>Projects</c:v>
                </c:pt>
                <c:pt idx="1">
                  <c:v>Operating</c:v>
                </c:pt>
                <c:pt idx="2">
                  <c:v>SDP</c:v>
                </c:pt>
                <c:pt idx="3">
                  <c:v>Total</c:v>
                </c:pt>
              </c:strCache>
            </c:strRef>
          </c:cat>
          <c:val>
            <c:numRef>
              <c:f>Comments!$N$25:$Q$25</c:f>
              <c:numCache>
                <c:formatCode>_ * #,##0.00_ ;_ * \-#,##0.00_ ;_ * "-"??_ ;_ @_ </c:formatCode>
                <c:ptCount val="4"/>
                <c:pt idx="0">
                  <c:v>348.25322713999998</c:v>
                </c:pt>
                <c:pt idx="1">
                  <c:v>337.7741375600001</c:v>
                </c:pt>
                <c:pt idx="2">
                  <c:v>0</c:v>
                </c:pt>
                <c:pt idx="3">
                  <c:v>686.02736470000013</c:v>
                </c:pt>
              </c:numCache>
            </c:numRef>
          </c:val>
          <c:extLst>
            <c:ext xmlns:c16="http://schemas.microsoft.com/office/drawing/2014/chart" uri="{C3380CC4-5D6E-409C-BE32-E72D297353CC}">
              <c16:uniqueId val="{00000005-FCA9-4237-BCA9-6BDC07A73A4E}"/>
            </c:ext>
          </c:extLst>
        </c:ser>
        <c:dLbls>
          <c:showLegendKey val="0"/>
          <c:showVal val="0"/>
          <c:showCatName val="0"/>
          <c:showSerName val="0"/>
          <c:showPercent val="0"/>
          <c:showBubbleSize val="0"/>
        </c:dLbls>
        <c:gapWidth val="150"/>
        <c:axId val="152222720"/>
        <c:axId val="152224512"/>
      </c:barChart>
      <c:catAx>
        <c:axId val="152222720"/>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52224512"/>
        <c:crosses val="autoZero"/>
        <c:auto val="1"/>
        <c:lblAlgn val="ctr"/>
        <c:lblOffset val="100"/>
        <c:noMultiLvlLbl val="0"/>
      </c:catAx>
      <c:valAx>
        <c:axId val="152224512"/>
        <c:scaling>
          <c:orientation val="minMax"/>
          <c:min val="-500"/>
        </c:scaling>
        <c:delete val="0"/>
        <c:axPos val="l"/>
        <c:majorGridlines/>
        <c:title>
          <c:tx>
            <c:rich>
              <a:bodyPr/>
              <a:lstStyle/>
              <a:p>
                <a:pPr>
                  <a:defRPr sz="1000" b="1" i="0" u="none" strike="noStrike" baseline="0">
                    <a:solidFill>
                      <a:srgbClr val="000000"/>
                    </a:solidFill>
                    <a:latin typeface="Calibri"/>
                    <a:ea typeface="Calibri"/>
                    <a:cs typeface="Calibri"/>
                  </a:defRPr>
                </a:pPr>
                <a:r>
                  <a:rPr lang="en-US" dirty="0"/>
                  <a:t>R (Million)</a:t>
                </a:r>
              </a:p>
            </c:rich>
          </c:tx>
          <c:layout/>
          <c:overlay val="0"/>
          <c:spPr>
            <a:ln>
              <a:solidFill>
                <a:srgbClr val="BBE0E3"/>
              </a:solidFill>
            </a:ln>
          </c:spPr>
        </c:title>
        <c:numFmt formatCode="_ * #,##0.00_ ;_ * \-#,##0.00_ ;_ * &quot;-&quot;??_ ;_ @_ "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52222720"/>
        <c:crosses val="autoZero"/>
        <c:crossBetween val="between"/>
      </c:valAx>
      <c:dTable>
        <c:showHorzBorder val="1"/>
        <c:showVertBorder val="1"/>
        <c:showOutline val="1"/>
        <c:showKeys val="1"/>
        <c:txPr>
          <a:bodyPr/>
          <a:lstStyle/>
          <a:p>
            <a:pPr rtl="0">
              <a:defRPr sz="1000" b="0" i="0" u="none" strike="noStrike" baseline="0">
                <a:solidFill>
                  <a:srgbClr val="000000"/>
                </a:solidFill>
                <a:latin typeface="Calibri"/>
                <a:ea typeface="Calibri"/>
                <a:cs typeface="Calibri"/>
              </a:defRPr>
            </a:pPr>
            <a:endParaRPr lang="en-US"/>
          </a:p>
        </c:txPr>
      </c:dTable>
      <c:spPr>
        <a:noFill/>
        <a:ln w="25400">
          <a:noFill/>
        </a:ln>
      </c:spPr>
    </c:plotArea>
    <c:plotVisOnly val="1"/>
    <c:dispBlanksAs val="gap"/>
    <c:showDLblsOverMax val="0"/>
  </c:chart>
  <c:spPr>
    <a:ln>
      <a:solidFill>
        <a:srgbClr val="000000"/>
      </a:solid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Capital</c:v>
                </c:pt>
              </c:strCache>
            </c:strRef>
          </c:tx>
          <c:spPr>
            <a:solidFill>
              <a:schemeClr val="accent1"/>
            </a:solidFill>
            <a:ln>
              <a:noFill/>
            </a:ln>
            <a:effectLst/>
          </c:spPr>
          <c:invertIfNegative val="0"/>
          <c:cat>
            <c:strRef>
              <c:f>Sheet1!$A$3:$A$9</c:f>
              <c:strCache>
                <c:ptCount val="7"/>
                <c:pt idx="0">
                  <c:v>15/16</c:v>
                </c:pt>
                <c:pt idx="1">
                  <c:v>16/17</c:v>
                </c:pt>
                <c:pt idx="2">
                  <c:v>17/18</c:v>
                </c:pt>
                <c:pt idx="3">
                  <c:v>18/19</c:v>
                </c:pt>
                <c:pt idx="4">
                  <c:v>19/20</c:v>
                </c:pt>
                <c:pt idx="5">
                  <c:v>20/21</c:v>
                </c:pt>
                <c:pt idx="6">
                  <c:v>21/22</c:v>
                </c:pt>
              </c:strCache>
            </c:strRef>
          </c:cat>
          <c:val>
            <c:numRef>
              <c:f>Sheet1!$B$3:$B$9</c:f>
              <c:numCache>
                <c:formatCode>0.00</c:formatCode>
                <c:ptCount val="7"/>
                <c:pt idx="0">
                  <c:v>4797.519155</c:v>
                </c:pt>
                <c:pt idx="1">
                  <c:v>5371.0942539999996</c:v>
                </c:pt>
                <c:pt idx="2">
                  <c:v>5843.1320379999997</c:v>
                </c:pt>
                <c:pt idx="3">
                  <c:v>5962.5550759999996</c:v>
                </c:pt>
                <c:pt idx="4">
                  <c:v>2637.7927020000002</c:v>
                </c:pt>
                <c:pt idx="5">
                  <c:v>2833.1</c:v>
                </c:pt>
                <c:pt idx="6">
                  <c:v>0</c:v>
                </c:pt>
              </c:numCache>
            </c:numRef>
          </c:val>
          <c:extLst>
            <c:ext xmlns:c16="http://schemas.microsoft.com/office/drawing/2014/chart" uri="{C3380CC4-5D6E-409C-BE32-E72D297353CC}">
              <c16:uniqueId val="{00000000-7443-4AF4-B02C-F9D44F9FD8D0}"/>
            </c:ext>
          </c:extLst>
        </c:ser>
        <c:ser>
          <c:idx val="1"/>
          <c:order val="1"/>
          <c:tx>
            <c:strRef>
              <c:f>Sheet1!$C$2</c:f>
              <c:strCache>
                <c:ptCount val="1"/>
                <c:pt idx="0">
                  <c:v>Operating</c:v>
                </c:pt>
              </c:strCache>
            </c:strRef>
          </c:tx>
          <c:spPr>
            <a:solidFill>
              <a:schemeClr val="accent2"/>
            </a:solidFill>
            <a:ln>
              <a:noFill/>
            </a:ln>
            <a:effectLst/>
          </c:spPr>
          <c:invertIfNegative val="0"/>
          <c:cat>
            <c:strRef>
              <c:f>Sheet1!$A$3:$A$9</c:f>
              <c:strCache>
                <c:ptCount val="7"/>
                <c:pt idx="0">
                  <c:v>15/16</c:v>
                </c:pt>
                <c:pt idx="1">
                  <c:v>16/17</c:v>
                </c:pt>
                <c:pt idx="2">
                  <c:v>17/18</c:v>
                </c:pt>
                <c:pt idx="3">
                  <c:v>18/19</c:v>
                </c:pt>
                <c:pt idx="4">
                  <c:v>19/20</c:v>
                </c:pt>
                <c:pt idx="5">
                  <c:v>20/21</c:v>
                </c:pt>
                <c:pt idx="6">
                  <c:v>21/22</c:v>
                </c:pt>
              </c:strCache>
            </c:strRef>
          </c:cat>
          <c:val>
            <c:numRef>
              <c:f>Sheet1!$C$3:$C$9</c:f>
              <c:numCache>
                <c:formatCode>0.00</c:formatCode>
                <c:ptCount val="7"/>
                <c:pt idx="0">
                  <c:v>5631.01</c:v>
                </c:pt>
                <c:pt idx="1">
                  <c:v>4715.8900000000003</c:v>
                </c:pt>
                <c:pt idx="2">
                  <c:v>4778.75</c:v>
                </c:pt>
                <c:pt idx="3">
                  <c:v>4675.37</c:v>
                </c:pt>
                <c:pt idx="4">
                  <c:v>4199</c:v>
                </c:pt>
                <c:pt idx="5">
                  <c:v>4101.8999999999996</c:v>
                </c:pt>
              </c:numCache>
            </c:numRef>
          </c:val>
          <c:extLst>
            <c:ext xmlns:c16="http://schemas.microsoft.com/office/drawing/2014/chart" uri="{C3380CC4-5D6E-409C-BE32-E72D297353CC}">
              <c16:uniqueId val="{00000001-7443-4AF4-B02C-F9D44F9FD8D0}"/>
            </c:ext>
          </c:extLst>
        </c:ser>
        <c:ser>
          <c:idx val="2"/>
          <c:order val="2"/>
          <c:tx>
            <c:strRef>
              <c:f>Sheet1!$D$2</c:f>
              <c:strCache>
                <c:ptCount val="1"/>
                <c:pt idx="0">
                  <c:v>Total</c:v>
                </c:pt>
              </c:strCache>
            </c:strRef>
          </c:tx>
          <c:spPr>
            <a:solidFill>
              <a:schemeClr val="accent3"/>
            </a:solidFill>
            <a:ln>
              <a:noFill/>
            </a:ln>
            <a:effectLst/>
          </c:spPr>
          <c:invertIfNegative val="0"/>
          <c:cat>
            <c:strRef>
              <c:f>Sheet1!$A$3:$A$9</c:f>
              <c:strCache>
                <c:ptCount val="7"/>
                <c:pt idx="0">
                  <c:v>15/16</c:v>
                </c:pt>
                <c:pt idx="1">
                  <c:v>16/17</c:v>
                </c:pt>
                <c:pt idx="2">
                  <c:v>17/18</c:v>
                </c:pt>
                <c:pt idx="3">
                  <c:v>18/19</c:v>
                </c:pt>
                <c:pt idx="4">
                  <c:v>19/20</c:v>
                </c:pt>
                <c:pt idx="5">
                  <c:v>20/21</c:v>
                </c:pt>
                <c:pt idx="6">
                  <c:v>21/22</c:v>
                </c:pt>
              </c:strCache>
            </c:strRef>
          </c:cat>
          <c:val>
            <c:numRef>
              <c:f>Sheet1!$D$3:$D$9</c:f>
              <c:numCache>
                <c:formatCode>0.00</c:formatCode>
                <c:ptCount val="7"/>
                <c:pt idx="0">
                  <c:v>10428.529155</c:v>
                </c:pt>
                <c:pt idx="1">
                  <c:v>10086.984253999999</c:v>
                </c:pt>
                <c:pt idx="2">
                  <c:v>10621.882038</c:v>
                </c:pt>
                <c:pt idx="3">
                  <c:v>10637.925076</c:v>
                </c:pt>
                <c:pt idx="4">
                  <c:v>6836.7927020000006</c:v>
                </c:pt>
                <c:pt idx="5">
                  <c:v>6935</c:v>
                </c:pt>
              </c:numCache>
            </c:numRef>
          </c:val>
          <c:extLst>
            <c:ext xmlns:c16="http://schemas.microsoft.com/office/drawing/2014/chart" uri="{C3380CC4-5D6E-409C-BE32-E72D297353CC}">
              <c16:uniqueId val="{00000002-7443-4AF4-B02C-F9D44F9FD8D0}"/>
            </c:ext>
          </c:extLst>
        </c:ser>
        <c:dLbls>
          <c:showLegendKey val="0"/>
          <c:showVal val="0"/>
          <c:showCatName val="0"/>
          <c:showSerName val="0"/>
          <c:showPercent val="0"/>
          <c:showBubbleSize val="0"/>
        </c:dLbls>
        <c:gapWidth val="219"/>
        <c:overlap val="-27"/>
        <c:axId val="451083872"/>
        <c:axId val="451086168"/>
      </c:barChart>
      <c:catAx>
        <c:axId val="45108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086168"/>
        <c:crosses val="autoZero"/>
        <c:auto val="1"/>
        <c:lblAlgn val="ctr"/>
        <c:lblOffset val="100"/>
        <c:noMultiLvlLbl val="0"/>
      </c:catAx>
      <c:valAx>
        <c:axId val="451086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ZA" sz="1600"/>
                  <a:t>R Million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0838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Sheet1!$A$5</c:f>
              <c:strCache>
                <c:ptCount val="1"/>
                <c:pt idx="0">
                  <c:v>Projects</c:v>
                </c:pt>
              </c:strCache>
            </c:strRef>
          </c:tx>
          <c:spPr>
            <a:solidFill>
              <a:schemeClr val="accent1"/>
            </a:solidFill>
            <a:ln>
              <a:noFill/>
            </a:ln>
            <a:effectLst/>
          </c:spPr>
          <c:invertIfNegative val="0"/>
          <c:cat>
            <c:strRef>
              <c:f>Sheet1!$B$4:$I$4</c:f>
              <c:strCache>
                <c:ptCount val="8"/>
                <c:pt idx="0">
                  <c:v>2014/15</c:v>
                </c:pt>
                <c:pt idx="1">
                  <c:v>2015/16</c:v>
                </c:pt>
                <c:pt idx="2">
                  <c:v>2016/17</c:v>
                </c:pt>
                <c:pt idx="3">
                  <c:v>2017/18</c:v>
                </c:pt>
                <c:pt idx="4">
                  <c:v>2018/19</c:v>
                </c:pt>
                <c:pt idx="5">
                  <c:v>2019/20</c:v>
                </c:pt>
                <c:pt idx="6">
                  <c:v>2020/21</c:v>
                </c:pt>
                <c:pt idx="7">
                  <c:v>2021/22</c:v>
                </c:pt>
              </c:strCache>
            </c:strRef>
          </c:cat>
          <c:val>
            <c:numRef>
              <c:f>Sheet1!$B$5:$I$5</c:f>
              <c:numCache>
                <c:formatCode>General</c:formatCode>
                <c:ptCount val="8"/>
                <c:pt idx="0">
                  <c:v>63</c:v>
                </c:pt>
                <c:pt idx="1">
                  <c:v>61</c:v>
                </c:pt>
                <c:pt idx="2">
                  <c:v>59</c:v>
                </c:pt>
                <c:pt idx="3">
                  <c:v>55</c:v>
                </c:pt>
                <c:pt idx="4">
                  <c:v>47</c:v>
                </c:pt>
                <c:pt idx="5">
                  <c:v>39</c:v>
                </c:pt>
                <c:pt idx="6">
                  <c:v>15</c:v>
                </c:pt>
                <c:pt idx="7">
                  <c:v>0</c:v>
                </c:pt>
              </c:numCache>
            </c:numRef>
          </c:val>
          <c:extLst>
            <c:ext xmlns:c16="http://schemas.microsoft.com/office/drawing/2014/chart" uri="{C3380CC4-5D6E-409C-BE32-E72D297353CC}">
              <c16:uniqueId val="{00000000-D39C-4951-AD5E-80988136B99A}"/>
            </c:ext>
          </c:extLst>
        </c:ser>
        <c:dLbls>
          <c:showLegendKey val="0"/>
          <c:showVal val="0"/>
          <c:showCatName val="0"/>
          <c:showSerName val="0"/>
          <c:showPercent val="0"/>
          <c:showBubbleSize val="0"/>
        </c:dLbls>
        <c:gapWidth val="219"/>
        <c:overlap val="-27"/>
        <c:axId val="464632568"/>
        <c:axId val="464633224"/>
      </c:barChart>
      <c:catAx>
        <c:axId val="464632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633224"/>
        <c:crosses val="autoZero"/>
        <c:auto val="1"/>
        <c:lblAlgn val="ctr"/>
        <c:lblOffset val="100"/>
        <c:noMultiLvlLbl val="0"/>
      </c:catAx>
      <c:valAx>
        <c:axId val="464633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ZA" sz="1100"/>
                  <a:t>Number of active Projects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63256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cdr:x>
      <cdr:y>0</cdr:y>
    </cdr:from>
    <cdr:to>
      <cdr:x>0.07792</cdr:x>
      <cdr:y>0.0625</cdr:y>
    </cdr:to>
    <cdr:sp macro="" textlink="">
      <cdr:nvSpPr>
        <cdr:cNvPr id="2" name="Round Single Corner Rectangle 1"/>
        <cdr:cNvSpPr/>
      </cdr:nvSpPr>
      <cdr:spPr>
        <a:xfrm xmlns:a="http://schemas.openxmlformats.org/drawingml/2006/main">
          <a:off x="-228600" y="-1600200"/>
          <a:ext cx="480951" cy="228600"/>
        </a:xfrm>
        <a:prstGeom xmlns:a="http://schemas.openxmlformats.org/drawingml/2006/main" prst="round1Rect">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solidFill>
                <a:schemeClr val="tx1"/>
              </a:solidFill>
            </a:rPr>
            <a:t>Rm</a:t>
          </a:r>
          <a:endParaRPr lang="en-US" dirty="0">
            <a:solidFill>
              <a:schemeClr val="tx1"/>
            </a:solidFill>
          </a:endParaRPr>
        </a:p>
      </cdr:txBody>
    </cdr:sp>
  </cdr:relSizeAnchor>
  <cdr:relSizeAnchor xmlns:cdr="http://schemas.openxmlformats.org/drawingml/2006/chartDrawing">
    <cdr:from>
      <cdr:x>0.45382</cdr:x>
      <cdr:y>0</cdr:y>
    </cdr:from>
    <cdr:to>
      <cdr:x>0.73472</cdr:x>
      <cdr:y>0.10243</cdr:y>
    </cdr:to>
    <cdr:sp macro="" textlink="">
      <cdr:nvSpPr>
        <cdr:cNvPr id="3" name="TextBox 2"/>
        <cdr:cNvSpPr txBox="1"/>
      </cdr:nvSpPr>
      <cdr:spPr>
        <a:xfrm xmlns:a="http://schemas.openxmlformats.org/drawingml/2006/main">
          <a:off x="3077726" y="-1123990"/>
          <a:ext cx="1905000" cy="3573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smtClean="0"/>
            <a:t>OPERATING COSTS</a:t>
          </a:r>
          <a:endParaRPr lang="en-ZA"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ＭＳ Ｐゴシック" panose="020B0600070205080204" pitchFamily="34" charset="-128"/>
              </a:defRPr>
            </a:lvl1pPr>
          </a:lstStyle>
          <a:p>
            <a:pPr>
              <a:defRPr/>
            </a:pPr>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ea typeface="ＭＳ Ｐゴシック" panose="020B0600070205080204" pitchFamily="34" charset="-128"/>
              </a:defRPr>
            </a:lvl1pPr>
          </a:lstStyle>
          <a:p>
            <a:pPr>
              <a:defRPr/>
            </a:pPr>
            <a:fld id="{CFB8DA54-E89F-4BDF-A20B-A82FB81628B9}" type="datetimeFigureOut">
              <a:rPr lang="en-ZA"/>
              <a:pPr>
                <a:defRPr/>
              </a:pPr>
              <a:t>2020/07/06</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ea typeface="ＭＳ Ｐゴシック" panose="020B0600070205080204" pitchFamily="34" charset="-128"/>
              </a:defRPr>
            </a:lvl1pPr>
          </a:lstStyle>
          <a:p>
            <a:pPr>
              <a:defRPr/>
            </a:pPr>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smtClean="0">
                <a:ea typeface="ＭＳ Ｐゴシック" panose="020B0600070205080204" pitchFamily="34" charset="-128"/>
              </a:defRPr>
            </a:lvl1pPr>
          </a:lstStyle>
          <a:p>
            <a:pPr>
              <a:defRPr/>
            </a:pPr>
            <a:fld id="{C680DEF1-5CA2-4A79-BD7F-C23312A9A6DE}" type="slidenum">
              <a:rPr lang="en-ZA" altLang="en-US"/>
              <a:pPr>
                <a:defRPr/>
              </a:pPr>
              <a:t>‹#›</a:t>
            </a:fld>
            <a:endParaRPr lang="en-ZA" altLang="en-US"/>
          </a:p>
        </p:txBody>
      </p:sp>
    </p:spTree>
    <p:extLst>
      <p:ext uri="{BB962C8B-B14F-4D97-AF65-F5344CB8AC3E}">
        <p14:creationId xmlns:p14="http://schemas.microsoft.com/office/powerpoint/2010/main" val="3622666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ＭＳ Ｐゴシック" panose="020B0600070205080204" pitchFamily="34" charset="-128"/>
              </a:defRPr>
            </a:lvl1pPr>
          </a:lstStyle>
          <a:p>
            <a:pPr>
              <a:defRPr/>
            </a:pPr>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ea typeface="ＭＳ Ｐゴシック" panose="020B0600070205080204" pitchFamily="34" charset="-128"/>
              </a:defRPr>
            </a:lvl1pPr>
          </a:lstStyle>
          <a:p>
            <a:pPr>
              <a:defRPr/>
            </a:pPr>
            <a:fld id="{66A77C71-215E-44CD-8C9D-F22F3FC65B74}" type="datetimeFigureOut">
              <a:rPr lang="en-ZA"/>
              <a:pPr>
                <a:defRPr/>
              </a:pPr>
              <a:t>2020/07/06</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ea typeface="ＭＳ Ｐゴシック" panose="020B0600070205080204" pitchFamily="34" charset="-128"/>
              </a:defRPr>
            </a:lvl1pPr>
          </a:lstStyle>
          <a:p>
            <a:pPr>
              <a:defRPr/>
            </a:pPr>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smtClean="0">
                <a:ea typeface="ＭＳ Ｐゴシック" panose="020B0600070205080204" pitchFamily="34" charset="-128"/>
              </a:defRPr>
            </a:lvl1pPr>
          </a:lstStyle>
          <a:p>
            <a:pPr>
              <a:defRPr/>
            </a:pPr>
            <a:fld id="{C54D3221-EFF9-4014-8F0E-17383E017930}" type="slidenum">
              <a:rPr lang="en-ZA" altLang="en-US"/>
              <a:pPr>
                <a:defRPr/>
              </a:pPr>
              <a:t>‹#›</a:t>
            </a:fld>
            <a:endParaRPr lang="en-ZA" altLang="en-US"/>
          </a:p>
        </p:txBody>
      </p:sp>
    </p:spTree>
    <p:extLst>
      <p:ext uri="{BB962C8B-B14F-4D97-AF65-F5344CB8AC3E}">
        <p14:creationId xmlns:p14="http://schemas.microsoft.com/office/powerpoint/2010/main" val="3551273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4D3221-EFF9-4014-8F0E-17383E017930}" type="slidenum">
              <a:rPr lang="en-ZA" altLang="en-US" smtClean="0"/>
              <a:pPr>
                <a:defRPr/>
              </a:pPr>
              <a:t>1</a:t>
            </a:fld>
            <a:endParaRPr lang="en-ZA" altLang="en-US"/>
          </a:p>
        </p:txBody>
      </p:sp>
    </p:spTree>
    <p:extLst>
      <p:ext uri="{BB962C8B-B14F-4D97-AF65-F5344CB8AC3E}">
        <p14:creationId xmlns:p14="http://schemas.microsoft.com/office/powerpoint/2010/main" val="12251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249D45E-D3D6-4F01-925B-2E27BD358F87}" type="slidenum">
              <a:rPr lang="en-ZA" smtClean="0"/>
              <a:t>10</a:t>
            </a:fld>
            <a:endParaRPr lang="en-ZA" dirty="0"/>
          </a:p>
        </p:txBody>
      </p:sp>
    </p:spTree>
    <p:extLst>
      <p:ext uri="{BB962C8B-B14F-4D97-AF65-F5344CB8AC3E}">
        <p14:creationId xmlns:p14="http://schemas.microsoft.com/office/powerpoint/2010/main" val="2518177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4D3221-EFF9-4014-8F0E-17383E017930}" type="slidenum">
              <a:rPr lang="en-ZA" altLang="en-US" smtClean="0"/>
              <a:pPr>
                <a:defRPr/>
              </a:pPr>
              <a:t>11</a:t>
            </a:fld>
            <a:endParaRPr lang="en-ZA" altLang="en-US"/>
          </a:p>
        </p:txBody>
      </p:sp>
    </p:spTree>
    <p:extLst>
      <p:ext uri="{BB962C8B-B14F-4D97-AF65-F5344CB8AC3E}">
        <p14:creationId xmlns:p14="http://schemas.microsoft.com/office/powerpoint/2010/main" val="356971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249D45E-D3D6-4F01-925B-2E27BD358F87}" type="slidenum">
              <a:rPr lang="en-ZA" smtClean="0"/>
              <a:t>2</a:t>
            </a:fld>
            <a:endParaRPr lang="en-ZA" dirty="0"/>
          </a:p>
        </p:txBody>
      </p:sp>
    </p:spTree>
    <p:extLst>
      <p:ext uri="{BB962C8B-B14F-4D97-AF65-F5344CB8AC3E}">
        <p14:creationId xmlns:p14="http://schemas.microsoft.com/office/powerpoint/2010/main" val="196369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249D45E-D3D6-4F01-925B-2E27BD358F87}" type="slidenum">
              <a:rPr lang="en-ZA" smtClean="0"/>
              <a:t>3</a:t>
            </a:fld>
            <a:endParaRPr lang="en-ZA" dirty="0"/>
          </a:p>
        </p:txBody>
      </p:sp>
    </p:spTree>
    <p:extLst>
      <p:ext uri="{BB962C8B-B14F-4D97-AF65-F5344CB8AC3E}">
        <p14:creationId xmlns:p14="http://schemas.microsoft.com/office/powerpoint/2010/main" val="283042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249D45E-D3D6-4F01-925B-2E27BD358F87}" type="slidenum">
              <a:rPr lang="en-ZA" smtClean="0"/>
              <a:t>4</a:t>
            </a:fld>
            <a:endParaRPr lang="en-ZA" dirty="0"/>
          </a:p>
        </p:txBody>
      </p:sp>
    </p:spTree>
    <p:extLst>
      <p:ext uri="{BB962C8B-B14F-4D97-AF65-F5344CB8AC3E}">
        <p14:creationId xmlns:p14="http://schemas.microsoft.com/office/powerpoint/2010/main" val="2604229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249D45E-D3D6-4F01-925B-2E27BD358F87}" type="slidenum">
              <a:rPr lang="en-ZA" smtClean="0"/>
              <a:t>5</a:t>
            </a:fld>
            <a:endParaRPr lang="en-ZA" dirty="0"/>
          </a:p>
        </p:txBody>
      </p:sp>
    </p:spTree>
    <p:extLst>
      <p:ext uri="{BB962C8B-B14F-4D97-AF65-F5344CB8AC3E}">
        <p14:creationId xmlns:p14="http://schemas.microsoft.com/office/powerpoint/2010/main" val="991164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249D45E-D3D6-4F01-925B-2E27BD358F87}" type="slidenum">
              <a:rPr lang="en-ZA" smtClean="0"/>
              <a:t>6</a:t>
            </a:fld>
            <a:endParaRPr lang="en-ZA" dirty="0"/>
          </a:p>
        </p:txBody>
      </p:sp>
    </p:spTree>
    <p:extLst>
      <p:ext uri="{BB962C8B-B14F-4D97-AF65-F5344CB8AC3E}">
        <p14:creationId xmlns:p14="http://schemas.microsoft.com/office/powerpoint/2010/main" val="3767349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249D45E-D3D6-4F01-925B-2E27BD358F87}" type="slidenum">
              <a:rPr lang="en-ZA" smtClean="0"/>
              <a:t>7</a:t>
            </a:fld>
            <a:endParaRPr lang="en-ZA" dirty="0"/>
          </a:p>
        </p:txBody>
      </p:sp>
    </p:spTree>
    <p:extLst>
      <p:ext uri="{BB962C8B-B14F-4D97-AF65-F5344CB8AC3E}">
        <p14:creationId xmlns:p14="http://schemas.microsoft.com/office/powerpoint/2010/main" val="4285453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249D45E-D3D6-4F01-925B-2E27BD358F87}" type="slidenum">
              <a:rPr lang="en-ZA" smtClean="0"/>
              <a:t>8</a:t>
            </a:fld>
            <a:endParaRPr lang="en-ZA" dirty="0"/>
          </a:p>
        </p:txBody>
      </p:sp>
    </p:spTree>
    <p:extLst>
      <p:ext uri="{BB962C8B-B14F-4D97-AF65-F5344CB8AC3E}">
        <p14:creationId xmlns:p14="http://schemas.microsoft.com/office/powerpoint/2010/main" val="1828917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249D45E-D3D6-4F01-925B-2E27BD358F87}" type="slidenum">
              <a:rPr lang="en-ZA" smtClean="0"/>
              <a:t>9</a:t>
            </a:fld>
            <a:endParaRPr lang="en-ZA" dirty="0"/>
          </a:p>
        </p:txBody>
      </p:sp>
    </p:spTree>
    <p:extLst>
      <p:ext uri="{BB962C8B-B14F-4D97-AF65-F5344CB8AC3E}">
        <p14:creationId xmlns:p14="http://schemas.microsoft.com/office/powerpoint/2010/main" val="3584294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D3EB6AD-00D4-42B5-833F-AFE81B3F2769}" type="datetime1">
              <a:rPr lang="en-US" altLang="en-US"/>
              <a:pPr>
                <a:defRPr/>
              </a:pPr>
              <a:t>7/6/2020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BA8EAD-2F83-4FE2-AE1B-6FB74E42CD91}" type="slidenum">
              <a:rPr lang="en-US" altLang="en-US"/>
              <a:pPr>
                <a:defRPr/>
              </a:pPr>
              <a:t>‹#›</a:t>
            </a:fld>
            <a:endParaRPr lang="en-US" altLang="en-US"/>
          </a:p>
        </p:txBody>
      </p:sp>
    </p:spTree>
    <p:extLst>
      <p:ext uri="{BB962C8B-B14F-4D97-AF65-F5344CB8AC3E}">
        <p14:creationId xmlns:p14="http://schemas.microsoft.com/office/powerpoint/2010/main" val="275796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379562" y="1570008"/>
            <a:ext cx="8229600" cy="4525963"/>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B02C83B-DC7B-47CC-80A5-7776009099DE}" type="datetime1">
              <a:rPr lang="en-US" altLang="en-US"/>
              <a:pPr>
                <a:defRPr/>
              </a:pPr>
              <a:t>7/6/2020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0373CB-E071-4186-BE95-05CF9AB7DE94}" type="slidenum">
              <a:rPr lang="en-US" altLang="en-US"/>
              <a:pPr>
                <a:defRPr/>
              </a:pPr>
              <a:t>‹#›</a:t>
            </a:fld>
            <a:endParaRPr lang="en-US" altLang="en-US"/>
          </a:p>
        </p:txBody>
      </p:sp>
    </p:spTree>
    <p:extLst>
      <p:ext uri="{BB962C8B-B14F-4D97-AF65-F5344CB8AC3E}">
        <p14:creationId xmlns:p14="http://schemas.microsoft.com/office/powerpoint/2010/main" val="1768424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6CD7D-5053-476D-8E6D-5143E63DD695}" type="datetime1">
              <a:rPr lang="en-US" altLang="en-US"/>
              <a:pPr>
                <a:defRPr/>
              </a:pPr>
              <a:t>7/6/2020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1C71ED-D251-4AE9-BE34-42D675F6070A}" type="slidenum">
              <a:rPr lang="en-US" altLang="en-US"/>
              <a:pPr>
                <a:defRPr/>
              </a:pPr>
              <a:t>‹#›</a:t>
            </a:fld>
            <a:endParaRPr lang="en-US" altLang="en-US"/>
          </a:p>
        </p:txBody>
      </p:sp>
    </p:spTree>
    <p:extLst>
      <p:ext uri="{BB962C8B-B14F-4D97-AF65-F5344CB8AC3E}">
        <p14:creationId xmlns:p14="http://schemas.microsoft.com/office/powerpoint/2010/main" val="2654512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68BE63-A03B-4FF7-9D58-598441C59661}" type="datetime1">
              <a:rPr lang="en-US" altLang="en-US" smtClean="0"/>
              <a:pPr>
                <a:defRPr/>
              </a:pPr>
              <a:t>7/6/2020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C88D6D-6176-40D1-BCF3-8CA460732DD2}" type="slidenum">
              <a:rPr lang="en-US" altLang="en-US"/>
              <a:pPr>
                <a:defRPr/>
              </a:pPr>
              <a:t>‹#›</a:t>
            </a:fld>
            <a:endParaRPr lang="en-US" altLang="en-US"/>
          </a:p>
        </p:txBody>
      </p:sp>
    </p:spTree>
    <p:extLst>
      <p:ext uri="{BB962C8B-B14F-4D97-AF65-F5344CB8AC3E}">
        <p14:creationId xmlns:p14="http://schemas.microsoft.com/office/powerpoint/2010/main" val="344238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F4646D-7B80-4841-B3AC-0AC5ED0BB836}" type="datetime1">
              <a:rPr lang="en-US" altLang="en-US" smtClean="0"/>
              <a:pPr>
                <a:defRPr/>
              </a:pPr>
              <a:t>7/6/2020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574282-C112-4E25-A6BD-8F20309AF277}" type="slidenum">
              <a:rPr lang="en-US" altLang="en-US"/>
              <a:pPr>
                <a:defRPr/>
              </a:pPr>
              <a:t>‹#›</a:t>
            </a:fld>
            <a:endParaRPr lang="en-US" altLang="en-US"/>
          </a:p>
        </p:txBody>
      </p:sp>
    </p:spTree>
    <p:extLst>
      <p:ext uri="{BB962C8B-B14F-4D97-AF65-F5344CB8AC3E}">
        <p14:creationId xmlns:p14="http://schemas.microsoft.com/office/powerpoint/2010/main" val="2872223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E59AE1-DBD5-438B-8482-4978E1B83BB6}" type="datetime1">
              <a:rPr lang="en-US" altLang="en-US" smtClean="0"/>
              <a:pPr>
                <a:defRPr/>
              </a:pPr>
              <a:t>7/6/2020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636353-652F-48BA-8F13-7E3FD23E1F55}" type="slidenum">
              <a:rPr lang="en-US" altLang="en-US"/>
              <a:pPr>
                <a:defRPr/>
              </a:pPr>
              <a:t>‹#›</a:t>
            </a:fld>
            <a:endParaRPr lang="en-US" altLang="en-US"/>
          </a:p>
        </p:txBody>
      </p:sp>
    </p:spTree>
    <p:extLst>
      <p:ext uri="{BB962C8B-B14F-4D97-AF65-F5344CB8AC3E}">
        <p14:creationId xmlns:p14="http://schemas.microsoft.com/office/powerpoint/2010/main" val="4045028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33F5B1-C2EA-43E8-A47F-68CE21D5833B}" type="datetime1">
              <a:rPr lang="en-US" altLang="en-US" smtClean="0"/>
              <a:pPr>
                <a:defRPr/>
              </a:pPr>
              <a:t>7/6/2020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882A20-90DA-45B7-BEF4-388560F5AA33}" type="slidenum">
              <a:rPr lang="en-US" altLang="en-US"/>
              <a:pPr>
                <a:defRPr/>
              </a:pPr>
              <a:t>‹#›</a:t>
            </a:fld>
            <a:endParaRPr lang="en-US" altLang="en-US"/>
          </a:p>
        </p:txBody>
      </p:sp>
    </p:spTree>
    <p:extLst>
      <p:ext uri="{BB962C8B-B14F-4D97-AF65-F5344CB8AC3E}">
        <p14:creationId xmlns:p14="http://schemas.microsoft.com/office/powerpoint/2010/main" val="1608898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798044-6C94-4760-BF2C-DFD2923508BE}" type="datetime1">
              <a:rPr lang="en-US" altLang="en-US" smtClean="0"/>
              <a:pPr>
                <a:defRPr/>
              </a:pPr>
              <a:t>7/6/2020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21F535E-F9F4-4E68-BB0B-5907FB12CB61}" type="slidenum">
              <a:rPr lang="en-US" altLang="en-US"/>
              <a:pPr>
                <a:defRPr/>
              </a:pPr>
              <a:t>‹#›</a:t>
            </a:fld>
            <a:endParaRPr lang="en-US" altLang="en-US"/>
          </a:p>
        </p:txBody>
      </p:sp>
    </p:spTree>
    <p:extLst>
      <p:ext uri="{BB962C8B-B14F-4D97-AF65-F5344CB8AC3E}">
        <p14:creationId xmlns:p14="http://schemas.microsoft.com/office/powerpoint/2010/main" val="2085306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65BA9C-EE5B-4E81-81F1-35742C285CAC}" type="datetime1">
              <a:rPr lang="en-US" altLang="en-US" smtClean="0"/>
              <a:pPr>
                <a:defRPr/>
              </a:pPr>
              <a:t>7/6/2020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0BE33B0-8401-4D6A-95AC-538AC262544F}" type="slidenum">
              <a:rPr lang="en-US" altLang="en-US"/>
              <a:pPr>
                <a:defRPr/>
              </a:pPr>
              <a:t>‹#›</a:t>
            </a:fld>
            <a:endParaRPr lang="en-US" altLang="en-US"/>
          </a:p>
        </p:txBody>
      </p:sp>
    </p:spTree>
    <p:extLst>
      <p:ext uri="{BB962C8B-B14F-4D97-AF65-F5344CB8AC3E}">
        <p14:creationId xmlns:p14="http://schemas.microsoft.com/office/powerpoint/2010/main" val="753969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AC243E-B17F-4572-BD52-86905C2FCF00}" type="datetime1">
              <a:rPr lang="en-US" altLang="en-US" smtClean="0"/>
              <a:pPr>
                <a:defRPr/>
              </a:pPr>
              <a:t>7/6/2020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5D373A2-CD0E-4FAB-825C-1739ED636B22}" type="slidenum">
              <a:rPr lang="en-US" altLang="en-US"/>
              <a:pPr>
                <a:defRPr/>
              </a:pPr>
              <a:t>‹#›</a:t>
            </a:fld>
            <a:endParaRPr lang="en-US" altLang="en-US"/>
          </a:p>
        </p:txBody>
      </p:sp>
    </p:spTree>
    <p:extLst>
      <p:ext uri="{BB962C8B-B14F-4D97-AF65-F5344CB8AC3E}">
        <p14:creationId xmlns:p14="http://schemas.microsoft.com/office/powerpoint/2010/main" val="2195088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51CB47-EC2A-4C0D-8D13-F42E8780E3AE}" type="datetime1">
              <a:rPr lang="en-US" altLang="en-US" smtClean="0"/>
              <a:pPr>
                <a:defRPr/>
              </a:pPr>
              <a:t>7/6/2020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7B2EAD6-06A2-4E1D-89CD-2C67972A50DF}" type="slidenum">
              <a:rPr lang="en-US" altLang="en-US"/>
              <a:pPr>
                <a:defRPr/>
              </a:pPr>
              <a:t>‹#›</a:t>
            </a:fld>
            <a:endParaRPr lang="en-US" altLang="en-US"/>
          </a:p>
        </p:txBody>
      </p:sp>
    </p:spTree>
    <p:extLst>
      <p:ext uri="{BB962C8B-B14F-4D97-AF65-F5344CB8AC3E}">
        <p14:creationId xmlns:p14="http://schemas.microsoft.com/office/powerpoint/2010/main" val="370715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82BBED-0481-4551-AC73-DEC26A1BFB48}" type="datetime1">
              <a:rPr lang="en-US" altLang="en-US"/>
              <a:pPr>
                <a:defRPr/>
              </a:pPr>
              <a:t>7/6/2020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8CFD16-E08F-4D35-B8EC-67625234D645}" type="slidenum">
              <a:rPr lang="en-US" altLang="en-US"/>
              <a:pPr>
                <a:defRPr/>
              </a:pPr>
              <a:t>‹#›</a:t>
            </a:fld>
            <a:endParaRPr lang="en-US" altLang="en-US"/>
          </a:p>
        </p:txBody>
      </p:sp>
    </p:spTree>
    <p:extLst>
      <p:ext uri="{BB962C8B-B14F-4D97-AF65-F5344CB8AC3E}">
        <p14:creationId xmlns:p14="http://schemas.microsoft.com/office/powerpoint/2010/main" val="1986354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D3903F-958B-428B-BFAA-6F2BA7793832}" type="datetime1">
              <a:rPr lang="en-US" altLang="en-US" smtClean="0"/>
              <a:pPr>
                <a:defRPr/>
              </a:pPr>
              <a:t>7/6/2020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A6362BB-105C-42EB-AF65-AA5590BC9BD9}" type="slidenum">
              <a:rPr lang="en-US" altLang="en-US"/>
              <a:pPr>
                <a:defRPr/>
              </a:pPr>
              <a:t>‹#›</a:t>
            </a:fld>
            <a:endParaRPr lang="en-US" altLang="en-US"/>
          </a:p>
        </p:txBody>
      </p:sp>
    </p:spTree>
    <p:extLst>
      <p:ext uri="{BB962C8B-B14F-4D97-AF65-F5344CB8AC3E}">
        <p14:creationId xmlns:p14="http://schemas.microsoft.com/office/powerpoint/2010/main" val="581578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A0BAEA-C65A-4529-B8D9-804DC402595A}" type="datetime1">
              <a:rPr lang="en-US" altLang="en-US" smtClean="0"/>
              <a:pPr>
                <a:defRPr/>
              </a:pPr>
              <a:t>7/6/2020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DF9D61-140B-494A-AA02-771FDC7DAD95}" type="slidenum">
              <a:rPr lang="en-US" altLang="en-US"/>
              <a:pPr>
                <a:defRPr/>
              </a:pPr>
              <a:t>‹#›</a:t>
            </a:fld>
            <a:endParaRPr lang="en-US" altLang="en-US"/>
          </a:p>
        </p:txBody>
      </p:sp>
    </p:spTree>
    <p:extLst>
      <p:ext uri="{BB962C8B-B14F-4D97-AF65-F5344CB8AC3E}">
        <p14:creationId xmlns:p14="http://schemas.microsoft.com/office/powerpoint/2010/main" val="1672322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90DE63-3DA8-4B58-AA5B-E12C381D5E64}" type="datetime1">
              <a:rPr lang="en-US" altLang="en-US" smtClean="0"/>
              <a:pPr>
                <a:defRPr/>
              </a:pPr>
              <a:t>7/6/2020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49D4F4-5C6C-4452-9C6A-35D9A0DEF94E}" type="slidenum">
              <a:rPr lang="en-US" altLang="en-US"/>
              <a:pPr>
                <a:defRPr/>
              </a:pPr>
              <a:t>‹#›</a:t>
            </a:fld>
            <a:endParaRPr lang="en-US" altLang="en-US"/>
          </a:p>
        </p:txBody>
      </p:sp>
    </p:spTree>
    <p:extLst>
      <p:ext uri="{BB962C8B-B14F-4D97-AF65-F5344CB8AC3E}">
        <p14:creationId xmlns:p14="http://schemas.microsoft.com/office/powerpoint/2010/main" val="426044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FEBF82-035C-4F31-8B28-F6BEB3599195}" type="datetime1">
              <a:rPr lang="en-US" altLang="en-US"/>
              <a:pPr>
                <a:defRPr/>
              </a:pPr>
              <a:t>7/6/2020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86AC0E-D00A-43BF-8E10-535EB01707A5}" type="slidenum">
              <a:rPr lang="en-US" altLang="en-US"/>
              <a:pPr>
                <a:defRPr/>
              </a:pPr>
              <a:t>‹#›</a:t>
            </a:fld>
            <a:endParaRPr lang="en-US" altLang="en-US"/>
          </a:p>
        </p:txBody>
      </p:sp>
    </p:spTree>
    <p:extLst>
      <p:ext uri="{BB962C8B-B14F-4D97-AF65-F5344CB8AC3E}">
        <p14:creationId xmlns:p14="http://schemas.microsoft.com/office/powerpoint/2010/main" val="358410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D3DC32-8AD8-43E4-9A53-253F38C285B3}" type="datetime1">
              <a:rPr lang="en-US" altLang="en-US"/>
              <a:pPr>
                <a:defRPr/>
              </a:pPr>
              <a:t>7/6/2020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821378-A234-4A8F-A93C-C24B640D76BC}" type="slidenum">
              <a:rPr lang="en-US" altLang="en-US"/>
              <a:pPr>
                <a:defRPr/>
              </a:pPr>
              <a:t>‹#›</a:t>
            </a:fld>
            <a:endParaRPr lang="en-US" altLang="en-US"/>
          </a:p>
        </p:txBody>
      </p:sp>
    </p:spTree>
    <p:extLst>
      <p:ext uri="{BB962C8B-B14F-4D97-AF65-F5344CB8AC3E}">
        <p14:creationId xmlns:p14="http://schemas.microsoft.com/office/powerpoint/2010/main" val="248507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63BC93E-E131-4B00-B242-8142D21F9162}" type="datetime1">
              <a:rPr lang="en-US" altLang="en-US"/>
              <a:pPr>
                <a:defRPr/>
              </a:pPr>
              <a:t>7/6/2020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95DA5A-E6F2-430C-B494-2C663E102B2B}" type="slidenum">
              <a:rPr lang="en-US" altLang="en-US"/>
              <a:pPr>
                <a:defRPr/>
              </a:pPr>
              <a:t>‹#›</a:t>
            </a:fld>
            <a:endParaRPr lang="en-US" altLang="en-US"/>
          </a:p>
        </p:txBody>
      </p:sp>
    </p:spTree>
    <p:extLst>
      <p:ext uri="{BB962C8B-B14F-4D97-AF65-F5344CB8AC3E}">
        <p14:creationId xmlns:p14="http://schemas.microsoft.com/office/powerpoint/2010/main" val="375391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98FAE2-4000-4730-9982-729E058242A7}" type="datetime1">
              <a:rPr lang="en-US" altLang="en-US"/>
              <a:pPr>
                <a:defRPr/>
              </a:pPr>
              <a:t>7/6/2020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9BC5D0-F0CD-4231-BB2F-42DDF7EC0BD4}" type="slidenum">
              <a:rPr lang="en-US" altLang="en-US"/>
              <a:pPr>
                <a:defRPr/>
              </a:pPr>
              <a:t>‹#›</a:t>
            </a:fld>
            <a:endParaRPr lang="en-US" altLang="en-US"/>
          </a:p>
        </p:txBody>
      </p:sp>
    </p:spTree>
    <p:extLst>
      <p:ext uri="{BB962C8B-B14F-4D97-AF65-F5344CB8AC3E}">
        <p14:creationId xmlns:p14="http://schemas.microsoft.com/office/powerpoint/2010/main" val="38883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445130"/>
            <a:ext cx="2133600" cy="365125"/>
          </a:xfrm>
        </p:spPr>
        <p:txBody>
          <a:bodyPr/>
          <a:lstStyle>
            <a:lvl1pPr>
              <a:defRPr/>
            </a:lvl1pPr>
          </a:lstStyle>
          <a:p>
            <a:pPr>
              <a:defRPr/>
            </a:pPr>
            <a:fld id="{53EF620E-0A6C-4D36-9333-E2C247F3F4D8}" type="datetime1">
              <a:rPr lang="en-US" altLang="en-US"/>
              <a:pPr>
                <a:defRPr/>
              </a:pPr>
              <a:t>7/6/2020</a:t>
            </a:fld>
            <a:endParaRPr lang="en-US" altLang="en-US" dirty="0"/>
          </a:p>
        </p:txBody>
      </p:sp>
      <p:sp>
        <p:nvSpPr>
          <p:cNvPr id="4" name="Slide Number Placeholder 5"/>
          <p:cNvSpPr>
            <a:spLocks noGrp="1"/>
          </p:cNvSpPr>
          <p:nvPr>
            <p:ph type="sldNum" sz="quarter" idx="12"/>
          </p:nvPr>
        </p:nvSpPr>
        <p:spPr>
          <a:xfrm>
            <a:off x="6553200" y="6445130"/>
            <a:ext cx="2133600" cy="365125"/>
          </a:xfrm>
        </p:spPr>
        <p:txBody>
          <a:bodyPr/>
          <a:lstStyle>
            <a:lvl1pPr>
              <a:defRPr>
                <a:solidFill>
                  <a:schemeClr val="bg1"/>
                </a:solidFill>
              </a:defRPr>
            </a:lvl1pPr>
          </a:lstStyle>
          <a:p>
            <a:pPr>
              <a:defRPr/>
            </a:pPr>
            <a:fld id="{2E083F00-3C55-4327-9B0B-FF9887ACCF08}" type="slidenum">
              <a:rPr lang="en-US" altLang="en-US" smtClean="0"/>
              <a:pPr>
                <a:defRPr/>
              </a:pPr>
              <a:t>‹#›</a:t>
            </a:fld>
            <a:endParaRPr lang="en-US" altLang="en-US" dirty="0"/>
          </a:p>
        </p:txBody>
      </p:sp>
      <p:sp>
        <p:nvSpPr>
          <p:cNvPr id="5" name="Rectangle 4"/>
          <p:cNvSpPr/>
          <p:nvPr userDrawn="1"/>
        </p:nvSpPr>
        <p:spPr>
          <a:xfrm>
            <a:off x="0" y="17756"/>
            <a:ext cx="6780361" cy="941032"/>
          </a:xfrm>
          <a:prstGeom prst="rect">
            <a:avLst/>
          </a:prstGeom>
          <a:solidFill>
            <a:srgbClr val="00486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ontent Placeholder 3"/>
          <p:cNvSpPr txBox="1">
            <a:spLocks/>
          </p:cNvSpPr>
          <p:nvPr userDrawn="1"/>
        </p:nvSpPr>
        <p:spPr>
          <a:xfrm>
            <a:off x="350980" y="1115552"/>
            <a:ext cx="8460509" cy="5033241"/>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ZA" sz="2000" dirty="0">
              <a:solidFill>
                <a:srgbClr val="002060"/>
              </a:solidFill>
            </a:endParaRPr>
          </a:p>
        </p:txBody>
      </p:sp>
      <p:sp>
        <p:nvSpPr>
          <p:cNvPr id="8" name="Content Placeholder 2"/>
          <p:cNvSpPr>
            <a:spLocks noGrp="1"/>
          </p:cNvSpPr>
          <p:nvPr>
            <p:ph idx="1"/>
          </p:nvPr>
        </p:nvSpPr>
        <p:spPr>
          <a:xfrm>
            <a:off x="224287" y="1115552"/>
            <a:ext cx="8462513" cy="5224863"/>
          </a:xfrm>
        </p:spPr>
        <p:txBody>
          <a:bodyPr/>
          <a:lstStyle>
            <a:lvl1pPr>
              <a:defRPr sz="1800">
                <a:solidFill>
                  <a:srgbClr val="002060"/>
                </a:solidFill>
              </a:defRPr>
            </a:lvl1pPr>
            <a:lvl2pPr>
              <a:defRPr sz="1800">
                <a:solidFill>
                  <a:srgbClr val="002060"/>
                </a:solidFill>
              </a:defRPr>
            </a:lvl2pPr>
            <a:lvl3pPr marL="985838" indent="-269875">
              <a:defRPr sz="1600">
                <a:solidFill>
                  <a:srgbClr val="002060"/>
                </a:solidFill>
              </a:defRPr>
            </a:lvl3pPr>
            <a:lvl4pPr marL="1262063" indent="-228600">
              <a:defRPr sz="1600">
                <a:solidFill>
                  <a:srgbClr val="002060"/>
                </a:solidFill>
              </a:defRPr>
            </a:lvl4pPr>
            <a:lvl5pPr marL="1435100" indent="-228600">
              <a:defRPr sz="1600">
                <a:solidFill>
                  <a:srgbClr val="002060"/>
                </a:solidFill>
              </a:defRPr>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1"/>
          <p:cNvSpPr>
            <a:spLocks noGrp="1"/>
          </p:cNvSpPr>
          <p:nvPr>
            <p:ph type="title"/>
          </p:nvPr>
        </p:nvSpPr>
        <p:spPr>
          <a:xfrm>
            <a:off x="224286" y="94891"/>
            <a:ext cx="6435305" cy="793630"/>
          </a:xfrm>
        </p:spPr>
        <p:txBody>
          <a:bodyPr anchor="ctr"/>
          <a:lstStyle>
            <a:lvl1pPr algn="l">
              <a:defRPr sz="3600" b="1">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027023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287" y="1233577"/>
            <a:ext cx="8462513" cy="4892586"/>
          </a:xfrm>
        </p:spPr>
        <p:txBody>
          <a:bodyPr/>
          <a:lstStyle>
            <a:lvl1pPr>
              <a:defRPr sz="1800">
                <a:solidFill>
                  <a:srgbClr val="002060"/>
                </a:solidFill>
              </a:defRPr>
            </a:lvl1pPr>
            <a:lvl2pPr>
              <a:defRPr sz="1800">
                <a:solidFill>
                  <a:srgbClr val="002060"/>
                </a:solidFill>
              </a:defRPr>
            </a:lvl2pPr>
            <a:lvl3pPr marL="985838" indent="-269875">
              <a:defRPr sz="1600">
                <a:solidFill>
                  <a:srgbClr val="002060"/>
                </a:solidFill>
              </a:defRPr>
            </a:lvl3pPr>
            <a:lvl4pPr marL="1262063" indent="-228600">
              <a:defRPr sz="1600">
                <a:solidFill>
                  <a:srgbClr val="002060"/>
                </a:solidFill>
              </a:defRPr>
            </a:lvl4pPr>
            <a:lvl5pPr marL="1435100" indent="-228600">
              <a:defRPr sz="1600">
                <a:solidFill>
                  <a:srgbClr val="002060"/>
                </a:solidFill>
              </a:defRPr>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4A02108-54DF-4348-A3C4-F912064D7C8C}" type="datetime1">
              <a:rPr lang="en-US" altLang="en-US"/>
              <a:pPr>
                <a:defRPr/>
              </a:pPr>
              <a:t>7/6/2020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4F067A-F90A-41C0-A34A-368B33ECE1F1}" type="slidenum">
              <a:rPr lang="en-US" altLang="en-US"/>
              <a:pPr>
                <a:defRPr/>
              </a:pPr>
              <a:t>‹#›</a:t>
            </a:fld>
            <a:endParaRPr lang="en-US" altLang="en-US"/>
          </a:p>
        </p:txBody>
      </p:sp>
    </p:spTree>
    <p:extLst>
      <p:ext uri="{BB962C8B-B14F-4D97-AF65-F5344CB8AC3E}">
        <p14:creationId xmlns:p14="http://schemas.microsoft.com/office/powerpoint/2010/main" val="315784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205B08-71C4-4528-8A6F-7080DD6245B7}" type="datetime1">
              <a:rPr lang="en-US" altLang="en-US"/>
              <a:pPr>
                <a:defRPr/>
              </a:pPr>
              <a:t>7/6/2020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160756-84B0-4D53-8925-1E6A79759867}" type="slidenum">
              <a:rPr lang="en-US" altLang="en-US"/>
              <a:pPr>
                <a:defRPr/>
              </a:pPr>
              <a:t>‹#›</a:t>
            </a:fld>
            <a:endParaRPr lang="en-US" altLang="en-US"/>
          </a:p>
        </p:txBody>
      </p:sp>
    </p:spTree>
    <p:extLst>
      <p:ext uri="{BB962C8B-B14F-4D97-AF65-F5344CB8AC3E}">
        <p14:creationId xmlns:p14="http://schemas.microsoft.com/office/powerpoint/2010/main" val="165208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MS PGothic" pitchFamily="34" charset="-128"/>
              </a:defRPr>
            </a:lvl1pPr>
          </a:lstStyle>
          <a:p>
            <a:pPr>
              <a:defRPr/>
            </a:pPr>
            <a:fld id="{42A7E453-1B97-4FAC-A800-07F157383188}" type="datetime1">
              <a:rPr lang="en-US" altLang="en-US"/>
              <a:pPr>
                <a:defRPr/>
              </a:pPr>
              <a:t>7/6/2020</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ea typeface="ＭＳ Ｐゴシック" panose="020B0600070205080204" pitchFamily="34" charset="-128"/>
              </a:defRPr>
            </a:lvl1pPr>
          </a:lstStyle>
          <a:p>
            <a:pPr>
              <a:defRPr/>
            </a:pPr>
            <a:fld id="{1750E6FD-085F-481D-9D8D-09463D6A32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eaLnBrk="1" hangingPunct="1">
              <a:defRPr/>
            </a:pPr>
            <a:fld id="{A57537D9-271B-4719-9AD6-BF8C61BDA923}" type="datetime1">
              <a:rPr lang="en-US" altLang="en-US" smtClean="0"/>
              <a:pPr eaLnBrk="1" hangingPunct="1">
                <a:defRPr/>
              </a:pPr>
              <a:t>7/6/2020</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1" hangingPunct="1">
              <a:defRPr/>
            </a:pPr>
            <a:fld id="{6D84E181-5F34-4D3C-B6AD-2E67CB9A3A28}" type="slidenum">
              <a:rPr lang="en-US" altLang="en-US"/>
              <a:pPr eaLnBrk="1" hangingPunct="1">
                <a:defRPr/>
              </a:pPr>
              <a:t>‹#›</a:t>
            </a:fld>
            <a:endParaRPr lang="en-US" altLang="en-US"/>
          </a:p>
        </p:txBody>
      </p:sp>
    </p:spTree>
    <p:extLst>
      <p:ext uri="{BB962C8B-B14F-4D97-AF65-F5344CB8AC3E}">
        <p14:creationId xmlns:p14="http://schemas.microsoft.com/office/powerpoint/2010/main" val="3781964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9691" y="3980874"/>
            <a:ext cx="7772400" cy="2004290"/>
          </a:xfrm>
        </p:spPr>
        <p:txBody>
          <a:bodyPr/>
          <a:lstStyle/>
          <a:p>
            <a:r>
              <a:rPr lang="en-GB" altLang="en-US" sz="4000" b="1" baseline="30000" dirty="0">
                <a:solidFill>
                  <a:prstClr val="white"/>
                </a:solidFill>
                <a:latin typeface="Arial" panose="020B0604020202020204" pitchFamily="34" charset="0"/>
                <a:cs typeface="Arial" panose="020B0604020202020204" pitchFamily="34" charset="0"/>
              </a:rPr>
              <a:t>REVISED BUDGET PRESENTATION TO THE PORTFOLIO COMMITTEE ON DEFENCE</a:t>
            </a:r>
            <a:br>
              <a:rPr lang="en-GB" altLang="en-US" sz="4000" b="1" baseline="30000" dirty="0">
                <a:solidFill>
                  <a:prstClr val="white"/>
                </a:solidFill>
                <a:latin typeface="Arial" panose="020B0604020202020204" pitchFamily="34" charset="0"/>
                <a:cs typeface="Arial" panose="020B0604020202020204" pitchFamily="34" charset="0"/>
              </a:rPr>
            </a:br>
            <a:r>
              <a:rPr lang="en-GB" altLang="en-US" sz="4000" b="1" baseline="30000" dirty="0" smtClean="0">
                <a:solidFill>
                  <a:prstClr val="white"/>
                </a:solidFill>
                <a:latin typeface="Arial" panose="020B0604020202020204" pitchFamily="34" charset="0"/>
                <a:cs typeface="Arial" panose="020B0604020202020204" pitchFamily="34" charset="0"/>
              </a:rPr>
              <a:t>8 </a:t>
            </a:r>
            <a:r>
              <a:rPr lang="en-GB" altLang="en-US" sz="4000" b="1" baseline="30000" dirty="0">
                <a:solidFill>
                  <a:prstClr val="white"/>
                </a:solidFill>
                <a:latin typeface="Arial" panose="020B0604020202020204" pitchFamily="34" charset="0"/>
                <a:cs typeface="Arial" panose="020B0604020202020204" pitchFamily="34" charset="0"/>
              </a:rPr>
              <a:t>July 2020</a:t>
            </a:r>
            <a:endParaRPr lang="en-ZA" sz="1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5094"/>
            <a:ext cx="6324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itle 1"/>
          <p:cNvSpPr>
            <a:spLocks noGrp="1"/>
          </p:cNvSpPr>
          <p:nvPr>
            <p:ph type="title"/>
          </p:nvPr>
        </p:nvSpPr>
        <p:spPr>
          <a:xfrm>
            <a:off x="152400" y="-172539"/>
            <a:ext cx="8229600" cy="1258094"/>
          </a:xfrm>
        </p:spPr>
        <p:txBody>
          <a:bodyPr>
            <a:normAutofit fontScale="90000"/>
          </a:bodyPr>
          <a:lstStyle/>
          <a:p>
            <a:pPr algn="l" eaLnBrk="1" hangingPunct="1"/>
            <a:r>
              <a:rPr lang="en-US" altLang="en-US" sz="2200" b="1" dirty="0" smtClean="0">
                <a:solidFill>
                  <a:schemeClr val="bg1"/>
                </a:solidFill>
                <a:latin typeface="Arial" charset="0"/>
                <a:cs typeface="Arial" charset="0"/>
              </a:rPr>
              <a:t/>
            </a:r>
            <a:br>
              <a:rPr lang="en-US" altLang="en-US" sz="2200" b="1" dirty="0" smtClean="0">
                <a:solidFill>
                  <a:schemeClr val="bg1"/>
                </a:solidFill>
                <a:latin typeface="Arial" charset="0"/>
                <a:cs typeface="Arial" charset="0"/>
              </a:rPr>
            </a:br>
            <a:r>
              <a:rPr lang="en-US" altLang="en-US" sz="2200" b="1" dirty="0" smtClean="0">
                <a:solidFill>
                  <a:schemeClr val="bg1"/>
                </a:solidFill>
                <a:latin typeface="Arial" charset="0"/>
                <a:cs typeface="Arial" charset="0"/>
              </a:rPr>
              <a:t>COVID 19 –IMPACT ON SERVICE DELIVERY </a:t>
            </a:r>
            <a:br>
              <a:rPr lang="en-US" altLang="en-US" sz="2200" b="1" dirty="0" smtClean="0">
                <a:solidFill>
                  <a:schemeClr val="bg1"/>
                </a:solidFill>
                <a:latin typeface="Arial" charset="0"/>
                <a:cs typeface="Arial" charset="0"/>
              </a:rPr>
            </a:br>
            <a:r>
              <a:rPr lang="en-US" altLang="en-US" sz="2200" b="1" dirty="0" smtClean="0">
                <a:solidFill>
                  <a:schemeClr val="bg1"/>
                </a:solidFill>
                <a:latin typeface="Arial" charset="0"/>
                <a:cs typeface="Arial" charset="0"/>
              </a:rPr>
              <a:t>TARGETS</a:t>
            </a:r>
            <a:br>
              <a:rPr lang="en-US" altLang="en-US" sz="2200" b="1" dirty="0" smtClean="0">
                <a:solidFill>
                  <a:schemeClr val="bg1"/>
                </a:solidFill>
                <a:latin typeface="Arial" charset="0"/>
                <a:cs typeface="Arial" charset="0"/>
              </a:rPr>
            </a:br>
            <a:endParaRPr lang="en-US" altLang="en-US" sz="2200" b="1" dirty="0" smtClean="0">
              <a:solidFill>
                <a:schemeClr val="bg1"/>
              </a:solidFill>
              <a:latin typeface="Arial" charset="0"/>
              <a:cs typeface="Arial" charset="0"/>
            </a:endParaRPr>
          </a:p>
        </p:txBody>
      </p:sp>
      <p:sp>
        <p:nvSpPr>
          <p:cNvPr id="911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B45343FE-B977-4941-850D-91214C56A76B}" type="slidenum">
              <a:rPr lang="en-US" altLang="en-US" sz="1200" smtClean="0">
                <a:solidFill>
                  <a:srgbClr val="898989"/>
                </a:solidFill>
              </a:rPr>
              <a:pPr eaLnBrk="1" hangingPunct="1">
                <a:spcBef>
                  <a:spcPct val="0"/>
                </a:spcBef>
                <a:buFontTx/>
                <a:buNone/>
              </a:pPr>
              <a:t>10</a:t>
            </a:fld>
            <a:endParaRPr lang="en-US" altLang="en-US" sz="1200" dirty="0" smtClean="0">
              <a:solidFill>
                <a:srgbClr val="898989"/>
              </a:solidFill>
            </a:endParaRPr>
          </a:p>
        </p:txBody>
      </p:sp>
      <p:sp>
        <p:nvSpPr>
          <p:cNvPr id="2" name="TextBox 1"/>
          <p:cNvSpPr txBox="1"/>
          <p:nvPr/>
        </p:nvSpPr>
        <p:spPr>
          <a:xfrm>
            <a:off x="457200" y="1676400"/>
            <a:ext cx="8534400" cy="6093976"/>
          </a:xfrm>
          <a:prstGeom prst="rect">
            <a:avLst/>
          </a:prstGeom>
          <a:noFill/>
        </p:spPr>
        <p:txBody>
          <a:bodyPr wrap="square" rtlCol="0">
            <a:spAutoFit/>
          </a:bodyPr>
          <a:lstStyle/>
          <a:p>
            <a:pPr marL="285750" indent="-285750">
              <a:buFont typeface="Wingdings" panose="05000000000000000000" pitchFamily="2" charset="2"/>
              <a:buChar char="ü"/>
            </a:pPr>
            <a:r>
              <a:rPr lang="en-GB" sz="2800" dirty="0" smtClean="0"/>
              <a:t>Impact on SLA targets relating to acquisition contracting and programme execution – suppliers impacted by lockdown period and import restrictions  </a:t>
            </a:r>
          </a:p>
          <a:p>
            <a:pPr marL="285750" indent="-285750">
              <a:buFont typeface="Wingdings" panose="05000000000000000000" pitchFamily="2" charset="2"/>
              <a:buChar char="ü"/>
            </a:pPr>
            <a:r>
              <a:rPr lang="en-GB" sz="2800" dirty="0" smtClean="0"/>
              <a:t>Strategic objectives </a:t>
            </a:r>
            <a:r>
              <a:rPr lang="en-GB" sz="2800" dirty="0" err="1" smtClean="0"/>
              <a:t>eg</a:t>
            </a:r>
            <a:r>
              <a:rPr lang="en-GB" sz="2800" dirty="0" smtClean="0"/>
              <a:t>. renewal of applications systems that is critical for organisation efficiency is delayed</a:t>
            </a:r>
          </a:p>
          <a:p>
            <a:pPr marL="285750" indent="-285750">
              <a:buFont typeface="Wingdings" panose="05000000000000000000" pitchFamily="2" charset="2"/>
              <a:buChar char="ü"/>
            </a:pPr>
            <a:r>
              <a:rPr lang="en-GB" sz="2800" dirty="0" smtClean="0"/>
              <a:t>Capital renewal programme on main building complex delayed</a:t>
            </a:r>
          </a:p>
          <a:p>
            <a:pPr marL="285750" indent="-285750">
              <a:buFont typeface="Wingdings" panose="05000000000000000000" pitchFamily="2" charset="2"/>
              <a:buChar char="ü"/>
            </a:pPr>
            <a:r>
              <a:rPr lang="en-GB" sz="2800" dirty="0"/>
              <a:t>Financial objectives all negatively </a:t>
            </a:r>
            <a:r>
              <a:rPr lang="en-GB" sz="2800" dirty="0" smtClean="0"/>
              <a:t>influenced – impact on future financial periods as group is supplementing budget with interest earned </a:t>
            </a:r>
            <a:endParaRPr lang="en-GB" sz="2800" dirty="0"/>
          </a:p>
          <a:p>
            <a:pPr marL="285750" indent="-285750">
              <a:buFont typeface="Wingdings" panose="05000000000000000000" pitchFamily="2" charset="2"/>
              <a:buChar char="ü"/>
            </a:pPr>
            <a:endParaRPr lang="en-GB" sz="2800" dirty="0" smtClean="0"/>
          </a:p>
          <a:p>
            <a:pPr marL="285750" indent="-285750">
              <a:buFont typeface="Wingdings" panose="05000000000000000000" pitchFamily="2" charset="2"/>
              <a:buChar char="ü"/>
            </a:pPr>
            <a:endParaRPr lang="en-GB" sz="2800" dirty="0" smtClean="0"/>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endParaRPr lang="en-ZA" dirty="0"/>
          </a:p>
        </p:txBody>
      </p:sp>
    </p:spTree>
    <p:extLst>
      <p:ext uri="{BB962C8B-B14F-4D97-AF65-F5344CB8AC3E}">
        <p14:creationId xmlns:p14="http://schemas.microsoft.com/office/powerpoint/2010/main" val="1887755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9691" y="3980874"/>
            <a:ext cx="7772400" cy="2004290"/>
          </a:xfrm>
        </p:spPr>
        <p:txBody>
          <a:bodyPr/>
          <a:lstStyle/>
          <a:p>
            <a:r>
              <a:rPr lang="en-GB" sz="2000" dirty="0" smtClean="0">
                <a:solidFill>
                  <a:schemeClr val="bg1"/>
                </a:solidFill>
              </a:rPr>
              <a:t>PORTFOLIO COMMITTEE ON DEFENCE AND MILITARY VETERANS</a:t>
            </a:r>
            <a:br>
              <a:rPr lang="en-GB" sz="2000" dirty="0" smtClean="0">
                <a:solidFill>
                  <a:schemeClr val="bg1"/>
                </a:solidFill>
              </a:rPr>
            </a:br>
            <a:r>
              <a:rPr lang="en-GB" sz="2000" dirty="0" smtClean="0">
                <a:solidFill>
                  <a:schemeClr val="bg1"/>
                </a:solidFill>
              </a:rPr>
              <a:t/>
            </a:r>
            <a:br>
              <a:rPr lang="en-GB" sz="2000" dirty="0" smtClean="0">
                <a:solidFill>
                  <a:schemeClr val="bg1"/>
                </a:solidFill>
              </a:rPr>
            </a:br>
            <a:r>
              <a:rPr lang="en-GB" sz="2000" dirty="0" smtClean="0">
                <a:solidFill>
                  <a:schemeClr val="bg1"/>
                </a:solidFill>
              </a:rPr>
              <a:t>IMPACT OF BUDGET CUTS ON DOD ACQUISITION ACTIVITIES</a:t>
            </a:r>
            <a:br>
              <a:rPr lang="en-GB" sz="2000" dirty="0" smtClean="0">
                <a:solidFill>
                  <a:schemeClr val="bg1"/>
                </a:solidFill>
              </a:rPr>
            </a:br>
            <a:r>
              <a:rPr lang="en-GB" sz="2000" dirty="0" smtClean="0">
                <a:solidFill>
                  <a:schemeClr val="bg1"/>
                </a:solidFill>
              </a:rPr>
              <a:t/>
            </a:r>
            <a:br>
              <a:rPr lang="en-GB" sz="2000" dirty="0" smtClean="0">
                <a:solidFill>
                  <a:schemeClr val="bg1"/>
                </a:solidFill>
              </a:rPr>
            </a:br>
            <a:r>
              <a:rPr lang="en-GB" sz="1600" dirty="0" smtClean="0">
                <a:solidFill>
                  <a:schemeClr val="bg1"/>
                </a:solidFill>
              </a:rPr>
              <a:t>7 JULY 2020</a:t>
            </a:r>
            <a:endParaRPr lang="en-ZA" sz="1600" dirty="0">
              <a:solidFill>
                <a:schemeClr val="bg1"/>
              </a:solidFill>
            </a:endParaRPr>
          </a:p>
        </p:txBody>
      </p:sp>
    </p:spTree>
    <p:extLst>
      <p:ext uri="{BB962C8B-B14F-4D97-AF65-F5344CB8AC3E}">
        <p14:creationId xmlns:p14="http://schemas.microsoft.com/office/powerpoint/2010/main" val="2855853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083F00-3C55-4327-9B0B-FF9887ACCF08}" type="slidenum">
              <a:rPr lang="en-US" altLang="en-US" smtClean="0">
                <a:solidFill>
                  <a:schemeClr val="bg1"/>
                </a:solidFill>
              </a:rPr>
              <a:pPr>
                <a:defRPr/>
              </a:pPr>
              <a:t>12</a:t>
            </a:fld>
            <a:endParaRPr lang="en-US" altLang="en-US" dirty="0">
              <a:solidFill>
                <a:schemeClr val="bg1"/>
              </a:solidFill>
            </a:endParaRPr>
          </a:p>
        </p:txBody>
      </p:sp>
      <p:sp>
        <p:nvSpPr>
          <p:cNvPr id="3" name="Content Placeholder 2"/>
          <p:cNvSpPr>
            <a:spLocks noGrp="1"/>
          </p:cNvSpPr>
          <p:nvPr>
            <p:ph idx="1"/>
          </p:nvPr>
        </p:nvSpPr>
        <p:spPr>
          <a:xfrm>
            <a:off x="526473" y="1054394"/>
            <a:ext cx="7047345" cy="5224863"/>
          </a:xfrm>
        </p:spPr>
        <p:txBody>
          <a:bodyPr/>
          <a:lstStyle/>
          <a:p>
            <a:endParaRPr lang="en-GB" dirty="0" smtClean="0"/>
          </a:p>
          <a:p>
            <a:pPr>
              <a:buFont typeface="+mj-lt"/>
              <a:buAutoNum type="arabicPeriod"/>
            </a:pPr>
            <a:r>
              <a:rPr lang="en-GB" dirty="0" smtClean="0"/>
              <a:t>Current status of Contracting (June 2020)</a:t>
            </a:r>
          </a:p>
          <a:p>
            <a:pPr>
              <a:buFont typeface="+mj-lt"/>
              <a:buAutoNum type="arabicPeriod"/>
            </a:pPr>
            <a:endParaRPr lang="en-GB" dirty="0" smtClean="0"/>
          </a:p>
          <a:p>
            <a:pPr>
              <a:buFont typeface="+mj-lt"/>
              <a:buAutoNum type="arabicPeriod"/>
            </a:pPr>
            <a:r>
              <a:rPr lang="en-GB" dirty="0" smtClean="0"/>
              <a:t>Acquisition budget trend</a:t>
            </a:r>
          </a:p>
          <a:p>
            <a:pPr>
              <a:buFont typeface="+mj-lt"/>
              <a:buAutoNum type="arabicPeriod"/>
            </a:pPr>
            <a:endParaRPr lang="en-GB" dirty="0" smtClean="0"/>
          </a:p>
          <a:p>
            <a:pPr>
              <a:buFont typeface="+mj-lt"/>
              <a:buAutoNum type="arabicPeriod"/>
            </a:pPr>
            <a:r>
              <a:rPr lang="en-GB" dirty="0" smtClean="0"/>
              <a:t>Trend in number of active projects</a:t>
            </a:r>
          </a:p>
          <a:p>
            <a:pPr>
              <a:buFont typeface="+mj-lt"/>
              <a:buAutoNum type="arabicPeriod"/>
            </a:pPr>
            <a:endParaRPr lang="en-GB" dirty="0"/>
          </a:p>
          <a:p>
            <a:pPr>
              <a:buFont typeface="+mj-lt"/>
              <a:buAutoNum type="arabicPeriod"/>
            </a:pPr>
            <a:r>
              <a:rPr lang="en-GB" dirty="0" smtClean="0"/>
              <a:t>Projects to be terminated before completion.</a:t>
            </a:r>
          </a:p>
          <a:p>
            <a:pPr>
              <a:buFont typeface="+mj-lt"/>
              <a:buAutoNum type="arabicPeriod"/>
            </a:pPr>
            <a:endParaRPr lang="en-GB" dirty="0" smtClean="0"/>
          </a:p>
          <a:p>
            <a:pPr>
              <a:buFont typeface="+mj-lt"/>
              <a:buAutoNum type="arabicPeriod"/>
            </a:pPr>
            <a:r>
              <a:rPr lang="en-GB" dirty="0" smtClean="0"/>
              <a:t>Projects Financial Risk</a:t>
            </a:r>
          </a:p>
          <a:p>
            <a:pPr>
              <a:buFont typeface="+mj-lt"/>
              <a:buAutoNum type="arabicPeriod"/>
            </a:pPr>
            <a:endParaRPr lang="en-GB" dirty="0"/>
          </a:p>
          <a:p>
            <a:pPr>
              <a:buFont typeface="+mj-lt"/>
              <a:buAutoNum type="arabicPeriod"/>
            </a:pPr>
            <a:r>
              <a:rPr lang="en-GB" dirty="0" smtClean="0"/>
              <a:t>Industrial Implications</a:t>
            </a:r>
          </a:p>
          <a:p>
            <a:pPr>
              <a:buFont typeface="+mj-lt"/>
              <a:buAutoNum type="arabicPeriod"/>
            </a:pPr>
            <a:endParaRPr lang="en-GB" dirty="0" smtClean="0"/>
          </a:p>
          <a:p>
            <a:pPr>
              <a:buFont typeface="+mj-lt"/>
              <a:buAutoNum type="arabicPeriod"/>
            </a:pPr>
            <a:r>
              <a:rPr lang="en-GB" dirty="0"/>
              <a:t>Impact of DOD Budget Reduction</a:t>
            </a:r>
            <a:endParaRPr lang="en-GB" dirty="0" smtClean="0"/>
          </a:p>
          <a:p>
            <a:endParaRPr lang="en-GB" dirty="0"/>
          </a:p>
          <a:p>
            <a:endParaRPr lang="en-GB" dirty="0" smtClean="0"/>
          </a:p>
          <a:p>
            <a:endParaRPr lang="en-ZA" dirty="0"/>
          </a:p>
        </p:txBody>
      </p:sp>
      <p:sp>
        <p:nvSpPr>
          <p:cNvPr id="4" name="Title 3"/>
          <p:cNvSpPr>
            <a:spLocks noGrp="1"/>
          </p:cNvSpPr>
          <p:nvPr>
            <p:ph type="title"/>
          </p:nvPr>
        </p:nvSpPr>
        <p:spPr/>
        <p:txBody>
          <a:bodyPr/>
          <a:lstStyle/>
          <a:p>
            <a:r>
              <a:rPr lang="en-GB" dirty="0" smtClean="0"/>
              <a:t>Contents</a:t>
            </a:r>
            <a:endParaRPr lang="en-ZA" dirty="0"/>
          </a:p>
        </p:txBody>
      </p:sp>
    </p:spTree>
    <p:extLst>
      <p:ext uri="{BB962C8B-B14F-4D97-AF65-F5344CB8AC3E}">
        <p14:creationId xmlns:p14="http://schemas.microsoft.com/office/powerpoint/2010/main" val="1945735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083F00-3C55-4327-9B0B-FF9887ACCF08}" type="slidenum">
              <a:rPr kumimoji="0" lang="en-US" altLang="en-US" sz="1200" b="0" i="0" u="none" strike="noStrike" kern="1200" cap="none" spc="0" normalizeH="0" baseline="0" noProof="0" smtClean="0">
                <a:ln>
                  <a:noFill/>
                </a:ln>
                <a:solidFill>
                  <a:prstClr val="white"/>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endParaRPr>
          </a:p>
        </p:txBody>
      </p:sp>
      <p:sp>
        <p:nvSpPr>
          <p:cNvPr id="4" name="Title 3"/>
          <p:cNvSpPr>
            <a:spLocks noGrp="1"/>
          </p:cNvSpPr>
          <p:nvPr>
            <p:ph type="title"/>
          </p:nvPr>
        </p:nvSpPr>
        <p:spPr/>
        <p:txBody>
          <a:bodyPr/>
          <a:lstStyle/>
          <a:p>
            <a:r>
              <a:rPr lang="en-GB" sz="3200" dirty="0"/>
              <a:t>Status of Contracting </a:t>
            </a:r>
            <a:r>
              <a:rPr lang="en-GB" sz="3200" dirty="0" smtClean="0"/>
              <a:t>(30 </a:t>
            </a:r>
            <a:r>
              <a:rPr lang="en-GB" sz="3200" dirty="0"/>
              <a:t>Jun </a:t>
            </a:r>
            <a:r>
              <a:rPr lang="en-GB" sz="3200" dirty="0" smtClean="0"/>
              <a:t>2020</a:t>
            </a:r>
            <a:r>
              <a:rPr lang="en-GB" sz="3200" dirty="0"/>
              <a:t>)</a:t>
            </a:r>
            <a:endParaRPr lang="en-ZA" sz="3200" dirty="0"/>
          </a:p>
        </p:txBody>
      </p:sp>
      <p:graphicFrame>
        <p:nvGraphicFramePr>
          <p:cNvPr id="7" name="Chart 6"/>
          <p:cNvGraphicFramePr>
            <a:graphicFrameLocks noGrp="1"/>
          </p:cNvGraphicFramePr>
          <p:nvPr>
            <p:extLst>
              <p:ext uri="{D42A27DB-BD31-4B8C-83A1-F6EECF244321}">
                <p14:modId xmlns:p14="http://schemas.microsoft.com/office/powerpoint/2010/main" val="3470108065"/>
              </p:ext>
            </p:extLst>
          </p:nvPr>
        </p:nvGraphicFramePr>
        <p:xfrm>
          <a:off x="495300" y="1246068"/>
          <a:ext cx="8191499" cy="5018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0040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083F00-3C55-4327-9B0B-FF9887ACCF08}" type="slidenum">
              <a:rPr lang="en-US" altLang="en-US" smtClean="0"/>
              <a:pPr>
                <a:defRPr/>
              </a:pPr>
              <a:t>14</a:t>
            </a:fld>
            <a:endParaRPr lang="en-US" altLang="en-US" dirty="0"/>
          </a:p>
        </p:txBody>
      </p:sp>
      <p:sp>
        <p:nvSpPr>
          <p:cNvPr id="4" name="Title 3"/>
          <p:cNvSpPr>
            <a:spLocks noGrp="1"/>
          </p:cNvSpPr>
          <p:nvPr>
            <p:ph type="title"/>
          </p:nvPr>
        </p:nvSpPr>
        <p:spPr/>
        <p:txBody>
          <a:bodyPr/>
          <a:lstStyle/>
          <a:p>
            <a:r>
              <a:rPr lang="en-GB" dirty="0" smtClean="0"/>
              <a:t>Acquisition Budget Trend</a:t>
            </a:r>
            <a:endParaRPr lang="en-ZA" dirty="0"/>
          </a:p>
        </p:txBody>
      </p:sp>
      <p:graphicFrame>
        <p:nvGraphicFramePr>
          <p:cNvPr id="6" name="Chart 5"/>
          <p:cNvGraphicFramePr>
            <a:graphicFrameLocks/>
          </p:cNvGraphicFramePr>
          <p:nvPr>
            <p:extLst>
              <p:ext uri="{D42A27DB-BD31-4B8C-83A1-F6EECF244321}">
                <p14:modId xmlns:p14="http://schemas.microsoft.com/office/powerpoint/2010/main" val="1339087465"/>
              </p:ext>
            </p:extLst>
          </p:nvPr>
        </p:nvGraphicFramePr>
        <p:xfrm>
          <a:off x="576072" y="1344168"/>
          <a:ext cx="7744968" cy="4270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4623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083F00-3C55-4327-9B0B-FF9887ACCF08}" type="slidenum">
              <a:rPr kumimoji="0" lang="en-US" altLang="en-US" sz="1200" b="0" i="0" u="none" strike="noStrike" kern="1200" cap="none" spc="0" normalizeH="0" baseline="0" noProof="0" smtClean="0">
                <a:ln>
                  <a:noFill/>
                </a:ln>
                <a:solidFill>
                  <a:prstClr val="white"/>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0434161"/>
              </p:ext>
            </p:extLst>
          </p:nvPr>
        </p:nvGraphicFramePr>
        <p:xfrm>
          <a:off x="223838" y="1116013"/>
          <a:ext cx="8462960" cy="2839720"/>
        </p:xfrm>
        <a:graphic>
          <a:graphicData uri="http://schemas.openxmlformats.org/drawingml/2006/table">
            <a:tbl>
              <a:tblPr firstRow="1" bandRow="1">
                <a:tableStyleId>{5C22544A-7EE6-4342-B048-85BDC9FD1C3A}</a:tableStyleId>
              </a:tblPr>
              <a:tblGrid>
                <a:gridCol w="1692592">
                  <a:extLst>
                    <a:ext uri="{9D8B030D-6E8A-4147-A177-3AD203B41FA5}">
                      <a16:colId xmlns:a16="http://schemas.microsoft.com/office/drawing/2014/main" val="1876548239"/>
                    </a:ext>
                  </a:extLst>
                </a:gridCol>
                <a:gridCol w="1692592">
                  <a:extLst>
                    <a:ext uri="{9D8B030D-6E8A-4147-A177-3AD203B41FA5}">
                      <a16:colId xmlns:a16="http://schemas.microsoft.com/office/drawing/2014/main" val="794305203"/>
                    </a:ext>
                  </a:extLst>
                </a:gridCol>
                <a:gridCol w="1692592">
                  <a:extLst>
                    <a:ext uri="{9D8B030D-6E8A-4147-A177-3AD203B41FA5}">
                      <a16:colId xmlns:a16="http://schemas.microsoft.com/office/drawing/2014/main" val="1440034562"/>
                    </a:ext>
                  </a:extLst>
                </a:gridCol>
                <a:gridCol w="1692592">
                  <a:extLst>
                    <a:ext uri="{9D8B030D-6E8A-4147-A177-3AD203B41FA5}">
                      <a16:colId xmlns:a16="http://schemas.microsoft.com/office/drawing/2014/main" val="2800380023"/>
                    </a:ext>
                  </a:extLst>
                </a:gridCol>
                <a:gridCol w="1692592">
                  <a:extLst>
                    <a:ext uri="{9D8B030D-6E8A-4147-A177-3AD203B41FA5}">
                      <a16:colId xmlns:a16="http://schemas.microsoft.com/office/drawing/2014/main" val="1719236865"/>
                    </a:ext>
                  </a:extLst>
                </a:gridCol>
              </a:tblGrid>
              <a:tr h="370840">
                <a:tc>
                  <a:txBody>
                    <a:bodyPr/>
                    <a:lstStyle/>
                    <a:p>
                      <a:endParaRPr lang="en-ZA" dirty="0"/>
                    </a:p>
                  </a:txBody>
                  <a:tcPr/>
                </a:tc>
                <a:tc>
                  <a:txBody>
                    <a:bodyPr/>
                    <a:lstStyle/>
                    <a:p>
                      <a:pPr algn="ctr"/>
                      <a:r>
                        <a:rPr lang="en-GB" dirty="0" smtClean="0"/>
                        <a:t>2018/19</a:t>
                      </a:r>
                      <a:endParaRPr lang="en-ZA" dirty="0"/>
                    </a:p>
                  </a:txBody>
                  <a:tcPr/>
                </a:tc>
                <a:tc>
                  <a:txBody>
                    <a:bodyPr/>
                    <a:lstStyle/>
                    <a:p>
                      <a:pPr algn="ctr"/>
                      <a:r>
                        <a:rPr lang="en-GB" dirty="0" smtClean="0"/>
                        <a:t>2019/20</a:t>
                      </a:r>
                      <a:endParaRPr lang="en-ZA" dirty="0"/>
                    </a:p>
                  </a:txBody>
                  <a:tcPr/>
                </a:tc>
                <a:tc>
                  <a:txBody>
                    <a:bodyPr/>
                    <a:lstStyle/>
                    <a:p>
                      <a:pPr algn="ctr"/>
                      <a:r>
                        <a:rPr lang="en-GB" dirty="0" smtClean="0"/>
                        <a:t>2020/21</a:t>
                      </a:r>
                      <a:endParaRPr lang="en-ZA" dirty="0"/>
                    </a:p>
                  </a:txBody>
                  <a:tcPr/>
                </a:tc>
                <a:tc>
                  <a:txBody>
                    <a:bodyPr/>
                    <a:lstStyle/>
                    <a:p>
                      <a:pPr algn="ctr"/>
                      <a:r>
                        <a:rPr lang="en-GB" dirty="0" smtClean="0"/>
                        <a:t>2021/22</a:t>
                      </a:r>
                      <a:endParaRPr lang="en-ZA" dirty="0"/>
                    </a:p>
                  </a:txBody>
                  <a:tcPr/>
                </a:tc>
                <a:extLst>
                  <a:ext uri="{0D108BD9-81ED-4DB2-BD59-A6C34878D82A}">
                    <a16:rowId xmlns:a16="http://schemas.microsoft.com/office/drawing/2014/main" val="3901896994"/>
                  </a:ext>
                </a:extLst>
              </a:tr>
              <a:tr h="370840">
                <a:tc>
                  <a:txBody>
                    <a:bodyPr/>
                    <a:lstStyle/>
                    <a:p>
                      <a:r>
                        <a:rPr lang="en-GB" dirty="0" smtClean="0"/>
                        <a:t>Before Budget Cuts (Feb 2018)</a:t>
                      </a:r>
                      <a:endParaRPr lang="en-ZA" dirty="0"/>
                    </a:p>
                  </a:txBody>
                  <a:tcPr/>
                </a:tc>
                <a:tc>
                  <a:txBody>
                    <a:bodyPr/>
                    <a:lstStyle/>
                    <a:p>
                      <a:pPr algn="ctr"/>
                      <a:r>
                        <a:rPr lang="en-GB" dirty="0" smtClean="0"/>
                        <a:t>39</a:t>
                      </a:r>
                      <a:endParaRPr lang="en-ZA" dirty="0"/>
                    </a:p>
                  </a:txBody>
                  <a:tcPr anchor="ctr"/>
                </a:tc>
                <a:tc>
                  <a:txBody>
                    <a:bodyPr/>
                    <a:lstStyle/>
                    <a:p>
                      <a:pPr algn="ctr"/>
                      <a:r>
                        <a:rPr lang="en-GB" dirty="0" smtClean="0"/>
                        <a:t>40</a:t>
                      </a:r>
                      <a:endParaRPr lang="en-ZA" dirty="0"/>
                    </a:p>
                  </a:txBody>
                  <a:tcPr anchor="ctr"/>
                </a:tc>
                <a:tc>
                  <a:txBody>
                    <a:bodyPr/>
                    <a:lstStyle/>
                    <a:p>
                      <a:pPr algn="ctr"/>
                      <a:r>
                        <a:rPr lang="en-GB" dirty="0" smtClean="0"/>
                        <a:t>30</a:t>
                      </a:r>
                      <a:endParaRPr lang="en-ZA" dirty="0"/>
                    </a:p>
                  </a:txBody>
                  <a:tcPr anchor="ctr"/>
                </a:tc>
                <a:tc>
                  <a:txBody>
                    <a:bodyPr/>
                    <a:lstStyle/>
                    <a:p>
                      <a:pPr algn="ctr"/>
                      <a:r>
                        <a:rPr lang="en-GB" dirty="0" smtClean="0"/>
                        <a:t>29</a:t>
                      </a:r>
                      <a:endParaRPr lang="en-ZA" dirty="0"/>
                    </a:p>
                  </a:txBody>
                  <a:tcPr anchor="ctr"/>
                </a:tc>
                <a:extLst>
                  <a:ext uri="{0D108BD9-81ED-4DB2-BD59-A6C34878D82A}">
                    <a16:rowId xmlns:a16="http://schemas.microsoft.com/office/drawing/2014/main" val="1507970711"/>
                  </a:ext>
                </a:extLst>
              </a:tr>
              <a:tr h="370840">
                <a:tc>
                  <a:txBody>
                    <a:bodyPr/>
                    <a:lstStyle/>
                    <a:p>
                      <a:r>
                        <a:rPr lang="en-GB" dirty="0" smtClean="0"/>
                        <a:t>After Budget Cuts (Excluding Roll-Overs)</a:t>
                      </a:r>
                      <a:endParaRPr lang="en-ZA" dirty="0"/>
                    </a:p>
                  </a:txBody>
                  <a:tcPr/>
                </a:tc>
                <a:tc>
                  <a:txBody>
                    <a:bodyPr/>
                    <a:lstStyle/>
                    <a:p>
                      <a:pPr algn="ctr"/>
                      <a:r>
                        <a:rPr lang="en-GB" dirty="0" smtClean="0"/>
                        <a:t>39</a:t>
                      </a:r>
                      <a:endParaRPr lang="en-ZA" dirty="0"/>
                    </a:p>
                  </a:txBody>
                  <a:tcPr anchor="ctr"/>
                </a:tc>
                <a:tc>
                  <a:txBody>
                    <a:bodyPr/>
                    <a:lstStyle/>
                    <a:p>
                      <a:pPr algn="ctr"/>
                      <a:r>
                        <a:rPr lang="en-GB" dirty="0" smtClean="0"/>
                        <a:t>18</a:t>
                      </a:r>
                      <a:endParaRPr lang="en-ZA" dirty="0"/>
                    </a:p>
                  </a:txBody>
                  <a:tcPr anchor="ctr"/>
                </a:tc>
                <a:tc>
                  <a:txBody>
                    <a:bodyPr/>
                    <a:lstStyle/>
                    <a:p>
                      <a:pPr algn="ctr"/>
                      <a:r>
                        <a:rPr lang="en-GB" dirty="0" smtClean="0"/>
                        <a:t>14</a:t>
                      </a:r>
                      <a:endParaRPr lang="en-ZA" dirty="0"/>
                    </a:p>
                  </a:txBody>
                  <a:tcPr anchor="ctr"/>
                </a:tc>
                <a:tc>
                  <a:txBody>
                    <a:bodyPr/>
                    <a:lstStyle/>
                    <a:p>
                      <a:pPr algn="ctr"/>
                      <a:r>
                        <a:rPr lang="en-GB" dirty="0" smtClean="0"/>
                        <a:t>0 *</a:t>
                      </a:r>
                      <a:endParaRPr lang="en-ZA" dirty="0"/>
                    </a:p>
                  </a:txBody>
                  <a:tcPr anchor="ctr"/>
                </a:tc>
                <a:extLst>
                  <a:ext uri="{0D108BD9-81ED-4DB2-BD59-A6C34878D82A}">
                    <a16:rowId xmlns:a16="http://schemas.microsoft.com/office/drawing/2014/main" val="3526603091"/>
                  </a:ext>
                </a:extLst>
              </a:tr>
              <a:tr h="370840">
                <a:tc>
                  <a:txBody>
                    <a:bodyPr/>
                    <a:lstStyle/>
                    <a:p>
                      <a:r>
                        <a:rPr lang="en-GB" dirty="0" smtClean="0"/>
                        <a:t>After Budget Cuts (Including Roll-Overs) **</a:t>
                      </a:r>
                      <a:endParaRPr lang="en-ZA" dirty="0"/>
                    </a:p>
                  </a:txBody>
                  <a:tcPr>
                    <a:solidFill>
                      <a:srgbClr val="FFC000">
                        <a:alpha val="20000"/>
                      </a:srgbClr>
                    </a:solidFill>
                  </a:tcPr>
                </a:tc>
                <a:tc>
                  <a:txBody>
                    <a:bodyPr/>
                    <a:lstStyle/>
                    <a:p>
                      <a:pPr algn="ctr"/>
                      <a:r>
                        <a:rPr lang="en-GB" dirty="0" smtClean="0"/>
                        <a:t>47</a:t>
                      </a:r>
                      <a:endParaRPr lang="en-ZA" dirty="0"/>
                    </a:p>
                  </a:txBody>
                  <a:tcPr anchor="ctr">
                    <a:solidFill>
                      <a:srgbClr val="FFC000">
                        <a:alpha val="20000"/>
                      </a:srgbClr>
                    </a:solidFill>
                  </a:tcPr>
                </a:tc>
                <a:tc>
                  <a:txBody>
                    <a:bodyPr/>
                    <a:lstStyle/>
                    <a:p>
                      <a:pPr algn="ctr"/>
                      <a:r>
                        <a:rPr lang="en-GB" dirty="0" smtClean="0"/>
                        <a:t>39</a:t>
                      </a:r>
                      <a:endParaRPr lang="en-ZA" dirty="0"/>
                    </a:p>
                  </a:txBody>
                  <a:tcPr anchor="ctr">
                    <a:solidFill>
                      <a:srgbClr val="FFC000">
                        <a:alpha val="20000"/>
                      </a:srgbClr>
                    </a:solidFill>
                  </a:tcPr>
                </a:tc>
                <a:tc>
                  <a:txBody>
                    <a:bodyPr/>
                    <a:lstStyle/>
                    <a:p>
                      <a:pPr algn="ctr"/>
                      <a:r>
                        <a:rPr lang="en-GB" dirty="0" smtClean="0"/>
                        <a:t>35</a:t>
                      </a:r>
                      <a:endParaRPr lang="en-ZA" dirty="0"/>
                    </a:p>
                  </a:txBody>
                  <a:tcPr anchor="ctr">
                    <a:solidFill>
                      <a:srgbClr val="FFC000">
                        <a:alpha val="20000"/>
                      </a:srgbClr>
                    </a:solidFill>
                  </a:tcPr>
                </a:tc>
                <a:tc>
                  <a:txBody>
                    <a:bodyPr/>
                    <a:lstStyle/>
                    <a:p>
                      <a:pPr algn="ctr"/>
                      <a:r>
                        <a:rPr lang="en-GB" dirty="0" smtClean="0"/>
                        <a:t>0 ***</a:t>
                      </a:r>
                      <a:endParaRPr lang="en-ZA" dirty="0"/>
                    </a:p>
                  </a:txBody>
                  <a:tcPr anchor="ctr">
                    <a:solidFill>
                      <a:srgbClr val="FFC000">
                        <a:alpha val="20000"/>
                      </a:srgbClr>
                    </a:solidFill>
                  </a:tcPr>
                </a:tc>
                <a:extLst>
                  <a:ext uri="{0D108BD9-81ED-4DB2-BD59-A6C34878D82A}">
                    <a16:rowId xmlns:a16="http://schemas.microsoft.com/office/drawing/2014/main" val="1187905593"/>
                  </a:ext>
                </a:extLst>
              </a:tr>
            </a:tbl>
          </a:graphicData>
        </a:graphic>
      </p:graphicFrame>
      <p:sp>
        <p:nvSpPr>
          <p:cNvPr id="4" name="Title 3"/>
          <p:cNvSpPr>
            <a:spLocks noGrp="1"/>
          </p:cNvSpPr>
          <p:nvPr>
            <p:ph type="title"/>
          </p:nvPr>
        </p:nvSpPr>
        <p:spPr/>
        <p:txBody>
          <a:bodyPr/>
          <a:lstStyle/>
          <a:p>
            <a:r>
              <a:rPr lang="en-GB" dirty="0" smtClean="0"/>
              <a:t>Funded DOD Capital Projects</a:t>
            </a:r>
            <a:endParaRPr lang="en-ZA" dirty="0"/>
          </a:p>
        </p:txBody>
      </p:sp>
      <p:sp>
        <p:nvSpPr>
          <p:cNvPr id="6" name="TextBox 5"/>
          <p:cNvSpPr txBox="1"/>
          <p:nvPr/>
        </p:nvSpPr>
        <p:spPr>
          <a:xfrm>
            <a:off x="224286" y="4109981"/>
            <a:ext cx="7981416" cy="2308324"/>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sng"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Note</a:t>
            </a:r>
            <a:r>
              <a:rPr kumimoji="0" lang="en-GB" sz="1800" b="0"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 : *   Four projects contracted with Financial Authorities for 2021/22,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a:t>
            </a:r>
            <a:r>
              <a:rPr kumimoji="0" lang="en-GB" sz="1800" b="0"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                but with no funding on SDA</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	**   Increase in number of projects including roll overs, are due to projects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a:t>
            </a:r>
            <a:r>
              <a:rPr kumimoji="0" lang="en-GB" sz="1800" b="0"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	 with no original allocation in a year, but funded only from roll-over.</a:t>
            </a:r>
          </a:p>
          <a:p>
            <a:pPr marL="0" marR="0" lvl="0" indent="0" algn="l" defTabSz="457200" rtl="0" eaLnBrk="0" fontAlgn="base" latinLnBrk="0" hangingPunct="0">
              <a:lnSpc>
                <a:spcPct val="100000"/>
              </a:lnSpc>
              <a:spcBef>
                <a:spcPct val="0"/>
              </a:spcBef>
              <a:spcAft>
                <a:spcPct val="0"/>
              </a:spcAft>
              <a:buClrTx/>
              <a:buSzTx/>
              <a:buFontTx/>
              <a:buNone/>
              <a:tabLst/>
              <a:defRPr/>
            </a:pPr>
            <a:endParaRPr lang="en-GB" dirty="0">
              <a:solidFill>
                <a:prstClr val="black"/>
              </a:solidFill>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	*** Number of projects that will not be completed during 2020/21 and which </a:t>
            </a:r>
          </a:p>
          <a:p>
            <a:pPr marL="0" marR="0" lvl="0" indent="0" algn="l" defTabSz="457200" rtl="0" eaLnBrk="0" fontAlgn="base" latinLnBrk="0" hangingPunct="0">
              <a:lnSpc>
                <a:spcPct val="100000"/>
              </a:lnSpc>
              <a:spcBef>
                <a:spcPct val="0"/>
              </a:spcBef>
              <a:spcAft>
                <a:spcPct val="0"/>
              </a:spcAft>
              <a:buClrTx/>
              <a:buSzTx/>
              <a:buFontTx/>
              <a:buNone/>
              <a:tabLst/>
              <a:defRPr/>
            </a:pPr>
            <a:r>
              <a:rPr lang="en-GB" dirty="0">
                <a:solidFill>
                  <a:prstClr val="black"/>
                </a:solidFill>
              </a:rPr>
              <a:t>	</a:t>
            </a:r>
            <a:r>
              <a:rPr lang="en-GB" dirty="0" smtClean="0">
                <a:solidFill>
                  <a:prstClr val="black"/>
                </a:solidFill>
              </a:rPr>
              <a:t>	will continue with funding rolling from 2020/21 – not yet known.</a:t>
            </a: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594701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083F00-3C55-4327-9B0B-FF9887ACCF08}" type="slidenum">
              <a:rPr kumimoji="0" lang="en-US" altLang="en-US" sz="1200" b="0" i="0" u="none" strike="noStrike" kern="1200" cap="none" spc="0" normalizeH="0" baseline="0" noProof="0" smtClean="0">
                <a:ln>
                  <a:noFill/>
                </a:ln>
                <a:solidFill>
                  <a:prstClr val="white"/>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endParaRPr>
          </a:p>
        </p:txBody>
      </p:sp>
      <p:sp>
        <p:nvSpPr>
          <p:cNvPr id="4" name="Title 3"/>
          <p:cNvSpPr>
            <a:spLocks noGrp="1"/>
          </p:cNvSpPr>
          <p:nvPr>
            <p:ph type="title"/>
          </p:nvPr>
        </p:nvSpPr>
        <p:spPr/>
        <p:txBody>
          <a:bodyPr/>
          <a:lstStyle/>
          <a:p>
            <a:r>
              <a:rPr lang="en-GB" sz="3200" dirty="0" smtClean="0"/>
              <a:t>Trend In Active Projects per annum</a:t>
            </a:r>
            <a:endParaRPr lang="en-ZA" sz="3200" dirty="0"/>
          </a:p>
        </p:txBody>
      </p:sp>
      <p:graphicFrame>
        <p:nvGraphicFramePr>
          <p:cNvPr id="5" name="Chart 4"/>
          <p:cNvGraphicFramePr>
            <a:graphicFrameLocks/>
          </p:cNvGraphicFramePr>
          <p:nvPr>
            <p:extLst/>
          </p:nvPr>
        </p:nvGraphicFramePr>
        <p:xfrm>
          <a:off x="1152525" y="1257300"/>
          <a:ext cx="6534150" cy="36195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62025" y="5514975"/>
            <a:ext cx="5268943" cy="646331"/>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sng"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Note</a:t>
            </a:r>
            <a:r>
              <a:rPr kumimoji="0" lang="en-GB" sz="1800" b="0"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 : Number of active projects per annum, includes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	</a:t>
            </a:r>
            <a:r>
              <a:rPr kumimoji="0" lang="en-GB" sz="1800" b="0" i="0" u="none" strike="noStrike" kern="1200" cap="none" spc="0" normalizeH="0" baseline="0" noProof="0" dirty="0" smtClean="0">
                <a:ln>
                  <a:noFill/>
                </a:ln>
                <a:solidFill>
                  <a:prstClr val="black"/>
                </a:solidFill>
                <a:effectLst/>
                <a:uLnTx/>
                <a:uFillTx/>
                <a:latin typeface="Calibri" panose="020F0502020204030204" pitchFamily="34" charset="0"/>
                <a:ea typeface="MS PGothic" panose="020B0600070205080204" pitchFamily="34" charset="-128"/>
                <a:cs typeface="+mn-cs"/>
              </a:rPr>
              <a:t>   projects that rolled from previous years</a:t>
            </a: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81558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083F00-3C55-4327-9B0B-FF9887ACCF08}" type="slidenum">
              <a:rPr lang="en-US" altLang="en-US" smtClean="0"/>
              <a:pPr>
                <a:defRPr/>
              </a:pPr>
              <a:t>17</a:t>
            </a:fld>
            <a:endParaRPr lang="en-US" altLang="en-US" dirty="0"/>
          </a:p>
        </p:txBody>
      </p:sp>
      <p:sp>
        <p:nvSpPr>
          <p:cNvPr id="3" name="Content Placeholder 2"/>
          <p:cNvSpPr>
            <a:spLocks noGrp="1"/>
          </p:cNvSpPr>
          <p:nvPr>
            <p:ph idx="1"/>
          </p:nvPr>
        </p:nvSpPr>
        <p:spPr/>
        <p:txBody>
          <a:bodyPr/>
          <a:lstStyle/>
          <a:p>
            <a:pPr marL="0" indent="0" eaLnBrk="1" fontAlgn="b" hangingPunct="1">
              <a:buNone/>
            </a:pPr>
            <a:r>
              <a:rPr lang="en-GB" sz="1600" dirty="0" smtClean="0"/>
              <a:t>Projects for which will be terminated after completion of Functional Baseline :</a:t>
            </a:r>
            <a:endParaRPr lang="en-ZA" sz="1600" dirty="0" smtClean="0"/>
          </a:p>
          <a:p>
            <a:pPr eaLnBrk="1" fontAlgn="b" hangingPunct="1"/>
            <a:endParaRPr lang="en-ZA" sz="1600" dirty="0"/>
          </a:p>
          <a:p>
            <a:pPr eaLnBrk="1" fontAlgn="b" hangingPunct="1"/>
            <a:r>
              <a:rPr lang="en-GB" sz="1600" dirty="0" smtClean="0"/>
              <a:t>Mobile and Static Communication Network</a:t>
            </a:r>
            <a:endParaRPr lang="en-ZA" sz="1600" dirty="0"/>
          </a:p>
          <a:p>
            <a:pPr eaLnBrk="1" fontAlgn="b" hangingPunct="1"/>
            <a:r>
              <a:rPr lang="en-GB" sz="1600" dirty="0" smtClean="0"/>
              <a:t>Deployable Electronic Warfare System</a:t>
            </a:r>
            <a:endParaRPr lang="en-ZA" sz="1600" dirty="0"/>
          </a:p>
          <a:p>
            <a:pPr eaLnBrk="1" fontAlgn="b" hangingPunct="1"/>
            <a:r>
              <a:rPr lang="en-GB" sz="1600" dirty="0" smtClean="0"/>
              <a:t>Technical Field Repair &amp; Maintenance Capability</a:t>
            </a:r>
            <a:endParaRPr lang="en-ZA" sz="1600" dirty="0"/>
          </a:p>
          <a:p>
            <a:pPr eaLnBrk="1" fontAlgn="b" hangingPunct="1"/>
            <a:r>
              <a:rPr lang="en-GB" sz="1600" dirty="0" smtClean="0"/>
              <a:t>Replacement of Submarine Torpedo</a:t>
            </a:r>
            <a:endParaRPr lang="en-ZA" sz="1600" dirty="0"/>
          </a:p>
          <a:p>
            <a:pPr eaLnBrk="1" fontAlgn="b" hangingPunct="1"/>
            <a:r>
              <a:rPr lang="en-GB" sz="1600" dirty="0" smtClean="0"/>
              <a:t>Mobile Air Picture</a:t>
            </a:r>
            <a:endParaRPr lang="en-ZA" sz="1600" dirty="0"/>
          </a:p>
          <a:p>
            <a:pPr eaLnBrk="1" fontAlgn="b" hangingPunct="1"/>
            <a:r>
              <a:rPr lang="en-GB" sz="1600" dirty="0" smtClean="0"/>
              <a:t>Static Electronic Warfare System</a:t>
            </a:r>
            <a:endParaRPr lang="en-ZA" sz="1600" dirty="0"/>
          </a:p>
          <a:p>
            <a:pPr eaLnBrk="1" fontAlgn="b" hangingPunct="1"/>
            <a:r>
              <a:rPr lang="en-GB" sz="1600" dirty="0" smtClean="0"/>
              <a:t>Sea Mine Warfare Capability</a:t>
            </a:r>
            <a:endParaRPr lang="en-ZA" sz="1600" dirty="0"/>
          </a:p>
          <a:p>
            <a:pPr eaLnBrk="1" fontAlgn="b" hangingPunct="1"/>
            <a:r>
              <a:rPr lang="en-GB" sz="1600" dirty="0" smtClean="0"/>
              <a:t>Field Artillery Gun for SA Army</a:t>
            </a:r>
            <a:endParaRPr lang="en-ZA" sz="1600" dirty="0"/>
          </a:p>
          <a:p>
            <a:pPr eaLnBrk="1" fontAlgn="b" hangingPunct="1"/>
            <a:r>
              <a:rPr lang="en-GB" sz="1600" dirty="0" smtClean="0"/>
              <a:t>Chemical Biological Defence Systems</a:t>
            </a:r>
            <a:endParaRPr lang="en-ZA" sz="1600" dirty="0"/>
          </a:p>
          <a:p>
            <a:pPr eaLnBrk="1" fontAlgn="b" hangingPunct="1"/>
            <a:r>
              <a:rPr lang="en-GB" sz="1600" dirty="0" smtClean="0"/>
              <a:t>Submarine Mid-Life Upgrade</a:t>
            </a:r>
            <a:endParaRPr lang="en-ZA" sz="1600" dirty="0"/>
          </a:p>
          <a:p>
            <a:pPr eaLnBrk="1" fontAlgn="b" hangingPunct="1"/>
            <a:r>
              <a:rPr lang="en-GB" sz="1600" dirty="0" smtClean="0"/>
              <a:t>Geographic System for SA Army</a:t>
            </a:r>
            <a:endParaRPr lang="en-ZA" sz="1600" dirty="0"/>
          </a:p>
          <a:p>
            <a:pPr eaLnBrk="1" fontAlgn="b" hangingPunct="1"/>
            <a:r>
              <a:rPr lang="en-GB" sz="1600" dirty="0" smtClean="0"/>
              <a:t>Demolition and Disposal Capability for SA Navy</a:t>
            </a:r>
            <a:endParaRPr lang="en-ZA" sz="1600" dirty="0"/>
          </a:p>
          <a:p>
            <a:pPr eaLnBrk="1" fontAlgn="b" hangingPunct="1"/>
            <a:r>
              <a:rPr lang="en-GB" sz="1600" dirty="0" smtClean="0"/>
              <a:t>SA Navy Frigate Mid-Life Upgrade</a:t>
            </a:r>
            <a:endParaRPr lang="en-ZA" sz="1600" dirty="0"/>
          </a:p>
          <a:p>
            <a:pPr eaLnBrk="1" fontAlgn="b" hangingPunct="1"/>
            <a:r>
              <a:rPr lang="en-GB" sz="1600" dirty="0" smtClean="0"/>
              <a:t>Anti-Tank Weapon System</a:t>
            </a:r>
            <a:endParaRPr lang="en-ZA" sz="1600" dirty="0"/>
          </a:p>
          <a:p>
            <a:pPr eaLnBrk="1" fontAlgn="b" hangingPunct="1"/>
            <a:r>
              <a:rPr lang="en-GB" sz="1600" dirty="0" smtClean="0"/>
              <a:t>African Soldier Capability </a:t>
            </a:r>
            <a:endParaRPr lang="en-ZA" sz="1600" dirty="0"/>
          </a:p>
          <a:p>
            <a:endParaRPr lang="en-ZA" sz="1600" dirty="0"/>
          </a:p>
        </p:txBody>
      </p:sp>
      <p:sp>
        <p:nvSpPr>
          <p:cNvPr id="4" name="Title 3"/>
          <p:cNvSpPr>
            <a:spLocks noGrp="1"/>
          </p:cNvSpPr>
          <p:nvPr>
            <p:ph type="title"/>
          </p:nvPr>
        </p:nvSpPr>
        <p:spPr/>
        <p:txBody>
          <a:bodyPr/>
          <a:lstStyle/>
          <a:p>
            <a:r>
              <a:rPr lang="en-GB" sz="2800" dirty="0" smtClean="0"/>
              <a:t>Projects To Be Terminated </a:t>
            </a:r>
            <a:r>
              <a:rPr lang="en-GB" sz="2800" dirty="0"/>
              <a:t>B</a:t>
            </a:r>
            <a:r>
              <a:rPr lang="en-GB" sz="2800" dirty="0" smtClean="0"/>
              <a:t>efore Completion</a:t>
            </a:r>
            <a:endParaRPr lang="en-ZA" sz="2800" dirty="0"/>
          </a:p>
        </p:txBody>
      </p:sp>
    </p:spTree>
    <p:extLst>
      <p:ext uri="{BB962C8B-B14F-4D97-AF65-F5344CB8AC3E}">
        <p14:creationId xmlns:p14="http://schemas.microsoft.com/office/powerpoint/2010/main" val="1315736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083F00-3C55-4327-9B0B-FF9887ACCF08}" type="slidenum">
              <a:rPr lang="en-US" altLang="en-US" smtClean="0">
                <a:solidFill>
                  <a:schemeClr val="bg1"/>
                </a:solidFill>
              </a:rPr>
              <a:pPr>
                <a:defRPr/>
              </a:pPr>
              <a:t>18</a:t>
            </a:fld>
            <a:endParaRPr lang="en-US" altLang="en-US" dirty="0">
              <a:solidFill>
                <a:schemeClr val="bg1"/>
              </a:solidFill>
            </a:endParaRPr>
          </a:p>
        </p:txBody>
      </p:sp>
      <p:sp>
        <p:nvSpPr>
          <p:cNvPr id="3" name="Content Placeholder 2"/>
          <p:cNvSpPr>
            <a:spLocks noGrp="1"/>
          </p:cNvSpPr>
          <p:nvPr>
            <p:ph idx="1"/>
          </p:nvPr>
        </p:nvSpPr>
        <p:spPr/>
        <p:txBody>
          <a:bodyPr/>
          <a:lstStyle/>
          <a:p>
            <a:r>
              <a:rPr lang="en-GB" dirty="0" smtClean="0"/>
              <a:t>The Capital budget allocation from National Treasury has been reduced to zero from the 21/22 financial years onward.</a:t>
            </a:r>
          </a:p>
          <a:p>
            <a:r>
              <a:rPr lang="en-GB" dirty="0" smtClean="0"/>
              <a:t>A number of capital acquisition projects have been contracted  with contracts that have contractual obligations during the period where there is no longer funding available on the Strategic Capital Acquisition Master Plan (SCAMP).</a:t>
            </a:r>
          </a:p>
          <a:p>
            <a:r>
              <a:rPr lang="en-GB" dirty="0" smtClean="0"/>
              <a:t>Significant projects that will have a contractual obligation, but with no funding on the SCAMP during 201/22 onwards :</a:t>
            </a:r>
          </a:p>
          <a:p>
            <a:pPr lvl="1"/>
            <a:r>
              <a:rPr lang="en-GB" dirty="0" smtClean="0"/>
              <a:t>Project Hoefyster</a:t>
            </a:r>
          </a:p>
          <a:p>
            <a:pPr lvl="1"/>
            <a:r>
              <a:rPr lang="en-GB" dirty="0" smtClean="0"/>
              <a:t>Project Hotel</a:t>
            </a:r>
          </a:p>
          <a:p>
            <a:pPr lvl="1"/>
            <a:r>
              <a:rPr lang="en-GB" dirty="0" smtClean="0"/>
              <a:t>Project Biro</a:t>
            </a:r>
            <a:endParaRPr lang="en-GB" dirty="0"/>
          </a:p>
          <a:p>
            <a:endParaRPr lang="en-ZA" dirty="0"/>
          </a:p>
        </p:txBody>
      </p:sp>
      <p:sp>
        <p:nvSpPr>
          <p:cNvPr id="4" name="Title 3"/>
          <p:cNvSpPr>
            <a:spLocks noGrp="1"/>
          </p:cNvSpPr>
          <p:nvPr>
            <p:ph type="title"/>
          </p:nvPr>
        </p:nvSpPr>
        <p:spPr/>
        <p:txBody>
          <a:bodyPr/>
          <a:lstStyle/>
          <a:p>
            <a:r>
              <a:rPr lang="en-GB" dirty="0" smtClean="0"/>
              <a:t>General Project Financial Risks</a:t>
            </a:r>
            <a:endParaRPr lang="en-ZA" dirty="0"/>
          </a:p>
        </p:txBody>
      </p:sp>
    </p:spTree>
    <p:extLst>
      <p:ext uri="{BB962C8B-B14F-4D97-AF65-F5344CB8AC3E}">
        <p14:creationId xmlns:p14="http://schemas.microsoft.com/office/powerpoint/2010/main" val="371995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083F00-3C55-4327-9B0B-FF9887ACCF08}" type="slidenum">
              <a:rPr lang="en-US" altLang="en-US" smtClean="0"/>
              <a:pPr>
                <a:defRPr/>
              </a:pPr>
              <a:t>19</a:t>
            </a:fld>
            <a:endParaRPr lang="en-US" altLang="en-US" dirty="0"/>
          </a:p>
        </p:txBody>
      </p:sp>
      <p:sp>
        <p:nvSpPr>
          <p:cNvPr id="3" name="Content Placeholder 2"/>
          <p:cNvSpPr>
            <a:spLocks noGrp="1"/>
          </p:cNvSpPr>
          <p:nvPr>
            <p:ph idx="1"/>
          </p:nvPr>
        </p:nvSpPr>
        <p:spPr>
          <a:xfrm>
            <a:off x="224287" y="1210742"/>
            <a:ext cx="8462513" cy="4304233"/>
          </a:xfrm>
        </p:spPr>
        <p:txBody>
          <a:bodyPr/>
          <a:lstStyle/>
          <a:p>
            <a:r>
              <a:rPr lang="en-GB" dirty="0" smtClean="0"/>
              <a:t>General loss of capacity in industry as a result of reduced DOD spend</a:t>
            </a:r>
          </a:p>
          <a:p>
            <a:r>
              <a:rPr lang="en-GB" dirty="0" smtClean="0"/>
              <a:t>Increased focus on export contracts with stringent timescales and penalties</a:t>
            </a:r>
            <a:endParaRPr lang="en-GB" dirty="0"/>
          </a:p>
          <a:p>
            <a:r>
              <a:rPr lang="en-GB" dirty="0" smtClean="0"/>
              <a:t>Loss of capability – specifically in Denel – will result in inability to meet future SANDF requirements for critical capabilities</a:t>
            </a:r>
          </a:p>
          <a:p>
            <a:r>
              <a:rPr lang="en-GB" dirty="0" smtClean="0"/>
              <a:t>Reduction in DOD Capital Budget is resulting in no new development projects-  will result in industry losing competitive edge in the international marketplace</a:t>
            </a:r>
          </a:p>
          <a:p>
            <a:endParaRPr lang="en-GB" dirty="0"/>
          </a:p>
          <a:p>
            <a:r>
              <a:rPr lang="en-GB" dirty="0" smtClean="0"/>
              <a:t>COVID-19 Lockdown has further exacerbated the already precarious position of a large sector of the local defence industry. </a:t>
            </a:r>
          </a:p>
          <a:p>
            <a:pPr lvl="1"/>
            <a:endParaRPr lang="en-ZA" dirty="0"/>
          </a:p>
        </p:txBody>
      </p:sp>
      <p:sp>
        <p:nvSpPr>
          <p:cNvPr id="4" name="Title 3"/>
          <p:cNvSpPr>
            <a:spLocks noGrp="1"/>
          </p:cNvSpPr>
          <p:nvPr>
            <p:ph type="title"/>
          </p:nvPr>
        </p:nvSpPr>
        <p:spPr/>
        <p:txBody>
          <a:bodyPr/>
          <a:lstStyle/>
          <a:p>
            <a:r>
              <a:rPr lang="en-GB" sz="3200" dirty="0" smtClean="0"/>
              <a:t>Industrial Implications</a:t>
            </a:r>
            <a:endParaRPr lang="en-ZA" sz="3200" dirty="0"/>
          </a:p>
        </p:txBody>
      </p:sp>
    </p:spTree>
    <p:extLst>
      <p:ext uri="{BB962C8B-B14F-4D97-AF65-F5344CB8AC3E}">
        <p14:creationId xmlns:p14="http://schemas.microsoft.com/office/powerpoint/2010/main" val="3893903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5094"/>
            <a:ext cx="6324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itle 1"/>
          <p:cNvSpPr>
            <a:spLocks noGrp="1"/>
          </p:cNvSpPr>
          <p:nvPr>
            <p:ph type="title"/>
          </p:nvPr>
        </p:nvSpPr>
        <p:spPr>
          <a:xfrm>
            <a:off x="152400" y="-172539"/>
            <a:ext cx="8229600" cy="1258094"/>
          </a:xfrm>
        </p:spPr>
        <p:txBody>
          <a:bodyPr>
            <a:normAutofit/>
          </a:bodyPr>
          <a:lstStyle/>
          <a:p>
            <a:pPr algn="l" eaLnBrk="1" hangingPunct="1"/>
            <a:r>
              <a:rPr lang="en-US" altLang="en-US" sz="2200" b="1" dirty="0" smtClean="0">
                <a:solidFill>
                  <a:schemeClr val="bg1"/>
                </a:solidFill>
                <a:latin typeface="Arial" charset="0"/>
                <a:cs typeface="Arial" charset="0"/>
              </a:rPr>
              <a:t/>
            </a:r>
            <a:br>
              <a:rPr lang="en-US" altLang="en-US" sz="2200" b="1" dirty="0" smtClean="0">
                <a:solidFill>
                  <a:schemeClr val="bg1"/>
                </a:solidFill>
                <a:latin typeface="Arial" charset="0"/>
                <a:cs typeface="Arial" charset="0"/>
              </a:rPr>
            </a:br>
            <a:r>
              <a:rPr lang="en-US" altLang="en-US" sz="2200" b="1" dirty="0" smtClean="0">
                <a:solidFill>
                  <a:schemeClr val="bg1"/>
                </a:solidFill>
                <a:latin typeface="Arial" charset="0"/>
                <a:cs typeface="Arial" charset="0"/>
              </a:rPr>
              <a:t>ARMSCOR’S FUNDING </a:t>
            </a:r>
          </a:p>
        </p:txBody>
      </p:sp>
      <p:sp>
        <p:nvSpPr>
          <p:cNvPr id="911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B45343FE-B977-4941-850D-91214C56A76B}" type="slidenum">
              <a:rPr lang="en-US" altLang="en-US" sz="1200" smtClean="0">
                <a:solidFill>
                  <a:srgbClr val="898989"/>
                </a:solidFill>
              </a:rPr>
              <a:pPr eaLnBrk="1" hangingPunct="1">
                <a:spcBef>
                  <a:spcPct val="0"/>
                </a:spcBef>
                <a:buFontTx/>
                <a:buNone/>
              </a:pPr>
              <a:t>2</a:t>
            </a:fld>
            <a:endParaRPr lang="en-US" altLang="en-US" sz="1200" dirty="0" smtClean="0">
              <a:solidFill>
                <a:srgbClr val="898989"/>
              </a:solidFill>
            </a:endParaRPr>
          </a:p>
        </p:txBody>
      </p:sp>
      <p:sp>
        <p:nvSpPr>
          <p:cNvPr id="5" name="Down Arrow Callout 4"/>
          <p:cNvSpPr/>
          <p:nvPr/>
        </p:nvSpPr>
        <p:spPr>
          <a:xfrm>
            <a:off x="2743200" y="3364069"/>
            <a:ext cx="3124200" cy="1238617"/>
          </a:xfrm>
          <a:prstGeom prst="downArrowCallou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Pentagon 7"/>
          <p:cNvSpPr/>
          <p:nvPr/>
        </p:nvSpPr>
        <p:spPr>
          <a:xfrm>
            <a:off x="990599" y="4648200"/>
            <a:ext cx="2303037" cy="1239282"/>
          </a:xfrm>
          <a:prstGeom prst="homePlate">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Corporate (</a:t>
            </a:r>
            <a:r>
              <a:rPr lang="en-GB" dirty="0" err="1" smtClean="0">
                <a:solidFill>
                  <a:schemeClr val="tx1"/>
                </a:solidFill>
              </a:rPr>
              <a:t>incl</a:t>
            </a:r>
            <a:r>
              <a:rPr lang="en-GB" dirty="0" smtClean="0">
                <a:solidFill>
                  <a:schemeClr val="tx1"/>
                </a:solidFill>
              </a:rPr>
              <a:t> Acquisition)</a:t>
            </a:r>
            <a:endParaRPr lang="en-ZA" dirty="0">
              <a:solidFill>
                <a:schemeClr val="tx1"/>
              </a:solidFill>
            </a:endParaRPr>
          </a:p>
        </p:txBody>
      </p:sp>
      <p:sp>
        <p:nvSpPr>
          <p:cNvPr id="12" name="Pentagon 11"/>
          <p:cNvSpPr/>
          <p:nvPr/>
        </p:nvSpPr>
        <p:spPr>
          <a:xfrm>
            <a:off x="3492953" y="4648200"/>
            <a:ext cx="2284406" cy="1239282"/>
          </a:xfrm>
          <a:prstGeom prst="homePlate">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Research and Development</a:t>
            </a:r>
            <a:endParaRPr lang="en-ZA" dirty="0">
              <a:solidFill>
                <a:schemeClr val="tx1"/>
              </a:solidFill>
            </a:endParaRPr>
          </a:p>
        </p:txBody>
      </p:sp>
      <p:sp>
        <p:nvSpPr>
          <p:cNvPr id="13" name="Pentagon 12"/>
          <p:cNvSpPr/>
          <p:nvPr/>
        </p:nvSpPr>
        <p:spPr>
          <a:xfrm>
            <a:off x="6068808" y="4583096"/>
            <a:ext cx="2084592" cy="1239282"/>
          </a:xfrm>
          <a:prstGeom prst="homePlate">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Dockyard</a:t>
            </a:r>
            <a:endParaRPr lang="en-ZA" dirty="0">
              <a:solidFill>
                <a:schemeClr val="tx1"/>
              </a:solidFill>
            </a:endParaRPr>
          </a:p>
        </p:txBody>
      </p:sp>
      <p:sp>
        <p:nvSpPr>
          <p:cNvPr id="9" name="TextBox 8"/>
          <p:cNvSpPr txBox="1"/>
          <p:nvPr/>
        </p:nvSpPr>
        <p:spPr>
          <a:xfrm>
            <a:off x="2926416" y="3528772"/>
            <a:ext cx="2788584" cy="461665"/>
          </a:xfrm>
          <a:prstGeom prst="rect">
            <a:avLst/>
          </a:prstGeom>
          <a:noFill/>
        </p:spPr>
        <p:txBody>
          <a:bodyPr wrap="square" rtlCol="0">
            <a:spAutoFit/>
          </a:bodyPr>
          <a:lstStyle/>
          <a:p>
            <a:r>
              <a:rPr lang="en-GB" sz="2400" dirty="0" err="1" smtClean="0"/>
              <a:t>Armscor</a:t>
            </a:r>
            <a:r>
              <a:rPr lang="en-GB" sz="2400" dirty="0" smtClean="0"/>
              <a:t> Group</a:t>
            </a:r>
            <a:endParaRPr lang="en-ZA" sz="2400" dirty="0"/>
          </a:p>
        </p:txBody>
      </p:sp>
      <p:sp>
        <p:nvSpPr>
          <p:cNvPr id="91140" name="Round Single Corner Rectangle 91139"/>
          <p:cNvSpPr/>
          <p:nvPr/>
        </p:nvSpPr>
        <p:spPr>
          <a:xfrm>
            <a:off x="457200" y="3548212"/>
            <a:ext cx="741851" cy="224648"/>
          </a:xfrm>
          <a:prstGeom prst="round1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75,7%</a:t>
            </a:r>
            <a:endParaRPr lang="en-ZA" sz="1400" dirty="0">
              <a:solidFill>
                <a:schemeClr val="tx1"/>
              </a:solidFill>
            </a:endParaRPr>
          </a:p>
        </p:txBody>
      </p:sp>
      <p:sp>
        <p:nvSpPr>
          <p:cNvPr id="91143" name="Round Single Corner Rectangle 91142"/>
          <p:cNvSpPr/>
          <p:nvPr/>
        </p:nvSpPr>
        <p:spPr>
          <a:xfrm>
            <a:off x="3174096" y="2217890"/>
            <a:ext cx="774247" cy="152186"/>
          </a:xfrm>
          <a:prstGeom prst="round1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15,8%</a:t>
            </a:r>
            <a:endParaRPr lang="en-ZA" sz="1400" dirty="0">
              <a:solidFill>
                <a:schemeClr val="tx1"/>
              </a:solidFill>
            </a:endParaRPr>
          </a:p>
        </p:txBody>
      </p:sp>
      <p:sp>
        <p:nvSpPr>
          <p:cNvPr id="91144" name="Round Single Corner Rectangle 91143"/>
          <p:cNvSpPr/>
          <p:nvPr/>
        </p:nvSpPr>
        <p:spPr>
          <a:xfrm>
            <a:off x="7630908" y="2699724"/>
            <a:ext cx="685800" cy="167153"/>
          </a:xfrm>
          <a:prstGeom prst="round1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3.6%</a:t>
            </a:r>
            <a:endParaRPr lang="en-ZA" sz="1400" dirty="0">
              <a:solidFill>
                <a:schemeClr val="tx1"/>
              </a:solidFill>
            </a:endParaRPr>
          </a:p>
        </p:txBody>
      </p:sp>
      <p:sp>
        <p:nvSpPr>
          <p:cNvPr id="91145" name="Round Single Corner Rectangle 91144"/>
          <p:cNvSpPr/>
          <p:nvPr/>
        </p:nvSpPr>
        <p:spPr>
          <a:xfrm rot="10800000" flipV="1">
            <a:off x="5638801" y="2069100"/>
            <a:ext cx="597827" cy="239171"/>
          </a:xfrm>
          <a:prstGeom prst="round1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chemeClr val="tx1"/>
                </a:solidFill>
              </a:rPr>
              <a:t>4,9%</a:t>
            </a:r>
            <a:endParaRPr lang="en-ZA" sz="1200" dirty="0">
              <a:solidFill>
                <a:schemeClr val="tx1"/>
              </a:solidFill>
            </a:endParaRPr>
          </a:p>
        </p:txBody>
      </p:sp>
      <p:sp>
        <p:nvSpPr>
          <p:cNvPr id="29" name="Round Single Corner Rectangle 28"/>
          <p:cNvSpPr/>
          <p:nvPr/>
        </p:nvSpPr>
        <p:spPr>
          <a:xfrm>
            <a:off x="1371600" y="5625644"/>
            <a:ext cx="762000" cy="221020"/>
          </a:xfrm>
          <a:prstGeom prst="round1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62%</a:t>
            </a:r>
            <a:endParaRPr lang="en-ZA" sz="1400" dirty="0">
              <a:solidFill>
                <a:schemeClr val="tx1"/>
              </a:solidFill>
            </a:endParaRPr>
          </a:p>
        </p:txBody>
      </p:sp>
      <p:sp>
        <p:nvSpPr>
          <p:cNvPr id="30" name="Round Single Corner Rectangle 29"/>
          <p:cNvSpPr/>
          <p:nvPr/>
        </p:nvSpPr>
        <p:spPr>
          <a:xfrm>
            <a:off x="4069477" y="5625644"/>
            <a:ext cx="731123" cy="221020"/>
          </a:xfrm>
          <a:prstGeom prst="round1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20%</a:t>
            </a:r>
            <a:endParaRPr lang="en-ZA" sz="1400" dirty="0">
              <a:solidFill>
                <a:schemeClr val="tx1"/>
              </a:solidFill>
            </a:endParaRPr>
          </a:p>
        </p:txBody>
      </p:sp>
      <p:sp>
        <p:nvSpPr>
          <p:cNvPr id="31" name="Round Single Corner Rectangle 30"/>
          <p:cNvSpPr/>
          <p:nvPr/>
        </p:nvSpPr>
        <p:spPr>
          <a:xfrm>
            <a:off x="6553199" y="5625643"/>
            <a:ext cx="644769" cy="196735"/>
          </a:xfrm>
          <a:prstGeom prst="round1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18%</a:t>
            </a:r>
            <a:endParaRPr lang="en-ZA" sz="1400" dirty="0">
              <a:solidFill>
                <a:schemeClr val="tx1"/>
              </a:solidFill>
            </a:endParaRPr>
          </a:p>
        </p:txBody>
      </p:sp>
      <p:sp>
        <p:nvSpPr>
          <p:cNvPr id="91152" name="Line Callout 3 (Accent Bar) 91151"/>
          <p:cNvSpPr/>
          <p:nvPr/>
        </p:nvSpPr>
        <p:spPr>
          <a:xfrm>
            <a:off x="668931" y="1219201"/>
            <a:ext cx="1836952" cy="2149564"/>
          </a:xfrm>
          <a:prstGeom prst="accentCallout3">
            <a:avLst>
              <a:gd name="adj1" fmla="val 18750"/>
              <a:gd name="adj2" fmla="val -8333"/>
              <a:gd name="adj3" fmla="val 18750"/>
              <a:gd name="adj4" fmla="val -16667"/>
              <a:gd name="adj5" fmla="val 100000"/>
              <a:gd name="adj6" fmla="val -16667"/>
              <a:gd name="adj7" fmla="val 119884"/>
              <a:gd name="adj8" fmla="val 109391"/>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Transfer payment</a:t>
            </a:r>
            <a:endParaRPr lang="en-ZA" sz="2400" dirty="0">
              <a:solidFill>
                <a:schemeClr val="tx1"/>
              </a:solidFill>
            </a:endParaRPr>
          </a:p>
        </p:txBody>
      </p:sp>
      <p:sp>
        <p:nvSpPr>
          <p:cNvPr id="91153" name="Line Callout 3 (Accent Bar) 91152"/>
          <p:cNvSpPr/>
          <p:nvPr/>
        </p:nvSpPr>
        <p:spPr>
          <a:xfrm>
            <a:off x="2926416" y="1402816"/>
            <a:ext cx="1021927" cy="701001"/>
          </a:xfrm>
          <a:prstGeom prst="accentCallout3">
            <a:avLst>
              <a:gd name="adj1" fmla="val 18750"/>
              <a:gd name="adj2" fmla="val -8333"/>
              <a:gd name="adj3" fmla="val 18750"/>
              <a:gd name="adj4" fmla="val -16667"/>
              <a:gd name="adj5" fmla="val 100000"/>
              <a:gd name="adj6" fmla="val -16667"/>
              <a:gd name="adj7" fmla="val 276436"/>
              <a:gd name="adj8" fmla="val 115177"/>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GP from sales</a:t>
            </a:r>
            <a:endParaRPr lang="en-ZA" dirty="0">
              <a:solidFill>
                <a:schemeClr val="tx1"/>
              </a:solidFill>
            </a:endParaRPr>
          </a:p>
        </p:txBody>
      </p:sp>
      <p:sp>
        <p:nvSpPr>
          <p:cNvPr id="91154" name="Line Callout 1 (Border and Accent Bar) 91153"/>
          <p:cNvSpPr/>
          <p:nvPr/>
        </p:nvSpPr>
        <p:spPr>
          <a:xfrm>
            <a:off x="5283972" y="1307724"/>
            <a:ext cx="952656" cy="688350"/>
          </a:xfrm>
          <a:prstGeom prst="accentBorderCallout1">
            <a:avLst>
              <a:gd name="adj1" fmla="val 18750"/>
              <a:gd name="adj2" fmla="val -8333"/>
              <a:gd name="adj3" fmla="val 283735"/>
              <a:gd name="adj4" fmla="val -84112"/>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Finance  income</a:t>
            </a:r>
            <a:endParaRPr lang="en-ZA" sz="1600" dirty="0">
              <a:solidFill>
                <a:schemeClr val="tx1"/>
              </a:solidFill>
            </a:endParaRPr>
          </a:p>
        </p:txBody>
      </p:sp>
      <p:sp>
        <p:nvSpPr>
          <p:cNvPr id="91155" name="Line Callout 2 (Border and Accent Bar) 91154"/>
          <p:cNvSpPr/>
          <p:nvPr/>
        </p:nvSpPr>
        <p:spPr>
          <a:xfrm>
            <a:off x="7434987" y="1948705"/>
            <a:ext cx="860787" cy="690556"/>
          </a:xfrm>
          <a:prstGeom prst="accentBorderCallout2">
            <a:avLst>
              <a:gd name="adj1" fmla="val 18750"/>
              <a:gd name="adj2" fmla="val -8333"/>
              <a:gd name="adj3" fmla="val 18750"/>
              <a:gd name="adj4" fmla="val -16667"/>
              <a:gd name="adj5" fmla="val 271763"/>
              <a:gd name="adj6" fmla="val -180828"/>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Other income</a:t>
            </a:r>
            <a:endParaRPr lang="en-ZA" sz="1600" dirty="0">
              <a:solidFill>
                <a:schemeClr val="tx1"/>
              </a:solidFill>
            </a:endParaRPr>
          </a:p>
        </p:txBody>
      </p:sp>
      <p:sp>
        <p:nvSpPr>
          <p:cNvPr id="91156" name="TextBox 91155"/>
          <p:cNvSpPr txBox="1"/>
          <p:nvPr/>
        </p:nvSpPr>
        <p:spPr>
          <a:xfrm>
            <a:off x="4849608" y="3866674"/>
            <a:ext cx="1219200" cy="338554"/>
          </a:xfrm>
          <a:prstGeom prst="rect">
            <a:avLst/>
          </a:prstGeom>
          <a:noFill/>
        </p:spPr>
        <p:txBody>
          <a:bodyPr wrap="square" rtlCol="0">
            <a:spAutoFit/>
          </a:bodyPr>
          <a:lstStyle/>
          <a:p>
            <a:r>
              <a:rPr lang="en-GB" sz="1600" dirty="0" smtClean="0"/>
              <a:t>R1558,4m</a:t>
            </a:r>
            <a:endParaRPr lang="en-ZA" sz="1600" dirty="0"/>
          </a:p>
        </p:txBody>
      </p:sp>
    </p:spTree>
    <p:extLst>
      <p:ext uri="{BB962C8B-B14F-4D97-AF65-F5344CB8AC3E}">
        <p14:creationId xmlns:p14="http://schemas.microsoft.com/office/powerpoint/2010/main" val="45403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1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1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11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11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11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11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11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91140" grpId="0" animBg="1"/>
      <p:bldP spid="91143" grpId="0" animBg="1"/>
      <p:bldP spid="91144" grpId="0" animBg="1"/>
      <p:bldP spid="91145" grpId="0" animBg="1"/>
      <p:bldP spid="29" grpId="0" animBg="1"/>
      <p:bldP spid="30" grpId="0" animBg="1"/>
      <p:bldP spid="31" grpId="0" animBg="1"/>
      <p:bldP spid="91152" grpId="0" animBg="1"/>
      <p:bldP spid="91153" grpId="0" animBg="1"/>
      <p:bldP spid="91154" grpId="0" animBg="1"/>
      <p:bldP spid="91155" grpId="0" animBg="1"/>
      <p:bldP spid="911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083F00-3C55-4327-9B0B-FF9887ACCF08}" type="slidenum">
              <a:rPr lang="en-US" altLang="en-US" smtClean="0"/>
              <a:pPr>
                <a:defRPr/>
              </a:pPr>
              <a:t>20</a:t>
            </a:fld>
            <a:endParaRPr lang="en-US" altLang="en-US" dirty="0"/>
          </a:p>
        </p:txBody>
      </p:sp>
      <p:sp>
        <p:nvSpPr>
          <p:cNvPr id="3" name="Content Placeholder 2"/>
          <p:cNvSpPr>
            <a:spLocks noGrp="1"/>
          </p:cNvSpPr>
          <p:nvPr>
            <p:ph idx="1"/>
          </p:nvPr>
        </p:nvSpPr>
        <p:spPr/>
        <p:txBody>
          <a:bodyPr/>
          <a:lstStyle/>
          <a:p>
            <a:r>
              <a:rPr lang="en-GB" dirty="0" smtClean="0"/>
              <a:t>PCDMV to take note of the severe impact of the reduction in Defence spend on the indigenous </a:t>
            </a:r>
            <a:r>
              <a:rPr lang="en-GB" dirty="0"/>
              <a:t>defence </a:t>
            </a:r>
            <a:r>
              <a:rPr lang="en-GB" dirty="0" smtClean="0"/>
              <a:t>industry. The reduction in Defence Spend is resulting in :</a:t>
            </a:r>
          </a:p>
          <a:p>
            <a:pPr lvl="1"/>
            <a:r>
              <a:rPr lang="en-GB" dirty="0" smtClean="0"/>
              <a:t>Loss of capability (skills) and capacity in industry</a:t>
            </a:r>
          </a:p>
          <a:p>
            <a:pPr lvl="1"/>
            <a:r>
              <a:rPr lang="en-GB" dirty="0" smtClean="0"/>
              <a:t>Loss of jobs</a:t>
            </a:r>
          </a:p>
          <a:p>
            <a:pPr lvl="1"/>
            <a:r>
              <a:rPr lang="en-GB" dirty="0" smtClean="0"/>
              <a:t>Loss of strategic capabilities to the SANDF</a:t>
            </a:r>
          </a:p>
          <a:p>
            <a:pPr lvl="2"/>
            <a:r>
              <a:rPr lang="en-GB" dirty="0" smtClean="0"/>
              <a:t>Strategic capabilities were created at significant cost, and will not be resurrected without a massive investment</a:t>
            </a:r>
          </a:p>
          <a:p>
            <a:pPr lvl="1"/>
            <a:r>
              <a:rPr lang="en-GB" dirty="0" smtClean="0"/>
              <a:t>Reduction in competitive edge of local industry</a:t>
            </a:r>
          </a:p>
          <a:p>
            <a:pPr lvl="1"/>
            <a:r>
              <a:rPr lang="en-GB" dirty="0" smtClean="0"/>
              <a:t>Reduced capability of the SANDF due to</a:t>
            </a:r>
          </a:p>
          <a:p>
            <a:pPr lvl="2"/>
            <a:r>
              <a:rPr lang="en-GB" dirty="0" smtClean="0"/>
              <a:t>Obsolete and technologically aged equipment</a:t>
            </a:r>
          </a:p>
          <a:p>
            <a:pPr lvl="2"/>
            <a:r>
              <a:rPr lang="en-GB" dirty="0" smtClean="0"/>
              <a:t>Inability to properly maintain critical systems (aircraft, vehicles, </a:t>
            </a:r>
            <a:r>
              <a:rPr lang="en-GB" dirty="0" err="1" smtClean="0"/>
              <a:t>etc</a:t>
            </a:r>
            <a:r>
              <a:rPr lang="en-GB" dirty="0" smtClean="0"/>
              <a:t>)</a:t>
            </a:r>
          </a:p>
          <a:p>
            <a:pPr lvl="2"/>
            <a:r>
              <a:rPr lang="en-GB" dirty="0" smtClean="0"/>
              <a:t>Loss of technological competitive edge – force multiplier</a:t>
            </a:r>
          </a:p>
          <a:p>
            <a:pPr lvl="2"/>
            <a:endParaRPr lang="en-GB" dirty="0" smtClean="0"/>
          </a:p>
          <a:p>
            <a:pPr lvl="2"/>
            <a:endParaRPr lang="en-ZA" dirty="0"/>
          </a:p>
        </p:txBody>
      </p:sp>
      <p:sp>
        <p:nvSpPr>
          <p:cNvPr id="4" name="Title 3"/>
          <p:cNvSpPr>
            <a:spLocks noGrp="1"/>
          </p:cNvSpPr>
          <p:nvPr>
            <p:ph type="title"/>
          </p:nvPr>
        </p:nvSpPr>
        <p:spPr>
          <a:xfrm>
            <a:off x="224286" y="94891"/>
            <a:ext cx="6721459" cy="793630"/>
          </a:xfrm>
        </p:spPr>
        <p:txBody>
          <a:bodyPr/>
          <a:lstStyle/>
          <a:p>
            <a:r>
              <a:rPr lang="en-GB" dirty="0">
                <a:solidFill>
                  <a:prstClr val="white"/>
                </a:solidFill>
              </a:rPr>
              <a:t>Impact of DOD Budget Reduction</a:t>
            </a:r>
            <a:endParaRPr lang="en-ZA" dirty="0"/>
          </a:p>
        </p:txBody>
      </p:sp>
    </p:spTree>
    <p:extLst>
      <p:ext uri="{BB962C8B-B14F-4D97-AF65-F5344CB8AC3E}">
        <p14:creationId xmlns:p14="http://schemas.microsoft.com/office/powerpoint/2010/main" val="30444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50166" y="1102773"/>
            <a:ext cx="6443932" cy="1373007"/>
          </a:xfrm>
        </p:spPr>
        <p:txBody>
          <a:bodyPr/>
          <a:lstStyle/>
          <a:p>
            <a:pPr algn="l" eaLnBrk="1" hangingPunct="1"/>
            <a:r>
              <a:rPr lang="en-US" altLang="en-US" b="1" dirty="0" smtClean="0">
                <a:solidFill>
                  <a:srgbClr val="003864"/>
                </a:solidFill>
                <a:latin typeface="Arial" charset="0"/>
                <a:cs typeface="Arial" charset="0"/>
              </a:rPr>
              <a:t>Questions ?</a:t>
            </a:r>
          </a:p>
        </p:txBody>
      </p:sp>
      <p:sp>
        <p:nvSpPr>
          <p:cNvPr id="3" name="Slide Number Placeholder 2"/>
          <p:cNvSpPr>
            <a:spLocks noGrp="1"/>
          </p:cNvSpPr>
          <p:nvPr>
            <p:ph type="sldNum" sz="quarter" idx="12"/>
          </p:nvPr>
        </p:nvSpPr>
        <p:spPr>
          <a:xfrm>
            <a:off x="6784109" y="6492875"/>
            <a:ext cx="2133600" cy="365125"/>
          </a:xfrm>
        </p:spPr>
        <p:txBody>
          <a:bodyPr/>
          <a:lstStyle/>
          <a:p>
            <a:pPr>
              <a:defRPr/>
            </a:pPr>
            <a:fld id="{81574282-C112-4E25-A6BD-8F20309AF277}" type="slidenum">
              <a:rPr lang="en-US" altLang="en-US" smtClean="0">
                <a:solidFill>
                  <a:prstClr val="white"/>
                </a:solidFill>
              </a:rPr>
              <a:pPr>
                <a:defRPr/>
              </a:pPr>
              <a:t>21</a:t>
            </a:fld>
            <a:endParaRPr lang="en-US" altLang="en-US" dirty="0">
              <a:solidFill>
                <a:prstClr val="white"/>
              </a:solidFill>
            </a:endParaRPr>
          </a:p>
        </p:txBody>
      </p:sp>
    </p:spTree>
    <p:extLst>
      <p:ext uri="{BB962C8B-B14F-4D97-AF65-F5344CB8AC3E}">
        <p14:creationId xmlns:p14="http://schemas.microsoft.com/office/powerpoint/2010/main" val="2889402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115094"/>
            <a:ext cx="6324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itle 1"/>
          <p:cNvSpPr>
            <a:spLocks noGrp="1"/>
          </p:cNvSpPr>
          <p:nvPr>
            <p:ph type="title"/>
          </p:nvPr>
        </p:nvSpPr>
        <p:spPr>
          <a:xfrm>
            <a:off x="152400" y="-172539"/>
            <a:ext cx="8229600" cy="1258094"/>
          </a:xfrm>
        </p:spPr>
        <p:txBody>
          <a:bodyPr>
            <a:normAutofit fontScale="90000"/>
          </a:bodyPr>
          <a:lstStyle/>
          <a:p>
            <a:pPr algn="l" eaLnBrk="1" hangingPunct="1"/>
            <a:r>
              <a:rPr lang="en-US" altLang="en-US" sz="2200" b="1" dirty="0" smtClean="0">
                <a:solidFill>
                  <a:schemeClr val="bg1"/>
                </a:solidFill>
                <a:latin typeface="Arial" charset="0"/>
                <a:cs typeface="Arial" charset="0"/>
              </a:rPr>
              <a:t/>
            </a:r>
            <a:br>
              <a:rPr lang="en-US" altLang="en-US" sz="2200" b="1" dirty="0" smtClean="0">
                <a:solidFill>
                  <a:schemeClr val="bg1"/>
                </a:solidFill>
                <a:latin typeface="Arial" charset="0"/>
                <a:cs typeface="Arial" charset="0"/>
              </a:rPr>
            </a:br>
            <a:r>
              <a:rPr lang="en-US" altLang="en-US" sz="2200" b="1" dirty="0" smtClean="0">
                <a:solidFill>
                  <a:schemeClr val="bg1"/>
                </a:solidFill>
                <a:latin typeface="Arial" charset="0"/>
                <a:cs typeface="Arial" charset="0"/>
              </a:rPr>
              <a:t>ARMSCOR GROUP -  2020/2021 FINANCIAL PLAN</a:t>
            </a:r>
            <a:br>
              <a:rPr lang="en-US" altLang="en-US" sz="2200" b="1" dirty="0" smtClean="0">
                <a:solidFill>
                  <a:schemeClr val="bg1"/>
                </a:solidFill>
                <a:latin typeface="Arial" charset="0"/>
                <a:cs typeface="Arial" charset="0"/>
              </a:rPr>
            </a:br>
            <a:r>
              <a:rPr lang="en-US" altLang="en-US" sz="2200" b="1" dirty="0" smtClean="0">
                <a:solidFill>
                  <a:schemeClr val="bg1"/>
                </a:solidFill>
                <a:latin typeface="Arial" charset="0"/>
                <a:cs typeface="Arial" charset="0"/>
              </a:rPr>
              <a:t>(approved budget)</a:t>
            </a:r>
            <a:br>
              <a:rPr lang="en-US" altLang="en-US" sz="2200" b="1" dirty="0" smtClean="0">
                <a:solidFill>
                  <a:schemeClr val="bg1"/>
                </a:solidFill>
                <a:latin typeface="Arial" charset="0"/>
                <a:cs typeface="Arial" charset="0"/>
              </a:rPr>
            </a:br>
            <a:endParaRPr lang="en-US" altLang="en-US" sz="2200" b="1" dirty="0" smtClean="0">
              <a:solidFill>
                <a:schemeClr val="bg1"/>
              </a:solidFill>
              <a:latin typeface="Arial" charset="0"/>
              <a:cs typeface="Arial" charset="0"/>
            </a:endParaRPr>
          </a:p>
        </p:txBody>
      </p:sp>
      <p:sp>
        <p:nvSpPr>
          <p:cNvPr id="911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B45343FE-B977-4941-850D-91214C56A76B}" type="slidenum">
              <a:rPr lang="en-US" altLang="en-US" sz="1200" smtClean="0">
                <a:solidFill>
                  <a:srgbClr val="898989"/>
                </a:solidFill>
              </a:rPr>
              <a:pPr eaLnBrk="1" hangingPunct="1">
                <a:spcBef>
                  <a:spcPct val="0"/>
                </a:spcBef>
                <a:buFontTx/>
                <a:buNone/>
              </a:pPr>
              <a:t>3</a:t>
            </a:fld>
            <a:endParaRPr lang="en-US" altLang="en-US" sz="1200" dirty="0" smtClean="0">
              <a:solidFill>
                <a:srgbClr val="898989"/>
              </a:solidFill>
            </a:endParaRPr>
          </a:p>
        </p:txBody>
      </p:sp>
      <p:graphicFrame>
        <p:nvGraphicFramePr>
          <p:cNvPr id="2" name="Object 1"/>
          <p:cNvGraphicFramePr>
            <a:graphicFrameLocks noChangeAspect="1"/>
          </p:cNvGraphicFramePr>
          <p:nvPr>
            <p:extLst/>
          </p:nvPr>
        </p:nvGraphicFramePr>
        <p:xfrm>
          <a:off x="609600" y="1085850"/>
          <a:ext cx="8077200" cy="5341938"/>
        </p:xfrm>
        <a:graphic>
          <a:graphicData uri="http://schemas.openxmlformats.org/presentationml/2006/ole">
            <mc:AlternateContent xmlns:mc="http://schemas.openxmlformats.org/markup-compatibility/2006">
              <mc:Choice xmlns:v="urn:schemas-microsoft-com:vml" Requires="v">
                <p:oleObj spid="_x0000_s1026" name="Worksheet" r:id="rId5" imgW="5829194" imgH="5242433" progId="Excel.Sheet.12">
                  <p:embed/>
                </p:oleObj>
              </mc:Choice>
              <mc:Fallback>
                <p:oleObj name="Worksheet" r:id="rId5" imgW="5829194" imgH="5242433" progId="Excel.Sheet.12">
                  <p:embed/>
                  <p:pic>
                    <p:nvPicPr>
                      <p:cNvPr id="2" name="Object 1"/>
                      <p:cNvPicPr/>
                      <p:nvPr/>
                    </p:nvPicPr>
                    <p:blipFill>
                      <a:blip r:embed="rId6"/>
                      <a:stretch>
                        <a:fillRect/>
                      </a:stretch>
                    </p:blipFill>
                    <p:spPr>
                      <a:xfrm>
                        <a:off x="609600" y="1085850"/>
                        <a:ext cx="8077200" cy="5341938"/>
                      </a:xfrm>
                      <a:prstGeom prst="rect">
                        <a:avLst/>
                      </a:prstGeom>
                    </p:spPr>
                  </p:pic>
                </p:oleObj>
              </mc:Fallback>
            </mc:AlternateContent>
          </a:graphicData>
        </a:graphic>
      </p:graphicFrame>
      <p:sp>
        <p:nvSpPr>
          <p:cNvPr id="3" name="Oval 2"/>
          <p:cNvSpPr/>
          <p:nvPr/>
        </p:nvSpPr>
        <p:spPr>
          <a:xfrm>
            <a:off x="4038600" y="6089650"/>
            <a:ext cx="1219200" cy="533400"/>
          </a:xfrm>
          <a:prstGeom prst="ellipse">
            <a:avLst/>
          </a:prstGeom>
          <a:solidFill>
            <a:schemeClr val="accent3">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0,7</a:t>
            </a:r>
            <a:endParaRPr lang="en-ZA" dirty="0"/>
          </a:p>
        </p:txBody>
      </p:sp>
      <p:sp>
        <p:nvSpPr>
          <p:cNvPr id="4" name="Rounded Rectangle 3"/>
          <p:cNvSpPr/>
          <p:nvPr/>
        </p:nvSpPr>
        <p:spPr>
          <a:xfrm>
            <a:off x="7527262" y="890588"/>
            <a:ext cx="1159538" cy="2825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err="1" smtClean="0"/>
              <a:t>R’m</a:t>
            </a:r>
            <a:endParaRPr lang="en-ZA" sz="1400" dirty="0"/>
          </a:p>
        </p:txBody>
      </p:sp>
    </p:spTree>
    <p:extLst>
      <p:ext uri="{BB962C8B-B14F-4D97-AF65-F5344CB8AC3E}">
        <p14:creationId xmlns:p14="http://schemas.microsoft.com/office/powerpoint/2010/main" val="819217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5094"/>
            <a:ext cx="6324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itle 1"/>
          <p:cNvSpPr>
            <a:spLocks noGrp="1"/>
          </p:cNvSpPr>
          <p:nvPr>
            <p:ph type="title"/>
          </p:nvPr>
        </p:nvSpPr>
        <p:spPr>
          <a:xfrm>
            <a:off x="152400" y="-172539"/>
            <a:ext cx="8229600" cy="1258094"/>
          </a:xfrm>
        </p:spPr>
        <p:txBody>
          <a:bodyPr>
            <a:normAutofit/>
          </a:bodyPr>
          <a:lstStyle/>
          <a:p>
            <a:pPr algn="l" eaLnBrk="1" hangingPunct="1"/>
            <a:r>
              <a:rPr lang="en-US" altLang="en-US" sz="2200" b="1" dirty="0" smtClean="0">
                <a:solidFill>
                  <a:schemeClr val="bg1"/>
                </a:solidFill>
                <a:latin typeface="Arial" charset="0"/>
                <a:cs typeface="Arial" charset="0"/>
              </a:rPr>
              <a:t/>
            </a:r>
            <a:br>
              <a:rPr lang="en-US" altLang="en-US" sz="2200" b="1" dirty="0" smtClean="0">
                <a:solidFill>
                  <a:schemeClr val="bg1"/>
                </a:solidFill>
                <a:latin typeface="Arial" charset="0"/>
                <a:cs typeface="Arial" charset="0"/>
              </a:rPr>
            </a:br>
            <a:r>
              <a:rPr lang="en-US" altLang="en-US" sz="2200" b="1" dirty="0" smtClean="0">
                <a:solidFill>
                  <a:schemeClr val="bg1"/>
                </a:solidFill>
                <a:latin typeface="Arial" charset="0"/>
                <a:cs typeface="Arial" charset="0"/>
              </a:rPr>
              <a:t>ARMSCOR’S </a:t>
            </a:r>
            <a:r>
              <a:rPr lang="en-US" altLang="en-US" sz="2200" b="1" dirty="0">
                <a:solidFill>
                  <a:schemeClr val="bg1"/>
                </a:solidFill>
                <a:latin typeface="Arial" charset="0"/>
                <a:cs typeface="Arial" charset="0"/>
              </a:rPr>
              <a:t>FUNDING – IMPACT of </a:t>
            </a:r>
            <a:r>
              <a:rPr lang="en-US" altLang="en-US" sz="2200" b="1" dirty="0" smtClean="0">
                <a:solidFill>
                  <a:schemeClr val="bg1"/>
                </a:solidFill>
                <a:latin typeface="Arial" charset="0"/>
                <a:cs typeface="Arial" charset="0"/>
              </a:rPr>
              <a:t>COVID 19 </a:t>
            </a:r>
          </a:p>
        </p:txBody>
      </p:sp>
      <p:sp>
        <p:nvSpPr>
          <p:cNvPr id="911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B45343FE-B977-4941-850D-91214C56A76B}" type="slidenum">
              <a:rPr lang="en-US" altLang="en-US" sz="1200" smtClean="0">
                <a:solidFill>
                  <a:srgbClr val="898989"/>
                </a:solidFill>
              </a:rPr>
              <a:pPr eaLnBrk="1" hangingPunct="1">
                <a:spcBef>
                  <a:spcPct val="0"/>
                </a:spcBef>
                <a:buFontTx/>
                <a:buNone/>
              </a:pPr>
              <a:t>4</a:t>
            </a:fld>
            <a:endParaRPr lang="en-US" altLang="en-US" sz="1200" dirty="0" smtClean="0">
              <a:solidFill>
                <a:srgbClr val="898989"/>
              </a:solidFill>
            </a:endParaRPr>
          </a:p>
        </p:txBody>
      </p:sp>
      <p:sp>
        <p:nvSpPr>
          <p:cNvPr id="5" name="Down Arrow Callout 4"/>
          <p:cNvSpPr/>
          <p:nvPr/>
        </p:nvSpPr>
        <p:spPr>
          <a:xfrm>
            <a:off x="2813275" y="3133155"/>
            <a:ext cx="3291441" cy="1444652"/>
          </a:xfrm>
          <a:prstGeom prst="downArrowCallou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Pentagon 7"/>
          <p:cNvSpPr/>
          <p:nvPr/>
        </p:nvSpPr>
        <p:spPr>
          <a:xfrm>
            <a:off x="838200" y="4648200"/>
            <a:ext cx="2057400" cy="1524000"/>
          </a:xfrm>
          <a:prstGeom prst="homePlate">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Corporate (</a:t>
            </a:r>
            <a:r>
              <a:rPr lang="en-GB" dirty="0" err="1" smtClean="0">
                <a:solidFill>
                  <a:schemeClr val="tx1"/>
                </a:solidFill>
              </a:rPr>
              <a:t>incl</a:t>
            </a:r>
            <a:r>
              <a:rPr lang="en-GB" dirty="0" smtClean="0">
                <a:solidFill>
                  <a:schemeClr val="tx1"/>
                </a:solidFill>
              </a:rPr>
              <a:t> Acquisition)</a:t>
            </a:r>
            <a:endParaRPr lang="en-ZA" dirty="0">
              <a:solidFill>
                <a:schemeClr val="tx1"/>
              </a:solidFill>
            </a:endParaRPr>
          </a:p>
        </p:txBody>
      </p:sp>
      <p:sp>
        <p:nvSpPr>
          <p:cNvPr id="12" name="Pentagon 11"/>
          <p:cNvSpPr/>
          <p:nvPr/>
        </p:nvSpPr>
        <p:spPr>
          <a:xfrm>
            <a:off x="3352800" y="4648200"/>
            <a:ext cx="2045153" cy="1524000"/>
          </a:xfrm>
          <a:prstGeom prst="homePlate">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Research and Development</a:t>
            </a:r>
            <a:endParaRPr lang="en-ZA" dirty="0">
              <a:solidFill>
                <a:schemeClr val="tx1"/>
              </a:solidFill>
            </a:endParaRPr>
          </a:p>
        </p:txBody>
      </p:sp>
      <p:sp>
        <p:nvSpPr>
          <p:cNvPr id="13" name="Pentagon 12"/>
          <p:cNvSpPr/>
          <p:nvPr/>
        </p:nvSpPr>
        <p:spPr>
          <a:xfrm>
            <a:off x="6104717" y="4599048"/>
            <a:ext cx="1924700" cy="1573151"/>
          </a:xfrm>
          <a:prstGeom prst="homePlate">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Dockyard</a:t>
            </a:r>
            <a:endParaRPr lang="en-ZA" dirty="0">
              <a:solidFill>
                <a:schemeClr val="tx1"/>
              </a:solidFill>
            </a:endParaRPr>
          </a:p>
        </p:txBody>
      </p:sp>
      <p:sp>
        <p:nvSpPr>
          <p:cNvPr id="9" name="TextBox 8"/>
          <p:cNvSpPr txBox="1"/>
          <p:nvPr/>
        </p:nvSpPr>
        <p:spPr>
          <a:xfrm>
            <a:off x="2926416" y="3528772"/>
            <a:ext cx="2788584" cy="461665"/>
          </a:xfrm>
          <a:prstGeom prst="rect">
            <a:avLst/>
          </a:prstGeom>
          <a:noFill/>
        </p:spPr>
        <p:txBody>
          <a:bodyPr wrap="square" rtlCol="0">
            <a:spAutoFit/>
          </a:bodyPr>
          <a:lstStyle/>
          <a:p>
            <a:r>
              <a:rPr lang="en-GB" sz="2400" dirty="0" err="1" smtClean="0"/>
              <a:t>Armscor</a:t>
            </a:r>
            <a:r>
              <a:rPr lang="en-GB" sz="2400" dirty="0" smtClean="0"/>
              <a:t> Group</a:t>
            </a:r>
            <a:endParaRPr lang="en-ZA" sz="2400" dirty="0"/>
          </a:p>
        </p:txBody>
      </p:sp>
      <p:sp>
        <p:nvSpPr>
          <p:cNvPr id="91152" name="Line Callout 3 (Accent Bar) 91151"/>
          <p:cNvSpPr/>
          <p:nvPr/>
        </p:nvSpPr>
        <p:spPr>
          <a:xfrm>
            <a:off x="678864" y="1155948"/>
            <a:ext cx="1836952" cy="2149564"/>
          </a:xfrm>
          <a:prstGeom prst="accentCallout3">
            <a:avLst>
              <a:gd name="adj1" fmla="val 18750"/>
              <a:gd name="adj2" fmla="val -8333"/>
              <a:gd name="adj3" fmla="val 18750"/>
              <a:gd name="adj4" fmla="val -17214"/>
              <a:gd name="adj5" fmla="val 100000"/>
              <a:gd name="adj6" fmla="val -16667"/>
              <a:gd name="adj7" fmla="val 122221"/>
              <a:gd name="adj8" fmla="val 114314"/>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Transfer payment</a:t>
            </a:r>
            <a:endParaRPr lang="en-ZA" sz="2400" dirty="0">
              <a:solidFill>
                <a:schemeClr val="tx1"/>
              </a:solidFill>
            </a:endParaRPr>
          </a:p>
        </p:txBody>
      </p:sp>
      <p:sp>
        <p:nvSpPr>
          <p:cNvPr id="91153" name="Line Callout 3 (Accent Bar) 91152"/>
          <p:cNvSpPr/>
          <p:nvPr/>
        </p:nvSpPr>
        <p:spPr>
          <a:xfrm>
            <a:off x="2926416" y="1402816"/>
            <a:ext cx="1021927" cy="701001"/>
          </a:xfrm>
          <a:prstGeom prst="accentCallout3">
            <a:avLst>
              <a:gd name="adj1" fmla="val 18750"/>
              <a:gd name="adj2" fmla="val -8333"/>
              <a:gd name="adj3" fmla="val 18750"/>
              <a:gd name="adj4" fmla="val -16667"/>
              <a:gd name="adj5" fmla="val 100000"/>
              <a:gd name="adj6" fmla="val -16667"/>
              <a:gd name="adj7" fmla="val 234867"/>
              <a:gd name="adj8" fmla="val 111244"/>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GP from sales</a:t>
            </a:r>
            <a:endParaRPr lang="en-ZA" dirty="0">
              <a:solidFill>
                <a:schemeClr val="tx1"/>
              </a:solidFill>
            </a:endParaRPr>
          </a:p>
        </p:txBody>
      </p:sp>
      <p:sp>
        <p:nvSpPr>
          <p:cNvPr id="21" name="Rectangle 20"/>
          <p:cNvSpPr/>
          <p:nvPr/>
        </p:nvSpPr>
        <p:spPr>
          <a:xfrm>
            <a:off x="843639" y="3030137"/>
            <a:ext cx="1023261" cy="2060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FF0000"/>
                </a:solidFill>
              </a:rPr>
              <a:t>(R120m)</a:t>
            </a:r>
            <a:endParaRPr lang="en-ZA" sz="1600" dirty="0">
              <a:solidFill>
                <a:srgbClr val="FF0000"/>
              </a:solidFill>
            </a:endParaRPr>
          </a:p>
        </p:txBody>
      </p:sp>
      <p:sp>
        <p:nvSpPr>
          <p:cNvPr id="22" name="Rectangle 21"/>
          <p:cNvSpPr/>
          <p:nvPr/>
        </p:nvSpPr>
        <p:spPr>
          <a:xfrm>
            <a:off x="3264719" y="2130508"/>
            <a:ext cx="1002481" cy="1818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FF0000"/>
                </a:solidFill>
              </a:rPr>
              <a:t>(</a:t>
            </a:r>
            <a:r>
              <a:rPr lang="en-GB" sz="1400" dirty="0" smtClean="0">
                <a:solidFill>
                  <a:srgbClr val="FF0000"/>
                </a:solidFill>
              </a:rPr>
              <a:t>R86,9m)</a:t>
            </a:r>
            <a:endParaRPr lang="en-ZA" sz="1400" dirty="0">
              <a:solidFill>
                <a:srgbClr val="FF0000"/>
              </a:solidFill>
            </a:endParaRPr>
          </a:p>
        </p:txBody>
      </p:sp>
      <p:sp>
        <p:nvSpPr>
          <p:cNvPr id="23" name="Rectangle 22"/>
          <p:cNvSpPr/>
          <p:nvPr/>
        </p:nvSpPr>
        <p:spPr>
          <a:xfrm>
            <a:off x="5668366" y="2099041"/>
            <a:ext cx="1097443" cy="220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FF0000"/>
                </a:solidFill>
              </a:rPr>
              <a:t>(R37,8m)</a:t>
            </a:r>
            <a:endParaRPr lang="en-ZA" sz="1400" dirty="0">
              <a:solidFill>
                <a:srgbClr val="FF0000"/>
              </a:solidFill>
            </a:endParaRPr>
          </a:p>
        </p:txBody>
      </p:sp>
      <p:sp>
        <p:nvSpPr>
          <p:cNvPr id="24" name="Rectangle 23"/>
          <p:cNvSpPr/>
          <p:nvPr/>
        </p:nvSpPr>
        <p:spPr>
          <a:xfrm>
            <a:off x="7686152" y="2523070"/>
            <a:ext cx="843224" cy="2128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FF0000"/>
                </a:solidFill>
              </a:rPr>
              <a:t>(R 15m)</a:t>
            </a:r>
            <a:endParaRPr lang="en-ZA" sz="1400" dirty="0">
              <a:solidFill>
                <a:srgbClr val="FF0000"/>
              </a:solidFill>
            </a:endParaRPr>
          </a:p>
        </p:txBody>
      </p:sp>
      <p:sp>
        <p:nvSpPr>
          <p:cNvPr id="25" name="Round Single Corner Rectangle 24"/>
          <p:cNvSpPr/>
          <p:nvPr/>
        </p:nvSpPr>
        <p:spPr>
          <a:xfrm>
            <a:off x="4834081" y="3907428"/>
            <a:ext cx="981623" cy="247712"/>
          </a:xfrm>
          <a:prstGeom prst="round1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FF0000"/>
                </a:solidFill>
              </a:rPr>
              <a:t>(R243,2m)</a:t>
            </a:r>
            <a:endParaRPr lang="en-ZA" sz="1400" dirty="0">
              <a:solidFill>
                <a:srgbClr val="FF0000"/>
              </a:solidFill>
            </a:endParaRPr>
          </a:p>
        </p:txBody>
      </p:sp>
      <p:sp>
        <p:nvSpPr>
          <p:cNvPr id="26" name="Round Single Corner Rectangle 25"/>
          <p:cNvSpPr/>
          <p:nvPr/>
        </p:nvSpPr>
        <p:spPr>
          <a:xfrm>
            <a:off x="1219200" y="5796708"/>
            <a:ext cx="990600" cy="228672"/>
          </a:xfrm>
          <a:prstGeom prst="round1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FF0000"/>
                </a:solidFill>
              </a:rPr>
              <a:t>(R141,8m)</a:t>
            </a:r>
            <a:endParaRPr lang="en-ZA" sz="1400" dirty="0">
              <a:solidFill>
                <a:srgbClr val="FF0000"/>
              </a:solidFill>
            </a:endParaRPr>
          </a:p>
        </p:txBody>
      </p:sp>
      <p:sp>
        <p:nvSpPr>
          <p:cNvPr id="27" name="Round Single Corner Rectangle 26"/>
          <p:cNvSpPr/>
          <p:nvPr/>
        </p:nvSpPr>
        <p:spPr>
          <a:xfrm>
            <a:off x="3685071" y="5796708"/>
            <a:ext cx="1053446" cy="203519"/>
          </a:xfrm>
          <a:prstGeom prst="round1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FF0000"/>
                </a:solidFill>
              </a:rPr>
              <a:t>(R92.6)</a:t>
            </a:r>
            <a:endParaRPr lang="en-ZA" sz="1400" dirty="0">
              <a:solidFill>
                <a:srgbClr val="FF0000"/>
              </a:solidFill>
            </a:endParaRPr>
          </a:p>
        </p:txBody>
      </p:sp>
      <p:sp>
        <p:nvSpPr>
          <p:cNvPr id="28" name="Round Single Corner Rectangle 27"/>
          <p:cNvSpPr/>
          <p:nvPr/>
        </p:nvSpPr>
        <p:spPr>
          <a:xfrm>
            <a:off x="6319576" y="5796708"/>
            <a:ext cx="990600" cy="178943"/>
          </a:xfrm>
          <a:prstGeom prst="round1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FF0000"/>
                </a:solidFill>
              </a:rPr>
              <a:t>(R8.8m)</a:t>
            </a:r>
            <a:endParaRPr lang="en-ZA" sz="1400" dirty="0">
              <a:solidFill>
                <a:srgbClr val="FF0000"/>
              </a:solidFill>
            </a:endParaRPr>
          </a:p>
        </p:txBody>
      </p:sp>
      <p:sp>
        <p:nvSpPr>
          <p:cNvPr id="4" name="Line Callout 1 (Border and Accent Bar) 3"/>
          <p:cNvSpPr/>
          <p:nvPr/>
        </p:nvSpPr>
        <p:spPr>
          <a:xfrm>
            <a:off x="5324892" y="1497804"/>
            <a:ext cx="1608917" cy="575234"/>
          </a:xfrm>
          <a:prstGeom prst="accentBorderCallout1">
            <a:avLst>
              <a:gd name="adj1" fmla="val 22244"/>
              <a:gd name="adj2" fmla="val -3337"/>
              <a:gd name="adj3" fmla="val 266222"/>
              <a:gd name="adj4" fmla="val -57069"/>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Finance  income</a:t>
            </a:r>
            <a:endParaRPr lang="en-ZA" dirty="0">
              <a:solidFill>
                <a:schemeClr val="tx1"/>
              </a:solidFill>
            </a:endParaRPr>
          </a:p>
        </p:txBody>
      </p:sp>
      <p:sp>
        <p:nvSpPr>
          <p:cNvPr id="6" name="Line Callout 2 (Border and Accent Bar) 5"/>
          <p:cNvSpPr/>
          <p:nvPr/>
        </p:nvSpPr>
        <p:spPr>
          <a:xfrm>
            <a:off x="7419750" y="1981199"/>
            <a:ext cx="1114650" cy="497153"/>
          </a:xfrm>
          <a:prstGeom prst="accentBorderCallout2">
            <a:avLst>
              <a:gd name="adj1" fmla="val 18750"/>
              <a:gd name="adj2" fmla="val -8333"/>
              <a:gd name="adj3" fmla="val 18750"/>
              <a:gd name="adj4" fmla="val -16667"/>
              <a:gd name="adj5" fmla="val 331804"/>
              <a:gd name="adj6" fmla="val -117188"/>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Other income</a:t>
            </a:r>
            <a:endParaRPr lang="en-ZA" dirty="0">
              <a:solidFill>
                <a:schemeClr val="tx1"/>
              </a:solidFill>
            </a:endParaRPr>
          </a:p>
        </p:txBody>
      </p:sp>
    </p:spTree>
    <p:extLst>
      <p:ext uri="{BB962C8B-B14F-4D97-AF65-F5344CB8AC3E}">
        <p14:creationId xmlns:p14="http://schemas.microsoft.com/office/powerpoint/2010/main" val="225709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5094"/>
            <a:ext cx="6324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itle 1"/>
          <p:cNvSpPr>
            <a:spLocks noGrp="1"/>
          </p:cNvSpPr>
          <p:nvPr>
            <p:ph type="title"/>
          </p:nvPr>
        </p:nvSpPr>
        <p:spPr>
          <a:xfrm>
            <a:off x="152400" y="-172539"/>
            <a:ext cx="8229600" cy="1258094"/>
          </a:xfrm>
        </p:spPr>
        <p:txBody>
          <a:bodyPr>
            <a:normAutofit/>
          </a:bodyPr>
          <a:lstStyle/>
          <a:p>
            <a:pPr algn="l" eaLnBrk="1" hangingPunct="1"/>
            <a:r>
              <a:rPr lang="en-US" altLang="en-US" sz="2200" b="1" dirty="0" smtClean="0">
                <a:solidFill>
                  <a:schemeClr val="bg1"/>
                </a:solidFill>
                <a:latin typeface="Arial" charset="0"/>
                <a:cs typeface="Arial" charset="0"/>
              </a:rPr>
              <a:t/>
            </a:r>
            <a:br>
              <a:rPr lang="en-US" altLang="en-US" sz="2200" b="1" dirty="0" smtClean="0">
                <a:solidFill>
                  <a:schemeClr val="bg1"/>
                </a:solidFill>
                <a:latin typeface="Arial" charset="0"/>
                <a:cs typeface="Arial" charset="0"/>
              </a:rPr>
            </a:br>
            <a:r>
              <a:rPr lang="en-US" altLang="en-US" sz="2200" b="1" dirty="0" smtClean="0">
                <a:solidFill>
                  <a:schemeClr val="bg1"/>
                </a:solidFill>
                <a:latin typeface="Arial" charset="0"/>
                <a:cs typeface="Arial" charset="0"/>
              </a:rPr>
              <a:t>ARMSCOR’S FUNDING – IMPACT of COVID</a:t>
            </a:r>
            <a:br>
              <a:rPr lang="en-US" altLang="en-US" sz="2200" b="1" dirty="0" smtClean="0">
                <a:solidFill>
                  <a:schemeClr val="bg1"/>
                </a:solidFill>
                <a:latin typeface="Arial" charset="0"/>
                <a:cs typeface="Arial" charset="0"/>
              </a:rPr>
            </a:br>
            <a:endParaRPr lang="en-US" altLang="en-US" sz="2200" b="1" dirty="0" smtClean="0">
              <a:solidFill>
                <a:schemeClr val="bg1"/>
              </a:solidFill>
              <a:latin typeface="Arial" charset="0"/>
              <a:cs typeface="Arial" charset="0"/>
            </a:endParaRPr>
          </a:p>
        </p:txBody>
      </p:sp>
      <p:sp>
        <p:nvSpPr>
          <p:cNvPr id="911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B45343FE-B977-4941-850D-91214C56A76B}" type="slidenum">
              <a:rPr lang="en-US" altLang="en-US" sz="1200" smtClean="0">
                <a:solidFill>
                  <a:srgbClr val="898989"/>
                </a:solidFill>
              </a:rPr>
              <a:pPr eaLnBrk="1" hangingPunct="1">
                <a:spcBef>
                  <a:spcPct val="0"/>
                </a:spcBef>
                <a:buFontTx/>
                <a:buNone/>
              </a:pPr>
              <a:t>5</a:t>
            </a:fld>
            <a:endParaRPr lang="en-US" altLang="en-US" sz="1200" dirty="0" smtClean="0">
              <a:solidFill>
                <a:srgbClr val="898989"/>
              </a:solidFill>
            </a:endParaRPr>
          </a:p>
        </p:txBody>
      </p:sp>
      <p:sp>
        <p:nvSpPr>
          <p:cNvPr id="5" name="Down Arrow Callout 4"/>
          <p:cNvSpPr/>
          <p:nvPr/>
        </p:nvSpPr>
        <p:spPr>
          <a:xfrm>
            <a:off x="2648761" y="1339883"/>
            <a:ext cx="3124200" cy="2225521"/>
          </a:xfrm>
          <a:prstGeom prst="downArrowCallou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Pentagon 7"/>
          <p:cNvSpPr/>
          <p:nvPr/>
        </p:nvSpPr>
        <p:spPr>
          <a:xfrm>
            <a:off x="152400" y="3621018"/>
            <a:ext cx="2895600" cy="2322582"/>
          </a:xfrm>
          <a:prstGeom prst="homePlate">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Pentagon 11"/>
          <p:cNvSpPr/>
          <p:nvPr/>
        </p:nvSpPr>
        <p:spPr>
          <a:xfrm>
            <a:off x="3200400" y="3606494"/>
            <a:ext cx="3048000" cy="2337105"/>
          </a:xfrm>
          <a:prstGeom prst="homePlate">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3" name="Pentagon 12"/>
          <p:cNvSpPr/>
          <p:nvPr/>
        </p:nvSpPr>
        <p:spPr>
          <a:xfrm>
            <a:off x="6400800" y="3565405"/>
            <a:ext cx="2667000" cy="2378194"/>
          </a:xfrm>
          <a:prstGeom prst="homePlate">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TextBox 8"/>
          <p:cNvSpPr txBox="1"/>
          <p:nvPr/>
        </p:nvSpPr>
        <p:spPr>
          <a:xfrm>
            <a:off x="3377542" y="1309400"/>
            <a:ext cx="1905000" cy="369332"/>
          </a:xfrm>
          <a:prstGeom prst="rect">
            <a:avLst/>
          </a:prstGeom>
          <a:noFill/>
        </p:spPr>
        <p:txBody>
          <a:bodyPr wrap="square" rtlCol="0">
            <a:spAutoFit/>
          </a:bodyPr>
          <a:lstStyle/>
          <a:p>
            <a:r>
              <a:rPr lang="en-GB" dirty="0" err="1" smtClean="0"/>
              <a:t>Armscor</a:t>
            </a:r>
            <a:r>
              <a:rPr lang="en-GB" dirty="0" smtClean="0"/>
              <a:t> Group</a:t>
            </a:r>
            <a:endParaRPr lang="en-ZA" dirty="0"/>
          </a:p>
        </p:txBody>
      </p:sp>
      <p:sp>
        <p:nvSpPr>
          <p:cNvPr id="10" name="TextBox 9"/>
          <p:cNvSpPr txBox="1"/>
          <p:nvPr/>
        </p:nvSpPr>
        <p:spPr>
          <a:xfrm>
            <a:off x="516442" y="3639272"/>
            <a:ext cx="1312357" cy="830997"/>
          </a:xfrm>
          <a:prstGeom prst="rect">
            <a:avLst/>
          </a:prstGeom>
          <a:noFill/>
        </p:spPr>
        <p:txBody>
          <a:bodyPr wrap="square" rtlCol="0">
            <a:spAutoFit/>
          </a:bodyPr>
          <a:lstStyle/>
          <a:p>
            <a:r>
              <a:rPr lang="en-GB" sz="1600" dirty="0" smtClean="0"/>
              <a:t>Corporate (</a:t>
            </a:r>
            <a:r>
              <a:rPr lang="en-GB" sz="1600" dirty="0" err="1" smtClean="0"/>
              <a:t>incl</a:t>
            </a:r>
            <a:r>
              <a:rPr lang="en-GB" sz="1600" dirty="0" smtClean="0"/>
              <a:t> Acquisition)</a:t>
            </a:r>
            <a:endParaRPr lang="en-ZA" sz="1600" dirty="0"/>
          </a:p>
        </p:txBody>
      </p:sp>
      <p:sp>
        <p:nvSpPr>
          <p:cNvPr id="11" name="TextBox 10"/>
          <p:cNvSpPr txBox="1"/>
          <p:nvPr/>
        </p:nvSpPr>
        <p:spPr>
          <a:xfrm>
            <a:off x="3526552" y="3733800"/>
            <a:ext cx="1655048" cy="584775"/>
          </a:xfrm>
          <a:prstGeom prst="rect">
            <a:avLst/>
          </a:prstGeom>
          <a:noFill/>
        </p:spPr>
        <p:txBody>
          <a:bodyPr wrap="square" rtlCol="0">
            <a:spAutoFit/>
          </a:bodyPr>
          <a:lstStyle/>
          <a:p>
            <a:r>
              <a:rPr lang="en-GB" sz="1600" dirty="0" smtClean="0"/>
              <a:t>Research and Development</a:t>
            </a:r>
            <a:endParaRPr lang="en-ZA" sz="1600" dirty="0"/>
          </a:p>
        </p:txBody>
      </p:sp>
      <p:sp>
        <p:nvSpPr>
          <p:cNvPr id="14" name="TextBox 13"/>
          <p:cNvSpPr txBox="1"/>
          <p:nvPr/>
        </p:nvSpPr>
        <p:spPr>
          <a:xfrm>
            <a:off x="6488932" y="3733800"/>
            <a:ext cx="1066800" cy="338554"/>
          </a:xfrm>
          <a:prstGeom prst="rect">
            <a:avLst/>
          </a:prstGeom>
          <a:noFill/>
        </p:spPr>
        <p:txBody>
          <a:bodyPr wrap="square" rtlCol="0">
            <a:spAutoFit/>
          </a:bodyPr>
          <a:lstStyle/>
          <a:p>
            <a:r>
              <a:rPr lang="en-GB" sz="1600" dirty="0" smtClean="0"/>
              <a:t>Dockyard</a:t>
            </a:r>
            <a:endParaRPr lang="en-ZA" sz="1600" dirty="0"/>
          </a:p>
        </p:txBody>
      </p:sp>
      <p:sp>
        <p:nvSpPr>
          <p:cNvPr id="3" name="Round Single Corner Rectangle 2"/>
          <p:cNvSpPr/>
          <p:nvPr/>
        </p:nvSpPr>
        <p:spPr>
          <a:xfrm>
            <a:off x="190500" y="4557745"/>
            <a:ext cx="2171700" cy="1004855"/>
          </a:xfrm>
          <a:prstGeom prst="round1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Net result</a:t>
            </a:r>
          </a:p>
          <a:p>
            <a:r>
              <a:rPr lang="en-GB" sz="1400" dirty="0" smtClean="0">
                <a:solidFill>
                  <a:schemeClr val="tx1"/>
                </a:solidFill>
              </a:rPr>
              <a:t>Approved </a:t>
            </a:r>
            <a:r>
              <a:rPr lang="en-GB" sz="1400" dirty="0" smtClean="0"/>
              <a:t>: </a:t>
            </a:r>
            <a:r>
              <a:rPr lang="en-GB" sz="1400" dirty="0" smtClean="0">
                <a:solidFill>
                  <a:srgbClr val="00B050"/>
                </a:solidFill>
              </a:rPr>
              <a:t>R2,4m surplus</a:t>
            </a:r>
          </a:p>
          <a:p>
            <a:r>
              <a:rPr lang="en-GB" sz="1400" dirty="0" smtClean="0">
                <a:solidFill>
                  <a:schemeClr val="tx1"/>
                </a:solidFill>
              </a:rPr>
              <a:t>Revised :</a:t>
            </a:r>
            <a:r>
              <a:rPr lang="en-GB" sz="1400" dirty="0" smtClean="0"/>
              <a:t> </a:t>
            </a:r>
            <a:r>
              <a:rPr lang="en-GB" sz="1400" dirty="0" smtClean="0">
                <a:solidFill>
                  <a:srgbClr val="FF0000"/>
                </a:solidFill>
              </a:rPr>
              <a:t>R141,8 deficit</a:t>
            </a:r>
            <a:endParaRPr lang="en-ZA" sz="1400" dirty="0">
              <a:solidFill>
                <a:srgbClr val="FF0000"/>
              </a:solidFill>
            </a:endParaRPr>
          </a:p>
        </p:txBody>
      </p:sp>
      <p:sp>
        <p:nvSpPr>
          <p:cNvPr id="31" name="Round Single Corner Rectangle 30"/>
          <p:cNvSpPr/>
          <p:nvPr/>
        </p:nvSpPr>
        <p:spPr>
          <a:xfrm>
            <a:off x="3393870" y="4541019"/>
            <a:ext cx="2092530" cy="1021582"/>
          </a:xfrm>
          <a:prstGeom prst="round1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Net result</a:t>
            </a:r>
          </a:p>
          <a:p>
            <a:r>
              <a:rPr lang="en-GB" sz="1400" dirty="0" smtClean="0">
                <a:solidFill>
                  <a:schemeClr val="tx1"/>
                </a:solidFill>
              </a:rPr>
              <a:t>Approved :</a:t>
            </a:r>
            <a:r>
              <a:rPr lang="en-GB" sz="1400" dirty="0" smtClean="0"/>
              <a:t> </a:t>
            </a:r>
            <a:r>
              <a:rPr lang="en-GB" sz="1400" dirty="0" smtClean="0">
                <a:solidFill>
                  <a:srgbClr val="FF0000"/>
                </a:solidFill>
              </a:rPr>
              <a:t>R1,9 deficit</a:t>
            </a:r>
          </a:p>
          <a:p>
            <a:r>
              <a:rPr lang="en-GB" sz="1400" dirty="0" smtClean="0">
                <a:solidFill>
                  <a:schemeClr val="tx1"/>
                </a:solidFill>
              </a:rPr>
              <a:t>Revised :</a:t>
            </a:r>
            <a:r>
              <a:rPr lang="en-GB" sz="1400" dirty="0" smtClean="0"/>
              <a:t> </a:t>
            </a:r>
            <a:r>
              <a:rPr lang="en-GB" sz="1400" dirty="0" smtClean="0">
                <a:solidFill>
                  <a:srgbClr val="FF0000"/>
                </a:solidFill>
              </a:rPr>
              <a:t>R92,7 deficit</a:t>
            </a:r>
            <a:endParaRPr lang="en-ZA" sz="1400" dirty="0">
              <a:solidFill>
                <a:srgbClr val="FF0000"/>
              </a:solidFill>
            </a:endParaRPr>
          </a:p>
        </p:txBody>
      </p:sp>
      <p:sp>
        <p:nvSpPr>
          <p:cNvPr id="32" name="Round Single Corner Rectangle 31"/>
          <p:cNvSpPr/>
          <p:nvPr/>
        </p:nvSpPr>
        <p:spPr>
          <a:xfrm>
            <a:off x="6400800" y="4577025"/>
            <a:ext cx="1981200" cy="985576"/>
          </a:xfrm>
          <a:prstGeom prst="round1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Net result</a:t>
            </a:r>
          </a:p>
          <a:p>
            <a:r>
              <a:rPr lang="en-GB" sz="1400" dirty="0" smtClean="0">
                <a:solidFill>
                  <a:schemeClr val="tx1"/>
                </a:solidFill>
              </a:rPr>
              <a:t>Approved :</a:t>
            </a:r>
            <a:r>
              <a:rPr lang="en-GB" sz="1400" dirty="0" smtClean="0"/>
              <a:t> </a:t>
            </a:r>
            <a:r>
              <a:rPr lang="en-GB" sz="1400" dirty="0" smtClean="0">
                <a:solidFill>
                  <a:srgbClr val="00B050"/>
                </a:solidFill>
              </a:rPr>
              <a:t>R0,3 surplus</a:t>
            </a:r>
          </a:p>
          <a:p>
            <a:r>
              <a:rPr lang="en-GB" sz="1400" dirty="0" smtClean="0">
                <a:solidFill>
                  <a:schemeClr val="tx1"/>
                </a:solidFill>
              </a:rPr>
              <a:t>Revised :</a:t>
            </a:r>
            <a:r>
              <a:rPr lang="en-GB" sz="1400" dirty="0" smtClean="0"/>
              <a:t> </a:t>
            </a:r>
            <a:r>
              <a:rPr lang="en-GB" sz="1400" dirty="0" smtClean="0">
                <a:solidFill>
                  <a:srgbClr val="FF0000"/>
                </a:solidFill>
              </a:rPr>
              <a:t>R8,9 deficit</a:t>
            </a:r>
            <a:endParaRPr lang="en-ZA" sz="1400" dirty="0">
              <a:solidFill>
                <a:srgbClr val="FF0000"/>
              </a:solidFill>
            </a:endParaRPr>
          </a:p>
        </p:txBody>
      </p:sp>
      <p:sp>
        <p:nvSpPr>
          <p:cNvPr id="34" name="Round Single Corner Rectangle 33"/>
          <p:cNvSpPr/>
          <p:nvPr/>
        </p:nvSpPr>
        <p:spPr>
          <a:xfrm>
            <a:off x="3200400" y="1678732"/>
            <a:ext cx="2133600" cy="990600"/>
          </a:xfrm>
          <a:prstGeom prst="round1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Net result</a:t>
            </a:r>
          </a:p>
          <a:p>
            <a:r>
              <a:rPr lang="en-GB" sz="1400" dirty="0" smtClean="0">
                <a:solidFill>
                  <a:schemeClr val="tx1"/>
                </a:solidFill>
              </a:rPr>
              <a:t>Approved </a:t>
            </a:r>
            <a:r>
              <a:rPr lang="en-GB" sz="1400" dirty="0" smtClean="0"/>
              <a:t>: </a:t>
            </a:r>
            <a:r>
              <a:rPr lang="en-GB" sz="1400" dirty="0" smtClean="0">
                <a:solidFill>
                  <a:srgbClr val="00B050"/>
                </a:solidFill>
              </a:rPr>
              <a:t>R0,7m surplus</a:t>
            </a:r>
          </a:p>
          <a:p>
            <a:r>
              <a:rPr lang="en-GB" sz="1400" dirty="0" smtClean="0">
                <a:solidFill>
                  <a:schemeClr val="tx1"/>
                </a:solidFill>
              </a:rPr>
              <a:t>Revised :</a:t>
            </a:r>
            <a:r>
              <a:rPr lang="en-GB" sz="1400" dirty="0" smtClean="0"/>
              <a:t> </a:t>
            </a:r>
            <a:r>
              <a:rPr lang="en-GB" sz="1400" dirty="0" smtClean="0">
                <a:solidFill>
                  <a:srgbClr val="FF0000"/>
                </a:solidFill>
              </a:rPr>
              <a:t>R243,3 deficit</a:t>
            </a:r>
            <a:endParaRPr lang="en-ZA" sz="1400" dirty="0">
              <a:solidFill>
                <a:srgbClr val="FF0000"/>
              </a:solidFill>
            </a:endParaRPr>
          </a:p>
        </p:txBody>
      </p:sp>
    </p:spTree>
    <p:extLst>
      <p:ext uri="{BB962C8B-B14F-4D97-AF65-F5344CB8AC3E}">
        <p14:creationId xmlns:p14="http://schemas.microsoft.com/office/powerpoint/2010/main" val="165209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2"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115094"/>
            <a:ext cx="6324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itle 1"/>
          <p:cNvSpPr>
            <a:spLocks noGrp="1"/>
          </p:cNvSpPr>
          <p:nvPr>
            <p:ph type="title"/>
          </p:nvPr>
        </p:nvSpPr>
        <p:spPr>
          <a:xfrm>
            <a:off x="152400" y="-172539"/>
            <a:ext cx="8229600" cy="1258094"/>
          </a:xfrm>
        </p:spPr>
        <p:txBody>
          <a:bodyPr>
            <a:normAutofit fontScale="90000"/>
          </a:bodyPr>
          <a:lstStyle/>
          <a:p>
            <a:pPr algn="l" eaLnBrk="1" hangingPunct="1"/>
            <a:r>
              <a:rPr lang="en-US" altLang="en-US" sz="2200" b="1" dirty="0" smtClean="0">
                <a:solidFill>
                  <a:schemeClr val="bg1"/>
                </a:solidFill>
                <a:latin typeface="Arial" charset="0"/>
                <a:cs typeface="Arial" charset="0"/>
              </a:rPr>
              <a:t/>
            </a:r>
            <a:br>
              <a:rPr lang="en-US" altLang="en-US" sz="2200" b="1" dirty="0" smtClean="0">
                <a:solidFill>
                  <a:schemeClr val="bg1"/>
                </a:solidFill>
                <a:latin typeface="Arial" charset="0"/>
                <a:cs typeface="Arial" charset="0"/>
              </a:rPr>
            </a:br>
            <a:r>
              <a:rPr lang="en-US" altLang="en-US" sz="2200" b="1" dirty="0" smtClean="0">
                <a:solidFill>
                  <a:schemeClr val="bg1"/>
                </a:solidFill>
                <a:latin typeface="Arial" charset="0"/>
                <a:cs typeface="Arial" charset="0"/>
              </a:rPr>
              <a:t>ARMSCOR’S FINANCIAL PERFORMANCE</a:t>
            </a:r>
            <a:br>
              <a:rPr lang="en-US" altLang="en-US" sz="2200" b="1" dirty="0" smtClean="0">
                <a:solidFill>
                  <a:schemeClr val="bg1"/>
                </a:solidFill>
                <a:latin typeface="Arial" charset="0"/>
                <a:cs typeface="Arial" charset="0"/>
              </a:rPr>
            </a:br>
            <a:r>
              <a:rPr lang="en-US" altLang="en-US" sz="2200" b="1" dirty="0" smtClean="0">
                <a:solidFill>
                  <a:schemeClr val="bg1"/>
                </a:solidFill>
                <a:latin typeface="Arial" charset="0"/>
                <a:cs typeface="Arial" charset="0"/>
              </a:rPr>
              <a:t>2020/21 TO 2022/23 ( current  budget)</a:t>
            </a:r>
            <a:br>
              <a:rPr lang="en-US" altLang="en-US" sz="2200" b="1" dirty="0" smtClean="0">
                <a:solidFill>
                  <a:schemeClr val="bg1"/>
                </a:solidFill>
                <a:latin typeface="Arial" charset="0"/>
                <a:cs typeface="Arial" charset="0"/>
              </a:rPr>
            </a:br>
            <a:endParaRPr lang="en-US" altLang="en-US" sz="2200" b="1" dirty="0" smtClean="0">
              <a:solidFill>
                <a:schemeClr val="bg1"/>
              </a:solidFill>
              <a:latin typeface="Arial" charset="0"/>
              <a:cs typeface="Arial" charset="0"/>
            </a:endParaRPr>
          </a:p>
        </p:txBody>
      </p:sp>
      <p:sp>
        <p:nvSpPr>
          <p:cNvPr id="911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B45343FE-B977-4941-850D-91214C56A76B}" type="slidenum">
              <a:rPr lang="en-US" altLang="en-US" sz="1200" smtClean="0">
                <a:solidFill>
                  <a:srgbClr val="898989"/>
                </a:solidFill>
              </a:rPr>
              <a:pPr eaLnBrk="1" hangingPunct="1">
                <a:spcBef>
                  <a:spcPct val="0"/>
                </a:spcBef>
                <a:buFontTx/>
                <a:buNone/>
              </a:pPr>
              <a:t>6</a:t>
            </a:fld>
            <a:endParaRPr lang="en-US" altLang="en-US" sz="1200" dirty="0" smtClean="0">
              <a:solidFill>
                <a:srgbClr val="898989"/>
              </a:solidFill>
            </a:endParaRPr>
          </a:p>
        </p:txBody>
      </p:sp>
      <p:graphicFrame>
        <p:nvGraphicFramePr>
          <p:cNvPr id="3" name="Object 2"/>
          <p:cNvGraphicFramePr>
            <a:graphicFrameLocks noChangeAspect="1"/>
          </p:cNvGraphicFramePr>
          <p:nvPr/>
        </p:nvGraphicFramePr>
        <p:xfrm>
          <a:off x="304801" y="1219199"/>
          <a:ext cx="8689100" cy="5100139"/>
        </p:xfrm>
        <a:graphic>
          <a:graphicData uri="http://schemas.openxmlformats.org/presentationml/2006/ole">
            <mc:AlternateContent xmlns:mc="http://schemas.openxmlformats.org/markup-compatibility/2006">
              <mc:Choice xmlns:v="urn:schemas-microsoft-com:vml" Requires="v">
                <p:oleObj spid="_x0000_s2050" name="Worksheet" r:id="rId5" imgW="12405346" imgH="5341705" progId="Excel.Sheet.12">
                  <p:embed/>
                </p:oleObj>
              </mc:Choice>
              <mc:Fallback>
                <p:oleObj name="Worksheet" r:id="rId5" imgW="12405346" imgH="5341705" progId="Excel.Sheet.12">
                  <p:embed/>
                  <p:pic>
                    <p:nvPicPr>
                      <p:cNvPr id="3" name="Object 2"/>
                      <p:cNvPicPr/>
                      <p:nvPr/>
                    </p:nvPicPr>
                    <p:blipFill>
                      <a:blip r:embed="rId6"/>
                      <a:stretch>
                        <a:fillRect/>
                      </a:stretch>
                    </p:blipFill>
                    <p:spPr>
                      <a:xfrm>
                        <a:off x="304801" y="1219199"/>
                        <a:ext cx="8689100" cy="5100139"/>
                      </a:xfrm>
                      <a:prstGeom prst="rect">
                        <a:avLst/>
                      </a:prstGeom>
                    </p:spPr>
                  </p:pic>
                </p:oleObj>
              </mc:Fallback>
            </mc:AlternateContent>
          </a:graphicData>
        </a:graphic>
      </p:graphicFrame>
      <p:sp>
        <p:nvSpPr>
          <p:cNvPr id="4" name="Oval 3"/>
          <p:cNvSpPr/>
          <p:nvPr/>
        </p:nvSpPr>
        <p:spPr>
          <a:xfrm>
            <a:off x="5873888" y="3352800"/>
            <a:ext cx="3124200" cy="160020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rPr>
              <a:t>Impact on future revenue </a:t>
            </a:r>
          </a:p>
          <a:p>
            <a:pPr marL="285750" indent="-285750">
              <a:buFont typeface="Wingdings" panose="05000000000000000000" pitchFamily="2" charset="2"/>
              <a:buChar char="ü"/>
            </a:pPr>
            <a:r>
              <a:rPr lang="en-GB" sz="1400" dirty="0" smtClean="0">
                <a:solidFill>
                  <a:schemeClr val="tx1"/>
                </a:solidFill>
              </a:rPr>
              <a:t>Economic outlook – funding allocated</a:t>
            </a:r>
          </a:p>
          <a:p>
            <a:pPr marL="285750" indent="-285750">
              <a:buFont typeface="Wingdings" panose="05000000000000000000" pitchFamily="2" charset="2"/>
              <a:buChar char="ü"/>
            </a:pPr>
            <a:r>
              <a:rPr lang="en-GB" sz="1400" dirty="0">
                <a:solidFill>
                  <a:schemeClr val="tx1"/>
                </a:solidFill>
              </a:rPr>
              <a:t> SDA reduction</a:t>
            </a:r>
          </a:p>
          <a:p>
            <a:pPr marL="285750" indent="-285750" algn="ctr">
              <a:buFont typeface="Wingdings" panose="05000000000000000000" pitchFamily="2" charset="2"/>
              <a:buChar char="ü"/>
            </a:pPr>
            <a:endParaRPr lang="en-GB" sz="1400" dirty="0" smtClean="0">
              <a:solidFill>
                <a:schemeClr val="tx1"/>
              </a:solidFill>
            </a:endParaRPr>
          </a:p>
        </p:txBody>
      </p:sp>
      <p:cxnSp>
        <p:nvCxnSpPr>
          <p:cNvPr id="6" name="Straight Arrow Connector 5"/>
          <p:cNvCxnSpPr/>
          <p:nvPr/>
        </p:nvCxnSpPr>
        <p:spPr>
          <a:xfrm flipH="1" flipV="1">
            <a:off x="4953000" y="2819400"/>
            <a:ext cx="2286000" cy="5334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7086600" y="2819400"/>
            <a:ext cx="152400" cy="5334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8229601" y="900889"/>
            <a:ext cx="609600" cy="369332"/>
          </a:xfrm>
          <a:prstGeom prst="rect">
            <a:avLst/>
          </a:prstGeom>
          <a:noFill/>
        </p:spPr>
        <p:txBody>
          <a:bodyPr wrap="square" rtlCol="0">
            <a:spAutoFit/>
          </a:bodyPr>
          <a:lstStyle/>
          <a:p>
            <a:r>
              <a:rPr lang="en-GB" dirty="0" err="1" smtClean="0"/>
              <a:t>R’m</a:t>
            </a:r>
            <a:endParaRPr lang="en-ZA" dirty="0"/>
          </a:p>
        </p:txBody>
      </p:sp>
    </p:spTree>
    <p:extLst>
      <p:ext uri="{BB962C8B-B14F-4D97-AF65-F5344CB8AC3E}">
        <p14:creationId xmlns:p14="http://schemas.microsoft.com/office/powerpoint/2010/main" val="92434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5094"/>
            <a:ext cx="6324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itle 1"/>
          <p:cNvSpPr>
            <a:spLocks noGrp="1"/>
          </p:cNvSpPr>
          <p:nvPr>
            <p:ph type="title"/>
          </p:nvPr>
        </p:nvSpPr>
        <p:spPr>
          <a:xfrm>
            <a:off x="152400" y="-172539"/>
            <a:ext cx="8229600" cy="1258094"/>
          </a:xfrm>
        </p:spPr>
        <p:txBody>
          <a:bodyPr>
            <a:normAutofit fontScale="90000"/>
          </a:bodyPr>
          <a:lstStyle/>
          <a:p>
            <a:pPr algn="l" eaLnBrk="1" hangingPunct="1"/>
            <a:r>
              <a:rPr lang="en-US" altLang="en-US" sz="2200" b="1" dirty="0" smtClean="0">
                <a:solidFill>
                  <a:schemeClr val="bg1"/>
                </a:solidFill>
                <a:latin typeface="Arial" charset="0"/>
                <a:cs typeface="Arial" charset="0"/>
              </a:rPr>
              <a:t/>
            </a:r>
            <a:br>
              <a:rPr lang="en-US" altLang="en-US" sz="2200" b="1" dirty="0" smtClean="0">
                <a:solidFill>
                  <a:schemeClr val="bg1"/>
                </a:solidFill>
                <a:latin typeface="Arial" charset="0"/>
                <a:cs typeface="Arial" charset="0"/>
              </a:rPr>
            </a:br>
            <a:r>
              <a:rPr lang="en-US" altLang="en-US" sz="2200" b="1" dirty="0" smtClean="0">
                <a:solidFill>
                  <a:schemeClr val="bg1"/>
                </a:solidFill>
                <a:latin typeface="Arial" charset="0"/>
                <a:cs typeface="Arial" charset="0"/>
              </a:rPr>
              <a:t>ACTIONS CONSIDERED TO REDUCE IMPACT - </a:t>
            </a:r>
            <a:br>
              <a:rPr lang="en-US" altLang="en-US" sz="2200" b="1" dirty="0" smtClean="0">
                <a:solidFill>
                  <a:schemeClr val="bg1"/>
                </a:solidFill>
                <a:latin typeface="Arial" charset="0"/>
                <a:cs typeface="Arial" charset="0"/>
              </a:rPr>
            </a:br>
            <a:r>
              <a:rPr lang="en-US" altLang="en-US" sz="2200" b="1" dirty="0" smtClean="0">
                <a:solidFill>
                  <a:schemeClr val="bg1"/>
                </a:solidFill>
                <a:latin typeface="Arial" charset="0"/>
                <a:cs typeface="Arial" charset="0"/>
              </a:rPr>
              <a:t>2020/21 </a:t>
            </a:r>
            <a:br>
              <a:rPr lang="en-US" altLang="en-US" sz="2200" b="1" dirty="0" smtClean="0">
                <a:solidFill>
                  <a:schemeClr val="bg1"/>
                </a:solidFill>
                <a:latin typeface="Arial" charset="0"/>
                <a:cs typeface="Arial" charset="0"/>
              </a:rPr>
            </a:br>
            <a:endParaRPr lang="en-US" altLang="en-US" sz="2200" b="1" dirty="0" smtClean="0">
              <a:solidFill>
                <a:schemeClr val="bg1"/>
              </a:solidFill>
              <a:latin typeface="Arial" charset="0"/>
              <a:cs typeface="Arial" charset="0"/>
            </a:endParaRPr>
          </a:p>
        </p:txBody>
      </p:sp>
      <p:sp>
        <p:nvSpPr>
          <p:cNvPr id="911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B45343FE-B977-4941-850D-91214C56A76B}" type="slidenum">
              <a:rPr lang="en-US" altLang="en-US" sz="1200" smtClean="0">
                <a:solidFill>
                  <a:srgbClr val="898989"/>
                </a:solidFill>
              </a:rPr>
              <a:pPr eaLnBrk="1" hangingPunct="1">
                <a:spcBef>
                  <a:spcPct val="0"/>
                </a:spcBef>
                <a:buFontTx/>
                <a:buNone/>
              </a:pPr>
              <a:t>7</a:t>
            </a:fld>
            <a:endParaRPr lang="en-US" altLang="en-US" sz="1200" dirty="0" smtClean="0">
              <a:solidFill>
                <a:srgbClr val="898989"/>
              </a:solidFill>
            </a:endParaRPr>
          </a:p>
        </p:txBody>
      </p:sp>
      <p:graphicFrame>
        <p:nvGraphicFramePr>
          <p:cNvPr id="5" name="Chart 4"/>
          <p:cNvGraphicFramePr>
            <a:graphicFrameLocks/>
          </p:cNvGraphicFramePr>
          <p:nvPr>
            <p:extLst/>
          </p:nvPr>
        </p:nvGraphicFramePr>
        <p:xfrm>
          <a:off x="152400" y="1123990"/>
          <a:ext cx="6781800" cy="348878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43448" y="5762085"/>
            <a:ext cx="9906000" cy="369332"/>
          </a:xfrm>
          <a:prstGeom prst="rect">
            <a:avLst/>
          </a:prstGeom>
          <a:noFill/>
        </p:spPr>
        <p:txBody>
          <a:bodyPr wrap="square" rtlCol="0">
            <a:spAutoFit/>
          </a:bodyPr>
          <a:lstStyle/>
          <a:p>
            <a:pPr marL="285750" indent="-285750">
              <a:buFont typeface="Wingdings" panose="05000000000000000000" pitchFamily="2" charset="2"/>
              <a:buChar char="ü"/>
            </a:pPr>
            <a:r>
              <a:rPr lang="en-GB" dirty="0" smtClean="0"/>
              <a:t>Voluntary severance packages</a:t>
            </a:r>
          </a:p>
        </p:txBody>
      </p:sp>
      <p:sp>
        <p:nvSpPr>
          <p:cNvPr id="13" name="TextBox 12"/>
          <p:cNvSpPr txBox="1"/>
          <p:nvPr/>
        </p:nvSpPr>
        <p:spPr>
          <a:xfrm>
            <a:off x="762000" y="4746422"/>
            <a:ext cx="6477000" cy="369332"/>
          </a:xfrm>
          <a:prstGeom prst="rect">
            <a:avLst/>
          </a:prstGeom>
          <a:noFill/>
        </p:spPr>
        <p:txBody>
          <a:bodyPr wrap="square" rtlCol="0">
            <a:spAutoFit/>
          </a:bodyPr>
          <a:lstStyle/>
          <a:p>
            <a:endParaRPr lang="en-ZA" dirty="0"/>
          </a:p>
        </p:txBody>
      </p:sp>
      <p:sp>
        <p:nvSpPr>
          <p:cNvPr id="14" name="TextBox 13"/>
          <p:cNvSpPr txBox="1"/>
          <p:nvPr/>
        </p:nvSpPr>
        <p:spPr>
          <a:xfrm>
            <a:off x="508278" y="4728363"/>
            <a:ext cx="7696200" cy="646331"/>
          </a:xfrm>
          <a:prstGeom prst="rect">
            <a:avLst/>
          </a:prstGeom>
          <a:noFill/>
        </p:spPr>
        <p:txBody>
          <a:bodyPr wrap="square" rtlCol="0">
            <a:spAutoFit/>
          </a:bodyPr>
          <a:lstStyle/>
          <a:p>
            <a:pPr marL="285750" indent="-285750">
              <a:buFont typeface="Wingdings" panose="05000000000000000000" pitchFamily="2" charset="2"/>
              <a:buChar char="ü"/>
            </a:pPr>
            <a:r>
              <a:rPr lang="en-GB" dirty="0"/>
              <a:t>No salary increases for 2020/21 – R 48m</a:t>
            </a:r>
          </a:p>
          <a:p>
            <a:endParaRPr lang="en-ZA" dirty="0"/>
          </a:p>
        </p:txBody>
      </p:sp>
      <p:sp>
        <p:nvSpPr>
          <p:cNvPr id="15" name="TextBox 14"/>
          <p:cNvSpPr txBox="1"/>
          <p:nvPr/>
        </p:nvSpPr>
        <p:spPr>
          <a:xfrm>
            <a:off x="520839" y="5063568"/>
            <a:ext cx="6858000" cy="369332"/>
          </a:xfrm>
          <a:prstGeom prst="rect">
            <a:avLst/>
          </a:prstGeom>
          <a:noFill/>
        </p:spPr>
        <p:txBody>
          <a:bodyPr wrap="square" rtlCol="0">
            <a:spAutoFit/>
          </a:bodyPr>
          <a:lstStyle/>
          <a:p>
            <a:pPr marL="285750" indent="-285750">
              <a:buFont typeface="Wingdings" panose="05000000000000000000" pitchFamily="2" charset="2"/>
              <a:buChar char="ü"/>
            </a:pPr>
            <a:r>
              <a:rPr lang="en-GB" dirty="0"/>
              <a:t>No performance remuneration for 2020/21 – </a:t>
            </a:r>
            <a:r>
              <a:rPr lang="en-GB" dirty="0" smtClean="0"/>
              <a:t>R41m</a:t>
            </a:r>
            <a:endParaRPr lang="en-GB" dirty="0"/>
          </a:p>
        </p:txBody>
      </p:sp>
      <p:sp>
        <p:nvSpPr>
          <p:cNvPr id="16" name="TextBox 15"/>
          <p:cNvSpPr txBox="1"/>
          <p:nvPr/>
        </p:nvSpPr>
        <p:spPr>
          <a:xfrm>
            <a:off x="520838" y="4342739"/>
            <a:ext cx="6413361" cy="646331"/>
          </a:xfrm>
          <a:prstGeom prst="rect">
            <a:avLst/>
          </a:prstGeom>
          <a:noFill/>
        </p:spPr>
        <p:txBody>
          <a:bodyPr wrap="square" rtlCol="0">
            <a:spAutoFit/>
          </a:bodyPr>
          <a:lstStyle/>
          <a:p>
            <a:r>
              <a:rPr lang="en-GB" dirty="0"/>
              <a:t>Actions </a:t>
            </a:r>
            <a:r>
              <a:rPr lang="en-GB" dirty="0" smtClean="0"/>
              <a:t>considered to limit significant shortfall:</a:t>
            </a:r>
            <a:endParaRPr lang="en-GB" dirty="0"/>
          </a:p>
          <a:p>
            <a:endParaRPr lang="en-ZA" dirty="0"/>
          </a:p>
        </p:txBody>
      </p:sp>
      <p:sp>
        <p:nvSpPr>
          <p:cNvPr id="17" name="TextBox 16"/>
          <p:cNvSpPr txBox="1"/>
          <p:nvPr/>
        </p:nvSpPr>
        <p:spPr>
          <a:xfrm>
            <a:off x="7239000" y="5115754"/>
            <a:ext cx="152400" cy="369332"/>
          </a:xfrm>
          <a:prstGeom prst="rect">
            <a:avLst/>
          </a:prstGeom>
          <a:noFill/>
        </p:spPr>
        <p:txBody>
          <a:bodyPr wrap="square" rtlCol="0">
            <a:spAutoFit/>
          </a:bodyPr>
          <a:lstStyle/>
          <a:p>
            <a:endParaRPr lang="en-ZA" dirty="0"/>
          </a:p>
        </p:txBody>
      </p:sp>
      <p:sp>
        <p:nvSpPr>
          <p:cNvPr id="18" name="TextBox 17"/>
          <p:cNvSpPr txBox="1"/>
          <p:nvPr/>
        </p:nvSpPr>
        <p:spPr>
          <a:xfrm>
            <a:off x="533400" y="6072674"/>
            <a:ext cx="6876422" cy="646331"/>
          </a:xfrm>
          <a:prstGeom prst="rect">
            <a:avLst/>
          </a:prstGeom>
          <a:noFill/>
        </p:spPr>
        <p:txBody>
          <a:bodyPr wrap="square" rtlCol="0">
            <a:spAutoFit/>
          </a:bodyPr>
          <a:lstStyle/>
          <a:p>
            <a:pPr marL="285750" indent="-285750">
              <a:buFont typeface="Wingdings" panose="05000000000000000000" pitchFamily="2" charset="2"/>
              <a:buChar char="ü"/>
            </a:pPr>
            <a:r>
              <a:rPr lang="en-GB" dirty="0" smtClean="0"/>
              <a:t>Retrenchments if transfer payment is reduced in following years</a:t>
            </a:r>
            <a:endParaRPr lang="en-ZA" dirty="0"/>
          </a:p>
          <a:p>
            <a:endParaRPr lang="en-ZA" dirty="0"/>
          </a:p>
        </p:txBody>
      </p:sp>
      <p:sp>
        <p:nvSpPr>
          <p:cNvPr id="19" name="TextBox 18"/>
          <p:cNvSpPr txBox="1"/>
          <p:nvPr/>
        </p:nvSpPr>
        <p:spPr>
          <a:xfrm>
            <a:off x="520839" y="5444939"/>
            <a:ext cx="7086600" cy="646331"/>
          </a:xfrm>
          <a:prstGeom prst="rect">
            <a:avLst/>
          </a:prstGeom>
          <a:noFill/>
        </p:spPr>
        <p:txBody>
          <a:bodyPr wrap="square" rtlCol="0">
            <a:spAutoFit/>
          </a:bodyPr>
          <a:lstStyle/>
          <a:p>
            <a:pPr marL="285750" indent="-285750">
              <a:buFont typeface="Wingdings" panose="05000000000000000000" pitchFamily="2" charset="2"/>
              <a:buChar char="ü"/>
            </a:pPr>
            <a:r>
              <a:rPr lang="en-GB" dirty="0"/>
              <a:t>Reduction of other operating costs – 5%  (R17m)</a:t>
            </a:r>
            <a:endParaRPr lang="en-ZA" dirty="0"/>
          </a:p>
          <a:p>
            <a:endParaRPr lang="en-ZA" dirty="0"/>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9749" y="1776413"/>
            <a:ext cx="2438400" cy="937733"/>
          </a:xfrm>
          <a:prstGeom prst="rect">
            <a:avLst/>
          </a:prstGeom>
        </p:spPr>
      </p:pic>
      <p:sp>
        <p:nvSpPr>
          <p:cNvPr id="4" name="TextBox 3"/>
          <p:cNvSpPr txBox="1"/>
          <p:nvPr/>
        </p:nvSpPr>
        <p:spPr>
          <a:xfrm>
            <a:off x="2819400" y="2341102"/>
            <a:ext cx="2057400" cy="369332"/>
          </a:xfrm>
          <a:prstGeom prst="rect">
            <a:avLst/>
          </a:prstGeom>
          <a:noFill/>
        </p:spPr>
        <p:txBody>
          <a:bodyPr wrap="square" rtlCol="0">
            <a:spAutoFit/>
          </a:bodyPr>
          <a:lstStyle/>
          <a:p>
            <a:r>
              <a:rPr lang="en-GB" dirty="0" smtClean="0"/>
              <a:t>Main cost driver</a:t>
            </a:r>
            <a:endParaRPr lang="en-ZA" dirty="0"/>
          </a:p>
        </p:txBody>
      </p:sp>
    </p:spTree>
    <p:extLst>
      <p:ext uri="{BB962C8B-B14F-4D97-AF65-F5344CB8AC3E}">
        <p14:creationId xmlns:p14="http://schemas.microsoft.com/office/powerpoint/2010/main" val="220846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 calcmode="lin" valueType="num">
                                      <p:cBhvr additive="base">
                                        <p:cTn id="4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4" grpId="0"/>
      <p:bldP spid="15" grpId="0"/>
      <p:bldP spid="16" grpId="0"/>
      <p:bldP spid="18" grpId="0"/>
      <p:bldP spid="19"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115094"/>
            <a:ext cx="6324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itle 1"/>
          <p:cNvSpPr>
            <a:spLocks noGrp="1"/>
          </p:cNvSpPr>
          <p:nvPr>
            <p:ph type="title"/>
          </p:nvPr>
        </p:nvSpPr>
        <p:spPr>
          <a:xfrm>
            <a:off x="152400" y="-172539"/>
            <a:ext cx="8229600" cy="1258094"/>
          </a:xfrm>
        </p:spPr>
        <p:txBody>
          <a:bodyPr>
            <a:normAutofit fontScale="90000"/>
          </a:bodyPr>
          <a:lstStyle/>
          <a:p>
            <a:pPr algn="l" eaLnBrk="1" hangingPunct="1"/>
            <a:r>
              <a:rPr lang="en-US" altLang="en-US" sz="2200" b="1" dirty="0" smtClean="0">
                <a:solidFill>
                  <a:schemeClr val="bg1"/>
                </a:solidFill>
                <a:latin typeface="Arial" charset="0"/>
                <a:cs typeface="Arial" charset="0"/>
              </a:rPr>
              <a:t/>
            </a:r>
            <a:br>
              <a:rPr lang="en-US" altLang="en-US" sz="2200" b="1" dirty="0" smtClean="0">
                <a:solidFill>
                  <a:schemeClr val="bg1"/>
                </a:solidFill>
                <a:latin typeface="Arial" charset="0"/>
                <a:cs typeface="Arial" charset="0"/>
              </a:rPr>
            </a:br>
            <a:r>
              <a:rPr lang="en-US" altLang="en-US" sz="2200" b="1" dirty="0" smtClean="0">
                <a:solidFill>
                  <a:schemeClr val="bg1"/>
                </a:solidFill>
                <a:latin typeface="Arial" charset="0"/>
                <a:cs typeface="Arial" charset="0"/>
              </a:rPr>
              <a:t>ARMSCOR GROUP -  2020/2021 FINANCIAL PLAN</a:t>
            </a:r>
            <a:br>
              <a:rPr lang="en-US" altLang="en-US" sz="2200" b="1" dirty="0" smtClean="0">
                <a:solidFill>
                  <a:schemeClr val="bg1"/>
                </a:solidFill>
                <a:latin typeface="Arial" charset="0"/>
                <a:cs typeface="Arial" charset="0"/>
              </a:rPr>
            </a:br>
            <a:r>
              <a:rPr lang="en-US" altLang="en-US" sz="2200" b="1" dirty="0" smtClean="0">
                <a:solidFill>
                  <a:schemeClr val="bg1"/>
                </a:solidFill>
                <a:latin typeface="Arial" charset="0"/>
                <a:cs typeface="Arial" charset="0"/>
              </a:rPr>
              <a:t>(approved budget)</a:t>
            </a:r>
            <a:br>
              <a:rPr lang="en-US" altLang="en-US" sz="2200" b="1" dirty="0" smtClean="0">
                <a:solidFill>
                  <a:schemeClr val="bg1"/>
                </a:solidFill>
                <a:latin typeface="Arial" charset="0"/>
                <a:cs typeface="Arial" charset="0"/>
              </a:rPr>
            </a:br>
            <a:endParaRPr lang="en-US" altLang="en-US" sz="2200" b="1" dirty="0" smtClean="0">
              <a:solidFill>
                <a:schemeClr val="bg1"/>
              </a:solidFill>
              <a:latin typeface="Arial" charset="0"/>
              <a:cs typeface="Arial" charset="0"/>
            </a:endParaRPr>
          </a:p>
        </p:txBody>
      </p:sp>
      <p:sp>
        <p:nvSpPr>
          <p:cNvPr id="911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B45343FE-B977-4941-850D-91214C56A76B}" type="slidenum">
              <a:rPr lang="en-US" altLang="en-US" sz="1200" smtClean="0">
                <a:solidFill>
                  <a:srgbClr val="898989"/>
                </a:solidFill>
              </a:rPr>
              <a:pPr eaLnBrk="1" hangingPunct="1">
                <a:spcBef>
                  <a:spcPct val="0"/>
                </a:spcBef>
                <a:buFontTx/>
                <a:buNone/>
              </a:pPr>
              <a:t>8</a:t>
            </a:fld>
            <a:endParaRPr lang="en-US" altLang="en-US" sz="1200" dirty="0" smtClean="0">
              <a:solidFill>
                <a:srgbClr val="898989"/>
              </a:solidFill>
            </a:endParaRPr>
          </a:p>
        </p:txBody>
      </p:sp>
      <p:graphicFrame>
        <p:nvGraphicFramePr>
          <p:cNvPr id="3" name="Object 2"/>
          <p:cNvGraphicFramePr>
            <a:graphicFrameLocks noChangeAspect="1"/>
          </p:cNvGraphicFramePr>
          <p:nvPr>
            <p:extLst/>
          </p:nvPr>
        </p:nvGraphicFramePr>
        <p:xfrm>
          <a:off x="533400" y="779682"/>
          <a:ext cx="7772399" cy="5320929"/>
        </p:xfrm>
        <a:graphic>
          <a:graphicData uri="http://schemas.openxmlformats.org/presentationml/2006/ole">
            <mc:AlternateContent xmlns:mc="http://schemas.openxmlformats.org/markup-compatibility/2006">
              <mc:Choice xmlns:v="urn:schemas-microsoft-com:vml" Requires="v">
                <p:oleObj spid="_x0000_s3074" name="Worksheet" r:id="rId5" imgW="5585368" imgH="5852287" progId="Excel.Sheet.12">
                  <p:embed/>
                </p:oleObj>
              </mc:Choice>
              <mc:Fallback>
                <p:oleObj name="Worksheet" r:id="rId5" imgW="5585368" imgH="5852287" progId="Excel.Sheet.12">
                  <p:embed/>
                  <p:pic>
                    <p:nvPicPr>
                      <p:cNvPr id="3" name="Object 2"/>
                      <p:cNvPicPr/>
                      <p:nvPr/>
                    </p:nvPicPr>
                    <p:blipFill>
                      <a:blip r:embed="rId6"/>
                      <a:stretch>
                        <a:fillRect/>
                      </a:stretch>
                    </p:blipFill>
                    <p:spPr>
                      <a:xfrm>
                        <a:off x="533400" y="779682"/>
                        <a:ext cx="7772399" cy="5320929"/>
                      </a:xfrm>
                      <a:prstGeom prst="rect">
                        <a:avLst/>
                      </a:prstGeom>
                    </p:spPr>
                  </p:pic>
                </p:oleObj>
              </mc:Fallback>
            </mc:AlternateContent>
          </a:graphicData>
        </a:graphic>
      </p:graphicFrame>
      <p:sp>
        <p:nvSpPr>
          <p:cNvPr id="4" name="Oval 3"/>
          <p:cNvSpPr/>
          <p:nvPr/>
        </p:nvSpPr>
        <p:spPr>
          <a:xfrm>
            <a:off x="4800600" y="5130112"/>
            <a:ext cx="2514600" cy="9704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t>Group deficit after actions considered  R137m </a:t>
            </a:r>
            <a:endParaRPr lang="en-ZA" sz="1600" dirty="0"/>
          </a:p>
        </p:txBody>
      </p:sp>
    </p:spTree>
    <p:extLst>
      <p:ext uri="{BB962C8B-B14F-4D97-AF65-F5344CB8AC3E}">
        <p14:creationId xmlns:p14="http://schemas.microsoft.com/office/powerpoint/2010/main" val="21460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115094"/>
            <a:ext cx="6324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itle 1"/>
          <p:cNvSpPr>
            <a:spLocks noGrp="1"/>
          </p:cNvSpPr>
          <p:nvPr>
            <p:ph type="title"/>
          </p:nvPr>
        </p:nvSpPr>
        <p:spPr>
          <a:xfrm>
            <a:off x="152400" y="-172539"/>
            <a:ext cx="8229600" cy="1258094"/>
          </a:xfrm>
        </p:spPr>
        <p:txBody>
          <a:bodyPr>
            <a:normAutofit fontScale="90000"/>
          </a:bodyPr>
          <a:lstStyle/>
          <a:p>
            <a:pPr algn="l" eaLnBrk="1" hangingPunct="1"/>
            <a:r>
              <a:rPr lang="en-US" altLang="en-US" sz="2200" b="1" dirty="0" smtClean="0">
                <a:solidFill>
                  <a:schemeClr val="bg1"/>
                </a:solidFill>
                <a:latin typeface="Arial" charset="0"/>
                <a:cs typeface="Arial" charset="0"/>
              </a:rPr>
              <a:t/>
            </a:r>
            <a:br>
              <a:rPr lang="en-US" altLang="en-US" sz="2200" b="1" dirty="0" smtClean="0">
                <a:solidFill>
                  <a:schemeClr val="bg1"/>
                </a:solidFill>
                <a:latin typeface="Arial" charset="0"/>
                <a:cs typeface="Arial" charset="0"/>
              </a:rPr>
            </a:br>
            <a:r>
              <a:rPr lang="en-US" altLang="en-US" sz="2200" b="1" dirty="0" smtClean="0">
                <a:solidFill>
                  <a:schemeClr val="bg1"/>
                </a:solidFill>
                <a:latin typeface="Arial" charset="0"/>
                <a:cs typeface="Arial" charset="0"/>
              </a:rPr>
              <a:t>ARMSCOR’S FINANCIAL PERFORMANCE</a:t>
            </a:r>
            <a:br>
              <a:rPr lang="en-US" altLang="en-US" sz="2200" b="1" dirty="0" smtClean="0">
                <a:solidFill>
                  <a:schemeClr val="bg1"/>
                </a:solidFill>
                <a:latin typeface="Arial" charset="0"/>
                <a:cs typeface="Arial" charset="0"/>
              </a:rPr>
            </a:br>
            <a:r>
              <a:rPr lang="en-US" altLang="en-US" sz="2200" b="1" dirty="0" smtClean="0">
                <a:solidFill>
                  <a:schemeClr val="bg1"/>
                </a:solidFill>
                <a:latin typeface="Arial" charset="0"/>
                <a:cs typeface="Arial" charset="0"/>
              </a:rPr>
              <a:t>2020/21 TO 2022/23 (current three year plan)</a:t>
            </a:r>
            <a:br>
              <a:rPr lang="en-US" altLang="en-US" sz="2200" b="1" dirty="0" smtClean="0">
                <a:solidFill>
                  <a:schemeClr val="bg1"/>
                </a:solidFill>
                <a:latin typeface="Arial" charset="0"/>
                <a:cs typeface="Arial" charset="0"/>
              </a:rPr>
            </a:br>
            <a:endParaRPr lang="en-US" altLang="en-US" sz="2200" b="1" dirty="0" smtClean="0">
              <a:solidFill>
                <a:schemeClr val="bg1"/>
              </a:solidFill>
              <a:latin typeface="Arial" charset="0"/>
              <a:cs typeface="Arial" charset="0"/>
            </a:endParaRPr>
          </a:p>
        </p:txBody>
      </p:sp>
      <p:sp>
        <p:nvSpPr>
          <p:cNvPr id="911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B45343FE-B977-4941-850D-91214C56A76B}" type="slidenum">
              <a:rPr lang="en-US" altLang="en-US" sz="1200" smtClean="0">
                <a:solidFill>
                  <a:srgbClr val="898989"/>
                </a:solidFill>
              </a:rPr>
              <a:pPr eaLnBrk="1" hangingPunct="1">
                <a:spcBef>
                  <a:spcPct val="0"/>
                </a:spcBef>
                <a:buFontTx/>
                <a:buNone/>
              </a:pPr>
              <a:t>9</a:t>
            </a:fld>
            <a:endParaRPr lang="en-US" altLang="en-US" sz="1200" dirty="0" smtClean="0">
              <a:solidFill>
                <a:srgbClr val="898989"/>
              </a:solidFill>
            </a:endParaRPr>
          </a:p>
        </p:txBody>
      </p:sp>
      <p:graphicFrame>
        <p:nvGraphicFramePr>
          <p:cNvPr id="3" name="Object 2"/>
          <p:cNvGraphicFramePr>
            <a:graphicFrameLocks noChangeAspect="1"/>
          </p:cNvGraphicFramePr>
          <p:nvPr>
            <p:extLst/>
          </p:nvPr>
        </p:nvGraphicFramePr>
        <p:xfrm>
          <a:off x="76200" y="1310603"/>
          <a:ext cx="8689100" cy="5100139"/>
        </p:xfrm>
        <a:graphic>
          <a:graphicData uri="http://schemas.openxmlformats.org/presentationml/2006/ole">
            <mc:AlternateContent xmlns:mc="http://schemas.openxmlformats.org/markup-compatibility/2006">
              <mc:Choice xmlns:v="urn:schemas-microsoft-com:vml" Requires="v">
                <p:oleObj spid="_x0000_s4098" name="Worksheet" r:id="rId5" imgW="12405346" imgH="5341705" progId="Excel.Sheet.12">
                  <p:embed/>
                </p:oleObj>
              </mc:Choice>
              <mc:Fallback>
                <p:oleObj name="Worksheet" r:id="rId5" imgW="12405346" imgH="5341705" progId="Excel.Sheet.12">
                  <p:embed/>
                  <p:pic>
                    <p:nvPicPr>
                      <p:cNvPr id="3" name="Object 2"/>
                      <p:cNvPicPr/>
                      <p:nvPr/>
                    </p:nvPicPr>
                    <p:blipFill>
                      <a:blip r:embed="rId6"/>
                      <a:stretch>
                        <a:fillRect/>
                      </a:stretch>
                    </p:blipFill>
                    <p:spPr>
                      <a:xfrm>
                        <a:off x="76200" y="1310603"/>
                        <a:ext cx="8689100" cy="5100139"/>
                      </a:xfrm>
                      <a:prstGeom prst="rect">
                        <a:avLst/>
                      </a:prstGeom>
                    </p:spPr>
                  </p:pic>
                </p:oleObj>
              </mc:Fallback>
            </mc:AlternateContent>
          </a:graphicData>
        </a:graphic>
      </p:graphicFrame>
      <p:sp>
        <p:nvSpPr>
          <p:cNvPr id="4" name="Oval 3"/>
          <p:cNvSpPr/>
          <p:nvPr/>
        </p:nvSpPr>
        <p:spPr>
          <a:xfrm>
            <a:off x="5873888" y="3352800"/>
            <a:ext cx="3124200" cy="1600200"/>
          </a:xfrm>
          <a:prstGeom prst="ellips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Impact on future revenue </a:t>
            </a:r>
          </a:p>
          <a:p>
            <a:pPr marL="285750" indent="-285750">
              <a:buFont typeface="Wingdings" panose="05000000000000000000" pitchFamily="2" charset="2"/>
              <a:buChar char="ü"/>
            </a:pPr>
            <a:r>
              <a:rPr lang="en-GB" dirty="0" smtClean="0">
                <a:solidFill>
                  <a:schemeClr val="tx1"/>
                </a:solidFill>
              </a:rPr>
              <a:t>Economic outlook</a:t>
            </a:r>
          </a:p>
          <a:p>
            <a:pPr marL="285750" indent="-285750">
              <a:buFont typeface="Wingdings" panose="05000000000000000000" pitchFamily="2" charset="2"/>
              <a:buChar char="ü"/>
            </a:pPr>
            <a:r>
              <a:rPr lang="en-GB" dirty="0" smtClean="0">
                <a:solidFill>
                  <a:schemeClr val="tx1"/>
                </a:solidFill>
              </a:rPr>
              <a:t>SDA reduction</a:t>
            </a:r>
          </a:p>
          <a:p>
            <a:endParaRPr lang="en-ZA" sz="1400" dirty="0">
              <a:solidFill>
                <a:schemeClr val="tx1"/>
              </a:solidFill>
            </a:endParaRPr>
          </a:p>
        </p:txBody>
      </p:sp>
      <p:cxnSp>
        <p:nvCxnSpPr>
          <p:cNvPr id="6" name="Straight Arrow Connector 5"/>
          <p:cNvCxnSpPr/>
          <p:nvPr/>
        </p:nvCxnSpPr>
        <p:spPr>
          <a:xfrm flipH="1" flipV="1">
            <a:off x="4724400" y="2895600"/>
            <a:ext cx="2514600" cy="4572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6858000" y="2895600"/>
            <a:ext cx="381000" cy="4572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2438400" y="6003925"/>
            <a:ext cx="1600200" cy="7175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t>Shortfall</a:t>
            </a:r>
          </a:p>
          <a:p>
            <a:pPr algn="ctr"/>
            <a:r>
              <a:rPr lang="en-GB" sz="1600" dirty="0" smtClean="0"/>
              <a:t>R243,2m</a:t>
            </a:r>
            <a:endParaRPr lang="en-ZA" sz="1600" dirty="0"/>
          </a:p>
        </p:txBody>
      </p:sp>
      <p:sp>
        <p:nvSpPr>
          <p:cNvPr id="7" name="TextBox 6"/>
          <p:cNvSpPr txBox="1"/>
          <p:nvPr/>
        </p:nvSpPr>
        <p:spPr>
          <a:xfrm>
            <a:off x="8115300" y="969636"/>
            <a:ext cx="1143000" cy="369332"/>
          </a:xfrm>
          <a:prstGeom prst="rect">
            <a:avLst/>
          </a:prstGeom>
          <a:noFill/>
        </p:spPr>
        <p:txBody>
          <a:bodyPr wrap="square" rtlCol="0">
            <a:spAutoFit/>
          </a:bodyPr>
          <a:lstStyle/>
          <a:p>
            <a:r>
              <a:rPr lang="en-GB" dirty="0" err="1" smtClean="0"/>
              <a:t>R’m</a:t>
            </a:r>
            <a:endParaRPr lang="en-ZA" dirty="0"/>
          </a:p>
        </p:txBody>
      </p:sp>
    </p:spTree>
    <p:extLst>
      <p:ext uri="{BB962C8B-B14F-4D97-AF65-F5344CB8AC3E}">
        <p14:creationId xmlns:p14="http://schemas.microsoft.com/office/powerpoint/2010/main" val="277755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8176f482-4a3c-4146-88f3-8ff358da2b5b">ARMSCOR Templates</Document_x0020_Type>
    <Document_x0020_Description xmlns="8176f482-4a3c-4146-88f3-8ff358da2b5b">Armscor Presentation</Document_x0020_Description>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Templates" ma:contentTypeID="0x010100137F5AD7861EB240923BCBE9DBEB2FF7010088179C342EF88F42816388F2CA19869E" ma:contentTypeVersion="1" ma:contentTypeDescription="" ma:contentTypeScope="" ma:versionID="2e6ac303ab4b00bda9f288d8d961bae2">
  <xsd:schema xmlns:xsd="http://www.w3.org/2001/XMLSchema" xmlns:xs="http://www.w3.org/2001/XMLSchema" xmlns:p="http://schemas.microsoft.com/office/2006/metadata/properties" xmlns:ns2="8176f482-4a3c-4146-88f3-8ff358da2b5b" targetNamespace="http://schemas.microsoft.com/office/2006/metadata/properties" ma:root="true" ma:fieldsID="167735dfcdbb24298ad4c96542dea870" ns2:_="">
    <xsd:import namespace="8176f482-4a3c-4146-88f3-8ff358da2b5b"/>
    <xsd:element name="properties">
      <xsd:complexType>
        <xsd:sequence>
          <xsd:element name="documentManagement">
            <xsd:complexType>
              <xsd:all>
                <xsd:element ref="ns2:_dlc_DocId" minOccurs="0"/>
                <xsd:element ref="ns2:_dlc_DocIdUrl" minOccurs="0"/>
                <xsd:element ref="ns2:_dlc_DocIdPersistId" minOccurs="0"/>
                <xsd:element ref="ns2:Document_x0020_Type" minOccurs="0"/>
                <xsd:element ref="ns2:Document_x0020_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6f482-4a3c-4146-88f3-8ff358da2b5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ument_x0020_Type" ma:index="11" nillable="true" ma:displayName="Document Type" ma:internalName="Document_x0020_Type">
      <xsd:simpleType>
        <xsd:restriction base="dms:Text">
          <xsd:maxLength value="255"/>
        </xsd:restriction>
      </xsd:simpleType>
    </xsd:element>
    <xsd:element name="Document_x0020_Description" ma:index="12" nillable="true" ma:displayName="Document Description" ma:internalName="Document_x0020_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8DA0DF-6997-47A1-ACB8-73D1659C3226}">
  <ds:schemaRef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8176f482-4a3c-4146-88f3-8ff358da2b5b"/>
    <ds:schemaRef ds:uri="http://purl.org/dc/dcmitype/"/>
  </ds:schemaRefs>
</ds:datastoreItem>
</file>

<file path=customXml/itemProps2.xml><?xml version="1.0" encoding="utf-8"?>
<ds:datastoreItem xmlns:ds="http://schemas.openxmlformats.org/officeDocument/2006/customXml" ds:itemID="{2B2BA827-94DF-4938-B54B-358D76C916F1}">
  <ds:schemaRefs>
    <ds:schemaRef ds:uri="http://schemas.microsoft.com/office/2006/metadata/longProperties"/>
  </ds:schemaRefs>
</ds:datastoreItem>
</file>

<file path=customXml/itemProps3.xml><?xml version="1.0" encoding="utf-8"?>
<ds:datastoreItem xmlns:ds="http://schemas.openxmlformats.org/officeDocument/2006/customXml" ds:itemID="{4D2C1B99-5BCF-4B97-B409-6DD169C85D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76f482-4a3c-4146-88f3-8ff358da2b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5454</TotalTime>
  <Words>1009</Words>
  <Application>Microsoft Office PowerPoint</Application>
  <PresentationFormat>On-screen Show (4:3)</PresentationFormat>
  <Paragraphs>215</Paragraphs>
  <Slides>21</Slides>
  <Notes>11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9" baseType="lpstr">
      <vt:lpstr>ＭＳ Ｐゴシック</vt:lpstr>
      <vt:lpstr>ＭＳ Ｐゴシック</vt:lpstr>
      <vt:lpstr>Arial</vt:lpstr>
      <vt:lpstr>Calibri</vt:lpstr>
      <vt:lpstr>Wingdings</vt:lpstr>
      <vt:lpstr>Office Theme</vt:lpstr>
      <vt:lpstr>2_Office Theme</vt:lpstr>
      <vt:lpstr>Worksheet</vt:lpstr>
      <vt:lpstr>REVISED BUDGET PRESENTATION TO THE PORTFOLIO COMMITTEE ON DEFENCE 8 July 2020</vt:lpstr>
      <vt:lpstr> ARMSCOR’S FUNDING </vt:lpstr>
      <vt:lpstr> ARMSCOR GROUP -  2020/2021 FINANCIAL PLAN (approved budget) </vt:lpstr>
      <vt:lpstr> ARMSCOR’S FUNDING – IMPACT of COVID 19 </vt:lpstr>
      <vt:lpstr> ARMSCOR’S FUNDING – IMPACT of COVID </vt:lpstr>
      <vt:lpstr> ARMSCOR’S FINANCIAL PERFORMANCE 2020/21 TO 2022/23 ( current  budget) </vt:lpstr>
      <vt:lpstr> ACTIONS CONSIDERED TO REDUCE IMPACT -  2020/21  </vt:lpstr>
      <vt:lpstr> ARMSCOR GROUP -  2020/2021 FINANCIAL PLAN (approved budget) </vt:lpstr>
      <vt:lpstr> ARMSCOR’S FINANCIAL PERFORMANCE 2020/21 TO 2022/23 (current three year plan) </vt:lpstr>
      <vt:lpstr> COVID 19 –IMPACT ON SERVICE DELIVERY  TARGETS </vt:lpstr>
      <vt:lpstr>PORTFOLIO COMMITTEE ON DEFENCE AND MILITARY VETERANS  IMPACT OF BUDGET CUTS ON DOD ACQUISITION ACTIVITIES  7 JULY 2020</vt:lpstr>
      <vt:lpstr>Contents</vt:lpstr>
      <vt:lpstr>Status of Contracting (30 Jun 2020)</vt:lpstr>
      <vt:lpstr>Acquisition Budget Trend</vt:lpstr>
      <vt:lpstr>Funded DOD Capital Projects</vt:lpstr>
      <vt:lpstr>Trend In Active Projects per annum</vt:lpstr>
      <vt:lpstr>Projects To Be Terminated Before Completion</vt:lpstr>
      <vt:lpstr>General Project Financial Risks</vt:lpstr>
      <vt:lpstr>Industrial Implications</vt:lpstr>
      <vt:lpstr>Impact of DOD Budget Reduction</vt:lpstr>
      <vt:lpstr>Questions ?</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HEADING</dc:title>
  <dc:creator>iMac</dc:creator>
  <cp:lastModifiedBy>Siphiwe SL. Zwane</cp:lastModifiedBy>
  <cp:revision>351</cp:revision>
  <cp:lastPrinted>2019-11-25T11:03:52Z</cp:lastPrinted>
  <dcterms:created xsi:type="dcterms:W3CDTF">2015-03-11T08:19:21Z</dcterms:created>
  <dcterms:modified xsi:type="dcterms:W3CDTF">2020-07-06T11:25:37Z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QFHK3Y6FHEFP-5-57</vt:lpwstr>
  </property>
  <property fmtid="{D5CDD505-2E9C-101B-9397-08002B2CF9AE}" pid="3" name="_dlc_DocIdItemGuid">
    <vt:lpwstr>acf67503-3056-43f1-95f5-7949e4a7a31e</vt:lpwstr>
  </property>
  <property fmtid="{D5CDD505-2E9C-101B-9397-08002B2CF9AE}" pid="4" name="_dlc_DocIdUrl">
    <vt:lpwstr>http://armhosp05/sites/documents/_layouts/15/DocIdRedir.aspx?ID=QFHK3Y6FHEFP-5-57, QFHK3Y6FHEFP-5-57</vt:lpwstr>
  </property>
</Properties>
</file>