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11" r:id="rId1"/>
    <p:sldMasterId id="2147483714" r:id="rId2"/>
    <p:sldMasterId id="2147483723" r:id="rId3"/>
  </p:sldMasterIdLst>
  <p:notesMasterIdLst>
    <p:notesMasterId r:id="rId24"/>
  </p:notesMasterIdLst>
  <p:handoutMasterIdLst>
    <p:handoutMasterId r:id="rId25"/>
  </p:handoutMasterIdLst>
  <p:sldIdLst>
    <p:sldId id="256" r:id="rId4"/>
    <p:sldId id="320" r:id="rId5"/>
    <p:sldId id="868" r:id="rId6"/>
    <p:sldId id="860" r:id="rId7"/>
    <p:sldId id="708" r:id="rId8"/>
    <p:sldId id="824" r:id="rId9"/>
    <p:sldId id="1295" r:id="rId10"/>
    <p:sldId id="718" r:id="rId11"/>
    <p:sldId id="866" r:id="rId12"/>
    <p:sldId id="1296" r:id="rId13"/>
    <p:sldId id="720" r:id="rId14"/>
    <p:sldId id="1291" r:id="rId15"/>
    <p:sldId id="861" r:id="rId16"/>
    <p:sldId id="1298" r:id="rId17"/>
    <p:sldId id="1299" r:id="rId18"/>
    <p:sldId id="1300" r:id="rId19"/>
    <p:sldId id="1301" r:id="rId20"/>
    <p:sldId id="1302" r:id="rId21"/>
    <p:sldId id="1303" r:id="rId22"/>
    <p:sldId id="335" r:id="rId23"/>
  </p:sldIdLst>
  <p:sldSz cx="12192000" cy="6858000"/>
  <p:notesSz cx="9925050"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uzana Sophethe" initials="TS" lastIdx="2" clrIdx="0">
    <p:extLst>
      <p:ext uri="{19B8F6BF-5375-455C-9EA6-DF929625EA0E}">
        <p15:presenceInfo xmlns:p15="http://schemas.microsoft.com/office/powerpoint/2012/main" userId="S-1-5-21-1371913048-3896572362-1266814382-3391" providerId="AD"/>
      </p:ext>
    </p:extLst>
  </p:cmAuthor>
  <p:cmAuthor id="2" name="Tuzana Sophethe" initials="TS [2]" lastIdx="9" clrIdx="1">
    <p:extLst>
      <p:ext uri="{19B8F6BF-5375-455C-9EA6-DF929625EA0E}">
        <p15:presenceInfo xmlns:p15="http://schemas.microsoft.com/office/powerpoint/2012/main" userId="S::Sophethet@sace.org.za::8ac72392-9fe7-414f-83d0-7e14e74307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70" autoAdjust="0"/>
    <p:restoredTop sz="93842" autoAdjust="0"/>
  </p:normalViewPr>
  <p:slideViewPr>
    <p:cSldViewPr snapToGrid="0">
      <p:cViewPr varScale="1">
        <p:scale>
          <a:sx n="73" d="100"/>
          <a:sy n="73" d="100"/>
        </p:scale>
        <p:origin x="522" y="72"/>
      </p:cViewPr>
      <p:guideLst/>
    </p:cSldViewPr>
  </p:slideViewPr>
  <p:outlineViewPr>
    <p:cViewPr>
      <p:scale>
        <a:sx n="33" d="100"/>
        <a:sy n="33" d="100"/>
      </p:scale>
      <p:origin x="0" y="-15948"/>
    </p:cViewPr>
  </p:outlin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0855" cy="341064"/>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5621899" y="1"/>
            <a:ext cx="4300855" cy="341064"/>
          </a:xfrm>
          <a:prstGeom prst="rect">
            <a:avLst/>
          </a:prstGeom>
        </p:spPr>
        <p:txBody>
          <a:bodyPr vert="horz" lIns="91440" tIns="45720" rIns="91440" bIns="45720" rtlCol="0"/>
          <a:lstStyle>
            <a:lvl1pPr algn="r">
              <a:defRPr sz="1200"/>
            </a:lvl1pPr>
          </a:lstStyle>
          <a:p>
            <a:fld id="{F4256523-EE3A-486E-9976-530B7CD8B9E5}" type="datetimeFigureOut">
              <a:rPr lang="en-ZA" smtClean="0"/>
              <a:t>2020/07/04</a:t>
            </a:fld>
            <a:endParaRPr lang="en-ZA" dirty="0"/>
          </a:p>
        </p:txBody>
      </p:sp>
      <p:sp>
        <p:nvSpPr>
          <p:cNvPr id="4" name="Footer Placeholder 3"/>
          <p:cNvSpPr>
            <a:spLocks noGrp="1"/>
          </p:cNvSpPr>
          <p:nvPr>
            <p:ph type="ftr" sz="quarter" idx="2"/>
          </p:nvPr>
        </p:nvSpPr>
        <p:spPr>
          <a:xfrm>
            <a:off x="0" y="6456614"/>
            <a:ext cx="4300855" cy="341063"/>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5621899" y="6456614"/>
            <a:ext cx="4300855" cy="341063"/>
          </a:xfrm>
          <a:prstGeom prst="rect">
            <a:avLst/>
          </a:prstGeom>
        </p:spPr>
        <p:txBody>
          <a:bodyPr vert="horz" lIns="91440" tIns="45720" rIns="91440" bIns="45720" rtlCol="0" anchor="b"/>
          <a:lstStyle>
            <a:lvl1pPr algn="r">
              <a:defRPr sz="1200"/>
            </a:lvl1pPr>
          </a:lstStyle>
          <a:p>
            <a:fld id="{BC38606C-3073-4953-93C4-720A1715F7F0}" type="slidenum">
              <a:rPr lang="en-ZA" smtClean="0"/>
              <a:t>‹#›</a:t>
            </a:fld>
            <a:endParaRPr lang="en-ZA" dirty="0"/>
          </a:p>
        </p:txBody>
      </p:sp>
    </p:spTree>
    <p:extLst>
      <p:ext uri="{BB962C8B-B14F-4D97-AF65-F5344CB8AC3E}">
        <p14:creationId xmlns:p14="http://schemas.microsoft.com/office/powerpoint/2010/main" val="17202949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0855" cy="341064"/>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5621899" y="1"/>
            <a:ext cx="4300855" cy="341064"/>
          </a:xfrm>
          <a:prstGeom prst="rect">
            <a:avLst/>
          </a:prstGeom>
        </p:spPr>
        <p:txBody>
          <a:bodyPr vert="horz" lIns="91440" tIns="45720" rIns="91440" bIns="45720" rtlCol="0"/>
          <a:lstStyle>
            <a:lvl1pPr algn="r">
              <a:defRPr sz="1200"/>
            </a:lvl1pPr>
          </a:lstStyle>
          <a:p>
            <a:fld id="{DC8EF534-98DD-4608-83AB-7851F4C6F81D}" type="datetimeFigureOut">
              <a:rPr lang="en-ZA" smtClean="0"/>
              <a:t>2020/07/04</a:t>
            </a:fld>
            <a:endParaRPr lang="en-ZA" dirty="0"/>
          </a:p>
        </p:txBody>
      </p:sp>
      <p:sp>
        <p:nvSpPr>
          <p:cNvPr id="4" name="Slide Image Placeholder 3"/>
          <p:cNvSpPr>
            <a:spLocks noGrp="1" noRot="1" noChangeAspect="1"/>
          </p:cNvSpPr>
          <p:nvPr>
            <p:ph type="sldImg" idx="2"/>
          </p:nvPr>
        </p:nvSpPr>
        <p:spPr>
          <a:xfrm>
            <a:off x="2922588" y="849313"/>
            <a:ext cx="4079875" cy="2295525"/>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992505" y="3271381"/>
            <a:ext cx="7940040" cy="267658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6456614"/>
            <a:ext cx="4300855" cy="341063"/>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5621899" y="6456614"/>
            <a:ext cx="4300855" cy="341063"/>
          </a:xfrm>
          <a:prstGeom prst="rect">
            <a:avLst/>
          </a:prstGeom>
        </p:spPr>
        <p:txBody>
          <a:bodyPr vert="horz" lIns="91440" tIns="45720" rIns="91440" bIns="45720" rtlCol="0" anchor="b"/>
          <a:lstStyle>
            <a:lvl1pPr algn="r">
              <a:defRPr sz="1200"/>
            </a:lvl1pPr>
          </a:lstStyle>
          <a:p>
            <a:fld id="{E926F566-7217-4E1C-9F0A-D3936D111A8B}" type="slidenum">
              <a:rPr lang="en-ZA" smtClean="0"/>
              <a:t>‹#›</a:t>
            </a:fld>
            <a:endParaRPr lang="en-ZA" dirty="0"/>
          </a:p>
        </p:txBody>
      </p:sp>
    </p:spTree>
    <p:extLst>
      <p:ext uri="{BB962C8B-B14F-4D97-AF65-F5344CB8AC3E}">
        <p14:creationId xmlns:p14="http://schemas.microsoft.com/office/powerpoint/2010/main" val="2257932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603A82-88CC-4129-A408-E3BD199A63FB}"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8802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xml"/><Relationship Id="rId1" Type="http://schemas.openxmlformats.org/officeDocument/2006/relationships/tags" Target="../tags/tag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tags" Target="../tags/tag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074400" y="6019800"/>
            <a:ext cx="1016000" cy="228600"/>
          </a:xfrm>
          <a:prstGeom prst="rect">
            <a:avLst/>
          </a:prstGeom>
        </p:spPr>
        <p:txBody>
          <a:bodyPr/>
          <a:lstStyle>
            <a:lvl1pPr algn="r">
              <a:defRPr sz="1200">
                <a:solidFill>
                  <a:schemeClr val="tx1">
                    <a:lumMod val="50000"/>
                    <a:lumOff val="50000"/>
                  </a:schemeClr>
                </a:solidFill>
              </a:defRPr>
            </a:lvl1pPr>
          </a:lstStyle>
          <a:p>
            <a:fld id="{229CBAE0-C9DC-48E5-BC21-54F13D4EB498}" type="slidenum">
              <a:rPr lang="en-US" smtClean="0"/>
              <a:pPr/>
              <a:t>‹#›</a:t>
            </a:fld>
            <a:endParaRPr lang="en-US" dirty="0"/>
          </a:p>
        </p:txBody>
      </p:sp>
      <p:sp>
        <p:nvSpPr>
          <p:cNvPr id="7" name="Title 1"/>
          <p:cNvSpPr>
            <a:spLocks noGrp="1"/>
          </p:cNvSpPr>
          <p:nvPr>
            <p:ph type="title"/>
          </p:nvPr>
        </p:nvSpPr>
        <p:spPr>
          <a:xfrm>
            <a:off x="609600" y="274638"/>
            <a:ext cx="10769600" cy="487362"/>
          </a:xfrm>
          <a:prstGeom prst="rect">
            <a:avLst/>
          </a:prstGeom>
        </p:spPr>
        <p:txBody>
          <a:bodyPr>
            <a:normAutofit/>
          </a:bodyPr>
          <a:lstStyle>
            <a:lvl1pPr algn="l">
              <a:defRPr sz="2400" b="1">
                <a:solidFill>
                  <a:srgbClr val="00A9A4"/>
                </a:solidFill>
              </a:defRPr>
            </a:lvl1pPr>
          </a:lstStyle>
          <a:p>
            <a:r>
              <a:rPr lang="en-US" dirty="0"/>
              <a:t>Click to edit Master title style</a:t>
            </a:r>
          </a:p>
        </p:txBody>
      </p:sp>
      <p:sp>
        <p:nvSpPr>
          <p:cNvPr id="8" name="Content Placeholder 2"/>
          <p:cNvSpPr>
            <a:spLocks noGrp="1"/>
          </p:cNvSpPr>
          <p:nvPr>
            <p:ph idx="1"/>
          </p:nvPr>
        </p:nvSpPr>
        <p:spPr>
          <a:xfrm>
            <a:off x="609600" y="914401"/>
            <a:ext cx="10972800" cy="5211763"/>
          </a:xfrm>
          <a:prstGeom prst="rect">
            <a:avLst/>
          </a:prstGeom>
        </p:spPr>
        <p:txBody>
          <a:bodyPr>
            <a:normAutofit/>
          </a:bodyPr>
          <a:lstStyle>
            <a:lvl1pPr>
              <a:buNone/>
              <a:defRPr sz="1800">
                <a:solidFill>
                  <a:schemeClr val="tx1">
                    <a:lumMod val="50000"/>
                    <a:lumOff val="50000"/>
                  </a:schemeClr>
                </a:solidFill>
              </a:defRPr>
            </a:lvl1pPr>
          </a:lstStyle>
          <a:p>
            <a:pPr lvl="0"/>
            <a:r>
              <a:rPr lang="en-US" dirty="0"/>
              <a:t>Click to edit Master text styles</a:t>
            </a:r>
          </a:p>
        </p:txBody>
      </p:sp>
    </p:spTree>
    <p:extLst>
      <p:ext uri="{BB962C8B-B14F-4D97-AF65-F5344CB8AC3E}">
        <p14:creationId xmlns:p14="http://schemas.microsoft.com/office/powerpoint/2010/main" val="773130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8665" y="-19987"/>
            <a:ext cx="10515600" cy="841844"/>
          </a:xfrm>
        </p:spPr>
        <p:txBody>
          <a:bodyPr>
            <a:normAutofit/>
          </a:bodyPr>
          <a:lstStyle>
            <a:lvl1pPr>
              <a:defRPr sz="2400">
                <a:solidFill>
                  <a:schemeClr val="tx1">
                    <a:lumMod val="65000"/>
                    <a:lumOff val="35000"/>
                  </a:schemeClr>
                </a:solidFill>
                <a:latin typeface="Arial" charset="0"/>
                <a:ea typeface="Arial" charset="0"/>
                <a:cs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128665" y="1132657"/>
            <a:ext cx="11833487" cy="4807195"/>
          </a:xfrm>
        </p:spPr>
        <p:txBody>
          <a:bodyPr>
            <a:normAutofit/>
          </a:bodyPr>
          <a:lstStyle>
            <a:lvl1pPr>
              <a:defRPr sz="2667">
                <a:solidFill>
                  <a:schemeClr val="tx1">
                    <a:lumMod val="65000"/>
                    <a:lumOff val="35000"/>
                  </a:schemeClr>
                </a:solidFill>
                <a:latin typeface="Arial" charset="0"/>
                <a:ea typeface="Arial" charset="0"/>
                <a:cs typeface="Arial" charset="0"/>
              </a:defRPr>
            </a:lvl1pPr>
            <a:lvl2pPr>
              <a:defRPr sz="2133">
                <a:solidFill>
                  <a:schemeClr val="tx1">
                    <a:lumMod val="65000"/>
                    <a:lumOff val="35000"/>
                  </a:schemeClr>
                </a:solidFill>
                <a:latin typeface="Arial" charset="0"/>
                <a:ea typeface="Arial" charset="0"/>
                <a:cs typeface="Arial" charset="0"/>
              </a:defRPr>
            </a:lvl2pPr>
            <a:lvl3pPr>
              <a:defRPr sz="1867">
                <a:solidFill>
                  <a:schemeClr val="tx1">
                    <a:lumMod val="65000"/>
                    <a:lumOff val="35000"/>
                  </a:schemeClr>
                </a:solidFill>
                <a:latin typeface="Arial" charset="0"/>
                <a:ea typeface="Arial" charset="0"/>
                <a:cs typeface="Arial" charset="0"/>
              </a:defRPr>
            </a:lvl3pPr>
            <a:lvl4pPr>
              <a:defRPr sz="1600">
                <a:solidFill>
                  <a:schemeClr val="tx1">
                    <a:lumMod val="65000"/>
                    <a:lumOff val="35000"/>
                  </a:schemeClr>
                </a:solidFill>
                <a:latin typeface="Arial" charset="0"/>
                <a:ea typeface="Arial" charset="0"/>
                <a:cs typeface="Arial" charset="0"/>
              </a:defRPr>
            </a:lvl4pPr>
            <a:lvl5pPr>
              <a:defRPr sz="1600">
                <a:solidFill>
                  <a:schemeClr val="tx1">
                    <a:lumMod val="65000"/>
                    <a:lumOff val="35000"/>
                  </a:schemeClr>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11732302" y="6356351"/>
            <a:ext cx="430133" cy="365125"/>
          </a:xfrm>
        </p:spPr>
        <p:txBody>
          <a:bodyPr/>
          <a:lstStyle>
            <a:lvl1pPr>
              <a:defRPr>
                <a:solidFill>
                  <a:schemeClr val="tx1"/>
                </a:solidFill>
                <a:latin typeface="Arial" charset="0"/>
                <a:ea typeface="Arial" charset="0"/>
                <a:cs typeface="Arial" charset="0"/>
              </a:defRPr>
            </a:lvl1pPr>
          </a:lstStyle>
          <a:p>
            <a:fld id="{F547E750-DA54-C34F-8612-A39648D765C1}" type="slidenum">
              <a:rPr lang="en-US" smtClean="0"/>
              <a:pPr/>
              <a:t>‹#›</a:t>
            </a:fld>
            <a:endParaRPr lang="en-US" dirty="0"/>
          </a:p>
        </p:txBody>
      </p:sp>
      <p:cxnSp>
        <p:nvCxnSpPr>
          <p:cNvPr id="9" name="Straight Connector 8"/>
          <p:cNvCxnSpPr/>
          <p:nvPr userDrawn="1"/>
        </p:nvCxnSpPr>
        <p:spPr>
          <a:xfrm>
            <a:off x="128665" y="722404"/>
            <a:ext cx="11732511"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128665" y="6418290"/>
            <a:ext cx="7106588" cy="235898"/>
          </a:xfrm>
          <a:prstGeom prst="rect">
            <a:avLst/>
          </a:prstGeom>
        </p:spPr>
        <p:txBody>
          <a:bodyPr wrap="square">
            <a:spAutoFit/>
          </a:bodyPr>
          <a:lstStyle/>
          <a:p>
            <a:r>
              <a:rPr lang="en-US" sz="933" dirty="0">
                <a:latin typeface="Arial" charset="0"/>
                <a:ea typeface="Arial" charset="0"/>
                <a:cs typeface="Arial" charset="0"/>
              </a:rPr>
              <a:t>Professional Teaching Standards - DRAFT FOR CONSULTATION WITH TEACHERS &amp; SUBJECT AND PHASE SPECIALISTS</a:t>
            </a:r>
          </a:p>
        </p:txBody>
      </p:sp>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8737" y="5939852"/>
            <a:ext cx="12210737" cy="918147"/>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66150" y="6486774"/>
            <a:ext cx="2761799" cy="284671"/>
          </a:xfrm>
          <a:prstGeom prst="rect">
            <a:avLst/>
          </a:prstGeom>
        </p:spPr>
      </p:pic>
    </p:spTree>
    <p:extLst>
      <p:ext uri="{BB962C8B-B14F-4D97-AF65-F5344CB8AC3E}">
        <p14:creationId xmlns:p14="http://schemas.microsoft.com/office/powerpoint/2010/main" val="198199774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8737" y="5956092"/>
            <a:ext cx="12210737" cy="901907"/>
          </a:xfrm>
          <a:prstGeom prst="rect">
            <a:avLst/>
          </a:prstGeom>
        </p:spPr>
      </p:pic>
      <p:sp>
        <p:nvSpPr>
          <p:cNvPr id="10" name="Slide Number Placeholder 5"/>
          <p:cNvSpPr>
            <a:spLocks noGrp="1"/>
          </p:cNvSpPr>
          <p:nvPr>
            <p:ph type="sldNum" sz="quarter" idx="12"/>
          </p:nvPr>
        </p:nvSpPr>
        <p:spPr>
          <a:xfrm>
            <a:off x="11712315" y="6406319"/>
            <a:ext cx="430133" cy="365125"/>
          </a:xfrm>
        </p:spPr>
        <p:txBody>
          <a:bodyPr/>
          <a:lstStyle>
            <a:lvl1pPr>
              <a:defRPr>
                <a:solidFill>
                  <a:schemeClr val="tx1"/>
                </a:solidFill>
                <a:latin typeface="Arial" charset="0"/>
                <a:ea typeface="Arial" charset="0"/>
                <a:cs typeface="Arial" charset="0"/>
              </a:defRPr>
            </a:lvl1pPr>
          </a:lstStyle>
          <a:p>
            <a:fld id="{F547E750-DA54-C34F-8612-A39648D765C1}" type="slidenum">
              <a:rPr lang="en-US" smtClean="0"/>
              <a:pPr/>
              <a:t>‹#›</a:t>
            </a:fld>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66150" y="6486774"/>
            <a:ext cx="2761799" cy="284671"/>
          </a:xfrm>
          <a:prstGeom prst="rect">
            <a:avLst/>
          </a:prstGeom>
        </p:spPr>
      </p:pic>
    </p:spTree>
    <p:extLst>
      <p:ext uri="{BB962C8B-B14F-4D97-AF65-F5344CB8AC3E}">
        <p14:creationId xmlns:p14="http://schemas.microsoft.com/office/powerpoint/2010/main" val="126815901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12181172" cy="6858000"/>
          </a:xfrm>
          <a:prstGeom prst="rect">
            <a:avLst/>
          </a:prstGeom>
        </p:spPr>
      </p:pic>
      <p:sp>
        <p:nvSpPr>
          <p:cNvPr id="2" name="Title 1"/>
          <p:cNvSpPr>
            <a:spLocks noGrp="1"/>
          </p:cNvSpPr>
          <p:nvPr>
            <p:ph type="title"/>
          </p:nvPr>
        </p:nvSpPr>
        <p:spPr>
          <a:xfrm>
            <a:off x="4179754" y="2180291"/>
            <a:ext cx="4580745" cy="1357652"/>
          </a:xfrm>
        </p:spPr>
        <p:txBody>
          <a:bodyPr anchor="b">
            <a:normAutofit/>
          </a:bodyPr>
          <a:lstStyle>
            <a:lvl1pPr algn="ctr">
              <a:defRPr sz="4267" b="1">
                <a:solidFill>
                  <a:schemeClr val="bg1"/>
                </a:solidFill>
                <a:latin typeface="Arial" charset="0"/>
                <a:ea typeface="Arial" charset="0"/>
                <a:cs typeface="Arial" charset="0"/>
              </a:defRPr>
            </a:lvl1pPr>
          </a:lstStyle>
          <a:p>
            <a:r>
              <a:rPr lang="en-US" dirty="0"/>
              <a:t>Click to edit Master title style</a:t>
            </a:r>
          </a:p>
        </p:txBody>
      </p:sp>
      <p:sp>
        <p:nvSpPr>
          <p:cNvPr id="3" name="Text Placeholder 2"/>
          <p:cNvSpPr>
            <a:spLocks noGrp="1"/>
          </p:cNvSpPr>
          <p:nvPr>
            <p:ph type="body" idx="1"/>
          </p:nvPr>
        </p:nvSpPr>
        <p:spPr>
          <a:xfrm>
            <a:off x="4436462" y="3769052"/>
            <a:ext cx="4067332" cy="1500187"/>
          </a:xfrm>
        </p:spPr>
        <p:txBody>
          <a:bodyPr>
            <a:normAutofit/>
          </a:bodyPr>
          <a:lstStyle>
            <a:lvl1pPr marL="0" indent="0" algn="ctr">
              <a:buNone/>
              <a:defRPr sz="1600" b="1">
                <a:solidFill>
                  <a:schemeClr val="bg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58AC9A-6279-0449-9F2D-BA7F0545DF74}" type="slidenum">
              <a:rPr lang="en-US" smtClean="0"/>
              <a:pPr/>
              <a:t>‹#›</a:t>
            </a:fld>
            <a:endParaRPr lang="en-US" dirty="0"/>
          </a:p>
        </p:txBody>
      </p:sp>
    </p:spTree>
    <p:extLst>
      <p:ext uri="{BB962C8B-B14F-4D97-AF65-F5344CB8AC3E}">
        <p14:creationId xmlns:p14="http://schemas.microsoft.com/office/powerpoint/2010/main" val="247239598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1"/>
            <a:ext cx="12181172" cy="6857999"/>
          </a:xfrm>
          <a:prstGeom prst="rect">
            <a:avLst/>
          </a:prstGeom>
        </p:spPr>
      </p:pic>
      <p:sp>
        <p:nvSpPr>
          <p:cNvPr id="2" name="Title 1"/>
          <p:cNvSpPr>
            <a:spLocks noGrp="1"/>
          </p:cNvSpPr>
          <p:nvPr>
            <p:ph type="title"/>
          </p:nvPr>
        </p:nvSpPr>
        <p:spPr>
          <a:xfrm>
            <a:off x="3889944" y="2171306"/>
            <a:ext cx="4580745" cy="1357652"/>
          </a:xfrm>
        </p:spPr>
        <p:txBody>
          <a:bodyPr anchor="b">
            <a:normAutofit/>
          </a:bodyPr>
          <a:lstStyle>
            <a:lvl1pPr algn="ctr">
              <a:defRPr sz="4267" b="1">
                <a:solidFill>
                  <a:schemeClr val="tx1"/>
                </a:solidFill>
                <a:latin typeface="Arial" charset="0"/>
                <a:ea typeface="Arial" charset="0"/>
                <a:cs typeface="Arial" charset="0"/>
              </a:defRPr>
            </a:lvl1pPr>
          </a:lstStyle>
          <a:p>
            <a:r>
              <a:rPr lang="en-US" dirty="0"/>
              <a:t>Click to edit Master title style</a:t>
            </a:r>
          </a:p>
        </p:txBody>
      </p:sp>
      <p:sp>
        <p:nvSpPr>
          <p:cNvPr id="3" name="Text Placeholder 2"/>
          <p:cNvSpPr>
            <a:spLocks noGrp="1"/>
          </p:cNvSpPr>
          <p:nvPr>
            <p:ph type="body" idx="1"/>
          </p:nvPr>
        </p:nvSpPr>
        <p:spPr>
          <a:xfrm>
            <a:off x="4146651" y="3750073"/>
            <a:ext cx="4067332" cy="1500187"/>
          </a:xfrm>
        </p:spPr>
        <p:txBody>
          <a:bodyPr>
            <a:normAutofit/>
          </a:bodyPr>
          <a:lstStyle>
            <a:lvl1pPr marL="0" indent="0" algn="ctr">
              <a:buNone/>
              <a:defRPr sz="1600" b="1">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58AC9A-6279-0449-9F2D-BA7F0545DF74}" type="slidenum">
              <a:rPr lang="en-US" smtClean="0"/>
              <a:pPr/>
              <a:t>‹#›</a:t>
            </a:fld>
            <a:endParaRPr lang="en-US" dirty="0"/>
          </a:p>
        </p:txBody>
      </p:sp>
    </p:spTree>
    <p:extLst>
      <p:ext uri="{BB962C8B-B14F-4D97-AF65-F5344CB8AC3E}">
        <p14:creationId xmlns:p14="http://schemas.microsoft.com/office/powerpoint/2010/main" val="311941910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902586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E2AD3-EA4F-4400-9358-B0F8AE6195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A3E63F42-818E-4910-8CA1-382CEBCCBB67}"/>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67"/>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EC817214-4F82-4E7F-A0BC-C9D173C62AE9}"/>
              </a:ext>
            </a:extLst>
          </p:cNvPr>
          <p:cNvSpPr>
            <a:spLocks noGrp="1"/>
          </p:cNvSpPr>
          <p:nvPr>
            <p:ph type="dt" sz="half" idx="10"/>
          </p:nvPr>
        </p:nvSpPr>
        <p:spPr/>
        <p:txBody>
          <a:bodyPr/>
          <a:lstStyle/>
          <a:p>
            <a:endParaRPr lang="en-ZA"/>
          </a:p>
        </p:txBody>
      </p:sp>
      <p:sp>
        <p:nvSpPr>
          <p:cNvPr id="5" name="Footer Placeholder 4">
            <a:extLst>
              <a:ext uri="{FF2B5EF4-FFF2-40B4-BE49-F238E27FC236}">
                <a16:creationId xmlns:a16="http://schemas.microsoft.com/office/drawing/2014/main" id="{3C1169CB-35F6-4B77-860B-622044A5E436}"/>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DCC94DDF-E109-4BF0-A1CA-9469CDCF3ED6}"/>
              </a:ext>
            </a:extLst>
          </p:cNvPr>
          <p:cNvSpPr>
            <a:spLocks noGrp="1"/>
          </p:cNvSpPr>
          <p:nvPr>
            <p:ph type="sldNum" sz="quarter" idx="12"/>
          </p:nvPr>
        </p:nvSpPr>
        <p:spPr/>
        <p:txBody>
          <a:bodyPr/>
          <a:lstStyle/>
          <a:p>
            <a:fld id="{049BE97E-22D0-4447-A7B9-560F2D8A21BE}" type="slidenum">
              <a:rPr lang="en-ZA" smtClean="0"/>
              <a:pPr/>
              <a:t>‹#›</a:t>
            </a:fld>
            <a:endParaRPr lang="en-ZA"/>
          </a:p>
        </p:txBody>
      </p:sp>
    </p:spTree>
    <p:extLst>
      <p:ext uri="{BB962C8B-B14F-4D97-AF65-F5344CB8AC3E}">
        <p14:creationId xmlns:p14="http://schemas.microsoft.com/office/powerpoint/2010/main" val="9637189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393703"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3" y="1039980"/>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4" name="Slide Number Placeholder 5"/>
          <p:cNvSpPr>
            <a:spLocks noGrp="1"/>
          </p:cNvSpPr>
          <p:nvPr>
            <p:ph type="sldNum" sz="quarter" idx="14"/>
            <p:custDataLst>
              <p:tags r:id="rId1"/>
            </p:custDataLst>
          </p:nvPr>
        </p:nvSpPr>
        <p:spPr/>
        <p:txBody>
          <a:bodyPr/>
          <a:lstStyle>
            <a:lvl1pPr>
              <a:defRPr/>
            </a:lvl1pPr>
          </a:lstStyle>
          <a:p>
            <a:pPr>
              <a:defRPr/>
            </a:pPr>
            <a:fld id="{FBC7E1DC-9239-43AE-A70A-37C94539FB3F}" type="slidenum">
              <a:rPr lang="en-ZA"/>
              <a:pPr>
                <a:defRPr/>
              </a:pPr>
              <a:t>‹#›</a:t>
            </a:fld>
            <a:endParaRPr lang="en-ZA" dirty="0"/>
          </a:p>
        </p:txBody>
      </p:sp>
      <p:sp>
        <p:nvSpPr>
          <p:cNvPr id="6" name="Footer Placeholder 4"/>
          <p:cNvSpPr>
            <a:spLocks noGrp="1"/>
          </p:cNvSpPr>
          <p:nvPr>
            <p:ph type="ftr" sz="quarter" idx="15"/>
            <p:custDataLst>
              <p:tags r:id="rId2"/>
            </p:custDataLst>
          </p:nvPr>
        </p:nvSpPr>
        <p:spPr/>
        <p:txBody>
          <a:bodyPr/>
          <a:lstStyle>
            <a:lvl1pPr>
              <a:defRPr/>
            </a:lvl1pPr>
          </a:lstStyle>
          <a:p>
            <a:pPr>
              <a:defRPr/>
            </a:pPr>
            <a:endParaRPr lang="en-GB" dirty="0"/>
          </a:p>
        </p:txBody>
      </p:sp>
    </p:spTree>
    <p:extLst>
      <p:ext uri="{BB962C8B-B14F-4D97-AF65-F5344CB8AC3E}">
        <p14:creationId xmlns:p14="http://schemas.microsoft.com/office/powerpoint/2010/main" val="29927218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D4B83E60-4501-4458-8F74-E9723A566950}" type="slidenum">
              <a:rPr lang="en-ZA" smtClean="0"/>
              <a:t>‹#›</a:t>
            </a:fld>
            <a:endParaRPr lang="en-ZA"/>
          </a:p>
        </p:txBody>
      </p:sp>
    </p:spTree>
    <p:extLst>
      <p:ext uri="{BB962C8B-B14F-4D97-AF65-F5344CB8AC3E}">
        <p14:creationId xmlns:p14="http://schemas.microsoft.com/office/powerpoint/2010/main" val="2904899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D4B83E60-4501-4458-8F74-E9723A566950}" type="slidenum">
              <a:rPr lang="en-ZA" smtClean="0"/>
              <a:t>‹#›</a:t>
            </a:fld>
            <a:endParaRPr lang="en-ZA"/>
          </a:p>
        </p:txBody>
      </p:sp>
    </p:spTree>
    <p:extLst>
      <p:ext uri="{BB962C8B-B14F-4D97-AF65-F5344CB8AC3E}">
        <p14:creationId xmlns:p14="http://schemas.microsoft.com/office/powerpoint/2010/main" val="26508019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5AF37-80A4-40C2-B069-27831EB661B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1A7B9CD-A56C-4B3A-AF1D-7706B461E63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38C86A3-38F7-49F0-876D-0CBBAEBD10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86308D2-B570-43B2-B9BD-92489118C8E1}"/>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47B641D2-A72B-4085-8037-2C405EBBDB1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3183F5-84C8-4ECC-A68A-23991DDFC512}"/>
              </a:ext>
            </a:extLst>
          </p:cNvPr>
          <p:cNvSpPr>
            <a:spLocks noGrp="1"/>
          </p:cNvSpPr>
          <p:nvPr>
            <p:ph type="sldNum" sz="quarter" idx="12"/>
          </p:nvPr>
        </p:nvSpPr>
        <p:spPr/>
        <p:txBody>
          <a:bodyPr/>
          <a:lstStyle/>
          <a:p>
            <a:fld id="{F3844D93-CA3C-45E8-B909-E36705B773E2}" type="slidenum">
              <a:rPr lang="en-GB" smtClean="0"/>
              <a:t>‹#›</a:t>
            </a:fld>
            <a:endParaRPr lang="en-GB"/>
          </a:p>
        </p:txBody>
      </p:sp>
    </p:spTree>
    <p:extLst>
      <p:ext uri="{BB962C8B-B14F-4D97-AF65-F5344CB8AC3E}">
        <p14:creationId xmlns:p14="http://schemas.microsoft.com/office/powerpoint/2010/main" val="2700204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a:xfrm>
            <a:off x="11074400" y="6019800"/>
            <a:ext cx="1016000" cy="228600"/>
          </a:xfrm>
          <a:prstGeom prst="rect">
            <a:avLst/>
          </a:prstGeom>
        </p:spPr>
        <p:txBody>
          <a:bodyPr/>
          <a:lstStyle>
            <a:lvl1pPr algn="r">
              <a:defRPr sz="1200">
                <a:solidFill>
                  <a:schemeClr val="tx1">
                    <a:lumMod val="50000"/>
                    <a:lumOff val="50000"/>
                  </a:schemeClr>
                </a:solidFill>
              </a:defRPr>
            </a:lvl1pPr>
          </a:lstStyle>
          <a:p>
            <a:fld id="{229CBAE0-C9DC-48E5-BC21-54F13D4EB498}" type="slidenum">
              <a:rPr lang="en-US" smtClean="0"/>
              <a:pPr/>
              <a:t>‹#›</a:t>
            </a:fld>
            <a:endParaRPr lang="en-US" dirty="0"/>
          </a:p>
        </p:txBody>
      </p:sp>
    </p:spTree>
    <p:extLst>
      <p:ext uri="{BB962C8B-B14F-4D97-AF65-F5344CB8AC3E}">
        <p14:creationId xmlns:p14="http://schemas.microsoft.com/office/powerpoint/2010/main" val="301294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8665" y="-19987"/>
            <a:ext cx="10515600" cy="841844"/>
          </a:xfrm>
        </p:spPr>
        <p:txBody>
          <a:bodyPr>
            <a:normAutofit/>
          </a:bodyPr>
          <a:lstStyle>
            <a:lvl1pPr>
              <a:defRPr sz="2400">
                <a:solidFill>
                  <a:schemeClr val="tx1">
                    <a:lumMod val="65000"/>
                    <a:lumOff val="35000"/>
                  </a:schemeClr>
                </a:solidFill>
                <a:latin typeface="Arial" charset="0"/>
                <a:ea typeface="Arial" charset="0"/>
                <a:cs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128665" y="1132657"/>
            <a:ext cx="11833487" cy="4807195"/>
          </a:xfrm>
        </p:spPr>
        <p:txBody>
          <a:bodyPr>
            <a:normAutofit/>
          </a:bodyPr>
          <a:lstStyle>
            <a:lvl1pPr>
              <a:defRPr sz="2667">
                <a:solidFill>
                  <a:schemeClr val="tx1">
                    <a:lumMod val="65000"/>
                    <a:lumOff val="35000"/>
                  </a:schemeClr>
                </a:solidFill>
                <a:latin typeface="Arial" charset="0"/>
                <a:ea typeface="Arial" charset="0"/>
                <a:cs typeface="Arial" charset="0"/>
              </a:defRPr>
            </a:lvl1pPr>
            <a:lvl2pPr>
              <a:defRPr sz="2133">
                <a:solidFill>
                  <a:schemeClr val="tx1">
                    <a:lumMod val="65000"/>
                    <a:lumOff val="35000"/>
                  </a:schemeClr>
                </a:solidFill>
                <a:latin typeface="Arial" charset="0"/>
                <a:ea typeface="Arial" charset="0"/>
                <a:cs typeface="Arial" charset="0"/>
              </a:defRPr>
            </a:lvl2pPr>
            <a:lvl3pPr>
              <a:defRPr sz="1867">
                <a:solidFill>
                  <a:schemeClr val="tx1">
                    <a:lumMod val="65000"/>
                    <a:lumOff val="35000"/>
                  </a:schemeClr>
                </a:solidFill>
                <a:latin typeface="Arial" charset="0"/>
                <a:ea typeface="Arial" charset="0"/>
                <a:cs typeface="Arial" charset="0"/>
              </a:defRPr>
            </a:lvl3pPr>
            <a:lvl4pPr>
              <a:defRPr sz="1600">
                <a:solidFill>
                  <a:schemeClr val="tx1">
                    <a:lumMod val="65000"/>
                    <a:lumOff val="35000"/>
                  </a:schemeClr>
                </a:solidFill>
                <a:latin typeface="Arial" charset="0"/>
                <a:ea typeface="Arial" charset="0"/>
                <a:cs typeface="Arial" charset="0"/>
              </a:defRPr>
            </a:lvl4pPr>
            <a:lvl5pPr>
              <a:defRPr sz="1600">
                <a:solidFill>
                  <a:schemeClr val="tx1">
                    <a:lumMod val="65000"/>
                    <a:lumOff val="35000"/>
                  </a:schemeClr>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11732302" y="6356351"/>
            <a:ext cx="430133" cy="365125"/>
          </a:xfrm>
        </p:spPr>
        <p:txBody>
          <a:bodyPr/>
          <a:lstStyle>
            <a:lvl1pPr>
              <a:defRPr>
                <a:solidFill>
                  <a:schemeClr val="tx1"/>
                </a:solidFill>
                <a:latin typeface="Arial" charset="0"/>
                <a:ea typeface="Arial" charset="0"/>
                <a:cs typeface="Arial" charset="0"/>
              </a:defRPr>
            </a:lvl1pPr>
          </a:lstStyle>
          <a:p>
            <a:fld id="{F547E750-DA54-C34F-8612-A39648D765C1}" type="slidenum">
              <a:rPr lang="en-US" smtClean="0"/>
              <a:pPr/>
              <a:t>‹#›</a:t>
            </a:fld>
            <a:endParaRPr lang="en-US" dirty="0"/>
          </a:p>
        </p:txBody>
      </p:sp>
      <p:cxnSp>
        <p:nvCxnSpPr>
          <p:cNvPr id="9" name="Straight Connector 8"/>
          <p:cNvCxnSpPr/>
          <p:nvPr userDrawn="1"/>
        </p:nvCxnSpPr>
        <p:spPr>
          <a:xfrm>
            <a:off x="128665" y="722404"/>
            <a:ext cx="11732511"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128665" y="6418290"/>
            <a:ext cx="7106588" cy="235898"/>
          </a:xfrm>
          <a:prstGeom prst="rect">
            <a:avLst/>
          </a:prstGeom>
        </p:spPr>
        <p:txBody>
          <a:bodyPr wrap="square">
            <a:spAutoFit/>
          </a:bodyPr>
          <a:lstStyle/>
          <a:p>
            <a:r>
              <a:rPr lang="en-US" sz="933" dirty="0">
                <a:latin typeface="Arial" charset="0"/>
                <a:ea typeface="Arial" charset="0"/>
                <a:cs typeface="Arial" charset="0"/>
              </a:rPr>
              <a:t>Professional Teaching Standards - DRAFT FOR CONSULTATION WITH TEACHERS &amp; SUBJECT AND PHASE SPECIALISTS</a:t>
            </a:r>
          </a:p>
        </p:txBody>
      </p:sp>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8737" y="5939852"/>
            <a:ext cx="12210737" cy="918147"/>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66150" y="6486774"/>
            <a:ext cx="2761799" cy="284671"/>
          </a:xfrm>
          <a:prstGeom prst="rect">
            <a:avLst/>
          </a:prstGeom>
        </p:spPr>
      </p:pic>
    </p:spTree>
    <p:extLst>
      <p:ext uri="{BB962C8B-B14F-4D97-AF65-F5344CB8AC3E}">
        <p14:creationId xmlns:p14="http://schemas.microsoft.com/office/powerpoint/2010/main" val="271769089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8737" y="5956092"/>
            <a:ext cx="12210737" cy="901907"/>
          </a:xfrm>
          <a:prstGeom prst="rect">
            <a:avLst/>
          </a:prstGeom>
        </p:spPr>
      </p:pic>
      <p:sp>
        <p:nvSpPr>
          <p:cNvPr id="10" name="Slide Number Placeholder 5"/>
          <p:cNvSpPr>
            <a:spLocks noGrp="1"/>
          </p:cNvSpPr>
          <p:nvPr>
            <p:ph type="sldNum" sz="quarter" idx="12"/>
          </p:nvPr>
        </p:nvSpPr>
        <p:spPr>
          <a:xfrm>
            <a:off x="11712315" y="6406319"/>
            <a:ext cx="430133" cy="365125"/>
          </a:xfrm>
        </p:spPr>
        <p:txBody>
          <a:bodyPr/>
          <a:lstStyle>
            <a:lvl1pPr>
              <a:defRPr>
                <a:solidFill>
                  <a:schemeClr val="tx1"/>
                </a:solidFill>
                <a:latin typeface="Arial" charset="0"/>
                <a:ea typeface="Arial" charset="0"/>
                <a:cs typeface="Arial" charset="0"/>
              </a:defRPr>
            </a:lvl1pPr>
          </a:lstStyle>
          <a:p>
            <a:fld id="{F547E750-DA54-C34F-8612-A39648D765C1}" type="slidenum">
              <a:rPr lang="en-US" smtClean="0"/>
              <a:pPr/>
              <a:t>‹#›</a:t>
            </a:fld>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66150" y="6486774"/>
            <a:ext cx="2761799" cy="284671"/>
          </a:xfrm>
          <a:prstGeom prst="rect">
            <a:avLst/>
          </a:prstGeom>
        </p:spPr>
      </p:pic>
    </p:spTree>
    <p:extLst>
      <p:ext uri="{BB962C8B-B14F-4D97-AF65-F5344CB8AC3E}">
        <p14:creationId xmlns:p14="http://schemas.microsoft.com/office/powerpoint/2010/main" val="371049060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12181172" cy="6858000"/>
          </a:xfrm>
          <a:prstGeom prst="rect">
            <a:avLst/>
          </a:prstGeom>
        </p:spPr>
      </p:pic>
      <p:sp>
        <p:nvSpPr>
          <p:cNvPr id="2" name="Title 1"/>
          <p:cNvSpPr>
            <a:spLocks noGrp="1"/>
          </p:cNvSpPr>
          <p:nvPr>
            <p:ph type="title"/>
          </p:nvPr>
        </p:nvSpPr>
        <p:spPr>
          <a:xfrm>
            <a:off x="4179754" y="2180291"/>
            <a:ext cx="4580745" cy="1357652"/>
          </a:xfrm>
        </p:spPr>
        <p:txBody>
          <a:bodyPr anchor="b">
            <a:normAutofit/>
          </a:bodyPr>
          <a:lstStyle>
            <a:lvl1pPr algn="ctr">
              <a:defRPr sz="4267" b="1">
                <a:solidFill>
                  <a:schemeClr val="bg1"/>
                </a:solidFill>
                <a:latin typeface="Arial" charset="0"/>
                <a:ea typeface="Arial" charset="0"/>
                <a:cs typeface="Arial" charset="0"/>
              </a:defRPr>
            </a:lvl1pPr>
          </a:lstStyle>
          <a:p>
            <a:r>
              <a:rPr lang="en-US" dirty="0"/>
              <a:t>Click to edit Master title style</a:t>
            </a:r>
          </a:p>
        </p:txBody>
      </p:sp>
      <p:sp>
        <p:nvSpPr>
          <p:cNvPr id="3" name="Text Placeholder 2"/>
          <p:cNvSpPr>
            <a:spLocks noGrp="1"/>
          </p:cNvSpPr>
          <p:nvPr>
            <p:ph type="body" idx="1"/>
          </p:nvPr>
        </p:nvSpPr>
        <p:spPr>
          <a:xfrm>
            <a:off x="4436462" y="3769052"/>
            <a:ext cx="4067332" cy="1500187"/>
          </a:xfrm>
        </p:spPr>
        <p:txBody>
          <a:bodyPr>
            <a:normAutofit/>
          </a:bodyPr>
          <a:lstStyle>
            <a:lvl1pPr marL="0" indent="0" algn="ctr">
              <a:buNone/>
              <a:defRPr sz="1600" b="1">
                <a:solidFill>
                  <a:schemeClr val="bg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58AC9A-6279-0449-9F2D-BA7F0545DF74}" type="slidenum">
              <a:rPr lang="en-US" smtClean="0"/>
              <a:pPr/>
              <a:t>‹#›</a:t>
            </a:fld>
            <a:endParaRPr lang="en-US" dirty="0"/>
          </a:p>
        </p:txBody>
      </p:sp>
    </p:spTree>
    <p:extLst>
      <p:ext uri="{BB962C8B-B14F-4D97-AF65-F5344CB8AC3E}">
        <p14:creationId xmlns:p14="http://schemas.microsoft.com/office/powerpoint/2010/main" val="248794690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1"/>
            <a:ext cx="12181172" cy="6857999"/>
          </a:xfrm>
          <a:prstGeom prst="rect">
            <a:avLst/>
          </a:prstGeom>
        </p:spPr>
      </p:pic>
      <p:sp>
        <p:nvSpPr>
          <p:cNvPr id="2" name="Title 1"/>
          <p:cNvSpPr>
            <a:spLocks noGrp="1"/>
          </p:cNvSpPr>
          <p:nvPr>
            <p:ph type="title"/>
          </p:nvPr>
        </p:nvSpPr>
        <p:spPr>
          <a:xfrm>
            <a:off x="3889944" y="2171306"/>
            <a:ext cx="4580745" cy="1357652"/>
          </a:xfrm>
        </p:spPr>
        <p:txBody>
          <a:bodyPr anchor="b">
            <a:normAutofit/>
          </a:bodyPr>
          <a:lstStyle>
            <a:lvl1pPr algn="ctr">
              <a:defRPr sz="4267" b="1">
                <a:solidFill>
                  <a:schemeClr val="tx1"/>
                </a:solidFill>
                <a:latin typeface="Arial" charset="0"/>
                <a:ea typeface="Arial" charset="0"/>
                <a:cs typeface="Arial" charset="0"/>
              </a:defRPr>
            </a:lvl1pPr>
          </a:lstStyle>
          <a:p>
            <a:r>
              <a:rPr lang="en-US" dirty="0"/>
              <a:t>Click to edit Master title style</a:t>
            </a:r>
          </a:p>
        </p:txBody>
      </p:sp>
      <p:sp>
        <p:nvSpPr>
          <p:cNvPr id="3" name="Text Placeholder 2"/>
          <p:cNvSpPr>
            <a:spLocks noGrp="1"/>
          </p:cNvSpPr>
          <p:nvPr>
            <p:ph type="body" idx="1"/>
          </p:nvPr>
        </p:nvSpPr>
        <p:spPr>
          <a:xfrm>
            <a:off x="4146651" y="3750073"/>
            <a:ext cx="4067332" cy="1500187"/>
          </a:xfrm>
        </p:spPr>
        <p:txBody>
          <a:bodyPr>
            <a:normAutofit/>
          </a:bodyPr>
          <a:lstStyle>
            <a:lvl1pPr marL="0" indent="0" algn="ctr">
              <a:buNone/>
              <a:defRPr sz="1600" b="1">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58AC9A-6279-0449-9F2D-BA7F0545DF74}" type="slidenum">
              <a:rPr lang="en-US" smtClean="0"/>
              <a:pPr/>
              <a:t>‹#›</a:t>
            </a:fld>
            <a:endParaRPr lang="en-US" dirty="0"/>
          </a:p>
        </p:txBody>
      </p:sp>
    </p:spTree>
    <p:extLst>
      <p:ext uri="{BB962C8B-B14F-4D97-AF65-F5344CB8AC3E}">
        <p14:creationId xmlns:p14="http://schemas.microsoft.com/office/powerpoint/2010/main" val="263487120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705065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E2AD3-EA4F-4400-9358-B0F8AE6195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A3E63F42-818E-4910-8CA1-382CEBCCBB67}"/>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67"/>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EC817214-4F82-4E7F-A0BC-C9D173C62AE9}"/>
              </a:ext>
            </a:extLst>
          </p:cNvPr>
          <p:cNvSpPr>
            <a:spLocks noGrp="1"/>
          </p:cNvSpPr>
          <p:nvPr>
            <p:ph type="dt" sz="half" idx="10"/>
          </p:nvPr>
        </p:nvSpPr>
        <p:spPr/>
        <p:txBody>
          <a:bodyPr/>
          <a:lstStyle/>
          <a:p>
            <a:endParaRPr lang="en-ZA" dirty="0"/>
          </a:p>
        </p:txBody>
      </p:sp>
      <p:sp>
        <p:nvSpPr>
          <p:cNvPr id="5" name="Footer Placeholder 4">
            <a:extLst>
              <a:ext uri="{FF2B5EF4-FFF2-40B4-BE49-F238E27FC236}">
                <a16:creationId xmlns:a16="http://schemas.microsoft.com/office/drawing/2014/main" id="{3C1169CB-35F6-4B77-860B-622044A5E436}"/>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DCC94DDF-E109-4BF0-A1CA-9469CDCF3ED6}"/>
              </a:ext>
            </a:extLst>
          </p:cNvPr>
          <p:cNvSpPr>
            <a:spLocks noGrp="1"/>
          </p:cNvSpPr>
          <p:nvPr>
            <p:ph type="sldNum" sz="quarter" idx="12"/>
          </p:nvPr>
        </p:nvSpPr>
        <p:spPr/>
        <p:txBody>
          <a:bodyPr/>
          <a:lstStyle/>
          <a:p>
            <a:fld id="{049BE97E-22D0-4447-A7B9-560F2D8A21BE}" type="slidenum">
              <a:rPr lang="en-ZA" smtClean="0"/>
              <a:pPr/>
              <a:t>‹#›</a:t>
            </a:fld>
            <a:endParaRPr lang="en-ZA" dirty="0"/>
          </a:p>
        </p:txBody>
      </p:sp>
    </p:spTree>
    <p:extLst>
      <p:ext uri="{BB962C8B-B14F-4D97-AF65-F5344CB8AC3E}">
        <p14:creationId xmlns:p14="http://schemas.microsoft.com/office/powerpoint/2010/main" val="519838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393703"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3" y="1039980"/>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4" name="Slide Number Placeholder 5"/>
          <p:cNvSpPr>
            <a:spLocks noGrp="1"/>
          </p:cNvSpPr>
          <p:nvPr>
            <p:ph type="sldNum" sz="quarter" idx="14"/>
            <p:custDataLst>
              <p:tags r:id="rId1"/>
            </p:custDataLst>
          </p:nvPr>
        </p:nvSpPr>
        <p:spPr/>
        <p:txBody>
          <a:bodyPr/>
          <a:lstStyle>
            <a:lvl1pPr>
              <a:defRPr/>
            </a:lvl1pPr>
          </a:lstStyle>
          <a:p>
            <a:pPr>
              <a:defRPr/>
            </a:pPr>
            <a:fld id="{FBC7E1DC-9239-43AE-A70A-37C94539FB3F}" type="slidenum">
              <a:rPr lang="en-ZA"/>
              <a:pPr>
                <a:defRPr/>
              </a:pPr>
              <a:t>‹#›</a:t>
            </a:fld>
            <a:endParaRPr lang="en-ZA" dirty="0"/>
          </a:p>
        </p:txBody>
      </p:sp>
      <p:sp>
        <p:nvSpPr>
          <p:cNvPr id="6" name="Footer Placeholder 4"/>
          <p:cNvSpPr>
            <a:spLocks noGrp="1"/>
          </p:cNvSpPr>
          <p:nvPr>
            <p:ph type="ftr" sz="quarter" idx="15"/>
            <p:custDataLst>
              <p:tags r:id="rId2"/>
            </p:custDataLst>
          </p:nvPr>
        </p:nvSpPr>
        <p:spPr/>
        <p:txBody>
          <a:bodyPr/>
          <a:lstStyle>
            <a:lvl1pPr>
              <a:defRPr/>
            </a:lvl1pPr>
          </a:lstStyle>
          <a:p>
            <a:pPr>
              <a:defRPr/>
            </a:pPr>
            <a:endParaRPr lang="en-GB" dirty="0"/>
          </a:p>
        </p:txBody>
      </p:sp>
    </p:spTree>
    <p:extLst>
      <p:ext uri="{BB962C8B-B14F-4D97-AF65-F5344CB8AC3E}">
        <p14:creationId xmlns:p14="http://schemas.microsoft.com/office/powerpoint/2010/main" val="11068742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3.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opt1p3.jpg"/>
          <p:cNvPicPr>
            <a:picLocks noChangeAspect="1"/>
          </p:cNvPicPr>
          <p:nvPr userDrawn="1"/>
        </p:nvPicPr>
        <p:blipFill>
          <a:blip r:embed="rId4" cstate="print"/>
          <a:stretch>
            <a:fillRect/>
          </a:stretch>
        </p:blipFill>
        <p:spPr>
          <a:xfrm>
            <a:off x="1653" y="0"/>
            <a:ext cx="12188695" cy="6858000"/>
          </a:xfrm>
          <a:prstGeom prst="rect">
            <a:avLst/>
          </a:prstGeom>
        </p:spPr>
      </p:pic>
    </p:spTree>
    <p:extLst>
      <p:ext uri="{BB962C8B-B14F-4D97-AF65-F5344CB8AC3E}">
        <p14:creationId xmlns:p14="http://schemas.microsoft.com/office/powerpoint/2010/main" val="156589408"/>
      </p:ext>
    </p:extLst>
  </p:cSld>
  <p:clrMap bg1="lt1" tx1="dk1" bg2="lt2" tx2="dk2" accent1="accent1" accent2="accent2" accent3="accent3" accent4="accent4" accent5="accent5" accent6="accent6" hlink="hlink" folHlink="folHlink"/>
  <p:sldLayoutIdLst>
    <p:sldLayoutId id="2147483712" r:id="rId1"/>
    <p:sldLayoutId id="2147483713" r:id="rId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58AC9A-6279-0449-9F2D-BA7F0545DF74}" type="slidenum">
              <a:rPr lang="en-US" smtClean="0"/>
              <a:pPr/>
              <a:t>‹#›</a:t>
            </a:fld>
            <a:endParaRPr lang="en-US" dirty="0"/>
          </a:p>
        </p:txBody>
      </p:sp>
    </p:spTree>
    <p:extLst>
      <p:ext uri="{BB962C8B-B14F-4D97-AF65-F5344CB8AC3E}">
        <p14:creationId xmlns:p14="http://schemas.microsoft.com/office/powerpoint/2010/main" val="171625559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Lst>
  <p:transition/>
  <p:hf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58AC9A-6279-0449-9F2D-BA7F0545DF74}" type="slidenum">
              <a:rPr lang="en-US" smtClean="0"/>
              <a:pPr/>
              <a:t>‹#›</a:t>
            </a:fld>
            <a:endParaRPr lang="en-US" dirty="0"/>
          </a:p>
        </p:txBody>
      </p:sp>
    </p:spTree>
    <p:extLst>
      <p:ext uri="{BB962C8B-B14F-4D97-AF65-F5344CB8AC3E}">
        <p14:creationId xmlns:p14="http://schemas.microsoft.com/office/powerpoint/2010/main" val="3140349979"/>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Lst>
  <p:transition/>
  <p:hf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0571" y="638629"/>
            <a:ext cx="5950857" cy="5021961"/>
          </a:xfrm>
        </p:spPr>
        <p:txBody>
          <a:bodyPr>
            <a:normAutofit fontScale="90000"/>
          </a:bodyPr>
          <a:lstStyle/>
          <a:p>
            <a:pPr lvl="0" defTabSz="457200">
              <a:lnSpc>
                <a:spcPct val="100000"/>
              </a:lnSpc>
              <a:spcBef>
                <a:spcPts val="0"/>
              </a:spcBef>
              <a:defRPr/>
            </a:pP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r>
              <a:rPr lang="en-GB" sz="2400" dirty="0">
                <a:solidFill>
                  <a:prstClr val="black"/>
                </a:solidFill>
                <a:latin typeface="Calibri"/>
                <a:ea typeface="+mn-ea"/>
                <a:cs typeface="+mn-cs"/>
              </a:rPr>
              <a:t>JOINT MEETING</a:t>
            </a:r>
            <a:br>
              <a:rPr lang="en-GB" sz="2400" dirty="0">
                <a:solidFill>
                  <a:prstClr val="black"/>
                </a:solidFill>
                <a:latin typeface="Calibri"/>
                <a:ea typeface="+mn-ea"/>
                <a:cs typeface="+mn-cs"/>
              </a:rPr>
            </a:br>
            <a:r>
              <a:rPr lang="en-GB" sz="2400" dirty="0">
                <a:solidFill>
                  <a:prstClr val="black"/>
                </a:solidFill>
                <a:latin typeface="Calibri"/>
                <a:ea typeface="+mn-ea"/>
                <a:cs typeface="+mn-cs"/>
              </a:rPr>
              <a:t>PC ON BASIC EDUCATION</a:t>
            </a:r>
            <a:br>
              <a:rPr lang="en-GB" sz="2400" dirty="0">
                <a:solidFill>
                  <a:prstClr val="black"/>
                </a:solidFill>
                <a:latin typeface="Calibri"/>
                <a:ea typeface="+mn-ea"/>
                <a:cs typeface="+mn-cs"/>
              </a:rPr>
            </a:br>
            <a:r>
              <a:rPr lang="en-GB" sz="2400" dirty="0">
                <a:solidFill>
                  <a:prstClr val="black"/>
                </a:solidFill>
                <a:latin typeface="Calibri"/>
                <a:ea typeface="+mn-ea"/>
                <a:cs typeface="+mn-cs"/>
              </a:rPr>
              <a:t>AND</a:t>
            </a:r>
            <a:br>
              <a:rPr lang="en-GB" sz="2400" dirty="0">
                <a:solidFill>
                  <a:prstClr val="black"/>
                </a:solidFill>
                <a:latin typeface="Calibri"/>
                <a:ea typeface="+mn-ea"/>
                <a:cs typeface="+mn-cs"/>
              </a:rPr>
            </a:br>
            <a:r>
              <a:rPr lang="en-GB" sz="2400" dirty="0">
                <a:solidFill>
                  <a:prstClr val="black"/>
                </a:solidFill>
                <a:latin typeface="Calibri"/>
                <a:ea typeface="+mn-ea"/>
                <a:cs typeface="+mn-cs"/>
              </a:rPr>
              <a:t> SC ON EDUCATION AND TECHNOLOGY, SPORTS, ARTS AND CULTURE</a:t>
            </a:r>
            <a:br>
              <a:rPr lang="en-GB" sz="2400" dirty="0">
                <a:solidFill>
                  <a:prstClr val="black"/>
                </a:solidFill>
                <a:latin typeface="Calibri"/>
                <a:ea typeface="+mn-ea"/>
                <a:cs typeface="+mn-cs"/>
              </a:rPr>
            </a:br>
            <a:r>
              <a:rPr lang="en-GB" sz="2400" dirty="0">
                <a:solidFill>
                  <a:prstClr val="black"/>
                </a:solidFill>
                <a:latin typeface="Calibri"/>
                <a:ea typeface="+mn-ea"/>
                <a:cs typeface="+mn-cs"/>
              </a:rPr>
              <a:t/>
            </a:r>
            <a:br>
              <a:rPr lang="en-GB" sz="2400" dirty="0">
                <a:solidFill>
                  <a:prstClr val="black"/>
                </a:solidFill>
                <a:latin typeface="Calibri"/>
                <a:ea typeface="+mn-ea"/>
                <a:cs typeface="+mn-cs"/>
              </a:rPr>
            </a:br>
            <a:r>
              <a:rPr lang="en-GB" sz="2400" dirty="0">
                <a:solidFill>
                  <a:prstClr val="black"/>
                </a:solidFill>
                <a:latin typeface="Calibri"/>
                <a:ea typeface="+mn-ea"/>
                <a:cs typeface="+mn-cs"/>
              </a:rPr>
              <a:t>Interaction on Proposed Allocations and Possible Adjustments for:</a:t>
            </a:r>
            <a:br>
              <a:rPr lang="en-GB" sz="2400" dirty="0">
                <a:solidFill>
                  <a:prstClr val="black"/>
                </a:solidFill>
                <a:latin typeface="Calibri"/>
                <a:ea typeface="+mn-ea"/>
                <a:cs typeface="+mn-cs"/>
              </a:rPr>
            </a:br>
            <a:r>
              <a:rPr lang="en-GB" sz="2400" dirty="0">
                <a:solidFill>
                  <a:prstClr val="black"/>
                </a:solidFill>
                <a:latin typeface="Calibri"/>
                <a:ea typeface="+mn-ea"/>
                <a:cs typeface="+mn-cs"/>
              </a:rPr>
              <a:t>South African Council for Educators (SACE)</a:t>
            </a:r>
            <a:br>
              <a:rPr lang="en-GB" sz="2400" dirty="0">
                <a:solidFill>
                  <a:prstClr val="black"/>
                </a:solidFill>
                <a:latin typeface="Calibri"/>
                <a:ea typeface="+mn-ea"/>
                <a:cs typeface="+mn-cs"/>
              </a:rPr>
            </a:br>
            <a:r>
              <a:rPr lang="en-ZA" sz="2400" dirty="0">
                <a:solidFill>
                  <a:prstClr val="black"/>
                </a:solidFill>
                <a:latin typeface="Calibri"/>
                <a:ea typeface="+mn-ea"/>
                <a:cs typeface="+mn-cs"/>
              </a:rPr>
              <a:t/>
            </a:r>
            <a:br>
              <a:rPr lang="en-ZA" sz="2400" dirty="0">
                <a:solidFill>
                  <a:prstClr val="black"/>
                </a:solidFill>
                <a:latin typeface="Calibri"/>
                <a:ea typeface="+mn-ea"/>
                <a:cs typeface="+mn-cs"/>
              </a:rPr>
            </a:br>
            <a:r>
              <a:rPr lang="en-ZA" sz="2700" dirty="0">
                <a:solidFill>
                  <a:schemeClr val="accent1"/>
                </a:solidFill>
                <a:latin typeface="Calibri"/>
                <a:ea typeface="+mn-ea"/>
                <a:cs typeface="+mn-cs"/>
              </a:rPr>
              <a:t>07 JULY 2020</a:t>
            </a:r>
            <a:r>
              <a:rPr lang="en-ZA" sz="2400" b="0" dirty="0">
                <a:solidFill>
                  <a:prstClr val="black"/>
                </a:solidFill>
                <a:latin typeface="Calibri"/>
                <a:ea typeface="+mn-ea"/>
                <a:cs typeface="+mn-cs"/>
              </a:rPr>
              <a:t/>
            </a:r>
            <a:br>
              <a:rPr lang="en-ZA" sz="2400" b="0" dirty="0">
                <a:solidFill>
                  <a:prstClr val="black"/>
                </a:solidFill>
                <a:latin typeface="Calibri"/>
                <a:ea typeface="+mn-ea"/>
                <a:cs typeface="+mn-cs"/>
              </a:rPr>
            </a:br>
            <a:endParaRPr lang="en-ZA" dirty="0"/>
          </a:p>
        </p:txBody>
      </p:sp>
      <p:sp>
        <p:nvSpPr>
          <p:cNvPr id="4" name="Slide Number Placeholder 3">
            <a:extLst>
              <a:ext uri="{FF2B5EF4-FFF2-40B4-BE49-F238E27FC236}">
                <a16:creationId xmlns:a16="http://schemas.microsoft.com/office/drawing/2014/main" id="{35802521-446E-4543-8730-662B819065C0}"/>
              </a:ext>
            </a:extLst>
          </p:cNvPr>
          <p:cNvSpPr>
            <a:spLocks noGrp="1"/>
          </p:cNvSpPr>
          <p:nvPr>
            <p:ph type="sldNum" sz="quarter" idx="12"/>
          </p:nvPr>
        </p:nvSpPr>
        <p:spPr/>
        <p:txBody>
          <a:bodyPr/>
          <a:lstStyle/>
          <a:p>
            <a:fld id="{6D20EF66-F16B-4317-9C11-41A7B9AA0253}" type="slidenum">
              <a:rPr lang="en-ZA" sz="1400" b="1" smtClean="0">
                <a:solidFill>
                  <a:schemeClr val="tx1"/>
                </a:solidFill>
              </a:rPr>
              <a:t>1</a:t>
            </a:fld>
            <a:endParaRPr lang="en-ZA" sz="1400" b="1" dirty="0">
              <a:solidFill>
                <a:schemeClr val="tx1"/>
              </a:solidFill>
            </a:endParaRPr>
          </a:p>
        </p:txBody>
      </p:sp>
      <p:sp>
        <p:nvSpPr>
          <p:cNvPr id="7" name="Rectangle 6">
            <a:extLst>
              <a:ext uri="{FF2B5EF4-FFF2-40B4-BE49-F238E27FC236}">
                <a16:creationId xmlns:a16="http://schemas.microsoft.com/office/drawing/2014/main" id="{FB8463D2-7A06-4F6D-83E2-A368668F40C3}"/>
              </a:ext>
            </a:extLst>
          </p:cNvPr>
          <p:cNvSpPr/>
          <p:nvPr/>
        </p:nvSpPr>
        <p:spPr>
          <a:xfrm>
            <a:off x="3830133" y="1413063"/>
            <a:ext cx="4531734" cy="1446550"/>
          </a:xfrm>
          <a:prstGeom prst="rect">
            <a:avLst/>
          </a:prstGeom>
        </p:spPr>
        <p:txBody>
          <a:bodyPr wrap="square">
            <a:spAutoFit/>
          </a:bodyPr>
          <a:lstStyle/>
          <a:p>
            <a:pPr lvl="0" algn="ctr"/>
            <a:endParaRPr lang="en-ZA" sz="3200" b="1" dirty="0">
              <a:solidFill>
                <a:prstClr val="black"/>
              </a:solidFill>
              <a:latin typeface="Arial" panose="020B0604020202020204" pitchFamily="34" charset="0"/>
              <a:cs typeface="Arial" panose="020B0604020202020204" pitchFamily="34" charset="0"/>
            </a:endParaRPr>
          </a:p>
          <a:p>
            <a:pPr lvl="0" algn="ctr"/>
            <a:endParaRPr lang="en-ZA" sz="2800" b="1" dirty="0">
              <a:solidFill>
                <a:srgbClr val="0070C0"/>
              </a:solidFill>
            </a:endParaRPr>
          </a:p>
          <a:p>
            <a:pPr lvl="0" algn="ctr"/>
            <a:endParaRPr lang="en-ZA" sz="2800" b="1" dirty="0">
              <a:solidFill>
                <a:srgbClr val="0070C0"/>
              </a:solidFill>
            </a:endParaRPr>
          </a:p>
        </p:txBody>
      </p:sp>
    </p:spTree>
    <p:extLst>
      <p:ext uri="{BB962C8B-B14F-4D97-AF65-F5344CB8AC3E}">
        <p14:creationId xmlns:p14="http://schemas.microsoft.com/office/powerpoint/2010/main" val="317094046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4E28F-99A3-4AE6-9853-1A0ACAF9905B}"/>
              </a:ext>
            </a:extLst>
          </p:cNvPr>
          <p:cNvSpPr>
            <a:spLocks noGrp="1"/>
          </p:cNvSpPr>
          <p:nvPr>
            <p:ph type="title"/>
          </p:nvPr>
        </p:nvSpPr>
        <p:spPr>
          <a:xfrm>
            <a:off x="27484" y="39757"/>
            <a:ext cx="12035849" cy="841844"/>
          </a:xfrm>
        </p:spPr>
        <p:txBody>
          <a:bodyPr>
            <a:normAutofit/>
          </a:bodyPr>
          <a:lstStyle/>
          <a:p>
            <a:pPr algn="ctr"/>
            <a:r>
              <a:rPr lang="en-ZA" sz="3200" b="1" dirty="0">
                <a:solidFill>
                  <a:schemeClr val="tx1"/>
                </a:solidFill>
              </a:rPr>
              <a:t>SUB PROGRAMME 4.2: </a:t>
            </a:r>
            <a:r>
              <a:rPr lang="en-GB" sz="3200" b="1" dirty="0">
                <a:solidFill>
                  <a:schemeClr val="accent4"/>
                </a:solidFill>
              </a:rPr>
              <a:t>MEMBER SUPPORT</a:t>
            </a:r>
            <a:endParaRPr lang="en-ZA" sz="3200" b="1" dirty="0">
              <a:solidFill>
                <a:schemeClr val="accent4"/>
              </a:solidFill>
            </a:endParaRPr>
          </a:p>
        </p:txBody>
      </p:sp>
      <p:sp>
        <p:nvSpPr>
          <p:cNvPr id="5" name="Slide Number Placeholder 4">
            <a:extLst>
              <a:ext uri="{FF2B5EF4-FFF2-40B4-BE49-F238E27FC236}">
                <a16:creationId xmlns:a16="http://schemas.microsoft.com/office/drawing/2014/main" id="{FA4C5FD8-F97E-46EC-8726-D92C94F6B5F4}"/>
              </a:ext>
            </a:extLst>
          </p:cNvPr>
          <p:cNvSpPr>
            <a:spLocks noGrp="1"/>
          </p:cNvSpPr>
          <p:nvPr>
            <p:ph type="sldNum" sz="quarter" idx="12"/>
          </p:nvPr>
        </p:nvSpPr>
        <p:spPr/>
        <p:txBody>
          <a:bodyPr/>
          <a:lstStyle/>
          <a:p>
            <a:fld id="{F547E750-DA54-C34F-8612-A39648D765C1}" type="slidenum">
              <a:rPr lang="en-US" smtClean="0"/>
              <a:pPr/>
              <a:t>10</a:t>
            </a:fld>
            <a:endParaRPr lang="en-US" dirty="0"/>
          </a:p>
        </p:txBody>
      </p:sp>
      <p:graphicFrame>
        <p:nvGraphicFramePr>
          <p:cNvPr id="6" name="Table 5">
            <a:extLst>
              <a:ext uri="{FF2B5EF4-FFF2-40B4-BE49-F238E27FC236}">
                <a16:creationId xmlns:a16="http://schemas.microsoft.com/office/drawing/2014/main" id="{49B5F6BB-5D2F-4D1E-A8E0-BEC8B0C2B9B0}"/>
              </a:ext>
            </a:extLst>
          </p:cNvPr>
          <p:cNvGraphicFramePr>
            <a:graphicFrameLocks noGrp="1"/>
          </p:cNvGraphicFramePr>
          <p:nvPr>
            <p:extLst>
              <p:ext uri="{D42A27DB-BD31-4B8C-83A1-F6EECF244321}">
                <p14:modId xmlns:p14="http://schemas.microsoft.com/office/powerpoint/2010/main" val="1258241326"/>
              </p:ext>
            </p:extLst>
          </p:nvPr>
        </p:nvGraphicFramePr>
        <p:xfrm>
          <a:off x="298784" y="1175657"/>
          <a:ext cx="11594432" cy="3788703"/>
        </p:xfrm>
        <a:graphic>
          <a:graphicData uri="http://schemas.openxmlformats.org/drawingml/2006/table">
            <a:tbl>
              <a:tblPr firstRow="1" bandRow="1"/>
              <a:tblGrid>
                <a:gridCol w="2426239">
                  <a:extLst>
                    <a:ext uri="{9D8B030D-6E8A-4147-A177-3AD203B41FA5}">
                      <a16:colId xmlns:a16="http://schemas.microsoft.com/office/drawing/2014/main" val="615429144"/>
                    </a:ext>
                  </a:extLst>
                </a:gridCol>
                <a:gridCol w="1219200">
                  <a:extLst>
                    <a:ext uri="{9D8B030D-6E8A-4147-A177-3AD203B41FA5}">
                      <a16:colId xmlns:a16="http://schemas.microsoft.com/office/drawing/2014/main" val="911203494"/>
                    </a:ext>
                  </a:extLst>
                </a:gridCol>
                <a:gridCol w="1219200">
                  <a:extLst>
                    <a:ext uri="{9D8B030D-6E8A-4147-A177-3AD203B41FA5}">
                      <a16:colId xmlns:a16="http://schemas.microsoft.com/office/drawing/2014/main" val="2451059109"/>
                    </a:ext>
                  </a:extLst>
                </a:gridCol>
                <a:gridCol w="6729793">
                  <a:extLst>
                    <a:ext uri="{9D8B030D-6E8A-4147-A177-3AD203B41FA5}">
                      <a16:colId xmlns:a16="http://schemas.microsoft.com/office/drawing/2014/main" val="2721436230"/>
                    </a:ext>
                  </a:extLst>
                </a:gridCol>
              </a:tblGrid>
              <a:tr h="968137">
                <a:tc>
                  <a:txBody>
                    <a:bodyPr/>
                    <a:lstStyle/>
                    <a:p>
                      <a:pPr algn="ctr">
                        <a:lnSpc>
                          <a:spcPct val="107000"/>
                        </a:lnSpc>
                        <a:spcAft>
                          <a:spcPts val="800"/>
                        </a:spcAft>
                      </a:pPr>
                      <a:r>
                        <a:rPr lang="en-ZA" sz="1900" b="1" dirty="0">
                          <a:effectLst/>
                          <a:latin typeface="+mn-lt"/>
                          <a:ea typeface="Calibri" panose="020F0502020204030204" pitchFamily="34" charset="0"/>
                          <a:cs typeface="Times New Roman" panose="02020603050405020304" pitchFamily="18" charset="0"/>
                        </a:rPr>
                        <a:t>Performance Indicator</a:t>
                      </a:r>
                      <a:endParaRPr lang="en-ZA" sz="19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GB" sz="1900" b="1" dirty="0">
                          <a:effectLst/>
                          <a:latin typeface="+mn-lt"/>
                          <a:ea typeface="Calibri" panose="020F0502020204030204" pitchFamily="34" charset="0"/>
                          <a:cs typeface="Times New Roman" panose="02020603050405020304" pitchFamily="18" charset="0"/>
                        </a:rPr>
                        <a:t>Current Annual  Target</a:t>
                      </a:r>
                      <a:endParaRPr lang="en-ZA" sz="19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ZA" sz="1900" b="1" dirty="0">
                          <a:solidFill>
                            <a:srgbClr val="000000"/>
                          </a:solidFill>
                          <a:effectLst/>
                          <a:latin typeface="+mn-lt"/>
                          <a:ea typeface="Calibri" panose="020F0502020204030204" pitchFamily="34" charset="0"/>
                          <a:cs typeface="Times New Roman" panose="02020603050405020304" pitchFamily="18" charset="0"/>
                        </a:rPr>
                        <a:t>Proposed Annual Target</a:t>
                      </a:r>
                      <a:endParaRPr lang="en-ZA" sz="19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800"/>
                        </a:spcAft>
                      </a:pPr>
                      <a:r>
                        <a:rPr lang="en-ZA" sz="1900" b="1" dirty="0">
                          <a:solidFill>
                            <a:srgbClr val="000000"/>
                          </a:solidFill>
                          <a:effectLst/>
                          <a:latin typeface="+mn-lt"/>
                          <a:ea typeface="Calibri" panose="020F0502020204030204" pitchFamily="34" charset="0"/>
                          <a:cs typeface="Times New Roman" panose="02020603050405020304" pitchFamily="18" charset="0"/>
                        </a:rPr>
                        <a:t>Reason for Review</a:t>
                      </a:r>
                      <a:endParaRPr lang="en-ZA" sz="19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609052604"/>
                  </a:ext>
                </a:extLst>
              </a:tr>
              <a:tr h="2820566">
                <a:tc>
                  <a:txBody>
                    <a:bodyPr/>
                    <a:lstStyle/>
                    <a:p>
                      <a:pPr>
                        <a:spcAft>
                          <a:spcPts val="0"/>
                        </a:spcAft>
                      </a:pPr>
                      <a:r>
                        <a:rPr lang="en-GB" sz="1900" kern="1200" dirty="0">
                          <a:solidFill>
                            <a:srgbClr val="000000"/>
                          </a:solidFill>
                          <a:effectLst/>
                          <a:latin typeface="+mn-lt"/>
                          <a:ea typeface="Calibri" panose="020F0502020204030204" pitchFamily="34" charset="0"/>
                        </a:rPr>
                        <a:t>4.2.1 Number of educators supported on professional matters</a:t>
                      </a:r>
                      <a:endParaRPr lang="en-ZA" sz="1900" dirty="0">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900" dirty="0">
                          <a:effectLst/>
                          <a:latin typeface="+mn-lt"/>
                          <a:ea typeface="Calibri" panose="020F0502020204030204" pitchFamily="34" charset="0"/>
                          <a:cs typeface="Times New Roman" panose="02020603050405020304" pitchFamily="18" charset="0"/>
                        </a:rPr>
                        <a:t>50 000</a:t>
                      </a:r>
                      <a:endParaRPr lang="en-ZA" sz="19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900" dirty="0">
                          <a:effectLst/>
                          <a:latin typeface="+mn-lt"/>
                          <a:ea typeface="Calibri" panose="020F0502020204030204" pitchFamily="34" charset="0"/>
                          <a:cs typeface="Times New Roman" panose="02020603050405020304" pitchFamily="18" charset="0"/>
                        </a:rPr>
                        <a:t>36 000</a:t>
                      </a:r>
                      <a:endParaRPr lang="en-ZA" sz="19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342900" lvl="0" indent="-342900" algn="just">
                        <a:lnSpc>
                          <a:spcPct val="107000"/>
                        </a:lnSpc>
                        <a:spcAft>
                          <a:spcPts val="800"/>
                        </a:spcAft>
                        <a:buFont typeface="Symbol" panose="05050102010706020507" pitchFamily="18" charset="2"/>
                        <a:buChar char=""/>
                      </a:pPr>
                      <a:r>
                        <a:rPr lang="en-GB" sz="1900" dirty="0">
                          <a:effectLst/>
                          <a:latin typeface="+mn-lt"/>
                          <a:cs typeface="Symbol" panose="05050102010706020507" pitchFamily="18" charset="2"/>
                        </a:rPr>
                        <a:t>Reaching out to educators is now limited by the current conditions that forces teachers to focus on completing the curriculum when so much time has been lost due to school closures. </a:t>
                      </a:r>
                    </a:p>
                    <a:p>
                      <a:pPr marL="342900" lvl="0" indent="-342900" algn="just">
                        <a:lnSpc>
                          <a:spcPct val="107000"/>
                        </a:lnSpc>
                        <a:spcAft>
                          <a:spcPts val="800"/>
                        </a:spcAft>
                        <a:buFont typeface="Symbol" panose="05050102010706020507" pitchFamily="18" charset="2"/>
                        <a:buChar char=""/>
                      </a:pPr>
                      <a:r>
                        <a:rPr lang="en-GB" sz="1900" dirty="0">
                          <a:effectLst/>
                          <a:latin typeface="+mn-lt"/>
                          <a:cs typeface="Symbol" panose="05050102010706020507" pitchFamily="18" charset="2"/>
                        </a:rPr>
                        <a:t>The main support given to teachers will be predominantly virtual whose impact is limited and yet unknown. </a:t>
                      </a:r>
                    </a:p>
                    <a:p>
                      <a:pPr marL="342900" lvl="0" indent="-342900" algn="just">
                        <a:lnSpc>
                          <a:spcPct val="107000"/>
                        </a:lnSpc>
                        <a:spcAft>
                          <a:spcPts val="800"/>
                        </a:spcAft>
                        <a:buFont typeface="Symbol" panose="05050102010706020507" pitchFamily="18" charset="2"/>
                        <a:buChar char=""/>
                      </a:pPr>
                      <a:r>
                        <a:rPr lang="en-GB" sz="1900" dirty="0">
                          <a:effectLst/>
                          <a:latin typeface="+mn-lt"/>
                          <a:cs typeface="Symbol" panose="05050102010706020507" pitchFamily="18" charset="2"/>
                        </a:rPr>
                        <a:t>The programme’s budget has been cut.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9820047"/>
                  </a:ext>
                </a:extLst>
              </a:tr>
            </a:tbl>
          </a:graphicData>
        </a:graphic>
      </p:graphicFrame>
    </p:spTree>
    <p:extLst>
      <p:ext uri="{BB962C8B-B14F-4D97-AF65-F5344CB8AC3E}">
        <p14:creationId xmlns:p14="http://schemas.microsoft.com/office/powerpoint/2010/main" val="180872682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4E28F-99A3-4AE6-9853-1A0ACAF9905B}"/>
              </a:ext>
            </a:extLst>
          </p:cNvPr>
          <p:cNvSpPr>
            <a:spLocks noGrp="1"/>
          </p:cNvSpPr>
          <p:nvPr>
            <p:ph type="title"/>
          </p:nvPr>
        </p:nvSpPr>
        <p:spPr>
          <a:xfrm>
            <a:off x="27484" y="39757"/>
            <a:ext cx="12035849" cy="841844"/>
          </a:xfrm>
        </p:spPr>
        <p:txBody>
          <a:bodyPr>
            <a:normAutofit/>
          </a:bodyPr>
          <a:lstStyle/>
          <a:p>
            <a:pPr algn="ctr"/>
            <a:r>
              <a:rPr lang="en-ZA" sz="3200" b="1" dirty="0">
                <a:solidFill>
                  <a:schemeClr val="tx1"/>
                </a:solidFill>
                <a:latin typeface="+mn-lt"/>
              </a:rPr>
              <a:t>SUB PROGRAMME 4.3: </a:t>
            </a:r>
            <a:r>
              <a:rPr lang="en-ZA" sz="3200" b="1" dirty="0">
                <a:solidFill>
                  <a:schemeClr val="accent4"/>
                </a:solidFill>
                <a:latin typeface="+mn-lt"/>
              </a:rPr>
              <a:t>QUALITY MANAGEMENT</a:t>
            </a:r>
          </a:p>
        </p:txBody>
      </p:sp>
      <p:sp>
        <p:nvSpPr>
          <p:cNvPr id="5" name="Slide Number Placeholder 4">
            <a:extLst>
              <a:ext uri="{FF2B5EF4-FFF2-40B4-BE49-F238E27FC236}">
                <a16:creationId xmlns:a16="http://schemas.microsoft.com/office/drawing/2014/main" id="{154D9D86-CC43-4828-B488-8F459E2CF801}"/>
              </a:ext>
            </a:extLst>
          </p:cNvPr>
          <p:cNvSpPr>
            <a:spLocks noGrp="1"/>
          </p:cNvSpPr>
          <p:nvPr>
            <p:ph type="sldNum" sz="quarter" idx="12"/>
          </p:nvPr>
        </p:nvSpPr>
        <p:spPr/>
        <p:txBody>
          <a:bodyPr/>
          <a:lstStyle/>
          <a:p>
            <a:fld id="{F547E750-DA54-C34F-8612-A39648D765C1}" type="slidenum">
              <a:rPr lang="en-US" smtClean="0"/>
              <a:pPr/>
              <a:t>11</a:t>
            </a:fld>
            <a:endParaRPr lang="en-US" dirty="0"/>
          </a:p>
        </p:txBody>
      </p:sp>
      <p:graphicFrame>
        <p:nvGraphicFramePr>
          <p:cNvPr id="6" name="Table 5">
            <a:extLst>
              <a:ext uri="{FF2B5EF4-FFF2-40B4-BE49-F238E27FC236}">
                <a16:creationId xmlns:a16="http://schemas.microsoft.com/office/drawing/2014/main" id="{77E8B1D1-DDB7-40F2-A00A-0E8970CC6F51}"/>
              </a:ext>
            </a:extLst>
          </p:cNvPr>
          <p:cNvGraphicFramePr>
            <a:graphicFrameLocks noGrp="1"/>
          </p:cNvGraphicFramePr>
          <p:nvPr>
            <p:extLst>
              <p:ext uri="{D42A27DB-BD31-4B8C-83A1-F6EECF244321}">
                <p14:modId xmlns:p14="http://schemas.microsoft.com/office/powerpoint/2010/main" val="462484976"/>
              </p:ext>
            </p:extLst>
          </p:nvPr>
        </p:nvGraphicFramePr>
        <p:xfrm>
          <a:off x="137870" y="981323"/>
          <a:ext cx="11594432" cy="4513326"/>
        </p:xfrm>
        <a:graphic>
          <a:graphicData uri="http://schemas.openxmlformats.org/drawingml/2006/table">
            <a:tbl>
              <a:tblPr firstRow="1" bandRow="1"/>
              <a:tblGrid>
                <a:gridCol w="2426239">
                  <a:extLst>
                    <a:ext uri="{9D8B030D-6E8A-4147-A177-3AD203B41FA5}">
                      <a16:colId xmlns:a16="http://schemas.microsoft.com/office/drawing/2014/main" val="615429144"/>
                    </a:ext>
                  </a:extLst>
                </a:gridCol>
                <a:gridCol w="1219200">
                  <a:extLst>
                    <a:ext uri="{9D8B030D-6E8A-4147-A177-3AD203B41FA5}">
                      <a16:colId xmlns:a16="http://schemas.microsoft.com/office/drawing/2014/main" val="911203494"/>
                    </a:ext>
                  </a:extLst>
                </a:gridCol>
                <a:gridCol w="1219200">
                  <a:extLst>
                    <a:ext uri="{9D8B030D-6E8A-4147-A177-3AD203B41FA5}">
                      <a16:colId xmlns:a16="http://schemas.microsoft.com/office/drawing/2014/main" val="2451059109"/>
                    </a:ext>
                  </a:extLst>
                </a:gridCol>
                <a:gridCol w="6729793">
                  <a:extLst>
                    <a:ext uri="{9D8B030D-6E8A-4147-A177-3AD203B41FA5}">
                      <a16:colId xmlns:a16="http://schemas.microsoft.com/office/drawing/2014/main" val="2721436230"/>
                    </a:ext>
                  </a:extLst>
                </a:gridCol>
              </a:tblGrid>
              <a:tr h="673970">
                <a:tc>
                  <a:txBody>
                    <a:bodyPr/>
                    <a:lstStyle/>
                    <a:p>
                      <a:pPr algn="ctr">
                        <a:lnSpc>
                          <a:spcPct val="107000"/>
                        </a:lnSpc>
                        <a:spcAft>
                          <a:spcPts val="800"/>
                        </a:spcAft>
                      </a:pPr>
                      <a:r>
                        <a:rPr lang="en-ZA" sz="1900" b="1" dirty="0">
                          <a:effectLst/>
                          <a:latin typeface="+mn-lt"/>
                          <a:ea typeface="Calibri" panose="020F0502020204030204" pitchFamily="34" charset="0"/>
                          <a:cs typeface="Times New Roman" panose="02020603050405020304" pitchFamily="18" charset="0"/>
                        </a:rPr>
                        <a:t>Performance Indicator</a:t>
                      </a:r>
                      <a:endParaRPr lang="en-ZA" sz="19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GB" sz="1900" b="1" dirty="0">
                          <a:effectLst/>
                          <a:latin typeface="+mn-lt"/>
                          <a:ea typeface="Calibri" panose="020F0502020204030204" pitchFamily="34" charset="0"/>
                          <a:cs typeface="Times New Roman" panose="02020603050405020304" pitchFamily="18" charset="0"/>
                        </a:rPr>
                        <a:t>Current Annual  Target</a:t>
                      </a:r>
                      <a:endParaRPr lang="en-ZA" sz="19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ZA" sz="1900" b="1" dirty="0">
                          <a:solidFill>
                            <a:srgbClr val="000000"/>
                          </a:solidFill>
                          <a:effectLst/>
                          <a:latin typeface="+mn-lt"/>
                          <a:ea typeface="Calibri" panose="020F0502020204030204" pitchFamily="34" charset="0"/>
                          <a:cs typeface="Times New Roman" panose="02020603050405020304" pitchFamily="18" charset="0"/>
                        </a:rPr>
                        <a:t>Proposed Annual Target</a:t>
                      </a:r>
                      <a:endParaRPr lang="en-ZA" sz="19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800"/>
                        </a:spcAft>
                      </a:pPr>
                      <a:r>
                        <a:rPr lang="en-ZA" sz="1900" b="1" dirty="0">
                          <a:solidFill>
                            <a:srgbClr val="000000"/>
                          </a:solidFill>
                          <a:effectLst/>
                          <a:latin typeface="+mn-lt"/>
                          <a:ea typeface="Calibri" panose="020F0502020204030204" pitchFamily="34" charset="0"/>
                          <a:cs typeface="Times New Roman" panose="02020603050405020304" pitchFamily="18" charset="0"/>
                        </a:rPr>
                        <a:t>Reason for Review</a:t>
                      </a:r>
                      <a:endParaRPr lang="en-ZA" sz="19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609052604"/>
                  </a:ext>
                </a:extLst>
              </a:tr>
              <a:tr h="1945664">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900" kern="1200" dirty="0">
                          <a:solidFill>
                            <a:srgbClr val="000000"/>
                          </a:solidFill>
                          <a:effectLst/>
                          <a:latin typeface="+mn-lt"/>
                          <a:ea typeface="Calibri" panose="020F0502020204030204" pitchFamily="34" charset="0"/>
                        </a:rPr>
                        <a:t>4.3.3 Percentage of endorsed activities monitored</a:t>
                      </a:r>
                      <a:endParaRPr lang="en-ZA" sz="1900" dirty="0">
                        <a:effectLst/>
                        <a:latin typeface="+mn-lt"/>
                        <a:ea typeface="Times New Roman" panose="02020603050405020304" pitchFamily="18" charset="0"/>
                      </a:endParaRPr>
                    </a:p>
                    <a:p>
                      <a:pPr>
                        <a:spcAft>
                          <a:spcPts val="0"/>
                        </a:spcAft>
                      </a:pPr>
                      <a:endParaRPr lang="en-ZA" sz="1900" dirty="0">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900" dirty="0">
                          <a:effectLst/>
                          <a:latin typeface="+mn-lt"/>
                          <a:ea typeface="Calibri" panose="020F0502020204030204" pitchFamily="34" charset="0"/>
                          <a:cs typeface="Times New Roman" panose="02020603050405020304" pitchFamily="18" charset="0"/>
                        </a:rPr>
                        <a:t>60%</a:t>
                      </a:r>
                      <a:endParaRPr lang="en-ZA" sz="19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900" dirty="0">
                          <a:effectLst/>
                          <a:latin typeface="+mn-lt"/>
                          <a:ea typeface="Calibri" panose="020F0502020204030204" pitchFamily="34" charset="0"/>
                          <a:cs typeface="Times New Roman" panose="02020603050405020304" pitchFamily="18" charset="0"/>
                        </a:rPr>
                        <a:t>10%</a:t>
                      </a:r>
                      <a:endParaRPr lang="en-ZA" sz="19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342900" lvl="0" indent="-342900" algn="just">
                        <a:lnSpc>
                          <a:spcPct val="107000"/>
                        </a:lnSpc>
                        <a:spcAft>
                          <a:spcPts val="800"/>
                        </a:spcAft>
                        <a:buFont typeface="Symbol" panose="05050102010706020507" pitchFamily="18" charset="2"/>
                        <a:buChar char=""/>
                      </a:pPr>
                      <a:r>
                        <a:rPr lang="en-GB" sz="1900" dirty="0">
                          <a:effectLst/>
                          <a:latin typeface="+mn-lt"/>
                          <a:cs typeface="Symbol" panose="05050102010706020507" pitchFamily="18" charset="2"/>
                        </a:rPr>
                        <a:t>The limitations of movement and teachers focus on core duties limits professional development afforded to educators. This will also limit both the  training events that will be convened and those that will be available for monitoring.</a:t>
                      </a:r>
                    </a:p>
                    <a:p>
                      <a:pPr marL="342900" lvl="0" indent="-342900" algn="just">
                        <a:lnSpc>
                          <a:spcPct val="107000"/>
                        </a:lnSpc>
                        <a:spcAft>
                          <a:spcPts val="800"/>
                        </a:spcAft>
                        <a:buFont typeface="Symbol" panose="05050102010706020507" pitchFamily="18" charset="2"/>
                        <a:buChar char=""/>
                      </a:pPr>
                      <a:r>
                        <a:rPr lang="en-GB" sz="1900" dirty="0">
                          <a:effectLst/>
                          <a:latin typeface="+mn-lt"/>
                          <a:cs typeface="Symbol" panose="05050102010706020507" pitchFamily="18" charset="2"/>
                        </a:rPr>
                        <a:t>The limited number of activities that does not involved face to face methodology. Not many programmes run on the basis of virtual methodology. Providers will be forced to resubmit their activities for endorsement using online methodologies to enable Council to monitor virtually. </a:t>
                      </a:r>
                    </a:p>
                    <a:p>
                      <a:pPr marL="342900" lvl="0" indent="-342900" algn="just">
                        <a:lnSpc>
                          <a:spcPct val="107000"/>
                        </a:lnSpc>
                        <a:spcAft>
                          <a:spcPts val="800"/>
                        </a:spcAft>
                        <a:buFont typeface="Symbol" panose="05050102010706020507" pitchFamily="18" charset="2"/>
                        <a:buChar char=""/>
                      </a:pPr>
                      <a:r>
                        <a:rPr lang="en-GB" sz="1900" dirty="0">
                          <a:effectLst/>
                          <a:latin typeface="+mn-lt"/>
                          <a:cs typeface="Symbol" panose="05050102010706020507" pitchFamily="18" charset="2"/>
                        </a:rPr>
                        <a:t>The budget cut will not afford Council the resources to go full throttle as had been originally planned.</a:t>
                      </a:r>
                      <a:endParaRPr lang="en-ZA" sz="1900" dirty="0">
                        <a:effectLst/>
                        <a:latin typeface="+mn-lt"/>
                        <a:cs typeface="Symbol" panose="05050102010706020507" pitchFamily="18" charset="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9820047"/>
                  </a:ext>
                </a:extLst>
              </a:tr>
            </a:tbl>
          </a:graphicData>
        </a:graphic>
      </p:graphicFrame>
    </p:spTree>
    <p:extLst>
      <p:ext uri="{BB962C8B-B14F-4D97-AF65-F5344CB8AC3E}">
        <p14:creationId xmlns:p14="http://schemas.microsoft.com/office/powerpoint/2010/main" val="153311519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4E28F-99A3-4AE6-9853-1A0ACAF9905B}"/>
              </a:ext>
            </a:extLst>
          </p:cNvPr>
          <p:cNvSpPr>
            <a:spLocks noGrp="1"/>
          </p:cNvSpPr>
          <p:nvPr>
            <p:ph type="title"/>
          </p:nvPr>
        </p:nvSpPr>
        <p:spPr>
          <a:xfrm>
            <a:off x="27484" y="39757"/>
            <a:ext cx="12035849" cy="841844"/>
          </a:xfrm>
        </p:spPr>
        <p:txBody>
          <a:bodyPr>
            <a:normAutofit/>
          </a:bodyPr>
          <a:lstStyle/>
          <a:p>
            <a:pPr algn="ctr"/>
            <a:r>
              <a:rPr lang="en-ZA" sz="3200" b="1" dirty="0">
                <a:solidFill>
                  <a:schemeClr val="tx1"/>
                </a:solidFill>
                <a:latin typeface="+mn-lt"/>
              </a:rPr>
              <a:t>PROGRAMME 4: </a:t>
            </a:r>
            <a:r>
              <a:rPr lang="en-ZA" sz="3200" b="1" dirty="0">
                <a:solidFill>
                  <a:schemeClr val="accent4"/>
                </a:solidFill>
                <a:latin typeface="+mn-lt"/>
              </a:rPr>
              <a:t>SUMMARY</a:t>
            </a:r>
          </a:p>
        </p:txBody>
      </p:sp>
      <p:sp>
        <p:nvSpPr>
          <p:cNvPr id="3" name="Content Placeholder 2">
            <a:extLst>
              <a:ext uri="{FF2B5EF4-FFF2-40B4-BE49-F238E27FC236}">
                <a16:creationId xmlns:a16="http://schemas.microsoft.com/office/drawing/2014/main" id="{C98499FC-9F19-416F-9DAE-36F3C6D8D2F1}"/>
              </a:ext>
            </a:extLst>
          </p:cNvPr>
          <p:cNvSpPr>
            <a:spLocks noGrp="1"/>
          </p:cNvSpPr>
          <p:nvPr>
            <p:ph idx="1"/>
          </p:nvPr>
        </p:nvSpPr>
        <p:spPr>
          <a:xfrm>
            <a:off x="128665" y="821857"/>
            <a:ext cx="11833487" cy="4807195"/>
          </a:xfrm>
        </p:spPr>
        <p:txBody>
          <a:bodyPr>
            <a:normAutofit/>
          </a:bodyPr>
          <a:lstStyle/>
          <a:p>
            <a:pPr algn="just"/>
            <a:r>
              <a:rPr lang="en-ZA" sz="2800" dirty="0">
                <a:solidFill>
                  <a:schemeClr val="tx1"/>
                </a:solidFill>
                <a:latin typeface="+mn-lt"/>
              </a:rPr>
              <a:t>The planned contact sessions for supporting teachers’ participation in the CPTD system and how to develop the Professional Development Portfolios will not take place as planned due to social distancing and travel restrictions under COVID 19.</a:t>
            </a:r>
          </a:p>
          <a:p>
            <a:pPr algn="just"/>
            <a:r>
              <a:rPr lang="en-ZA" sz="2800" dirty="0">
                <a:solidFill>
                  <a:schemeClr val="tx1"/>
                </a:solidFill>
                <a:latin typeface="+mn-lt"/>
              </a:rPr>
              <a:t>This Programme will work collaboratively with Communication and ICT in developing virtual, online and digitised systems and PD material to assist teachers in Developing Professional Development Portfolios, and participate in the CPTD system.</a:t>
            </a:r>
          </a:p>
          <a:p>
            <a:pPr algn="just"/>
            <a:r>
              <a:rPr lang="en-ZA" sz="2800" dirty="0">
                <a:solidFill>
                  <a:schemeClr val="tx1"/>
                </a:solidFill>
                <a:latin typeface="+mn-lt"/>
              </a:rPr>
              <a:t>The CPTD Information system functionality will be enhanced to ensure maximum participation.</a:t>
            </a:r>
          </a:p>
        </p:txBody>
      </p:sp>
      <p:sp>
        <p:nvSpPr>
          <p:cNvPr id="4" name="Slide Number Placeholder 3">
            <a:extLst>
              <a:ext uri="{FF2B5EF4-FFF2-40B4-BE49-F238E27FC236}">
                <a16:creationId xmlns:a16="http://schemas.microsoft.com/office/drawing/2014/main" id="{DB09813B-C3F4-475F-9AA2-B32CF290B4AC}"/>
              </a:ext>
            </a:extLst>
          </p:cNvPr>
          <p:cNvSpPr>
            <a:spLocks noGrp="1"/>
          </p:cNvSpPr>
          <p:nvPr>
            <p:ph type="sldNum" sz="quarter" idx="12"/>
          </p:nvPr>
        </p:nvSpPr>
        <p:spPr/>
        <p:txBody>
          <a:bodyPr/>
          <a:lstStyle/>
          <a:p>
            <a:fld id="{F547E750-DA54-C34F-8612-A39648D765C1}" type="slidenum">
              <a:rPr lang="en-US" smtClean="0"/>
              <a:pPr/>
              <a:t>12</a:t>
            </a:fld>
            <a:endParaRPr lang="en-US" dirty="0"/>
          </a:p>
        </p:txBody>
      </p:sp>
    </p:spTree>
    <p:extLst>
      <p:ext uri="{BB962C8B-B14F-4D97-AF65-F5344CB8AC3E}">
        <p14:creationId xmlns:p14="http://schemas.microsoft.com/office/powerpoint/2010/main" val="381060979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D852F-D4CC-49E1-98F3-435462983BF5}"/>
              </a:ext>
            </a:extLst>
          </p:cNvPr>
          <p:cNvSpPr>
            <a:spLocks noGrp="1"/>
          </p:cNvSpPr>
          <p:nvPr>
            <p:ph type="title"/>
          </p:nvPr>
        </p:nvSpPr>
        <p:spPr>
          <a:xfrm>
            <a:off x="689043" y="1103086"/>
            <a:ext cx="10515600" cy="4412343"/>
          </a:xfrm>
          <a:solidFill>
            <a:schemeClr val="accent2"/>
          </a:solidFill>
          <a:effectLst>
            <a:innerShdw blurRad="114300">
              <a:prstClr val="black"/>
            </a:innerShdw>
          </a:effectLst>
        </p:spPr>
        <p:txBody>
          <a:bodyPr>
            <a:noAutofit/>
          </a:bodyPr>
          <a:lstStyle/>
          <a:p>
            <a:pPr algn="ctr"/>
            <a:r>
              <a:rPr lang="en-ZA" sz="5400" b="1" dirty="0">
                <a:solidFill>
                  <a:schemeClr val="tx1"/>
                </a:solidFill>
                <a:latin typeface="+mn-lt"/>
              </a:rPr>
              <a:t> </a:t>
            </a:r>
            <a:r>
              <a:rPr lang="en-GB" sz="5400" b="1" dirty="0">
                <a:solidFill>
                  <a:schemeClr val="tx1"/>
                </a:solidFill>
                <a:latin typeface="+mn-lt"/>
              </a:rPr>
              <a:t>PART C</a:t>
            </a:r>
            <a:br>
              <a:rPr lang="en-GB" sz="5400" b="1" dirty="0">
                <a:solidFill>
                  <a:schemeClr val="tx1"/>
                </a:solidFill>
                <a:latin typeface="+mn-lt"/>
              </a:rPr>
            </a:br>
            <a:r>
              <a:rPr lang="en-GB" sz="5400" b="1" dirty="0">
                <a:solidFill>
                  <a:schemeClr val="tx1"/>
                </a:solidFill>
                <a:latin typeface="+mn-lt"/>
              </a:rPr>
              <a:t/>
            </a:r>
            <a:br>
              <a:rPr lang="en-GB" sz="5400" b="1" dirty="0">
                <a:solidFill>
                  <a:schemeClr val="tx1"/>
                </a:solidFill>
                <a:latin typeface="+mn-lt"/>
              </a:rPr>
            </a:br>
            <a:r>
              <a:rPr lang="en-GB" sz="5400" b="1" dirty="0">
                <a:solidFill>
                  <a:schemeClr val="tx1"/>
                </a:solidFill>
                <a:latin typeface="+mn-lt"/>
              </a:rPr>
              <a:t>PROPOSED/ADJUSTED BUDGET ALLOCATION</a:t>
            </a:r>
            <a:br>
              <a:rPr lang="en-GB" sz="5400" b="1" dirty="0">
                <a:solidFill>
                  <a:schemeClr val="tx1"/>
                </a:solidFill>
                <a:latin typeface="+mn-lt"/>
              </a:rPr>
            </a:br>
            <a:r>
              <a:rPr lang="en-GB" sz="5400" b="1" dirty="0">
                <a:solidFill>
                  <a:schemeClr val="tx1"/>
                </a:solidFill>
                <a:latin typeface="+mn-lt"/>
              </a:rPr>
              <a:t/>
            </a:r>
            <a:br>
              <a:rPr lang="en-GB" sz="5400" b="1" dirty="0">
                <a:solidFill>
                  <a:schemeClr val="tx1"/>
                </a:solidFill>
                <a:latin typeface="+mn-lt"/>
              </a:rPr>
            </a:br>
            <a:endParaRPr lang="en-ZA" sz="5400" b="1" dirty="0">
              <a:solidFill>
                <a:schemeClr val="tx1"/>
              </a:solidFill>
              <a:latin typeface="+mn-lt"/>
            </a:endParaRPr>
          </a:p>
        </p:txBody>
      </p:sp>
      <p:sp>
        <p:nvSpPr>
          <p:cNvPr id="3" name="Slide Number Placeholder 2">
            <a:extLst>
              <a:ext uri="{FF2B5EF4-FFF2-40B4-BE49-F238E27FC236}">
                <a16:creationId xmlns:a16="http://schemas.microsoft.com/office/drawing/2014/main" id="{7168E8CC-6A67-4118-8CAA-0E96B57958C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47E750-DA54-C34F-8612-A39648D765C1}" type="slidenum">
              <a:rPr kumimoji="0" lang="en-US" sz="1200" b="0" i="0" u="none" strike="noStrike" kern="1200" cap="none" spc="0" normalizeH="0" baseline="0" noProof="0" smtClean="0">
                <a:ln>
                  <a:noFill/>
                </a:ln>
                <a:solidFill>
                  <a:prstClr val="black"/>
                </a:solidFill>
                <a:effectLst/>
                <a:uLnTx/>
                <a:uFillTx/>
                <a:latin typeface="Arial" charset="0"/>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Arial" charset="0"/>
              <a:cs typeface="Arial" charset="0"/>
            </a:endParaRPr>
          </a:p>
        </p:txBody>
      </p:sp>
    </p:spTree>
    <p:extLst>
      <p:ext uri="{BB962C8B-B14F-4D97-AF65-F5344CB8AC3E}">
        <p14:creationId xmlns:p14="http://schemas.microsoft.com/office/powerpoint/2010/main" val="35535579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218" y="197932"/>
            <a:ext cx="11288697" cy="381850"/>
          </a:xfrm>
        </p:spPr>
        <p:txBody>
          <a:bodyPr>
            <a:noAutofit/>
          </a:bodyPr>
          <a:lstStyle/>
          <a:p>
            <a:pPr algn="ctr"/>
            <a:r>
              <a:rPr lang="en-ZA" sz="2800" b="1" dirty="0">
                <a:solidFill>
                  <a:schemeClr val="tx1"/>
                </a:solidFill>
              </a:rPr>
              <a:t>2021 ADJUSTED BUDGET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45340828"/>
              </p:ext>
            </p:extLst>
          </p:nvPr>
        </p:nvGraphicFramePr>
        <p:xfrm>
          <a:off x="261257" y="579782"/>
          <a:ext cx="11749523" cy="6045990"/>
        </p:xfrm>
        <a:graphic>
          <a:graphicData uri="http://schemas.openxmlformats.org/drawingml/2006/table">
            <a:tbl>
              <a:tblPr/>
              <a:tblGrid>
                <a:gridCol w="1641362">
                  <a:extLst>
                    <a:ext uri="{9D8B030D-6E8A-4147-A177-3AD203B41FA5}">
                      <a16:colId xmlns:a16="http://schemas.microsoft.com/office/drawing/2014/main" val="20000"/>
                    </a:ext>
                  </a:extLst>
                </a:gridCol>
                <a:gridCol w="1285388">
                  <a:extLst>
                    <a:ext uri="{9D8B030D-6E8A-4147-A177-3AD203B41FA5}">
                      <a16:colId xmlns:a16="http://schemas.microsoft.com/office/drawing/2014/main" val="20001"/>
                    </a:ext>
                  </a:extLst>
                </a:gridCol>
                <a:gridCol w="1285388">
                  <a:extLst>
                    <a:ext uri="{9D8B030D-6E8A-4147-A177-3AD203B41FA5}">
                      <a16:colId xmlns:a16="http://schemas.microsoft.com/office/drawing/2014/main" val="20002"/>
                    </a:ext>
                  </a:extLst>
                </a:gridCol>
                <a:gridCol w="1285388">
                  <a:extLst>
                    <a:ext uri="{9D8B030D-6E8A-4147-A177-3AD203B41FA5}">
                      <a16:colId xmlns:a16="http://schemas.microsoft.com/office/drawing/2014/main" val="20003"/>
                    </a:ext>
                  </a:extLst>
                </a:gridCol>
                <a:gridCol w="1043766">
                  <a:extLst>
                    <a:ext uri="{9D8B030D-6E8A-4147-A177-3AD203B41FA5}">
                      <a16:colId xmlns:a16="http://schemas.microsoft.com/office/drawing/2014/main" val="20004"/>
                    </a:ext>
                  </a:extLst>
                </a:gridCol>
                <a:gridCol w="1379561">
                  <a:extLst>
                    <a:ext uri="{9D8B030D-6E8A-4147-A177-3AD203B41FA5}">
                      <a16:colId xmlns:a16="http://schemas.microsoft.com/office/drawing/2014/main" val="20005"/>
                    </a:ext>
                  </a:extLst>
                </a:gridCol>
                <a:gridCol w="1751578">
                  <a:extLst>
                    <a:ext uri="{9D8B030D-6E8A-4147-A177-3AD203B41FA5}">
                      <a16:colId xmlns:a16="http://schemas.microsoft.com/office/drawing/2014/main" val="20006"/>
                    </a:ext>
                  </a:extLst>
                </a:gridCol>
                <a:gridCol w="2077092">
                  <a:extLst>
                    <a:ext uri="{9D8B030D-6E8A-4147-A177-3AD203B41FA5}">
                      <a16:colId xmlns:a16="http://schemas.microsoft.com/office/drawing/2014/main" val="20007"/>
                    </a:ext>
                  </a:extLst>
                </a:gridCol>
              </a:tblGrid>
              <a:tr h="487761">
                <a:tc gridSpan="4">
                  <a:txBody>
                    <a:bodyPr/>
                    <a:lstStyle/>
                    <a:p>
                      <a:pPr algn="l" fontAlgn="b"/>
                      <a:r>
                        <a:rPr lang="en-ZA" sz="1400" b="1" i="0" u="none" strike="noStrike" dirty="0">
                          <a:solidFill>
                            <a:srgbClr val="000000"/>
                          </a:solidFill>
                          <a:effectLst/>
                          <a:latin typeface="+mn-lt"/>
                        </a:rPr>
                        <a:t>FINANCIAL PERFORMANCE DATA</a:t>
                      </a:r>
                    </a:p>
                  </a:txBody>
                  <a:tcPr marL="9525" marR="9525" marT="9525" marB="0" anchor="b">
                    <a:lnL>
                      <a:noFill/>
                    </a:lnL>
                    <a:lnR>
                      <a:noFill/>
                    </a:lnR>
                    <a:lnT>
                      <a:noFill/>
                    </a:lnT>
                    <a:lnB>
                      <a:noFill/>
                    </a:lnB>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ctr" fontAlgn="b"/>
                      <a:endParaRPr lang="en-ZA" sz="1400" b="1"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ctr" fontAlgn="b"/>
                      <a:r>
                        <a:rPr lang="en-ZA" sz="1400" b="1" i="0" u="none" strike="noStrike" dirty="0">
                          <a:solidFill>
                            <a:srgbClr val="000000"/>
                          </a:solidFill>
                          <a:effectLst/>
                          <a:latin typeface="+mn-lt"/>
                        </a:rPr>
                        <a:t>ORIGINAL</a:t>
                      </a:r>
                    </a:p>
                  </a:txBody>
                  <a:tcPr marL="9525" marR="9525" marT="9525" marB="0" anchor="b">
                    <a:lnL>
                      <a:noFill/>
                    </a:lnL>
                    <a:lnR>
                      <a:noFill/>
                    </a:lnR>
                    <a:lnT>
                      <a:noFill/>
                    </a:lnT>
                    <a:lnB>
                      <a:noFill/>
                    </a:lnB>
                  </a:tcPr>
                </a:tc>
                <a:tc>
                  <a:txBody>
                    <a:bodyPr/>
                    <a:lstStyle/>
                    <a:p>
                      <a:pPr algn="ctr" fontAlgn="b"/>
                      <a:r>
                        <a:rPr lang="en-ZA" sz="1400" b="1" i="0" u="none" strike="noStrike" dirty="0">
                          <a:solidFill>
                            <a:srgbClr val="000000"/>
                          </a:solidFill>
                          <a:effectLst/>
                          <a:latin typeface="+mn-lt"/>
                        </a:rPr>
                        <a:t>ADJUSTMENT</a:t>
                      </a:r>
                    </a:p>
                  </a:txBody>
                  <a:tcPr marL="9525" marR="9525" marT="9525" marB="0" anchor="b">
                    <a:lnL>
                      <a:noFill/>
                    </a:lnL>
                    <a:lnR>
                      <a:noFill/>
                    </a:lnR>
                    <a:lnT>
                      <a:noFill/>
                    </a:lnT>
                    <a:lnB>
                      <a:noFill/>
                    </a:lnB>
                  </a:tcPr>
                </a:tc>
                <a:tc>
                  <a:txBody>
                    <a:bodyPr/>
                    <a:lstStyle/>
                    <a:p>
                      <a:pPr algn="l" fontAlgn="b"/>
                      <a:r>
                        <a:rPr lang="en-ZA" sz="1400" b="1" i="0" u="none" strike="noStrike" dirty="0">
                          <a:solidFill>
                            <a:srgbClr val="000000"/>
                          </a:solidFill>
                          <a:effectLst/>
                          <a:latin typeface="+mn-lt"/>
                        </a:rPr>
                        <a:t>              NEW BUDGET</a:t>
                      </a:r>
                    </a:p>
                  </a:txBody>
                  <a:tcPr marL="9525" marR="9525" marT="9525" marB="0" anchor="b">
                    <a:lnL>
                      <a:noFill/>
                    </a:lnL>
                    <a:lnR>
                      <a:noFill/>
                    </a:lnR>
                    <a:lnT>
                      <a:noFill/>
                    </a:lnT>
                    <a:lnB>
                      <a:noFill/>
                    </a:lnB>
                  </a:tcPr>
                </a:tc>
                <a:extLst>
                  <a:ext uri="{0D108BD9-81ED-4DB2-BD59-A6C34878D82A}">
                    <a16:rowId xmlns:a16="http://schemas.microsoft.com/office/drawing/2014/main" val="10000"/>
                  </a:ext>
                </a:extLst>
              </a:tr>
              <a:tr h="204283">
                <a:tc>
                  <a:txBody>
                    <a:bodyPr/>
                    <a:lstStyle/>
                    <a:p>
                      <a:pPr algn="l" fontAlgn="b"/>
                      <a:endParaRPr lang="en-ZA" sz="14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mn-lt"/>
                      </a:endParaRPr>
                    </a:p>
                  </a:txBody>
                  <a:tcPr marL="9525" marR="9525" marT="9525" marB="0" anchor="b">
                    <a:lnL>
                      <a:noFill/>
                    </a:lnL>
                    <a:lnR>
                      <a:noFill/>
                    </a:lnR>
                    <a:lnT>
                      <a:noFill/>
                    </a:lnT>
                    <a:lnB>
                      <a:noFill/>
                    </a:lnB>
                  </a:tcPr>
                </a:tc>
                <a:extLst>
                  <a:ext uri="{0D108BD9-81ED-4DB2-BD59-A6C34878D82A}">
                    <a16:rowId xmlns:a16="http://schemas.microsoft.com/office/drawing/2014/main" val="10001"/>
                  </a:ext>
                </a:extLst>
              </a:tr>
              <a:tr h="310277">
                <a:tc>
                  <a:txBody>
                    <a:bodyPr/>
                    <a:lstStyle/>
                    <a:p>
                      <a:pPr algn="l" fontAlgn="b"/>
                      <a:r>
                        <a:rPr lang="en-ZA" sz="1400" b="1" i="0" u="none" strike="noStrike">
                          <a:solidFill>
                            <a:srgbClr val="000000"/>
                          </a:solidFill>
                          <a:effectLst/>
                          <a:latin typeface="+mn-lt"/>
                        </a:rPr>
                        <a:t>INCOME</a:t>
                      </a:r>
                    </a:p>
                  </a:txBody>
                  <a:tcPr marL="9525" marR="9525" marT="9525" marB="0" anchor="b">
                    <a:lnL>
                      <a:noFill/>
                    </a:lnL>
                    <a:lnR>
                      <a:noFill/>
                    </a:lnR>
                    <a:lnT>
                      <a:noFill/>
                    </a:lnT>
                    <a:lnB>
                      <a:noFill/>
                    </a:lnB>
                  </a:tcPr>
                </a:tc>
                <a:tc>
                  <a:txBody>
                    <a:bodyPr/>
                    <a:lstStyle/>
                    <a:p>
                      <a:pPr algn="l" fontAlgn="b"/>
                      <a:endParaRPr lang="en-ZA" sz="1400" b="1"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1"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r" fontAlgn="b"/>
                      <a:r>
                        <a:rPr lang="en-ZA" sz="1400" b="1" i="0" u="none" strike="noStrike">
                          <a:solidFill>
                            <a:srgbClr val="000000"/>
                          </a:solidFill>
                          <a:effectLst/>
                          <a:latin typeface="+mn-lt"/>
                        </a:rPr>
                        <a:t>110,700,000</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ZA" sz="1400" b="1" i="0" u="none" strike="noStrike">
                          <a:solidFill>
                            <a:srgbClr val="000000"/>
                          </a:solidFill>
                          <a:effectLst/>
                          <a:latin typeface="+mn-lt"/>
                        </a:rPr>
                        <a:t>-9,093,500</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ZA" sz="1400" b="1" i="0" u="none" strike="noStrike" dirty="0">
                          <a:solidFill>
                            <a:srgbClr val="000000"/>
                          </a:solidFill>
                          <a:effectLst/>
                          <a:latin typeface="+mn-lt"/>
                        </a:rPr>
                        <a:t>101,606,500</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04283">
                <a:tc gridSpan="2">
                  <a:txBody>
                    <a:bodyPr/>
                    <a:lstStyle/>
                    <a:p>
                      <a:pPr algn="l" fontAlgn="b"/>
                      <a:r>
                        <a:rPr lang="en-ZA" sz="1400" b="0" i="0" u="none" strike="noStrike">
                          <a:solidFill>
                            <a:srgbClr val="000000"/>
                          </a:solidFill>
                          <a:effectLst/>
                          <a:latin typeface="+mn-lt"/>
                        </a:rPr>
                        <a:t>Registration fees</a:t>
                      </a:r>
                    </a:p>
                  </a:txBody>
                  <a:tcPr marL="9525" marR="9525" marT="9525" marB="0" anchor="b">
                    <a:lnL>
                      <a:noFill/>
                    </a:lnL>
                    <a:lnR>
                      <a:noFill/>
                    </a:lnR>
                    <a:lnT>
                      <a:noFill/>
                    </a:lnT>
                    <a:lnB>
                      <a:noFill/>
                    </a:lnB>
                  </a:tcPr>
                </a:tc>
                <a:tc hMerge="1">
                  <a:txBody>
                    <a:bodyPr/>
                    <a:lstStyle/>
                    <a:p>
                      <a:endParaRPr lang="en-ZA"/>
                    </a:p>
                  </a:txBody>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a:solidFill>
                            <a:srgbClr val="000000"/>
                          </a:solidFill>
                          <a:effectLst/>
                          <a:latin typeface="+mn-lt"/>
                        </a:rPr>
                        <a:t>4,200,000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ZA" sz="1400" b="0" i="0" u="none" strike="noStrike">
                          <a:solidFill>
                            <a:srgbClr val="000000"/>
                          </a:solidFill>
                          <a:effectLst/>
                          <a:latin typeface="+mn-lt"/>
                        </a:rPr>
                        <a:t>-625,000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ZA" sz="1400" b="0" i="0" u="none" strike="noStrike" dirty="0">
                          <a:solidFill>
                            <a:srgbClr val="000000"/>
                          </a:solidFill>
                          <a:effectLst/>
                          <a:latin typeface="+mn-lt"/>
                        </a:rPr>
                        <a:t>3,575,000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3"/>
                  </a:ext>
                </a:extLst>
              </a:tr>
              <a:tr h="230299">
                <a:tc gridSpan="2">
                  <a:txBody>
                    <a:bodyPr/>
                    <a:lstStyle/>
                    <a:p>
                      <a:pPr algn="l" fontAlgn="b"/>
                      <a:r>
                        <a:rPr lang="en-ZA" sz="1400" b="0" i="0" u="none" strike="noStrike">
                          <a:solidFill>
                            <a:srgbClr val="000000"/>
                          </a:solidFill>
                          <a:effectLst/>
                          <a:latin typeface="+mn-lt"/>
                        </a:rPr>
                        <a:t>Subcription fees</a:t>
                      </a:r>
                    </a:p>
                  </a:txBody>
                  <a:tcPr marL="9525" marR="9525" marT="9525" marB="0" anchor="b">
                    <a:lnL>
                      <a:noFill/>
                    </a:lnL>
                    <a:lnR>
                      <a:noFill/>
                    </a:lnR>
                    <a:lnT>
                      <a:noFill/>
                    </a:lnT>
                    <a:lnB>
                      <a:noFill/>
                    </a:lnB>
                  </a:tcPr>
                </a:tc>
                <a:tc hMerge="1">
                  <a:txBody>
                    <a:bodyPr/>
                    <a:lstStyle/>
                    <a:p>
                      <a:endParaRPr lang="en-ZA"/>
                    </a:p>
                  </a:txBody>
                  <a:tcPr/>
                </a:tc>
                <a:tc>
                  <a:txBody>
                    <a:bodyPr/>
                    <a:lstStyle/>
                    <a:p>
                      <a:pPr algn="l" fontAlgn="b"/>
                      <a:endParaRPr lang="en-ZA" sz="14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a:solidFill>
                            <a:srgbClr val="000000"/>
                          </a:solidFill>
                          <a:effectLst/>
                          <a:latin typeface="+mn-lt"/>
                        </a:rPr>
                        <a:t>80,100,000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ZA" sz="1400" b="0" i="0" u="none" strike="noStrike">
                          <a:solidFill>
                            <a:srgbClr val="000000"/>
                          </a:solidFill>
                          <a:effectLst/>
                          <a:latin typeface="+mn-lt"/>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solidFill>
                            <a:srgbClr val="000000"/>
                          </a:solidFill>
                          <a:effectLst/>
                          <a:latin typeface="+mn-lt"/>
                        </a:rPr>
                        <a:t>80,100,000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204283">
                <a:tc gridSpan="3">
                  <a:txBody>
                    <a:bodyPr/>
                    <a:lstStyle/>
                    <a:p>
                      <a:pPr algn="l" fontAlgn="b"/>
                      <a:r>
                        <a:rPr lang="en-ZA" sz="1400" b="0" i="0" u="none" strike="noStrike">
                          <a:solidFill>
                            <a:srgbClr val="000000"/>
                          </a:solidFill>
                          <a:effectLst/>
                          <a:latin typeface="+mn-lt"/>
                        </a:rPr>
                        <a:t>Reprints of certificates</a:t>
                      </a:r>
                    </a:p>
                  </a:txBody>
                  <a:tcPr marL="9525" marR="9525" marT="9525" marB="0" anchor="b">
                    <a:lnL>
                      <a:noFill/>
                    </a:lnL>
                    <a:lnR>
                      <a:noFill/>
                    </a:lnR>
                    <a:lnT>
                      <a:noFill/>
                    </a:lnT>
                    <a:lnB>
                      <a:noFill/>
                    </a:lnB>
                  </a:tcPr>
                </a:tc>
                <a:tc hMerge="1">
                  <a:txBody>
                    <a:bodyPr/>
                    <a:lstStyle/>
                    <a:p>
                      <a:endParaRPr lang="en-ZA"/>
                    </a:p>
                  </a:txBody>
                  <a:tcPr/>
                </a:tc>
                <a:tc hMerge="1">
                  <a:txBody>
                    <a:bodyPr/>
                    <a:lstStyle/>
                    <a:p>
                      <a:endParaRPr lang="en-ZA"/>
                    </a:p>
                  </a:txBody>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a:solidFill>
                            <a:srgbClr val="000000"/>
                          </a:solidFill>
                          <a:effectLst/>
                          <a:latin typeface="+mn-lt"/>
                        </a:rPr>
                        <a:t>1,500,000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a:solidFill>
                            <a:srgbClr val="000000"/>
                          </a:solidFill>
                          <a:effectLst/>
                          <a:latin typeface="+mn-lt"/>
                        </a:rPr>
                        <a:t>-268,500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solidFill>
                            <a:srgbClr val="000000"/>
                          </a:solidFill>
                          <a:effectLst/>
                          <a:latin typeface="+mn-lt"/>
                        </a:rPr>
                        <a:t>1,231,500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204283">
                <a:tc gridSpan="2">
                  <a:txBody>
                    <a:bodyPr/>
                    <a:lstStyle/>
                    <a:p>
                      <a:pPr algn="l" fontAlgn="b"/>
                      <a:r>
                        <a:rPr lang="en-ZA" sz="1400" b="0" i="0" u="none" strike="noStrike">
                          <a:solidFill>
                            <a:srgbClr val="000000"/>
                          </a:solidFill>
                          <a:effectLst/>
                          <a:latin typeface="+mn-lt"/>
                        </a:rPr>
                        <a:t>Interest receivable</a:t>
                      </a:r>
                    </a:p>
                  </a:txBody>
                  <a:tcPr marL="9525" marR="9525" marT="9525" marB="0" anchor="b">
                    <a:lnL>
                      <a:noFill/>
                    </a:lnL>
                    <a:lnR>
                      <a:noFill/>
                    </a:lnR>
                    <a:lnT>
                      <a:noFill/>
                    </a:lnT>
                    <a:lnB>
                      <a:noFill/>
                    </a:lnB>
                  </a:tcPr>
                </a:tc>
                <a:tc hMerge="1">
                  <a:txBody>
                    <a:bodyPr/>
                    <a:lstStyle/>
                    <a:p>
                      <a:endParaRPr lang="en-ZA"/>
                    </a:p>
                  </a:txBody>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a:solidFill>
                            <a:srgbClr val="000000"/>
                          </a:solidFill>
                          <a:effectLst/>
                          <a:latin typeface="+mn-lt"/>
                        </a:rPr>
                        <a:t>3,500,000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ZA" sz="1400" b="0" i="0" u="none" strike="noStrike">
                          <a:solidFill>
                            <a:srgbClr val="000000"/>
                          </a:solidFill>
                          <a:effectLst/>
                          <a:latin typeface="+mn-lt"/>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solidFill>
                            <a:srgbClr val="000000"/>
                          </a:solidFill>
                          <a:effectLst/>
                          <a:latin typeface="+mn-lt"/>
                        </a:rPr>
                        <a:t>3,500,000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204283">
                <a:tc gridSpan="2">
                  <a:txBody>
                    <a:bodyPr/>
                    <a:lstStyle/>
                    <a:p>
                      <a:pPr algn="l" fontAlgn="b"/>
                      <a:r>
                        <a:rPr lang="en-ZA" sz="1400" b="0" i="0" u="none" strike="noStrike">
                          <a:solidFill>
                            <a:srgbClr val="000000"/>
                          </a:solidFill>
                          <a:effectLst/>
                          <a:latin typeface="+mn-lt"/>
                        </a:rPr>
                        <a:t>CPTD Subsidy</a:t>
                      </a:r>
                    </a:p>
                  </a:txBody>
                  <a:tcPr marL="9525" marR="9525" marT="9525" marB="0" anchor="b">
                    <a:lnL>
                      <a:noFill/>
                    </a:lnL>
                    <a:lnR>
                      <a:noFill/>
                    </a:lnR>
                    <a:lnT>
                      <a:noFill/>
                    </a:lnT>
                    <a:lnB>
                      <a:noFill/>
                    </a:lnB>
                  </a:tcPr>
                </a:tc>
                <a:tc hMerge="1">
                  <a:txBody>
                    <a:bodyPr/>
                    <a:lstStyle/>
                    <a:p>
                      <a:endParaRPr lang="en-ZA"/>
                    </a:p>
                  </a:txBody>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a:solidFill>
                            <a:srgbClr val="000000"/>
                          </a:solidFill>
                          <a:effectLst/>
                          <a:latin typeface="+mn-lt"/>
                        </a:rPr>
                        <a:t>21,100,000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a:solidFill>
                            <a:srgbClr val="000000"/>
                          </a:solidFill>
                          <a:effectLst/>
                          <a:latin typeface="+mn-lt"/>
                        </a:rPr>
                        <a:t>-8,100,000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solidFill>
                            <a:srgbClr val="000000"/>
                          </a:solidFill>
                          <a:effectLst/>
                          <a:latin typeface="+mn-lt"/>
                        </a:rPr>
                        <a:t>13,000,000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214498">
                <a:tc gridSpan="2">
                  <a:txBody>
                    <a:bodyPr/>
                    <a:lstStyle/>
                    <a:p>
                      <a:pPr algn="l" fontAlgn="b"/>
                      <a:r>
                        <a:rPr lang="en-ZA" sz="1400" b="0" i="0" u="none" strike="noStrike">
                          <a:solidFill>
                            <a:srgbClr val="000000"/>
                          </a:solidFill>
                          <a:effectLst/>
                          <a:latin typeface="+mn-lt"/>
                        </a:rPr>
                        <a:t>Sundry income</a:t>
                      </a:r>
                    </a:p>
                  </a:txBody>
                  <a:tcPr marL="9525" marR="9525" marT="9525" marB="0" anchor="b">
                    <a:lnL>
                      <a:noFill/>
                    </a:lnL>
                    <a:lnR>
                      <a:noFill/>
                    </a:lnR>
                    <a:lnT>
                      <a:noFill/>
                    </a:lnT>
                    <a:lnB>
                      <a:noFill/>
                    </a:lnB>
                  </a:tcPr>
                </a:tc>
                <a:tc hMerge="1">
                  <a:txBody>
                    <a:bodyPr/>
                    <a:lstStyle/>
                    <a:p>
                      <a:endParaRPr lang="en-ZA"/>
                    </a:p>
                  </a:txBody>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a:solidFill>
                            <a:srgbClr val="000000"/>
                          </a:solidFill>
                          <a:effectLst/>
                          <a:latin typeface="+mn-lt"/>
                        </a:rPr>
                        <a:t>300,000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effectLst/>
                          <a:latin typeface="+mn-lt"/>
                        </a:rPr>
                        <a:t>-100,000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mn-lt"/>
                        </a:rPr>
                        <a:t>200,000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04283">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ZA" sz="1400" b="0" i="0" u="none" strike="noStrike" dirty="0">
                        <a:solidFill>
                          <a:srgbClr val="000000"/>
                        </a:solidFill>
                        <a:effectLst/>
                        <a:latin typeface="+mn-lt"/>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9"/>
                  </a:ext>
                </a:extLst>
              </a:tr>
              <a:tr h="337068">
                <a:tc gridSpan="3">
                  <a:txBody>
                    <a:bodyPr/>
                    <a:lstStyle/>
                    <a:p>
                      <a:pPr algn="l" fontAlgn="b"/>
                      <a:r>
                        <a:rPr lang="en-ZA" sz="1400" b="1" i="0" u="none" strike="noStrike" dirty="0">
                          <a:solidFill>
                            <a:srgbClr val="000000"/>
                          </a:solidFill>
                          <a:effectLst/>
                          <a:latin typeface="+mn-lt"/>
                        </a:rPr>
                        <a:t>OPERATIONAL EXPENDITURE</a:t>
                      </a:r>
                    </a:p>
                  </a:txBody>
                  <a:tcPr marL="9525" marR="9525" marT="9525" marB="0" anchor="b">
                    <a:lnL>
                      <a:noFill/>
                    </a:lnL>
                    <a:lnR>
                      <a:noFill/>
                    </a:lnR>
                    <a:lnT>
                      <a:noFill/>
                    </a:lnT>
                    <a:lnB>
                      <a:noFill/>
                    </a:lnB>
                  </a:tcPr>
                </a:tc>
                <a:tc hMerge="1">
                  <a:txBody>
                    <a:bodyPr/>
                    <a:lstStyle/>
                    <a:p>
                      <a:endParaRPr lang="en-ZA"/>
                    </a:p>
                  </a:txBody>
                  <a:tcPr/>
                </a:tc>
                <a:tc hMerge="1">
                  <a:txBody>
                    <a:bodyPr/>
                    <a:lstStyle/>
                    <a:p>
                      <a:endParaRPr lang="en-ZA"/>
                    </a:p>
                  </a:txBody>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r" fontAlgn="b"/>
                      <a:r>
                        <a:rPr lang="en-ZA" sz="1400" b="1" i="0" u="none" strike="noStrike">
                          <a:solidFill>
                            <a:srgbClr val="000000"/>
                          </a:solidFill>
                          <a:effectLst/>
                          <a:latin typeface="+mn-lt"/>
                        </a:rPr>
                        <a:t>110,700,000</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ZA" sz="1400" b="1" i="0" u="none" strike="noStrike">
                          <a:solidFill>
                            <a:srgbClr val="000000"/>
                          </a:solidFill>
                          <a:effectLst/>
                          <a:latin typeface="+mn-lt"/>
                        </a:rPr>
                        <a:t>-9,093,500</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ZA" sz="1400" b="1" i="0" u="none" strike="noStrike" dirty="0">
                          <a:solidFill>
                            <a:srgbClr val="000000"/>
                          </a:solidFill>
                          <a:effectLst/>
                          <a:latin typeface="+mn-lt"/>
                        </a:rPr>
                        <a:t>101,606,500</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04283">
                <a:tc gridSpan="2">
                  <a:txBody>
                    <a:bodyPr/>
                    <a:lstStyle/>
                    <a:p>
                      <a:pPr algn="l" fontAlgn="b"/>
                      <a:r>
                        <a:rPr lang="en-ZA" sz="1400" b="0" i="0" u="none" strike="noStrike">
                          <a:solidFill>
                            <a:srgbClr val="000000"/>
                          </a:solidFill>
                          <a:effectLst/>
                          <a:latin typeface="+mn-lt"/>
                        </a:rPr>
                        <a:t>Advertising</a:t>
                      </a:r>
                    </a:p>
                  </a:txBody>
                  <a:tcPr marL="9525" marR="9525" marT="9525" marB="0" anchor="b">
                    <a:lnL>
                      <a:noFill/>
                    </a:lnL>
                    <a:lnR>
                      <a:noFill/>
                    </a:lnR>
                    <a:lnT>
                      <a:noFill/>
                    </a:lnT>
                    <a:lnB>
                      <a:noFill/>
                    </a:lnB>
                  </a:tcPr>
                </a:tc>
                <a:tc hMerge="1">
                  <a:txBody>
                    <a:bodyPr/>
                    <a:lstStyle/>
                    <a:p>
                      <a:endParaRPr lang="en-ZA"/>
                    </a:p>
                  </a:txBody>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solidFill>
                            <a:srgbClr val="000000"/>
                          </a:solidFill>
                          <a:effectLst/>
                          <a:latin typeface="+mn-lt"/>
                        </a:rPr>
                        <a:t>300,000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ZA" sz="1400" b="0" i="0" u="none" strike="noStrike">
                          <a:solidFill>
                            <a:srgbClr val="000000"/>
                          </a:solidFill>
                          <a:effectLst/>
                          <a:latin typeface="+mn-lt"/>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ZA" sz="1400" b="0" i="0" u="none" strike="noStrike" dirty="0">
                          <a:solidFill>
                            <a:srgbClr val="000000"/>
                          </a:solidFill>
                          <a:effectLst/>
                          <a:latin typeface="+mn-lt"/>
                        </a:rPr>
                        <a:t>300,000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1"/>
                  </a:ext>
                </a:extLst>
              </a:tr>
              <a:tr h="204283">
                <a:tc>
                  <a:txBody>
                    <a:bodyPr/>
                    <a:lstStyle/>
                    <a:p>
                      <a:pPr algn="l" fontAlgn="b"/>
                      <a:r>
                        <a:rPr lang="en-ZA" sz="1400" b="0" i="0" u="none" strike="noStrike">
                          <a:solidFill>
                            <a:srgbClr val="000000"/>
                          </a:solidFill>
                          <a:effectLst/>
                          <a:latin typeface="+mn-lt"/>
                        </a:rPr>
                        <a:t>Audit fees</a:t>
                      </a: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solidFill>
                            <a:srgbClr val="000000"/>
                          </a:solidFill>
                          <a:effectLst/>
                          <a:latin typeface="+mn-lt"/>
                        </a:rPr>
                        <a:t>600,000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ZA" sz="1400" b="0" i="0" u="none" strike="noStrike">
                          <a:solidFill>
                            <a:srgbClr val="000000"/>
                          </a:solidFill>
                          <a:effectLst/>
                          <a:latin typeface="+mn-lt"/>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solidFill>
                            <a:srgbClr val="000000"/>
                          </a:solidFill>
                          <a:effectLst/>
                          <a:latin typeface="+mn-lt"/>
                        </a:rPr>
                        <a:t>600,000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2"/>
                  </a:ext>
                </a:extLst>
              </a:tr>
              <a:tr h="204283">
                <a:tc gridSpan="2">
                  <a:txBody>
                    <a:bodyPr/>
                    <a:lstStyle/>
                    <a:p>
                      <a:pPr algn="l" fontAlgn="b"/>
                      <a:r>
                        <a:rPr lang="en-ZA" sz="1400" b="0" i="0" u="none" strike="noStrike">
                          <a:solidFill>
                            <a:srgbClr val="000000"/>
                          </a:solidFill>
                          <a:effectLst/>
                          <a:latin typeface="+mn-lt"/>
                        </a:rPr>
                        <a:t>Bank charges</a:t>
                      </a:r>
                    </a:p>
                  </a:txBody>
                  <a:tcPr marL="9525" marR="9525" marT="9525" marB="0" anchor="b">
                    <a:lnL>
                      <a:noFill/>
                    </a:lnL>
                    <a:lnR>
                      <a:noFill/>
                    </a:lnR>
                    <a:lnT>
                      <a:noFill/>
                    </a:lnT>
                    <a:lnB>
                      <a:noFill/>
                    </a:lnB>
                  </a:tcPr>
                </a:tc>
                <a:tc hMerge="1">
                  <a:txBody>
                    <a:bodyPr/>
                    <a:lstStyle/>
                    <a:p>
                      <a:endParaRPr lang="en-ZA"/>
                    </a:p>
                  </a:txBody>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mn-lt"/>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solidFill>
                            <a:srgbClr val="000000"/>
                          </a:solidFill>
                          <a:effectLst/>
                          <a:latin typeface="+mn-lt"/>
                        </a:rPr>
                        <a:t>500,000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a:solidFill>
                            <a:srgbClr val="000000"/>
                          </a:solidFill>
                          <a:effectLst/>
                          <a:latin typeface="+mn-lt"/>
                        </a:rPr>
                        <a:t>100,000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solidFill>
                            <a:srgbClr val="000000"/>
                          </a:solidFill>
                          <a:effectLst/>
                          <a:latin typeface="+mn-lt"/>
                        </a:rPr>
                        <a:t>600,000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3"/>
                  </a:ext>
                </a:extLst>
              </a:tr>
              <a:tr h="204283">
                <a:tc gridSpan="3">
                  <a:txBody>
                    <a:bodyPr/>
                    <a:lstStyle/>
                    <a:p>
                      <a:pPr algn="l" fontAlgn="b"/>
                      <a:r>
                        <a:rPr lang="en-ZA" sz="1400" b="0" i="0" u="none" strike="noStrike">
                          <a:solidFill>
                            <a:srgbClr val="000000"/>
                          </a:solidFill>
                          <a:effectLst/>
                          <a:latin typeface="+mn-lt"/>
                        </a:rPr>
                        <a:t>Compensation commissioner</a:t>
                      </a:r>
                    </a:p>
                  </a:txBody>
                  <a:tcPr marL="9525" marR="9525" marT="9525" marB="0" anchor="b">
                    <a:lnL>
                      <a:noFill/>
                    </a:lnL>
                    <a:lnR>
                      <a:noFill/>
                    </a:lnR>
                    <a:lnT>
                      <a:noFill/>
                    </a:lnT>
                    <a:lnB>
                      <a:noFill/>
                    </a:lnB>
                  </a:tcPr>
                </a:tc>
                <a:tc hMerge="1">
                  <a:txBody>
                    <a:bodyPr/>
                    <a:lstStyle/>
                    <a:p>
                      <a:endParaRPr lang="en-ZA"/>
                    </a:p>
                  </a:txBody>
                  <a:tcPr/>
                </a:tc>
                <a:tc hMerge="1">
                  <a:txBody>
                    <a:bodyPr/>
                    <a:lstStyle/>
                    <a:p>
                      <a:endParaRPr lang="en-ZA"/>
                    </a:p>
                  </a:txBody>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solidFill>
                            <a:srgbClr val="000000"/>
                          </a:solidFill>
                          <a:effectLst/>
                          <a:latin typeface="+mn-lt"/>
                        </a:rPr>
                        <a:t>300,000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ZA" sz="1400" b="0" i="0" u="none" strike="noStrike">
                          <a:solidFill>
                            <a:srgbClr val="000000"/>
                          </a:solidFill>
                          <a:effectLst/>
                          <a:latin typeface="+mn-lt"/>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solidFill>
                            <a:srgbClr val="000000"/>
                          </a:solidFill>
                          <a:effectLst/>
                          <a:latin typeface="+mn-lt"/>
                        </a:rPr>
                        <a:t>300,000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4"/>
                  </a:ext>
                </a:extLst>
              </a:tr>
              <a:tr h="204283">
                <a:tc gridSpan="2">
                  <a:txBody>
                    <a:bodyPr/>
                    <a:lstStyle/>
                    <a:p>
                      <a:pPr algn="l" fontAlgn="b"/>
                      <a:r>
                        <a:rPr lang="en-ZA" sz="1400" b="0" i="0" u="none" strike="noStrike">
                          <a:solidFill>
                            <a:srgbClr val="000000"/>
                          </a:solidFill>
                          <a:effectLst/>
                          <a:latin typeface="+mn-lt"/>
                        </a:rPr>
                        <a:t>Cleaning of buildings</a:t>
                      </a:r>
                    </a:p>
                  </a:txBody>
                  <a:tcPr marL="9525" marR="9525" marT="9525" marB="0" anchor="b">
                    <a:lnL>
                      <a:noFill/>
                    </a:lnL>
                    <a:lnR>
                      <a:noFill/>
                    </a:lnR>
                    <a:lnT>
                      <a:noFill/>
                    </a:lnT>
                    <a:lnB>
                      <a:noFill/>
                    </a:lnB>
                  </a:tcPr>
                </a:tc>
                <a:tc hMerge="1">
                  <a:txBody>
                    <a:bodyPr/>
                    <a:lstStyle/>
                    <a:p>
                      <a:endParaRPr lang="en-ZA"/>
                    </a:p>
                  </a:txBody>
                  <a:tcPr/>
                </a:tc>
                <a:tc>
                  <a:txBody>
                    <a:bodyPr/>
                    <a:lstStyle/>
                    <a:p>
                      <a:pPr algn="l" fontAlgn="b"/>
                      <a:endParaRPr lang="en-ZA" sz="14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solidFill>
                            <a:srgbClr val="000000"/>
                          </a:solidFill>
                          <a:effectLst/>
                          <a:latin typeface="+mn-lt"/>
                        </a:rPr>
                        <a:t>300,000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ZA" sz="1400" b="0" i="0" u="none" strike="noStrike">
                          <a:solidFill>
                            <a:srgbClr val="000000"/>
                          </a:solidFill>
                          <a:effectLst/>
                          <a:latin typeface="+mn-lt"/>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solidFill>
                            <a:srgbClr val="000000"/>
                          </a:solidFill>
                          <a:effectLst/>
                          <a:latin typeface="+mn-lt"/>
                        </a:rPr>
                        <a:t>300,000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5"/>
                  </a:ext>
                </a:extLst>
              </a:tr>
              <a:tr h="204283">
                <a:tc gridSpan="2">
                  <a:txBody>
                    <a:bodyPr/>
                    <a:lstStyle/>
                    <a:p>
                      <a:pPr algn="l" fontAlgn="b"/>
                      <a:r>
                        <a:rPr lang="en-ZA" sz="1400" b="0" i="0" u="none" strike="noStrike">
                          <a:solidFill>
                            <a:srgbClr val="000000"/>
                          </a:solidFill>
                          <a:effectLst/>
                          <a:latin typeface="+mn-lt"/>
                        </a:rPr>
                        <a:t>Consultation fees</a:t>
                      </a:r>
                    </a:p>
                  </a:txBody>
                  <a:tcPr marL="9525" marR="9525" marT="9525" marB="0" anchor="b">
                    <a:lnL>
                      <a:noFill/>
                    </a:lnL>
                    <a:lnR>
                      <a:noFill/>
                    </a:lnR>
                    <a:lnT>
                      <a:noFill/>
                    </a:lnT>
                    <a:lnB>
                      <a:noFill/>
                    </a:lnB>
                  </a:tcPr>
                </a:tc>
                <a:tc hMerge="1">
                  <a:txBody>
                    <a:bodyPr/>
                    <a:lstStyle/>
                    <a:p>
                      <a:endParaRPr lang="en-ZA"/>
                    </a:p>
                  </a:txBody>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solidFill>
                            <a:srgbClr val="000000"/>
                          </a:solidFill>
                          <a:effectLst/>
                          <a:latin typeface="+mn-lt"/>
                        </a:rPr>
                        <a:t>500,000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a:solidFill>
                            <a:srgbClr val="000000"/>
                          </a:solidFill>
                          <a:effectLst/>
                          <a:latin typeface="+mn-lt"/>
                        </a:rPr>
                        <a:t>100,000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solidFill>
                            <a:srgbClr val="000000"/>
                          </a:solidFill>
                          <a:effectLst/>
                          <a:latin typeface="+mn-lt"/>
                        </a:rPr>
                        <a:t>600,000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6"/>
                  </a:ext>
                </a:extLst>
              </a:tr>
              <a:tr h="204283">
                <a:tc gridSpan="2">
                  <a:txBody>
                    <a:bodyPr/>
                    <a:lstStyle/>
                    <a:p>
                      <a:pPr algn="l" fontAlgn="b"/>
                      <a:r>
                        <a:rPr lang="en-ZA" sz="1400" b="0" i="0" u="none" strike="noStrike">
                          <a:solidFill>
                            <a:srgbClr val="000000"/>
                          </a:solidFill>
                          <a:effectLst/>
                          <a:latin typeface="+mn-lt"/>
                        </a:rPr>
                        <a:t>Covid-19 Essentials</a:t>
                      </a:r>
                    </a:p>
                  </a:txBody>
                  <a:tcPr marL="9525" marR="9525" marT="9525" marB="0" anchor="b">
                    <a:lnL>
                      <a:noFill/>
                    </a:lnL>
                    <a:lnR>
                      <a:noFill/>
                    </a:lnR>
                    <a:lnT>
                      <a:noFill/>
                    </a:lnT>
                    <a:lnB>
                      <a:noFill/>
                    </a:lnB>
                  </a:tcPr>
                </a:tc>
                <a:tc hMerge="1">
                  <a:txBody>
                    <a:bodyPr/>
                    <a:lstStyle/>
                    <a:p>
                      <a:endParaRPr lang="en-ZA"/>
                    </a:p>
                  </a:txBody>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solidFill>
                            <a:srgbClr val="000000"/>
                          </a:solidFill>
                          <a:effectLst/>
                          <a:latin typeface="+mn-lt"/>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a:solidFill>
                            <a:srgbClr val="000000"/>
                          </a:solidFill>
                          <a:effectLst/>
                          <a:latin typeface="+mn-lt"/>
                        </a:rPr>
                        <a:t>200,000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solidFill>
                            <a:srgbClr val="000000"/>
                          </a:solidFill>
                          <a:effectLst/>
                          <a:latin typeface="+mn-lt"/>
                        </a:rPr>
                        <a:t>200,000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7"/>
                  </a:ext>
                </a:extLst>
              </a:tr>
              <a:tr h="204283">
                <a:tc gridSpan="2">
                  <a:txBody>
                    <a:bodyPr/>
                    <a:lstStyle/>
                    <a:p>
                      <a:pPr algn="l" fontAlgn="b"/>
                      <a:r>
                        <a:rPr lang="en-ZA" sz="1400" b="0" i="0" u="none" strike="noStrike">
                          <a:solidFill>
                            <a:srgbClr val="000000"/>
                          </a:solidFill>
                          <a:effectLst/>
                          <a:latin typeface="+mn-lt"/>
                        </a:rPr>
                        <a:t>Depreciation</a:t>
                      </a:r>
                    </a:p>
                  </a:txBody>
                  <a:tcPr marL="9525" marR="9525" marT="9525" marB="0" anchor="b">
                    <a:lnL>
                      <a:noFill/>
                    </a:lnL>
                    <a:lnR>
                      <a:noFill/>
                    </a:lnR>
                    <a:lnT>
                      <a:noFill/>
                    </a:lnT>
                    <a:lnB>
                      <a:noFill/>
                    </a:lnB>
                  </a:tcPr>
                </a:tc>
                <a:tc hMerge="1">
                  <a:txBody>
                    <a:bodyPr/>
                    <a:lstStyle/>
                    <a:p>
                      <a:endParaRPr lang="en-ZA"/>
                    </a:p>
                  </a:txBody>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a:solidFill>
                            <a:srgbClr val="000000"/>
                          </a:solidFill>
                          <a:effectLst/>
                          <a:latin typeface="+mn-lt"/>
                        </a:rPr>
                        <a:t>3,800,000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ZA" sz="1400" b="0" i="0" u="none" strike="noStrike">
                          <a:solidFill>
                            <a:srgbClr val="000000"/>
                          </a:solidFill>
                          <a:effectLst/>
                          <a:latin typeface="+mn-lt"/>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solidFill>
                            <a:srgbClr val="000000"/>
                          </a:solidFill>
                          <a:effectLst/>
                          <a:latin typeface="+mn-lt"/>
                        </a:rPr>
                        <a:t>3,800,000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8"/>
                  </a:ext>
                </a:extLst>
              </a:tr>
              <a:tr h="204283">
                <a:tc>
                  <a:txBody>
                    <a:bodyPr/>
                    <a:lstStyle/>
                    <a:p>
                      <a:pPr algn="l" fontAlgn="b"/>
                      <a:r>
                        <a:rPr lang="en-ZA" sz="1400" b="0" i="0" u="none" strike="noStrike">
                          <a:solidFill>
                            <a:srgbClr val="000000"/>
                          </a:solidFill>
                          <a:effectLst/>
                          <a:latin typeface="+mn-lt"/>
                        </a:rPr>
                        <a:t>Insurance</a:t>
                      </a: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a:solidFill>
                            <a:srgbClr val="000000"/>
                          </a:solidFill>
                          <a:effectLst/>
                          <a:latin typeface="+mn-lt"/>
                        </a:rPr>
                        <a:t>650,000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ZA" sz="1400" b="0" i="0" u="none" strike="noStrike">
                          <a:solidFill>
                            <a:srgbClr val="000000"/>
                          </a:solidFill>
                          <a:effectLst/>
                          <a:latin typeface="+mn-lt"/>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solidFill>
                            <a:srgbClr val="000000"/>
                          </a:solidFill>
                          <a:effectLst/>
                          <a:latin typeface="+mn-lt"/>
                        </a:rPr>
                        <a:t>650,000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9"/>
                  </a:ext>
                </a:extLst>
              </a:tr>
              <a:tr h="204283">
                <a:tc gridSpan="2">
                  <a:txBody>
                    <a:bodyPr/>
                    <a:lstStyle/>
                    <a:p>
                      <a:pPr algn="l" fontAlgn="b"/>
                      <a:r>
                        <a:rPr lang="en-ZA" sz="1400" b="0" i="0" u="none" strike="noStrike">
                          <a:solidFill>
                            <a:srgbClr val="000000"/>
                          </a:solidFill>
                          <a:effectLst/>
                          <a:latin typeface="+mn-lt"/>
                        </a:rPr>
                        <a:t>Lease charges</a:t>
                      </a:r>
                    </a:p>
                  </a:txBody>
                  <a:tcPr marL="9525" marR="9525" marT="9525" marB="0" anchor="b">
                    <a:lnL>
                      <a:noFill/>
                    </a:lnL>
                    <a:lnR>
                      <a:noFill/>
                    </a:lnR>
                    <a:lnT>
                      <a:noFill/>
                    </a:lnT>
                    <a:lnB>
                      <a:noFill/>
                    </a:lnB>
                  </a:tcPr>
                </a:tc>
                <a:tc hMerge="1">
                  <a:txBody>
                    <a:bodyPr/>
                    <a:lstStyle/>
                    <a:p>
                      <a:endParaRPr lang="en-ZA"/>
                    </a:p>
                  </a:txBody>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solidFill>
                            <a:srgbClr val="000000"/>
                          </a:solidFill>
                          <a:effectLst/>
                          <a:latin typeface="+mn-lt"/>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ZA" sz="1400" b="0" i="0" u="none" strike="noStrike">
                          <a:solidFill>
                            <a:srgbClr val="000000"/>
                          </a:solidFill>
                          <a:effectLst/>
                          <a:latin typeface="+mn-lt"/>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solidFill>
                            <a:srgbClr val="000000"/>
                          </a:solidFill>
                          <a:effectLst/>
                          <a:latin typeface="+mn-lt"/>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0"/>
                  </a:ext>
                </a:extLst>
              </a:tr>
              <a:tr h="204283">
                <a:tc gridSpan="3">
                  <a:txBody>
                    <a:bodyPr/>
                    <a:lstStyle/>
                    <a:p>
                      <a:pPr algn="l" fontAlgn="b"/>
                      <a:r>
                        <a:rPr lang="en-ZA" sz="1400" b="0" i="0" u="none" strike="noStrike">
                          <a:solidFill>
                            <a:srgbClr val="000000"/>
                          </a:solidFill>
                          <a:effectLst/>
                          <a:latin typeface="+mn-lt"/>
                        </a:rPr>
                        <a:t>Leasohold Improvements</a:t>
                      </a:r>
                    </a:p>
                  </a:txBody>
                  <a:tcPr marL="9525" marR="9525" marT="9525" marB="0" anchor="b">
                    <a:lnL>
                      <a:noFill/>
                    </a:lnL>
                    <a:lnR>
                      <a:noFill/>
                    </a:lnR>
                    <a:lnT>
                      <a:noFill/>
                    </a:lnT>
                    <a:lnB>
                      <a:noFill/>
                    </a:lnB>
                  </a:tcPr>
                </a:tc>
                <a:tc hMerge="1">
                  <a:txBody>
                    <a:bodyPr/>
                    <a:lstStyle/>
                    <a:p>
                      <a:endParaRPr lang="en-ZA"/>
                    </a:p>
                  </a:txBody>
                  <a:tcPr/>
                </a:tc>
                <a:tc hMerge="1">
                  <a:txBody>
                    <a:bodyPr/>
                    <a:lstStyle/>
                    <a:p>
                      <a:endParaRPr lang="en-ZA"/>
                    </a:p>
                  </a:txBody>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a:solidFill>
                            <a:srgbClr val="000000"/>
                          </a:solidFill>
                          <a:effectLst/>
                          <a:latin typeface="+mn-lt"/>
                        </a:rPr>
                        <a:t>500,000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ZA" sz="1400" b="0" i="0" u="none" strike="noStrike">
                          <a:solidFill>
                            <a:srgbClr val="000000"/>
                          </a:solidFill>
                          <a:effectLst/>
                          <a:latin typeface="+mn-lt"/>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solidFill>
                            <a:srgbClr val="000000"/>
                          </a:solidFill>
                          <a:effectLst/>
                          <a:latin typeface="+mn-lt"/>
                        </a:rPr>
                        <a:t>500,000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1"/>
                  </a:ext>
                </a:extLst>
              </a:tr>
              <a:tr h="204283">
                <a:tc gridSpan="2">
                  <a:txBody>
                    <a:bodyPr/>
                    <a:lstStyle/>
                    <a:p>
                      <a:pPr algn="l" fontAlgn="b"/>
                      <a:r>
                        <a:rPr lang="en-ZA" sz="1400" b="0" i="0" u="none" strike="noStrike">
                          <a:solidFill>
                            <a:srgbClr val="000000"/>
                          </a:solidFill>
                          <a:effectLst/>
                          <a:latin typeface="+mn-lt"/>
                        </a:rPr>
                        <a:t>Legal cost</a:t>
                      </a:r>
                    </a:p>
                  </a:txBody>
                  <a:tcPr marL="9525" marR="9525" marT="9525" marB="0" anchor="b">
                    <a:lnL>
                      <a:noFill/>
                    </a:lnL>
                    <a:lnR>
                      <a:noFill/>
                    </a:lnR>
                    <a:lnT>
                      <a:noFill/>
                    </a:lnT>
                    <a:lnB>
                      <a:noFill/>
                    </a:lnB>
                    <a:solidFill>
                      <a:schemeClr val="bg1"/>
                    </a:solidFill>
                  </a:tcPr>
                </a:tc>
                <a:tc hMerge="1">
                  <a:txBody>
                    <a:bodyPr/>
                    <a:lstStyle/>
                    <a:p>
                      <a:endParaRPr lang="en-ZA"/>
                    </a:p>
                  </a:txBody>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b"/>
                      <a:r>
                        <a:rPr lang="en-ZA" sz="1400" b="0" i="0" u="none" strike="noStrike">
                          <a:solidFill>
                            <a:srgbClr val="000000"/>
                          </a:solidFill>
                          <a:effectLst/>
                          <a:latin typeface="+mn-lt"/>
                        </a:rPr>
                        <a:t>1,000,000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b"/>
                      <a:r>
                        <a:rPr lang="en-ZA" sz="1400" b="0" i="0" u="none" strike="noStrike">
                          <a:solidFill>
                            <a:srgbClr val="000000"/>
                          </a:solidFill>
                          <a:effectLst/>
                          <a:latin typeface="+mn-lt"/>
                        </a:rPr>
                        <a:t>2,000,000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b"/>
                      <a:r>
                        <a:rPr lang="en-ZA" sz="1400" b="0" i="0" u="none" strike="noStrike" dirty="0">
                          <a:solidFill>
                            <a:srgbClr val="000000"/>
                          </a:solidFill>
                          <a:effectLst/>
                          <a:latin typeface="+mn-lt"/>
                        </a:rPr>
                        <a:t>3,000,000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22"/>
                  </a:ext>
                </a:extLst>
              </a:tr>
              <a:tr h="204283">
                <a:tc gridSpan="2">
                  <a:txBody>
                    <a:bodyPr/>
                    <a:lstStyle/>
                    <a:p>
                      <a:pPr algn="l" fontAlgn="b"/>
                      <a:r>
                        <a:rPr lang="en-ZA" sz="1400" b="0" i="0" u="none" strike="noStrike">
                          <a:solidFill>
                            <a:srgbClr val="000000"/>
                          </a:solidFill>
                          <a:effectLst/>
                          <a:latin typeface="+mn-lt"/>
                        </a:rPr>
                        <a:t>Office rental</a:t>
                      </a:r>
                    </a:p>
                  </a:txBody>
                  <a:tcPr marL="9525" marR="9525" marT="9525" marB="0" anchor="b">
                    <a:lnL>
                      <a:noFill/>
                    </a:lnL>
                    <a:lnR>
                      <a:noFill/>
                    </a:lnR>
                    <a:lnT>
                      <a:noFill/>
                    </a:lnT>
                    <a:lnB>
                      <a:noFill/>
                    </a:lnB>
                    <a:solidFill>
                      <a:schemeClr val="bg1"/>
                    </a:solidFill>
                  </a:tcPr>
                </a:tc>
                <a:tc hMerge="1">
                  <a:txBody>
                    <a:bodyPr/>
                    <a:lstStyle/>
                    <a:p>
                      <a:endParaRPr lang="en-ZA"/>
                    </a:p>
                  </a:txBody>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b"/>
                      <a:r>
                        <a:rPr lang="en-ZA" sz="1400" b="0" i="0" u="none" strike="noStrike">
                          <a:solidFill>
                            <a:srgbClr val="000000"/>
                          </a:solidFill>
                          <a:effectLst/>
                          <a:latin typeface="+mn-lt"/>
                        </a:rPr>
                        <a:t>1,200,000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b"/>
                      <a:r>
                        <a:rPr lang="en-ZA" sz="1400" b="0" i="0" u="none" strike="noStrike">
                          <a:solidFill>
                            <a:srgbClr val="000000"/>
                          </a:solidFill>
                          <a:effectLst/>
                          <a:latin typeface="+mn-lt"/>
                        </a:rPr>
                        <a:t>230,000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b"/>
                      <a:r>
                        <a:rPr lang="en-ZA" sz="1400" b="0" i="0" u="none" strike="noStrike" dirty="0">
                          <a:solidFill>
                            <a:srgbClr val="000000"/>
                          </a:solidFill>
                          <a:effectLst/>
                          <a:latin typeface="+mn-lt"/>
                        </a:rPr>
                        <a:t>1,430,000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23"/>
                  </a:ext>
                </a:extLst>
              </a:tr>
              <a:tr h="204283">
                <a:tc>
                  <a:txBody>
                    <a:bodyPr/>
                    <a:lstStyle/>
                    <a:p>
                      <a:pPr algn="l" fontAlgn="b"/>
                      <a:r>
                        <a:rPr lang="en-ZA" sz="1400" b="0" i="0" u="none" strike="noStrike">
                          <a:solidFill>
                            <a:srgbClr val="000000"/>
                          </a:solidFill>
                          <a:effectLst/>
                          <a:latin typeface="+mn-lt"/>
                        </a:rPr>
                        <a:t>Postage</a:t>
                      </a:r>
                    </a:p>
                  </a:txBody>
                  <a:tcPr marL="9525" marR="9525" marT="9525" marB="0" anchor="b">
                    <a:lnL>
                      <a:noFill/>
                    </a:lnL>
                    <a:lnR>
                      <a:noFill/>
                    </a:lnR>
                    <a:lnT>
                      <a:noFill/>
                    </a:lnT>
                    <a:lnB>
                      <a:noFill/>
                    </a:lnB>
                    <a:solidFill>
                      <a:schemeClr val="bg1"/>
                    </a:solidFill>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tc>
                  <a:txBody>
                    <a:bodyPr/>
                    <a:lstStyle/>
                    <a:p>
                      <a:pPr algn="l" fontAlgn="b"/>
                      <a:endParaRPr lang="en-ZA" sz="1400" b="0" i="0" u="none" strike="noStrike" dirty="0">
                        <a:solidFill>
                          <a:srgbClr val="000000"/>
                        </a:solidFill>
                        <a:effectLst/>
                        <a:latin typeface="+mn-lt"/>
                      </a:endParaRPr>
                    </a:p>
                  </a:txBody>
                  <a:tcPr marL="9525" marR="9525" marT="9525" marB="0" anchor="b">
                    <a:lnL>
                      <a:noFill/>
                    </a:lnL>
                    <a:lnR>
                      <a:noFill/>
                    </a:lnR>
                    <a:lnT>
                      <a:noFill/>
                    </a:lnT>
                    <a:lnB>
                      <a:noFill/>
                    </a:lnB>
                    <a:solidFill>
                      <a:schemeClr val="bg1"/>
                    </a:solidFill>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tc>
                  <a:txBody>
                    <a:bodyPr/>
                    <a:lstStyle/>
                    <a:p>
                      <a:pPr algn="l" fontAlgn="b"/>
                      <a:endParaRPr lang="en-ZA" sz="1400" b="0" i="0" u="none" strike="noStrike" dirty="0">
                        <a:solidFill>
                          <a:srgbClr val="000000"/>
                        </a:solidFill>
                        <a:effectLst/>
                        <a:latin typeface="+mn-lt"/>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b"/>
                      <a:r>
                        <a:rPr lang="en-ZA" sz="1400" b="0" i="0" u="none" strike="noStrike">
                          <a:solidFill>
                            <a:srgbClr val="000000"/>
                          </a:solidFill>
                          <a:effectLst/>
                          <a:latin typeface="+mn-lt"/>
                        </a:rPr>
                        <a:t>40,000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en-ZA" sz="1400" b="0" i="0" u="none" strike="noStrike">
                          <a:solidFill>
                            <a:srgbClr val="000000"/>
                          </a:solidFill>
                          <a:effectLst/>
                          <a:latin typeface="+mn-lt"/>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b"/>
                      <a:r>
                        <a:rPr lang="en-ZA" sz="1400" b="0" i="0" u="none" strike="noStrike" dirty="0">
                          <a:solidFill>
                            <a:srgbClr val="000000"/>
                          </a:solidFill>
                          <a:effectLst/>
                          <a:latin typeface="+mn-lt"/>
                        </a:rPr>
                        <a:t>40,000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24"/>
                  </a:ext>
                </a:extLst>
              </a:tr>
            </a:tbl>
          </a:graphicData>
        </a:graphic>
      </p:graphicFrame>
    </p:spTree>
    <p:extLst>
      <p:ext uri="{BB962C8B-B14F-4D97-AF65-F5344CB8AC3E}">
        <p14:creationId xmlns:p14="http://schemas.microsoft.com/office/powerpoint/2010/main" val="409640346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8859"/>
            <a:ext cx="10515600" cy="529770"/>
          </a:xfrm>
        </p:spPr>
        <p:txBody>
          <a:bodyPr>
            <a:normAutofit/>
          </a:bodyPr>
          <a:lstStyle/>
          <a:p>
            <a:pPr algn="ctr"/>
            <a:r>
              <a:rPr lang="en-ZA" sz="2800" b="1" dirty="0">
                <a:solidFill>
                  <a:schemeClr val="tx1"/>
                </a:solidFill>
              </a:rPr>
              <a:t>2021 ADJUSTED BUDGET CONT…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66222148"/>
              </p:ext>
            </p:extLst>
          </p:nvPr>
        </p:nvGraphicFramePr>
        <p:xfrm>
          <a:off x="145143" y="928904"/>
          <a:ext cx="11306628" cy="5143012"/>
        </p:xfrm>
        <a:graphic>
          <a:graphicData uri="http://schemas.openxmlformats.org/drawingml/2006/table">
            <a:tbl>
              <a:tblPr/>
              <a:tblGrid>
                <a:gridCol w="1200033">
                  <a:extLst>
                    <a:ext uri="{9D8B030D-6E8A-4147-A177-3AD203B41FA5}">
                      <a16:colId xmlns:a16="http://schemas.microsoft.com/office/drawing/2014/main" val="20000"/>
                    </a:ext>
                  </a:extLst>
                </a:gridCol>
                <a:gridCol w="1200033">
                  <a:extLst>
                    <a:ext uri="{9D8B030D-6E8A-4147-A177-3AD203B41FA5}">
                      <a16:colId xmlns:a16="http://schemas.microsoft.com/office/drawing/2014/main" val="20001"/>
                    </a:ext>
                  </a:extLst>
                </a:gridCol>
                <a:gridCol w="1200033">
                  <a:extLst>
                    <a:ext uri="{9D8B030D-6E8A-4147-A177-3AD203B41FA5}">
                      <a16:colId xmlns:a16="http://schemas.microsoft.com/office/drawing/2014/main" val="20002"/>
                    </a:ext>
                  </a:extLst>
                </a:gridCol>
                <a:gridCol w="1200033">
                  <a:extLst>
                    <a:ext uri="{9D8B030D-6E8A-4147-A177-3AD203B41FA5}">
                      <a16:colId xmlns:a16="http://schemas.microsoft.com/office/drawing/2014/main" val="20003"/>
                    </a:ext>
                  </a:extLst>
                </a:gridCol>
                <a:gridCol w="1200033">
                  <a:extLst>
                    <a:ext uri="{9D8B030D-6E8A-4147-A177-3AD203B41FA5}">
                      <a16:colId xmlns:a16="http://schemas.microsoft.com/office/drawing/2014/main" val="20004"/>
                    </a:ext>
                  </a:extLst>
                </a:gridCol>
                <a:gridCol w="1575044">
                  <a:extLst>
                    <a:ext uri="{9D8B030D-6E8A-4147-A177-3AD203B41FA5}">
                      <a16:colId xmlns:a16="http://schemas.microsoft.com/office/drawing/2014/main" val="20005"/>
                    </a:ext>
                  </a:extLst>
                </a:gridCol>
                <a:gridCol w="1641362">
                  <a:extLst>
                    <a:ext uri="{9D8B030D-6E8A-4147-A177-3AD203B41FA5}">
                      <a16:colId xmlns:a16="http://schemas.microsoft.com/office/drawing/2014/main" val="20006"/>
                    </a:ext>
                  </a:extLst>
                </a:gridCol>
                <a:gridCol w="2090057">
                  <a:extLst>
                    <a:ext uri="{9D8B030D-6E8A-4147-A177-3AD203B41FA5}">
                      <a16:colId xmlns:a16="http://schemas.microsoft.com/office/drawing/2014/main" val="20007"/>
                    </a:ext>
                  </a:extLst>
                </a:gridCol>
              </a:tblGrid>
              <a:tr h="330788">
                <a:tc gridSpan="4">
                  <a:txBody>
                    <a:bodyPr/>
                    <a:lstStyle/>
                    <a:p>
                      <a:pPr algn="l" fontAlgn="b"/>
                      <a:r>
                        <a:rPr lang="en-ZA" sz="1400" b="1" i="0" u="none" strike="noStrike" dirty="0">
                          <a:solidFill>
                            <a:srgbClr val="000000"/>
                          </a:solidFill>
                          <a:effectLst/>
                          <a:latin typeface="+mn-lt"/>
                        </a:rPr>
                        <a:t>FINANCIAL PERFORMANCE DATA</a:t>
                      </a:r>
                    </a:p>
                  </a:txBody>
                  <a:tcPr marL="9525" marR="9525" marT="9525" marB="0" anchor="b">
                    <a:lnL>
                      <a:noFill/>
                    </a:lnL>
                    <a:lnR>
                      <a:noFill/>
                    </a:lnR>
                    <a:lnT>
                      <a:noFill/>
                    </a:lnT>
                    <a:lnB>
                      <a:noFill/>
                    </a:lnB>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ctr" fontAlgn="b"/>
                      <a:endParaRPr lang="en-ZA" sz="1400" b="1"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ctr" fontAlgn="b"/>
                      <a:r>
                        <a:rPr lang="en-ZA" sz="1400" b="1" i="0" u="none" strike="noStrike" dirty="0">
                          <a:solidFill>
                            <a:srgbClr val="000000"/>
                          </a:solidFill>
                          <a:effectLst/>
                          <a:latin typeface="+mn-lt"/>
                        </a:rPr>
                        <a:t>ORIGINAL</a:t>
                      </a:r>
                    </a:p>
                  </a:txBody>
                  <a:tcPr marL="9525" marR="9525" marT="9525" marB="0" anchor="b">
                    <a:lnL>
                      <a:noFill/>
                    </a:lnL>
                    <a:lnR>
                      <a:noFill/>
                    </a:lnR>
                    <a:lnT>
                      <a:noFill/>
                    </a:lnT>
                    <a:lnB>
                      <a:noFill/>
                    </a:lnB>
                  </a:tcPr>
                </a:tc>
                <a:tc>
                  <a:txBody>
                    <a:bodyPr/>
                    <a:lstStyle/>
                    <a:p>
                      <a:pPr algn="ctr" fontAlgn="b"/>
                      <a:r>
                        <a:rPr lang="en-ZA" sz="1400" b="1" i="0" u="none" strike="noStrike" dirty="0">
                          <a:solidFill>
                            <a:srgbClr val="000000"/>
                          </a:solidFill>
                          <a:effectLst/>
                          <a:latin typeface="+mn-lt"/>
                        </a:rPr>
                        <a:t>ADJUSTMENT</a:t>
                      </a:r>
                    </a:p>
                  </a:txBody>
                  <a:tcPr marL="9525" marR="9525" marT="9525" marB="0" anchor="b">
                    <a:lnL>
                      <a:noFill/>
                    </a:lnL>
                    <a:lnR>
                      <a:noFill/>
                    </a:lnR>
                    <a:lnT>
                      <a:noFill/>
                    </a:lnT>
                    <a:lnB>
                      <a:noFill/>
                    </a:lnB>
                  </a:tcPr>
                </a:tc>
                <a:tc>
                  <a:txBody>
                    <a:bodyPr/>
                    <a:lstStyle/>
                    <a:p>
                      <a:pPr algn="l" fontAlgn="b"/>
                      <a:r>
                        <a:rPr lang="en-ZA" sz="1400" b="1" i="0" u="none" strike="noStrike" dirty="0">
                          <a:solidFill>
                            <a:srgbClr val="000000"/>
                          </a:solidFill>
                          <a:effectLst/>
                          <a:latin typeface="+mn-lt"/>
                        </a:rPr>
                        <a:t>NEW BUDGET</a:t>
                      </a:r>
                    </a:p>
                  </a:txBody>
                  <a:tcPr marL="9525" marR="9525" marT="9525" marB="0" anchor="b">
                    <a:lnL>
                      <a:noFill/>
                    </a:lnL>
                    <a:lnR>
                      <a:noFill/>
                    </a:lnR>
                    <a:lnT>
                      <a:noFill/>
                    </a:lnT>
                    <a:lnB>
                      <a:noFill/>
                    </a:lnB>
                  </a:tcPr>
                </a:tc>
                <a:extLst>
                  <a:ext uri="{0D108BD9-81ED-4DB2-BD59-A6C34878D82A}">
                    <a16:rowId xmlns:a16="http://schemas.microsoft.com/office/drawing/2014/main" val="10000"/>
                  </a:ext>
                </a:extLst>
              </a:tr>
              <a:tr h="224082">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ZA" sz="1400" b="0" i="0" u="none" strike="noStrike" dirty="0">
                        <a:solidFill>
                          <a:srgbClr val="000000"/>
                        </a:solidFill>
                        <a:effectLst/>
                        <a:latin typeface="+mn-lt"/>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13412">
                <a:tc gridSpan="3">
                  <a:txBody>
                    <a:bodyPr/>
                    <a:lstStyle/>
                    <a:p>
                      <a:pPr algn="l" fontAlgn="b"/>
                      <a:r>
                        <a:rPr lang="en-ZA" sz="1400" b="0" i="0" u="none" strike="noStrike" dirty="0">
                          <a:solidFill>
                            <a:srgbClr val="000000"/>
                          </a:solidFill>
                          <a:effectLst/>
                          <a:latin typeface="+mn-lt"/>
                        </a:rPr>
                        <a:t>Printing and Stationery</a:t>
                      </a:r>
                    </a:p>
                  </a:txBody>
                  <a:tcPr marL="9525" marR="9525" marT="9525" marB="0" anchor="b">
                    <a:lnL>
                      <a:noFill/>
                    </a:lnL>
                    <a:lnR>
                      <a:noFill/>
                    </a:lnR>
                    <a:lnT>
                      <a:noFill/>
                    </a:lnT>
                    <a:lnB>
                      <a:noFill/>
                    </a:lnB>
                  </a:tcPr>
                </a:tc>
                <a:tc hMerge="1">
                  <a:txBody>
                    <a:bodyPr/>
                    <a:lstStyle/>
                    <a:p>
                      <a:endParaRPr lang="en-ZA"/>
                    </a:p>
                  </a:txBody>
                  <a:tcPr/>
                </a:tc>
                <a:tc hMerge="1">
                  <a:txBody>
                    <a:bodyPr/>
                    <a:lstStyle/>
                    <a:p>
                      <a:endParaRPr lang="en-ZA"/>
                    </a:p>
                  </a:txBody>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a:solidFill>
                            <a:srgbClr val="000000"/>
                          </a:solidFill>
                          <a:effectLst/>
                          <a:latin typeface="+mn-lt"/>
                        </a:rPr>
                        <a:t>850,000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ZA" sz="1400" b="0" i="0" u="none" strike="noStrike">
                          <a:solidFill>
                            <a:srgbClr val="000000"/>
                          </a:solidFill>
                          <a:effectLst/>
                          <a:latin typeface="+mn-lt"/>
                        </a:rPr>
                        <a:t>-300,000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ZA" sz="1400" b="0" i="0" u="none" strike="noStrike" dirty="0">
                          <a:solidFill>
                            <a:srgbClr val="000000"/>
                          </a:solidFill>
                          <a:effectLst/>
                          <a:latin typeface="+mn-lt"/>
                        </a:rPr>
                        <a:t>550,000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213412">
                <a:tc gridSpan="3">
                  <a:txBody>
                    <a:bodyPr/>
                    <a:lstStyle/>
                    <a:p>
                      <a:pPr algn="l" fontAlgn="b"/>
                      <a:r>
                        <a:rPr lang="en-ZA" sz="1400" b="0" i="0" u="none" strike="noStrike" dirty="0">
                          <a:solidFill>
                            <a:srgbClr val="000000"/>
                          </a:solidFill>
                          <a:effectLst/>
                          <a:latin typeface="+mn-lt"/>
                        </a:rPr>
                        <a:t>Repairs &amp;maintenance</a:t>
                      </a:r>
                    </a:p>
                  </a:txBody>
                  <a:tcPr marL="9525" marR="9525" marT="9525" marB="0" anchor="b">
                    <a:lnL>
                      <a:noFill/>
                    </a:lnL>
                    <a:lnR>
                      <a:noFill/>
                    </a:lnR>
                    <a:lnT>
                      <a:noFill/>
                    </a:lnT>
                    <a:lnB>
                      <a:noFill/>
                    </a:lnB>
                  </a:tcPr>
                </a:tc>
                <a:tc hMerge="1">
                  <a:txBody>
                    <a:bodyPr/>
                    <a:lstStyle/>
                    <a:p>
                      <a:endParaRPr lang="en-ZA"/>
                    </a:p>
                  </a:txBody>
                  <a:tcPr/>
                </a:tc>
                <a:tc hMerge="1">
                  <a:txBody>
                    <a:bodyPr/>
                    <a:lstStyle/>
                    <a:p>
                      <a:endParaRPr lang="en-ZA"/>
                    </a:p>
                  </a:txBody>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a:solidFill>
                            <a:srgbClr val="000000"/>
                          </a:solidFill>
                          <a:effectLst/>
                          <a:latin typeface="+mn-lt"/>
                        </a:rPr>
                        <a:t>700,000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ZA" sz="1400" b="0" i="0" u="none" strike="noStrike">
                          <a:solidFill>
                            <a:srgbClr val="000000"/>
                          </a:solidFill>
                          <a:effectLst/>
                          <a:latin typeface="+mn-lt"/>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solidFill>
                            <a:srgbClr val="000000"/>
                          </a:solidFill>
                          <a:effectLst/>
                          <a:latin typeface="+mn-lt"/>
                        </a:rPr>
                        <a:t>700,000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213412">
                <a:tc gridSpan="3">
                  <a:txBody>
                    <a:bodyPr/>
                    <a:lstStyle/>
                    <a:p>
                      <a:pPr algn="l" fontAlgn="b"/>
                      <a:r>
                        <a:rPr lang="en-ZA" sz="1400" b="0" i="0" u="none" strike="noStrike" dirty="0">
                          <a:solidFill>
                            <a:srgbClr val="000000"/>
                          </a:solidFill>
                          <a:effectLst/>
                          <a:latin typeface="+mn-lt"/>
                        </a:rPr>
                        <a:t>M/vehicle running cost</a:t>
                      </a:r>
                    </a:p>
                  </a:txBody>
                  <a:tcPr marL="9525" marR="9525" marT="9525" marB="0" anchor="b">
                    <a:lnL>
                      <a:noFill/>
                    </a:lnL>
                    <a:lnR>
                      <a:noFill/>
                    </a:lnR>
                    <a:lnT>
                      <a:noFill/>
                    </a:lnT>
                    <a:lnB>
                      <a:noFill/>
                    </a:lnB>
                  </a:tcPr>
                </a:tc>
                <a:tc hMerge="1">
                  <a:txBody>
                    <a:bodyPr/>
                    <a:lstStyle/>
                    <a:p>
                      <a:endParaRPr lang="en-ZA"/>
                    </a:p>
                  </a:txBody>
                  <a:tcPr/>
                </a:tc>
                <a:tc hMerge="1">
                  <a:txBody>
                    <a:bodyPr/>
                    <a:lstStyle/>
                    <a:p>
                      <a:endParaRPr lang="en-ZA"/>
                    </a:p>
                  </a:txBody>
                  <a:tcPr/>
                </a:tc>
                <a:tc>
                  <a:txBody>
                    <a:bodyPr/>
                    <a:lstStyle/>
                    <a:p>
                      <a:pPr algn="l" fontAlgn="b"/>
                      <a:endParaRPr lang="en-ZA" sz="14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a:solidFill>
                            <a:srgbClr val="000000"/>
                          </a:solidFill>
                          <a:effectLst/>
                          <a:latin typeface="+mn-lt"/>
                        </a:rPr>
                        <a:t>60,000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ZA" sz="1400" b="0" i="0" u="none" strike="noStrike">
                          <a:solidFill>
                            <a:srgbClr val="000000"/>
                          </a:solidFill>
                          <a:effectLst/>
                          <a:latin typeface="+mn-lt"/>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solidFill>
                            <a:srgbClr val="000000"/>
                          </a:solidFill>
                          <a:effectLst/>
                          <a:latin typeface="+mn-lt"/>
                        </a:rPr>
                        <a:t>60,000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213412">
                <a:tc>
                  <a:txBody>
                    <a:bodyPr/>
                    <a:lstStyle/>
                    <a:p>
                      <a:pPr algn="l" fontAlgn="b"/>
                      <a:r>
                        <a:rPr lang="en-ZA" sz="1400" b="0" i="0" u="none" strike="noStrike">
                          <a:solidFill>
                            <a:srgbClr val="000000"/>
                          </a:solidFill>
                          <a:effectLst/>
                          <a:latin typeface="+mn-lt"/>
                        </a:rPr>
                        <a:t>Salaries</a:t>
                      </a: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mn-lt"/>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a:solidFill>
                            <a:srgbClr val="000000"/>
                          </a:solidFill>
                          <a:effectLst/>
                          <a:latin typeface="+mn-lt"/>
                        </a:rPr>
                        <a:t>62,704,000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a:solidFill>
                            <a:srgbClr val="000000"/>
                          </a:solidFill>
                          <a:effectLst/>
                          <a:latin typeface="+mn-lt"/>
                        </a:rPr>
                        <a:t>-4,993,500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solidFill>
                            <a:srgbClr val="000000"/>
                          </a:solidFill>
                          <a:effectLst/>
                          <a:latin typeface="+mn-lt"/>
                        </a:rPr>
                        <a:t>57,710,500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213412">
                <a:tc gridSpan="2">
                  <a:txBody>
                    <a:bodyPr/>
                    <a:lstStyle/>
                    <a:p>
                      <a:pPr algn="l" fontAlgn="b"/>
                      <a:r>
                        <a:rPr lang="en-ZA" sz="1400" b="0" i="0" u="none" strike="noStrike">
                          <a:solidFill>
                            <a:srgbClr val="000000"/>
                          </a:solidFill>
                          <a:effectLst/>
                          <a:latin typeface="+mn-lt"/>
                        </a:rPr>
                        <a:t>Security services</a:t>
                      </a:r>
                    </a:p>
                  </a:txBody>
                  <a:tcPr marL="9525" marR="9525" marT="9525" marB="0" anchor="b">
                    <a:lnL>
                      <a:noFill/>
                    </a:lnL>
                    <a:lnR>
                      <a:noFill/>
                    </a:lnR>
                    <a:lnT>
                      <a:noFill/>
                    </a:lnT>
                    <a:lnB>
                      <a:noFill/>
                    </a:lnB>
                  </a:tcPr>
                </a:tc>
                <a:tc hMerge="1">
                  <a:txBody>
                    <a:bodyPr/>
                    <a:lstStyle/>
                    <a:p>
                      <a:endParaRPr lang="en-ZA"/>
                    </a:p>
                  </a:txBody>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mn-lt"/>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solidFill>
                            <a:srgbClr val="000000"/>
                          </a:solidFill>
                          <a:effectLst/>
                          <a:latin typeface="+mn-lt"/>
                        </a:rPr>
                        <a:t>726,000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ZA" sz="1400" b="0" i="0" u="none" strike="noStrike">
                          <a:solidFill>
                            <a:srgbClr val="000000"/>
                          </a:solidFill>
                          <a:effectLst/>
                          <a:latin typeface="+mn-lt"/>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solidFill>
                            <a:srgbClr val="000000"/>
                          </a:solidFill>
                          <a:effectLst/>
                          <a:latin typeface="+mn-lt"/>
                        </a:rPr>
                        <a:t>726,000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213412">
                <a:tc gridSpan="2">
                  <a:txBody>
                    <a:bodyPr/>
                    <a:lstStyle/>
                    <a:p>
                      <a:pPr algn="l" fontAlgn="b"/>
                      <a:r>
                        <a:rPr lang="en-ZA" sz="1400" b="0" i="0" u="none" strike="noStrike">
                          <a:solidFill>
                            <a:srgbClr val="000000"/>
                          </a:solidFill>
                          <a:effectLst/>
                          <a:latin typeface="+mn-lt"/>
                        </a:rPr>
                        <a:t>Staff development</a:t>
                      </a:r>
                    </a:p>
                  </a:txBody>
                  <a:tcPr marL="9525" marR="9525" marT="9525" marB="0" anchor="b">
                    <a:lnL>
                      <a:noFill/>
                    </a:lnL>
                    <a:lnR>
                      <a:noFill/>
                    </a:lnR>
                    <a:lnT>
                      <a:noFill/>
                    </a:lnT>
                    <a:lnB>
                      <a:noFill/>
                    </a:lnB>
                  </a:tcPr>
                </a:tc>
                <a:tc hMerge="1">
                  <a:txBody>
                    <a:bodyPr/>
                    <a:lstStyle/>
                    <a:p>
                      <a:endParaRPr lang="en-ZA"/>
                    </a:p>
                  </a:txBody>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solidFill>
                            <a:srgbClr val="000000"/>
                          </a:solidFill>
                          <a:effectLst/>
                          <a:latin typeface="+mn-lt"/>
                        </a:rPr>
                        <a:t>300,000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ZA" sz="1400" b="0" i="0" u="none" strike="noStrike">
                          <a:solidFill>
                            <a:srgbClr val="000000"/>
                          </a:solidFill>
                          <a:effectLst/>
                          <a:latin typeface="+mn-lt"/>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solidFill>
                            <a:srgbClr val="000000"/>
                          </a:solidFill>
                          <a:effectLst/>
                          <a:latin typeface="+mn-lt"/>
                        </a:rPr>
                        <a:t>300,000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213412">
                <a:tc gridSpan="2">
                  <a:txBody>
                    <a:bodyPr/>
                    <a:lstStyle/>
                    <a:p>
                      <a:pPr algn="l" fontAlgn="b"/>
                      <a:r>
                        <a:rPr lang="en-ZA" sz="1400" b="0" i="0" u="none" strike="noStrike">
                          <a:solidFill>
                            <a:srgbClr val="000000"/>
                          </a:solidFill>
                          <a:effectLst/>
                          <a:latin typeface="+mn-lt"/>
                        </a:rPr>
                        <a:t>Sundry expenses</a:t>
                      </a:r>
                    </a:p>
                  </a:txBody>
                  <a:tcPr marL="9525" marR="9525" marT="9525" marB="0" anchor="b">
                    <a:lnL>
                      <a:noFill/>
                    </a:lnL>
                    <a:lnR>
                      <a:noFill/>
                    </a:lnR>
                    <a:lnT>
                      <a:noFill/>
                    </a:lnT>
                    <a:lnB>
                      <a:noFill/>
                    </a:lnB>
                  </a:tcPr>
                </a:tc>
                <a:tc hMerge="1">
                  <a:txBody>
                    <a:bodyPr/>
                    <a:lstStyle/>
                    <a:p>
                      <a:endParaRPr lang="en-ZA"/>
                    </a:p>
                  </a:txBody>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a:solidFill>
                            <a:srgbClr val="000000"/>
                          </a:solidFill>
                          <a:effectLst/>
                          <a:latin typeface="+mn-lt"/>
                        </a:rPr>
                        <a:t>90,000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ZA" sz="1400" b="0" i="0" u="none" strike="noStrike" dirty="0">
                          <a:solidFill>
                            <a:srgbClr val="000000"/>
                          </a:solidFill>
                          <a:effectLst/>
                          <a:latin typeface="+mn-lt"/>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solidFill>
                            <a:srgbClr val="000000"/>
                          </a:solidFill>
                          <a:effectLst/>
                          <a:latin typeface="+mn-lt"/>
                        </a:rPr>
                        <a:t>90,000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352130">
                <a:tc>
                  <a:txBody>
                    <a:bodyPr/>
                    <a:lstStyle/>
                    <a:p>
                      <a:pPr algn="l" fontAlgn="b"/>
                      <a:r>
                        <a:rPr lang="en-ZA" sz="1400" b="0" i="0" u="none" strike="noStrike">
                          <a:solidFill>
                            <a:srgbClr val="000000"/>
                          </a:solidFill>
                          <a:effectLst/>
                          <a:latin typeface="+mn-lt"/>
                        </a:rPr>
                        <a:t>Telephone</a:t>
                      </a: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mn-lt"/>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a:solidFill>
                            <a:srgbClr val="000000"/>
                          </a:solidFill>
                          <a:effectLst/>
                          <a:latin typeface="+mn-lt"/>
                        </a:rPr>
                        <a:t>800,000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solidFill>
                            <a:srgbClr val="000000"/>
                          </a:solidFill>
                          <a:effectLst/>
                          <a:latin typeface="+mn-lt"/>
                        </a:rPr>
                        <a:t>400,000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solidFill>
                            <a:srgbClr val="000000"/>
                          </a:solidFill>
                          <a:effectLst/>
                          <a:latin typeface="+mn-lt"/>
                        </a:rPr>
                        <a:t>1,200,000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9"/>
                  </a:ext>
                </a:extLst>
              </a:tr>
              <a:tr h="213412">
                <a:tc gridSpan="3">
                  <a:txBody>
                    <a:bodyPr/>
                    <a:lstStyle/>
                    <a:p>
                      <a:pPr algn="l" fontAlgn="b"/>
                      <a:r>
                        <a:rPr lang="en-ZA" sz="1400" b="0" i="0" u="none" strike="noStrike">
                          <a:solidFill>
                            <a:srgbClr val="000000"/>
                          </a:solidFill>
                          <a:effectLst/>
                          <a:latin typeface="+mn-lt"/>
                        </a:rPr>
                        <a:t>TRAVEL &amp; ACCOMMODATION</a:t>
                      </a:r>
                    </a:p>
                  </a:txBody>
                  <a:tcPr marL="9525" marR="9525" marT="9525" marB="0" anchor="b">
                    <a:lnL>
                      <a:noFill/>
                    </a:lnL>
                    <a:lnR>
                      <a:noFill/>
                    </a:lnR>
                    <a:lnT>
                      <a:noFill/>
                    </a:lnT>
                    <a:lnB>
                      <a:noFill/>
                    </a:lnB>
                  </a:tcPr>
                </a:tc>
                <a:tc hMerge="1">
                  <a:txBody>
                    <a:bodyPr/>
                    <a:lstStyle/>
                    <a:p>
                      <a:endParaRPr lang="en-ZA"/>
                    </a:p>
                  </a:txBody>
                  <a:tcPr/>
                </a:tc>
                <a:tc hMerge="1">
                  <a:txBody>
                    <a:bodyPr/>
                    <a:lstStyle/>
                    <a:p>
                      <a:endParaRPr lang="en-ZA"/>
                    </a:p>
                  </a:txBody>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a:solidFill>
                            <a:srgbClr val="000000"/>
                          </a:solidFill>
                          <a:effectLst/>
                          <a:latin typeface="+mn-lt"/>
                        </a:rPr>
                        <a:t>2,230,000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a:solidFill>
                            <a:srgbClr val="000000"/>
                          </a:solidFill>
                          <a:effectLst/>
                          <a:latin typeface="+mn-lt"/>
                        </a:rPr>
                        <a:t>-730,000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solidFill>
                            <a:srgbClr val="000000"/>
                          </a:solidFill>
                          <a:effectLst/>
                          <a:latin typeface="+mn-lt"/>
                        </a:rPr>
                        <a:t>1,500,000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0"/>
                  </a:ext>
                </a:extLst>
              </a:tr>
              <a:tr h="213412">
                <a:tc gridSpan="3">
                  <a:txBody>
                    <a:bodyPr/>
                    <a:lstStyle/>
                    <a:p>
                      <a:pPr algn="l" fontAlgn="b"/>
                      <a:r>
                        <a:rPr lang="en-ZA" sz="1400" b="0" i="0" u="none" strike="noStrike" dirty="0">
                          <a:solidFill>
                            <a:srgbClr val="000000"/>
                          </a:solidFill>
                          <a:effectLst/>
                          <a:latin typeface="+mn-lt"/>
                        </a:rPr>
                        <a:t>Rates, Water and Electricity</a:t>
                      </a:r>
                    </a:p>
                  </a:txBody>
                  <a:tcPr marL="9525" marR="9525" marT="9525" marB="0" anchor="b">
                    <a:lnL>
                      <a:noFill/>
                    </a:lnL>
                    <a:lnR>
                      <a:noFill/>
                    </a:lnR>
                    <a:lnT>
                      <a:noFill/>
                    </a:lnT>
                    <a:lnB>
                      <a:noFill/>
                    </a:lnB>
                  </a:tcPr>
                </a:tc>
                <a:tc hMerge="1">
                  <a:txBody>
                    <a:bodyPr/>
                    <a:lstStyle/>
                    <a:p>
                      <a:endParaRPr lang="en-ZA"/>
                    </a:p>
                  </a:txBody>
                  <a:tcPr/>
                </a:tc>
                <a:tc hMerge="1">
                  <a:txBody>
                    <a:bodyPr/>
                    <a:lstStyle/>
                    <a:p>
                      <a:endParaRPr lang="en-ZA"/>
                    </a:p>
                  </a:txBody>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a:solidFill>
                            <a:srgbClr val="000000"/>
                          </a:solidFill>
                          <a:effectLst/>
                          <a:latin typeface="+mn-lt"/>
                        </a:rPr>
                        <a:t>3,450,000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ZA" sz="1400" b="0" i="0" u="none" strike="noStrike">
                          <a:solidFill>
                            <a:srgbClr val="000000"/>
                          </a:solidFill>
                          <a:effectLst/>
                          <a:latin typeface="+mn-lt"/>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solidFill>
                            <a:srgbClr val="000000"/>
                          </a:solidFill>
                          <a:effectLst/>
                          <a:latin typeface="+mn-lt"/>
                        </a:rPr>
                        <a:t>3,450,000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1"/>
                  </a:ext>
                </a:extLst>
              </a:tr>
              <a:tr h="213412">
                <a:tc gridSpan="4">
                  <a:txBody>
                    <a:bodyPr/>
                    <a:lstStyle/>
                    <a:p>
                      <a:pPr algn="l" fontAlgn="b"/>
                      <a:r>
                        <a:rPr lang="en-ZA" sz="1400" b="0" i="0" u="none" strike="noStrike">
                          <a:solidFill>
                            <a:srgbClr val="000000"/>
                          </a:solidFill>
                          <a:effectLst/>
                          <a:latin typeface="+mn-lt"/>
                        </a:rPr>
                        <a:t>DATABASE DEV/ MAINTENANCE</a:t>
                      </a:r>
                    </a:p>
                  </a:txBody>
                  <a:tcPr marL="9525" marR="9525" marT="9525" marB="0" anchor="b">
                    <a:lnL>
                      <a:noFill/>
                    </a:lnL>
                    <a:lnR>
                      <a:noFill/>
                    </a:lnR>
                    <a:lnT>
                      <a:noFill/>
                    </a:lnT>
                    <a:lnB>
                      <a:noFill/>
                    </a:lnB>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solidFill>
                            <a:srgbClr val="000000"/>
                          </a:solidFill>
                          <a:effectLst/>
                          <a:latin typeface="+mn-lt"/>
                        </a:rPr>
                        <a:t>2,000,000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a:solidFill>
                            <a:srgbClr val="000000"/>
                          </a:solidFill>
                          <a:effectLst/>
                          <a:latin typeface="+mn-lt"/>
                        </a:rPr>
                        <a:t>2,000,000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solidFill>
                            <a:srgbClr val="000000"/>
                          </a:solidFill>
                          <a:effectLst/>
                          <a:latin typeface="+mn-lt"/>
                        </a:rPr>
                        <a:t>4,000,000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2"/>
                  </a:ext>
                </a:extLst>
              </a:tr>
              <a:tr h="213412">
                <a:tc gridSpan="3">
                  <a:txBody>
                    <a:bodyPr/>
                    <a:lstStyle/>
                    <a:p>
                      <a:pPr algn="l" fontAlgn="b"/>
                      <a:r>
                        <a:rPr lang="en-ZA" sz="1400" b="1" i="0" u="none" strike="noStrike" dirty="0">
                          <a:solidFill>
                            <a:srgbClr val="000000"/>
                          </a:solidFill>
                          <a:effectLst/>
                          <a:latin typeface="+mn-lt"/>
                        </a:rPr>
                        <a:t>CODE OF CONDUCT</a:t>
                      </a:r>
                    </a:p>
                  </a:txBody>
                  <a:tcPr marL="9525" marR="9525" marT="9525" marB="0" anchor="b">
                    <a:lnL>
                      <a:noFill/>
                    </a:lnL>
                    <a:lnR>
                      <a:noFill/>
                    </a:lnR>
                    <a:lnT>
                      <a:noFill/>
                    </a:lnT>
                    <a:lnB>
                      <a:noFill/>
                    </a:lnB>
                  </a:tcPr>
                </a:tc>
                <a:tc hMerge="1">
                  <a:txBody>
                    <a:bodyPr/>
                    <a:lstStyle/>
                    <a:p>
                      <a:endParaRPr lang="en-ZA"/>
                    </a:p>
                  </a:txBody>
                  <a:tcPr/>
                </a:tc>
                <a:tc hMerge="1">
                  <a:txBody>
                    <a:bodyPr/>
                    <a:lstStyle/>
                    <a:p>
                      <a:endParaRPr lang="en-ZA"/>
                    </a:p>
                  </a:txBody>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1" i="0" u="none" strike="noStrike">
                          <a:solidFill>
                            <a:srgbClr val="000000"/>
                          </a:solidFill>
                          <a:effectLst/>
                          <a:latin typeface="+mn-lt"/>
                        </a:rPr>
                        <a:t>1,500,000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ZA" sz="1400" b="1" i="0" u="none" strike="noStrike">
                          <a:solidFill>
                            <a:srgbClr val="000000"/>
                          </a:solidFill>
                          <a:effectLst/>
                          <a:latin typeface="+mn-lt"/>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1" i="0" u="none" strike="noStrike" dirty="0">
                          <a:solidFill>
                            <a:srgbClr val="000000"/>
                          </a:solidFill>
                          <a:effectLst/>
                          <a:latin typeface="+mn-lt"/>
                        </a:rPr>
                        <a:t>1,500,000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3"/>
                  </a:ext>
                </a:extLst>
              </a:tr>
              <a:tr h="213412">
                <a:tc gridSpan="3">
                  <a:txBody>
                    <a:bodyPr/>
                    <a:lstStyle/>
                    <a:p>
                      <a:pPr algn="l" fontAlgn="b"/>
                      <a:r>
                        <a:rPr lang="en-ZA" sz="1400" b="1" i="0" u="none" strike="noStrike" dirty="0">
                          <a:solidFill>
                            <a:srgbClr val="000000"/>
                          </a:solidFill>
                          <a:effectLst/>
                          <a:latin typeface="+mn-lt"/>
                        </a:rPr>
                        <a:t>REGISTRATION </a:t>
                      </a:r>
                      <a:r>
                        <a:rPr lang="en-ZA" sz="1400" b="1" i="0" u="none" strike="noStrike">
                          <a:solidFill>
                            <a:srgbClr val="000000"/>
                          </a:solidFill>
                          <a:effectLst/>
                          <a:latin typeface="+mn-lt"/>
                        </a:rPr>
                        <a:t>OF EDUC</a:t>
                      </a:r>
                      <a:endParaRPr lang="en-ZA" sz="1400" b="1" i="0" u="none" strike="noStrike" dirty="0">
                        <a:solidFill>
                          <a:srgbClr val="000000"/>
                        </a:solidFill>
                        <a:effectLst/>
                        <a:latin typeface="+mn-lt"/>
                      </a:endParaRPr>
                    </a:p>
                  </a:txBody>
                  <a:tcPr marL="9525" marR="9525" marT="9525" marB="0" anchor="b">
                    <a:lnL>
                      <a:noFill/>
                    </a:lnL>
                    <a:lnR>
                      <a:noFill/>
                    </a:lnR>
                    <a:lnT>
                      <a:noFill/>
                    </a:lnT>
                    <a:lnB>
                      <a:noFill/>
                    </a:lnB>
                  </a:tcPr>
                </a:tc>
                <a:tc hMerge="1">
                  <a:txBody>
                    <a:bodyPr/>
                    <a:lstStyle/>
                    <a:p>
                      <a:endParaRPr lang="en-ZA"/>
                    </a:p>
                  </a:txBody>
                  <a:tcPr/>
                </a:tc>
                <a:tc hMerge="1">
                  <a:txBody>
                    <a:bodyPr/>
                    <a:lstStyle/>
                    <a:p>
                      <a:endParaRPr lang="en-ZA"/>
                    </a:p>
                  </a:txBody>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1" i="0" u="none" strike="noStrike">
                          <a:solidFill>
                            <a:srgbClr val="000000"/>
                          </a:solidFill>
                          <a:effectLst/>
                          <a:latin typeface="+mn-lt"/>
                        </a:rPr>
                        <a:t>1,000,000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ZA" sz="1400" b="1" i="0" u="none" strike="noStrike">
                          <a:solidFill>
                            <a:srgbClr val="000000"/>
                          </a:solidFill>
                          <a:effectLst/>
                          <a:latin typeface="+mn-lt"/>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1" i="0" u="none" strike="noStrike" dirty="0">
                          <a:solidFill>
                            <a:srgbClr val="000000"/>
                          </a:solidFill>
                          <a:effectLst/>
                          <a:latin typeface="+mn-lt"/>
                        </a:rPr>
                        <a:t>1,000,000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4"/>
                  </a:ext>
                </a:extLst>
              </a:tr>
              <a:tr h="213412">
                <a:tc gridSpan="4">
                  <a:txBody>
                    <a:bodyPr/>
                    <a:lstStyle/>
                    <a:p>
                      <a:pPr algn="l" fontAlgn="b"/>
                      <a:r>
                        <a:rPr lang="en-ZA" sz="1400" b="1" i="0" u="none" strike="noStrike">
                          <a:solidFill>
                            <a:srgbClr val="000000"/>
                          </a:solidFill>
                          <a:effectLst/>
                          <a:latin typeface="+mn-lt"/>
                        </a:rPr>
                        <a:t>PROFESSIONAL DEVELOPMENT</a:t>
                      </a:r>
                    </a:p>
                  </a:txBody>
                  <a:tcPr marL="9525" marR="9525" marT="9525" marB="0" anchor="b">
                    <a:lnL>
                      <a:noFill/>
                    </a:lnL>
                    <a:lnR>
                      <a:noFill/>
                    </a:lnR>
                    <a:lnT>
                      <a:noFill/>
                    </a:lnT>
                    <a:lnB>
                      <a:noFill/>
                    </a:lnB>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ZA" sz="1400" b="1" i="0" u="none" strike="noStrike">
                          <a:solidFill>
                            <a:srgbClr val="000000"/>
                          </a:solidFill>
                          <a:effectLst/>
                          <a:latin typeface="+mn-lt"/>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ZA" sz="1400" b="1" i="0" u="none" strike="noStrike" dirty="0">
                          <a:solidFill>
                            <a:srgbClr val="000000"/>
                          </a:solidFill>
                          <a:effectLst/>
                          <a:latin typeface="+mn-lt"/>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ZA" sz="1400" b="1" i="0" u="none" strike="noStrike" dirty="0">
                          <a:solidFill>
                            <a:srgbClr val="000000"/>
                          </a:solidFill>
                          <a:effectLst/>
                          <a:latin typeface="+mn-lt"/>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5"/>
                  </a:ext>
                </a:extLst>
              </a:tr>
              <a:tr h="213412">
                <a:tc>
                  <a:txBody>
                    <a:bodyPr/>
                    <a:lstStyle/>
                    <a:p>
                      <a:pPr algn="l" fontAlgn="b"/>
                      <a:endParaRPr lang="en-ZA" sz="1400" b="1"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r>
                        <a:rPr lang="en-ZA" sz="1400" b="1" i="0" u="none" strike="noStrike">
                          <a:solidFill>
                            <a:srgbClr val="000000"/>
                          </a:solidFill>
                          <a:effectLst/>
                          <a:latin typeface="+mn-lt"/>
                        </a:rPr>
                        <a:t>CPTD</a:t>
                      </a:r>
                    </a:p>
                  </a:txBody>
                  <a:tcPr marL="9525" marR="9525" marT="9525" marB="0" anchor="b">
                    <a:lnL>
                      <a:noFill/>
                    </a:lnL>
                    <a:lnR>
                      <a:noFill/>
                    </a:lnR>
                    <a:lnT>
                      <a:noFill/>
                    </a:lnT>
                    <a:lnB>
                      <a:noFill/>
                    </a:lnB>
                  </a:tcPr>
                </a:tc>
                <a:tc>
                  <a:txBody>
                    <a:bodyPr/>
                    <a:lstStyle/>
                    <a:p>
                      <a:pPr algn="l" fontAlgn="b"/>
                      <a:endParaRPr lang="en-ZA" sz="1400" b="1"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1" i="0" u="none" strike="noStrike">
                          <a:solidFill>
                            <a:srgbClr val="000000"/>
                          </a:solidFill>
                          <a:effectLst/>
                          <a:latin typeface="+mn-lt"/>
                        </a:rPr>
                        <a:t>21,100,000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1" i="0" u="none" strike="noStrike">
                          <a:solidFill>
                            <a:srgbClr val="000000"/>
                          </a:solidFill>
                          <a:effectLst/>
                          <a:latin typeface="+mn-lt"/>
                        </a:rPr>
                        <a:t>-8,100,000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1" i="0" u="none" strike="noStrike" dirty="0">
                          <a:solidFill>
                            <a:srgbClr val="000000"/>
                          </a:solidFill>
                          <a:effectLst/>
                          <a:latin typeface="+mn-lt"/>
                        </a:rPr>
                        <a:t>13,000,000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6"/>
                  </a:ext>
                </a:extLst>
              </a:tr>
              <a:tr h="213412">
                <a:tc gridSpan="4">
                  <a:txBody>
                    <a:bodyPr/>
                    <a:lstStyle/>
                    <a:p>
                      <a:pPr algn="l" fontAlgn="b"/>
                      <a:r>
                        <a:rPr lang="en-ZA" sz="1400" b="1" i="0" u="none" strike="noStrike" dirty="0">
                          <a:solidFill>
                            <a:srgbClr val="000000"/>
                          </a:solidFill>
                          <a:effectLst/>
                          <a:latin typeface="+mn-lt"/>
                        </a:rPr>
                        <a:t>TEACHER PROFESSIONALISATION</a:t>
                      </a:r>
                    </a:p>
                  </a:txBody>
                  <a:tcPr marL="9525" marR="9525" marT="9525" marB="0" anchor="b">
                    <a:lnL>
                      <a:noFill/>
                    </a:lnL>
                    <a:lnR>
                      <a:noFill/>
                    </a:lnR>
                    <a:lnT>
                      <a:noFill/>
                    </a:lnT>
                    <a:lnB>
                      <a:noFill/>
                    </a:lnB>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1" i="0" u="none" strike="noStrike">
                          <a:solidFill>
                            <a:srgbClr val="000000"/>
                          </a:solidFill>
                          <a:effectLst/>
                          <a:latin typeface="+mn-lt"/>
                        </a:rPr>
                        <a:t>1,000,000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ZA" sz="1400" b="1" i="0" u="none" strike="noStrike" dirty="0">
                          <a:solidFill>
                            <a:srgbClr val="000000"/>
                          </a:solidFill>
                          <a:effectLst/>
                          <a:latin typeface="+mn-lt"/>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1" i="0" u="none" strike="noStrike" dirty="0">
                          <a:solidFill>
                            <a:srgbClr val="000000"/>
                          </a:solidFill>
                          <a:effectLst/>
                          <a:latin typeface="+mn-lt"/>
                        </a:rPr>
                        <a:t>1,000,000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7"/>
                  </a:ext>
                </a:extLst>
              </a:tr>
              <a:tr h="213412">
                <a:tc gridSpan="2">
                  <a:txBody>
                    <a:bodyPr/>
                    <a:lstStyle/>
                    <a:p>
                      <a:pPr algn="l" fontAlgn="b"/>
                      <a:r>
                        <a:rPr lang="en-ZA" sz="1400" b="1" i="0" u="none" strike="noStrike">
                          <a:solidFill>
                            <a:srgbClr val="000000"/>
                          </a:solidFill>
                          <a:effectLst/>
                          <a:latin typeface="+mn-lt"/>
                        </a:rPr>
                        <a:t>RESEARCH</a:t>
                      </a:r>
                    </a:p>
                  </a:txBody>
                  <a:tcPr marL="9525" marR="9525" marT="9525" marB="0" anchor="b">
                    <a:lnL>
                      <a:noFill/>
                    </a:lnL>
                    <a:lnR>
                      <a:noFill/>
                    </a:lnR>
                    <a:lnT>
                      <a:noFill/>
                    </a:lnT>
                    <a:lnB>
                      <a:noFill/>
                    </a:lnB>
                  </a:tcPr>
                </a:tc>
                <a:tc hMerge="1">
                  <a:txBody>
                    <a:bodyPr/>
                    <a:lstStyle/>
                    <a:p>
                      <a:endParaRPr lang="en-ZA"/>
                    </a:p>
                  </a:txBody>
                  <a:tcPr/>
                </a:tc>
                <a:tc>
                  <a:txBody>
                    <a:bodyPr/>
                    <a:lstStyle/>
                    <a:p>
                      <a:pPr algn="l" fontAlgn="b"/>
                      <a:endParaRPr lang="en-ZA" sz="1400" b="1"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1" i="0" u="none" strike="noStrike">
                          <a:solidFill>
                            <a:srgbClr val="000000"/>
                          </a:solidFill>
                          <a:effectLst/>
                          <a:latin typeface="+mn-lt"/>
                        </a:rPr>
                        <a:t>1,000,000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ZA" sz="1400" b="1" i="0" u="none" strike="noStrike">
                          <a:solidFill>
                            <a:srgbClr val="000000"/>
                          </a:solidFill>
                          <a:effectLst/>
                          <a:latin typeface="+mn-lt"/>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1" i="0" u="none" strike="noStrike" dirty="0">
                          <a:solidFill>
                            <a:srgbClr val="000000"/>
                          </a:solidFill>
                          <a:effectLst/>
                          <a:latin typeface="+mn-lt"/>
                        </a:rPr>
                        <a:t>1,000,000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8"/>
                  </a:ext>
                </a:extLst>
              </a:tr>
              <a:tr h="213412">
                <a:tc gridSpan="4">
                  <a:txBody>
                    <a:bodyPr/>
                    <a:lstStyle/>
                    <a:p>
                      <a:pPr algn="l" fontAlgn="b"/>
                      <a:r>
                        <a:rPr lang="en-ZA" sz="1400" b="1" i="0" u="none" strike="noStrike">
                          <a:solidFill>
                            <a:srgbClr val="000000"/>
                          </a:solidFill>
                          <a:effectLst/>
                          <a:latin typeface="+mn-lt"/>
                        </a:rPr>
                        <a:t>PUBLICITY AND COMMUNICATION</a:t>
                      </a:r>
                    </a:p>
                  </a:txBody>
                  <a:tcPr marL="9525" marR="9525" marT="9525" marB="0" anchor="b">
                    <a:lnL>
                      <a:noFill/>
                    </a:lnL>
                    <a:lnR>
                      <a:noFill/>
                    </a:lnR>
                    <a:lnT>
                      <a:noFill/>
                    </a:lnT>
                    <a:lnB>
                      <a:noFill/>
                    </a:lnB>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l" fontAlgn="b"/>
                      <a:endParaRPr lang="en-ZA" sz="1400" b="0" i="0" u="none" strike="noStrike" dirty="0">
                        <a:solidFill>
                          <a:srgbClr val="000000"/>
                        </a:solidFill>
                        <a:effectLst/>
                        <a:latin typeface="+mn-lt"/>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1" i="0" u="none" strike="noStrike">
                          <a:solidFill>
                            <a:srgbClr val="000000"/>
                          </a:solidFill>
                          <a:effectLst/>
                          <a:latin typeface="+mn-lt"/>
                        </a:rPr>
                        <a:t>1,500,000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ZA" sz="1400" b="1" i="0" u="none" strike="noStrike">
                          <a:solidFill>
                            <a:srgbClr val="000000"/>
                          </a:solidFill>
                          <a:effectLst/>
                          <a:latin typeface="+mn-lt"/>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1" i="0" u="none" strike="noStrike" dirty="0">
                          <a:solidFill>
                            <a:srgbClr val="000000"/>
                          </a:solidFill>
                          <a:effectLst/>
                          <a:latin typeface="+mn-lt"/>
                        </a:rPr>
                        <a:t>1,500,000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9"/>
                  </a:ext>
                </a:extLst>
              </a:tr>
              <a:tr h="224082">
                <a:tc>
                  <a:txBody>
                    <a:bodyPr/>
                    <a:lstStyle/>
                    <a:p>
                      <a:pPr algn="l" fontAlgn="b"/>
                      <a:endParaRPr lang="en-ZA" sz="1400" b="1"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1"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1"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ZA" sz="1400" b="0" i="0" u="none" strike="noStrike">
                          <a:solidFill>
                            <a:srgbClr val="000000"/>
                          </a:solidFill>
                          <a:effectLst/>
                          <a:latin typeface="+mn-lt"/>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ZA" sz="1400" b="0" i="0" u="none" strike="noStrike">
                          <a:solidFill>
                            <a:srgbClr val="000000"/>
                          </a:solidFill>
                          <a:effectLst/>
                          <a:latin typeface="+mn-lt"/>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mn-lt"/>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213412">
                <a:tc gridSpan="3">
                  <a:txBody>
                    <a:bodyPr/>
                    <a:lstStyle/>
                    <a:p>
                      <a:pPr algn="l" fontAlgn="b"/>
                      <a:r>
                        <a:rPr lang="en-ZA" sz="1400" b="1" i="0" u="none" strike="noStrike">
                          <a:solidFill>
                            <a:srgbClr val="000000"/>
                          </a:solidFill>
                          <a:effectLst/>
                          <a:latin typeface="+mn-lt"/>
                        </a:rPr>
                        <a:t>Budget surplus/ Deficit</a:t>
                      </a:r>
                    </a:p>
                  </a:txBody>
                  <a:tcPr marL="9525" marR="9525" marT="9525" marB="0" anchor="b">
                    <a:lnL>
                      <a:noFill/>
                    </a:lnL>
                    <a:lnR>
                      <a:noFill/>
                    </a:lnR>
                    <a:lnT>
                      <a:noFill/>
                    </a:lnT>
                    <a:lnB>
                      <a:noFill/>
                    </a:lnB>
                  </a:tcPr>
                </a:tc>
                <a:tc hMerge="1">
                  <a:txBody>
                    <a:bodyPr/>
                    <a:lstStyle/>
                    <a:p>
                      <a:endParaRPr lang="en-ZA"/>
                    </a:p>
                  </a:txBody>
                  <a:tcPr/>
                </a:tc>
                <a:tc hMerge="1">
                  <a:txBody>
                    <a:bodyPr/>
                    <a:lstStyle/>
                    <a:p>
                      <a:endParaRPr lang="en-ZA"/>
                    </a:p>
                  </a:txBody>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r" fontAlgn="b"/>
                      <a:r>
                        <a:rPr lang="en-ZA" sz="1400" b="1" i="0" u="none" strike="noStrike">
                          <a:solidFill>
                            <a:srgbClr val="000000"/>
                          </a:solidFill>
                          <a:effectLst/>
                          <a:latin typeface="+mn-lt"/>
                        </a:rPr>
                        <a:t>0</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ZA" sz="1400" b="1" i="0" u="none" strike="noStrike">
                          <a:solidFill>
                            <a:srgbClr val="000000"/>
                          </a:solidFill>
                          <a:effectLst/>
                          <a:latin typeface="+mn-lt"/>
                        </a:rPr>
                        <a:t>0</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ZA" sz="1400" b="1" i="0" u="none" strike="noStrike" dirty="0">
                          <a:solidFill>
                            <a:srgbClr val="000000"/>
                          </a:solidFill>
                          <a:effectLst/>
                          <a:latin typeface="+mn-lt"/>
                        </a:rPr>
                        <a:t>0</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23"/>
                  </a:ext>
                </a:extLst>
              </a:tr>
            </a:tbl>
          </a:graphicData>
        </a:graphic>
      </p:graphicFrame>
    </p:spTree>
    <p:extLst>
      <p:ext uri="{BB962C8B-B14F-4D97-AF65-F5344CB8AC3E}">
        <p14:creationId xmlns:p14="http://schemas.microsoft.com/office/powerpoint/2010/main" val="16392245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0"/>
            <a:ext cx="10515600" cy="609600"/>
          </a:xfrm>
        </p:spPr>
        <p:txBody>
          <a:bodyPr>
            <a:normAutofit/>
          </a:bodyPr>
          <a:lstStyle/>
          <a:p>
            <a:pPr algn="ctr"/>
            <a:r>
              <a:rPr lang="en-ZA" sz="2800" b="1" dirty="0">
                <a:solidFill>
                  <a:schemeClr val="tx1"/>
                </a:solidFill>
              </a:rPr>
              <a:t>2021 ADJUSTED BUDGET CONT…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39513126"/>
              </p:ext>
            </p:extLst>
          </p:nvPr>
        </p:nvGraphicFramePr>
        <p:xfrm>
          <a:off x="246743" y="609600"/>
          <a:ext cx="11669490" cy="6120494"/>
        </p:xfrm>
        <a:graphic>
          <a:graphicData uri="http://schemas.openxmlformats.org/drawingml/2006/table">
            <a:tbl>
              <a:tblPr/>
              <a:tblGrid>
                <a:gridCol w="1191144">
                  <a:extLst>
                    <a:ext uri="{9D8B030D-6E8A-4147-A177-3AD203B41FA5}">
                      <a16:colId xmlns:a16="http://schemas.microsoft.com/office/drawing/2014/main" val="20000"/>
                    </a:ext>
                  </a:extLst>
                </a:gridCol>
                <a:gridCol w="1191144">
                  <a:extLst>
                    <a:ext uri="{9D8B030D-6E8A-4147-A177-3AD203B41FA5}">
                      <a16:colId xmlns:a16="http://schemas.microsoft.com/office/drawing/2014/main" val="20001"/>
                    </a:ext>
                  </a:extLst>
                </a:gridCol>
                <a:gridCol w="1191144">
                  <a:extLst>
                    <a:ext uri="{9D8B030D-6E8A-4147-A177-3AD203B41FA5}">
                      <a16:colId xmlns:a16="http://schemas.microsoft.com/office/drawing/2014/main" val="20002"/>
                    </a:ext>
                  </a:extLst>
                </a:gridCol>
                <a:gridCol w="1191144">
                  <a:extLst>
                    <a:ext uri="{9D8B030D-6E8A-4147-A177-3AD203B41FA5}">
                      <a16:colId xmlns:a16="http://schemas.microsoft.com/office/drawing/2014/main" val="20003"/>
                    </a:ext>
                  </a:extLst>
                </a:gridCol>
                <a:gridCol w="1191144">
                  <a:extLst>
                    <a:ext uri="{9D8B030D-6E8A-4147-A177-3AD203B41FA5}">
                      <a16:colId xmlns:a16="http://schemas.microsoft.com/office/drawing/2014/main" val="20004"/>
                    </a:ext>
                  </a:extLst>
                </a:gridCol>
                <a:gridCol w="1563378">
                  <a:extLst>
                    <a:ext uri="{9D8B030D-6E8A-4147-A177-3AD203B41FA5}">
                      <a16:colId xmlns:a16="http://schemas.microsoft.com/office/drawing/2014/main" val="20005"/>
                    </a:ext>
                  </a:extLst>
                </a:gridCol>
                <a:gridCol w="1916997">
                  <a:extLst>
                    <a:ext uri="{9D8B030D-6E8A-4147-A177-3AD203B41FA5}">
                      <a16:colId xmlns:a16="http://schemas.microsoft.com/office/drawing/2014/main" val="20006"/>
                    </a:ext>
                  </a:extLst>
                </a:gridCol>
                <a:gridCol w="2233395">
                  <a:extLst>
                    <a:ext uri="{9D8B030D-6E8A-4147-A177-3AD203B41FA5}">
                      <a16:colId xmlns:a16="http://schemas.microsoft.com/office/drawing/2014/main" val="20007"/>
                    </a:ext>
                  </a:extLst>
                </a:gridCol>
              </a:tblGrid>
              <a:tr h="325484">
                <a:tc gridSpan="3">
                  <a:txBody>
                    <a:bodyPr/>
                    <a:lstStyle/>
                    <a:p>
                      <a:pPr algn="l" fontAlgn="b"/>
                      <a:r>
                        <a:rPr lang="en-ZA" sz="1400" b="1" i="0" u="none" strike="noStrike" dirty="0">
                          <a:solidFill>
                            <a:srgbClr val="000000"/>
                          </a:solidFill>
                          <a:effectLst/>
                          <a:latin typeface="+mn-lt"/>
                        </a:rPr>
                        <a:t>FINANCIAL POSITION DATA</a:t>
                      </a:r>
                    </a:p>
                  </a:txBody>
                  <a:tcPr marL="9525" marR="9525" marT="9525" marB="0" anchor="b">
                    <a:lnL>
                      <a:noFill/>
                    </a:lnL>
                    <a:lnR>
                      <a:noFill/>
                    </a:lnR>
                    <a:lnT>
                      <a:noFill/>
                    </a:lnT>
                    <a:lnB>
                      <a:noFill/>
                    </a:lnB>
                  </a:tcPr>
                </a:tc>
                <a:tc hMerge="1">
                  <a:txBody>
                    <a:bodyPr/>
                    <a:lstStyle/>
                    <a:p>
                      <a:endParaRPr lang="en-ZA"/>
                    </a:p>
                  </a:txBody>
                  <a:tcPr/>
                </a:tc>
                <a:tc hMerge="1">
                  <a:txBody>
                    <a:bodyPr/>
                    <a:lstStyle/>
                    <a:p>
                      <a:endParaRPr lang="en-ZA"/>
                    </a:p>
                  </a:txBody>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r>
                        <a:rPr lang="en-ZA" sz="1400" b="1" i="0" u="none" strike="noStrike" dirty="0">
                          <a:solidFill>
                            <a:srgbClr val="000000"/>
                          </a:solidFill>
                          <a:effectLst/>
                          <a:latin typeface="+mn-lt"/>
                        </a:rPr>
                        <a:t>OPENING BALANCE</a:t>
                      </a:r>
                    </a:p>
                  </a:txBody>
                  <a:tcPr marL="9525" marR="9525" marT="9525" marB="0" anchor="b">
                    <a:lnL>
                      <a:noFill/>
                    </a:lnL>
                    <a:lnR>
                      <a:noFill/>
                    </a:lnR>
                    <a:lnT>
                      <a:noFill/>
                    </a:lnT>
                    <a:lnB>
                      <a:noFill/>
                    </a:lnB>
                  </a:tcPr>
                </a:tc>
                <a:tc>
                  <a:txBody>
                    <a:bodyPr/>
                    <a:lstStyle/>
                    <a:p>
                      <a:pPr algn="ctr" fontAlgn="b"/>
                      <a:r>
                        <a:rPr lang="en-ZA" sz="1400" b="1" i="0" u="none" strike="noStrike" dirty="0">
                          <a:solidFill>
                            <a:srgbClr val="000000"/>
                          </a:solidFill>
                          <a:effectLst/>
                          <a:latin typeface="+mn-lt"/>
                        </a:rPr>
                        <a:t>                  ACQUISITIONS</a:t>
                      </a:r>
                    </a:p>
                  </a:txBody>
                  <a:tcPr marL="9525" marR="9525" marT="9525" marB="0" anchor="b">
                    <a:lnL>
                      <a:noFill/>
                    </a:lnL>
                    <a:lnR>
                      <a:noFill/>
                    </a:lnR>
                    <a:lnT>
                      <a:noFill/>
                    </a:lnT>
                    <a:lnB>
                      <a:noFill/>
                    </a:lnB>
                  </a:tcPr>
                </a:tc>
                <a:tc>
                  <a:txBody>
                    <a:bodyPr/>
                    <a:lstStyle/>
                    <a:p>
                      <a:pPr algn="l" fontAlgn="b"/>
                      <a:r>
                        <a:rPr lang="en-ZA" sz="1400" b="1" i="0" u="none" strike="noStrike" dirty="0">
                          <a:solidFill>
                            <a:srgbClr val="000000"/>
                          </a:solidFill>
                          <a:effectLst/>
                          <a:latin typeface="+mn-lt"/>
                        </a:rPr>
                        <a:t>                   CLOSING BALANCE</a:t>
                      </a:r>
                    </a:p>
                  </a:txBody>
                  <a:tcPr marL="9525" marR="9525" marT="9525" marB="0" anchor="b">
                    <a:lnL>
                      <a:noFill/>
                    </a:lnL>
                    <a:lnR>
                      <a:noFill/>
                    </a:lnR>
                    <a:lnT>
                      <a:noFill/>
                    </a:lnT>
                    <a:lnB>
                      <a:noFill/>
                    </a:lnB>
                  </a:tcPr>
                </a:tc>
                <a:extLst>
                  <a:ext uri="{0D108BD9-81ED-4DB2-BD59-A6C34878D82A}">
                    <a16:rowId xmlns:a16="http://schemas.microsoft.com/office/drawing/2014/main" val="10000"/>
                  </a:ext>
                </a:extLst>
              </a:tr>
              <a:tr h="204964">
                <a:tc>
                  <a:txBody>
                    <a:bodyPr/>
                    <a:lstStyle/>
                    <a:p>
                      <a:pPr algn="l" fontAlgn="b"/>
                      <a:endParaRPr lang="en-ZA" sz="1400" b="1"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1"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1"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1"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extLst>
                  <a:ext uri="{0D108BD9-81ED-4DB2-BD59-A6C34878D82A}">
                    <a16:rowId xmlns:a16="http://schemas.microsoft.com/office/drawing/2014/main" val="10001"/>
                  </a:ext>
                </a:extLst>
              </a:tr>
              <a:tr h="204964">
                <a:tc gridSpan="2">
                  <a:txBody>
                    <a:bodyPr/>
                    <a:lstStyle/>
                    <a:p>
                      <a:pPr algn="l" fontAlgn="b"/>
                      <a:r>
                        <a:rPr lang="en-ZA" sz="1400" b="1" i="0" u="none" strike="noStrike" dirty="0">
                          <a:solidFill>
                            <a:srgbClr val="000000"/>
                          </a:solidFill>
                          <a:effectLst/>
                          <a:latin typeface="+mn-lt"/>
                        </a:rPr>
                        <a:t>Non-Current Assets</a:t>
                      </a:r>
                    </a:p>
                  </a:txBody>
                  <a:tcPr marL="9525" marR="9525" marT="9525" marB="0" anchor="b">
                    <a:lnL>
                      <a:noFill/>
                    </a:lnL>
                    <a:lnR>
                      <a:noFill/>
                    </a:lnR>
                    <a:lnT>
                      <a:noFill/>
                    </a:lnT>
                    <a:lnB>
                      <a:noFill/>
                    </a:lnB>
                  </a:tcPr>
                </a:tc>
                <a:tc hMerge="1">
                  <a:txBody>
                    <a:bodyPr/>
                    <a:lstStyle/>
                    <a:p>
                      <a:endParaRPr lang="en-ZA"/>
                    </a:p>
                  </a:txBody>
                  <a:tcPr/>
                </a:tc>
                <a:tc>
                  <a:txBody>
                    <a:bodyPr/>
                    <a:lstStyle/>
                    <a:p>
                      <a:pPr algn="l" fontAlgn="b"/>
                      <a:endParaRPr lang="en-ZA" sz="1400" b="1"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r" fontAlgn="b"/>
                      <a:r>
                        <a:rPr lang="en-ZA" sz="1400" b="1" i="0" u="none" strike="noStrike">
                          <a:solidFill>
                            <a:srgbClr val="000000"/>
                          </a:solidFill>
                          <a:effectLst/>
                          <a:latin typeface="+mn-lt"/>
                        </a:rPr>
                        <a:t>65,469,224</a:t>
                      </a:r>
                    </a:p>
                  </a:txBody>
                  <a:tcPr marL="9525" marR="9525" marT="9525" marB="0" anchor="b">
                    <a:lnL>
                      <a:noFill/>
                    </a:lnL>
                    <a:lnR>
                      <a:noFill/>
                    </a:lnR>
                    <a:lnT>
                      <a:noFill/>
                    </a:lnT>
                    <a:lnB>
                      <a:noFill/>
                    </a:lnB>
                  </a:tcPr>
                </a:tc>
                <a:tc>
                  <a:txBody>
                    <a:bodyPr/>
                    <a:lstStyle/>
                    <a:p>
                      <a:pPr algn="r" fontAlgn="b"/>
                      <a:r>
                        <a:rPr lang="en-ZA" sz="1400" b="1" i="0" u="none" strike="noStrike">
                          <a:solidFill>
                            <a:srgbClr val="000000"/>
                          </a:solidFill>
                          <a:effectLst/>
                          <a:latin typeface="+mn-lt"/>
                        </a:rPr>
                        <a:t>59,000,000</a:t>
                      </a:r>
                    </a:p>
                  </a:txBody>
                  <a:tcPr marL="9525" marR="9525" marT="9525" marB="0" anchor="b">
                    <a:lnL>
                      <a:noFill/>
                    </a:lnL>
                    <a:lnR>
                      <a:noFill/>
                    </a:lnR>
                    <a:lnT>
                      <a:noFill/>
                    </a:lnT>
                    <a:lnB>
                      <a:noFill/>
                    </a:lnB>
                  </a:tcPr>
                </a:tc>
                <a:tc>
                  <a:txBody>
                    <a:bodyPr/>
                    <a:lstStyle/>
                    <a:p>
                      <a:pPr algn="r" fontAlgn="b"/>
                      <a:r>
                        <a:rPr lang="en-ZA" sz="1400" b="1" i="0" u="none" strike="noStrike">
                          <a:solidFill>
                            <a:srgbClr val="000000"/>
                          </a:solidFill>
                          <a:effectLst/>
                          <a:latin typeface="+mn-lt"/>
                        </a:rPr>
                        <a:t>124,469,224</a:t>
                      </a:r>
                    </a:p>
                  </a:txBody>
                  <a:tcPr marL="9525" marR="9525" marT="9525" marB="0" anchor="b">
                    <a:lnL>
                      <a:noFill/>
                    </a:lnL>
                    <a:lnR>
                      <a:noFill/>
                    </a:lnR>
                    <a:lnT>
                      <a:noFill/>
                    </a:lnT>
                    <a:lnB>
                      <a:noFill/>
                    </a:lnB>
                  </a:tcPr>
                </a:tc>
                <a:extLst>
                  <a:ext uri="{0D108BD9-81ED-4DB2-BD59-A6C34878D82A}">
                    <a16:rowId xmlns:a16="http://schemas.microsoft.com/office/drawing/2014/main" val="10002"/>
                  </a:ext>
                </a:extLst>
              </a:tr>
              <a:tr h="204964">
                <a:tc>
                  <a:txBody>
                    <a:bodyPr/>
                    <a:lstStyle/>
                    <a:p>
                      <a:pPr algn="l" fontAlgn="b"/>
                      <a:endParaRPr lang="en-ZA" sz="1400" b="1"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1"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1"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1" i="0" u="none" strike="noStrike">
                        <a:solidFill>
                          <a:srgbClr val="000000"/>
                        </a:solidFill>
                        <a:effectLst/>
                        <a:latin typeface="+mn-lt"/>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04964">
                <a:tc gridSpan="3">
                  <a:txBody>
                    <a:bodyPr/>
                    <a:lstStyle/>
                    <a:p>
                      <a:pPr algn="l" fontAlgn="b"/>
                      <a:r>
                        <a:rPr lang="en-ZA" sz="1400" b="0" i="0" u="none" strike="noStrike" dirty="0">
                          <a:solidFill>
                            <a:srgbClr val="000000"/>
                          </a:solidFill>
                          <a:effectLst/>
                          <a:latin typeface="+mn-lt"/>
                        </a:rPr>
                        <a:t>Property plant and equipments</a:t>
                      </a:r>
                    </a:p>
                  </a:txBody>
                  <a:tcPr marL="9525" marR="9525" marT="9525" marB="0" anchor="b">
                    <a:lnL>
                      <a:noFill/>
                    </a:lnL>
                    <a:lnR>
                      <a:noFill/>
                    </a:lnR>
                    <a:lnT>
                      <a:noFill/>
                    </a:lnT>
                    <a:lnB>
                      <a:noFill/>
                    </a:lnB>
                  </a:tcPr>
                </a:tc>
                <a:tc hMerge="1">
                  <a:txBody>
                    <a:bodyPr/>
                    <a:lstStyle/>
                    <a:p>
                      <a:endParaRPr lang="en-ZA"/>
                    </a:p>
                  </a:txBody>
                  <a:tcPr/>
                </a:tc>
                <a:tc hMerge="1">
                  <a:txBody>
                    <a:bodyPr/>
                    <a:lstStyle/>
                    <a:p>
                      <a:endParaRPr lang="en-ZA"/>
                    </a:p>
                  </a:txBody>
                  <a:tcPr/>
                </a:tc>
                <a:tc>
                  <a:txBody>
                    <a:bodyPr/>
                    <a:lstStyle/>
                    <a:p>
                      <a:pPr algn="l" fontAlgn="b"/>
                      <a:endParaRPr lang="en-ZA" sz="14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solidFill>
                            <a:srgbClr val="000000"/>
                          </a:solidFill>
                          <a:effectLst/>
                          <a:latin typeface="+mn-lt"/>
                        </a:rPr>
                        <a:t>63,210,433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ZA" sz="1400" b="0" i="0" u="none" strike="noStrike">
                          <a:solidFill>
                            <a:srgbClr val="000000"/>
                          </a:solidFill>
                          <a:effectLst/>
                          <a:latin typeface="+mn-lt"/>
                        </a:rPr>
                        <a:t>55,000,000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ZA" sz="1400" b="0" i="0" u="none" strike="noStrike" dirty="0">
                          <a:solidFill>
                            <a:srgbClr val="000000"/>
                          </a:solidFill>
                          <a:effectLst/>
                          <a:latin typeface="+mn-lt"/>
                        </a:rPr>
                        <a:t>118,210,433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5"/>
                  </a:ext>
                </a:extLst>
              </a:tr>
              <a:tr h="204964">
                <a:tc gridSpan="2">
                  <a:txBody>
                    <a:bodyPr/>
                    <a:lstStyle/>
                    <a:p>
                      <a:pPr algn="l" fontAlgn="b"/>
                      <a:r>
                        <a:rPr lang="en-ZA" sz="1400" b="0" i="0" u="none" strike="noStrike" dirty="0">
                          <a:solidFill>
                            <a:srgbClr val="000000"/>
                          </a:solidFill>
                          <a:effectLst/>
                          <a:latin typeface="+mn-lt"/>
                        </a:rPr>
                        <a:t>Intangible assets</a:t>
                      </a:r>
                    </a:p>
                  </a:txBody>
                  <a:tcPr marL="9525" marR="9525" marT="9525" marB="0" anchor="b">
                    <a:lnL>
                      <a:noFill/>
                    </a:lnL>
                    <a:lnR>
                      <a:noFill/>
                    </a:lnR>
                    <a:lnT>
                      <a:noFill/>
                    </a:lnT>
                    <a:lnB>
                      <a:noFill/>
                    </a:lnB>
                  </a:tcPr>
                </a:tc>
                <a:tc hMerge="1">
                  <a:txBody>
                    <a:bodyPr/>
                    <a:lstStyle/>
                    <a:p>
                      <a:endParaRPr lang="en-ZA"/>
                    </a:p>
                  </a:txBody>
                  <a:tcPr/>
                </a:tc>
                <a:tc>
                  <a:txBody>
                    <a:bodyPr/>
                    <a:lstStyle/>
                    <a:p>
                      <a:pPr algn="l" fontAlgn="b"/>
                      <a:endParaRPr lang="en-ZA" sz="1400" b="1"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mn-lt"/>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solidFill>
                            <a:srgbClr val="000000"/>
                          </a:solidFill>
                          <a:effectLst/>
                          <a:latin typeface="+mn-lt"/>
                        </a:rPr>
                        <a:t>2,258,792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effectLst/>
                          <a:latin typeface="+mn-lt"/>
                        </a:rPr>
                        <a:t>4,000,000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effectLst/>
                          <a:latin typeface="+mn-lt"/>
                        </a:rPr>
                        <a:t>6,258,792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04964">
                <a:tc>
                  <a:txBody>
                    <a:bodyPr/>
                    <a:lstStyle/>
                    <a:p>
                      <a:pPr algn="l" fontAlgn="b"/>
                      <a:endParaRPr lang="en-ZA" sz="1400" b="1"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1"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1"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7"/>
                  </a:ext>
                </a:extLst>
              </a:tr>
              <a:tr h="204964">
                <a:tc gridSpan="2">
                  <a:txBody>
                    <a:bodyPr/>
                    <a:lstStyle/>
                    <a:p>
                      <a:pPr algn="l" fontAlgn="b"/>
                      <a:r>
                        <a:rPr lang="en-ZA" sz="1400" b="1" i="0" u="none" strike="noStrike" dirty="0">
                          <a:solidFill>
                            <a:srgbClr val="000000"/>
                          </a:solidFill>
                          <a:effectLst/>
                          <a:latin typeface="+mn-lt"/>
                        </a:rPr>
                        <a:t>Current Assets</a:t>
                      </a:r>
                    </a:p>
                  </a:txBody>
                  <a:tcPr marL="9525" marR="9525" marT="9525" marB="0" anchor="b">
                    <a:lnL>
                      <a:noFill/>
                    </a:lnL>
                    <a:lnR>
                      <a:noFill/>
                    </a:lnR>
                    <a:lnT>
                      <a:noFill/>
                    </a:lnT>
                    <a:lnB>
                      <a:noFill/>
                    </a:lnB>
                  </a:tcPr>
                </a:tc>
                <a:tc hMerge="1">
                  <a:txBody>
                    <a:bodyPr/>
                    <a:lstStyle/>
                    <a:p>
                      <a:endParaRPr lang="en-ZA"/>
                    </a:p>
                  </a:txBody>
                  <a:tcPr/>
                </a:tc>
                <a:tc>
                  <a:txBody>
                    <a:bodyPr/>
                    <a:lstStyle/>
                    <a:p>
                      <a:pPr algn="l" fontAlgn="b"/>
                      <a:endParaRPr lang="en-ZA" sz="1400" b="1"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r" fontAlgn="b"/>
                      <a:r>
                        <a:rPr lang="en-ZA" sz="1400" b="1" i="0" u="none" strike="noStrike">
                          <a:solidFill>
                            <a:srgbClr val="000000"/>
                          </a:solidFill>
                          <a:effectLst/>
                          <a:latin typeface="+mn-lt"/>
                        </a:rPr>
                        <a:t>110,814,880</a:t>
                      </a:r>
                    </a:p>
                  </a:txBody>
                  <a:tcPr marL="9525" marR="9525" marT="9525" marB="0" anchor="b">
                    <a:lnL>
                      <a:noFill/>
                    </a:lnL>
                    <a:lnR>
                      <a:noFill/>
                    </a:lnR>
                    <a:lnT>
                      <a:noFill/>
                    </a:lnT>
                    <a:lnB>
                      <a:noFill/>
                    </a:lnB>
                  </a:tcPr>
                </a:tc>
                <a:tc>
                  <a:txBody>
                    <a:bodyPr/>
                    <a:lstStyle/>
                    <a:p>
                      <a:pPr algn="r" fontAlgn="b"/>
                      <a:r>
                        <a:rPr lang="en-ZA" sz="1400" b="1" i="0" u="none" strike="noStrike">
                          <a:solidFill>
                            <a:srgbClr val="000000"/>
                          </a:solidFill>
                          <a:effectLst/>
                          <a:latin typeface="+mn-lt"/>
                        </a:rPr>
                        <a:t>-59,000,000</a:t>
                      </a:r>
                    </a:p>
                  </a:txBody>
                  <a:tcPr marL="9525" marR="9525" marT="9525" marB="0" anchor="b">
                    <a:lnL>
                      <a:noFill/>
                    </a:lnL>
                    <a:lnR>
                      <a:noFill/>
                    </a:lnR>
                    <a:lnT>
                      <a:noFill/>
                    </a:lnT>
                    <a:lnB>
                      <a:noFill/>
                    </a:lnB>
                  </a:tcPr>
                </a:tc>
                <a:tc>
                  <a:txBody>
                    <a:bodyPr/>
                    <a:lstStyle/>
                    <a:p>
                      <a:pPr algn="r" fontAlgn="b"/>
                      <a:r>
                        <a:rPr lang="en-ZA" sz="1400" b="1" i="0" u="none" strike="noStrike">
                          <a:solidFill>
                            <a:srgbClr val="000000"/>
                          </a:solidFill>
                          <a:effectLst/>
                          <a:latin typeface="+mn-lt"/>
                        </a:rPr>
                        <a:t>51,814,880</a:t>
                      </a:r>
                    </a:p>
                  </a:txBody>
                  <a:tcPr marL="9525" marR="9525" marT="9525" marB="0" anchor="b">
                    <a:lnL>
                      <a:noFill/>
                    </a:lnL>
                    <a:lnR>
                      <a:noFill/>
                    </a:lnR>
                    <a:lnT>
                      <a:noFill/>
                    </a:lnT>
                    <a:lnB>
                      <a:noFill/>
                    </a:lnB>
                  </a:tcPr>
                </a:tc>
                <a:extLst>
                  <a:ext uri="{0D108BD9-81ED-4DB2-BD59-A6C34878D82A}">
                    <a16:rowId xmlns:a16="http://schemas.microsoft.com/office/drawing/2014/main" val="10008"/>
                  </a:ext>
                </a:extLst>
              </a:tr>
              <a:tr h="204964">
                <a:tc>
                  <a:txBody>
                    <a:bodyPr/>
                    <a:lstStyle/>
                    <a:p>
                      <a:pPr algn="l" fontAlgn="b"/>
                      <a:endParaRPr lang="en-ZA" sz="1400" b="1"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1"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1"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04964">
                <a:tc>
                  <a:txBody>
                    <a:bodyPr/>
                    <a:lstStyle/>
                    <a:p>
                      <a:pPr algn="l" fontAlgn="b"/>
                      <a:r>
                        <a:rPr lang="en-ZA" sz="1400" b="0" i="0" u="none" strike="noStrike" dirty="0">
                          <a:solidFill>
                            <a:srgbClr val="000000"/>
                          </a:solidFill>
                          <a:effectLst/>
                          <a:latin typeface="+mn-lt"/>
                        </a:rPr>
                        <a:t>Bank</a:t>
                      </a:r>
                    </a:p>
                  </a:txBody>
                  <a:tcPr marL="9525" marR="9525" marT="9525" marB="0" anchor="b">
                    <a:lnL>
                      <a:noFill/>
                    </a:lnL>
                    <a:lnR>
                      <a:noFill/>
                    </a:lnR>
                    <a:lnT>
                      <a:noFill/>
                    </a:lnT>
                    <a:lnB>
                      <a:noFill/>
                    </a:lnB>
                  </a:tcPr>
                </a:tc>
                <a:tc>
                  <a:txBody>
                    <a:bodyPr/>
                    <a:lstStyle/>
                    <a:p>
                      <a:pPr algn="l" fontAlgn="b"/>
                      <a:endParaRPr lang="en-ZA" sz="1400" b="1"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1"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a:solidFill>
                            <a:srgbClr val="000000"/>
                          </a:solidFill>
                          <a:effectLst/>
                          <a:latin typeface="+mn-lt"/>
                        </a:rPr>
                        <a:t>108,410,224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ZA" sz="1400" b="0" i="0" u="none" strike="noStrike">
                          <a:solidFill>
                            <a:srgbClr val="000000"/>
                          </a:solidFill>
                          <a:effectLst/>
                          <a:latin typeface="+mn-lt"/>
                        </a:rPr>
                        <a:t>-59,000,000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ZA" sz="1400" b="0" i="0" u="none" strike="noStrike">
                          <a:solidFill>
                            <a:srgbClr val="000000"/>
                          </a:solidFill>
                          <a:effectLst/>
                          <a:latin typeface="+mn-lt"/>
                        </a:rPr>
                        <a:t>49,410,224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0"/>
                  </a:ext>
                </a:extLst>
              </a:tr>
              <a:tr h="204964">
                <a:tc gridSpan="2">
                  <a:txBody>
                    <a:bodyPr/>
                    <a:lstStyle/>
                    <a:p>
                      <a:pPr algn="l" fontAlgn="b"/>
                      <a:r>
                        <a:rPr lang="en-ZA" sz="1400" b="0" i="0" u="none" strike="noStrike">
                          <a:solidFill>
                            <a:srgbClr val="000000"/>
                          </a:solidFill>
                          <a:effectLst/>
                          <a:latin typeface="+mn-lt"/>
                        </a:rPr>
                        <a:t>Accounts receivables</a:t>
                      </a:r>
                    </a:p>
                  </a:txBody>
                  <a:tcPr marL="9525" marR="9525" marT="9525" marB="0" anchor="b">
                    <a:lnL>
                      <a:noFill/>
                    </a:lnL>
                    <a:lnR>
                      <a:noFill/>
                    </a:lnR>
                    <a:lnT>
                      <a:noFill/>
                    </a:lnT>
                    <a:lnB>
                      <a:noFill/>
                    </a:lnB>
                  </a:tcPr>
                </a:tc>
                <a:tc hMerge="1">
                  <a:txBody>
                    <a:bodyPr/>
                    <a:lstStyle/>
                    <a:p>
                      <a:endParaRPr lang="en-ZA"/>
                    </a:p>
                  </a:txBody>
                  <a:tcPr/>
                </a:tc>
                <a:tc>
                  <a:txBody>
                    <a:bodyPr/>
                    <a:lstStyle/>
                    <a:p>
                      <a:pPr algn="l" fontAlgn="b"/>
                      <a:endParaRPr lang="en-ZA" sz="1400" b="1"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a:solidFill>
                            <a:srgbClr val="000000"/>
                          </a:solidFill>
                          <a:effectLst/>
                          <a:latin typeface="+mn-lt"/>
                        </a:rPr>
                        <a:t>2,404,656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effectLst/>
                          <a:latin typeface="+mn-lt"/>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effectLst/>
                          <a:latin typeface="+mn-lt"/>
                        </a:rPr>
                        <a:t>2,404,656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04964">
                <a:tc>
                  <a:txBody>
                    <a:bodyPr/>
                    <a:lstStyle/>
                    <a:p>
                      <a:pPr algn="l" fontAlgn="b"/>
                      <a:endParaRPr lang="en-ZA" sz="1400" b="1"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1"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1"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1" i="0" u="none" strike="noStrike">
                        <a:solidFill>
                          <a:srgbClr val="000000"/>
                        </a:solidFill>
                        <a:effectLst/>
                        <a:latin typeface="+mn-lt"/>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04964">
                <a:tc gridSpan="2">
                  <a:txBody>
                    <a:bodyPr/>
                    <a:lstStyle/>
                    <a:p>
                      <a:pPr algn="l" fontAlgn="b"/>
                      <a:r>
                        <a:rPr lang="en-ZA" sz="1400" b="1" i="0" u="none" strike="noStrike" dirty="0">
                          <a:solidFill>
                            <a:srgbClr val="000000"/>
                          </a:solidFill>
                          <a:effectLst/>
                          <a:latin typeface="+mn-lt"/>
                        </a:rPr>
                        <a:t>Total Assets</a:t>
                      </a:r>
                    </a:p>
                  </a:txBody>
                  <a:tcPr marL="9525" marR="9525" marT="9525" marB="0" anchor="b">
                    <a:lnL>
                      <a:noFill/>
                    </a:lnL>
                    <a:lnR>
                      <a:noFill/>
                    </a:lnR>
                    <a:lnT>
                      <a:noFill/>
                    </a:lnT>
                    <a:lnB>
                      <a:noFill/>
                    </a:lnB>
                  </a:tcPr>
                </a:tc>
                <a:tc hMerge="1">
                  <a:txBody>
                    <a:bodyPr/>
                    <a:lstStyle/>
                    <a:p>
                      <a:endParaRPr lang="en-ZA"/>
                    </a:p>
                  </a:txBody>
                  <a:tcPr/>
                </a:tc>
                <a:tc>
                  <a:txBody>
                    <a:bodyPr/>
                    <a:lstStyle/>
                    <a:p>
                      <a:pPr algn="l" fontAlgn="b"/>
                      <a:endParaRPr lang="en-ZA" sz="1400" b="1"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r" fontAlgn="b"/>
                      <a:r>
                        <a:rPr lang="en-ZA" sz="1400" b="1" i="0" u="none" strike="noStrike">
                          <a:solidFill>
                            <a:srgbClr val="000000"/>
                          </a:solidFill>
                          <a:effectLst/>
                          <a:latin typeface="+mn-lt"/>
                        </a:rPr>
                        <a:t>176,284,105</a:t>
                      </a:r>
                    </a:p>
                  </a:txBody>
                  <a:tcPr marL="9525" marR="9525" marT="952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400" b="1" i="0" u="none" strike="noStrike">
                          <a:solidFill>
                            <a:srgbClr val="000000"/>
                          </a:solidFill>
                          <a:effectLst/>
                          <a:latin typeface="+mn-lt"/>
                        </a:rPr>
                        <a:t>0</a:t>
                      </a:r>
                    </a:p>
                  </a:txBody>
                  <a:tcPr marL="9525" marR="9525" marT="952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400" b="1" i="0" u="none" strike="noStrike">
                          <a:solidFill>
                            <a:srgbClr val="000000"/>
                          </a:solidFill>
                          <a:effectLst/>
                          <a:latin typeface="+mn-lt"/>
                        </a:rPr>
                        <a:t>176,284,105</a:t>
                      </a:r>
                    </a:p>
                  </a:txBody>
                  <a:tcPr marL="9525" marR="9525" marT="952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04964">
                <a:tc>
                  <a:txBody>
                    <a:bodyPr/>
                    <a:lstStyle/>
                    <a:p>
                      <a:pPr algn="l" fontAlgn="b"/>
                      <a:endParaRPr lang="en-ZA" sz="1400" b="1"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1"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1"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1" i="0" u="none" strike="noStrike" dirty="0">
                        <a:solidFill>
                          <a:srgbClr val="000000"/>
                        </a:solidFill>
                        <a:effectLst/>
                        <a:latin typeface="+mn-lt"/>
                      </a:endParaRP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1400" b="0" i="0" u="none" strike="noStrike" dirty="0">
                        <a:solidFill>
                          <a:srgbClr val="000000"/>
                        </a:solidFill>
                        <a:effectLst/>
                        <a:latin typeface="+mn-lt"/>
                      </a:endParaRP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5"/>
                  </a:ext>
                </a:extLst>
              </a:tr>
              <a:tr h="204964">
                <a:tc gridSpan="3">
                  <a:txBody>
                    <a:bodyPr/>
                    <a:lstStyle/>
                    <a:p>
                      <a:pPr algn="l" fontAlgn="b"/>
                      <a:r>
                        <a:rPr lang="en-ZA" sz="1400" b="1" i="0" u="none" strike="noStrike" dirty="0">
                          <a:solidFill>
                            <a:srgbClr val="000000"/>
                          </a:solidFill>
                          <a:effectLst/>
                          <a:latin typeface="+mn-lt"/>
                        </a:rPr>
                        <a:t>Equity and Liabilities</a:t>
                      </a:r>
                    </a:p>
                  </a:txBody>
                  <a:tcPr marL="9525" marR="9525" marT="9525" marB="0" anchor="b">
                    <a:lnL>
                      <a:noFill/>
                    </a:lnL>
                    <a:lnR>
                      <a:noFill/>
                    </a:lnR>
                    <a:lnT>
                      <a:noFill/>
                    </a:lnT>
                    <a:lnB>
                      <a:noFill/>
                    </a:lnB>
                  </a:tcPr>
                </a:tc>
                <a:tc hMerge="1">
                  <a:txBody>
                    <a:bodyPr/>
                    <a:lstStyle/>
                    <a:p>
                      <a:endParaRPr lang="en-ZA"/>
                    </a:p>
                  </a:txBody>
                  <a:tcPr/>
                </a:tc>
                <a:tc hMerge="1">
                  <a:txBody>
                    <a:bodyPr/>
                    <a:lstStyle/>
                    <a:p>
                      <a:endParaRPr lang="en-ZA"/>
                    </a:p>
                  </a:txBody>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1"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extLst>
                  <a:ext uri="{0D108BD9-81ED-4DB2-BD59-A6C34878D82A}">
                    <a16:rowId xmlns:a16="http://schemas.microsoft.com/office/drawing/2014/main" val="10016"/>
                  </a:ext>
                </a:extLst>
              </a:tr>
              <a:tr h="204964">
                <a:tc>
                  <a:txBody>
                    <a:bodyPr/>
                    <a:lstStyle/>
                    <a:p>
                      <a:pPr algn="l" fontAlgn="b"/>
                      <a:endParaRPr lang="en-ZA" sz="1400" b="1"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1"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1"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1"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extLst>
                  <a:ext uri="{0D108BD9-81ED-4DB2-BD59-A6C34878D82A}">
                    <a16:rowId xmlns:a16="http://schemas.microsoft.com/office/drawing/2014/main" val="10017"/>
                  </a:ext>
                </a:extLst>
              </a:tr>
              <a:tr h="204964">
                <a:tc>
                  <a:txBody>
                    <a:bodyPr/>
                    <a:lstStyle/>
                    <a:p>
                      <a:pPr algn="l" fontAlgn="b"/>
                      <a:r>
                        <a:rPr lang="en-ZA" sz="1400" b="1" i="0" u="none" strike="noStrike">
                          <a:solidFill>
                            <a:srgbClr val="000000"/>
                          </a:solidFill>
                          <a:effectLst/>
                          <a:latin typeface="+mn-lt"/>
                        </a:rPr>
                        <a:t>Equity</a:t>
                      </a:r>
                    </a:p>
                  </a:txBody>
                  <a:tcPr marL="9525" marR="9525" marT="9525" marB="0" anchor="b">
                    <a:lnL>
                      <a:noFill/>
                    </a:lnL>
                    <a:lnR>
                      <a:noFill/>
                    </a:lnR>
                    <a:lnT>
                      <a:noFill/>
                    </a:lnT>
                    <a:lnB>
                      <a:noFill/>
                    </a:lnB>
                  </a:tcPr>
                </a:tc>
                <a:tc>
                  <a:txBody>
                    <a:bodyPr/>
                    <a:lstStyle/>
                    <a:p>
                      <a:pPr algn="l" fontAlgn="b"/>
                      <a:endParaRPr lang="en-ZA" sz="1400" b="1"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1"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r" fontAlgn="b"/>
                      <a:r>
                        <a:rPr lang="en-ZA" sz="1400" b="1" i="0" u="none" strike="noStrike">
                          <a:solidFill>
                            <a:srgbClr val="000000"/>
                          </a:solidFill>
                          <a:effectLst/>
                          <a:latin typeface="+mn-lt"/>
                        </a:rPr>
                        <a:t>159,134,836</a:t>
                      </a:r>
                    </a:p>
                  </a:txBody>
                  <a:tcPr marL="9525" marR="9525" marT="9525" marB="0" anchor="b">
                    <a:lnL>
                      <a:noFill/>
                    </a:lnL>
                    <a:lnR>
                      <a:noFill/>
                    </a:lnR>
                    <a:lnT>
                      <a:noFill/>
                    </a:lnT>
                    <a:lnB>
                      <a:noFill/>
                    </a:lnB>
                  </a:tcPr>
                </a:tc>
                <a:tc>
                  <a:txBody>
                    <a:bodyPr/>
                    <a:lstStyle/>
                    <a:p>
                      <a:pPr algn="r" fontAlgn="b"/>
                      <a:r>
                        <a:rPr lang="en-ZA" sz="1400" b="1" i="0" u="none" strike="noStrike">
                          <a:solidFill>
                            <a:srgbClr val="000000"/>
                          </a:solidFill>
                          <a:effectLst/>
                          <a:latin typeface="+mn-lt"/>
                        </a:rPr>
                        <a:t>0</a:t>
                      </a:r>
                    </a:p>
                  </a:txBody>
                  <a:tcPr marL="9525" marR="9525" marT="9525" marB="0" anchor="b">
                    <a:lnL>
                      <a:noFill/>
                    </a:lnL>
                    <a:lnR>
                      <a:noFill/>
                    </a:lnR>
                    <a:lnT>
                      <a:noFill/>
                    </a:lnT>
                    <a:lnB>
                      <a:noFill/>
                    </a:lnB>
                  </a:tcPr>
                </a:tc>
                <a:tc>
                  <a:txBody>
                    <a:bodyPr/>
                    <a:lstStyle/>
                    <a:p>
                      <a:pPr algn="r" fontAlgn="b"/>
                      <a:r>
                        <a:rPr lang="en-ZA" sz="1400" b="1" i="0" u="none" strike="noStrike">
                          <a:solidFill>
                            <a:srgbClr val="000000"/>
                          </a:solidFill>
                          <a:effectLst/>
                          <a:latin typeface="+mn-lt"/>
                        </a:rPr>
                        <a:t>159,134,836</a:t>
                      </a:r>
                    </a:p>
                  </a:txBody>
                  <a:tcPr marL="9525" marR="9525" marT="9525" marB="0" anchor="b">
                    <a:lnL>
                      <a:noFill/>
                    </a:lnL>
                    <a:lnR>
                      <a:noFill/>
                    </a:lnR>
                    <a:lnT>
                      <a:noFill/>
                    </a:lnT>
                    <a:lnB>
                      <a:noFill/>
                    </a:lnB>
                  </a:tcPr>
                </a:tc>
                <a:extLst>
                  <a:ext uri="{0D108BD9-81ED-4DB2-BD59-A6C34878D82A}">
                    <a16:rowId xmlns:a16="http://schemas.microsoft.com/office/drawing/2014/main" val="10018"/>
                  </a:ext>
                </a:extLst>
              </a:tr>
              <a:tr h="204964">
                <a:tc>
                  <a:txBody>
                    <a:bodyPr/>
                    <a:lstStyle/>
                    <a:p>
                      <a:pPr algn="l" fontAlgn="b"/>
                      <a:endParaRPr lang="en-ZA" sz="1400" b="1"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1"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1"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1" i="0" u="none" strike="noStrike">
                        <a:solidFill>
                          <a:srgbClr val="000000"/>
                        </a:solidFill>
                        <a:effectLst/>
                        <a:latin typeface="+mn-lt"/>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204964">
                <a:tc gridSpan="3">
                  <a:txBody>
                    <a:bodyPr/>
                    <a:lstStyle/>
                    <a:p>
                      <a:pPr algn="l" fontAlgn="b"/>
                      <a:r>
                        <a:rPr lang="en-ZA" sz="1400" b="0" i="0" u="none" strike="noStrike" dirty="0">
                          <a:solidFill>
                            <a:srgbClr val="000000"/>
                          </a:solidFill>
                          <a:effectLst/>
                          <a:latin typeface="+mn-lt"/>
                        </a:rPr>
                        <a:t>Accumulated Surplus</a:t>
                      </a:r>
                    </a:p>
                  </a:txBody>
                  <a:tcPr marL="9525" marR="9525" marT="9525" marB="0" anchor="b">
                    <a:lnL>
                      <a:noFill/>
                    </a:lnL>
                    <a:lnR>
                      <a:noFill/>
                    </a:lnR>
                    <a:lnT>
                      <a:noFill/>
                    </a:lnT>
                    <a:lnB>
                      <a:noFill/>
                    </a:lnB>
                  </a:tcPr>
                </a:tc>
                <a:tc hMerge="1">
                  <a:txBody>
                    <a:bodyPr/>
                    <a:lstStyle/>
                    <a:p>
                      <a:endParaRPr lang="en-ZA"/>
                    </a:p>
                  </a:txBody>
                  <a:tcPr/>
                </a:tc>
                <a:tc hMerge="1">
                  <a:txBody>
                    <a:bodyPr/>
                    <a:lstStyle/>
                    <a:p>
                      <a:endParaRPr lang="en-ZA"/>
                    </a:p>
                  </a:txBody>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a:solidFill>
                            <a:srgbClr val="000000"/>
                          </a:solidFill>
                          <a:effectLst/>
                          <a:latin typeface="+mn-lt"/>
                        </a:rPr>
                        <a:t>113,933,836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ZA" sz="1400" b="0" i="0" u="none" strike="noStrike">
                          <a:solidFill>
                            <a:srgbClr val="000000"/>
                          </a:solidFill>
                          <a:effectLst/>
                          <a:latin typeface="+mn-lt"/>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ZA" sz="1400" b="0" i="0" u="none" strike="noStrike">
                          <a:solidFill>
                            <a:srgbClr val="000000"/>
                          </a:solidFill>
                          <a:effectLst/>
                          <a:latin typeface="+mn-lt"/>
                        </a:rPr>
                        <a:t>113,933,836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204964">
                <a:tc gridSpan="2">
                  <a:txBody>
                    <a:bodyPr/>
                    <a:lstStyle/>
                    <a:p>
                      <a:pPr algn="l" fontAlgn="b"/>
                      <a:r>
                        <a:rPr lang="en-ZA" sz="1400" b="0" i="0" u="none" strike="noStrike">
                          <a:solidFill>
                            <a:srgbClr val="000000"/>
                          </a:solidFill>
                          <a:effectLst/>
                          <a:latin typeface="+mn-lt"/>
                        </a:rPr>
                        <a:t>Building reserve fund</a:t>
                      </a:r>
                    </a:p>
                  </a:txBody>
                  <a:tcPr marL="9525" marR="9525" marT="9525" marB="0" anchor="b">
                    <a:lnL>
                      <a:noFill/>
                    </a:lnL>
                    <a:lnR>
                      <a:noFill/>
                    </a:lnR>
                    <a:lnT>
                      <a:noFill/>
                    </a:lnT>
                    <a:lnB>
                      <a:noFill/>
                    </a:lnB>
                  </a:tcPr>
                </a:tc>
                <a:tc hMerge="1">
                  <a:txBody>
                    <a:bodyPr/>
                    <a:lstStyle/>
                    <a:p>
                      <a:endParaRPr lang="en-ZA"/>
                    </a:p>
                  </a:txBody>
                  <a:tcPr/>
                </a:tc>
                <a:tc>
                  <a:txBody>
                    <a:bodyPr/>
                    <a:lstStyle/>
                    <a:p>
                      <a:pPr algn="l" fontAlgn="b"/>
                      <a:endParaRPr lang="en-ZA" sz="1400" b="1"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ZA" sz="1400" b="0" i="0" u="none" strike="noStrike">
                          <a:solidFill>
                            <a:srgbClr val="000000"/>
                          </a:solidFill>
                          <a:effectLst/>
                          <a:latin typeface="+mn-lt"/>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a:solidFill>
                            <a:srgbClr val="000000"/>
                          </a:solidFill>
                          <a:effectLst/>
                          <a:latin typeface="+mn-lt"/>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a:solidFill>
                            <a:srgbClr val="000000"/>
                          </a:solidFill>
                          <a:effectLst/>
                          <a:latin typeface="+mn-lt"/>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21"/>
                  </a:ext>
                </a:extLst>
              </a:tr>
              <a:tr h="204964">
                <a:tc gridSpan="2">
                  <a:txBody>
                    <a:bodyPr/>
                    <a:lstStyle/>
                    <a:p>
                      <a:pPr algn="l" fontAlgn="b"/>
                      <a:r>
                        <a:rPr lang="en-ZA" sz="1400" b="0" i="0" u="none" strike="noStrike" dirty="0">
                          <a:solidFill>
                            <a:srgbClr val="000000"/>
                          </a:solidFill>
                          <a:effectLst/>
                          <a:latin typeface="+mn-lt"/>
                        </a:rPr>
                        <a:t>Contingent Reserve</a:t>
                      </a:r>
                    </a:p>
                  </a:txBody>
                  <a:tcPr marL="9525" marR="9525" marT="9525" marB="0" anchor="b">
                    <a:lnL>
                      <a:noFill/>
                    </a:lnL>
                    <a:lnR>
                      <a:noFill/>
                    </a:lnR>
                    <a:lnT>
                      <a:noFill/>
                    </a:lnT>
                    <a:lnB>
                      <a:noFill/>
                    </a:lnB>
                  </a:tcPr>
                </a:tc>
                <a:tc hMerge="1">
                  <a:txBody>
                    <a:bodyPr/>
                    <a:lstStyle/>
                    <a:p>
                      <a:endParaRPr lang="en-ZA"/>
                    </a:p>
                  </a:txBody>
                  <a:tcPr/>
                </a:tc>
                <a:tc>
                  <a:txBody>
                    <a:bodyPr/>
                    <a:lstStyle/>
                    <a:p>
                      <a:pPr algn="l" fontAlgn="b"/>
                      <a:endParaRPr lang="en-ZA" sz="1400" b="1"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a:solidFill>
                            <a:srgbClr val="000000"/>
                          </a:solidFill>
                          <a:effectLst/>
                          <a:latin typeface="+mn-lt"/>
                        </a:rPr>
                        <a:t>45,201,000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effectLst/>
                          <a:latin typeface="+mn-lt"/>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effectLst/>
                          <a:latin typeface="+mn-lt"/>
                        </a:rPr>
                        <a:t>45,201,000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204964">
                <a:tc>
                  <a:txBody>
                    <a:bodyPr/>
                    <a:lstStyle/>
                    <a:p>
                      <a:pPr algn="l" fontAlgn="b"/>
                      <a:endParaRPr lang="en-ZA" sz="1400" b="1"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1"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1"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23"/>
                  </a:ext>
                </a:extLst>
              </a:tr>
              <a:tr h="204964">
                <a:tc gridSpan="2">
                  <a:txBody>
                    <a:bodyPr/>
                    <a:lstStyle/>
                    <a:p>
                      <a:pPr algn="l" fontAlgn="b"/>
                      <a:r>
                        <a:rPr lang="en-ZA" sz="1400" b="1" i="0" u="none" strike="noStrike" dirty="0">
                          <a:solidFill>
                            <a:srgbClr val="000000"/>
                          </a:solidFill>
                          <a:effectLst/>
                          <a:latin typeface="+mn-lt"/>
                        </a:rPr>
                        <a:t>Liabilities</a:t>
                      </a:r>
                    </a:p>
                  </a:txBody>
                  <a:tcPr marL="9525" marR="9525" marT="9525" marB="0" anchor="b">
                    <a:lnL>
                      <a:noFill/>
                    </a:lnL>
                    <a:lnR>
                      <a:noFill/>
                    </a:lnR>
                    <a:lnT>
                      <a:noFill/>
                    </a:lnT>
                    <a:lnB>
                      <a:noFill/>
                    </a:lnB>
                  </a:tcPr>
                </a:tc>
                <a:tc hMerge="1">
                  <a:txBody>
                    <a:bodyPr/>
                    <a:lstStyle/>
                    <a:p>
                      <a:endParaRPr lang="en-ZA"/>
                    </a:p>
                  </a:txBody>
                  <a:tcPr/>
                </a:tc>
                <a:tc>
                  <a:txBody>
                    <a:bodyPr/>
                    <a:lstStyle/>
                    <a:p>
                      <a:pPr algn="l" fontAlgn="b"/>
                      <a:endParaRPr lang="en-ZA" sz="1400" b="1"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r" fontAlgn="b"/>
                      <a:r>
                        <a:rPr lang="en-ZA" sz="1400" b="1" i="0" u="none" strike="noStrike">
                          <a:solidFill>
                            <a:srgbClr val="000000"/>
                          </a:solidFill>
                          <a:effectLst/>
                          <a:latin typeface="+mn-lt"/>
                        </a:rPr>
                        <a:t>17,149,269</a:t>
                      </a:r>
                    </a:p>
                  </a:txBody>
                  <a:tcPr marL="9525" marR="9525" marT="9525" marB="0" anchor="b">
                    <a:lnL>
                      <a:noFill/>
                    </a:lnL>
                    <a:lnR>
                      <a:noFill/>
                    </a:lnR>
                    <a:lnT>
                      <a:noFill/>
                    </a:lnT>
                    <a:lnB>
                      <a:noFill/>
                    </a:lnB>
                  </a:tcPr>
                </a:tc>
                <a:tc>
                  <a:txBody>
                    <a:bodyPr/>
                    <a:lstStyle/>
                    <a:p>
                      <a:pPr algn="r" fontAlgn="b"/>
                      <a:r>
                        <a:rPr lang="en-ZA" sz="1400" b="1" i="0" u="none" strike="noStrike">
                          <a:solidFill>
                            <a:srgbClr val="000000"/>
                          </a:solidFill>
                          <a:effectLst/>
                          <a:latin typeface="+mn-lt"/>
                        </a:rPr>
                        <a:t>0</a:t>
                      </a:r>
                    </a:p>
                  </a:txBody>
                  <a:tcPr marL="9525" marR="9525" marT="9525" marB="0" anchor="b">
                    <a:lnL>
                      <a:noFill/>
                    </a:lnL>
                    <a:lnR>
                      <a:noFill/>
                    </a:lnR>
                    <a:lnT>
                      <a:noFill/>
                    </a:lnT>
                    <a:lnB>
                      <a:noFill/>
                    </a:lnB>
                  </a:tcPr>
                </a:tc>
                <a:tc>
                  <a:txBody>
                    <a:bodyPr/>
                    <a:lstStyle/>
                    <a:p>
                      <a:pPr algn="r" fontAlgn="b"/>
                      <a:r>
                        <a:rPr lang="en-ZA" sz="1400" b="1" i="0" u="none" strike="noStrike">
                          <a:solidFill>
                            <a:srgbClr val="000000"/>
                          </a:solidFill>
                          <a:effectLst/>
                          <a:latin typeface="+mn-lt"/>
                        </a:rPr>
                        <a:t>17,149,269</a:t>
                      </a:r>
                    </a:p>
                  </a:txBody>
                  <a:tcPr marL="9525" marR="9525" marT="9525" marB="0" anchor="b">
                    <a:lnL>
                      <a:noFill/>
                    </a:lnL>
                    <a:lnR>
                      <a:noFill/>
                    </a:lnR>
                    <a:lnT>
                      <a:noFill/>
                    </a:lnT>
                    <a:lnB>
                      <a:noFill/>
                    </a:lnB>
                  </a:tcPr>
                </a:tc>
                <a:extLst>
                  <a:ext uri="{0D108BD9-81ED-4DB2-BD59-A6C34878D82A}">
                    <a16:rowId xmlns:a16="http://schemas.microsoft.com/office/drawing/2014/main" val="10024"/>
                  </a:ext>
                </a:extLst>
              </a:tr>
              <a:tr h="204964">
                <a:tc>
                  <a:txBody>
                    <a:bodyPr/>
                    <a:lstStyle/>
                    <a:p>
                      <a:pPr algn="l" fontAlgn="b"/>
                      <a:endParaRPr lang="en-ZA" sz="1400" b="1"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1"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1"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5"/>
                  </a:ext>
                </a:extLst>
              </a:tr>
              <a:tr h="204964">
                <a:tc gridSpan="2">
                  <a:txBody>
                    <a:bodyPr/>
                    <a:lstStyle/>
                    <a:p>
                      <a:pPr algn="l" fontAlgn="b"/>
                      <a:r>
                        <a:rPr lang="en-ZA" sz="1400" b="0" i="0" u="none" strike="noStrike" dirty="0">
                          <a:solidFill>
                            <a:srgbClr val="000000"/>
                          </a:solidFill>
                          <a:effectLst/>
                          <a:latin typeface="+mn-lt"/>
                        </a:rPr>
                        <a:t>Accounts payables</a:t>
                      </a:r>
                    </a:p>
                  </a:txBody>
                  <a:tcPr marL="9525" marR="9525" marT="9525" marB="0" anchor="b">
                    <a:lnL>
                      <a:noFill/>
                    </a:lnL>
                    <a:lnR>
                      <a:noFill/>
                    </a:lnR>
                    <a:lnT>
                      <a:noFill/>
                    </a:lnT>
                    <a:lnB>
                      <a:noFill/>
                    </a:lnB>
                  </a:tcPr>
                </a:tc>
                <a:tc hMerge="1">
                  <a:txBody>
                    <a:bodyPr/>
                    <a:lstStyle/>
                    <a:p>
                      <a:endParaRPr lang="en-ZA"/>
                    </a:p>
                  </a:txBody>
                  <a:tcPr/>
                </a:tc>
                <a:tc>
                  <a:txBody>
                    <a:bodyPr/>
                    <a:lstStyle/>
                    <a:p>
                      <a:pPr algn="l" fontAlgn="b"/>
                      <a:endParaRPr lang="en-ZA" sz="1400" b="1"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a:solidFill>
                            <a:srgbClr val="000000"/>
                          </a:solidFill>
                          <a:effectLst/>
                          <a:latin typeface="+mn-lt"/>
                        </a:rPr>
                        <a:t>17,149,269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effectLst/>
                          <a:latin typeface="+mn-lt"/>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effectLst/>
                          <a:latin typeface="+mn-lt"/>
                        </a:rPr>
                        <a:t>17,149,269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6"/>
                  </a:ext>
                </a:extLst>
              </a:tr>
              <a:tr h="204964">
                <a:tc>
                  <a:txBody>
                    <a:bodyPr/>
                    <a:lstStyle/>
                    <a:p>
                      <a:pPr algn="l" fontAlgn="b"/>
                      <a:endParaRPr lang="en-ZA" sz="1400" b="1"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tc>
                  <a:txBody>
                    <a:bodyPr/>
                    <a:lstStyle/>
                    <a:p>
                      <a:pPr algn="l" fontAlgn="b"/>
                      <a:endParaRPr lang="en-ZA" sz="1400" b="1"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tc>
                  <a:txBody>
                    <a:bodyPr/>
                    <a:lstStyle/>
                    <a:p>
                      <a:pPr algn="l" fontAlgn="b"/>
                      <a:endParaRPr lang="en-ZA" sz="1400" b="1"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tc>
                  <a:txBody>
                    <a:bodyPr/>
                    <a:lstStyle/>
                    <a:p>
                      <a:pPr algn="l" fontAlgn="b"/>
                      <a:endParaRPr lang="en-ZA" sz="1400" b="1" i="0" u="none" strike="noStrike">
                        <a:solidFill>
                          <a:srgbClr val="000000"/>
                        </a:solidFill>
                        <a:effectLst/>
                        <a:latin typeface="+mn-lt"/>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en-ZA" sz="1400" b="0" i="0" u="none" strike="noStrike">
                        <a:solidFill>
                          <a:srgbClr val="000000"/>
                        </a:solidFill>
                        <a:effectLst/>
                        <a:latin typeface="+mn-lt"/>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en-ZA" sz="1400" b="0" i="0" u="none" strike="noStrike" dirty="0">
                        <a:solidFill>
                          <a:srgbClr val="000000"/>
                        </a:solidFill>
                        <a:effectLst/>
                        <a:latin typeface="+mn-lt"/>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27"/>
                  </a:ext>
                </a:extLst>
              </a:tr>
              <a:tr h="204964">
                <a:tc gridSpan="2">
                  <a:txBody>
                    <a:bodyPr/>
                    <a:lstStyle/>
                    <a:p>
                      <a:pPr algn="l" fontAlgn="b"/>
                      <a:r>
                        <a:rPr lang="en-ZA" sz="1400" b="1" i="0" u="none" strike="noStrike" dirty="0">
                          <a:solidFill>
                            <a:srgbClr val="000000"/>
                          </a:solidFill>
                          <a:effectLst/>
                          <a:latin typeface="+mn-lt"/>
                        </a:rPr>
                        <a:t>Total Liabilities</a:t>
                      </a:r>
                    </a:p>
                  </a:txBody>
                  <a:tcPr marL="9525" marR="9525" marT="9525" marB="0" anchor="b">
                    <a:lnL>
                      <a:noFill/>
                    </a:lnL>
                    <a:lnR>
                      <a:noFill/>
                    </a:lnR>
                    <a:lnT>
                      <a:noFill/>
                    </a:lnT>
                    <a:lnB>
                      <a:noFill/>
                    </a:lnB>
                    <a:solidFill>
                      <a:schemeClr val="bg1"/>
                    </a:solidFill>
                  </a:tcPr>
                </a:tc>
                <a:tc hMerge="1">
                  <a:txBody>
                    <a:bodyPr/>
                    <a:lstStyle/>
                    <a:p>
                      <a:endParaRPr lang="en-ZA"/>
                    </a:p>
                  </a:txBody>
                  <a:tcPr/>
                </a:tc>
                <a:tc>
                  <a:txBody>
                    <a:bodyPr/>
                    <a:lstStyle/>
                    <a:p>
                      <a:pPr algn="l" fontAlgn="b"/>
                      <a:endParaRPr lang="en-ZA" sz="1400" b="1" i="0" u="none" strike="noStrike">
                        <a:solidFill>
                          <a:srgbClr val="000000"/>
                        </a:solidFill>
                        <a:effectLst/>
                        <a:latin typeface="+mn-lt"/>
                      </a:endParaRPr>
                    </a:p>
                  </a:txBody>
                  <a:tcPr marL="9525" marR="9525" marT="9525" marB="0" anchor="b">
                    <a:lnL>
                      <a:noFill/>
                    </a:lnL>
                    <a:lnR>
                      <a:noFill/>
                    </a:lnR>
                    <a:lnT>
                      <a:noFill/>
                    </a:lnT>
                    <a:lnB>
                      <a:noFill/>
                    </a:lnB>
                    <a:solidFill>
                      <a:schemeClr val="bg1"/>
                    </a:solidFill>
                  </a:tcPr>
                </a:tc>
                <a:tc>
                  <a:txBody>
                    <a:bodyPr/>
                    <a:lstStyle/>
                    <a:p>
                      <a:pPr algn="l" fontAlgn="b"/>
                      <a:endParaRPr lang="en-ZA" sz="1400" b="0" i="0" u="none" strike="noStrike" dirty="0">
                        <a:solidFill>
                          <a:srgbClr val="000000"/>
                        </a:solidFill>
                        <a:effectLst/>
                        <a:latin typeface="+mn-lt"/>
                      </a:endParaRPr>
                    </a:p>
                  </a:txBody>
                  <a:tcPr marL="9525" marR="9525" marT="9525" marB="0" anchor="b">
                    <a:lnL>
                      <a:noFill/>
                    </a:lnL>
                    <a:lnR>
                      <a:noFill/>
                    </a:lnR>
                    <a:lnT>
                      <a:noFill/>
                    </a:lnT>
                    <a:lnB>
                      <a:noFill/>
                    </a:lnB>
                    <a:solidFill>
                      <a:schemeClr val="bg1"/>
                    </a:solidFill>
                  </a:tcPr>
                </a:tc>
                <a:tc>
                  <a:txBody>
                    <a:bodyPr/>
                    <a:lstStyle/>
                    <a:p>
                      <a:pPr algn="l" fontAlgn="b"/>
                      <a:endParaRPr lang="en-ZA" sz="1400" b="0" i="0" u="none" strike="noStrike" dirty="0">
                        <a:solidFill>
                          <a:srgbClr val="000000"/>
                        </a:solidFill>
                        <a:effectLst/>
                        <a:latin typeface="+mn-lt"/>
                      </a:endParaRPr>
                    </a:p>
                  </a:txBody>
                  <a:tcPr marL="9525" marR="9525" marT="9525" marB="0" anchor="b">
                    <a:lnL>
                      <a:noFill/>
                    </a:lnL>
                    <a:lnR>
                      <a:noFill/>
                    </a:lnR>
                    <a:lnT>
                      <a:noFill/>
                    </a:lnT>
                    <a:lnB>
                      <a:noFill/>
                    </a:lnB>
                    <a:solidFill>
                      <a:schemeClr val="bg1"/>
                    </a:solidFill>
                  </a:tcPr>
                </a:tc>
                <a:tc>
                  <a:txBody>
                    <a:bodyPr/>
                    <a:lstStyle/>
                    <a:p>
                      <a:pPr algn="r" fontAlgn="b"/>
                      <a:r>
                        <a:rPr lang="en-ZA" sz="1400" b="1" i="0" u="none" strike="noStrike">
                          <a:solidFill>
                            <a:srgbClr val="000000"/>
                          </a:solidFill>
                          <a:effectLst/>
                          <a:latin typeface="+mn-lt"/>
                        </a:rPr>
                        <a:t>176,284,105</a:t>
                      </a:r>
                    </a:p>
                  </a:txBody>
                  <a:tcPr marL="9525" marR="9525" marT="952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solidFill>
                  </a:tcPr>
                </a:tc>
                <a:tc>
                  <a:txBody>
                    <a:bodyPr/>
                    <a:lstStyle/>
                    <a:p>
                      <a:pPr algn="r" fontAlgn="b"/>
                      <a:r>
                        <a:rPr lang="en-ZA" sz="1400" b="1" i="0" u="none" strike="noStrike">
                          <a:solidFill>
                            <a:srgbClr val="000000"/>
                          </a:solidFill>
                          <a:effectLst/>
                          <a:latin typeface="+mn-lt"/>
                        </a:rPr>
                        <a:t>0</a:t>
                      </a:r>
                    </a:p>
                  </a:txBody>
                  <a:tcPr marL="9525" marR="9525" marT="952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solidFill>
                  </a:tcPr>
                </a:tc>
                <a:tc>
                  <a:txBody>
                    <a:bodyPr/>
                    <a:lstStyle/>
                    <a:p>
                      <a:pPr algn="r" fontAlgn="b"/>
                      <a:r>
                        <a:rPr lang="en-ZA" sz="1400" b="1" i="0" u="none" strike="noStrike" dirty="0">
                          <a:solidFill>
                            <a:srgbClr val="000000"/>
                          </a:solidFill>
                          <a:effectLst/>
                          <a:latin typeface="+mn-lt"/>
                        </a:rPr>
                        <a:t>176,284,105</a:t>
                      </a:r>
                    </a:p>
                  </a:txBody>
                  <a:tcPr marL="9525" marR="9525" marT="952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28"/>
                  </a:ext>
                </a:extLst>
              </a:tr>
            </a:tbl>
          </a:graphicData>
        </a:graphic>
      </p:graphicFrame>
    </p:spTree>
    <p:extLst>
      <p:ext uri="{BB962C8B-B14F-4D97-AF65-F5344CB8AC3E}">
        <p14:creationId xmlns:p14="http://schemas.microsoft.com/office/powerpoint/2010/main" val="352328595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1429"/>
            <a:ext cx="10515600" cy="621846"/>
          </a:xfrm>
        </p:spPr>
        <p:txBody>
          <a:bodyPr>
            <a:normAutofit/>
          </a:bodyPr>
          <a:lstStyle/>
          <a:p>
            <a:pPr algn="ctr"/>
            <a:r>
              <a:rPr lang="en-ZA" sz="2800" b="1" dirty="0">
                <a:solidFill>
                  <a:schemeClr val="tx1"/>
                </a:solidFill>
              </a:rPr>
              <a:t>NOTES TO ADJUSTED BUDGET 2021</a:t>
            </a:r>
          </a:p>
        </p:txBody>
      </p:sp>
      <p:sp>
        <p:nvSpPr>
          <p:cNvPr id="3" name="Content Placeholder 2"/>
          <p:cNvSpPr>
            <a:spLocks noGrp="1"/>
          </p:cNvSpPr>
          <p:nvPr>
            <p:ph idx="1"/>
          </p:nvPr>
        </p:nvSpPr>
        <p:spPr>
          <a:xfrm>
            <a:off x="217714" y="914905"/>
            <a:ext cx="11640457" cy="5268685"/>
          </a:xfrm>
        </p:spPr>
        <p:txBody>
          <a:bodyPr>
            <a:normAutofit/>
          </a:bodyPr>
          <a:lstStyle/>
          <a:p>
            <a:pPr algn="just"/>
            <a:r>
              <a:rPr lang="en-ZA" sz="2800" dirty="0">
                <a:solidFill>
                  <a:schemeClr val="tx1"/>
                </a:solidFill>
                <a:latin typeface="+mn-lt"/>
              </a:rPr>
              <a:t>Total revenue reduction of 9 million:</a:t>
            </a:r>
          </a:p>
          <a:p>
            <a:pPr lvl="1" algn="just"/>
            <a:r>
              <a:rPr lang="en-ZA" sz="2600" dirty="0">
                <a:solidFill>
                  <a:schemeClr val="tx1"/>
                </a:solidFill>
                <a:latin typeface="+mn-lt"/>
              </a:rPr>
              <a:t>Expected decline  in registration and re-prints of certificates</a:t>
            </a:r>
          </a:p>
          <a:p>
            <a:pPr lvl="1" algn="just"/>
            <a:r>
              <a:rPr lang="en-ZA" sz="2600" dirty="0">
                <a:solidFill>
                  <a:schemeClr val="tx1"/>
                </a:solidFill>
                <a:latin typeface="+mn-lt"/>
              </a:rPr>
              <a:t>Reduction of estimated MTEF CPTD subsidy by Treasury (R9 million)</a:t>
            </a:r>
          </a:p>
          <a:p>
            <a:pPr algn="just"/>
            <a:r>
              <a:rPr lang="en-ZA" sz="2800" dirty="0">
                <a:solidFill>
                  <a:schemeClr val="tx1"/>
                </a:solidFill>
                <a:latin typeface="+mn-lt"/>
              </a:rPr>
              <a:t>Salary budget was reduced  - deferred employments</a:t>
            </a:r>
          </a:p>
          <a:p>
            <a:pPr algn="just"/>
            <a:r>
              <a:rPr lang="en-ZA" sz="2800" dirty="0">
                <a:solidFill>
                  <a:schemeClr val="tx1"/>
                </a:solidFill>
                <a:latin typeface="+mn-lt"/>
              </a:rPr>
              <a:t>Travel and accommodation was reduced – electronic facilitation in place</a:t>
            </a:r>
          </a:p>
          <a:p>
            <a:pPr algn="just"/>
            <a:r>
              <a:rPr lang="en-ZA" sz="2800" dirty="0">
                <a:solidFill>
                  <a:schemeClr val="tx1"/>
                </a:solidFill>
                <a:latin typeface="+mn-lt"/>
              </a:rPr>
              <a:t>Legal fees budget was increased to  cater for ongoing case of dismissed 21 employees</a:t>
            </a:r>
          </a:p>
          <a:p>
            <a:pPr algn="just"/>
            <a:r>
              <a:rPr lang="en-ZA" sz="2800" dirty="0">
                <a:solidFill>
                  <a:schemeClr val="tx1"/>
                </a:solidFill>
                <a:latin typeface="+mn-lt"/>
              </a:rPr>
              <a:t>Professional Development expenditure was reduced in line with the Treasury reduction(R8.1 million)</a:t>
            </a:r>
          </a:p>
          <a:p>
            <a:pPr algn="just"/>
            <a:r>
              <a:rPr lang="en-ZA" sz="2800" dirty="0">
                <a:solidFill>
                  <a:schemeClr val="tx1"/>
                </a:solidFill>
                <a:latin typeface="+mn-lt"/>
              </a:rPr>
              <a:t>IT budget increased to improve and maintain the infrastructure</a:t>
            </a:r>
          </a:p>
          <a:p>
            <a:pPr algn="just"/>
            <a:endParaRPr lang="en-ZA" sz="2800" dirty="0">
              <a:solidFill>
                <a:schemeClr val="tx1"/>
              </a:solidFill>
              <a:latin typeface="+mn-lt"/>
            </a:endParaRPr>
          </a:p>
          <a:p>
            <a:pPr algn="just"/>
            <a:endParaRPr lang="en-ZA" sz="2800" dirty="0">
              <a:solidFill>
                <a:schemeClr val="tx1"/>
              </a:solidFill>
              <a:latin typeface="+mn-lt"/>
            </a:endParaRPr>
          </a:p>
          <a:p>
            <a:pPr marL="1828800" lvl="4" indent="0" algn="just">
              <a:buNone/>
            </a:pPr>
            <a:endParaRPr lang="en-ZA" sz="2800" dirty="0">
              <a:solidFill>
                <a:schemeClr val="tx1"/>
              </a:solidFill>
              <a:latin typeface="+mn-lt"/>
            </a:endParaRPr>
          </a:p>
          <a:p>
            <a:pPr lvl="4" algn="just"/>
            <a:endParaRPr lang="en-ZA" sz="2800" dirty="0">
              <a:solidFill>
                <a:schemeClr val="tx1"/>
              </a:solidFill>
              <a:latin typeface="+mn-lt"/>
            </a:endParaRPr>
          </a:p>
          <a:p>
            <a:pPr lvl="4" algn="just"/>
            <a:endParaRPr lang="en-ZA" sz="2800" dirty="0">
              <a:solidFill>
                <a:schemeClr val="tx1"/>
              </a:solidFill>
              <a:latin typeface="+mn-lt"/>
            </a:endParaRPr>
          </a:p>
        </p:txBody>
      </p:sp>
    </p:spTree>
    <p:extLst>
      <p:ext uri="{BB962C8B-B14F-4D97-AF65-F5344CB8AC3E}">
        <p14:creationId xmlns:p14="http://schemas.microsoft.com/office/powerpoint/2010/main" val="143627215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0605" y="0"/>
            <a:ext cx="10515600" cy="752475"/>
          </a:xfrm>
        </p:spPr>
        <p:txBody>
          <a:bodyPr>
            <a:normAutofit/>
          </a:bodyPr>
          <a:lstStyle/>
          <a:p>
            <a:pPr algn="ctr"/>
            <a:r>
              <a:rPr lang="en-ZA" sz="2800" b="1" dirty="0">
                <a:solidFill>
                  <a:schemeClr val="tx1"/>
                </a:solidFill>
              </a:rPr>
              <a:t>NOTES TO ADJUSTED BUDGET 2021 CONT…</a:t>
            </a:r>
          </a:p>
        </p:txBody>
      </p:sp>
      <p:sp>
        <p:nvSpPr>
          <p:cNvPr id="3" name="Content Placeholder 2"/>
          <p:cNvSpPr>
            <a:spLocks noGrp="1"/>
          </p:cNvSpPr>
          <p:nvPr>
            <p:ph idx="1"/>
          </p:nvPr>
        </p:nvSpPr>
        <p:spPr>
          <a:xfrm>
            <a:off x="179256" y="793750"/>
            <a:ext cx="11833487" cy="4807195"/>
          </a:xfrm>
        </p:spPr>
        <p:txBody>
          <a:bodyPr>
            <a:normAutofit/>
          </a:bodyPr>
          <a:lstStyle/>
          <a:p>
            <a:pPr algn="just">
              <a:spcBef>
                <a:spcPts val="500"/>
              </a:spcBef>
              <a:spcAft>
                <a:spcPts val="600"/>
              </a:spcAft>
            </a:pPr>
            <a:r>
              <a:rPr lang="en-ZA" sz="2800" dirty="0">
                <a:solidFill>
                  <a:schemeClr val="tx1"/>
                </a:solidFill>
                <a:latin typeface="+mn-lt"/>
              </a:rPr>
              <a:t>R4 million to acquire IT software required to stabilize the operation of the organisation during and beyond the pressure of COVID-19</a:t>
            </a:r>
          </a:p>
          <a:p>
            <a:pPr lvl="1" algn="just">
              <a:spcAft>
                <a:spcPts val="600"/>
              </a:spcAft>
            </a:pPr>
            <a:r>
              <a:rPr lang="en-ZA" sz="2600" dirty="0">
                <a:solidFill>
                  <a:schemeClr val="tx1"/>
                </a:solidFill>
                <a:latin typeface="+mn-lt"/>
              </a:rPr>
              <a:t>Integration of different  SACE operating systems</a:t>
            </a:r>
          </a:p>
          <a:p>
            <a:pPr lvl="1" algn="just">
              <a:spcAft>
                <a:spcPts val="600"/>
              </a:spcAft>
            </a:pPr>
            <a:r>
              <a:rPr lang="en-ZA" sz="2600" dirty="0">
                <a:solidFill>
                  <a:schemeClr val="tx1"/>
                </a:solidFill>
                <a:latin typeface="+mn-lt"/>
              </a:rPr>
              <a:t>Development of SACE mobile application(educator access to SACE activities and interaction)</a:t>
            </a:r>
          </a:p>
          <a:p>
            <a:pPr lvl="1" algn="just">
              <a:spcAft>
                <a:spcPts val="600"/>
              </a:spcAft>
            </a:pPr>
            <a:r>
              <a:rPr lang="en-ZA" sz="2600" dirty="0">
                <a:solidFill>
                  <a:schemeClr val="tx1"/>
                </a:solidFill>
                <a:latin typeface="+mn-lt"/>
              </a:rPr>
              <a:t>Development of SACE WhatsApp line(educator automated response)</a:t>
            </a:r>
          </a:p>
          <a:p>
            <a:pPr lvl="1" algn="just">
              <a:spcAft>
                <a:spcPts val="600"/>
              </a:spcAft>
            </a:pPr>
            <a:r>
              <a:rPr lang="en-ZA" sz="2600" dirty="0">
                <a:solidFill>
                  <a:schemeClr val="tx1"/>
                </a:solidFill>
                <a:latin typeface="+mn-lt"/>
              </a:rPr>
              <a:t>Digitalization of telephone system</a:t>
            </a:r>
          </a:p>
          <a:p>
            <a:pPr lvl="1" algn="just">
              <a:spcAft>
                <a:spcPts val="600"/>
              </a:spcAft>
            </a:pPr>
            <a:r>
              <a:rPr lang="en-ZA" sz="2600" dirty="0">
                <a:solidFill>
                  <a:schemeClr val="tx1"/>
                </a:solidFill>
                <a:latin typeface="+mn-lt"/>
              </a:rPr>
              <a:t>Development and improvement of new possible way of working under extreme pressure of the COVID- 19</a:t>
            </a:r>
          </a:p>
          <a:p>
            <a:pPr marL="0" indent="0" algn="just">
              <a:buNone/>
            </a:pPr>
            <a:endParaRPr lang="en-ZA" sz="2800" dirty="0">
              <a:solidFill>
                <a:schemeClr val="tx1"/>
              </a:solidFill>
              <a:latin typeface="+mn-lt"/>
            </a:endParaRPr>
          </a:p>
          <a:p>
            <a:pPr algn="just"/>
            <a:endParaRPr lang="en-ZA" sz="2800" dirty="0">
              <a:solidFill>
                <a:schemeClr val="tx1"/>
              </a:solidFill>
              <a:latin typeface="+mn-lt"/>
            </a:endParaRPr>
          </a:p>
          <a:p>
            <a:pPr lvl="1" algn="just"/>
            <a:endParaRPr lang="en-ZA" sz="2800" dirty="0">
              <a:solidFill>
                <a:schemeClr val="tx1"/>
              </a:solidFill>
              <a:latin typeface="+mn-lt"/>
            </a:endParaRPr>
          </a:p>
        </p:txBody>
      </p:sp>
    </p:spTree>
    <p:extLst>
      <p:ext uri="{BB962C8B-B14F-4D97-AF65-F5344CB8AC3E}">
        <p14:creationId xmlns:p14="http://schemas.microsoft.com/office/powerpoint/2010/main" val="103094417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A" sz="2800" b="1" dirty="0">
                <a:solidFill>
                  <a:schemeClr val="tx1"/>
                </a:solidFill>
              </a:rPr>
              <a:t>NOTES TO ADJUSTED BUDGET 2021 CONT…</a:t>
            </a:r>
          </a:p>
        </p:txBody>
      </p:sp>
      <p:sp>
        <p:nvSpPr>
          <p:cNvPr id="3" name="Content Placeholder 2"/>
          <p:cNvSpPr>
            <a:spLocks noGrp="1"/>
          </p:cNvSpPr>
          <p:nvPr>
            <p:ph idx="1"/>
          </p:nvPr>
        </p:nvSpPr>
        <p:spPr/>
        <p:txBody>
          <a:bodyPr>
            <a:normAutofit/>
          </a:bodyPr>
          <a:lstStyle/>
          <a:p>
            <a:pPr algn="just"/>
            <a:r>
              <a:rPr lang="en-ZA" sz="2800" dirty="0">
                <a:solidFill>
                  <a:schemeClr val="tx1"/>
                </a:solidFill>
                <a:latin typeface="+mn-lt"/>
              </a:rPr>
              <a:t>R55 million  is committed to purchase 5 provincial offices which the bid process is at conclusion stage (Durban; Bloemfontein; Cape Town; Polokwane and East London)	</a:t>
            </a:r>
          </a:p>
          <a:p>
            <a:pPr algn="just"/>
            <a:r>
              <a:rPr lang="en-ZA" sz="2800" dirty="0">
                <a:solidFill>
                  <a:schemeClr val="tx1"/>
                </a:solidFill>
                <a:latin typeface="+mn-lt"/>
              </a:rPr>
              <a:t>Contingency reserve fund is maintained at R45 million </a:t>
            </a:r>
          </a:p>
          <a:p>
            <a:pPr lvl="1" algn="just"/>
            <a:r>
              <a:rPr lang="en-ZA" sz="2600" dirty="0">
                <a:solidFill>
                  <a:schemeClr val="tx1"/>
                </a:solidFill>
                <a:latin typeface="+mn-lt"/>
              </a:rPr>
              <a:t>Operation reserve</a:t>
            </a:r>
          </a:p>
          <a:p>
            <a:pPr lvl="1" algn="just"/>
            <a:r>
              <a:rPr lang="en-ZA" sz="2600" dirty="0">
                <a:solidFill>
                  <a:schemeClr val="tx1"/>
                </a:solidFill>
                <a:latin typeface="+mn-lt"/>
              </a:rPr>
              <a:t>Contingency liabilities</a:t>
            </a:r>
          </a:p>
          <a:p>
            <a:pPr lvl="1" algn="just"/>
            <a:r>
              <a:rPr lang="en-ZA" sz="2600" dirty="0">
                <a:solidFill>
                  <a:schemeClr val="tx1"/>
                </a:solidFill>
                <a:latin typeface="+mn-lt"/>
              </a:rPr>
              <a:t>Lawsuits</a:t>
            </a:r>
          </a:p>
          <a:p>
            <a:pPr marL="0" indent="0" algn="just">
              <a:buNone/>
            </a:pPr>
            <a:endParaRPr lang="en-ZA" sz="2800" dirty="0">
              <a:solidFill>
                <a:schemeClr val="tx1"/>
              </a:solidFill>
              <a:latin typeface="+mn-lt"/>
            </a:endParaRPr>
          </a:p>
          <a:p>
            <a:pPr algn="just"/>
            <a:endParaRPr lang="en-ZA" sz="2800" dirty="0">
              <a:solidFill>
                <a:schemeClr val="tx1"/>
              </a:solidFill>
              <a:latin typeface="+mn-lt"/>
            </a:endParaRPr>
          </a:p>
        </p:txBody>
      </p:sp>
    </p:spTree>
    <p:extLst>
      <p:ext uri="{BB962C8B-B14F-4D97-AF65-F5344CB8AC3E}">
        <p14:creationId xmlns:p14="http://schemas.microsoft.com/office/powerpoint/2010/main" val="88086549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8664" y="136524"/>
            <a:ext cx="11833487" cy="579634"/>
          </a:xfrm>
        </p:spPr>
        <p:txBody>
          <a:bodyPr>
            <a:noAutofit/>
          </a:bodyPr>
          <a:lstStyle/>
          <a:p>
            <a:pPr algn="ctr"/>
            <a:r>
              <a:rPr lang="en-ZA" sz="4600" b="1" dirty="0">
                <a:solidFill>
                  <a:schemeClr val="tx1"/>
                </a:solidFill>
              </a:rPr>
              <a:t/>
            </a:r>
            <a:br>
              <a:rPr lang="en-ZA" sz="4600" b="1" dirty="0">
                <a:solidFill>
                  <a:schemeClr val="tx1"/>
                </a:solidFill>
              </a:rPr>
            </a:br>
            <a:r>
              <a:rPr lang="en-ZA" sz="4600" b="1" dirty="0">
                <a:solidFill>
                  <a:schemeClr val="tx1"/>
                </a:solidFill>
              </a:rPr>
              <a:t/>
            </a:r>
            <a:br>
              <a:rPr lang="en-ZA" sz="4600" b="1" dirty="0">
                <a:solidFill>
                  <a:schemeClr val="tx1"/>
                </a:solidFill>
              </a:rPr>
            </a:br>
            <a:r>
              <a:rPr lang="en-ZA" sz="3600" b="1" dirty="0">
                <a:solidFill>
                  <a:schemeClr val="tx1"/>
                </a:solidFill>
                <a:latin typeface="Calibri" panose="020F0502020204030204" pitchFamily="34" charset="0"/>
                <a:cs typeface="Calibri" panose="020F0502020204030204" pitchFamily="34" charset="0"/>
              </a:rPr>
              <a:t>PRESENTATION OUTLINE</a:t>
            </a:r>
            <a:br>
              <a:rPr lang="en-ZA" sz="3600" b="1" dirty="0">
                <a:solidFill>
                  <a:schemeClr val="tx1"/>
                </a:solidFill>
                <a:latin typeface="Calibri" panose="020F0502020204030204" pitchFamily="34" charset="0"/>
                <a:cs typeface="Calibri" panose="020F0502020204030204" pitchFamily="34" charset="0"/>
              </a:rPr>
            </a:br>
            <a:r>
              <a:rPr lang="en-ZA" sz="4600" b="1" dirty="0">
                <a:solidFill>
                  <a:schemeClr val="tx1"/>
                </a:solidFill>
                <a:latin typeface="Calibri" panose="020F0502020204030204" pitchFamily="34" charset="0"/>
                <a:cs typeface="Calibri" panose="020F0502020204030204" pitchFamily="34" charset="0"/>
              </a:rPr>
              <a:t/>
            </a:r>
            <a:br>
              <a:rPr lang="en-ZA" sz="4600" b="1" dirty="0">
                <a:solidFill>
                  <a:schemeClr val="tx1"/>
                </a:solidFill>
                <a:latin typeface="Calibri" panose="020F0502020204030204" pitchFamily="34" charset="0"/>
                <a:cs typeface="Calibri" panose="020F0502020204030204" pitchFamily="34" charset="0"/>
              </a:rPr>
            </a:br>
            <a:endParaRPr lang="en-ZA" sz="4600" b="1" dirty="0">
              <a:solidFill>
                <a:schemeClr val="tx1"/>
              </a:solidFill>
              <a:latin typeface="Calibri" panose="020F0502020204030204" pitchFamily="34" charset="0"/>
              <a:cs typeface="Calibri" panose="020F0502020204030204" pitchFamily="34" charset="0"/>
            </a:endParaRPr>
          </a:p>
        </p:txBody>
      </p:sp>
      <p:sp>
        <p:nvSpPr>
          <p:cNvPr id="6" name="Content Placeholder 5"/>
          <p:cNvSpPr>
            <a:spLocks noGrp="1"/>
          </p:cNvSpPr>
          <p:nvPr>
            <p:ph idx="1"/>
          </p:nvPr>
        </p:nvSpPr>
        <p:spPr>
          <a:xfrm>
            <a:off x="179256" y="913684"/>
            <a:ext cx="11833487" cy="5586644"/>
          </a:xfrm>
        </p:spPr>
        <p:txBody>
          <a:bodyPr>
            <a:normAutofit/>
          </a:bodyPr>
          <a:lstStyle/>
          <a:p>
            <a:pPr marL="0" indent="0">
              <a:buNone/>
            </a:pPr>
            <a:r>
              <a:rPr lang="en-ZA" sz="3000" b="1" dirty="0">
                <a:solidFill>
                  <a:schemeClr val="tx1"/>
                </a:solidFill>
                <a:latin typeface="+mn-lt"/>
                <a:cs typeface="Calibri" panose="020F0502020204030204" pitchFamily="34" charset="0"/>
              </a:rPr>
              <a:t>PART A</a:t>
            </a:r>
          </a:p>
          <a:p>
            <a:pPr marL="0" indent="0">
              <a:buNone/>
            </a:pPr>
            <a:r>
              <a:rPr lang="en-ZA" sz="3000" dirty="0">
                <a:solidFill>
                  <a:schemeClr val="tx1"/>
                </a:solidFill>
                <a:latin typeface="+mn-lt"/>
                <a:cs typeface="Calibri" panose="020F0502020204030204" pitchFamily="34" charset="0"/>
              </a:rPr>
              <a:t>INTRODUCTION</a:t>
            </a:r>
          </a:p>
          <a:p>
            <a:pPr marL="0" indent="0">
              <a:buNone/>
            </a:pPr>
            <a:endParaRPr lang="en-ZA" sz="3000" b="1" dirty="0">
              <a:solidFill>
                <a:schemeClr val="tx1"/>
              </a:solidFill>
              <a:latin typeface="+mn-lt"/>
              <a:cs typeface="Calibri" panose="020F0502020204030204" pitchFamily="34" charset="0"/>
            </a:endParaRPr>
          </a:p>
          <a:p>
            <a:pPr marL="0" indent="0">
              <a:buNone/>
            </a:pPr>
            <a:r>
              <a:rPr lang="en-ZA" sz="3000" b="1" dirty="0">
                <a:solidFill>
                  <a:schemeClr val="tx1"/>
                </a:solidFill>
                <a:latin typeface="+mn-lt"/>
                <a:cs typeface="Calibri" panose="020F0502020204030204" pitchFamily="34" charset="0"/>
              </a:rPr>
              <a:t>PART B</a:t>
            </a:r>
          </a:p>
          <a:p>
            <a:pPr marL="0" indent="0">
              <a:buNone/>
            </a:pPr>
            <a:r>
              <a:rPr lang="en-ZA" sz="3000" dirty="0">
                <a:solidFill>
                  <a:schemeClr val="tx1"/>
                </a:solidFill>
                <a:latin typeface="+mn-lt"/>
                <a:cs typeface="Calibri" panose="020F0502020204030204" pitchFamily="34" charset="0"/>
              </a:rPr>
              <a:t>CHANGES TO THE ANNUAL PERFORMANCE PLAN 2020/2021 PER PROGRAMME</a:t>
            </a:r>
          </a:p>
          <a:p>
            <a:pPr marL="0" indent="0">
              <a:buNone/>
            </a:pPr>
            <a:endParaRPr lang="en-ZA" sz="3000" b="1" dirty="0">
              <a:solidFill>
                <a:schemeClr val="tx1"/>
              </a:solidFill>
              <a:latin typeface="+mn-lt"/>
              <a:cs typeface="Calibri" panose="020F0502020204030204" pitchFamily="34" charset="0"/>
            </a:endParaRPr>
          </a:p>
          <a:p>
            <a:pPr marL="0" indent="0">
              <a:buNone/>
            </a:pPr>
            <a:r>
              <a:rPr lang="en-ZA" sz="3000" b="1" dirty="0">
                <a:solidFill>
                  <a:schemeClr val="tx1"/>
                </a:solidFill>
                <a:latin typeface="+mn-lt"/>
                <a:cs typeface="Calibri" panose="020F0502020204030204" pitchFamily="34" charset="0"/>
              </a:rPr>
              <a:t>PART C</a:t>
            </a:r>
          </a:p>
          <a:p>
            <a:pPr marL="0" indent="0">
              <a:buNone/>
            </a:pPr>
            <a:r>
              <a:rPr lang="en-ZA" sz="3000">
                <a:solidFill>
                  <a:schemeClr val="tx1"/>
                </a:solidFill>
                <a:latin typeface="+mn-lt"/>
                <a:cs typeface="Calibri" panose="020F0502020204030204" pitchFamily="34" charset="0"/>
              </a:rPr>
              <a:t>PROPOSED/ADJUSTED BUDGET </a:t>
            </a:r>
            <a:r>
              <a:rPr lang="en-ZA" sz="3000" dirty="0">
                <a:solidFill>
                  <a:schemeClr val="tx1"/>
                </a:solidFill>
                <a:latin typeface="+mn-lt"/>
                <a:cs typeface="Calibri" panose="020F0502020204030204" pitchFamily="34" charset="0"/>
              </a:rPr>
              <a:t>ALLOCATION</a:t>
            </a:r>
            <a:endParaRPr lang="en-ZA" sz="3000" dirty="0">
              <a:solidFill>
                <a:schemeClr val="tx1"/>
              </a:solidFill>
              <a:latin typeface="+mn-lt"/>
            </a:endParaRPr>
          </a:p>
          <a:p>
            <a:pPr marL="0" indent="0">
              <a:buNone/>
            </a:pPr>
            <a:endParaRPr lang="en-ZA" sz="2600" dirty="0">
              <a:solidFill>
                <a:schemeClr val="tx1"/>
              </a:solidFill>
              <a:latin typeface="+mn-lt"/>
            </a:endParaRPr>
          </a:p>
          <a:p>
            <a:endParaRPr lang="en-ZA" sz="2600" dirty="0">
              <a:solidFill>
                <a:schemeClr val="tx1"/>
              </a:solidFill>
              <a:latin typeface="+mn-lt"/>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0127FB-AA44-4AB0-891A-0C75592A85FB}" type="slidenum">
              <a:rPr kumimoji="0" lang="en-ZA" sz="1200" b="1" i="0" u="none" strike="noStrike" kern="1200" cap="none" spc="0" normalizeH="0" baseline="0" noProof="0" smtClean="0">
                <a:ln>
                  <a:noFill/>
                </a:ln>
                <a:effectLst/>
                <a:uLnTx/>
                <a:uFillTx/>
                <a:latin typeface="Arial" charset="0"/>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ZA" sz="1200" b="1" i="0" u="none" strike="noStrike" kern="1200" cap="none" spc="0" normalizeH="0" baseline="0" noProof="0">
              <a:ln>
                <a:noFill/>
              </a:ln>
              <a:effectLst/>
              <a:uLnTx/>
              <a:uFillTx/>
              <a:latin typeface="Arial" charset="0"/>
              <a:cs typeface="Arial" charset="0"/>
            </a:endParaRPr>
          </a:p>
        </p:txBody>
      </p:sp>
    </p:spTree>
    <p:extLst>
      <p:ext uri="{BB962C8B-B14F-4D97-AF65-F5344CB8AC3E}">
        <p14:creationId xmlns:p14="http://schemas.microsoft.com/office/powerpoint/2010/main" val="317334103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Oval 3">
            <a:extLst>
              <a:ext uri="{FF2B5EF4-FFF2-40B4-BE49-F238E27FC236}">
                <a16:creationId xmlns:a16="http://schemas.microsoft.com/office/drawing/2014/main" id="{4863E507-9AE7-4BA0-AF67-F3BAF8429074}"/>
              </a:ext>
            </a:extLst>
          </p:cNvPr>
          <p:cNvSpPr/>
          <p:nvPr/>
        </p:nvSpPr>
        <p:spPr>
          <a:xfrm>
            <a:off x="1359220" y="324088"/>
            <a:ext cx="8799444" cy="6032263"/>
          </a:xfrm>
          <a:prstGeom prst="wedgeEllipseCallou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4400" b="1" dirty="0">
                <a:solidFill>
                  <a:schemeClr val="tx1"/>
                </a:solidFill>
              </a:rPr>
              <a:t>THANK YOU</a:t>
            </a:r>
            <a:endParaRPr lang="en-ZA" sz="4400" dirty="0">
              <a:solidFill>
                <a:schemeClr val="tx1"/>
              </a:solidFill>
            </a:endParaRPr>
          </a:p>
        </p:txBody>
      </p:sp>
      <p:sp>
        <p:nvSpPr>
          <p:cNvPr id="2" name="Slide Number Placeholder 1">
            <a:extLst>
              <a:ext uri="{FF2B5EF4-FFF2-40B4-BE49-F238E27FC236}">
                <a16:creationId xmlns:a16="http://schemas.microsoft.com/office/drawing/2014/main" id="{3C361490-FF29-42F7-B748-181E5058E0B8}"/>
              </a:ext>
            </a:extLst>
          </p:cNvPr>
          <p:cNvSpPr>
            <a:spLocks noGrp="1"/>
          </p:cNvSpPr>
          <p:nvPr>
            <p:ph type="sldNum" sz="quarter" idx="12"/>
          </p:nvPr>
        </p:nvSpPr>
        <p:spPr/>
        <p:txBody>
          <a:bodyPr/>
          <a:lstStyle/>
          <a:p>
            <a:fld id="{6D20EF66-F16B-4317-9C11-41A7B9AA0253}" type="slidenum">
              <a:rPr lang="en-ZA" smtClean="0"/>
              <a:t>20</a:t>
            </a:fld>
            <a:endParaRPr lang="en-ZA" dirty="0"/>
          </a:p>
        </p:txBody>
      </p:sp>
    </p:spTree>
    <p:extLst>
      <p:ext uri="{BB962C8B-B14F-4D97-AF65-F5344CB8AC3E}">
        <p14:creationId xmlns:p14="http://schemas.microsoft.com/office/powerpoint/2010/main" val="242243757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72E6FF-F721-45B2-B8A9-89DA46DDC0CF}"/>
              </a:ext>
            </a:extLst>
          </p:cNvPr>
          <p:cNvSpPr>
            <a:spLocks noGrp="1"/>
          </p:cNvSpPr>
          <p:nvPr>
            <p:ph type="title"/>
          </p:nvPr>
        </p:nvSpPr>
        <p:spPr>
          <a:xfrm>
            <a:off x="128665" y="0"/>
            <a:ext cx="10515600" cy="841844"/>
          </a:xfrm>
        </p:spPr>
        <p:txBody>
          <a:bodyPr>
            <a:normAutofit/>
          </a:bodyPr>
          <a:lstStyle/>
          <a:p>
            <a:pPr algn="ctr"/>
            <a:r>
              <a:rPr lang="en-ZA" sz="3600" b="1" dirty="0">
                <a:solidFill>
                  <a:schemeClr val="tx1"/>
                </a:solidFill>
                <a:latin typeface="Calibri" panose="020F0502020204030204" pitchFamily="34" charset="0"/>
                <a:cs typeface="Calibri" panose="020F0502020204030204" pitchFamily="34" charset="0"/>
              </a:rPr>
              <a:t>INTRODUCTION </a:t>
            </a:r>
          </a:p>
        </p:txBody>
      </p:sp>
      <p:sp>
        <p:nvSpPr>
          <p:cNvPr id="4" name="Content Placeholder 3">
            <a:extLst>
              <a:ext uri="{FF2B5EF4-FFF2-40B4-BE49-F238E27FC236}">
                <a16:creationId xmlns:a16="http://schemas.microsoft.com/office/drawing/2014/main" id="{12782412-4BAB-4EE0-B2F4-E7C5BF8584D3}"/>
              </a:ext>
            </a:extLst>
          </p:cNvPr>
          <p:cNvSpPr>
            <a:spLocks noGrp="1"/>
          </p:cNvSpPr>
          <p:nvPr>
            <p:ph idx="1"/>
          </p:nvPr>
        </p:nvSpPr>
        <p:spPr>
          <a:xfrm>
            <a:off x="128665" y="841844"/>
            <a:ext cx="11833487" cy="4953663"/>
          </a:xfrm>
        </p:spPr>
        <p:txBody>
          <a:bodyPr>
            <a:noAutofit/>
          </a:bodyPr>
          <a:lstStyle/>
          <a:p>
            <a:pPr algn="just"/>
            <a:r>
              <a:rPr lang="en-GB" sz="3200" dirty="0">
                <a:solidFill>
                  <a:schemeClr val="tx1"/>
                </a:solidFill>
                <a:latin typeface="+mn-lt"/>
              </a:rPr>
              <a:t>The Department of Planning, Monitoring and Evaluation (DPME) issued Circular 2 of 2020, to provide guidance on the revision and re-tabling of the 2020/25 Strategic Plans and 2020/21 Annual Performance Plans to incorporate Covid-19 interventions and to align to the special budget adjustment.</a:t>
            </a:r>
          </a:p>
          <a:p>
            <a:pPr algn="just"/>
            <a:r>
              <a:rPr lang="en-GB" sz="3200" dirty="0">
                <a:solidFill>
                  <a:schemeClr val="tx1"/>
                </a:solidFill>
                <a:latin typeface="+mn-lt"/>
              </a:rPr>
              <a:t>Chapter 3, section 3.3.4 and Chapter 4, section 4.4.4 of the Revised Framework for SP and APPs provides guidance on the conditions to revise and re-table SP and APPs.</a:t>
            </a:r>
            <a:endParaRPr lang="en-ZA" sz="3200" dirty="0">
              <a:solidFill>
                <a:schemeClr val="tx1"/>
              </a:solidFill>
              <a:latin typeface="+mn-lt"/>
            </a:endParaRPr>
          </a:p>
          <a:p>
            <a:pPr algn="just"/>
            <a:r>
              <a:rPr lang="en-ZA" sz="3200" dirty="0">
                <a:solidFill>
                  <a:schemeClr val="tx1"/>
                </a:solidFill>
                <a:latin typeface="+mn-lt"/>
              </a:rPr>
              <a:t>SACE is presenting the Proposed Allocations and Possible Adjustments  on the 2020/2021 Annual Performance Plan (APP), and the 2021 Budget.</a:t>
            </a:r>
          </a:p>
        </p:txBody>
      </p:sp>
      <p:sp>
        <p:nvSpPr>
          <p:cNvPr id="2" name="Slide Number Placeholder 1">
            <a:extLst>
              <a:ext uri="{FF2B5EF4-FFF2-40B4-BE49-F238E27FC236}">
                <a16:creationId xmlns:a16="http://schemas.microsoft.com/office/drawing/2014/main" id="{759A38ED-A0CB-40C9-8D48-49E9A5A2C427}"/>
              </a:ext>
            </a:extLst>
          </p:cNvPr>
          <p:cNvSpPr>
            <a:spLocks noGrp="1"/>
          </p:cNvSpPr>
          <p:nvPr>
            <p:ph type="sldNum" sz="quarter" idx="12"/>
          </p:nvPr>
        </p:nvSpPr>
        <p:spPr/>
        <p:txBody>
          <a:bodyPr/>
          <a:lstStyle/>
          <a:p>
            <a:fld id="{F547E750-DA54-C34F-8612-A39648D765C1}" type="slidenum">
              <a:rPr lang="en-US" b="1" smtClean="0"/>
              <a:pPr/>
              <a:t>3</a:t>
            </a:fld>
            <a:endParaRPr lang="en-US" b="1" dirty="0"/>
          </a:p>
        </p:txBody>
      </p:sp>
    </p:spTree>
    <p:extLst>
      <p:ext uri="{BB962C8B-B14F-4D97-AF65-F5344CB8AC3E}">
        <p14:creationId xmlns:p14="http://schemas.microsoft.com/office/powerpoint/2010/main" val="404980773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D852F-D4CC-49E1-98F3-435462983BF5}"/>
              </a:ext>
            </a:extLst>
          </p:cNvPr>
          <p:cNvSpPr>
            <a:spLocks noGrp="1"/>
          </p:cNvSpPr>
          <p:nvPr>
            <p:ph type="title"/>
          </p:nvPr>
        </p:nvSpPr>
        <p:spPr>
          <a:xfrm>
            <a:off x="689043" y="1521682"/>
            <a:ext cx="10515600" cy="3993747"/>
          </a:xfrm>
          <a:solidFill>
            <a:schemeClr val="accent2"/>
          </a:solidFill>
          <a:effectLst>
            <a:innerShdw blurRad="114300">
              <a:prstClr val="black"/>
            </a:innerShdw>
          </a:effectLst>
        </p:spPr>
        <p:txBody>
          <a:bodyPr>
            <a:noAutofit/>
          </a:bodyPr>
          <a:lstStyle/>
          <a:p>
            <a:pPr algn="ctr"/>
            <a:r>
              <a:rPr lang="en-ZA" sz="3600" b="1" dirty="0">
                <a:solidFill>
                  <a:schemeClr val="tx1"/>
                </a:solidFill>
                <a:latin typeface="Berlin Sans FB Demi" panose="020E0802020502020306" pitchFamily="34" charset="0"/>
              </a:rPr>
              <a:t> </a:t>
            </a:r>
            <a:r>
              <a:rPr lang="en-GB" sz="5400" b="1" dirty="0">
                <a:solidFill>
                  <a:schemeClr val="tx1"/>
                </a:solidFill>
                <a:latin typeface="+mn-lt"/>
              </a:rPr>
              <a:t>PART B</a:t>
            </a:r>
            <a:br>
              <a:rPr lang="en-GB" sz="5400" b="1" dirty="0">
                <a:solidFill>
                  <a:schemeClr val="tx1"/>
                </a:solidFill>
                <a:latin typeface="+mn-lt"/>
              </a:rPr>
            </a:br>
            <a:r>
              <a:rPr lang="en-GB" sz="5400" b="1" dirty="0">
                <a:solidFill>
                  <a:schemeClr val="tx1"/>
                </a:solidFill>
                <a:latin typeface="+mn-lt"/>
              </a:rPr>
              <a:t/>
            </a:r>
            <a:br>
              <a:rPr lang="en-GB" sz="5400" b="1" dirty="0">
                <a:solidFill>
                  <a:schemeClr val="tx1"/>
                </a:solidFill>
                <a:latin typeface="+mn-lt"/>
              </a:rPr>
            </a:br>
            <a:r>
              <a:rPr lang="en-GB" sz="5400" b="1" dirty="0">
                <a:solidFill>
                  <a:schemeClr val="tx1"/>
                </a:solidFill>
                <a:latin typeface="+mn-lt"/>
              </a:rPr>
              <a:t>ANNUAL PERFORMANCE PLAN 2020/2021</a:t>
            </a:r>
            <a:br>
              <a:rPr lang="en-GB" sz="5400" b="1" dirty="0">
                <a:solidFill>
                  <a:schemeClr val="tx1"/>
                </a:solidFill>
                <a:latin typeface="+mn-lt"/>
              </a:rPr>
            </a:br>
            <a:endParaRPr lang="en-ZA" sz="3600" b="1" dirty="0">
              <a:solidFill>
                <a:schemeClr val="tx1"/>
              </a:solidFill>
              <a:latin typeface="+mn-lt"/>
            </a:endParaRPr>
          </a:p>
        </p:txBody>
      </p:sp>
      <p:sp>
        <p:nvSpPr>
          <p:cNvPr id="3" name="Slide Number Placeholder 2">
            <a:extLst>
              <a:ext uri="{FF2B5EF4-FFF2-40B4-BE49-F238E27FC236}">
                <a16:creationId xmlns:a16="http://schemas.microsoft.com/office/drawing/2014/main" id="{7168E8CC-6A67-4118-8CAA-0E96B57958C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47E750-DA54-C34F-8612-A39648D765C1}" type="slidenum">
              <a:rPr kumimoji="0" lang="en-US" sz="1200" b="0" i="0" u="none" strike="noStrike" kern="1200" cap="none" spc="0" normalizeH="0" baseline="0" noProof="0" smtClean="0">
                <a:ln>
                  <a:noFill/>
                </a:ln>
                <a:solidFill>
                  <a:prstClr val="black"/>
                </a:solidFill>
                <a:effectLst/>
                <a:uLnTx/>
                <a:uFillTx/>
                <a:latin typeface="Arial" charset="0"/>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Arial" charset="0"/>
              <a:cs typeface="Arial" charset="0"/>
            </a:endParaRPr>
          </a:p>
        </p:txBody>
      </p:sp>
    </p:spTree>
    <p:extLst>
      <p:ext uri="{BB962C8B-B14F-4D97-AF65-F5344CB8AC3E}">
        <p14:creationId xmlns:p14="http://schemas.microsoft.com/office/powerpoint/2010/main" val="402712442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0A3B0-3114-4FB6-9690-8DBD49D175FD}"/>
              </a:ext>
            </a:extLst>
          </p:cNvPr>
          <p:cNvSpPr>
            <a:spLocks noGrp="1"/>
          </p:cNvSpPr>
          <p:nvPr>
            <p:ph type="title"/>
          </p:nvPr>
        </p:nvSpPr>
        <p:spPr>
          <a:xfrm>
            <a:off x="0" y="138031"/>
            <a:ext cx="10515600" cy="682818"/>
          </a:xfrm>
        </p:spPr>
        <p:txBody>
          <a:bodyPr>
            <a:normAutofit/>
          </a:bodyPr>
          <a:lstStyle/>
          <a:p>
            <a:pPr algn="ctr"/>
            <a:r>
              <a:rPr lang="en-GB" sz="2800" b="1" dirty="0">
                <a:solidFill>
                  <a:schemeClr val="tx1"/>
                </a:solidFill>
                <a:latin typeface="+mn-lt"/>
              </a:rPr>
              <a:t>PROGRAMME BUDGET STRUCTURE</a:t>
            </a:r>
            <a:endParaRPr lang="en-ZA" sz="2800" b="1" dirty="0">
              <a:solidFill>
                <a:schemeClr val="tx1"/>
              </a:solidFill>
              <a:latin typeface="+mn-lt"/>
            </a:endParaRPr>
          </a:p>
        </p:txBody>
      </p:sp>
      <p:graphicFrame>
        <p:nvGraphicFramePr>
          <p:cNvPr id="6" name="Content Placeholder 5">
            <a:extLst>
              <a:ext uri="{FF2B5EF4-FFF2-40B4-BE49-F238E27FC236}">
                <a16:creationId xmlns:a16="http://schemas.microsoft.com/office/drawing/2014/main" id="{C10F3CA3-63A1-4DAB-B13C-DFEA2D3B514F}"/>
              </a:ext>
            </a:extLst>
          </p:cNvPr>
          <p:cNvGraphicFramePr>
            <a:graphicFrameLocks noGrp="1"/>
          </p:cNvGraphicFramePr>
          <p:nvPr>
            <p:ph idx="1"/>
            <p:extLst>
              <p:ext uri="{D42A27DB-BD31-4B8C-83A1-F6EECF244321}">
                <p14:modId xmlns:p14="http://schemas.microsoft.com/office/powerpoint/2010/main" val="597937875"/>
              </p:ext>
            </p:extLst>
          </p:nvPr>
        </p:nvGraphicFramePr>
        <p:xfrm>
          <a:off x="304800" y="1132495"/>
          <a:ext cx="11427502" cy="5073088"/>
        </p:xfrm>
        <a:graphic>
          <a:graphicData uri="http://schemas.openxmlformats.org/drawingml/2006/table">
            <a:tbl>
              <a:tblPr firstRow="1" firstCol="1" bandRow="1">
                <a:tableStyleId>{1E171933-4619-4E11-9A3F-F7608DF75F80}</a:tableStyleId>
              </a:tblPr>
              <a:tblGrid>
                <a:gridCol w="4190672">
                  <a:extLst>
                    <a:ext uri="{9D8B030D-6E8A-4147-A177-3AD203B41FA5}">
                      <a16:colId xmlns:a16="http://schemas.microsoft.com/office/drawing/2014/main" val="2256958882"/>
                    </a:ext>
                  </a:extLst>
                </a:gridCol>
                <a:gridCol w="7236830">
                  <a:extLst>
                    <a:ext uri="{9D8B030D-6E8A-4147-A177-3AD203B41FA5}">
                      <a16:colId xmlns:a16="http://schemas.microsoft.com/office/drawing/2014/main" val="2750346379"/>
                    </a:ext>
                  </a:extLst>
                </a:gridCol>
              </a:tblGrid>
              <a:tr h="228563">
                <a:tc>
                  <a:txBody>
                    <a:bodyPr/>
                    <a:lstStyle/>
                    <a:p>
                      <a:pPr algn="ctr"/>
                      <a:r>
                        <a:rPr lang="en-ZA" sz="2400" dirty="0">
                          <a:solidFill>
                            <a:schemeClr val="tx1"/>
                          </a:solidFill>
                          <a:effectLst/>
                        </a:rPr>
                        <a:t>Programme</a:t>
                      </a:r>
                      <a:endParaRPr lang="en-ZA" sz="2400" dirty="0">
                        <a:solidFill>
                          <a:schemeClr val="tx1"/>
                        </a:solidFill>
                        <a:effectLst/>
                        <a:latin typeface="Calibri" panose="020F0502020204030204" pitchFamily="34" charset="0"/>
                        <a:cs typeface="Times New Roman" panose="02020603050405020304" pitchFamily="18" charset="0"/>
                      </a:endParaRPr>
                    </a:p>
                  </a:txBody>
                  <a:tcPr marL="53850" marR="53850" marT="0" marB="0"/>
                </a:tc>
                <a:tc>
                  <a:txBody>
                    <a:bodyPr/>
                    <a:lstStyle/>
                    <a:p>
                      <a:pPr algn="ctr"/>
                      <a:r>
                        <a:rPr lang="en-ZA" sz="2400" dirty="0">
                          <a:solidFill>
                            <a:schemeClr val="tx1"/>
                          </a:solidFill>
                          <a:effectLst/>
                        </a:rPr>
                        <a:t>Sub-Programmes</a:t>
                      </a:r>
                      <a:endParaRPr lang="en-ZA" sz="2400" dirty="0">
                        <a:solidFill>
                          <a:schemeClr val="tx1"/>
                        </a:solidFill>
                        <a:effectLst/>
                        <a:latin typeface="Calibri" panose="020F0502020204030204" pitchFamily="34" charset="0"/>
                        <a:cs typeface="Times New Roman" panose="02020603050405020304" pitchFamily="18" charset="0"/>
                      </a:endParaRPr>
                    </a:p>
                  </a:txBody>
                  <a:tcPr marL="53850" marR="53850" marT="0" marB="0"/>
                </a:tc>
                <a:extLst>
                  <a:ext uri="{0D108BD9-81ED-4DB2-BD59-A6C34878D82A}">
                    <a16:rowId xmlns:a16="http://schemas.microsoft.com/office/drawing/2014/main" val="1102818970"/>
                  </a:ext>
                </a:extLst>
              </a:tr>
              <a:tr h="1542179">
                <a:tc>
                  <a:txBody>
                    <a:bodyPr/>
                    <a:lstStyle/>
                    <a:p>
                      <a:pPr>
                        <a:lnSpc>
                          <a:spcPct val="150000"/>
                        </a:lnSpc>
                      </a:pPr>
                      <a:r>
                        <a:rPr lang="en-ZA" sz="2000" dirty="0">
                          <a:effectLst/>
                        </a:rPr>
                        <a:t>1. Administration</a:t>
                      </a:r>
                      <a:endParaRPr lang="en-ZA" sz="2000" dirty="0">
                        <a:effectLst/>
                        <a:latin typeface="Calibri" panose="020F0502020204030204" pitchFamily="34" charset="0"/>
                        <a:cs typeface="Times New Roman" panose="02020603050405020304" pitchFamily="18" charset="0"/>
                      </a:endParaRPr>
                    </a:p>
                  </a:txBody>
                  <a:tcPr marL="53850" marR="53850" marT="0" marB="0"/>
                </a:tc>
                <a:tc>
                  <a:txBody>
                    <a:bodyPr/>
                    <a:lstStyle/>
                    <a:p>
                      <a:pPr marL="11" lvl="0" indent="0" algn="just">
                        <a:lnSpc>
                          <a:spcPct val="100000"/>
                        </a:lnSpc>
                        <a:spcAft>
                          <a:spcPts val="0"/>
                        </a:spcAft>
                        <a:buFont typeface="+mj-lt"/>
                        <a:buNone/>
                        <a:tabLst>
                          <a:tab pos="450215" algn="l"/>
                        </a:tabLst>
                      </a:pPr>
                      <a:r>
                        <a:rPr lang="en-ZA" sz="1600" dirty="0">
                          <a:effectLst/>
                        </a:rPr>
                        <a:t>1.1 Executive and Governance</a:t>
                      </a:r>
                    </a:p>
                    <a:p>
                      <a:pPr marL="11" lvl="0" indent="0" algn="just">
                        <a:lnSpc>
                          <a:spcPct val="100000"/>
                        </a:lnSpc>
                        <a:spcAft>
                          <a:spcPts val="0"/>
                        </a:spcAft>
                        <a:buFont typeface="+mj-lt"/>
                        <a:buNone/>
                        <a:tabLst>
                          <a:tab pos="450215" algn="l"/>
                        </a:tabLst>
                      </a:pPr>
                      <a:r>
                        <a:rPr lang="en-ZA" sz="1600" dirty="0">
                          <a:effectLst/>
                        </a:rPr>
                        <a:t>1.2 Planning, Monitoring &amp; Evaluation Reporting and Research</a:t>
                      </a:r>
                    </a:p>
                    <a:p>
                      <a:pPr marL="11" lvl="0" indent="0" algn="just">
                        <a:lnSpc>
                          <a:spcPct val="100000"/>
                        </a:lnSpc>
                        <a:spcAft>
                          <a:spcPts val="0"/>
                        </a:spcAft>
                        <a:buFont typeface="+mj-lt"/>
                        <a:buNone/>
                        <a:tabLst>
                          <a:tab pos="450215" algn="l"/>
                        </a:tabLst>
                      </a:pPr>
                      <a:r>
                        <a:rPr lang="en-ZA" sz="1600" dirty="0">
                          <a:effectLst/>
                        </a:rPr>
                        <a:t>1.3 Corporate Services</a:t>
                      </a:r>
                    </a:p>
                    <a:p>
                      <a:pPr marL="11" lvl="0" indent="0" algn="just">
                        <a:lnSpc>
                          <a:spcPct val="100000"/>
                        </a:lnSpc>
                        <a:spcAft>
                          <a:spcPts val="0"/>
                        </a:spcAft>
                        <a:buFont typeface="+mj-lt"/>
                        <a:buNone/>
                        <a:tabLst>
                          <a:tab pos="450215" algn="l"/>
                        </a:tabLst>
                      </a:pPr>
                      <a:r>
                        <a:rPr lang="en-ZA" sz="1600" dirty="0">
                          <a:effectLst/>
                        </a:rPr>
                        <a:t>1.4 Financial Management</a:t>
                      </a:r>
                    </a:p>
                    <a:p>
                      <a:pPr marL="11" lvl="0" indent="0" algn="just">
                        <a:lnSpc>
                          <a:spcPct val="100000"/>
                        </a:lnSpc>
                        <a:spcAft>
                          <a:spcPts val="0"/>
                        </a:spcAft>
                        <a:buFont typeface="+mj-lt"/>
                        <a:buNone/>
                        <a:tabLst>
                          <a:tab pos="450215" algn="l"/>
                        </a:tabLst>
                      </a:pPr>
                      <a:r>
                        <a:rPr lang="en-ZA" sz="1600" dirty="0">
                          <a:effectLst/>
                        </a:rPr>
                        <a:t>1.5 Communication and Stakeholder Relations</a:t>
                      </a:r>
                    </a:p>
                    <a:p>
                      <a:pPr marL="11" lvl="0" indent="0" algn="just">
                        <a:lnSpc>
                          <a:spcPct val="100000"/>
                        </a:lnSpc>
                        <a:spcAft>
                          <a:spcPts val="0"/>
                        </a:spcAft>
                        <a:buFont typeface="+mj-lt"/>
                        <a:buNone/>
                        <a:tabLst>
                          <a:tab pos="450215" algn="l"/>
                        </a:tabLst>
                      </a:pPr>
                      <a:r>
                        <a:rPr lang="en-ZA" sz="1600" dirty="0">
                          <a:effectLst/>
                        </a:rPr>
                        <a:t>1.6 Information and Communication Technology</a:t>
                      </a:r>
                      <a:endParaRPr lang="en-ZA" sz="1600" dirty="0">
                        <a:effectLst/>
                        <a:latin typeface="Calibri" panose="020F0502020204030204" pitchFamily="34" charset="0"/>
                        <a:cs typeface="Times New Roman" panose="02020603050405020304" pitchFamily="18" charset="0"/>
                      </a:endParaRPr>
                    </a:p>
                  </a:txBody>
                  <a:tcPr marL="53850" marR="53850" marT="0" marB="0"/>
                </a:tc>
                <a:extLst>
                  <a:ext uri="{0D108BD9-81ED-4DB2-BD59-A6C34878D82A}">
                    <a16:rowId xmlns:a16="http://schemas.microsoft.com/office/drawing/2014/main" val="2106255207"/>
                  </a:ext>
                </a:extLst>
              </a:tr>
              <a:tr h="652004">
                <a:tc>
                  <a:txBody>
                    <a:bodyPr/>
                    <a:lstStyle/>
                    <a:p>
                      <a:pPr>
                        <a:lnSpc>
                          <a:spcPct val="150000"/>
                        </a:lnSpc>
                      </a:pPr>
                      <a:r>
                        <a:rPr lang="en-ZA" sz="2000" dirty="0">
                          <a:effectLst/>
                        </a:rPr>
                        <a:t>2. Professional Registration </a:t>
                      </a:r>
                      <a:endParaRPr lang="en-ZA" sz="2000" dirty="0">
                        <a:effectLst/>
                        <a:latin typeface="Calibri" panose="020F0502020204030204" pitchFamily="34" charset="0"/>
                        <a:cs typeface="Times New Roman" panose="02020603050405020304" pitchFamily="18" charset="0"/>
                      </a:endParaRPr>
                    </a:p>
                  </a:txBody>
                  <a:tcPr marL="53850" marR="53850" marT="0" marB="0"/>
                </a:tc>
                <a:tc>
                  <a:txBody>
                    <a:bodyPr/>
                    <a:lstStyle/>
                    <a:p>
                      <a:pPr algn="just">
                        <a:lnSpc>
                          <a:spcPct val="100000"/>
                        </a:lnSpc>
                        <a:spcAft>
                          <a:spcPts val="0"/>
                        </a:spcAft>
                      </a:pPr>
                      <a:r>
                        <a:rPr lang="en-ZA" sz="1600" dirty="0">
                          <a:effectLst/>
                        </a:rPr>
                        <a:t>2.1 Registration of Educators and Lecturers</a:t>
                      </a:r>
                    </a:p>
                    <a:p>
                      <a:pPr>
                        <a:lnSpc>
                          <a:spcPct val="100000"/>
                        </a:lnSpc>
                        <a:spcAft>
                          <a:spcPts val="1000"/>
                        </a:spcAft>
                      </a:pPr>
                      <a:r>
                        <a:rPr lang="en-ZA" sz="1600" dirty="0">
                          <a:effectLst/>
                        </a:rPr>
                        <a:t>2.2 Data Management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850" marR="53850" marT="0" marB="0"/>
                </a:tc>
                <a:extLst>
                  <a:ext uri="{0D108BD9-81ED-4DB2-BD59-A6C34878D82A}">
                    <a16:rowId xmlns:a16="http://schemas.microsoft.com/office/drawing/2014/main" val="2142753504"/>
                  </a:ext>
                </a:extLst>
              </a:tr>
              <a:tr h="923105">
                <a:tc>
                  <a:txBody>
                    <a:bodyPr/>
                    <a:lstStyle/>
                    <a:p>
                      <a:pPr>
                        <a:lnSpc>
                          <a:spcPct val="150000"/>
                        </a:lnSpc>
                      </a:pPr>
                      <a:r>
                        <a:rPr lang="en-ZA" sz="2000" dirty="0">
                          <a:effectLst/>
                        </a:rPr>
                        <a:t>3.  Ethical Standards</a:t>
                      </a:r>
                      <a:endParaRPr lang="en-ZA" sz="2000" dirty="0">
                        <a:effectLst/>
                        <a:latin typeface="Calibri" panose="020F0502020204030204" pitchFamily="34" charset="0"/>
                        <a:cs typeface="Times New Roman" panose="02020603050405020304" pitchFamily="18" charset="0"/>
                      </a:endParaRPr>
                    </a:p>
                  </a:txBody>
                  <a:tcPr marL="53850" marR="53850" marT="0" marB="0"/>
                </a:tc>
                <a:tc>
                  <a:txBody>
                    <a:bodyPr/>
                    <a:lstStyle/>
                    <a:p>
                      <a:pPr>
                        <a:lnSpc>
                          <a:spcPct val="100000"/>
                        </a:lnSpc>
                        <a:spcAft>
                          <a:spcPts val="0"/>
                        </a:spcAft>
                      </a:pPr>
                      <a:r>
                        <a:rPr lang="en-ZA" sz="1600" dirty="0">
                          <a:effectLst/>
                        </a:rPr>
                        <a:t>3.1 Investigations </a:t>
                      </a:r>
                    </a:p>
                    <a:p>
                      <a:pPr>
                        <a:lnSpc>
                          <a:spcPct val="100000"/>
                        </a:lnSpc>
                        <a:spcAft>
                          <a:spcPts val="1000"/>
                        </a:spcAft>
                      </a:pPr>
                      <a:r>
                        <a:rPr lang="en-ZA" sz="1600" dirty="0">
                          <a:effectLst/>
                        </a:rPr>
                        <a:t>3.2 Disciplinary Hearings</a:t>
                      </a:r>
                    </a:p>
                    <a:p>
                      <a:pPr>
                        <a:lnSpc>
                          <a:spcPct val="100000"/>
                        </a:lnSpc>
                        <a:spcAft>
                          <a:spcPts val="1000"/>
                        </a:spcAft>
                      </a:pPr>
                      <a:r>
                        <a:rPr lang="en-ZA" sz="1600" dirty="0">
                          <a:effectLst/>
                        </a:rPr>
                        <a:t>3.3 Sanctioning</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850" marR="53850" marT="0" marB="0"/>
                </a:tc>
                <a:extLst>
                  <a:ext uri="{0D108BD9-81ED-4DB2-BD59-A6C34878D82A}">
                    <a16:rowId xmlns:a16="http://schemas.microsoft.com/office/drawing/2014/main" val="3740362706"/>
                  </a:ext>
                </a:extLst>
              </a:tr>
              <a:tr h="597203">
                <a:tc>
                  <a:txBody>
                    <a:bodyPr/>
                    <a:lstStyle/>
                    <a:p>
                      <a:pPr>
                        <a:lnSpc>
                          <a:spcPct val="150000"/>
                        </a:lnSpc>
                      </a:pPr>
                      <a:r>
                        <a:rPr lang="en-ZA" sz="2000" dirty="0">
                          <a:effectLst/>
                        </a:rPr>
                        <a:t>4. Professional Development</a:t>
                      </a:r>
                      <a:endParaRPr lang="en-ZA" sz="2000" dirty="0">
                        <a:effectLst/>
                        <a:latin typeface="Calibri" panose="020F0502020204030204" pitchFamily="34" charset="0"/>
                        <a:cs typeface="Times New Roman" panose="02020603050405020304" pitchFamily="18" charset="0"/>
                      </a:endParaRPr>
                    </a:p>
                  </a:txBody>
                  <a:tcPr marL="53850" marR="53850" marT="0" marB="0"/>
                </a:tc>
                <a:tc>
                  <a:txBody>
                    <a:bodyPr/>
                    <a:lstStyle/>
                    <a:p>
                      <a:pPr marL="11" lvl="0" indent="0" algn="just">
                        <a:lnSpc>
                          <a:spcPct val="100000"/>
                        </a:lnSpc>
                        <a:spcAft>
                          <a:spcPts val="0"/>
                        </a:spcAft>
                        <a:buFont typeface="+mj-lt"/>
                        <a:buNone/>
                      </a:pPr>
                      <a:r>
                        <a:rPr lang="en-ZA" sz="1600" dirty="0">
                          <a:effectLst/>
                        </a:rPr>
                        <a:t>4.1 Continuing Professional Teacher Development Management System</a:t>
                      </a:r>
                    </a:p>
                    <a:p>
                      <a:pPr marL="11" lvl="0" indent="0" algn="just">
                        <a:lnSpc>
                          <a:spcPct val="100000"/>
                        </a:lnSpc>
                        <a:spcAft>
                          <a:spcPts val="0"/>
                        </a:spcAft>
                        <a:buFont typeface="+mj-lt"/>
                        <a:buNone/>
                      </a:pPr>
                      <a:r>
                        <a:rPr lang="en-ZA" sz="1600" dirty="0">
                          <a:effectLst/>
                        </a:rPr>
                        <a:t>4.2 Member Support</a:t>
                      </a:r>
                    </a:p>
                    <a:p>
                      <a:pPr>
                        <a:lnSpc>
                          <a:spcPct val="100000"/>
                        </a:lnSpc>
                        <a:spcAft>
                          <a:spcPts val="0"/>
                        </a:spcAft>
                      </a:pPr>
                      <a:r>
                        <a:rPr lang="en-GB" sz="1600" dirty="0">
                          <a:effectLst/>
                        </a:rPr>
                        <a:t>4.3 Quality Management</a:t>
                      </a:r>
                      <a:endParaRPr lang="en-ZA" sz="1600" dirty="0">
                        <a:effectLst/>
                        <a:latin typeface="Calibri" panose="020F0502020204030204" pitchFamily="34" charset="0"/>
                        <a:cs typeface="Times New Roman" panose="02020603050405020304" pitchFamily="18" charset="0"/>
                      </a:endParaRPr>
                    </a:p>
                  </a:txBody>
                  <a:tcPr marL="53850" marR="53850" marT="0" marB="0"/>
                </a:tc>
                <a:extLst>
                  <a:ext uri="{0D108BD9-81ED-4DB2-BD59-A6C34878D82A}">
                    <a16:rowId xmlns:a16="http://schemas.microsoft.com/office/drawing/2014/main" val="1866916095"/>
                  </a:ext>
                </a:extLst>
              </a:tr>
              <a:tr h="732787">
                <a:tc>
                  <a:txBody>
                    <a:bodyPr/>
                    <a:lstStyle/>
                    <a:p>
                      <a:pPr>
                        <a:lnSpc>
                          <a:spcPct val="100000"/>
                        </a:lnSpc>
                      </a:pPr>
                      <a:r>
                        <a:rPr lang="en-ZA" sz="2000" dirty="0">
                          <a:effectLst/>
                        </a:rPr>
                        <a:t>5. Professional Teaching Standards</a:t>
                      </a:r>
                      <a:endParaRPr lang="en-ZA" sz="2000" dirty="0">
                        <a:effectLst/>
                        <a:latin typeface="Calibri" panose="020F0502020204030204" pitchFamily="34" charset="0"/>
                        <a:cs typeface="Times New Roman" panose="02020603050405020304" pitchFamily="18" charset="0"/>
                      </a:endParaRPr>
                    </a:p>
                  </a:txBody>
                  <a:tcPr marL="53850" marR="53850" marT="0" marB="0"/>
                </a:tc>
                <a:tc>
                  <a:txBody>
                    <a:bodyPr/>
                    <a:lstStyle/>
                    <a:p>
                      <a:pPr algn="just">
                        <a:lnSpc>
                          <a:spcPct val="100000"/>
                        </a:lnSpc>
                        <a:spcAft>
                          <a:spcPts val="0"/>
                        </a:spcAft>
                      </a:pPr>
                      <a:r>
                        <a:rPr lang="en-ZA" sz="1600" dirty="0">
                          <a:effectLst/>
                        </a:rPr>
                        <a:t>5.1 Initial Teacher Education</a:t>
                      </a:r>
                    </a:p>
                    <a:p>
                      <a:pPr>
                        <a:lnSpc>
                          <a:spcPct val="100000"/>
                        </a:lnSpc>
                        <a:spcAft>
                          <a:spcPts val="1000"/>
                        </a:spcAft>
                      </a:pPr>
                      <a:r>
                        <a:rPr lang="en-ZA" sz="1600" dirty="0">
                          <a:effectLst/>
                        </a:rPr>
                        <a:t>5.2 Newly Qualified Educators</a:t>
                      </a:r>
                    </a:p>
                    <a:p>
                      <a:pPr>
                        <a:lnSpc>
                          <a:spcPct val="100000"/>
                        </a:lnSpc>
                        <a:spcAft>
                          <a:spcPts val="1000"/>
                        </a:spcAft>
                      </a:pPr>
                      <a:r>
                        <a:rPr lang="en-ZA" sz="1600" dirty="0">
                          <a:effectLst/>
                        </a:rPr>
                        <a:t>5.3 Practising Educators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850" marR="53850" marT="0" marB="0"/>
                </a:tc>
                <a:extLst>
                  <a:ext uri="{0D108BD9-81ED-4DB2-BD59-A6C34878D82A}">
                    <a16:rowId xmlns:a16="http://schemas.microsoft.com/office/drawing/2014/main" val="2565627070"/>
                  </a:ext>
                </a:extLst>
              </a:tr>
            </a:tbl>
          </a:graphicData>
        </a:graphic>
      </p:graphicFrame>
      <p:sp>
        <p:nvSpPr>
          <p:cNvPr id="3" name="Slide Number Placeholder 2">
            <a:extLst>
              <a:ext uri="{FF2B5EF4-FFF2-40B4-BE49-F238E27FC236}">
                <a16:creationId xmlns:a16="http://schemas.microsoft.com/office/drawing/2014/main" id="{A8AA91C9-08F9-4ED6-8520-997F598E9CEF}"/>
              </a:ext>
            </a:extLst>
          </p:cNvPr>
          <p:cNvSpPr>
            <a:spLocks noGrp="1"/>
          </p:cNvSpPr>
          <p:nvPr>
            <p:ph type="sldNum" sz="quarter" idx="12"/>
          </p:nvPr>
        </p:nvSpPr>
        <p:spPr/>
        <p:txBody>
          <a:bodyPr/>
          <a:lstStyle/>
          <a:p>
            <a:fld id="{F547E750-DA54-C34F-8612-A39648D765C1}" type="slidenum">
              <a:rPr lang="en-US" smtClean="0"/>
              <a:pPr/>
              <a:t>5</a:t>
            </a:fld>
            <a:endParaRPr lang="en-US" dirty="0"/>
          </a:p>
        </p:txBody>
      </p:sp>
    </p:spTree>
    <p:extLst>
      <p:ext uri="{BB962C8B-B14F-4D97-AF65-F5344CB8AC3E}">
        <p14:creationId xmlns:p14="http://schemas.microsoft.com/office/powerpoint/2010/main" val="377836967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4E28F-99A3-4AE6-9853-1A0ACAF9905B}"/>
              </a:ext>
            </a:extLst>
          </p:cNvPr>
          <p:cNvSpPr>
            <a:spLocks noGrp="1"/>
          </p:cNvSpPr>
          <p:nvPr>
            <p:ph type="title"/>
          </p:nvPr>
        </p:nvSpPr>
        <p:spPr>
          <a:xfrm>
            <a:off x="0" y="0"/>
            <a:ext cx="12035849" cy="841844"/>
          </a:xfrm>
        </p:spPr>
        <p:txBody>
          <a:bodyPr>
            <a:normAutofit/>
          </a:bodyPr>
          <a:lstStyle/>
          <a:p>
            <a:pPr algn="ctr"/>
            <a:r>
              <a:rPr lang="en-ZA" sz="3400" b="1" dirty="0">
                <a:solidFill>
                  <a:schemeClr val="tx1"/>
                </a:solidFill>
                <a:latin typeface="+mn-lt"/>
              </a:rPr>
              <a:t> PROGRAMME 3. </a:t>
            </a:r>
            <a:r>
              <a:rPr lang="en-GB" sz="3400" b="1" dirty="0">
                <a:solidFill>
                  <a:schemeClr val="accent4"/>
                </a:solidFill>
                <a:latin typeface="+mn-lt"/>
              </a:rPr>
              <a:t>ETHICAL STANDARDS</a:t>
            </a:r>
            <a:endParaRPr lang="en-ZA" sz="3400" b="1" dirty="0">
              <a:solidFill>
                <a:schemeClr val="accent4"/>
              </a:solidFill>
              <a:latin typeface="+mn-lt"/>
            </a:endParaRPr>
          </a:p>
        </p:txBody>
      </p:sp>
      <p:sp>
        <p:nvSpPr>
          <p:cNvPr id="3" name="Content Placeholder 2">
            <a:extLst>
              <a:ext uri="{FF2B5EF4-FFF2-40B4-BE49-F238E27FC236}">
                <a16:creationId xmlns:a16="http://schemas.microsoft.com/office/drawing/2014/main" id="{C98499FC-9F19-416F-9DAE-36F3C6D8D2F1}"/>
              </a:ext>
            </a:extLst>
          </p:cNvPr>
          <p:cNvSpPr>
            <a:spLocks noGrp="1"/>
          </p:cNvSpPr>
          <p:nvPr>
            <p:ph idx="1"/>
          </p:nvPr>
        </p:nvSpPr>
        <p:spPr>
          <a:xfrm>
            <a:off x="128537" y="946206"/>
            <a:ext cx="11453864" cy="5351228"/>
          </a:xfrm>
        </p:spPr>
        <p:txBody>
          <a:bodyPr>
            <a:normAutofit/>
          </a:bodyPr>
          <a:lstStyle/>
          <a:p>
            <a:pPr marL="0" indent="0" algn="just">
              <a:buNone/>
            </a:pPr>
            <a:r>
              <a:rPr lang="en-ZA" sz="3200" b="1" dirty="0">
                <a:solidFill>
                  <a:schemeClr val="tx1"/>
                </a:solidFill>
              </a:rPr>
              <a:t>SUB PROGRAMME 3.1: </a:t>
            </a:r>
            <a:r>
              <a:rPr lang="en-GB" sz="3200" b="1" dirty="0">
                <a:solidFill>
                  <a:schemeClr val="accent4"/>
                </a:solidFill>
              </a:rPr>
              <a:t>INVESTIGATIONS</a:t>
            </a:r>
            <a:endParaRPr lang="en-ZA" sz="3000" dirty="0">
              <a:solidFill>
                <a:schemeClr val="tx1"/>
              </a:solidFill>
              <a:latin typeface="+mn-lt"/>
            </a:endParaRPr>
          </a:p>
        </p:txBody>
      </p:sp>
      <p:sp>
        <p:nvSpPr>
          <p:cNvPr id="4" name="Slide Number Placeholder 3">
            <a:extLst>
              <a:ext uri="{FF2B5EF4-FFF2-40B4-BE49-F238E27FC236}">
                <a16:creationId xmlns:a16="http://schemas.microsoft.com/office/drawing/2014/main" id="{DFEE1CD8-2600-499D-B9C1-C7659F546ED6}"/>
              </a:ext>
            </a:extLst>
          </p:cNvPr>
          <p:cNvSpPr>
            <a:spLocks noGrp="1"/>
          </p:cNvSpPr>
          <p:nvPr>
            <p:ph type="sldNum" sz="quarter" idx="12"/>
          </p:nvPr>
        </p:nvSpPr>
        <p:spPr/>
        <p:txBody>
          <a:bodyPr/>
          <a:lstStyle/>
          <a:p>
            <a:fld id="{F547E750-DA54-C34F-8612-A39648D765C1}" type="slidenum">
              <a:rPr lang="en-US" smtClean="0"/>
              <a:pPr/>
              <a:t>6</a:t>
            </a:fld>
            <a:endParaRPr lang="en-US" dirty="0"/>
          </a:p>
        </p:txBody>
      </p:sp>
      <p:graphicFrame>
        <p:nvGraphicFramePr>
          <p:cNvPr id="6" name="Table 5">
            <a:extLst>
              <a:ext uri="{FF2B5EF4-FFF2-40B4-BE49-F238E27FC236}">
                <a16:creationId xmlns:a16="http://schemas.microsoft.com/office/drawing/2014/main" id="{ED871043-9C1A-4706-895C-6A2E0673C15E}"/>
              </a:ext>
            </a:extLst>
          </p:cNvPr>
          <p:cNvGraphicFramePr>
            <a:graphicFrameLocks noGrp="1"/>
          </p:cNvGraphicFramePr>
          <p:nvPr>
            <p:extLst>
              <p:ext uri="{D42A27DB-BD31-4B8C-83A1-F6EECF244321}">
                <p14:modId xmlns:p14="http://schemas.microsoft.com/office/powerpoint/2010/main" val="3331567731"/>
              </p:ext>
            </p:extLst>
          </p:nvPr>
        </p:nvGraphicFramePr>
        <p:xfrm>
          <a:off x="220708" y="1549205"/>
          <a:ext cx="11594432" cy="5157793"/>
        </p:xfrm>
        <a:graphic>
          <a:graphicData uri="http://schemas.openxmlformats.org/drawingml/2006/table">
            <a:tbl>
              <a:tblPr firstRow="1" bandRow="1"/>
              <a:tblGrid>
                <a:gridCol w="2233734">
                  <a:extLst>
                    <a:ext uri="{9D8B030D-6E8A-4147-A177-3AD203B41FA5}">
                      <a16:colId xmlns:a16="http://schemas.microsoft.com/office/drawing/2014/main" val="615429144"/>
                    </a:ext>
                  </a:extLst>
                </a:gridCol>
                <a:gridCol w="1331495">
                  <a:extLst>
                    <a:ext uri="{9D8B030D-6E8A-4147-A177-3AD203B41FA5}">
                      <a16:colId xmlns:a16="http://schemas.microsoft.com/office/drawing/2014/main" val="911203494"/>
                    </a:ext>
                  </a:extLst>
                </a:gridCol>
                <a:gridCol w="1299410">
                  <a:extLst>
                    <a:ext uri="{9D8B030D-6E8A-4147-A177-3AD203B41FA5}">
                      <a16:colId xmlns:a16="http://schemas.microsoft.com/office/drawing/2014/main" val="2451059109"/>
                    </a:ext>
                  </a:extLst>
                </a:gridCol>
                <a:gridCol w="6729793">
                  <a:extLst>
                    <a:ext uri="{9D8B030D-6E8A-4147-A177-3AD203B41FA5}">
                      <a16:colId xmlns:a16="http://schemas.microsoft.com/office/drawing/2014/main" val="2721436230"/>
                    </a:ext>
                  </a:extLst>
                </a:gridCol>
              </a:tblGrid>
              <a:tr h="673970">
                <a:tc>
                  <a:txBody>
                    <a:bodyPr/>
                    <a:lstStyle/>
                    <a:p>
                      <a:pPr algn="ctr">
                        <a:lnSpc>
                          <a:spcPct val="107000"/>
                        </a:lnSpc>
                        <a:spcAft>
                          <a:spcPts val="800"/>
                        </a:spcAft>
                      </a:pPr>
                      <a:r>
                        <a:rPr lang="en-ZA" sz="1800" b="1">
                          <a:effectLst/>
                          <a:latin typeface="+mn-lt"/>
                          <a:ea typeface="Calibri" panose="020F0502020204030204" pitchFamily="34" charset="0"/>
                          <a:cs typeface="Times New Roman" panose="02020603050405020304" pitchFamily="18" charset="0"/>
                        </a:rPr>
                        <a:t>Performance Indicator</a:t>
                      </a:r>
                      <a:endParaRPr lang="en-ZA" sz="18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GB" sz="1800" b="1" dirty="0">
                          <a:effectLst/>
                          <a:latin typeface="+mn-lt"/>
                          <a:ea typeface="Calibri" panose="020F0502020204030204" pitchFamily="34" charset="0"/>
                          <a:cs typeface="Times New Roman" panose="02020603050405020304" pitchFamily="18" charset="0"/>
                        </a:rPr>
                        <a:t>Current Target</a:t>
                      </a:r>
                      <a:endParaRPr lang="en-ZA" sz="18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ZA" sz="1800" b="1" dirty="0">
                          <a:solidFill>
                            <a:srgbClr val="000000"/>
                          </a:solidFill>
                          <a:effectLst/>
                          <a:latin typeface="+mn-lt"/>
                          <a:ea typeface="Calibri" panose="020F0502020204030204" pitchFamily="34" charset="0"/>
                          <a:cs typeface="Times New Roman" panose="02020603050405020304" pitchFamily="18" charset="0"/>
                        </a:rPr>
                        <a:t>Proposed Target</a:t>
                      </a:r>
                      <a:endParaRPr lang="en-ZA" sz="18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800"/>
                        </a:spcAft>
                      </a:pPr>
                      <a:r>
                        <a:rPr lang="en-ZA" sz="1800" b="1">
                          <a:solidFill>
                            <a:srgbClr val="000000"/>
                          </a:solidFill>
                          <a:effectLst/>
                          <a:latin typeface="+mn-lt"/>
                          <a:ea typeface="Calibri" panose="020F0502020204030204" pitchFamily="34" charset="0"/>
                          <a:cs typeface="Times New Roman" panose="02020603050405020304" pitchFamily="18" charset="0"/>
                        </a:rPr>
                        <a:t>Reason for Review</a:t>
                      </a:r>
                      <a:endParaRPr lang="en-ZA" sz="18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609052604"/>
                  </a:ext>
                </a:extLst>
              </a:tr>
              <a:tr h="1945664">
                <a:tc>
                  <a:txBody>
                    <a:bodyPr/>
                    <a:lstStyle/>
                    <a:p>
                      <a:pPr>
                        <a:lnSpc>
                          <a:spcPct val="107000"/>
                        </a:lnSpc>
                        <a:spcAft>
                          <a:spcPts val="800"/>
                        </a:spcAft>
                      </a:pPr>
                      <a:r>
                        <a:rPr lang="en-ZA" sz="1800" dirty="0">
                          <a:effectLst/>
                          <a:latin typeface="+mn-lt"/>
                          <a:ea typeface="Calibri" panose="020F0502020204030204" pitchFamily="34" charset="0"/>
                          <a:cs typeface="Times New Roman" panose="02020603050405020304" pitchFamily="18" charset="0"/>
                        </a:rPr>
                        <a:t>3.1.1 Percentage of investigations on new cases finalised</a:t>
                      </a:r>
                    </a:p>
                    <a:p>
                      <a:pPr>
                        <a:lnSpc>
                          <a:spcPct val="107000"/>
                        </a:lnSpc>
                        <a:spcAft>
                          <a:spcPts val="800"/>
                        </a:spcAft>
                      </a:pPr>
                      <a:r>
                        <a:rPr lang="en-ZA" sz="1800" dirty="0">
                          <a:effectLst/>
                          <a:latin typeface="+mn-lt"/>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80% </a:t>
                      </a:r>
                      <a:endParaRPr lang="en-ZA" sz="18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50%</a:t>
                      </a:r>
                      <a:endParaRPr lang="en-ZA" sz="18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342900" lvl="0" indent="-342900" algn="just">
                        <a:lnSpc>
                          <a:spcPct val="107000"/>
                        </a:lnSpc>
                        <a:spcAft>
                          <a:spcPts val="800"/>
                        </a:spcAft>
                        <a:buFont typeface="Symbol" panose="05050102010706020507" pitchFamily="18" charset="2"/>
                        <a:buChar char=""/>
                      </a:pPr>
                      <a:r>
                        <a:rPr lang="en-ZA" sz="1800" dirty="0">
                          <a:effectLst/>
                          <a:latin typeface="+mn-lt"/>
                          <a:cs typeface="Calibri" panose="020F0502020204030204" pitchFamily="34" charset="0"/>
                        </a:rPr>
                        <a:t>Most of our investigations are conducted physically and through physical contacts with witnesses and the drafting of their statements.</a:t>
                      </a:r>
                      <a:endParaRPr lang="en-ZA" sz="1800" dirty="0">
                        <a:effectLst/>
                        <a:latin typeface="+mn-lt"/>
                        <a:cs typeface="Symbol" panose="05050102010706020507" pitchFamily="18" charset="2"/>
                      </a:endParaRPr>
                    </a:p>
                    <a:p>
                      <a:pPr marL="342900" lvl="0" indent="-342900" algn="just">
                        <a:lnSpc>
                          <a:spcPct val="107000"/>
                        </a:lnSpc>
                        <a:spcAft>
                          <a:spcPts val="800"/>
                        </a:spcAft>
                        <a:buFont typeface="Symbol" panose="05050102010706020507" pitchFamily="18" charset="2"/>
                        <a:buChar char=""/>
                      </a:pPr>
                      <a:r>
                        <a:rPr lang="en-ZA" sz="1800" dirty="0">
                          <a:effectLst/>
                          <a:latin typeface="+mn-lt"/>
                          <a:cs typeface="Calibri" panose="020F0502020204030204" pitchFamily="34" charset="0"/>
                        </a:rPr>
                        <a:t>Officers have to be in physical contact and at times even drive to complainants’ homes to obtain their statements or to interview them.</a:t>
                      </a:r>
                      <a:endParaRPr lang="en-ZA" sz="1800" dirty="0">
                        <a:effectLst/>
                        <a:latin typeface="+mn-lt"/>
                        <a:cs typeface="Symbol" panose="05050102010706020507" pitchFamily="18" charset="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9820047"/>
                  </a:ext>
                </a:extLst>
              </a:tr>
              <a:tr h="1613337">
                <a:tc>
                  <a:txBody>
                    <a:bodyPr/>
                    <a:lstStyle/>
                    <a:p>
                      <a:pPr>
                        <a:lnSpc>
                          <a:spcPct val="107000"/>
                        </a:lnSpc>
                        <a:spcAft>
                          <a:spcPts val="800"/>
                        </a:spcAft>
                      </a:pPr>
                      <a:r>
                        <a:rPr lang="en-ZA" sz="1800" kern="1200" dirty="0">
                          <a:solidFill>
                            <a:schemeClr val="tx1"/>
                          </a:solidFill>
                          <a:effectLst/>
                          <a:latin typeface="+mn-lt"/>
                          <a:ea typeface="+mn-ea"/>
                          <a:cs typeface="+mn-cs"/>
                        </a:rPr>
                        <a:t>3.1.2 Percentage of investigations on roll-over cases finalised</a:t>
                      </a:r>
                      <a:endParaRPr lang="en-ZA" sz="18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90%</a:t>
                      </a:r>
                      <a:endParaRPr lang="en-ZA" sz="18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50%</a:t>
                      </a:r>
                      <a:endParaRPr lang="en-ZA" sz="18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342900" lvl="0" indent="-342900" algn="just">
                        <a:lnSpc>
                          <a:spcPct val="107000"/>
                        </a:lnSpc>
                        <a:spcAft>
                          <a:spcPts val="800"/>
                        </a:spcAft>
                        <a:buFont typeface="Symbol" panose="05050102010706020507" pitchFamily="18" charset="2"/>
                        <a:buChar char=""/>
                      </a:pPr>
                      <a:r>
                        <a:rPr lang="en-GB" sz="1800" dirty="0">
                          <a:effectLst/>
                          <a:latin typeface="+mn-lt"/>
                          <a:cs typeface="Symbol" panose="05050102010706020507" pitchFamily="18" charset="2"/>
                        </a:rPr>
                        <a:t>Most of our investigations are conducted physically and through physical contacts with witnesses and the drafting of their statements.</a:t>
                      </a:r>
                    </a:p>
                    <a:p>
                      <a:pPr marL="342900" lvl="0" indent="-342900" algn="just">
                        <a:lnSpc>
                          <a:spcPct val="107000"/>
                        </a:lnSpc>
                        <a:spcAft>
                          <a:spcPts val="800"/>
                        </a:spcAft>
                        <a:buFont typeface="Symbol" panose="05050102010706020507" pitchFamily="18" charset="2"/>
                        <a:buChar char=""/>
                      </a:pPr>
                      <a:r>
                        <a:rPr lang="en-GB" sz="1800" dirty="0">
                          <a:effectLst/>
                          <a:latin typeface="+mn-lt"/>
                          <a:cs typeface="Symbol" panose="05050102010706020507" pitchFamily="18" charset="2"/>
                        </a:rPr>
                        <a:t>Officers have to be in physical contact and at times even drive to complainants’ homes to obtain their statements or to interview them. </a:t>
                      </a:r>
                    </a:p>
                    <a:p>
                      <a:pPr marL="342900" lvl="0" indent="-342900" algn="just">
                        <a:lnSpc>
                          <a:spcPct val="107000"/>
                        </a:lnSpc>
                        <a:spcAft>
                          <a:spcPts val="800"/>
                        </a:spcAft>
                        <a:buFont typeface="Symbol" panose="05050102010706020507" pitchFamily="18" charset="2"/>
                        <a:buChar char=""/>
                      </a:pPr>
                      <a:r>
                        <a:rPr lang="en-GB" sz="1800" dirty="0">
                          <a:effectLst/>
                          <a:latin typeface="+mn-lt"/>
                          <a:cs typeface="Symbol" panose="05050102010706020507" pitchFamily="18" charset="2"/>
                        </a:rPr>
                        <a:t>The schools being on lockdown has affected the performance of the indicator in the first quarter.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24661893"/>
                  </a:ext>
                </a:extLst>
              </a:tr>
            </a:tbl>
          </a:graphicData>
        </a:graphic>
      </p:graphicFrame>
    </p:spTree>
    <p:extLst>
      <p:ext uri="{BB962C8B-B14F-4D97-AF65-F5344CB8AC3E}">
        <p14:creationId xmlns:p14="http://schemas.microsoft.com/office/powerpoint/2010/main" val="362465110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4E28F-99A3-4AE6-9853-1A0ACAF9905B}"/>
              </a:ext>
            </a:extLst>
          </p:cNvPr>
          <p:cNvSpPr>
            <a:spLocks noGrp="1"/>
          </p:cNvSpPr>
          <p:nvPr>
            <p:ph type="title"/>
          </p:nvPr>
        </p:nvSpPr>
        <p:spPr>
          <a:xfrm>
            <a:off x="0" y="0"/>
            <a:ext cx="12035849" cy="841844"/>
          </a:xfrm>
        </p:spPr>
        <p:txBody>
          <a:bodyPr>
            <a:normAutofit fontScale="90000"/>
          </a:bodyPr>
          <a:lstStyle/>
          <a:p>
            <a:pPr algn="ctr"/>
            <a:r>
              <a:rPr lang="en-ZA" sz="3600" b="1" dirty="0">
                <a:solidFill>
                  <a:schemeClr val="tx1"/>
                </a:solidFill>
              </a:rPr>
              <a:t>SUB PROGRAMME 3.2:</a:t>
            </a:r>
            <a:r>
              <a:rPr lang="en-GB" sz="3600" b="1" dirty="0">
                <a:solidFill>
                  <a:schemeClr val="accent4"/>
                </a:solidFill>
              </a:rPr>
              <a:t> DISCIPLINARY HEARINGS</a:t>
            </a:r>
            <a:r>
              <a:rPr lang="en-ZA" sz="3600" dirty="0">
                <a:solidFill>
                  <a:schemeClr val="tx1"/>
                </a:solidFill>
              </a:rPr>
              <a:t/>
            </a:r>
            <a:br>
              <a:rPr lang="en-ZA" sz="3600" dirty="0">
                <a:solidFill>
                  <a:schemeClr val="tx1"/>
                </a:solidFill>
              </a:rPr>
            </a:br>
            <a:r>
              <a:rPr lang="en-ZA" sz="3400" b="1" dirty="0">
                <a:solidFill>
                  <a:schemeClr val="tx1"/>
                </a:solidFill>
                <a:latin typeface="+mn-lt"/>
              </a:rPr>
              <a:t> </a:t>
            </a:r>
            <a:endParaRPr lang="en-ZA" sz="3400" b="1" dirty="0">
              <a:solidFill>
                <a:schemeClr val="accent4"/>
              </a:solidFill>
              <a:latin typeface="+mn-lt"/>
            </a:endParaRPr>
          </a:p>
        </p:txBody>
      </p:sp>
      <p:sp>
        <p:nvSpPr>
          <p:cNvPr id="4" name="Slide Number Placeholder 3">
            <a:extLst>
              <a:ext uri="{FF2B5EF4-FFF2-40B4-BE49-F238E27FC236}">
                <a16:creationId xmlns:a16="http://schemas.microsoft.com/office/drawing/2014/main" id="{DFEE1CD8-2600-499D-B9C1-C7659F546ED6}"/>
              </a:ext>
            </a:extLst>
          </p:cNvPr>
          <p:cNvSpPr>
            <a:spLocks noGrp="1"/>
          </p:cNvSpPr>
          <p:nvPr>
            <p:ph type="sldNum" sz="quarter" idx="12"/>
          </p:nvPr>
        </p:nvSpPr>
        <p:spPr/>
        <p:txBody>
          <a:bodyPr/>
          <a:lstStyle/>
          <a:p>
            <a:fld id="{F547E750-DA54-C34F-8612-A39648D765C1}" type="slidenum">
              <a:rPr lang="en-US" smtClean="0"/>
              <a:pPr/>
              <a:t>7</a:t>
            </a:fld>
            <a:endParaRPr lang="en-US" dirty="0"/>
          </a:p>
        </p:txBody>
      </p:sp>
      <p:graphicFrame>
        <p:nvGraphicFramePr>
          <p:cNvPr id="6" name="Table 5">
            <a:extLst>
              <a:ext uri="{FF2B5EF4-FFF2-40B4-BE49-F238E27FC236}">
                <a16:creationId xmlns:a16="http://schemas.microsoft.com/office/drawing/2014/main" id="{ED871043-9C1A-4706-895C-6A2E0673C15E}"/>
              </a:ext>
            </a:extLst>
          </p:cNvPr>
          <p:cNvGraphicFramePr>
            <a:graphicFrameLocks noGrp="1"/>
          </p:cNvGraphicFramePr>
          <p:nvPr>
            <p:extLst>
              <p:ext uri="{D42A27DB-BD31-4B8C-83A1-F6EECF244321}">
                <p14:modId xmlns:p14="http://schemas.microsoft.com/office/powerpoint/2010/main" val="147223126"/>
              </p:ext>
            </p:extLst>
          </p:nvPr>
        </p:nvGraphicFramePr>
        <p:xfrm>
          <a:off x="156151" y="560566"/>
          <a:ext cx="11791218" cy="6046198"/>
        </p:xfrm>
        <a:graphic>
          <a:graphicData uri="http://schemas.openxmlformats.org/drawingml/2006/table">
            <a:tbl>
              <a:tblPr firstRow="1" bandRow="1"/>
              <a:tblGrid>
                <a:gridCol w="2271646">
                  <a:extLst>
                    <a:ext uri="{9D8B030D-6E8A-4147-A177-3AD203B41FA5}">
                      <a16:colId xmlns:a16="http://schemas.microsoft.com/office/drawing/2014/main" val="615429144"/>
                    </a:ext>
                  </a:extLst>
                </a:gridCol>
                <a:gridCol w="1354094">
                  <a:extLst>
                    <a:ext uri="{9D8B030D-6E8A-4147-A177-3AD203B41FA5}">
                      <a16:colId xmlns:a16="http://schemas.microsoft.com/office/drawing/2014/main" val="911203494"/>
                    </a:ext>
                  </a:extLst>
                </a:gridCol>
                <a:gridCol w="1191162">
                  <a:extLst>
                    <a:ext uri="{9D8B030D-6E8A-4147-A177-3AD203B41FA5}">
                      <a16:colId xmlns:a16="http://schemas.microsoft.com/office/drawing/2014/main" val="2451059109"/>
                    </a:ext>
                  </a:extLst>
                </a:gridCol>
                <a:gridCol w="6974316">
                  <a:extLst>
                    <a:ext uri="{9D8B030D-6E8A-4147-A177-3AD203B41FA5}">
                      <a16:colId xmlns:a16="http://schemas.microsoft.com/office/drawing/2014/main" val="2721436230"/>
                    </a:ext>
                  </a:extLst>
                </a:gridCol>
              </a:tblGrid>
              <a:tr h="673970">
                <a:tc>
                  <a:txBody>
                    <a:bodyPr/>
                    <a:lstStyle/>
                    <a:p>
                      <a:pPr algn="ctr">
                        <a:lnSpc>
                          <a:spcPct val="107000"/>
                        </a:lnSpc>
                        <a:spcAft>
                          <a:spcPts val="800"/>
                        </a:spcAft>
                      </a:pPr>
                      <a:r>
                        <a:rPr lang="en-ZA" sz="1700" b="1" dirty="0">
                          <a:effectLst/>
                          <a:latin typeface="+mn-lt"/>
                          <a:ea typeface="Calibri" panose="020F0502020204030204" pitchFamily="34" charset="0"/>
                          <a:cs typeface="Times New Roman" panose="02020603050405020304" pitchFamily="18" charset="0"/>
                        </a:rPr>
                        <a:t>Performance Indicator</a:t>
                      </a:r>
                      <a:endParaRPr lang="en-ZA" sz="17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GB" sz="1700" b="1" dirty="0">
                          <a:effectLst/>
                          <a:latin typeface="+mn-lt"/>
                          <a:ea typeface="Calibri" panose="020F0502020204030204" pitchFamily="34" charset="0"/>
                          <a:cs typeface="Times New Roman" panose="02020603050405020304" pitchFamily="18" charset="0"/>
                        </a:rPr>
                        <a:t>Current Target</a:t>
                      </a:r>
                      <a:endParaRPr lang="en-ZA" sz="17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ZA" sz="1700" b="1" dirty="0">
                          <a:solidFill>
                            <a:srgbClr val="000000"/>
                          </a:solidFill>
                          <a:effectLst/>
                          <a:latin typeface="+mn-lt"/>
                          <a:ea typeface="Calibri" panose="020F0502020204030204" pitchFamily="34" charset="0"/>
                          <a:cs typeface="Times New Roman" panose="02020603050405020304" pitchFamily="18" charset="0"/>
                        </a:rPr>
                        <a:t>Proposed Target</a:t>
                      </a:r>
                      <a:endParaRPr lang="en-ZA" sz="17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800"/>
                        </a:spcAft>
                      </a:pPr>
                      <a:r>
                        <a:rPr lang="en-ZA" sz="1700" b="1">
                          <a:solidFill>
                            <a:srgbClr val="000000"/>
                          </a:solidFill>
                          <a:effectLst/>
                          <a:latin typeface="+mn-lt"/>
                          <a:ea typeface="Calibri" panose="020F0502020204030204" pitchFamily="34" charset="0"/>
                          <a:cs typeface="Times New Roman" panose="02020603050405020304" pitchFamily="18" charset="0"/>
                        </a:rPr>
                        <a:t>Reason for Review</a:t>
                      </a:r>
                      <a:endParaRPr lang="en-ZA" sz="17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609052604"/>
                  </a:ext>
                </a:extLst>
              </a:tr>
              <a:tr h="1224634">
                <a:tc>
                  <a:txBody>
                    <a:bodyPr/>
                    <a:lstStyle/>
                    <a:p>
                      <a:pPr>
                        <a:lnSpc>
                          <a:spcPct val="115000"/>
                        </a:lnSpc>
                        <a:spcAft>
                          <a:spcPts val="0"/>
                        </a:spcAft>
                      </a:pPr>
                      <a:r>
                        <a:rPr lang="en-ZA" sz="1700" dirty="0">
                          <a:effectLst/>
                          <a:latin typeface="+mn-lt"/>
                          <a:ea typeface="Calibri" panose="020F0502020204030204" pitchFamily="34" charset="0"/>
                          <a:cs typeface="Calibri" panose="020F0502020204030204" pitchFamily="34" charset="0"/>
                        </a:rPr>
                        <a:t>3.2.1 Percentage of disciplinary hearings on new cases  finalised</a:t>
                      </a:r>
                      <a:endParaRPr lang="en-ZA" sz="1700" dirty="0">
                        <a:effectLst/>
                        <a:latin typeface="+mn-lt"/>
                        <a:ea typeface="Calibri" panose="020F0502020204030204" pitchFamily="34" charset="0"/>
                        <a:cs typeface="Times New Roman" panose="02020603050405020304" pitchFamily="18" charset="0"/>
                      </a:endParaRPr>
                    </a:p>
                  </a:txBody>
                  <a:tcPr marL="68565" marR="68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700" dirty="0">
                          <a:effectLst/>
                          <a:latin typeface="+mn-lt"/>
                          <a:ea typeface="Calibri" panose="020F0502020204030204" pitchFamily="34" charset="0"/>
                          <a:cs typeface="Times New Roman" panose="02020603050405020304" pitchFamily="18" charset="0"/>
                        </a:rPr>
                        <a:t>70%</a:t>
                      </a:r>
                      <a:endParaRPr lang="en-ZA" sz="17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700" dirty="0">
                          <a:effectLst/>
                          <a:latin typeface="+mn-lt"/>
                          <a:ea typeface="Calibri" panose="020F0502020204030204" pitchFamily="34" charset="0"/>
                          <a:cs typeface="Times New Roman" panose="02020603050405020304" pitchFamily="18" charset="0"/>
                        </a:rPr>
                        <a:t>30%</a:t>
                      </a:r>
                      <a:endParaRPr lang="en-ZA" sz="17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342900" lvl="0" indent="-342900" algn="just">
                        <a:lnSpc>
                          <a:spcPct val="107000"/>
                        </a:lnSpc>
                        <a:spcAft>
                          <a:spcPts val="800"/>
                        </a:spcAft>
                        <a:buFont typeface="Symbol" panose="05050102010706020507" pitchFamily="18" charset="2"/>
                        <a:buChar char=""/>
                      </a:pPr>
                      <a:r>
                        <a:rPr lang="en-GB" sz="1700" dirty="0">
                          <a:effectLst/>
                          <a:latin typeface="+mn-lt"/>
                          <a:cs typeface="Symbol" panose="05050102010706020507" pitchFamily="18" charset="2"/>
                        </a:rPr>
                        <a:t>The nature of the ethics work is one of direct physical contact between all parties involved. It is adversarial (hostile) in its nature and will remain supervised by a presiding officer to ensure that there is no foul play in the process, especially where disciplinary hearings are concerned. </a:t>
                      </a:r>
                    </a:p>
                    <a:p>
                      <a:pPr marL="342900" lvl="0" indent="-342900" algn="just">
                        <a:lnSpc>
                          <a:spcPct val="107000"/>
                        </a:lnSpc>
                        <a:spcAft>
                          <a:spcPts val="800"/>
                        </a:spcAft>
                        <a:buFont typeface="Symbol" panose="05050102010706020507" pitchFamily="18" charset="2"/>
                        <a:buChar char=""/>
                      </a:pPr>
                      <a:r>
                        <a:rPr lang="en-GB" sz="1700" dirty="0">
                          <a:effectLst/>
                          <a:latin typeface="+mn-lt"/>
                          <a:cs typeface="Symbol" panose="05050102010706020507" pitchFamily="18" charset="2"/>
                        </a:rPr>
                        <a:t>This allows presiding officers (PO) the opportunity to make observations of the demeanour of witnesses during the proceedings to enable the PO to reach a suitable decision among other things.</a:t>
                      </a:r>
                    </a:p>
                    <a:p>
                      <a:pPr marL="342900" lvl="0" indent="-342900" algn="just">
                        <a:lnSpc>
                          <a:spcPct val="107000"/>
                        </a:lnSpc>
                        <a:spcAft>
                          <a:spcPts val="800"/>
                        </a:spcAft>
                        <a:buFont typeface="Symbol" panose="05050102010706020507" pitchFamily="18" charset="2"/>
                        <a:buChar char=""/>
                      </a:pPr>
                      <a:r>
                        <a:rPr lang="en-GB" sz="1700" dirty="0">
                          <a:effectLst/>
                          <a:latin typeface="+mn-lt"/>
                          <a:cs typeface="Symbol" panose="05050102010706020507" pitchFamily="18" charset="2"/>
                        </a:rPr>
                        <a:t>The schools being on lockdown  affected the performance of the indicator in the first quarter.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9820047"/>
                  </a:ext>
                </a:extLst>
              </a:tr>
              <a:tr h="1359247">
                <a:tc>
                  <a:txBody>
                    <a:bodyPr/>
                    <a:lstStyle/>
                    <a:p>
                      <a:pPr>
                        <a:lnSpc>
                          <a:spcPct val="115000"/>
                        </a:lnSpc>
                        <a:spcAft>
                          <a:spcPts val="0"/>
                        </a:spcAft>
                      </a:pPr>
                      <a:r>
                        <a:rPr lang="en-ZA" sz="1700" dirty="0">
                          <a:effectLst/>
                          <a:latin typeface="+mn-lt"/>
                          <a:ea typeface="Calibri" panose="020F0502020204030204" pitchFamily="34" charset="0"/>
                          <a:cs typeface="Calibri" panose="020F0502020204030204" pitchFamily="34" charset="0"/>
                        </a:rPr>
                        <a:t>3.2.2 Percentage of disciplinary hearings on roll-over cases finalised</a:t>
                      </a:r>
                      <a:endParaRPr lang="en-ZA" sz="1700" dirty="0">
                        <a:effectLst/>
                        <a:latin typeface="+mn-lt"/>
                        <a:ea typeface="Calibri" panose="020F0502020204030204" pitchFamily="34" charset="0"/>
                        <a:cs typeface="Times New Roman" panose="02020603050405020304" pitchFamily="18" charset="0"/>
                      </a:endParaRPr>
                    </a:p>
                  </a:txBody>
                  <a:tcPr marL="68565" marR="68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1700" dirty="0">
                          <a:effectLst/>
                          <a:latin typeface="+mn-lt"/>
                          <a:ea typeface="Calibri" panose="020F0502020204030204" pitchFamily="34" charset="0"/>
                          <a:cs typeface="Times New Roman" panose="02020603050405020304" pitchFamily="18" charset="0"/>
                        </a:rPr>
                        <a:t>80%</a:t>
                      </a:r>
                      <a:endParaRPr lang="en-ZA" sz="17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1700" dirty="0">
                          <a:effectLst/>
                          <a:latin typeface="+mn-lt"/>
                          <a:ea typeface="Calibri" panose="020F0502020204030204" pitchFamily="34" charset="0"/>
                          <a:cs typeface="Times New Roman" panose="02020603050405020304" pitchFamily="18" charset="0"/>
                        </a:rPr>
                        <a:t>40%</a:t>
                      </a:r>
                      <a:endParaRPr lang="en-ZA" sz="17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342900" lvl="0" indent="-342900" algn="just">
                        <a:lnSpc>
                          <a:spcPct val="107000"/>
                        </a:lnSpc>
                        <a:spcAft>
                          <a:spcPts val="800"/>
                        </a:spcAft>
                        <a:buFont typeface="Symbol" panose="05050102010706020507" pitchFamily="18" charset="2"/>
                        <a:buChar char=""/>
                      </a:pPr>
                      <a:r>
                        <a:rPr lang="en-GB" sz="1700" dirty="0">
                          <a:effectLst/>
                          <a:latin typeface="+mn-lt"/>
                          <a:cs typeface="Symbol" panose="05050102010706020507" pitchFamily="18" charset="2"/>
                        </a:rPr>
                        <a:t>The nature of the ethics work is one of direct physical contact between all parties involved. It is adversarial (hostile) in its nature and will remain supervised by a presiding officer to ensure that there is no foul play in the process, especially where disciplinary hearings are concerned. </a:t>
                      </a:r>
                    </a:p>
                    <a:p>
                      <a:pPr marL="342900" lvl="0" indent="-342900" algn="just">
                        <a:lnSpc>
                          <a:spcPct val="107000"/>
                        </a:lnSpc>
                        <a:spcAft>
                          <a:spcPts val="800"/>
                        </a:spcAft>
                        <a:buFont typeface="Symbol" panose="05050102010706020507" pitchFamily="18" charset="2"/>
                        <a:buChar char=""/>
                      </a:pPr>
                      <a:r>
                        <a:rPr lang="en-GB" sz="1700" dirty="0">
                          <a:effectLst/>
                          <a:latin typeface="+mn-lt"/>
                          <a:cs typeface="Symbol" panose="05050102010706020507" pitchFamily="18" charset="2"/>
                        </a:rPr>
                        <a:t>This allows presiding officers (PO) the opportunity to make observations of the demeanour of witnesses during the proceedings to enable the PO to reach a suitable decision among other things.</a:t>
                      </a:r>
                    </a:p>
                    <a:p>
                      <a:pPr marL="342900" lvl="0" indent="-342900" algn="just">
                        <a:lnSpc>
                          <a:spcPct val="107000"/>
                        </a:lnSpc>
                        <a:spcAft>
                          <a:spcPts val="800"/>
                        </a:spcAft>
                        <a:buFont typeface="Symbol" panose="05050102010706020507" pitchFamily="18" charset="2"/>
                        <a:buChar char=""/>
                      </a:pPr>
                      <a:r>
                        <a:rPr lang="en-GB" sz="1700" dirty="0">
                          <a:effectLst/>
                          <a:latin typeface="+mn-lt"/>
                          <a:cs typeface="Symbol" panose="05050102010706020507" pitchFamily="18" charset="2"/>
                        </a:rPr>
                        <a:t>The schools being on lockdown  affected the performance of the indicator in the first quarter.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24661893"/>
                  </a:ext>
                </a:extLst>
              </a:tr>
            </a:tbl>
          </a:graphicData>
        </a:graphic>
      </p:graphicFrame>
    </p:spTree>
    <p:extLst>
      <p:ext uri="{BB962C8B-B14F-4D97-AF65-F5344CB8AC3E}">
        <p14:creationId xmlns:p14="http://schemas.microsoft.com/office/powerpoint/2010/main" val="367238705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4E28F-99A3-4AE6-9853-1A0ACAF9905B}"/>
              </a:ext>
            </a:extLst>
          </p:cNvPr>
          <p:cNvSpPr>
            <a:spLocks noGrp="1"/>
          </p:cNvSpPr>
          <p:nvPr>
            <p:ph type="title"/>
          </p:nvPr>
        </p:nvSpPr>
        <p:spPr>
          <a:xfrm>
            <a:off x="0" y="33251"/>
            <a:ext cx="12035849" cy="841844"/>
          </a:xfrm>
        </p:spPr>
        <p:txBody>
          <a:bodyPr>
            <a:normAutofit/>
          </a:bodyPr>
          <a:lstStyle/>
          <a:p>
            <a:pPr algn="ctr"/>
            <a:r>
              <a:rPr lang="en-ZA" sz="3400" b="1" dirty="0">
                <a:solidFill>
                  <a:schemeClr val="tx1"/>
                </a:solidFill>
                <a:latin typeface="+mn-lt"/>
              </a:rPr>
              <a:t>PROGRAMME 3: </a:t>
            </a:r>
            <a:r>
              <a:rPr lang="en-GB" sz="3400" b="1" dirty="0">
                <a:solidFill>
                  <a:schemeClr val="accent4"/>
                </a:solidFill>
                <a:latin typeface="+mn-lt"/>
              </a:rPr>
              <a:t>SUMMARY</a:t>
            </a:r>
            <a:endParaRPr lang="en-ZA" sz="3400" b="1" dirty="0">
              <a:solidFill>
                <a:schemeClr val="accent4"/>
              </a:solidFill>
              <a:latin typeface="+mn-lt"/>
            </a:endParaRPr>
          </a:p>
        </p:txBody>
      </p:sp>
      <p:sp>
        <p:nvSpPr>
          <p:cNvPr id="3" name="Content Placeholder 2">
            <a:extLst>
              <a:ext uri="{FF2B5EF4-FFF2-40B4-BE49-F238E27FC236}">
                <a16:creationId xmlns:a16="http://schemas.microsoft.com/office/drawing/2014/main" id="{C98499FC-9F19-416F-9DAE-36F3C6D8D2F1}"/>
              </a:ext>
            </a:extLst>
          </p:cNvPr>
          <p:cNvSpPr>
            <a:spLocks noGrp="1"/>
          </p:cNvSpPr>
          <p:nvPr>
            <p:ph idx="1"/>
          </p:nvPr>
        </p:nvSpPr>
        <p:spPr>
          <a:xfrm>
            <a:off x="270344" y="889552"/>
            <a:ext cx="11529392" cy="5474750"/>
          </a:xfrm>
        </p:spPr>
        <p:txBody>
          <a:bodyPr>
            <a:normAutofit/>
          </a:bodyPr>
          <a:lstStyle/>
          <a:p>
            <a:pPr algn="just"/>
            <a:r>
              <a:rPr lang="en-ZA" sz="2800" dirty="0">
                <a:solidFill>
                  <a:schemeClr val="tx1"/>
                </a:solidFill>
                <a:latin typeface="+mn-lt"/>
              </a:rPr>
              <a:t>Under COVID-19 and lockdown period, the Investigations and Disciplinary hearing indicators under sub-programme 3.1. and 3.2. will not be executed as planned due to inevitability of social contact, travelling by teachers and learners, as well accessibility of learners as witnesses. </a:t>
            </a:r>
          </a:p>
          <a:p>
            <a:pPr algn="just"/>
            <a:r>
              <a:rPr lang="en-ZA" sz="2800" dirty="0">
                <a:solidFill>
                  <a:schemeClr val="tx1"/>
                </a:solidFill>
                <a:latin typeface="+mn-lt"/>
              </a:rPr>
              <a:t>This may contribute to very slow turnaround time, rolling over many cases to the next financial year and delaying justice on the part of the children.</a:t>
            </a:r>
          </a:p>
          <a:p>
            <a:pPr lvl="0" algn="just"/>
            <a:r>
              <a:rPr lang="en-ZA" sz="2800" dirty="0">
                <a:solidFill>
                  <a:schemeClr val="tx1"/>
                </a:solidFill>
                <a:latin typeface="+mn-lt"/>
              </a:rPr>
              <a:t>An assessment of online sessions, such as video link and its admissibility was explored. However its disadvantages outweighs the advantages particularly the reliance of a regulatory enquiry approach which seeks to put the conduct of an educator who is accused of professional conduct to the test, and children are involved as witnesses. </a:t>
            </a:r>
          </a:p>
          <a:p>
            <a:pPr algn="just"/>
            <a:r>
              <a:rPr lang="en-ZA" sz="2800" dirty="0">
                <a:solidFill>
                  <a:schemeClr val="tx1"/>
                </a:solidFill>
                <a:latin typeface="+mn-lt"/>
              </a:rPr>
              <a:t>This often makes virtual systems of prosecuting cases very complex to conduct.  </a:t>
            </a:r>
          </a:p>
          <a:p>
            <a:pPr algn="just"/>
            <a:endParaRPr lang="en-ZA" sz="3000" dirty="0">
              <a:solidFill>
                <a:schemeClr val="tx1"/>
              </a:solidFill>
              <a:latin typeface="+mn-lt"/>
            </a:endParaRPr>
          </a:p>
        </p:txBody>
      </p:sp>
      <p:sp>
        <p:nvSpPr>
          <p:cNvPr id="5" name="Slide Number Placeholder 4">
            <a:extLst>
              <a:ext uri="{FF2B5EF4-FFF2-40B4-BE49-F238E27FC236}">
                <a16:creationId xmlns:a16="http://schemas.microsoft.com/office/drawing/2014/main" id="{FA4C5FD8-F97E-46EC-8726-D92C94F6B5F4}"/>
              </a:ext>
            </a:extLst>
          </p:cNvPr>
          <p:cNvSpPr>
            <a:spLocks noGrp="1"/>
          </p:cNvSpPr>
          <p:nvPr>
            <p:ph type="sldNum" sz="quarter" idx="12"/>
          </p:nvPr>
        </p:nvSpPr>
        <p:spPr/>
        <p:txBody>
          <a:bodyPr/>
          <a:lstStyle/>
          <a:p>
            <a:fld id="{F547E750-DA54-C34F-8612-A39648D765C1}" type="slidenum">
              <a:rPr lang="en-US" smtClean="0"/>
              <a:pPr/>
              <a:t>8</a:t>
            </a:fld>
            <a:endParaRPr lang="en-US" dirty="0"/>
          </a:p>
        </p:txBody>
      </p:sp>
    </p:spTree>
    <p:extLst>
      <p:ext uri="{BB962C8B-B14F-4D97-AF65-F5344CB8AC3E}">
        <p14:creationId xmlns:p14="http://schemas.microsoft.com/office/powerpoint/2010/main" val="292486651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4E28F-99A3-4AE6-9853-1A0ACAF9905B}"/>
              </a:ext>
            </a:extLst>
          </p:cNvPr>
          <p:cNvSpPr>
            <a:spLocks noGrp="1"/>
          </p:cNvSpPr>
          <p:nvPr>
            <p:ph type="title"/>
          </p:nvPr>
        </p:nvSpPr>
        <p:spPr>
          <a:xfrm>
            <a:off x="27484" y="39757"/>
            <a:ext cx="12035849" cy="841844"/>
          </a:xfrm>
        </p:spPr>
        <p:txBody>
          <a:bodyPr>
            <a:normAutofit/>
          </a:bodyPr>
          <a:lstStyle/>
          <a:p>
            <a:r>
              <a:rPr lang="en-ZA" b="1" dirty="0">
                <a:solidFill>
                  <a:schemeClr val="tx1"/>
                </a:solidFill>
              </a:rPr>
              <a:t>SUB PROGRAMME 4.1: </a:t>
            </a:r>
            <a:r>
              <a:rPr lang="en-GB" b="1" dirty="0">
                <a:solidFill>
                  <a:schemeClr val="accent4"/>
                </a:solidFill>
              </a:rPr>
              <a:t>CONTINUING PROFESSIONAL TEACHER DEVELOPMENT MANAGEMENT SYSTEM</a:t>
            </a:r>
            <a:endParaRPr lang="en-ZA" b="1" dirty="0">
              <a:solidFill>
                <a:schemeClr val="accent4"/>
              </a:solidFill>
            </a:endParaRPr>
          </a:p>
        </p:txBody>
      </p:sp>
      <p:sp>
        <p:nvSpPr>
          <p:cNvPr id="3" name="Content Placeholder 2">
            <a:extLst>
              <a:ext uri="{FF2B5EF4-FFF2-40B4-BE49-F238E27FC236}">
                <a16:creationId xmlns:a16="http://schemas.microsoft.com/office/drawing/2014/main" id="{C98499FC-9F19-416F-9DAE-36F3C6D8D2F1}"/>
              </a:ext>
            </a:extLst>
          </p:cNvPr>
          <p:cNvSpPr>
            <a:spLocks noGrp="1"/>
          </p:cNvSpPr>
          <p:nvPr>
            <p:ph idx="1"/>
          </p:nvPr>
        </p:nvSpPr>
        <p:spPr>
          <a:xfrm>
            <a:off x="101180" y="881601"/>
            <a:ext cx="11833487" cy="4807195"/>
          </a:xfrm>
        </p:spPr>
        <p:txBody>
          <a:bodyPr>
            <a:normAutofit/>
          </a:bodyPr>
          <a:lstStyle/>
          <a:p>
            <a:pPr algn="just"/>
            <a:r>
              <a:rPr lang="en-ZA" sz="3600" b="1" dirty="0">
                <a:solidFill>
                  <a:schemeClr val="tx1"/>
                </a:solidFill>
                <a:latin typeface="+mn-lt"/>
              </a:rPr>
              <a:t>Purpose: </a:t>
            </a:r>
            <a:r>
              <a:rPr lang="en-ZA" sz="3600" dirty="0">
                <a:solidFill>
                  <a:schemeClr val="tx1"/>
                </a:solidFill>
                <a:latin typeface="+mn-lt"/>
              </a:rPr>
              <a:t>To ensure that educators’ lifelong learning contribute  to their professional practice and competence.</a:t>
            </a:r>
          </a:p>
        </p:txBody>
      </p:sp>
      <p:sp>
        <p:nvSpPr>
          <p:cNvPr id="5" name="Slide Number Placeholder 4">
            <a:extLst>
              <a:ext uri="{FF2B5EF4-FFF2-40B4-BE49-F238E27FC236}">
                <a16:creationId xmlns:a16="http://schemas.microsoft.com/office/drawing/2014/main" id="{FA4C5FD8-F97E-46EC-8726-D92C94F6B5F4}"/>
              </a:ext>
            </a:extLst>
          </p:cNvPr>
          <p:cNvSpPr>
            <a:spLocks noGrp="1"/>
          </p:cNvSpPr>
          <p:nvPr>
            <p:ph type="sldNum" sz="quarter" idx="12"/>
          </p:nvPr>
        </p:nvSpPr>
        <p:spPr/>
        <p:txBody>
          <a:bodyPr/>
          <a:lstStyle/>
          <a:p>
            <a:fld id="{F547E750-DA54-C34F-8612-A39648D765C1}" type="slidenum">
              <a:rPr lang="en-US" smtClean="0"/>
              <a:pPr/>
              <a:t>9</a:t>
            </a:fld>
            <a:endParaRPr lang="en-US" dirty="0"/>
          </a:p>
        </p:txBody>
      </p:sp>
    </p:spTree>
    <p:extLst>
      <p:ext uri="{BB962C8B-B14F-4D97-AF65-F5344CB8AC3E}">
        <p14:creationId xmlns:p14="http://schemas.microsoft.com/office/powerpoint/2010/main" val="416553439"/>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heme/theme1.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a:latin typeface="Arial" charset="0"/>
            <a:ea typeface="Arial" charset="0"/>
            <a:cs typeface="Arial"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a:latin typeface="Arial" charset="0"/>
            <a:ea typeface="Arial" charset="0"/>
            <a:cs typeface="Arial"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TM10001106[[fn=Badge]]</Template>
  <TotalTime>15674</TotalTime>
  <Words>1621</Words>
  <Application>Microsoft Office PowerPoint</Application>
  <PresentationFormat>Widescreen</PresentationFormat>
  <Paragraphs>391</Paragraphs>
  <Slides>20</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20</vt:i4>
      </vt:variant>
    </vt:vector>
  </HeadingPairs>
  <TitlesOfParts>
    <vt:vector size="29" baseType="lpstr">
      <vt:lpstr>Arial</vt:lpstr>
      <vt:lpstr>Berlin Sans FB Demi</vt:lpstr>
      <vt:lpstr>Calibri</vt:lpstr>
      <vt:lpstr>Calibri Light</vt:lpstr>
      <vt:lpstr>Symbol</vt:lpstr>
      <vt:lpstr>Times New Roman</vt:lpstr>
      <vt:lpstr>3_Custom Design</vt:lpstr>
      <vt:lpstr>Office Theme</vt:lpstr>
      <vt:lpstr>1_Office Theme</vt:lpstr>
      <vt:lpstr>                              JOINT MEETING PC ON BASIC EDUCATION AND  SC ON EDUCATION AND TECHNOLOGY, SPORTS, ARTS AND CULTURE  Interaction on Proposed Allocations and Possible Adjustments for: South African Council for Educators (SACE)  07 JULY 2020 </vt:lpstr>
      <vt:lpstr>  PRESENTATION OUTLINE  </vt:lpstr>
      <vt:lpstr>INTRODUCTION </vt:lpstr>
      <vt:lpstr> PART B  ANNUAL PERFORMANCE PLAN 2020/2021 </vt:lpstr>
      <vt:lpstr>PROGRAMME BUDGET STRUCTURE</vt:lpstr>
      <vt:lpstr> PROGRAMME 3. ETHICAL STANDARDS</vt:lpstr>
      <vt:lpstr>SUB PROGRAMME 3.2: DISCIPLINARY HEARINGS  </vt:lpstr>
      <vt:lpstr>PROGRAMME 3: SUMMARY</vt:lpstr>
      <vt:lpstr>SUB PROGRAMME 4.1: CONTINUING PROFESSIONAL TEACHER DEVELOPMENT MANAGEMENT SYSTEM</vt:lpstr>
      <vt:lpstr>SUB PROGRAMME 4.2: MEMBER SUPPORT</vt:lpstr>
      <vt:lpstr>SUB PROGRAMME 4.3: QUALITY MANAGEMENT</vt:lpstr>
      <vt:lpstr>PROGRAMME 4: SUMMARY</vt:lpstr>
      <vt:lpstr> PART C  PROPOSED/ADJUSTED BUDGET ALLOCATION  </vt:lpstr>
      <vt:lpstr>2021 ADJUSTED BUDGET</vt:lpstr>
      <vt:lpstr>2021 ADJUSTED BUDGET CONT…</vt:lpstr>
      <vt:lpstr>2021 ADJUSTED BUDGET CONT…</vt:lpstr>
      <vt:lpstr>NOTES TO ADJUSTED BUDGET 2021</vt:lpstr>
      <vt:lpstr>NOTES TO ADJUSTED BUDGET 2021 CONT…</vt:lpstr>
      <vt:lpstr>NOTES TO ADJUSTED BUDGET 2021 CONT…</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Tuzana Sophete</dc:creator>
  <cp:lastModifiedBy>Llewellyn Brown</cp:lastModifiedBy>
  <cp:revision>689</cp:revision>
  <cp:lastPrinted>2019-11-22T06:52:58Z</cp:lastPrinted>
  <dcterms:created xsi:type="dcterms:W3CDTF">2019-01-10T13:08:23Z</dcterms:created>
  <dcterms:modified xsi:type="dcterms:W3CDTF">2020-07-04T13:19:01Z</dcterms:modified>
</cp:coreProperties>
</file>