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306" r:id="rId4"/>
    <p:sldId id="335" r:id="rId5"/>
    <p:sldId id="331" r:id="rId6"/>
    <p:sldId id="332" r:id="rId7"/>
    <p:sldId id="329" r:id="rId8"/>
    <p:sldId id="330" r:id="rId9"/>
    <p:sldId id="333" r:id="rId10"/>
    <p:sldId id="334" r:id="rId11"/>
    <p:sldId id="327" r:id="rId12"/>
    <p:sldId id="337" r:id="rId13"/>
    <p:sldId id="338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es Sibanyoni" initials="AS" lastIdx="2" clrIdx="0">
    <p:extLst>
      <p:ext uri="{19B8F6BF-5375-455C-9EA6-DF929625EA0E}">
        <p15:presenceInfo xmlns:p15="http://schemas.microsoft.com/office/powerpoint/2012/main" userId="S-1-5-21-1935655697-630328440-839522115-34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ENE vs AMENDED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'ENE vs AMENDED'!$B$38</c:f>
              <c:strCache>
                <c:ptCount val="1"/>
                <c:pt idx="0">
                  <c:v>ENE REVENUE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AMENDED'!$C$38:$P$38</c:f>
              <c:numCache>
                <c:formatCode>_ * #\ ##0_ ;_ * \-#\ ##0_ ;_ * "-"??_ ;_ @_ </c:formatCode>
                <c:ptCount val="1"/>
                <c:pt idx="0">
                  <c:v>1559433.2386740202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2-49EE-86C1-CFC5EB4BDD64}"/>
            </c:ext>
          </c:extLst>
        </c:ser>
        <c:ser>
          <c:idx val="1"/>
          <c:order val="1"/>
          <c:tx>
            <c:strRef>
              <c:f>'ENE vs AMENDED'!$B$39</c:f>
              <c:strCache>
                <c:ptCount val="1"/>
                <c:pt idx="0">
                  <c:v>AMENDED REVENUE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AMENDED'!$C$39:$P$39</c:f>
              <c:numCache>
                <c:formatCode>_ * #\ ##0_ ;_ * \-#\ ##0_ ;_ * "-"??_ ;_ @_ </c:formatCode>
                <c:ptCount val="1"/>
                <c:pt idx="0">
                  <c:v>774842.06311365869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2-49EE-86C1-CFC5EB4BDD64}"/>
            </c:ext>
          </c:extLst>
        </c:ser>
        <c:ser>
          <c:idx val="2"/>
          <c:order val="2"/>
          <c:tx>
            <c:strRef>
              <c:f>'ENE vs AMENDED'!$B$40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AMENDED'!$C$40:$P$40</c:f>
              <c:numCache>
                <c:formatCode>_ * #\ ##0_ ;_ * \-#\ ##0_ ;_ * "-"??_ ;_ @_ 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2-49EE-86C1-CFC5EB4BDD64}"/>
            </c:ext>
          </c:extLst>
        </c:ser>
        <c:ser>
          <c:idx val="3"/>
          <c:order val="3"/>
          <c:tx>
            <c:strRef>
              <c:f>'ENE vs AMENDED'!$B$41</c:f>
              <c:strCache>
                <c:ptCount val="1"/>
                <c:pt idx="0">
                  <c:v>ENE COS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AMENDED'!$C$41:$P$41</c:f>
              <c:numCache>
                <c:formatCode>_ * #\ ##0_ ;_ * \-#\ ##0_ ;_ * "-"??_ ;_ @_ </c:formatCode>
                <c:ptCount val="1"/>
                <c:pt idx="0">
                  <c:v>1092183.8293654115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B2-49EE-86C1-CFC5EB4BDD64}"/>
            </c:ext>
          </c:extLst>
        </c:ser>
        <c:ser>
          <c:idx val="4"/>
          <c:order val="4"/>
          <c:tx>
            <c:strRef>
              <c:f>'ENE vs AMENDED'!$B$42</c:f>
              <c:strCache>
                <c:ptCount val="1"/>
                <c:pt idx="0">
                  <c:v>AMENDED COS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AMENDED'!$C$42:$P$42</c:f>
              <c:numCache>
                <c:formatCode>_ * #\ ##0_ ;_ * \-#\ ##0_ ;_ * "-"??_ ;_ @_ </c:formatCode>
                <c:ptCount val="1"/>
                <c:pt idx="0">
                  <c:v>596854.33103362727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2-49EE-86C1-CFC5EB4BDD64}"/>
            </c:ext>
          </c:extLst>
        </c:ser>
        <c:ser>
          <c:idx val="5"/>
          <c:order val="5"/>
          <c:tx>
            <c:strRef>
              <c:f>'ENE vs AMENDED'!$B$43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AMENDED'!$C$43:$P$43</c:f>
              <c:numCache>
                <c:formatCode>_ * #\ ##0_ ;_ * \-#\ ##0_ ;_ * "-"??_ ;_ @_ 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B2-49EE-86C1-CFC5EB4BDD64}"/>
            </c:ext>
          </c:extLst>
        </c:ser>
        <c:ser>
          <c:idx val="6"/>
          <c:order val="6"/>
          <c:tx>
            <c:strRef>
              <c:f>'ENE vs AMENDED'!$B$44</c:f>
              <c:strCache>
                <c:ptCount val="1"/>
                <c:pt idx="0">
                  <c:v>ENE GP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AMENDED'!$C$44:$P$44</c:f>
              <c:numCache>
                <c:formatCode>_ * #\ ##0_ ;_ * \-#\ ##0_ ;_ * "-"??_ ;_ @_ </c:formatCode>
                <c:ptCount val="1"/>
                <c:pt idx="0">
                  <c:v>467249.4093086085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2-49EE-86C1-CFC5EB4BDD64}"/>
            </c:ext>
          </c:extLst>
        </c:ser>
        <c:ser>
          <c:idx val="7"/>
          <c:order val="7"/>
          <c:tx>
            <c:strRef>
              <c:f>'ENE vs AMENDED'!$B$45</c:f>
              <c:strCache>
                <c:ptCount val="1"/>
                <c:pt idx="0">
                  <c:v>AMENDED GP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AMENDED'!$C$45:$P$45</c:f>
              <c:numCache>
                <c:formatCode>_ * #\ ##0_ ;_ * \-#\ ##0_ ;_ * "-"??_ ;_ @_ </c:formatCode>
                <c:ptCount val="1"/>
                <c:pt idx="0">
                  <c:v>177987.73208003139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B2-49EE-86C1-CFC5EB4BDD64}"/>
            </c:ext>
          </c:extLst>
        </c:ser>
        <c:ser>
          <c:idx val="8"/>
          <c:order val="8"/>
          <c:tx>
            <c:strRef>
              <c:f>'ENE vs AMENDED'!$B$46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AMENDED'!$C$46:$P$46</c:f>
              <c:numCache>
                <c:formatCode>_ * #\ ##0_ ;_ * \-#\ ##0_ ;_ * "-"??_ ;_ @_ 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B2-49EE-86C1-CFC5EB4BDD64}"/>
            </c:ext>
          </c:extLst>
        </c:ser>
        <c:ser>
          <c:idx val="9"/>
          <c:order val="9"/>
          <c:tx>
            <c:strRef>
              <c:f>'ENE vs AMENDED'!$B$47</c:f>
              <c:strCache>
                <c:ptCount val="1"/>
                <c:pt idx="0">
                  <c:v>ENE OP EXP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AMENDED'!$C$47:$P$47</c:f>
              <c:numCache>
                <c:formatCode>_ * #\ ##0_ ;_ * \-#\ ##0_ ;_ * "-"??_ ;_ @_ </c:formatCode>
                <c:ptCount val="1"/>
                <c:pt idx="0">
                  <c:v>426123.68901309837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B2-49EE-86C1-CFC5EB4BDD64}"/>
            </c:ext>
          </c:extLst>
        </c:ser>
        <c:ser>
          <c:idx val="10"/>
          <c:order val="10"/>
          <c:tx>
            <c:strRef>
              <c:f>'ENE vs AMENDED'!$B$48</c:f>
              <c:strCache>
                <c:ptCount val="1"/>
                <c:pt idx="0">
                  <c:v>AMENDED OP EXP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AMENDED'!$C$48:$P$48</c:f>
              <c:numCache>
                <c:formatCode>_ * #\ ##0_ ;_ * \-#\ ##0_ ;_ * "-"??_ ;_ @_ </c:formatCode>
                <c:ptCount val="1"/>
                <c:pt idx="0">
                  <c:v>319540.33192947973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B2-49EE-86C1-CFC5EB4BDD64}"/>
            </c:ext>
          </c:extLst>
        </c:ser>
        <c:ser>
          <c:idx val="11"/>
          <c:order val="11"/>
          <c:tx>
            <c:strRef>
              <c:f>'ENE vs AMENDED'!$B$49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AMENDED'!$C$49:$P$49</c:f>
              <c:numCache>
                <c:formatCode>_ * #\ ##0_ ;_ * \-#\ ##0_ ;_ * "-"??_ ;_ @_ 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B2-49EE-86C1-CFC5EB4BDD64}"/>
            </c:ext>
          </c:extLst>
        </c:ser>
        <c:ser>
          <c:idx val="12"/>
          <c:order val="12"/>
          <c:tx>
            <c:strRef>
              <c:f>'ENE vs AMENDED'!$B$50</c:f>
              <c:strCache>
                <c:ptCount val="1"/>
                <c:pt idx="0">
                  <c:v>ENE NP/NL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AMENDED'!$C$50:$P$50</c:f>
              <c:numCache>
                <c:formatCode>_ * #\ ##0_ ;_ * \-#\ ##0_ ;_ * "-"??_ ;_ @_ </c:formatCode>
                <c:ptCount val="1"/>
                <c:pt idx="0">
                  <c:v>155944.04532738207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B2-49EE-86C1-CFC5EB4BDD64}"/>
            </c:ext>
          </c:extLst>
        </c:ser>
        <c:ser>
          <c:idx val="13"/>
          <c:order val="13"/>
          <c:tx>
            <c:strRef>
              <c:f>'ENE vs AMENDED'!$B$51</c:f>
              <c:strCache>
                <c:ptCount val="1"/>
                <c:pt idx="0">
                  <c:v>AMENDED NP/NL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'ENE vs AMENDED'!$C$34:$P$37</c:f>
              <c:strCache>
                <c:ptCount val="4"/>
                <c:pt idx="3">
                  <c:v>Y.T.D</c:v>
                </c:pt>
              </c:strCache>
            </c:strRef>
          </c:cat>
          <c:val>
            <c:numRef>
              <c:f>'ENE vs AMENDED'!$C$51:$P$51</c:f>
              <c:numCache>
                <c:formatCode>_ * #\ ##0_ ;_ * \-#\ ##0_ ;_ * "-"??_ ;_ @_ </c:formatCode>
                <c:ptCount val="1"/>
                <c:pt idx="0">
                  <c:v>-83460.603447576941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B2-49EE-86C1-CFC5EB4BD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0470143"/>
        <c:axId val="2010473887"/>
      </c:barChart>
      <c:catAx>
        <c:axId val="201047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473887"/>
        <c:crosses val="autoZero"/>
        <c:auto val="1"/>
        <c:lblAlgn val="ctr"/>
        <c:lblOffset val="100"/>
        <c:noMultiLvlLbl val="0"/>
      </c:catAx>
      <c:valAx>
        <c:axId val="2010473887"/>
        <c:scaling>
          <c:orientation val="minMax"/>
        </c:scaling>
        <c:delete val="0"/>
        <c:axPos val="l"/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47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FB8FB-7C15-4614-9404-3B5EB06D00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9B189-AFCF-4A01-A774-0646E9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612140-4C82-4B4D-AAE9-1795FAB28706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0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380521-BC76-4F0F-ABE6-1087B853B63F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18041A-428F-48D6-B64F-D4F27ACB7C9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3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1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11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0F6EE4-554C-4BF4-945E-619C92613D92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6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917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032C54-795B-44D8-A186-9EA7510C1DC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99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1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73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3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9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1CF3C4-08EC-4E8C-9053-0BD1B13C19F5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DEA34A-D717-4288-9E1D-C9BADDF200DF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4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B07441-0994-4399-87D4-6A915D0ADFD8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F39979-66D9-4746-B4D3-D6E6A134E486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3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F6B415-E224-4179-B3A0-9294F1618879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2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3FE05B-1FF8-47AD-BC34-FB2B5AF41B17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6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B bg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025" cy="6858000"/>
          </a:xfrm>
          <a:prstGeom prst="rect">
            <a:avLst/>
          </a:prstGeom>
        </p:spPr>
      </p:pic>
      <p:pic>
        <p:nvPicPr>
          <p:cNvPr id="3" name="Picture 2" descr="pptB-footer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" y="5953123"/>
            <a:ext cx="11491764" cy="719001"/>
          </a:xfrm>
          <a:prstGeom prst="rect">
            <a:avLst/>
          </a:prstGeom>
        </p:spPr>
      </p:pic>
      <p:pic>
        <p:nvPicPr>
          <p:cNvPr id="5" name="Picture 4" descr="pptB image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EC20-0364-7C4F-A64F-A14707C83A2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4993E-025B-C444-BB45-79AA0429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7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72880" y="6356351"/>
            <a:ext cx="2921000" cy="365125"/>
          </a:xfrm>
          <a:prstGeom prst="rect">
            <a:avLst/>
          </a:prstGeom>
        </p:spPr>
        <p:txBody>
          <a:bodyPr/>
          <a:lstStyle>
            <a:lvl1pPr marL="228600" indent="-228600" algn="r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55480"/>
            <a:ext cx="2375139" cy="1312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958" y="2046393"/>
            <a:ext cx="61247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Printing Work’s Amended Budget allocations </a:t>
            </a:r>
            <a:br>
              <a:rPr lang="en-ZA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</a:t>
            </a:r>
            <a:r>
              <a:rPr lang="en-ZA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2020/2021 </a:t>
            </a:r>
            <a:r>
              <a:rPr lang="en-ZA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year</a:t>
            </a:r>
          </a:p>
          <a:p>
            <a:endParaRPr lang="en-ZA" sz="28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to Portfolio Committee on Home Affairs</a:t>
            </a:r>
            <a:r>
              <a:rPr lang="en-ZA" sz="28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ZA" sz="28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28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Date: 07 July 2020</a:t>
            </a:r>
            <a:endParaRPr lang="en-ZA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5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165538"/>
            <a:ext cx="10972800" cy="566300"/>
          </a:xfrm>
        </p:spPr>
        <p:txBody>
          <a:bodyPr>
            <a:normAutofit/>
          </a:bodyPr>
          <a:lstStyle/>
          <a:p>
            <a:pPr algn="l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COVID-19 FUND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93086"/>
              </p:ext>
            </p:extLst>
          </p:nvPr>
        </p:nvGraphicFramePr>
        <p:xfrm>
          <a:off x="654269" y="1056290"/>
          <a:ext cx="10129345" cy="4713890"/>
        </p:xfrm>
        <a:graphic>
          <a:graphicData uri="http://schemas.openxmlformats.org/drawingml/2006/table">
            <a:tbl>
              <a:tblPr/>
              <a:tblGrid>
                <a:gridCol w="7339819">
                  <a:extLst>
                    <a:ext uri="{9D8B030D-6E8A-4147-A177-3AD203B41FA5}">
                      <a16:colId xmlns:a16="http://schemas.microsoft.com/office/drawing/2014/main" val="1060612362"/>
                    </a:ext>
                  </a:extLst>
                </a:gridCol>
                <a:gridCol w="2789526">
                  <a:extLst>
                    <a:ext uri="{9D8B030D-6E8A-4147-A177-3AD203B41FA5}">
                      <a16:colId xmlns:a16="http://schemas.microsoft.com/office/drawing/2014/main" val="4038786579"/>
                    </a:ext>
                  </a:extLst>
                </a:gridCol>
              </a:tblGrid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REALLOCATED FROM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876856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572358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Development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63179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Stationery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01915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Travel - international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13284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travel - local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04371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meals - outsiders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32901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accommodation and meals - local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87665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Couriers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285318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Services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271017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professional services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66465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78613"/>
                  </a:ext>
                </a:extLst>
              </a:tr>
              <a:tr h="458414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ALLOCATION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10 000 000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8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29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86709"/>
            <a:ext cx="10922000" cy="667057"/>
          </a:xfrm>
        </p:spPr>
        <p:txBody>
          <a:bodyPr>
            <a:normAutofit/>
          </a:bodyPr>
          <a:lstStyle/>
          <a:p>
            <a:pPr algn="l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COVID-19 SPEND TO 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94398"/>
              </p:ext>
            </p:extLst>
          </p:nvPr>
        </p:nvGraphicFramePr>
        <p:xfrm>
          <a:off x="583325" y="1076960"/>
          <a:ext cx="10058399" cy="4447678"/>
        </p:xfrm>
        <a:graphic>
          <a:graphicData uri="http://schemas.openxmlformats.org/drawingml/2006/table">
            <a:tbl>
              <a:tblPr/>
              <a:tblGrid>
                <a:gridCol w="4581574">
                  <a:extLst>
                    <a:ext uri="{9D8B030D-6E8A-4147-A177-3AD203B41FA5}">
                      <a16:colId xmlns:a16="http://schemas.microsoft.com/office/drawing/2014/main" val="554365810"/>
                    </a:ext>
                  </a:extLst>
                </a:gridCol>
                <a:gridCol w="5476825">
                  <a:extLst>
                    <a:ext uri="{9D8B030D-6E8A-4147-A177-3AD203B41FA5}">
                      <a16:colId xmlns:a16="http://schemas.microsoft.com/office/drawing/2014/main" val="3935374917"/>
                    </a:ext>
                  </a:extLst>
                </a:gridCol>
              </a:tblGrid>
              <a:tr h="35770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60208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209 409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51576"/>
                  </a:ext>
                </a:extLst>
              </a:tr>
              <a:tr h="43362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Gloves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1 914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274805"/>
                  </a:ext>
                </a:extLst>
              </a:tr>
              <a:tr h="4646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10 500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866758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Sanitizers, Soap + Dispensers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663 092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403094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- Deep Clean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265 250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933792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- Fumigation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482 505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491330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- Hygiene Fogging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41 400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85861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Thermometers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Spray Bottles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185 518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64987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Nursing Officials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83 375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30293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Consumables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23 262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83799"/>
                  </a:ext>
                </a:extLst>
              </a:tr>
              <a:tr h="3098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demarcation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11 730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78501"/>
                  </a:ext>
                </a:extLst>
              </a:tr>
              <a:tr h="40346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1 977 955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1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4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1450" y="2382341"/>
            <a:ext cx="6692321" cy="17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4800" b="1" dirty="0">
                <a:ea typeface="Univers 45 Light" pitchFamily="2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29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323192"/>
            <a:ext cx="10972800" cy="5111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87" y="1111470"/>
            <a:ext cx="10972800" cy="4525963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budget key considerations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ENE vs Amended budget 2020/2021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income statement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Amended balance sheet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Amended budget capital expenditure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spend to date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835"/>
            <a:ext cx="10972800" cy="402020"/>
          </a:xfrm>
        </p:spPr>
        <p:txBody>
          <a:bodyPr>
            <a:noAutofit/>
          </a:bodyPr>
          <a:lstStyle/>
          <a:p>
            <a:pPr algn="l"/>
            <a:r>
              <a:rPr lang="en-Z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BUDGET KEY CONSIDERATIONS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66017"/>
              </p:ext>
            </p:extLst>
          </p:nvPr>
        </p:nvGraphicFramePr>
        <p:xfrm>
          <a:off x="767105" y="1254036"/>
          <a:ext cx="10180320" cy="4711331"/>
        </p:xfrm>
        <a:graphic>
          <a:graphicData uri="http://schemas.openxmlformats.org/drawingml/2006/table">
            <a:tbl>
              <a:tblPr/>
              <a:tblGrid>
                <a:gridCol w="2382629">
                  <a:extLst>
                    <a:ext uri="{9D8B030D-6E8A-4147-A177-3AD203B41FA5}">
                      <a16:colId xmlns:a16="http://schemas.microsoft.com/office/drawing/2014/main" val="2862341180"/>
                    </a:ext>
                  </a:extLst>
                </a:gridCol>
                <a:gridCol w="7797691">
                  <a:extLst>
                    <a:ext uri="{9D8B030D-6E8A-4147-A177-3AD203B41FA5}">
                      <a16:colId xmlns:a16="http://schemas.microsoft.com/office/drawing/2014/main" val="2692116717"/>
                    </a:ext>
                  </a:extLst>
                </a:gridCol>
              </a:tblGrid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PASSPORTS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passports decreases to 0% of original budget for April, May and June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71114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passports decreases to 10% of original budget for July, August and September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71089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passports decreases to 40% of original budget for the rest of the financial year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494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0902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IDS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smart IDs decreases to 10% of original budget for April, May and June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33777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passports decreases to 33,33% of original budget for July, August and September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71983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of passports decreases to 50% of original budget for the rest of the financial year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559758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18935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PAPER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Paper decreases to 40% of original budget for the next six months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619339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9117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Remains unchanged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43822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30107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PRINTING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to 120M due to expected capacity issues forecasted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5139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51177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EXAMS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Exams decreases to 0% for the first half of the year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91150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Exams decreases to 66,67% of the original budget for the rest of the year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41886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97828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PRINTING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printing decreases to 15% of original budget for May, June, July, August and September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682654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printing decreases to 50% of original budget for the rest of the financial year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742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2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70034"/>
          </a:xfrm>
        </p:spPr>
        <p:txBody>
          <a:bodyPr>
            <a:normAutofit/>
          </a:bodyPr>
          <a:lstStyle/>
          <a:p>
            <a:pPr algn="l"/>
            <a:r>
              <a:rPr lang="en-Z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BUDGET KEY CONSIDERATIONS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35959"/>
              </p:ext>
            </p:extLst>
          </p:nvPr>
        </p:nvGraphicFramePr>
        <p:xfrm>
          <a:off x="725214" y="1252100"/>
          <a:ext cx="9924392" cy="4107180"/>
        </p:xfrm>
        <a:graphic>
          <a:graphicData uri="http://schemas.openxmlformats.org/drawingml/2006/table">
            <a:tbl>
              <a:tblPr/>
              <a:tblGrid>
                <a:gridCol w="2024760">
                  <a:extLst>
                    <a:ext uri="{9D8B030D-6E8A-4147-A177-3AD203B41FA5}">
                      <a16:colId xmlns:a16="http://schemas.microsoft.com/office/drawing/2014/main" val="3085520893"/>
                    </a:ext>
                  </a:extLst>
                </a:gridCol>
                <a:gridCol w="6626488">
                  <a:extLst>
                    <a:ext uri="{9D8B030D-6E8A-4147-A177-3AD203B41FA5}">
                      <a16:colId xmlns:a16="http://schemas.microsoft.com/office/drawing/2014/main" val="658931794"/>
                    </a:ext>
                  </a:extLst>
                </a:gridCol>
                <a:gridCol w="1273144">
                  <a:extLst>
                    <a:ext uri="{9D8B030D-6E8A-4147-A177-3AD203B41FA5}">
                      <a16:colId xmlns:a16="http://schemas.microsoft.com/office/drawing/2014/main" val="407144425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1487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Material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material calculated in relation to the amended revenue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53885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 Goods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 goods calculated in relation to the amended revenue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7380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8666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101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Overtime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Remains unchanged due to the capacity constraints that will be experienced at full production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2094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Bonus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Performane Bonus has been eliminated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492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rest of the salary cost remains the same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5566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9050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been streamlined as per stakeholders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3174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Assets - Asset Replacement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300 000 000,00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41876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Assets - 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20 000 000,00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22786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Assets - Furniture &amp; Equipment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1 000 000,00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9359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234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31487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according to Capex reduction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744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8894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EXPENDITURE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been streamlined based on when GPW will be fully operational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35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5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1" y="220716"/>
            <a:ext cx="9680028" cy="621480"/>
          </a:xfrm>
        </p:spPr>
        <p:txBody>
          <a:bodyPr>
            <a:normAutofit/>
          </a:bodyPr>
          <a:lstStyle/>
          <a:p>
            <a:pPr algn="l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ENE vs AMENDED BUDGET 2020/2021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92877"/>
              </p:ext>
            </p:extLst>
          </p:nvPr>
        </p:nvGraphicFramePr>
        <p:xfrm>
          <a:off x="543910" y="1216503"/>
          <a:ext cx="10625959" cy="45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3" imgW="5250357" imgH="1508901" progId="Excel.Sheet.12">
                  <p:embed/>
                </p:oleObj>
              </mc:Choice>
              <mc:Fallback>
                <p:oleObj name="Worksheet" r:id="rId3" imgW="5250357" imgH="15089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910" y="1216503"/>
                        <a:ext cx="10625959" cy="456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50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0"/>
            <a:ext cx="10972800" cy="755486"/>
          </a:xfrm>
        </p:spPr>
        <p:txBody>
          <a:bodyPr>
            <a:normAutofit/>
          </a:bodyPr>
          <a:lstStyle/>
          <a:p>
            <a:pPr algn="l"/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ENE vs AMENDED BUDGET 2020/2021 (cont)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79989"/>
              </p:ext>
            </p:extLst>
          </p:nvPr>
        </p:nvGraphicFramePr>
        <p:xfrm>
          <a:off x="646311" y="1219200"/>
          <a:ext cx="1032836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66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014"/>
            <a:ext cx="10972800" cy="645128"/>
          </a:xfrm>
        </p:spPr>
        <p:txBody>
          <a:bodyPr>
            <a:normAutofit/>
          </a:bodyPr>
          <a:lstStyle/>
          <a:p>
            <a:pPr algn="l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 INCOME STATEMENT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65137"/>
              </p:ext>
            </p:extLst>
          </p:nvPr>
        </p:nvGraphicFramePr>
        <p:xfrm>
          <a:off x="609600" y="1145329"/>
          <a:ext cx="10418378" cy="4528454"/>
        </p:xfrm>
        <a:graphic>
          <a:graphicData uri="http://schemas.openxmlformats.org/drawingml/2006/table">
            <a:tbl>
              <a:tblPr/>
              <a:tblGrid>
                <a:gridCol w="4528592">
                  <a:extLst>
                    <a:ext uri="{9D8B030D-6E8A-4147-A177-3AD203B41FA5}">
                      <a16:colId xmlns:a16="http://schemas.microsoft.com/office/drawing/2014/main" val="2977693198"/>
                    </a:ext>
                  </a:extLst>
                </a:gridCol>
                <a:gridCol w="1963262">
                  <a:extLst>
                    <a:ext uri="{9D8B030D-6E8A-4147-A177-3AD203B41FA5}">
                      <a16:colId xmlns:a16="http://schemas.microsoft.com/office/drawing/2014/main" val="1567002216"/>
                    </a:ext>
                  </a:extLst>
                </a:gridCol>
                <a:gridCol w="1963262">
                  <a:extLst>
                    <a:ext uri="{9D8B030D-6E8A-4147-A177-3AD203B41FA5}">
                      <a16:colId xmlns:a16="http://schemas.microsoft.com/office/drawing/2014/main" val="950177539"/>
                    </a:ext>
                  </a:extLst>
                </a:gridCol>
                <a:gridCol w="1963262">
                  <a:extLst>
                    <a:ext uri="{9D8B030D-6E8A-4147-A177-3AD203B41FA5}">
                      <a16:colId xmlns:a16="http://schemas.microsoft.com/office/drawing/2014/main" val="1742330543"/>
                    </a:ext>
                  </a:extLst>
                </a:gridCol>
              </a:tblGrid>
              <a:tr h="194188"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33686"/>
                  </a:ext>
                </a:extLst>
              </a:tr>
              <a:tr h="6990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 Budget 2021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Amended Budget 2021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Decrease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95954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1 559 433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774 842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-50,31%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8505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SALES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1 092 184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596 854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-45,35%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477064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PROFIT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467 249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177 988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-61,91%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26616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114 818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58 092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-49,41%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37043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426 124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319 540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-25,01%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15366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Benefits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151 302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149 141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68848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Expenditure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58 435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42 079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-27,99%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82795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and Stores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1 589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-43,36%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47422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2 707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2 707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777017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Services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114 431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66 768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-41,65%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30756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 and Provisions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72 326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44 809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-38,05%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24281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Sundry Expenditure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25 334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13 137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-48,14%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72592"/>
                  </a:ext>
                </a:extLst>
              </a:tr>
              <a:tr h="27963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SURPLUS/(LOSS)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155 944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83 461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-153,52%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4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7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482"/>
            <a:ext cx="10972800" cy="479590"/>
          </a:xfrm>
        </p:spPr>
        <p:txBody>
          <a:bodyPr>
            <a:noAutofit/>
          </a:bodyPr>
          <a:lstStyle/>
          <a:p>
            <a:pPr algn="l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AMENDED BALANCE SHEET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94191"/>
              </p:ext>
            </p:extLst>
          </p:nvPr>
        </p:nvGraphicFramePr>
        <p:xfrm>
          <a:off x="609599" y="1048401"/>
          <a:ext cx="11332778" cy="4721819"/>
        </p:xfrm>
        <a:graphic>
          <a:graphicData uri="http://schemas.openxmlformats.org/drawingml/2006/table">
            <a:tbl>
              <a:tblPr/>
              <a:tblGrid>
                <a:gridCol w="2352086">
                  <a:extLst>
                    <a:ext uri="{9D8B030D-6E8A-4147-A177-3AD203B41FA5}">
                      <a16:colId xmlns:a16="http://schemas.microsoft.com/office/drawing/2014/main" val="1962876479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1215542200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1527708236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3594094622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2590414315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1753820858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2293653801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3445594740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3793712912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3394923698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1000986830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3103202709"/>
                    </a:ext>
                  </a:extLst>
                </a:gridCol>
                <a:gridCol w="748391">
                  <a:extLst>
                    <a:ext uri="{9D8B030D-6E8A-4147-A177-3AD203B41FA5}">
                      <a16:colId xmlns:a16="http://schemas.microsoft.com/office/drawing/2014/main" val="2097832158"/>
                    </a:ext>
                  </a:extLst>
                </a:gridCol>
              </a:tblGrid>
              <a:tr h="199919"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>
                        <a:solidFill>
                          <a:srgbClr val="8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R'000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49668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Dec-20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Jan-21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Feb-21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Mar-21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12104"/>
                  </a:ext>
                </a:extLst>
              </a:tr>
              <a:tr h="199919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Assets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65323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Non- Current Assets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947 921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937 474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1 152 028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1 142 582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1 132 136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1 146 690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1 356 244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1 346 797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1 361 351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1 350 801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1 497 021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1 509 231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01124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Property Plant and Equipment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947 921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937 474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1 152 028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1 142 582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1 132 136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1 146 690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1 356 244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1 346 797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1 361 351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1 350 801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1 497 021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1 509 231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32164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Lease Improvements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116848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Current Assets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2 983 386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2 927 456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2 668 310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2 650 309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2 637 130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2 600 390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2 409 944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2 429 234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2 419 384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2 432 202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2 290 365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2 278 699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46164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Inventories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213 709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215 370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217 838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220 221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222 578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224 935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228 218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231 504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234 789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238 074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242 166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246 261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37236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Trade and other Receivables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204 790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143 435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112 758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109 193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107 411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106 520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156 503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181 495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193 991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200 239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203 363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204 925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89330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Cash and Cash Equivalents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2 564 887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2 568 651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2 337 714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2 320 895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2 307 141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2 268 935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2 025 223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2 016 235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1 990 604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1 993 889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1 844 836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1 827 514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547445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Total Assets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3 931 307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3 864 931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3 820 338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3 792 891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3 769 266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3 747 080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3 766 188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3 776 032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3 780 735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3 783 002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3 787 386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3 787 931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24641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11264"/>
                  </a:ext>
                </a:extLst>
              </a:tr>
              <a:tr h="199919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FUNDS AND LIABILITIES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7526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Funds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3 774 313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3 752 800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3 730 640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3 710 884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3 691 104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3 670 841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3 671 421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3 672 000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3 672 071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3 672 022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3 668 759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3 665 485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742323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Funds distributable to National Treasury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1 054 266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1 037 253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1 019 593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1 004 337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989 057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973 294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978 374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983 453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988 024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992 475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993 712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994 938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50607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Capital Fund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2 339 926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49571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Deferred Income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380 121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375 621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371 121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366 621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362 121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357 621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353 121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348 621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344 121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339 621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335 121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330 621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076311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Current liabilities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156 993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112 130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  89 698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 82 007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  78 162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 76 239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  94 767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104 032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108 664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110 980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118 627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   122 446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90059"/>
                  </a:ext>
                </a:extLst>
              </a:tr>
              <a:tr h="1845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Trade and other payables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142 317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97 454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75 022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67 331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63 486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61 563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80 091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89 356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93 988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96 304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103 951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107 770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69564"/>
                  </a:ext>
                </a:extLst>
              </a:tr>
              <a:tr h="17749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Accruals &amp; Provisions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14 676 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722931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Total funds and liabilities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3 931 306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3 864 930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3 820 338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3 792 891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3 769 266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3 747 080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3 766 188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3 776 032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3 780 734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3 783 002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3 787 386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     3 787 931 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3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13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67" y="189186"/>
            <a:ext cx="10972800" cy="519003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>AMENDED BUDGET CAPITAL EXPENDITURE</a:t>
            </a: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2700" b="1" dirty="0"/>
              <a:t> </a:t>
            </a:r>
            <a:endParaRPr lang="en-ZA" sz="27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08331"/>
              </p:ext>
            </p:extLst>
          </p:nvPr>
        </p:nvGraphicFramePr>
        <p:xfrm>
          <a:off x="691054" y="1097881"/>
          <a:ext cx="10061029" cy="4483113"/>
        </p:xfrm>
        <a:graphic>
          <a:graphicData uri="http://schemas.openxmlformats.org/drawingml/2006/table">
            <a:tbl>
              <a:tblPr/>
              <a:tblGrid>
                <a:gridCol w="4346029">
                  <a:extLst>
                    <a:ext uri="{9D8B030D-6E8A-4147-A177-3AD203B41FA5}">
                      <a16:colId xmlns:a16="http://schemas.microsoft.com/office/drawing/2014/main" val="3192373292"/>
                    </a:ext>
                  </a:extLst>
                </a:gridCol>
                <a:gridCol w="3373208">
                  <a:extLst>
                    <a:ext uri="{9D8B030D-6E8A-4147-A177-3AD203B41FA5}">
                      <a16:colId xmlns:a16="http://schemas.microsoft.com/office/drawing/2014/main" val="2313438892"/>
                    </a:ext>
                  </a:extLst>
                </a:gridCol>
                <a:gridCol w="2341792">
                  <a:extLst>
                    <a:ext uri="{9D8B030D-6E8A-4147-A177-3AD203B41FA5}">
                      <a16:colId xmlns:a16="http://schemas.microsoft.com/office/drawing/2014/main" val="1940161035"/>
                    </a:ext>
                  </a:extLst>
                </a:gridCol>
              </a:tblGrid>
              <a:tr h="460474">
                <a:tc>
                  <a:txBody>
                    <a:bodyPr/>
                    <a:lstStyle/>
                    <a:p>
                      <a:pPr algn="l" fontAlgn="b"/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97072"/>
                  </a:ext>
                </a:extLst>
              </a:tr>
              <a:tr h="8427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Capex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Amended Capex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184257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Replacement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580 000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300 000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020124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789393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 &amp; Equipment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31906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300 000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795648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Software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36988"/>
                  </a:ext>
                </a:extLst>
              </a:tr>
              <a:tr h="46047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&amp; Buildings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53920"/>
                  </a:ext>
                </a:extLst>
              </a:tr>
              <a:tr h="46047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903 000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321 000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0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059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1478</Words>
  <Application>Microsoft Office PowerPoint</Application>
  <PresentationFormat>Widescreen</PresentationFormat>
  <Paragraphs>431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Univers 45 Light</vt:lpstr>
      <vt:lpstr>Custom Design</vt:lpstr>
      <vt:lpstr>1_Office Theme</vt:lpstr>
      <vt:lpstr>2_Office Theme</vt:lpstr>
      <vt:lpstr>Worksheet</vt:lpstr>
      <vt:lpstr>PowerPoint Presentation</vt:lpstr>
      <vt:lpstr>OUTLINE</vt:lpstr>
      <vt:lpstr>AMENDED BUDGET KEY CONSIDERATIONS </vt:lpstr>
      <vt:lpstr>AMENDED BUDGET KEY CONSIDERATIONS (cont.)</vt:lpstr>
      <vt:lpstr>ENE vs AMENDED BUDGET 2020/2021</vt:lpstr>
      <vt:lpstr>ENE vs AMENDED BUDGET 2020/2021 (cont)</vt:lpstr>
      <vt:lpstr>SUMMARY INCOME STATEMENT</vt:lpstr>
      <vt:lpstr>AMENDED BALANCE SHEET</vt:lpstr>
      <vt:lpstr> AMENDED BUDGET CAPITAL EXPENDITURE  </vt:lpstr>
      <vt:lpstr>COVID-19 FUND</vt:lpstr>
      <vt:lpstr>COVID-19 SPEND TO 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information 2020/2021</dc:title>
  <dc:creator>Hantie Curlewis</dc:creator>
  <cp:lastModifiedBy>Malatswa Evans Molepo</cp:lastModifiedBy>
  <cp:revision>101</cp:revision>
  <dcterms:created xsi:type="dcterms:W3CDTF">2020-02-25T06:30:56Z</dcterms:created>
  <dcterms:modified xsi:type="dcterms:W3CDTF">2020-07-07T07:47:43Z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c4247e-447d-4732-af29-2e529a4288f1_Enabled">
    <vt:lpwstr>True</vt:lpwstr>
  </property>
  <property fmtid="{D5CDD505-2E9C-101B-9397-08002B2CF9AE}" pid="3" name="MSIP_Label_93c4247e-447d-4732-af29-2e529a4288f1_SiteId">
    <vt:lpwstr>1a45348f-02b4-4f9a-a7a8-7786f6dd3245</vt:lpwstr>
  </property>
  <property fmtid="{D5CDD505-2E9C-101B-9397-08002B2CF9AE}" pid="4" name="MSIP_Label_93c4247e-447d-4732-af29-2e529a4288f1_Owner">
    <vt:lpwstr>Beerson.Baboojee@Treasury.gov.za</vt:lpwstr>
  </property>
  <property fmtid="{D5CDD505-2E9C-101B-9397-08002B2CF9AE}" pid="5" name="MSIP_Label_93c4247e-447d-4732-af29-2e529a4288f1_SetDate">
    <vt:lpwstr>2020-07-02T14:01:09.6186824Z</vt:lpwstr>
  </property>
  <property fmtid="{D5CDD505-2E9C-101B-9397-08002B2CF9AE}" pid="6" name="MSIP_Label_93c4247e-447d-4732-af29-2e529a4288f1_Name">
    <vt:lpwstr>Personal</vt:lpwstr>
  </property>
  <property fmtid="{D5CDD505-2E9C-101B-9397-08002B2CF9AE}" pid="7" name="MSIP_Label_93c4247e-447d-4732-af29-2e529a4288f1_Application">
    <vt:lpwstr>Microsoft Azure Information Protection</vt:lpwstr>
  </property>
  <property fmtid="{D5CDD505-2E9C-101B-9397-08002B2CF9AE}" pid="8" name="MSIP_Label_93c4247e-447d-4732-af29-2e529a4288f1_ActionId">
    <vt:lpwstr>56c88fc9-346c-40ee-bbea-540908c7b5af</vt:lpwstr>
  </property>
  <property fmtid="{D5CDD505-2E9C-101B-9397-08002B2CF9AE}" pid="9" name="MSIP_Label_93c4247e-447d-4732-af29-2e529a4288f1_Extended_MSFT_Method">
    <vt:lpwstr>Automatic</vt:lpwstr>
  </property>
  <property fmtid="{D5CDD505-2E9C-101B-9397-08002B2CF9AE}" pid="10" name="Sensitivity">
    <vt:lpwstr>Personal</vt:lpwstr>
  </property>
</Properties>
</file>