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446" r:id="rId2"/>
    <p:sldId id="257" r:id="rId3"/>
    <p:sldId id="377" r:id="rId4"/>
    <p:sldId id="453" r:id="rId5"/>
    <p:sldId id="452" r:id="rId6"/>
    <p:sldId id="422" r:id="rId7"/>
    <p:sldId id="392" r:id="rId8"/>
    <p:sldId id="454" r:id="rId9"/>
    <p:sldId id="435" r:id="rId10"/>
    <p:sldId id="426" r:id="rId11"/>
    <p:sldId id="408" r:id="rId12"/>
    <p:sldId id="409" r:id="rId13"/>
    <p:sldId id="410" r:id="rId14"/>
    <p:sldId id="433" r:id="rId15"/>
    <p:sldId id="439" r:id="rId16"/>
    <p:sldId id="455" r:id="rId17"/>
    <p:sldId id="440" r:id="rId18"/>
    <p:sldId id="456" r:id="rId19"/>
    <p:sldId id="457" r:id="rId20"/>
    <p:sldId id="427" r:id="rId21"/>
    <p:sldId id="458" r:id="rId2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2602" autoAdjust="0"/>
  </p:normalViewPr>
  <p:slideViewPr>
    <p:cSldViewPr>
      <p:cViewPr varScale="1">
        <p:scale>
          <a:sx n="72" d="100"/>
          <a:sy n="72" d="100"/>
        </p:scale>
        <p:origin x="176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222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sjjoube\Documents\Papers\SA%20fiskale%20afgrond_opvolgartikel\Parliament%20presentation\2020\Table%201%20-%20Main%20budget%20balance_FJ_post%20June%202020%20Budget%20adjusted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sjjoube\Documents\Papers\SA%20fiskale%20afgrond_opvolgartikel\Parliament%20presentation\2020\GDP%20versus%20gross%20debt%20to%20GDP_Supplemetary%202020%20Budget%20update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sjjoube\Documents\Papers\SA%20fiskale%20afgrond_opvolgartikel\Data\Fiscal%20cliff%20barometer_backdated%20to%202007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sjjoube\Documents\Papers\SA%20fiskale%20afgrond_opvolgartikel\Data\Fiscal%20cliff%20barometer_estimates%20pre%202020%20June%20Budget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C:\Users\sjjoube\Documents\Papers\SA%20fiskale%20afgrond_opvolgartikel\Data\Fiscal%20cliff%20barometer_including%202020%20June%20Supplementary%20Budget%20figur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Main budget balance, February 2020 Budget (% of GDP)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Sheet3!$A$2:$A$23</c:f>
              <c:strCache>
                <c:ptCount val="22"/>
                <c:pt idx="0">
                  <c:v>2001/02</c:v>
                </c:pt>
                <c:pt idx="1">
                  <c:v>2002/03</c:v>
                </c:pt>
                <c:pt idx="2">
                  <c:v>2003/04</c:v>
                </c:pt>
                <c:pt idx="3">
                  <c:v>2004/05</c:v>
                </c:pt>
                <c:pt idx="4">
                  <c:v>2005/06</c:v>
                </c:pt>
                <c:pt idx="5">
                  <c:v>2006/07</c:v>
                </c:pt>
                <c:pt idx="6">
                  <c:v>2007/08</c:v>
                </c:pt>
                <c:pt idx="7">
                  <c:v>2008/09</c:v>
                </c:pt>
                <c:pt idx="8">
                  <c:v>2009/10</c:v>
                </c:pt>
                <c:pt idx="9">
                  <c:v>2010/11</c:v>
                </c:pt>
                <c:pt idx="10">
                  <c:v>2011/12</c:v>
                </c:pt>
                <c:pt idx="11">
                  <c:v>2012/13</c:v>
                </c:pt>
                <c:pt idx="12">
                  <c:v>2013/14</c:v>
                </c:pt>
                <c:pt idx="13">
                  <c:v>2014/15</c:v>
                </c:pt>
                <c:pt idx="14">
                  <c:v>2015/16</c:v>
                </c:pt>
                <c:pt idx="15">
                  <c:v>2016/17</c:v>
                </c:pt>
                <c:pt idx="16">
                  <c:v>2017/18</c:v>
                </c:pt>
                <c:pt idx="17">
                  <c:v>2018/19</c:v>
                </c:pt>
                <c:pt idx="18">
                  <c:v>2019/20</c:v>
                </c:pt>
                <c:pt idx="19">
                  <c:v>2020/21*</c:v>
                </c:pt>
                <c:pt idx="20">
                  <c:v>2021/22*</c:v>
                </c:pt>
                <c:pt idx="21">
                  <c:v>2022/23*</c:v>
                </c:pt>
              </c:strCache>
            </c:strRef>
          </c:cat>
          <c:val>
            <c:numRef>
              <c:f>Sheet3!$B$2:$B$23</c:f>
              <c:numCache>
                <c:formatCode>0.0%__</c:formatCode>
                <c:ptCount val="22"/>
                <c:pt idx="0">
                  <c:v>-1.1976803924653466E-2</c:v>
                </c:pt>
                <c:pt idx="1">
                  <c:v>-1.0696727542164627E-2</c:v>
                </c:pt>
                <c:pt idx="2">
                  <c:v>-2.6903932565359303E-2</c:v>
                </c:pt>
                <c:pt idx="3">
                  <c:v>-1.9254590289298962E-2</c:v>
                </c:pt>
                <c:pt idx="4">
                  <c:v>-1.6016661172428563E-3</c:v>
                </c:pt>
                <c:pt idx="5">
                  <c:v>5.5811493357296989E-3</c:v>
                </c:pt>
                <c:pt idx="6">
                  <c:v>9.8416020790938058E-3</c:v>
                </c:pt>
                <c:pt idx="7">
                  <c:v>-9.647798117435746E-3</c:v>
                </c:pt>
                <c:pt idx="8">
                  <c:v>-6.3400565357885866E-2</c:v>
                </c:pt>
                <c:pt idx="9">
                  <c:v>-4.7159570325112109E-2</c:v>
                </c:pt>
                <c:pt idx="10">
                  <c:v>-4.6978743569430784E-2</c:v>
                </c:pt>
                <c:pt idx="11">
                  <c:v>-4.979392962578965E-2</c:v>
                </c:pt>
                <c:pt idx="12">
                  <c:v>-4.4375227424134606E-2</c:v>
                </c:pt>
                <c:pt idx="13">
                  <c:v>-4.3053902187717076E-2</c:v>
                </c:pt>
                <c:pt idx="14">
                  <c:v>-4.0801183652672442E-2</c:v>
                </c:pt>
                <c:pt idx="15">
                  <c:v>-3.7977452309082775E-2</c:v>
                </c:pt>
                <c:pt idx="16">
                  <c:v>-4.4183174947265223E-2</c:v>
                </c:pt>
                <c:pt idx="17">
                  <c:v>-4.7E-2</c:v>
                </c:pt>
                <c:pt idx="18">
                  <c:v>-6.5000000000000002E-2</c:v>
                </c:pt>
                <c:pt idx="19">
                  <c:v>-6.8000000000000005E-2</c:v>
                </c:pt>
                <c:pt idx="20">
                  <c:v>-6.4000000000000001E-2</c:v>
                </c:pt>
                <c:pt idx="21">
                  <c:v>-5.8999999999999997E-2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77-477E-8A37-AB939E56BA45}"/>
            </c:ext>
          </c:extLst>
        </c:ser>
        <c:ser>
          <c:idx val="3"/>
          <c:order val="3"/>
          <c:tx>
            <c:strRef>
              <c:f>Sheet3!$E$1</c:f>
              <c:strCache>
                <c:ptCount val="1"/>
                <c:pt idx="0">
                  <c:v>Main budget balance, Supplementary Budget (% of GDP)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Sheet3!$E$2:$E$23</c:f>
              <c:numCache>
                <c:formatCode>General</c:formatCode>
                <c:ptCount val="22"/>
                <c:pt idx="19" formatCode="0.0%__">
                  <c:v>-0.14599999999999999</c:v>
                </c:pt>
                <c:pt idx="20" formatCode="0.0%__">
                  <c:v>-9.2999999999999999E-2</c:v>
                </c:pt>
                <c:pt idx="21" formatCode="0.0%__">
                  <c:v>-7.6999999999999999E-2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77-477E-8A37-AB939E56BA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9225856"/>
        <c:axId val="699227520"/>
      </c:barChart>
      <c:lineChart>
        <c:grouping val="standard"/>
        <c:varyColors val="0"/>
        <c:ser>
          <c:idx val="1"/>
          <c:order val="1"/>
          <c:tx>
            <c:strRef>
              <c:f>Sheet3!$C$1</c:f>
              <c:strCache>
                <c:ptCount val="1"/>
                <c:pt idx="0">
                  <c:v>GDP (February 2020 Budget)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Sheet3!$A$2:$A$23</c:f>
              <c:strCache>
                <c:ptCount val="22"/>
                <c:pt idx="0">
                  <c:v>2001/02</c:v>
                </c:pt>
                <c:pt idx="1">
                  <c:v>2002/03</c:v>
                </c:pt>
                <c:pt idx="2">
                  <c:v>2003/04</c:v>
                </c:pt>
                <c:pt idx="3">
                  <c:v>2004/05</c:v>
                </c:pt>
                <c:pt idx="4">
                  <c:v>2005/06</c:v>
                </c:pt>
                <c:pt idx="5">
                  <c:v>2006/07</c:v>
                </c:pt>
                <c:pt idx="6">
                  <c:v>2007/08</c:v>
                </c:pt>
                <c:pt idx="7">
                  <c:v>2008/09</c:v>
                </c:pt>
                <c:pt idx="8">
                  <c:v>2009/10</c:v>
                </c:pt>
                <c:pt idx="9">
                  <c:v>2010/11</c:v>
                </c:pt>
                <c:pt idx="10">
                  <c:v>2011/12</c:v>
                </c:pt>
                <c:pt idx="11">
                  <c:v>2012/13</c:v>
                </c:pt>
                <c:pt idx="12">
                  <c:v>2013/14</c:v>
                </c:pt>
                <c:pt idx="13">
                  <c:v>2014/15</c:v>
                </c:pt>
                <c:pt idx="14">
                  <c:v>2015/16</c:v>
                </c:pt>
                <c:pt idx="15">
                  <c:v>2016/17</c:v>
                </c:pt>
                <c:pt idx="16">
                  <c:v>2017/18</c:v>
                </c:pt>
                <c:pt idx="17">
                  <c:v>2018/19</c:v>
                </c:pt>
                <c:pt idx="18">
                  <c:v>2019/20</c:v>
                </c:pt>
                <c:pt idx="19">
                  <c:v>2020/21*</c:v>
                </c:pt>
                <c:pt idx="20">
                  <c:v>2021/22*</c:v>
                </c:pt>
                <c:pt idx="21">
                  <c:v>2022/23*</c:v>
                </c:pt>
              </c:strCache>
            </c:strRef>
          </c:cat>
          <c:val>
            <c:numRef>
              <c:f>Sheet3!$C$2:$C$23</c:f>
              <c:numCache>
                <c:formatCode>0.0%__</c:formatCode>
                <c:ptCount val="22"/>
                <c:pt idx="0">
                  <c:v>2.7E-2</c:v>
                </c:pt>
                <c:pt idx="1">
                  <c:v>3.6999999999999998E-2</c:v>
                </c:pt>
                <c:pt idx="2">
                  <c:v>2.9000000000000001E-2</c:v>
                </c:pt>
                <c:pt idx="3">
                  <c:v>4.5999999999999999E-2</c:v>
                </c:pt>
                <c:pt idx="4">
                  <c:v>5.2999999999999999E-2</c:v>
                </c:pt>
                <c:pt idx="5">
                  <c:v>5.6000000000000001E-2</c:v>
                </c:pt>
                <c:pt idx="6">
                  <c:v>5.3999999999999999E-2</c:v>
                </c:pt>
                <c:pt idx="7">
                  <c:v>3.2000000000000001E-2</c:v>
                </c:pt>
                <c:pt idx="8">
                  <c:v>-1.4999999999999999E-2</c:v>
                </c:pt>
                <c:pt idx="9">
                  <c:v>0.03</c:v>
                </c:pt>
                <c:pt idx="10">
                  <c:v>3.3000000000000002E-2</c:v>
                </c:pt>
                <c:pt idx="11">
                  <c:v>2.1999999999999999E-2</c:v>
                </c:pt>
                <c:pt idx="12">
                  <c:v>2.5000000000000001E-2</c:v>
                </c:pt>
                <c:pt idx="13">
                  <c:v>1.7999999999999999E-2</c:v>
                </c:pt>
                <c:pt idx="14">
                  <c:v>1.2E-2</c:v>
                </c:pt>
                <c:pt idx="15">
                  <c:v>4.0000000000000001E-3</c:v>
                </c:pt>
                <c:pt idx="16">
                  <c:v>1.4E-2</c:v>
                </c:pt>
                <c:pt idx="17">
                  <c:v>8.0000000000000002E-3</c:v>
                </c:pt>
                <c:pt idx="18">
                  <c:v>5.0000000000000001E-3</c:v>
                </c:pt>
                <c:pt idx="19">
                  <c:v>1.2E-2</c:v>
                </c:pt>
                <c:pt idx="20">
                  <c:v>1.2999999999999999E-2</c:v>
                </c:pt>
                <c:pt idx="21">
                  <c:v>1.7000000000000001E-2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77-477E-8A37-AB939E56BA45}"/>
            </c:ext>
          </c:extLst>
        </c:ser>
        <c:ser>
          <c:idx val="2"/>
          <c:order val="2"/>
          <c:tx>
            <c:strRef>
              <c:f>Sheet3!$D$1</c:f>
              <c:strCache>
                <c:ptCount val="1"/>
                <c:pt idx="0">
                  <c:v>Average</c:v>
                </c:pt>
              </c:strCache>
            </c:strRef>
          </c:tx>
          <c:spPr>
            <a:ln w="19050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Sheet3!$A$2:$A$23</c:f>
              <c:strCache>
                <c:ptCount val="22"/>
                <c:pt idx="0">
                  <c:v>2001/02</c:v>
                </c:pt>
                <c:pt idx="1">
                  <c:v>2002/03</c:v>
                </c:pt>
                <c:pt idx="2">
                  <c:v>2003/04</c:v>
                </c:pt>
                <c:pt idx="3">
                  <c:v>2004/05</c:v>
                </c:pt>
                <c:pt idx="4">
                  <c:v>2005/06</c:v>
                </c:pt>
                <c:pt idx="5">
                  <c:v>2006/07</c:v>
                </c:pt>
                <c:pt idx="6">
                  <c:v>2007/08</c:v>
                </c:pt>
                <c:pt idx="7">
                  <c:v>2008/09</c:v>
                </c:pt>
                <c:pt idx="8">
                  <c:v>2009/10</c:v>
                </c:pt>
                <c:pt idx="9">
                  <c:v>2010/11</c:v>
                </c:pt>
                <c:pt idx="10">
                  <c:v>2011/12</c:v>
                </c:pt>
                <c:pt idx="11">
                  <c:v>2012/13</c:v>
                </c:pt>
                <c:pt idx="12">
                  <c:v>2013/14</c:v>
                </c:pt>
                <c:pt idx="13">
                  <c:v>2014/15</c:v>
                </c:pt>
                <c:pt idx="14">
                  <c:v>2015/16</c:v>
                </c:pt>
                <c:pt idx="15">
                  <c:v>2016/17</c:v>
                </c:pt>
                <c:pt idx="16">
                  <c:v>2017/18</c:v>
                </c:pt>
                <c:pt idx="17">
                  <c:v>2018/19</c:v>
                </c:pt>
                <c:pt idx="18">
                  <c:v>2019/20</c:v>
                </c:pt>
                <c:pt idx="19">
                  <c:v>2020/21*</c:v>
                </c:pt>
                <c:pt idx="20">
                  <c:v>2021/22*</c:v>
                </c:pt>
                <c:pt idx="21">
                  <c:v>2022/23*</c:v>
                </c:pt>
              </c:strCache>
            </c:strRef>
          </c:cat>
          <c:val>
            <c:numRef>
              <c:f>Sheet3!$D$2:$D$23</c:f>
              <c:numCache>
                <c:formatCode>General</c:formatCode>
                <c:ptCount val="22"/>
                <c:pt idx="8" formatCode="0.0%__">
                  <c:v>-0.06</c:v>
                </c:pt>
                <c:pt idx="9" formatCode="0.0%__">
                  <c:v>-0.06</c:v>
                </c:pt>
                <c:pt idx="10" formatCode="0.0%__">
                  <c:v>-0.06</c:v>
                </c:pt>
                <c:pt idx="11" formatCode="0.0%__">
                  <c:v>-0.06</c:v>
                </c:pt>
                <c:pt idx="12" formatCode="0.0%__">
                  <c:v>-0.06</c:v>
                </c:pt>
                <c:pt idx="13" formatCode="0.0%__">
                  <c:v>-0.06</c:v>
                </c:pt>
                <c:pt idx="14" formatCode="0.0%__">
                  <c:v>-0.06</c:v>
                </c:pt>
                <c:pt idx="15" formatCode="0.0%__">
                  <c:v>-0.06</c:v>
                </c:pt>
                <c:pt idx="16" formatCode="0.0%__">
                  <c:v>-0.06</c:v>
                </c:pt>
                <c:pt idx="17" formatCode="0.0%__">
                  <c:v>-0.06</c:v>
                </c:pt>
                <c:pt idx="18" formatCode="0.0%__">
                  <c:v>-0.06</c:v>
                </c:pt>
                <c:pt idx="19" formatCode="0.0%__">
                  <c:v>-0.06</c:v>
                </c:pt>
                <c:pt idx="20" formatCode="0.0%__">
                  <c:v>-0.06</c:v>
                </c:pt>
                <c:pt idx="21" formatCode="0.0%__">
                  <c:v>-0.06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477-477E-8A37-AB939E56BA45}"/>
            </c:ext>
          </c:extLst>
        </c:ser>
        <c:ser>
          <c:idx val="4"/>
          <c:order val="4"/>
          <c:tx>
            <c:strRef>
              <c:f>Sheet3!$F$1</c:f>
              <c:strCache>
                <c:ptCount val="1"/>
                <c:pt idx="0">
                  <c:v>GDP (Supplementary Budget)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val>
            <c:numRef>
              <c:f>Sheet3!$F$2:$F$23</c:f>
              <c:numCache>
                <c:formatCode>General</c:formatCode>
                <c:ptCount val="22"/>
                <c:pt idx="18" formatCode="0.0%__">
                  <c:v>2E-3</c:v>
                </c:pt>
                <c:pt idx="19" formatCode="0.0%__">
                  <c:v>-7.1999999999999995E-2</c:v>
                </c:pt>
                <c:pt idx="20" formatCode="0.0%__">
                  <c:v>2.5999999999999999E-2</c:v>
                </c:pt>
                <c:pt idx="21" formatCode="0.0%__">
                  <c:v>1.2999999999999999E-2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477-477E-8A37-AB939E56BA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9225856"/>
        <c:axId val="699227520"/>
      </c:lineChart>
      <c:catAx>
        <c:axId val="699225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ysClr val="windowText" lastClr="000000"/>
            </a:solidFill>
            <a:prstDash val="sysDash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9227520"/>
        <c:crosses val="autoZero"/>
        <c:auto val="1"/>
        <c:lblAlgn val="ctr"/>
        <c:lblOffset val="100"/>
        <c:noMultiLvlLbl val="0"/>
      </c:catAx>
      <c:valAx>
        <c:axId val="699227520"/>
        <c:scaling>
          <c:orientation val="minMax"/>
          <c:max val="6.0000000000000012E-2"/>
          <c:min val="-0.1600000000000000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__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9225856"/>
        <c:crosses val="autoZero"/>
        <c:crossBetween val="between"/>
        <c:majorUnit val="2.0000000000000004E-2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Total gross loan debt, February 2020 Budget (% GDP)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Sheet2!$A$2:$A$35</c:f>
              <c:strCach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2021*</c:v>
                </c:pt>
                <c:pt idx="32">
                  <c:v>2022*</c:v>
                </c:pt>
                <c:pt idx="33">
                  <c:v>2023*</c:v>
                </c:pt>
              </c:strCache>
            </c:strRef>
          </c:cat>
          <c:val>
            <c:numRef>
              <c:f>Sheet2!$B$2:$B$35</c:f>
              <c:numCache>
                <c:formatCode>General</c:formatCode>
                <c:ptCount val="34"/>
                <c:pt idx="0">
                  <c:v>30.5</c:v>
                </c:pt>
                <c:pt idx="1">
                  <c:v>33.5</c:v>
                </c:pt>
                <c:pt idx="2">
                  <c:v>36.1</c:v>
                </c:pt>
                <c:pt idx="3">
                  <c:v>40.200000000000003</c:v>
                </c:pt>
                <c:pt idx="4">
                  <c:v>47.8</c:v>
                </c:pt>
                <c:pt idx="5">
                  <c:v>48.2</c:v>
                </c:pt>
                <c:pt idx="6">
                  <c:v>47.8</c:v>
                </c:pt>
                <c:pt idx="7">
                  <c:v>47.4</c:v>
                </c:pt>
                <c:pt idx="8">
                  <c:v>47.4</c:v>
                </c:pt>
                <c:pt idx="9">
                  <c:v>45.2</c:v>
                </c:pt>
                <c:pt idx="10">
                  <c:v>42.3</c:v>
                </c:pt>
                <c:pt idx="11">
                  <c:v>42.5</c:v>
                </c:pt>
                <c:pt idx="12">
                  <c:v>35.6</c:v>
                </c:pt>
                <c:pt idx="13">
                  <c:v>35.5</c:v>
                </c:pt>
                <c:pt idx="14">
                  <c:v>34.4</c:v>
                </c:pt>
                <c:pt idx="15">
                  <c:v>33.200000000000003</c:v>
                </c:pt>
                <c:pt idx="16">
                  <c:v>31.4</c:v>
                </c:pt>
                <c:pt idx="17">
                  <c:v>27.1</c:v>
                </c:pt>
                <c:pt idx="18">
                  <c:v>26.5</c:v>
                </c:pt>
                <c:pt idx="19">
                  <c:v>30.1</c:v>
                </c:pt>
                <c:pt idx="20">
                  <c:v>34.700000000000003</c:v>
                </c:pt>
                <c:pt idx="21">
                  <c:v>38.200000000000003</c:v>
                </c:pt>
                <c:pt idx="22">
                  <c:v>41</c:v>
                </c:pt>
                <c:pt idx="23">
                  <c:v>44.1</c:v>
                </c:pt>
                <c:pt idx="24">
                  <c:v>47</c:v>
                </c:pt>
                <c:pt idx="25">
                  <c:v>49.3</c:v>
                </c:pt>
                <c:pt idx="26">
                  <c:v>51.6</c:v>
                </c:pt>
                <c:pt idx="27">
                  <c:v>53</c:v>
                </c:pt>
                <c:pt idx="28">
                  <c:v>55.8</c:v>
                </c:pt>
                <c:pt idx="29">
                  <c:v>56.7</c:v>
                </c:pt>
                <c:pt idx="30">
                  <c:v>63.5</c:v>
                </c:pt>
                <c:pt idx="31">
                  <c:v>65.599999999999994</c:v>
                </c:pt>
                <c:pt idx="32">
                  <c:v>69.099999999999994</c:v>
                </c:pt>
                <c:pt idx="33">
                  <c:v>71.599999999999994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484-47FD-B6F7-E85F7C9D9812}"/>
            </c:ext>
          </c:extLst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Debt sustainability threshold (??)</c:v>
                </c:pt>
              </c:strCache>
            </c:strRef>
          </c:tx>
          <c:spPr>
            <a:ln w="158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Sheet2!$A$2:$A$35</c:f>
              <c:strCach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2021*</c:v>
                </c:pt>
                <c:pt idx="32">
                  <c:v>2022*</c:v>
                </c:pt>
                <c:pt idx="33">
                  <c:v>2023*</c:v>
                </c:pt>
              </c:strCache>
            </c:strRef>
          </c:cat>
          <c:val>
            <c:numRef>
              <c:f>Sheet2!$C$2:$C$35</c:f>
              <c:numCache>
                <c:formatCode>General</c:formatCode>
                <c:ptCount val="34"/>
                <c:pt idx="0">
                  <c:v>60</c:v>
                </c:pt>
                <c:pt idx="1">
                  <c:v>60</c:v>
                </c:pt>
                <c:pt idx="2">
                  <c:v>60</c:v>
                </c:pt>
                <c:pt idx="3">
                  <c:v>60</c:v>
                </c:pt>
                <c:pt idx="4">
                  <c:v>60</c:v>
                </c:pt>
                <c:pt idx="5">
                  <c:v>60</c:v>
                </c:pt>
                <c:pt idx="6">
                  <c:v>60</c:v>
                </c:pt>
                <c:pt idx="7">
                  <c:v>60</c:v>
                </c:pt>
                <c:pt idx="8">
                  <c:v>60</c:v>
                </c:pt>
                <c:pt idx="9">
                  <c:v>60</c:v>
                </c:pt>
                <c:pt idx="10">
                  <c:v>60</c:v>
                </c:pt>
                <c:pt idx="11">
                  <c:v>60</c:v>
                </c:pt>
                <c:pt idx="12">
                  <c:v>60</c:v>
                </c:pt>
                <c:pt idx="13">
                  <c:v>60</c:v>
                </c:pt>
                <c:pt idx="14">
                  <c:v>60</c:v>
                </c:pt>
                <c:pt idx="15">
                  <c:v>60</c:v>
                </c:pt>
                <c:pt idx="16">
                  <c:v>60</c:v>
                </c:pt>
                <c:pt idx="17">
                  <c:v>60</c:v>
                </c:pt>
                <c:pt idx="18">
                  <c:v>60</c:v>
                </c:pt>
                <c:pt idx="19">
                  <c:v>60</c:v>
                </c:pt>
                <c:pt idx="20">
                  <c:v>60</c:v>
                </c:pt>
                <c:pt idx="21">
                  <c:v>60</c:v>
                </c:pt>
                <c:pt idx="22">
                  <c:v>60</c:v>
                </c:pt>
                <c:pt idx="23">
                  <c:v>60</c:v>
                </c:pt>
                <c:pt idx="24">
                  <c:v>60</c:v>
                </c:pt>
                <c:pt idx="25">
                  <c:v>60</c:v>
                </c:pt>
                <c:pt idx="26">
                  <c:v>60</c:v>
                </c:pt>
                <c:pt idx="27">
                  <c:v>60</c:v>
                </c:pt>
                <c:pt idx="28">
                  <c:v>60</c:v>
                </c:pt>
                <c:pt idx="29">
                  <c:v>60</c:v>
                </c:pt>
                <c:pt idx="30">
                  <c:v>60</c:v>
                </c:pt>
                <c:pt idx="31">
                  <c:v>60</c:v>
                </c:pt>
                <c:pt idx="32">
                  <c:v>60</c:v>
                </c:pt>
                <c:pt idx="33">
                  <c:v>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484-47FD-B6F7-E85F7C9D9812}"/>
            </c:ext>
          </c:extLst>
        </c:ser>
        <c:ser>
          <c:idx val="2"/>
          <c:order val="2"/>
          <c:tx>
            <c:strRef>
              <c:f>Sheet2!$D$1</c:f>
              <c:strCache>
                <c:ptCount val="1"/>
                <c:pt idx="0">
                  <c:v>Total gross loan debt, Supplementary Budget (% GDP)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val>
            <c:numRef>
              <c:f>Sheet2!$D$2:$D$35</c:f>
              <c:numCache>
                <c:formatCode>General</c:formatCode>
                <c:ptCount val="34"/>
                <c:pt idx="30">
                  <c:v>63.5</c:v>
                </c:pt>
                <c:pt idx="31">
                  <c:v>81.8</c:v>
                </c:pt>
                <c:pt idx="32">
                  <c:v>82</c:v>
                </c:pt>
                <c:pt idx="33">
                  <c:v>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484-47FD-B6F7-E85F7C9D98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1317536"/>
        <c:axId val="811317120"/>
      </c:lineChart>
      <c:catAx>
        <c:axId val="81131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1317120"/>
        <c:crosses val="autoZero"/>
        <c:auto val="1"/>
        <c:lblAlgn val="ctr"/>
        <c:lblOffset val="100"/>
        <c:noMultiLvlLbl val="0"/>
      </c:catAx>
      <c:valAx>
        <c:axId val="811317120"/>
        <c:scaling>
          <c:orientation val="minMax"/>
          <c:max val="90"/>
          <c:min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1317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4"/>
          <c:order val="0"/>
          <c:tx>
            <c:strRef>
              <c:f>'Aangepas vir al 3 uitgawe items'!$N$1</c:f>
              <c:strCache>
                <c:ptCount val="1"/>
                <c:pt idx="0">
                  <c:v>Social assistance, compensation and debt-service cost (2019 Budget)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60000"/>
                </a:schemeClr>
              </a:solidFill>
              <a:ln w="9525">
                <a:solidFill>
                  <a:schemeClr val="accent5">
                    <a:lumMod val="60000"/>
                  </a:schemeClr>
                </a:solidFill>
              </a:ln>
              <a:effectLst/>
            </c:spPr>
          </c:marker>
          <c:cat>
            <c:numRef>
              <c:f>'Aangepas vir al 3 uitgawe items'!$H$2:$H$54</c:f>
              <c:numCache>
                <c:formatCode>General</c:formatCode>
                <c:ptCount val="5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  <c:pt idx="15">
                  <c:v>2023</c:v>
                </c:pt>
                <c:pt idx="16">
                  <c:v>2024</c:v>
                </c:pt>
                <c:pt idx="17">
                  <c:v>2025</c:v>
                </c:pt>
                <c:pt idx="18">
                  <c:v>2026</c:v>
                </c:pt>
                <c:pt idx="19">
                  <c:v>2027</c:v>
                </c:pt>
                <c:pt idx="20">
                  <c:v>2028</c:v>
                </c:pt>
                <c:pt idx="21">
                  <c:v>2029</c:v>
                </c:pt>
                <c:pt idx="22">
                  <c:v>2030</c:v>
                </c:pt>
                <c:pt idx="23">
                  <c:v>2031</c:v>
                </c:pt>
                <c:pt idx="24">
                  <c:v>2032</c:v>
                </c:pt>
                <c:pt idx="25">
                  <c:v>2033</c:v>
                </c:pt>
                <c:pt idx="26">
                  <c:v>2034</c:v>
                </c:pt>
                <c:pt idx="27">
                  <c:v>2035</c:v>
                </c:pt>
                <c:pt idx="28">
                  <c:v>2036</c:v>
                </c:pt>
                <c:pt idx="29">
                  <c:v>2037</c:v>
                </c:pt>
                <c:pt idx="30">
                  <c:v>2038</c:v>
                </c:pt>
                <c:pt idx="31">
                  <c:v>2039</c:v>
                </c:pt>
                <c:pt idx="32">
                  <c:v>2040</c:v>
                </c:pt>
                <c:pt idx="33">
                  <c:v>2041</c:v>
                </c:pt>
                <c:pt idx="34">
                  <c:v>2042</c:v>
                </c:pt>
                <c:pt idx="35">
                  <c:v>2043</c:v>
                </c:pt>
                <c:pt idx="36">
                  <c:v>2044</c:v>
                </c:pt>
                <c:pt idx="37">
                  <c:v>2045</c:v>
                </c:pt>
                <c:pt idx="38">
                  <c:v>2046</c:v>
                </c:pt>
                <c:pt idx="39">
                  <c:v>2047</c:v>
                </c:pt>
                <c:pt idx="40">
                  <c:v>2048</c:v>
                </c:pt>
                <c:pt idx="41">
                  <c:v>2049</c:v>
                </c:pt>
                <c:pt idx="42">
                  <c:v>2050</c:v>
                </c:pt>
                <c:pt idx="43">
                  <c:v>2051</c:v>
                </c:pt>
                <c:pt idx="44">
                  <c:v>2052</c:v>
                </c:pt>
                <c:pt idx="45">
                  <c:v>2053</c:v>
                </c:pt>
                <c:pt idx="46">
                  <c:v>2054</c:v>
                </c:pt>
                <c:pt idx="47">
                  <c:v>2055</c:v>
                </c:pt>
                <c:pt idx="48">
                  <c:v>2056</c:v>
                </c:pt>
                <c:pt idx="49">
                  <c:v>2057</c:v>
                </c:pt>
                <c:pt idx="50">
                  <c:v>2058</c:v>
                </c:pt>
                <c:pt idx="51">
                  <c:v>2059</c:v>
                </c:pt>
                <c:pt idx="52">
                  <c:v>2060</c:v>
                </c:pt>
              </c:numCache>
            </c:numRef>
          </c:cat>
          <c:val>
            <c:numRef>
              <c:f>'Aangepas vir al 3 uitgawe items'!$N$2:$N$54</c:f>
              <c:numCache>
                <c:formatCode>0.0%</c:formatCode>
                <c:ptCount val="53"/>
                <c:pt idx="0">
                  <c:v>0.54870377834821893</c:v>
                </c:pt>
                <c:pt idx="1">
                  <c:v>0.57960385673234482</c:v>
                </c:pt>
                <c:pt idx="2">
                  <c:v>0.69860078176051377</c:v>
                </c:pt>
                <c:pt idx="3">
                  <c:v>0.68909893853743809</c:v>
                </c:pt>
                <c:pt idx="4">
                  <c:v>0.69566424971688945</c:v>
                </c:pt>
                <c:pt idx="5">
                  <c:v>0.71058478720517759</c:v>
                </c:pt>
                <c:pt idx="6">
                  <c:v>0.69762359610713831</c:v>
                </c:pt>
                <c:pt idx="7">
                  <c:v>0.69586288758886983</c:v>
                </c:pt>
                <c:pt idx="8">
                  <c:v>0.6832984276653592</c:v>
                </c:pt>
                <c:pt idx="9">
                  <c:v>0.70094103503307859</c:v>
                </c:pt>
                <c:pt idx="10">
                  <c:v>0.72141786067131719</c:v>
                </c:pt>
                <c:pt idx="11">
                  <c:v>0.71657062838383778</c:v>
                </c:pt>
                <c:pt idx="12">
                  <c:v>0.71762066153356174</c:v>
                </c:pt>
                <c:pt idx="13">
                  <c:v>0.71517702863287114</c:v>
                </c:pt>
                <c:pt idx="14">
                  <c:v>0.71081809412154273</c:v>
                </c:pt>
                <c:pt idx="15">
                  <c:v>0.72941980379560789</c:v>
                </c:pt>
                <c:pt idx="16">
                  <c:v>0.7395702770936865</c:v>
                </c:pt>
                <c:pt idx="17">
                  <c:v>0.75056725088250009</c:v>
                </c:pt>
                <c:pt idx="18">
                  <c:v>0.76174210349539917</c:v>
                </c:pt>
                <c:pt idx="19">
                  <c:v>0.77327751963933045</c:v>
                </c:pt>
                <c:pt idx="20">
                  <c:v>0.78499036687319224</c:v>
                </c:pt>
                <c:pt idx="21">
                  <c:v>0.79677048713016563</c:v>
                </c:pt>
                <c:pt idx="22">
                  <c:v>0.80890424605184663</c:v>
                </c:pt>
                <c:pt idx="23">
                  <c:v>0.82131517695443701</c:v>
                </c:pt>
                <c:pt idx="24">
                  <c:v>0.83411155067532095</c:v>
                </c:pt>
                <c:pt idx="25">
                  <c:v>0.8471837198753327</c:v>
                </c:pt>
                <c:pt idx="26">
                  <c:v>0.86047860025799849</c:v>
                </c:pt>
                <c:pt idx="27">
                  <c:v>0.87406643683981244</c:v>
                </c:pt>
                <c:pt idx="28">
                  <c:v>0.88802764357008912</c:v>
                </c:pt>
                <c:pt idx="29">
                  <c:v>0.90242792418039852</c:v>
                </c:pt>
                <c:pt idx="30">
                  <c:v>0.91720427933230353</c:v>
                </c:pt>
                <c:pt idx="31">
                  <c:v>0.93233260557072328</c:v>
                </c:pt>
                <c:pt idx="32">
                  <c:v>0.94773234669627626</c:v>
                </c:pt>
                <c:pt idx="33">
                  <c:v>0.96357429233300462</c:v>
                </c:pt>
                <c:pt idx="34">
                  <c:v>0.97988526457655645</c:v>
                </c:pt>
                <c:pt idx="35">
                  <c:v>0.99653587192259552</c:v>
                </c:pt>
                <c:pt idx="36">
                  <c:v>1.0136422355842329</c:v>
                </c:pt>
                <c:pt idx="37">
                  <c:v>1.0312042585528765</c:v>
                </c:pt>
                <c:pt idx="38">
                  <c:v>1.049246482658136</c:v>
                </c:pt>
                <c:pt idx="39">
                  <c:v>1.0677027175420635</c:v>
                </c:pt>
                <c:pt idx="40">
                  <c:v>1.0866486931276105</c:v>
                </c:pt>
                <c:pt idx="41">
                  <c:v>1.1061245978387566</c:v>
                </c:pt>
                <c:pt idx="42">
                  <c:v>1.1260169759782255</c:v>
                </c:pt>
                <c:pt idx="43">
                  <c:v>1.1464306266713338</c:v>
                </c:pt>
                <c:pt idx="44">
                  <c:v>1.1674119697411622</c:v>
                </c:pt>
                <c:pt idx="45">
                  <c:v>1.1889012537723838</c:v>
                </c:pt>
                <c:pt idx="46">
                  <c:v>1.2109382146687933</c:v>
                </c:pt>
                <c:pt idx="47">
                  <c:v>1.2335614926388494</c:v>
                </c:pt>
                <c:pt idx="48">
                  <c:v>1.2567728048266478</c:v>
                </c:pt>
                <c:pt idx="49">
                  <c:v>1.2805602409973484</c:v>
                </c:pt>
                <c:pt idx="50">
                  <c:v>1.304951956863154</c:v>
                </c:pt>
                <c:pt idx="51">
                  <c:v>1.3299444468848454</c:v>
                </c:pt>
                <c:pt idx="52">
                  <c:v>1.355596434944075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DD1-44C4-8585-D60950752DC5}"/>
            </c:ext>
          </c:extLst>
        </c:ser>
        <c:ser>
          <c:idx val="6"/>
          <c:order val="1"/>
          <c:tx>
            <c:strRef>
              <c:f>'Aangepas vir al 3 uitgawe items'!$P$1</c:f>
              <c:strCache>
                <c:ptCount val="1"/>
                <c:pt idx="0">
                  <c:v>Social assistance, compensation and debt-service cost (2020 Budget)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>
                    <a:alpha val="95000"/>
                  </a:srgbClr>
                </a:solidFill>
              </a:ln>
              <a:effectLst/>
            </c:spPr>
          </c:marker>
          <c:cat>
            <c:numRef>
              <c:f>'Aangepas vir al 3 uitgawe items'!$H$2:$H$54</c:f>
              <c:numCache>
                <c:formatCode>General</c:formatCode>
                <c:ptCount val="5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  <c:pt idx="15">
                  <c:v>2023</c:v>
                </c:pt>
                <c:pt idx="16">
                  <c:v>2024</c:v>
                </c:pt>
                <c:pt idx="17">
                  <c:v>2025</c:v>
                </c:pt>
                <c:pt idx="18">
                  <c:v>2026</c:v>
                </c:pt>
                <c:pt idx="19">
                  <c:v>2027</c:v>
                </c:pt>
                <c:pt idx="20">
                  <c:v>2028</c:v>
                </c:pt>
                <c:pt idx="21">
                  <c:v>2029</c:v>
                </c:pt>
                <c:pt idx="22">
                  <c:v>2030</c:v>
                </c:pt>
                <c:pt idx="23">
                  <c:v>2031</c:v>
                </c:pt>
                <c:pt idx="24">
                  <c:v>2032</c:v>
                </c:pt>
                <c:pt idx="25">
                  <c:v>2033</c:v>
                </c:pt>
                <c:pt idx="26">
                  <c:v>2034</c:v>
                </c:pt>
                <c:pt idx="27">
                  <c:v>2035</c:v>
                </c:pt>
                <c:pt idx="28">
                  <c:v>2036</c:v>
                </c:pt>
                <c:pt idx="29">
                  <c:v>2037</c:v>
                </c:pt>
                <c:pt idx="30">
                  <c:v>2038</c:v>
                </c:pt>
                <c:pt idx="31">
                  <c:v>2039</c:v>
                </c:pt>
                <c:pt idx="32">
                  <c:v>2040</c:v>
                </c:pt>
                <c:pt idx="33">
                  <c:v>2041</c:v>
                </c:pt>
                <c:pt idx="34">
                  <c:v>2042</c:v>
                </c:pt>
                <c:pt idx="35">
                  <c:v>2043</c:v>
                </c:pt>
                <c:pt idx="36">
                  <c:v>2044</c:v>
                </c:pt>
                <c:pt idx="37">
                  <c:v>2045</c:v>
                </c:pt>
                <c:pt idx="38">
                  <c:v>2046</c:v>
                </c:pt>
                <c:pt idx="39">
                  <c:v>2047</c:v>
                </c:pt>
                <c:pt idx="40">
                  <c:v>2048</c:v>
                </c:pt>
                <c:pt idx="41">
                  <c:v>2049</c:v>
                </c:pt>
                <c:pt idx="42">
                  <c:v>2050</c:v>
                </c:pt>
                <c:pt idx="43">
                  <c:v>2051</c:v>
                </c:pt>
                <c:pt idx="44">
                  <c:v>2052</c:v>
                </c:pt>
                <c:pt idx="45">
                  <c:v>2053</c:v>
                </c:pt>
                <c:pt idx="46">
                  <c:v>2054</c:v>
                </c:pt>
                <c:pt idx="47">
                  <c:v>2055</c:v>
                </c:pt>
                <c:pt idx="48">
                  <c:v>2056</c:v>
                </c:pt>
                <c:pt idx="49">
                  <c:v>2057</c:v>
                </c:pt>
                <c:pt idx="50">
                  <c:v>2058</c:v>
                </c:pt>
                <c:pt idx="51">
                  <c:v>2059</c:v>
                </c:pt>
                <c:pt idx="52">
                  <c:v>2060</c:v>
                </c:pt>
              </c:numCache>
            </c:numRef>
          </c:cat>
          <c:val>
            <c:numRef>
              <c:f>'Aangepas vir al 3 uitgawe items'!$P$2:$P$54</c:f>
              <c:numCache>
                <c:formatCode>0.0%</c:formatCode>
                <c:ptCount val="53"/>
                <c:pt idx="0">
                  <c:v>0.54870377834821893</c:v>
                </c:pt>
                <c:pt idx="1">
                  <c:v>0.57960385673234482</c:v>
                </c:pt>
                <c:pt idx="2">
                  <c:v>0.69860078176051377</c:v>
                </c:pt>
                <c:pt idx="3">
                  <c:v>0.68909893853743809</c:v>
                </c:pt>
                <c:pt idx="4">
                  <c:v>0.69566424971688945</c:v>
                </c:pt>
                <c:pt idx="5">
                  <c:v>0.71058478720517759</c:v>
                </c:pt>
                <c:pt idx="6">
                  <c:v>0.69762359610713831</c:v>
                </c:pt>
                <c:pt idx="7">
                  <c:v>0.69586288758886983</c:v>
                </c:pt>
                <c:pt idx="8">
                  <c:v>0.6832984276653592</c:v>
                </c:pt>
                <c:pt idx="9">
                  <c:v>0.70094103503307859</c:v>
                </c:pt>
                <c:pt idx="10">
                  <c:v>0.72141786067131719</c:v>
                </c:pt>
                <c:pt idx="11">
                  <c:v>0.72878684513867664</c:v>
                </c:pt>
                <c:pt idx="12">
                  <c:v>0.75089827750826155</c:v>
                </c:pt>
                <c:pt idx="13">
                  <c:v>0.75534604916326609</c:v>
                </c:pt>
                <c:pt idx="14">
                  <c:v>0.75971674075351647</c:v>
                </c:pt>
                <c:pt idx="15">
                  <c:v>0.7611502982205447</c:v>
                </c:pt>
                <c:pt idx="16">
                  <c:v>0.77050437849940501</c:v>
                </c:pt>
                <c:pt idx="17">
                  <c:v>0.78032047721213116</c:v>
                </c:pt>
                <c:pt idx="18">
                  <c:v>0.79061856705193267</c:v>
                </c:pt>
                <c:pt idx="19">
                  <c:v>0.80141959801751383</c:v>
                </c:pt>
                <c:pt idx="20">
                  <c:v>0.81274554396765297</c:v>
                </c:pt>
                <c:pt idx="21">
                  <c:v>0.82461945141321014</c:v>
                </c:pt>
                <c:pt idx="22">
                  <c:v>0.83706549065384317</c:v>
                </c:pt>
                <c:pt idx="23">
                  <c:v>0.8501090093718412</c:v>
                </c:pt>
                <c:pt idx="24">
                  <c:v>0.86377658880089592</c:v>
                </c:pt>
                <c:pt idx="25">
                  <c:v>0.87809610259326376</c:v>
                </c:pt>
                <c:pt idx="26">
                  <c:v>0.89309677851471625</c:v>
                </c:pt>
                <c:pt idx="27">
                  <c:v>0.90880926310286347</c:v>
                </c:pt>
                <c:pt idx="28">
                  <c:v>0.92526568943095622</c:v>
                </c:pt>
                <c:pt idx="29">
                  <c:v>0.94249974812608184</c:v>
                </c:pt>
                <c:pt idx="30">
                  <c:v>0.96054676179781395</c:v>
                </c:pt>
                <c:pt idx="31">
                  <c:v>0.97944376304086589</c:v>
                </c:pt>
                <c:pt idx="32">
                  <c:v>0.9992295761831419</c:v>
                </c:pt>
                <c:pt idx="33">
                  <c:v>1.0199449029588021</c:v>
                </c:pt>
                <c:pt idx="34">
                  <c:v>1.0416324122945773</c:v>
                </c:pt>
                <c:pt idx="35">
                  <c:v>1.0643368344065964</c:v>
                </c:pt>
                <c:pt idx="36">
                  <c:v>1.0881050594144552</c:v>
                </c:pt>
                <c:pt idx="37">
                  <c:v>1.1129862406891713</c:v>
                </c:pt>
                <c:pt idx="38">
                  <c:v>1.1390319031620666</c:v>
                </c:pt>
                <c:pt idx="39">
                  <c:v>1.1662960568325029</c:v>
                </c:pt>
                <c:pt idx="40">
                  <c:v>1.1948353157238218</c:v>
                </c:pt>
                <c:pt idx="41">
                  <c:v>1.2247090225487895</c:v>
                </c:pt>
                <c:pt idx="42">
                  <c:v>1.2559793793583942</c:v>
                </c:pt>
                <c:pt idx="43">
                  <c:v>1.2887115844609702</c:v>
                </c:pt>
                <c:pt idx="44">
                  <c:v>1.3229739759124006</c:v>
                </c:pt>
                <c:pt idx="45">
                  <c:v>1.3588381818925681</c:v>
                </c:pt>
                <c:pt idx="46">
                  <c:v>1.3963792782983513</c:v>
                </c:pt>
                <c:pt idx="47">
                  <c:v>1.4356759538992994</c:v>
                </c:pt>
                <c:pt idx="48">
                  <c:v>1.4768106834187371</c:v>
                </c:pt>
                <c:pt idx="49">
                  <c:v>1.5198699089204386</c:v>
                </c:pt>
                <c:pt idx="50">
                  <c:v>1.5649442298992511</c:v>
                </c:pt>
                <c:pt idx="51">
                  <c:v>1.6121286024931689</c:v>
                </c:pt>
                <c:pt idx="52">
                  <c:v>1.6615225482543683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DD1-44C4-8585-D60950752DC5}"/>
            </c:ext>
          </c:extLst>
        </c:ser>
        <c:ser>
          <c:idx val="1"/>
          <c:order val="2"/>
          <c:tx>
            <c:strRef>
              <c:f>'Aangepas vir al 3 uitgawe items'!$I$1</c:f>
              <c:strCache>
                <c:ptCount val="1"/>
                <c:pt idx="0">
                  <c:v>Social assistance, compensation and debt-service cost (2007 Budget)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val>
            <c:numRef>
              <c:f>'Aangepas vir al 3 uitgawe items'!$I$2:$I$54</c:f>
              <c:numCache>
                <c:formatCode>0.0%</c:formatCode>
                <c:ptCount val="53"/>
                <c:pt idx="0">
                  <c:v>0.54870377834821893</c:v>
                </c:pt>
                <c:pt idx="1">
                  <c:v>0.53900815064534646</c:v>
                </c:pt>
                <c:pt idx="2">
                  <c:v>0.52967640939916583</c:v>
                </c:pt>
                <c:pt idx="3">
                  <c:v>0.52069161946680609</c:v>
                </c:pt>
                <c:pt idx="4">
                  <c:v>0.51203768953276685</c:v>
                </c:pt>
                <c:pt idx="5">
                  <c:v>0.50369932862958755</c:v>
                </c:pt>
                <c:pt idx="6">
                  <c:v>0.49566200494058499</c:v>
                </c:pt>
                <c:pt idx="7">
                  <c:v>0.48791190676366131</c:v>
                </c:pt>
                <c:pt idx="8">
                  <c:v>0.48043590552164306</c:v>
                </c:pt>
                <c:pt idx="9">
                  <c:v>0.47322152071071127</c:v>
                </c:pt>
                <c:pt idx="10">
                  <c:v>0.46625688668426435</c:v>
                </c:pt>
                <c:pt idx="11">
                  <c:v>0.45953072117502186</c:v>
                </c:pt>
                <c:pt idx="12">
                  <c:v>0.45303229546336049</c:v>
                </c:pt>
                <c:pt idx="13">
                  <c:v>0.4467514061047681</c:v>
                </c:pt>
                <c:pt idx="14">
                  <c:v>0.44067834813394524</c:v>
                </c:pt>
                <c:pt idx="15">
                  <c:v>0.43480388966747097</c:v>
                </c:pt>
                <c:pt idx="16">
                  <c:v>0.42911924783111038</c:v>
                </c:pt>
                <c:pt idx="17">
                  <c:v>0.42361606594177142</c:v>
                </c:pt>
                <c:pt idx="18">
                  <c:v>0.418286391877845</c:v>
                </c:pt>
                <c:pt idx="19">
                  <c:v>0.41312265757518829</c:v>
                </c:pt>
                <c:pt idx="20">
                  <c:v>0.40811765958934587</c:v>
                </c:pt>
                <c:pt idx="21">
                  <c:v>0.40326454066776457</c:v>
                </c:pt>
                <c:pt idx="22">
                  <c:v>0.39855677227874675</c:v>
                </c:pt>
                <c:pt idx="23">
                  <c:v>0.39398813804671717</c:v>
                </c:pt>
                <c:pt idx="24">
                  <c:v>0.38955271804605923</c:v>
                </c:pt>
                <c:pt idx="25">
                  <c:v>0.38524487390831125</c:v>
                </c:pt>
                <c:pt idx="26">
                  <c:v>0.38105923469991648</c:v>
                </c:pt>
                <c:pt idx="27">
                  <c:v>0.37699068352999049</c:v>
                </c:pt>
                <c:pt idx="28">
                  <c:v>0.37303434484972636</c:v>
                </c:pt>
                <c:pt idx="29">
                  <c:v>0.36918557240708783</c:v>
                </c:pt>
                <c:pt idx="30">
                  <c:v>0.36543993782237671</c:v>
                </c:pt>
                <c:pt idx="31">
                  <c:v>0.3617932197520799</c:v>
                </c:pt>
                <c:pt idx="32">
                  <c:v>0.35824139361013335</c:v>
                </c:pt>
                <c:pt idx="33">
                  <c:v>0.35478062181737485</c:v>
                </c:pt>
                <c:pt idx="34">
                  <c:v>0.35140724455150663</c:v>
                </c:pt>
                <c:pt idx="35">
                  <c:v>0.34811777097135399</c:v>
                </c:pt>
                <c:pt idx="36">
                  <c:v>0.34490887089059724</c:v>
                </c:pt>
                <c:pt idx="37">
                  <c:v>0.34177736687746385</c:v>
                </c:pt>
                <c:pt idx="38">
                  <c:v>0.33872022675811753</c:v>
                </c:pt>
                <c:pt idx="39">
                  <c:v>0.33573455650265238</c:v>
                </c:pt>
                <c:pt idx="40">
                  <c:v>0.3328175934737222</c:v>
                </c:pt>
                <c:pt idx="41">
                  <c:v>0.32996670001888456</c:v>
                </c:pt>
                <c:pt idx="42">
                  <c:v>0.32717935738874537</c:v>
                </c:pt>
                <c:pt idx="43">
                  <c:v>0.32445315996392843</c:v>
                </c:pt>
                <c:pt idx="44">
                  <c:v>0.32178580977479893</c:v>
                </c:pt>
                <c:pt idx="45">
                  <c:v>0.31917511129871129</c:v>
                </c:pt>
                <c:pt idx="46">
                  <c:v>0.31661896652035909</c:v>
                </c:pt>
                <c:pt idx="47">
                  <c:v>0.31411537024156388</c:v>
                </c:pt>
                <c:pt idx="48">
                  <c:v>0.31166240562756081</c:v>
                </c:pt>
                <c:pt idx="49">
                  <c:v>0.30925823997751939</c:v>
                </c:pt>
                <c:pt idx="50">
                  <c:v>0.3069011207076851</c:v>
                </c:pt>
                <c:pt idx="51">
                  <c:v>0.3045893715361373</c:v>
                </c:pt>
                <c:pt idx="52">
                  <c:v>0.3023213888587401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DD1-44C4-8585-D60950752D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6505184"/>
        <c:axId val="996506016"/>
      </c:lineChart>
      <c:catAx>
        <c:axId val="996505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6506016"/>
        <c:crosses val="autoZero"/>
        <c:auto val="1"/>
        <c:lblAlgn val="ctr"/>
        <c:lblOffset val="100"/>
        <c:noMultiLvlLbl val="0"/>
      </c:catAx>
      <c:valAx>
        <c:axId val="996506016"/>
        <c:scaling>
          <c:orientation val="minMax"/>
          <c:max val="1"/>
          <c:min val="0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ZA"/>
                  <a:t>Percentage of revenue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6505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6"/>
          <c:order val="0"/>
          <c:tx>
            <c:strRef>
              <c:f>'Aangepas vir al 3 uitgawe items'!$P$1</c:f>
              <c:strCache>
                <c:ptCount val="1"/>
                <c:pt idx="0">
                  <c:v>Social assistance, compensation and debt-service cost (2020 Budget)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>
                    <a:alpha val="95000"/>
                  </a:srgbClr>
                </a:solidFill>
              </a:ln>
              <a:effectLst/>
            </c:spPr>
          </c:marker>
          <c:cat>
            <c:numRef>
              <c:f>'Aangepas vir al 3 uitgawe items'!$H$2:$H$54</c:f>
              <c:numCache>
                <c:formatCode>General</c:formatCode>
                <c:ptCount val="5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  <c:pt idx="15">
                  <c:v>2023</c:v>
                </c:pt>
                <c:pt idx="16">
                  <c:v>2024</c:v>
                </c:pt>
                <c:pt idx="17">
                  <c:v>2025</c:v>
                </c:pt>
                <c:pt idx="18">
                  <c:v>2026</c:v>
                </c:pt>
                <c:pt idx="19">
                  <c:v>2027</c:v>
                </c:pt>
                <c:pt idx="20">
                  <c:v>2028</c:v>
                </c:pt>
                <c:pt idx="21">
                  <c:v>2029</c:v>
                </c:pt>
                <c:pt idx="22">
                  <c:v>2030</c:v>
                </c:pt>
                <c:pt idx="23">
                  <c:v>2031</c:v>
                </c:pt>
                <c:pt idx="24">
                  <c:v>2032</c:v>
                </c:pt>
                <c:pt idx="25">
                  <c:v>2033</c:v>
                </c:pt>
                <c:pt idx="26">
                  <c:v>2034</c:v>
                </c:pt>
                <c:pt idx="27">
                  <c:v>2035</c:v>
                </c:pt>
                <c:pt idx="28">
                  <c:v>2036</c:v>
                </c:pt>
                <c:pt idx="29">
                  <c:v>2037</c:v>
                </c:pt>
                <c:pt idx="30">
                  <c:v>2038</c:v>
                </c:pt>
                <c:pt idx="31">
                  <c:v>2039</c:v>
                </c:pt>
                <c:pt idx="32">
                  <c:v>2040</c:v>
                </c:pt>
                <c:pt idx="33">
                  <c:v>2041</c:v>
                </c:pt>
                <c:pt idx="34">
                  <c:v>2042</c:v>
                </c:pt>
                <c:pt idx="35">
                  <c:v>2043</c:v>
                </c:pt>
                <c:pt idx="36">
                  <c:v>2044</c:v>
                </c:pt>
                <c:pt idx="37">
                  <c:v>2045</c:v>
                </c:pt>
                <c:pt idx="38">
                  <c:v>2046</c:v>
                </c:pt>
                <c:pt idx="39">
                  <c:v>2047</c:v>
                </c:pt>
                <c:pt idx="40">
                  <c:v>2048</c:v>
                </c:pt>
                <c:pt idx="41">
                  <c:v>2049</c:v>
                </c:pt>
                <c:pt idx="42">
                  <c:v>2050</c:v>
                </c:pt>
                <c:pt idx="43">
                  <c:v>2051</c:v>
                </c:pt>
                <c:pt idx="44">
                  <c:v>2052</c:v>
                </c:pt>
                <c:pt idx="45">
                  <c:v>2053</c:v>
                </c:pt>
                <c:pt idx="46">
                  <c:v>2054</c:v>
                </c:pt>
                <c:pt idx="47">
                  <c:v>2055</c:v>
                </c:pt>
                <c:pt idx="48">
                  <c:v>2056</c:v>
                </c:pt>
                <c:pt idx="49">
                  <c:v>2057</c:v>
                </c:pt>
                <c:pt idx="50">
                  <c:v>2058</c:v>
                </c:pt>
                <c:pt idx="51">
                  <c:v>2059</c:v>
                </c:pt>
                <c:pt idx="52">
                  <c:v>2060</c:v>
                </c:pt>
              </c:numCache>
            </c:numRef>
          </c:cat>
          <c:val>
            <c:numRef>
              <c:f>'Aangepas vir al 3 uitgawe items'!$P$2:$P$54</c:f>
              <c:numCache>
                <c:formatCode>0.0%</c:formatCode>
                <c:ptCount val="53"/>
                <c:pt idx="0">
                  <c:v>0.54870377834821893</c:v>
                </c:pt>
                <c:pt idx="1">
                  <c:v>0.57960385673234482</c:v>
                </c:pt>
                <c:pt idx="2">
                  <c:v>0.69860078176051377</c:v>
                </c:pt>
                <c:pt idx="3">
                  <c:v>0.68909893853743809</c:v>
                </c:pt>
                <c:pt idx="4">
                  <c:v>0.69566424971688945</c:v>
                </c:pt>
                <c:pt idx="5">
                  <c:v>0.71058478720517759</c:v>
                </c:pt>
                <c:pt idx="6">
                  <c:v>0.69762359610713831</c:v>
                </c:pt>
                <c:pt idx="7">
                  <c:v>0.69586288758886983</c:v>
                </c:pt>
                <c:pt idx="8">
                  <c:v>0.6832984276653592</c:v>
                </c:pt>
                <c:pt idx="9">
                  <c:v>0.70094103503307859</c:v>
                </c:pt>
                <c:pt idx="10">
                  <c:v>0.72141786067131719</c:v>
                </c:pt>
                <c:pt idx="11">
                  <c:v>0.72878684513867664</c:v>
                </c:pt>
                <c:pt idx="12">
                  <c:v>0.75089827750826155</c:v>
                </c:pt>
                <c:pt idx="13">
                  <c:v>0.75534604916326609</c:v>
                </c:pt>
                <c:pt idx="14">
                  <c:v>0.75971674075351647</c:v>
                </c:pt>
                <c:pt idx="15">
                  <c:v>0.7611502982205447</c:v>
                </c:pt>
                <c:pt idx="16">
                  <c:v>0.77050437849940501</c:v>
                </c:pt>
                <c:pt idx="17">
                  <c:v>0.78032047721213116</c:v>
                </c:pt>
                <c:pt idx="18">
                  <c:v>0.79061856705193267</c:v>
                </c:pt>
                <c:pt idx="19">
                  <c:v>0.80141959801751383</c:v>
                </c:pt>
                <c:pt idx="20">
                  <c:v>0.81274554396765297</c:v>
                </c:pt>
                <c:pt idx="21">
                  <c:v>0.82461945141321014</c:v>
                </c:pt>
                <c:pt idx="22">
                  <c:v>0.83706549065384317</c:v>
                </c:pt>
                <c:pt idx="23">
                  <c:v>0.8501090093718412</c:v>
                </c:pt>
                <c:pt idx="24">
                  <c:v>0.86377658880089592</c:v>
                </c:pt>
                <c:pt idx="25">
                  <c:v>0.87809610259326376</c:v>
                </c:pt>
                <c:pt idx="26">
                  <c:v>0.89309677851471625</c:v>
                </c:pt>
                <c:pt idx="27">
                  <c:v>0.90880926310286347</c:v>
                </c:pt>
                <c:pt idx="28">
                  <c:v>0.92526568943095622</c:v>
                </c:pt>
                <c:pt idx="29">
                  <c:v>0.94249974812608184</c:v>
                </c:pt>
                <c:pt idx="30">
                  <c:v>0.96054676179781395</c:v>
                </c:pt>
                <c:pt idx="31">
                  <c:v>0.97944376304086589</c:v>
                </c:pt>
                <c:pt idx="32">
                  <c:v>0.9992295761831419</c:v>
                </c:pt>
                <c:pt idx="33">
                  <c:v>1.0199449029588021</c:v>
                </c:pt>
                <c:pt idx="34">
                  <c:v>1.0416324122945773</c:v>
                </c:pt>
                <c:pt idx="35">
                  <c:v>1.0643368344065964</c:v>
                </c:pt>
                <c:pt idx="36">
                  <c:v>1.0881050594144552</c:v>
                </c:pt>
                <c:pt idx="37">
                  <c:v>1.1129862406891713</c:v>
                </c:pt>
                <c:pt idx="38">
                  <c:v>1.1390319031620666</c:v>
                </c:pt>
                <c:pt idx="39">
                  <c:v>1.1662960568325029</c:v>
                </c:pt>
                <c:pt idx="40">
                  <c:v>1.1948353157238218</c:v>
                </c:pt>
                <c:pt idx="41">
                  <c:v>1.2247090225487895</c:v>
                </c:pt>
                <c:pt idx="42">
                  <c:v>1.2559793793583942</c:v>
                </c:pt>
                <c:pt idx="43">
                  <c:v>1.2887115844609702</c:v>
                </c:pt>
                <c:pt idx="44">
                  <c:v>1.3229739759124006</c:v>
                </c:pt>
                <c:pt idx="45">
                  <c:v>1.3588381818925681</c:v>
                </c:pt>
                <c:pt idx="46">
                  <c:v>1.3963792782983513</c:v>
                </c:pt>
                <c:pt idx="47">
                  <c:v>1.4356759538992994</c:v>
                </c:pt>
                <c:pt idx="48">
                  <c:v>1.4768106834187371</c:v>
                </c:pt>
                <c:pt idx="49">
                  <c:v>1.5198699089204386</c:v>
                </c:pt>
                <c:pt idx="50">
                  <c:v>1.5649442298992511</c:v>
                </c:pt>
                <c:pt idx="51">
                  <c:v>1.6121286024931689</c:v>
                </c:pt>
                <c:pt idx="52">
                  <c:v>1.6615225482543683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B78-48E2-99AF-CA4EB959D2B8}"/>
            </c:ext>
          </c:extLst>
        </c:ser>
        <c:ser>
          <c:idx val="1"/>
          <c:order val="1"/>
          <c:tx>
            <c:strRef>
              <c:f>'Aangepas vir al 3 uitgawe items'!$I$1</c:f>
              <c:strCache>
                <c:ptCount val="1"/>
                <c:pt idx="0">
                  <c:v>Social assistance, compensation and debt-service cost (2007 Budget)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val>
            <c:numRef>
              <c:f>'Aangepas vir al 3 uitgawe items'!$I$2:$I$54</c:f>
              <c:numCache>
                <c:formatCode>0.0%</c:formatCode>
                <c:ptCount val="53"/>
                <c:pt idx="0">
                  <c:v>0.54870377834821893</c:v>
                </c:pt>
                <c:pt idx="1">
                  <c:v>0.53900815064534646</c:v>
                </c:pt>
                <c:pt idx="2">
                  <c:v>0.52967640939916583</c:v>
                </c:pt>
                <c:pt idx="3">
                  <c:v>0.52069161946680609</c:v>
                </c:pt>
                <c:pt idx="4">
                  <c:v>0.51203768953276685</c:v>
                </c:pt>
                <c:pt idx="5">
                  <c:v>0.50369932862958755</c:v>
                </c:pt>
                <c:pt idx="6">
                  <c:v>0.49566200494058499</c:v>
                </c:pt>
                <c:pt idx="7">
                  <c:v>0.48791190676366131</c:v>
                </c:pt>
                <c:pt idx="8">
                  <c:v>0.48043590552164306</c:v>
                </c:pt>
                <c:pt idx="9">
                  <c:v>0.47322152071071127</c:v>
                </c:pt>
                <c:pt idx="10">
                  <c:v>0.46625688668426435</c:v>
                </c:pt>
                <c:pt idx="11">
                  <c:v>0.45953072117502186</c:v>
                </c:pt>
                <c:pt idx="12">
                  <c:v>0.45303229546336049</c:v>
                </c:pt>
                <c:pt idx="13">
                  <c:v>0.4467514061047681</c:v>
                </c:pt>
                <c:pt idx="14">
                  <c:v>0.44067834813394524</c:v>
                </c:pt>
                <c:pt idx="15">
                  <c:v>0.43480388966747097</c:v>
                </c:pt>
                <c:pt idx="16">
                  <c:v>0.42911924783111038</c:v>
                </c:pt>
                <c:pt idx="17">
                  <c:v>0.42361606594177142</c:v>
                </c:pt>
                <c:pt idx="18">
                  <c:v>0.418286391877845</c:v>
                </c:pt>
                <c:pt idx="19">
                  <c:v>0.41312265757518829</c:v>
                </c:pt>
                <c:pt idx="20">
                  <c:v>0.40811765958934587</c:v>
                </c:pt>
                <c:pt idx="21">
                  <c:v>0.40326454066776457</c:v>
                </c:pt>
                <c:pt idx="22">
                  <c:v>0.39855677227874675</c:v>
                </c:pt>
                <c:pt idx="23">
                  <c:v>0.39398813804671717</c:v>
                </c:pt>
                <c:pt idx="24">
                  <c:v>0.38955271804605923</c:v>
                </c:pt>
                <c:pt idx="25">
                  <c:v>0.38524487390831125</c:v>
                </c:pt>
                <c:pt idx="26">
                  <c:v>0.38105923469991648</c:v>
                </c:pt>
                <c:pt idx="27">
                  <c:v>0.37699068352999049</c:v>
                </c:pt>
                <c:pt idx="28">
                  <c:v>0.37303434484972636</c:v>
                </c:pt>
                <c:pt idx="29">
                  <c:v>0.36918557240708783</c:v>
                </c:pt>
                <c:pt idx="30">
                  <c:v>0.36543993782237671</c:v>
                </c:pt>
                <c:pt idx="31">
                  <c:v>0.3617932197520799</c:v>
                </c:pt>
                <c:pt idx="32">
                  <c:v>0.35824139361013335</c:v>
                </c:pt>
                <c:pt idx="33">
                  <c:v>0.35478062181737485</c:v>
                </c:pt>
                <c:pt idx="34">
                  <c:v>0.35140724455150663</c:v>
                </c:pt>
                <c:pt idx="35">
                  <c:v>0.34811777097135399</c:v>
                </c:pt>
                <c:pt idx="36">
                  <c:v>0.34490887089059724</c:v>
                </c:pt>
                <c:pt idx="37">
                  <c:v>0.34177736687746385</c:v>
                </c:pt>
                <c:pt idx="38">
                  <c:v>0.33872022675811753</c:v>
                </c:pt>
                <c:pt idx="39">
                  <c:v>0.33573455650265238</c:v>
                </c:pt>
                <c:pt idx="40">
                  <c:v>0.3328175934737222</c:v>
                </c:pt>
                <c:pt idx="41">
                  <c:v>0.32996670001888456</c:v>
                </c:pt>
                <c:pt idx="42">
                  <c:v>0.32717935738874537</c:v>
                </c:pt>
                <c:pt idx="43">
                  <c:v>0.32445315996392843</c:v>
                </c:pt>
                <c:pt idx="44">
                  <c:v>0.32178580977479893</c:v>
                </c:pt>
                <c:pt idx="45">
                  <c:v>0.31917511129871129</c:v>
                </c:pt>
                <c:pt idx="46">
                  <c:v>0.31661896652035909</c:v>
                </c:pt>
                <c:pt idx="47">
                  <c:v>0.31411537024156388</c:v>
                </c:pt>
                <c:pt idx="48">
                  <c:v>0.31166240562756081</c:v>
                </c:pt>
                <c:pt idx="49">
                  <c:v>0.30925823997751939</c:v>
                </c:pt>
                <c:pt idx="50">
                  <c:v>0.3069011207076851</c:v>
                </c:pt>
                <c:pt idx="51">
                  <c:v>0.3045893715361373</c:v>
                </c:pt>
                <c:pt idx="52">
                  <c:v>0.3023213888587401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B78-48E2-99AF-CA4EB959D2B8}"/>
            </c:ext>
          </c:extLst>
        </c:ser>
        <c:ser>
          <c:idx val="0"/>
          <c:order val="2"/>
          <c:tx>
            <c:strRef>
              <c:f>'Aangepas vir al 3 uitgawe items'!$Q$1</c:f>
              <c:strCache>
                <c:ptCount val="1"/>
                <c:pt idx="0">
                  <c:v>Social assistance, compensation and debt-service cost (June 2020 Budget)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val>
            <c:numRef>
              <c:f>'Aangepas vir al 3 uitgawe items'!$Q$2:$Q$54</c:f>
              <c:numCache>
                <c:formatCode>0.0%</c:formatCode>
                <c:ptCount val="53"/>
                <c:pt idx="0">
                  <c:v>0.54870377834821893</c:v>
                </c:pt>
                <c:pt idx="1">
                  <c:v>0.57960385673234482</c:v>
                </c:pt>
                <c:pt idx="2">
                  <c:v>0.69860078176051377</c:v>
                </c:pt>
                <c:pt idx="3">
                  <c:v>0.68909893853743809</c:v>
                </c:pt>
                <c:pt idx="4">
                  <c:v>0.69566424971688945</c:v>
                </c:pt>
                <c:pt idx="5">
                  <c:v>0.71058478720517759</c:v>
                </c:pt>
                <c:pt idx="6">
                  <c:v>0.69762359610713831</c:v>
                </c:pt>
                <c:pt idx="7">
                  <c:v>0.69586288758886983</c:v>
                </c:pt>
                <c:pt idx="8">
                  <c:v>0.6832984276653592</c:v>
                </c:pt>
                <c:pt idx="9">
                  <c:v>0.70094103503307859</c:v>
                </c:pt>
                <c:pt idx="10">
                  <c:v>0.72141786067131719</c:v>
                </c:pt>
                <c:pt idx="11">
                  <c:v>0.72878684513867664</c:v>
                </c:pt>
                <c:pt idx="12">
                  <c:v>0.75089827750826155</c:v>
                </c:pt>
                <c:pt idx="13">
                  <c:v>1.0161501174758198</c:v>
                </c:pt>
                <c:pt idx="14">
                  <c:v>1.0161501174758198</c:v>
                </c:pt>
                <c:pt idx="15">
                  <c:v>1.0161501174758198</c:v>
                </c:pt>
                <c:pt idx="16">
                  <c:v>1.0161501174758198</c:v>
                </c:pt>
                <c:pt idx="17">
                  <c:v>1.0161501174758198</c:v>
                </c:pt>
                <c:pt idx="18">
                  <c:v>1.0161501174758198</c:v>
                </c:pt>
                <c:pt idx="19">
                  <c:v>1.0161501174758198</c:v>
                </c:pt>
                <c:pt idx="20">
                  <c:v>1.0161501174758198</c:v>
                </c:pt>
                <c:pt idx="21">
                  <c:v>1.0161501174758198</c:v>
                </c:pt>
                <c:pt idx="22">
                  <c:v>1.0161501174758198</c:v>
                </c:pt>
                <c:pt idx="23">
                  <c:v>1.0161501174758198</c:v>
                </c:pt>
                <c:pt idx="24">
                  <c:v>1.0161501174758198</c:v>
                </c:pt>
                <c:pt idx="25">
                  <c:v>1.0161501174758198</c:v>
                </c:pt>
                <c:pt idx="26">
                  <c:v>1.0161501174758198</c:v>
                </c:pt>
                <c:pt idx="27">
                  <c:v>1.0161501174758198</c:v>
                </c:pt>
                <c:pt idx="28">
                  <c:v>1.0161501174758198</c:v>
                </c:pt>
                <c:pt idx="29">
                  <c:v>1.0161501174758198</c:v>
                </c:pt>
                <c:pt idx="30">
                  <c:v>1.0161501174758198</c:v>
                </c:pt>
                <c:pt idx="31">
                  <c:v>1.0134830905249774</c:v>
                </c:pt>
                <c:pt idx="32">
                  <c:v>1.029352048983702</c:v>
                </c:pt>
                <c:pt idx="33">
                  <c:v>1.0464354082850009</c:v>
                </c:pt>
                <c:pt idx="34">
                  <c:v>1.0647851531654244</c:v>
                </c:pt>
                <c:pt idx="35">
                  <c:v>1.0844558488653206</c:v>
                </c:pt>
                <c:pt idx="36">
                  <c:v>1.1055047637161344</c:v>
                </c:pt>
                <c:pt idx="37">
                  <c:v>1.127991997624892</c:v>
                </c:pt>
                <c:pt idx="38">
                  <c:v>1.1519806167385342</c:v>
                </c:pt>
                <c:pt idx="39">
                  <c:v>1.17753679458432</c:v>
                </c:pt>
                <c:pt idx="40">
                  <c:v>1.2047299599967365</c:v>
                </c:pt>
                <c:pt idx="41">
                  <c:v>1.2336329521562499</c:v>
                </c:pt>
                <c:pt idx="42">
                  <c:v>1.264322183080836</c:v>
                </c:pt>
                <c:pt idx="43">
                  <c:v>1.2968778079275887</c:v>
                </c:pt>
                <c:pt idx="44">
                  <c:v>1.3313839034788493</c:v>
                </c:pt>
                <c:pt idx="45">
                  <c:v>1.3679286552052659</c:v>
                </c:pt>
                <c:pt idx="46">
                  <c:v>1.4066045533170088</c:v>
                </c:pt>
                <c:pt idx="47">
                  <c:v>1.4475085982341176</c:v>
                </c:pt>
                <c:pt idx="48">
                  <c:v>1.4907425159276071</c:v>
                </c:pt>
                <c:pt idx="49">
                  <c:v>1.536412983604649</c:v>
                </c:pt>
                <c:pt idx="50">
                  <c:v>1.5846318662338414</c:v>
                </c:pt>
                <c:pt idx="51">
                  <c:v>1.6355164644303795</c:v>
                </c:pt>
                <c:pt idx="52">
                  <c:v>1.6891897742458781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B78-48E2-99AF-CA4EB959D2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6505184"/>
        <c:axId val="996506016"/>
      </c:lineChart>
      <c:catAx>
        <c:axId val="996505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6506016"/>
        <c:crosses val="autoZero"/>
        <c:auto val="1"/>
        <c:lblAlgn val="ctr"/>
        <c:lblOffset val="100"/>
        <c:noMultiLvlLbl val="0"/>
      </c:catAx>
      <c:valAx>
        <c:axId val="996506016"/>
        <c:scaling>
          <c:orientation val="minMax"/>
          <c:max val="1"/>
          <c:min val="0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ZA"/>
                  <a:t>Percentage of revenue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6505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6"/>
          <c:order val="0"/>
          <c:tx>
            <c:strRef>
              <c:f>'Aangepas vir al 3 uitgawe items'!$P$1</c:f>
              <c:strCache>
                <c:ptCount val="1"/>
                <c:pt idx="0">
                  <c:v>Social assistance, compensation and debt-service cost (2020 Budget)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>
                    <a:alpha val="95000"/>
                  </a:srgbClr>
                </a:solidFill>
              </a:ln>
              <a:effectLst/>
            </c:spPr>
          </c:marker>
          <c:cat>
            <c:numRef>
              <c:f>'Aangepas vir al 3 uitgawe items'!$H$2:$H$54</c:f>
              <c:numCache>
                <c:formatCode>General</c:formatCode>
                <c:ptCount val="5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  <c:pt idx="15">
                  <c:v>2023</c:v>
                </c:pt>
                <c:pt idx="16">
                  <c:v>2024</c:v>
                </c:pt>
                <c:pt idx="17">
                  <c:v>2025</c:v>
                </c:pt>
                <c:pt idx="18">
                  <c:v>2026</c:v>
                </c:pt>
                <c:pt idx="19">
                  <c:v>2027</c:v>
                </c:pt>
                <c:pt idx="20">
                  <c:v>2028</c:v>
                </c:pt>
                <c:pt idx="21">
                  <c:v>2029</c:v>
                </c:pt>
                <c:pt idx="22">
                  <c:v>2030</c:v>
                </c:pt>
                <c:pt idx="23">
                  <c:v>2031</c:v>
                </c:pt>
                <c:pt idx="24">
                  <c:v>2032</c:v>
                </c:pt>
                <c:pt idx="25">
                  <c:v>2033</c:v>
                </c:pt>
                <c:pt idx="26">
                  <c:v>2034</c:v>
                </c:pt>
                <c:pt idx="27">
                  <c:v>2035</c:v>
                </c:pt>
                <c:pt idx="28">
                  <c:v>2036</c:v>
                </c:pt>
                <c:pt idx="29">
                  <c:v>2037</c:v>
                </c:pt>
                <c:pt idx="30">
                  <c:v>2038</c:v>
                </c:pt>
                <c:pt idx="31">
                  <c:v>2039</c:v>
                </c:pt>
                <c:pt idx="32">
                  <c:v>2040</c:v>
                </c:pt>
                <c:pt idx="33">
                  <c:v>2041</c:v>
                </c:pt>
                <c:pt idx="34">
                  <c:v>2042</c:v>
                </c:pt>
                <c:pt idx="35">
                  <c:v>2043</c:v>
                </c:pt>
                <c:pt idx="36">
                  <c:v>2044</c:v>
                </c:pt>
                <c:pt idx="37">
                  <c:v>2045</c:v>
                </c:pt>
                <c:pt idx="38">
                  <c:v>2046</c:v>
                </c:pt>
                <c:pt idx="39">
                  <c:v>2047</c:v>
                </c:pt>
                <c:pt idx="40">
                  <c:v>2048</c:v>
                </c:pt>
                <c:pt idx="41">
                  <c:v>2049</c:v>
                </c:pt>
                <c:pt idx="42">
                  <c:v>2050</c:v>
                </c:pt>
                <c:pt idx="43">
                  <c:v>2051</c:v>
                </c:pt>
                <c:pt idx="44">
                  <c:v>2052</c:v>
                </c:pt>
                <c:pt idx="45">
                  <c:v>2053</c:v>
                </c:pt>
                <c:pt idx="46">
                  <c:v>2054</c:v>
                </c:pt>
                <c:pt idx="47">
                  <c:v>2055</c:v>
                </c:pt>
                <c:pt idx="48">
                  <c:v>2056</c:v>
                </c:pt>
                <c:pt idx="49">
                  <c:v>2057</c:v>
                </c:pt>
                <c:pt idx="50">
                  <c:v>2058</c:v>
                </c:pt>
                <c:pt idx="51">
                  <c:v>2059</c:v>
                </c:pt>
                <c:pt idx="52">
                  <c:v>2060</c:v>
                </c:pt>
              </c:numCache>
            </c:numRef>
          </c:cat>
          <c:val>
            <c:numRef>
              <c:f>'Aangepas vir al 3 uitgawe items'!$P$2:$P$54</c:f>
              <c:numCache>
                <c:formatCode>0.0%</c:formatCode>
                <c:ptCount val="53"/>
                <c:pt idx="0">
                  <c:v>0.54870377834821893</c:v>
                </c:pt>
                <c:pt idx="1">
                  <c:v>0.57960385673234482</c:v>
                </c:pt>
                <c:pt idx="2">
                  <c:v>0.69860078176051377</c:v>
                </c:pt>
                <c:pt idx="3">
                  <c:v>0.68909893853743809</c:v>
                </c:pt>
                <c:pt idx="4">
                  <c:v>0.69566424971688945</c:v>
                </c:pt>
                <c:pt idx="5">
                  <c:v>0.71058478720517759</c:v>
                </c:pt>
                <c:pt idx="6">
                  <c:v>0.69762359610713831</c:v>
                </c:pt>
                <c:pt idx="7">
                  <c:v>0.69586288758886983</c:v>
                </c:pt>
                <c:pt idx="8">
                  <c:v>0.6832984276653592</c:v>
                </c:pt>
                <c:pt idx="9">
                  <c:v>0.70094103503307859</c:v>
                </c:pt>
                <c:pt idx="10">
                  <c:v>0.72141786067131719</c:v>
                </c:pt>
                <c:pt idx="11">
                  <c:v>0.72878684513867664</c:v>
                </c:pt>
                <c:pt idx="12">
                  <c:v>0.75089827750826155</c:v>
                </c:pt>
                <c:pt idx="13">
                  <c:v>0.75534604916326609</c:v>
                </c:pt>
                <c:pt idx="14">
                  <c:v>0.75971674075351647</c:v>
                </c:pt>
                <c:pt idx="15">
                  <c:v>0.7611502982205447</c:v>
                </c:pt>
                <c:pt idx="16">
                  <c:v>0.77050437849940501</c:v>
                </c:pt>
                <c:pt idx="17">
                  <c:v>0.78032047721213116</c:v>
                </c:pt>
                <c:pt idx="18">
                  <c:v>0.79061856705193267</c:v>
                </c:pt>
                <c:pt idx="19">
                  <c:v>0.80141959801751383</c:v>
                </c:pt>
                <c:pt idx="20">
                  <c:v>0.81274554396765297</c:v>
                </c:pt>
                <c:pt idx="21">
                  <c:v>0.82461945141321014</c:v>
                </c:pt>
                <c:pt idx="22">
                  <c:v>0.83706549065384317</c:v>
                </c:pt>
                <c:pt idx="23">
                  <c:v>0.8501090093718412</c:v>
                </c:pt>
                <c:pt idx="24">
                  <c:v>0.86377658880089592</c:v>
                </c:pt>
                <c:pt idx="25">
                  <c:v>0.87809610259326376</c:v>
                </c:pt>
                <c:pt idx="26">
                  <c:v>0.89309677851471625</c:v>
                </c:pt>
                <c:pt idx="27">
                  <c:v>0.90880926310286347</c:v>
                </c:pt>
                <c:pt idx="28">
                  <c:v>0.92526568943095622</c:v>
                </c:pt>
                <c:pt idx="29">
                  <c:v>0.94249974812608184</c:v>
                </c:pt>
                <c:pt idx="30">
                  <c:v>0.96054676179781395</c:v>
                </c:pt>
                <c:pt idx="31">
                  <c:v>0.97944376304086589</c:v>
                </c:pt>
                <c:pt idx="32">
                  <c:v>0.9992295761831419</c:v>
                </c:pt>
                <c:pt idx="33">
                  <c:v>1.0199449029588021</c:v>
                </c:pt>
                <c:pt idx="34">
                  <c:v>1.0416324122945773</c:v>
                </c:pt>
                <c:pt idx="35">
                  <c:v>1.0643368344065964</c:v>
                </c:pt>
                <c:pt idx="36">
                  <c:v>1.0881050594144552</c:v>
                </c:pt>
                <c:pt idx="37">
                  <c:v>1.1129862406891713</c:v>
                </c:pt>
                <c:pt idx="38">
                  <c:v>1.1390319031620666</c:v>
                </c:pt>
                <c:pt idx="39">
                  <c:v>1.1662960568325029</c:v>
                </c:pt>
                <c:pt idx="40">
                  <c:v>1.1948353157238218</c:v>
                </c:pt>
                <c:pt idx="41">
                  <c:v>1.2247090225487895</c:v>
                </c:pt>
                <c:pt idx="42">
                  <c:v>1.2559793793583942</c:v>
                </c:pt>
                <c:pt idx="43">
                  <c:v>1.2887115844609702</c:v>
                </c:pt>
                <c:pt idx="44">
                  <c:v>1.3229739759124006</c:v>
                </c:pt>
                <c:pt idx="45">
                  <c:v>1.3588381818925681</c:v>
                </c:pt>
                <c:pt idx="46">
                  <c:v>1.3963792782983513</c:v>
                </c:pt>
                <c:pt idx="47">
                  <c:v>1.4356759538992994</c:v>
                </c:pt>
                <c:pt idx="48">
                  <c:v>1.4768106834187371</c:v>
                </c:pt>
                <c:pt idx="49">
                  <c:v>1.5198699089204386</c:v>
                </c:pt>
                <c:pt idx="50">
                  <c:v>1.5649442298992511</c:v>
                </c:pt>
                <c:pt idx="51">
                  <c:v>1.6121286024931689</c:v>
                </c:pt>
                <c:pt idx="52">
                  <c:v>1.6615225482543683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6E0-4A61-A898-C672C43AB6AF}"/>
            </c:ext>
          </c:extLst>
        </c:ser>
        <c:ser>
          <c:idx val="1"/>
          <c:order val="1"/>
          <c:tx>
            <c:strRef>
              <c:f>'Aangepas vir al 3 uitgawe items'!$I$1</c:f>
              <c:strCache>
                <c:ptCount val="1"/>
                <c:pt idx="0">
                  <c:v>Social assistance, compensation and debt-service cost (2007 Budget)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val>
            <c:numRef>
              <c:f>'Aangepas vir al 3 uitgawe items'!$I$2:$I$54</c:f>
              <c:numCache>
                <c:formatCode>0.0%</c:formatCode>
                <c:ptCount val="53"/>
                <c:pt idx="0">
                  <c:v>0.54870377834821893</c:v>
                </c:pt>
                <c:pt idx="1">
                  <c:v>0.53900815064534646</c:v>
                </c:pt>
                <c:pt idx="2">
                  <c:v>0.52967640939916583</c:v>
                </c:pt>
                <c:pt idx="3">
                  <c:v>0.52069161946680609</c:v>
                </c:pt>
                <c:pt idx="4">
                  <c:v>0.51203768953276685</c:v>
                </c:pt>
                <c:pt idx="5">
                  <c:v>0.50369932862958755</c:v>
                </c:pt>
                <c:pt idx="6">
                  <c:v>0.49566200494058499</c:v>
                </c:pt>
                <c:pt idx="7">
                  <c:v>0.48791190676366131</c:v>
                </c:pt>
                <c:pt idx="8">
                  <c:v>0.48043590552164306</c:v>
                </c:pt>
                <c:pt idx="9">
                  <c:v>0.47322152071071127</c:v>
                </c:pt>
                <c:pt idx="10">
                  <c:v>0.46625688668426435</c:v>
                </c:pt>
                <c:pt idx="11">
                  <c:v>0.45953072117502186</c:v>
                </c:pt>
                <c:pt idx="12">
                  <c:v>0.45303229546336049</c:v>
                </c:pt>
                <c:pt idx="13">
                  <c:v>0.4467514061047681</c:v>
                </c:pt>
                <c:pt idx="14">
                  <c:v>0.44067834813394524</c:v>
                </c:pt>
                <c:pt idx="15">
                  <c:v>0.43480388966747097</c:v>
                </c:pt>
                <c:pt idx="16">
                  <c:v>0.42911924783111038</c:v>
                </c:pt>
                <c:pt idx="17">
                  <c:v>0.42361606594177142</c:v>
                </c:pt>
                <c:pt idx="18">
                  <c:v>0.418286391877845</c:v>
                </c:pt>
                <c:pt idx="19">
                  <c:v>0.41312265757518829</c:v>
                </c:pt>
                <c:pt idx="20">
                  <c:v>0.40811765958934587</c:v>
                </c:pt>
                <c:pt idx="21">
                  <c:v>0.40326454066776457</c:v>
                </c:pt>
                <c:pt idx="22">
                  <c:v>0.39855677227874675</c:v>
                </c:pt>
                <c:pt idx="23">
                  <c:v>0.39398813804671717</c:v>
                </c:pt>
                <c:pt idx="24">
                  <c:v>0.38955271804605923</c:v>
                </c:pt>
                <c:pt idx="25">
                  <c:v>0.38524487390831125</c:v>
                </c:pt>
                <c:pt idx="26">
                  <c:v>0.38105923469991648</c:v>
                </c:pt>
                <c:pt idx="27">
                  <c:v>0.37699068352999049</c:v>
                </c:pt>
                <c:pt idx="28">
                  <c:v>0.37303434484972636</c:v>
                </c:pt>
                <c:pt idx="29">
                  <c:v>0.36918557240708783</c:v>
                </c:pt>
                <c:pt idx="30">
                  <c:v>0.36543993782237671</c:v>
                </c:pt>
                <c:pt idx="31">
                  <c:v>0.3617932197520799</c:v>
                </c:pt>
                <c:pt idx="32">
                  <c:v>0.35824139361013335</c:v>
                </c:pt>
                <c:pt idx="33">
                  <c:v>0.35478062181737485</c:v>
                </c:pt>
                <c:pt idx="34">
                  <c:v>0.35140724455150663</c:v>
                </c:pt>
                <c:pt idx="35">
                  <c:v>0.34811777097135399</c:v>
                </c:pt>
                <c:pt idx="36">
                  <c:v>0.34490887089059724</c:v>
                </c:pt>
                <c:pt idx="37">
                  <c:v>0.34177736687746385</c:v>
                </c:pt>
                <c:pt idx="38">
                  <c:v>0.33872022675811753</c:v>
                </c:pt>
                <c:pt idx="39">
                  <c:v>0.33573455650265238</c:v>
                </c:pt>
                <c:pt idx="40">
                  <c:v>0.3328175934737222</c:v>
                </c:pt>
                <c:pt idx="41">
                  <c:v>0.32996670001888456</c:v>
                </c:pt>
                <c:pt idx="42">
                  <c:v>0.32717935738874537</c:v>
                </c:pt>
                <c:pt idx="43">
                  <c:v>0.32445315996392843</c:v>
                </c:pt>
                <c:pt idx="44">
                  <c:v>0.32178580977479893</c:v>
                </c:pt>
                <c:pt idx="45">
                  <c:v>0.31917511129871129</c:v>
                </c:pt>
                <c:pt idx="46">
                  <c:v>0.31661896652035909</c:v>
                </c:pt>
                <c:pt idx="47">
                  <c:v>0.31411537024156388</c:v>
                </c:pt>
                <c:pt idx="48">
                  <c:v>0.31166240562756081</c:v>
                </c:pt>
                <c:pt idx="49">
                  <c:v>0.30925823997751939</c:v>
                </c:pt>
                <c:pt idx="50">
                  <c:v>0.3069011207076851</c:v>
                </c:pt>
                <c:pt idx="51">
                  <c:v>0.3045893715361373</c:v>
                </c:pt>
                <c:pt idx="52">
                  <c:v>0.3023213888587401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6E0-4A61-A898-C672C43AB6AF}"/>
            </c:ext>
          </c:extLst>
        </c:ser>
        <c:ser>
          <c:idx val="0"/>
          <c:order val="2"/>
          <c:tx>
            <c:strRef>
              <c:f>'Aangepas vir al 3 uitgawe items'!$Q$1</c:f>
              <c:strCache>
                <c:ptCount val="1"/>
                <c:pt idx="0">
                  <c:v>Social assistance, compensation and debt-service cost (2021 Budget estimate)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val>
            <c:numRef>
              <c:f>'Aangepas vir al 3 uitgawe items'!$Q$2:$Q$54</c:f>
              <c:numCache>
                <c:formatCode>0.0%</c:formatCode>
                <c:ptCount val="53"/>
                <c:pt idx="0">
                  <c:v>0.54870377834821893</c:v>
                </c:pt>
                <c:pt idx="1">
                  <c:v>0.57960385673234482</c:v>
                </c:pt>
                <c:pt idx="2">
                  <c:v>0.69860078176051377</c:v>
                </c:pt>
                <c:pt idx="3">
                  <c:v>0.68909893853743809</c:v>
                </c:pt>
                <c:pt idx="4">
                  <c:v>0.69566424971688945</c:v>
                </c:pt>
                <c:pt idx="5">
                  <c:v>0.71058478720517759</c:v>
                </c:pt>
                <c:pt idx="6">
                  <c:v>0.69762359610713831</c:v>
                </c:pt>
                <c:pt idx="7">
                  <c:v>0.69586288758886983</c:v>
                </c:pt>
                <c:pt idx="8">
                  <c:v>0.6832984276653592</c:v>
                </c:pt>
                <c:pt idx="9">
                  <c:v>0.70094103503307859</c:v>
                </c:pt>
                <c:pt idx="10">
                  <c:v>0.72141786067131719</c:v>
                </c:pt>
                <c:pt idx="11">
                  <c:v>0.72878684513867664</c:v>
                </c:pt>
                <c:pt idx="12">
                  <c:v>0.75089827750826155</c:v>
                </c:pt>
                <c:pt idx="13">
                  <c:v>1.0041837198726695</c:v>
                </c:pt>
                <c:pt idx="14">
                  <c:v>0.89280949377069863</c:v>
                </c:pt>
                <c:pt idx="15">
                  <c:v>0.88064984044096339</c:v>
                </c:pt>
                <c:pt idx="16">
                  <c:v>0.89769579861919813</c:v>
                </c:pt>
                <c:pt idx="17">
                  <c:v>0.91572166938514821</c:v>
                </c:pt>
                <c:pt idx="18">
                  <c:v>0.93479219250898349</c:v>
                </c:pt>
                <c:pt idx="19">
                  <c:v>0.95497642153809414</c:v>
                </c:pt>
                <c:pt idx="20">
                  <c:v>0.97634801137394767</c:v>
                </c:pt>
                <c:pt idx="21">
                  <c:v>0.99898552502070448</c:v>
                </c:pt>
                <c:pt idx="22">
                  <c:v>1.0229727607837118</c:v>
                </c:pt>
                <c:pt idx="23">
                  <c:v>1.0483991012811984</c:v>
                </c:pt>
                <c:pt idx="24">
                  <c:v>1.0753598857233821</c:v>
                </c:pt>
                <c:pt idx="25">
                  <c:v>1.1039568070101562</c:v>
                </c:pt>
                <c:pt idx="26">
                  <c:v>1.1342983353019209</c:v>
                </c:pt>
                <c:pt idx="27">
                  <c:v>1.1665001698284396</c:v>
                </c:pt>
                <c:pt idx="28">
                  <c:v>1.2006857208182529</c:v>
                </c:pt>
                <c:pt idx="29">
                  <c:v>1.2369866235566871</c:v>
                </c:pt>
                <c:pt idx="30">
                  <c:v>1.2755432867143681</c:v>
                </c:pt>
                <c:pt idx="31">
                  <c:v>1.3165054772309326</c:v>
                </c:pt>
                <c:pt idx="32">
                  <c:v>1.3600329441909575</c:v>
                </c:pt>
                <c:pt idx="33">
                  <c:v>1.4062960842915837</c:v>
                </c:pt>
                <c:pt idx="34">
                  <c:v>1.4554766516746156</c:v>
                </c:pt>
                <c:pt idx="35">
                  <c:v>1.5077685150807305</c:v>
                </c:pt>
                <c:pt idx="36">
                  <c:v>1.5633784654805971</c:v>
                </c:pt>
                <c:pt idx="37">
                  <c:v>1.6225270775480394</c:v>
                </c:pt>
                <c:pt idx="38">
                  <c:v>1.685449628564712</c:v>
                </c:pt>
                <c:pt idx="39">
                  <c:v>1.7523970785850504</c:v>
                </c:pt>
                <c:pt idx="40">
                  <c:v>1.823637115945522</c:v>
                </c:pt>
                <c:pt idx="41">
                  <c:v>1.899455272474456</c:v>
                </c:pt>
                <c:pt idx="42">
                  <c:v>1.9801561130491658</c:v>
                </c:pt>
                <c:pt idx="43">
                  <c:v>2.0660645044568429</c:v>
                </c:pt>
                <c:pt idx="44">
                  <c:v>2.1575269688461436</c:v>
                </c:pt>
                <c:pt idx="45">
                  <c:v>2.254913127408849</c:v>
                </c:pt>
                <c:pt idx="46">
                  <c:v>2.3586172403069319</c:v>
                </c:pt>
                <c:pt idx="47">
                  <c:v>2.4690598492613969</c:v>
                </c:pt>
                <c:pt idx="48">
                  <c:v>2.5866895296470074</c:v>
                </c:pt>
                <c:pt idx="49">
                  <c:v>2.711984759393292</c:v>
                </c:pt>
                <c:pt idx="50">
                  <c:v>2.845455912478918</c:v>
                </c:pt>
                <c:pt idx="51">
                  <c:v>2.9876473853256558</c:v>
                </c:pt>
                <c:pt idx="52">
                  <c:v>3.1391398649519027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6E0-4A61-A898-C672C43AB6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6505184"/>
        <c:axId val="996506016"/>
      </c:lineChart>
      <c:catAx>
        <c:axId val="996505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6506016"/>
        <c:crosses val="autoZero"/>
        <c:auto val="1"/>
        <c:lblAlgn val="ctr"/>
        <c:lblOffset val="100"/>
        <c:noMultiLvlLbl val="0"/>
      </c:catAx>
      <c:valAx>
        <c:axId val="996506016"/>
        <c:scaling>
          <c:orientation val="minMax"/>
          <c:max val="1"/>
          <c:min val="0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ZA"/>
                  <a:t>Percentage of revenue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6505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CC976BF1-A7FA-43D1-99F2-6783F2860F04}" type="datetimeFigureOut">
              <a:rPr lang="en-ZA" smtClean="0"/>
              <a:t>2020/06/30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6AADF795-C984-43DD-920E-EF02046C566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02576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AE90D678-9844-489E-80CF-93F8E99140E4}" type="datetimeFigureOut">
              <a:rPr lang="en-ZA" smtClean="0"/>
              <a:t>2020/06/30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6" rIns="91430" bIns="45716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0" tIns="45716" rIns="91430" bIns="4571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8B3E7143-D1A6-4130-8712-D8AA52182DA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11297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E9124-D4FC-47CE-8EE7-B10AED3465D6}" type="datetime1">
              <a:rPr lang="en-ZA" smtClean="0"/>
              <a:t>2020/06/30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1A0C-9F61-4818-9FC0-69D5DE39FCC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1554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3E81-30AD-4887-AC20-BA1B74C6D777}" type="datetime1">
              <a:rPr lang="en-ZA" smtClean="0"/>
              <a:t>2020/06/30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1A0C-9F61-4818-9FC0-69D5DE39FCC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015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CDAB6-A57D-45E6-9E07-48199037302B}" type="datetime1">
              <a:rPr lang="en-ZA" smtClean="0"/>
              <a:t>2020/06/30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1A0C-9F61-4818-9FC0-69D5DE39FCC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00971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B3756-E231-4227-8CEF-D4AE476A230A}" type="datetime1">
              <a:rPr lang="en-ZA" smtClean="0"/>
              <a:t>2020/06/30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1A0C-9F61-4818-9FC0-69D5DE39FCC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09360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78250-E885-49F6-817B-56188D192094}" type="datetime1">
              <a:rPr lang="en-ZA" smtClean="0"/>
              <a:t>2020/06/30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1A0C-9F61-4818-9FC0-69D5DE39FCC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55770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25A4-838C-4905-921A-194CD14D0956}" type="datetime1">
              <a:rPr lang="en-ZA" smtClean="0"/>
              <a:t>2020/06/30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1A0C-9F61-4818-9FC0-69D5DE39FCC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31746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976B-3573-4E08-BD3E-5403E308BF10}" type="datetime1">
              <a:rPr lang="en-ZA" smtClean="0"/>
              <a:t>2020/06/30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1A0C-9F61-4818-9FC0-69D5DE39FCC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93836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11E2C-FB54-4FE0-A2E9-A7D31368142B}" type="datetime1">
              <a:rPr lang="en-ZA" smtClean="0"/>
              <a:t>2020/06/30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1A0C-9F61-4818-9FC0-69D5DE39FCC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36261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20DE-3364-43EE-9B54-B9A6653FF044}" type="datetime1">
              <a:rPr lang="en-ZA" smtClean="0"/>
              <a:t>2020/06/30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1A0C-9F61-4818-9FC0-69D5DE39FCC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54978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5A29-F7D9-45FF-AA25-1091A3C5A3A4}" type="datetime1">
              <a:rPr lang="en-ZA" smtClean="0"/>
              <a:t>2020/06/30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1A0C-9F61-4818-9FC0-69D5DE39FCC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05176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C826-9C10-49D0-95A5-D17C3CDB6CC1}" type="datetime1">
              <a:rPr lang="en-ZA" smtClean="0"/>
              <a:t>2020/06/30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1A0C-9F61-4818-9FC0-69D5DE39FCC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33789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B06E1-FACD-404A-9398-A11DE885783F}" type="datetime1">
              <a:rPr lang="en-ZA" smtClean="0"/>
              <a:t>2020/06/30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71A0C-9F61-4818-9FC0-69D5DE39FCC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47783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384114"/>
            <a:ext cx="8208912" cy="110755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ZA" sz="3600" dirty="0">
                <a:solidFill>
                  <a:srgbClr val="FF0000"/>
                </a:solidFill>
              </a:rPr>
              <a:t/>
            </a:r>
            <a:br>
              <a:rPr lang="en-ZA" sz="3600" dirty="0">
                <a:solidFill>
                  <a:srgbClr val="FF0000"/>
                </a:solidFill>
              </a:rPr>
            </a:br>
            <a:r>
              <a:rPr lang="en-ZA" sz="2400" dirty="0"/>
              <a:t>Presentation to a joint sitting of the Parliamentary Standing and Select Committees on Finance</a:t>
            </a:r>
            <a:br>
              <a:rPr lang="en-ZA" sz="2400" dirty="0"/>
            </a:br>
            <a:r>
              <a:rPr lang="en-ZA" sz="2400" dirty="0">
                <a:solidFill>
                  <a:srgbClr val="FF0000"/>
                </a:solidFill>
              </a:rPr>
              <a:t>1</a:t>
            </a:r>
            <a:r>
              <a:rPr lang="en-ZA" sz="2400" dirty="0" smtClean="0">
                <a:solidFill>
                  <a:srgbClr val="FF0000"/>
                </a:solidFill>
              </a:rPr>
              <a:t> July </a:t>
            </a:r>
            <a:r>
              <a:rPr lang="en-ZA" sz="2400" dirty="0">
                <a:solidFill>
                  <a:srgbClr val="FF0000"/>
                </a:solidFill>
              </a:rPr>
              <a:t>2020</a:t>
            </a:r>
            <a:r>
              <a:rPr lang="en-ZA" sz="1800" dirty="0"/>
              <a:t/>
            </a:r>
            <a:br>
              <a:rPr lang="en-ZA" sz="1800" dirty="0"/>
            </a:br>
            <a:r>
              <a:rPr lang="en-ZA" sz="1800" dirty="0" smtClean="0"/>
              <a:t/>
            </a:r>
            <a:br>
              <a:rPr lang="en-ZA" sz="1800" dirty="0" smtClean="0"/>
            </a:br>
            <a:endParaRPr lang="en-ZA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8700" y="2852936"/>
            <a:ext cx="8640960" cy="2592288"/>
          </a:xfrm>
        </p:spPr>
        <p:txBody>
          <a:bodyPr>
            <a:noAutofit/>
          </a:bodyPr>
          <a:lstStyle/>
          <a:p>
            <a:pPr algn="just"/>
            <a:endParaRPr lang="en-ZA" sz="1200" dirty="0">
              <a:solidFill>
                <a:schemeClr val="tx1"/>
              </a:solidFill>
            </a:endParaRPr>
          </a:p>
          <a:p>
            <a:r>
              <a:rPr lang="en-ZA" sz="1200" dirty="0">
                <a:solidFill>
                  <a:schemeClr val="tx1"/>
                </a:solidFill>
              </a:rPr>
              <a:t>Presentation by the Fiscal Cliff Study Group</a:t>
            </a:r>
            <a:r>
              <a:rPr lang="en-ZA" sz="1200" dirty="0" smtClean="0">
                <a:solidFill>
                  <a:schemeClr val="tx1"/>
                </a:solidFill>
              </a:rPr>
              <a:t>:</a:t>
            </a:r>
          </a:p>
          <a:p>
            <a:endParaRPr lang="en-ZA" sz="1200" dirty="0">
              <a:solidFill>
                <a:schemeClr val="tx1"/>
              </a:solidFill>
            </a:endParaRPr>
          </a:p>
          <a:p>
            <a:r>
              <a:rPr lang="en-ZA" sz="1200" dirty="0" smtClean="0">
                <a:solidFill>
                  <a:schemeClr val="tx1"/>
                </a:solidFill>
              </a:rPr>
              <a:t>Jannie </a:t>
            </a:r>
            <a:r>
              <a:rPr lang="en-ZA" sz="1200" dirty="0">
                <a:solidFill>
                  <a:schemeClr val="tx1"/>
                </a:solidFill>
              </a:rPr>
              <a:t>Rossouw</a:t>
            </a:r>
          </a:p>
          <a:p>
            <a:r>
              <a:rPr lang="en-ZA" sz="1200" dirty="0">
                <a:solidFill>
                  <a:schemeClr val="tx1"/>
                </a:solidFill>
              </a:rPr>
              <a:t>Head: School of Economic and Business Sciences</a:t>
            </a:r>
          </a:p>
          <a:p>
            <a:r>
              <a:rPr lang="en-ZA" sz="1200" dirty="0">
                <a:solidFill>
                  <a:schemeClr val="tx1"/>
                </a:solidFill>
              </a:rPr>
              <a:t>University of the Witwatersrand</a:t>
            </a:r>
          </a:p>
          <a:p>
            <a:endParaRPr lang="en-ZA" sz="1200" dirty="0">
              <a:solidFill>
                <a:schemeClr val="tx1"/>
              </a:solidFill>
            </a:endParaRPr>
          </a:p>
          <a:p>
            <a:r>
              <a:rPr lang="en-ZA" sz="1200" dirty="0">
                <a:solidFill>
                  <a:schemeClr val="tx1"/>
                </a:solidFill>
              </a:rPr>
              <a:t>Fanie Joubert</a:t>
            </a:r>
          </a:p>
          <a:p>
            <a:r>
              <a:rPr lang="en-ZA" sz="1200" dirty="0">
                <a:solidFill>
                  <a:schemeClr val="tx1"/>
                </a:solidFill>
              </a:rPr>
              <a:t>Senior Lecturer: Department of Economics</a:t>
            </a:r>
          </a:p>
          <a:p>
            <a:r>
              <a:rPr lang="en-ZA" sz="1200" dirty="0">
                <a:solidFill>
                  <a:schemeClr val="tx1"/>
                </a:solidFill>
              </a:rPr>
              <a:t>University of South </a:t>
            </a:r>
            <a:r>
              <a:rPr lang="en-ZA" sz="1200" dirty="0" smtClean="0">
                <a:solidFill>
                  <a:schemeClr val="tx1"/>
                </a:solidFill>
              </a:rPr>
              <a:t>Africa</a:t>
            </a:r>
          </a:p>
          <a:p>
            <a:r>
              <a:rPr lang="en-ZA" sz="1200" dirty="0">
                <a:solidFill>
                  <a:schemeClr val="tx1"/>
                </a:solidFill>
              </a:rPr>
              <a:t>Corresponding author: </a:t>
            </a:r>
            <a:r>
              <a:rPr lang="en-ZA" sz="1200" dirty="0" smtClean="0">
                <a:solidFill>
                  <a:schemeClr val="tx1"/>
                </a:solidFill>
              </a:rPr>
              <a:t>sjjoube@unisa.ac.za</a:t>
            </a:r>
            <a:endParaRPr lang="en-ZA" sz="1200" dirty="0">
              <a:solidFill>
                <a:schemeClr val="tx1"/>
              </a:solidFill>
            </a:endParaRPr>
          </a:p>
          <a:p>
            <a:endParaRPr lang="en-ZA" sz="1200" dirty="0">
              <a:solidFill>
                <a:schemeClr val="tx1"/>
              </a:solidFill>
            </a:endParaRPr>
          </a:p>
          <a:p>
            <a:endParaRPr lang="en-ZA" sz="1200" dirty="0">
              <a:solidFill>
                <a:schemeClr val="tx1"/>
              </a:solidFill>
            </a:endParaRPr>
          </a:p>
          <a:p>
            <a:endParaRPr lang="en-ZA" sz="1200" dirty="0">
              <a:solidFill>
                <a:schemeClr val="tx1"/>
              </a:solidFill>
            </a:endParaRPr>
          </a:p>
          <a:p>
            <a:endParaRPr lang="en-ZA" sz="1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1A0C-9F61-4818-9FC0-69D5DE39FCCB}" type="slidenum">
              <a:rPr lang="en-ZA" smtClean="0"/>
              <a:t>1</a:t>
            </a:fld>
            <a:endParaRPr lang="en-ZA" dirty="0"/>
          </a:p>
        </p:txBody>
      </p:sp>
      <p:sp>
        <p:nvSpPr>
          <p:cNvPr id="5" name="Rectangle 4"/>
          <p:cNvSpPr/>
          <p:nvPr/>
        </p:nvSpPr>
        <p:spPr>
          <a:xfrm>
            <a:off x="499552" y="476672"/>
            <a:ext cx="821925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ZA" sz="3200" dirty="0">
                <a:solidFill>
                  <a:srgbClr val="FF0000"/>
                </a:solidFill>
              </a:rPr>
              <a:t>South Africa’s </a:t>
            </a:r>
            <a:r>
              <a:rPr lang="en-ZA" sz="3200" dirty="0" smtClean="0">
                <a:solidFill>
                  <a:srgbClr val="FF0000"/>
                </a:solidFill>
              </a:rPr>
              <a:t>2020 Supplementary budget</a:t>
            </a:r>
            <a:r>
              <a:rPr lang="en-ZA" sz="3200" dirty="0">
                <a:solidFill>
                  <a:srgbClr val="FF0000"/>
                </a:solidFill>
              </a:rPr>
              <a:t>: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en-ZA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0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3600" dirty="0"/>
              <a:t>Civil service remuneration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55" y="1420610"/>
            <a:ext cx="8229600" cy="5162752"/>
          </a:xfrm>
        </p:spPr>
        <p:txBody>
          <a:bodyPr>
            <a:noAutofit/>
          </a:bodyPr>
          <a:lstStyle/>
          <a:p>
            <a:r>
              <a:rPr lang="en-ZA" sz="2400" dirty="0"/>
              <a:t>The February 2020 provided for no general increase for civil servants, but also not for any reduction in salaries or in employment numbers</a:t>
            </a:r>
          </a:p>
          <a:p>
            <a:pPr marL="0" indent="0">
              <a:buNone/>
            </a:pPr>
            <a:endParaRPr lang="en-ZA" sz="2400" dirty="0"/>
          </a:p>
          <a:p>
            <a:r>
              <a:rPr lang="en-ZA" sz="2400" dirty="0"/>
              <a:t>A general remuneration increase equal to the rate of inflation + 2/1 percentage point(s) (depending on seniority) in 2020/21 will amount to additional spending of some R40 billion on remuneration until March 2021, with a concomitant higher expenditure base in later years</a:t>
            </a:r>
          </a:p>
          <a:p>
            <a:endParaRPr lang="en-ZA" sz="2400" dirty="0">
              <a:solidFill>
                <a:srgbClr val="FF0000"/>
              </a:solidFill>
            </a:endParaRPr>
          </a:p>
          <a:p>
            <a:r>
              <a:rPr lang="en-ZA" sz="2400" dirty="0"/>
              <a:t>The 3-year budget for civil service remuneration tabled in February 2020 should be maintained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1A0C-9F61-4818-9FC0-69D5DE39FCCB}" type="slidenum">
              <a:rPr lang="en-ZA" smtClean="0"/>
              <a:t>10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6531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36712"/>
          </a:xfrm>
        </p:spPr>
        <p:txBody>
          <a:bodyPr>
            <a:normAutofit/>
          </a:bodyPr>
          <a:lstStyle/>
          <a:p>
            <a:r>
              <a:rPr lang="en-ZA" sz="3600" dirty="0"/>
              <a:t>Fiscal cliff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38" y="1628800"/>
            <a:ext cx="8391852" cy="4910112"/>
          </a:xfrm>
        </p:spPr>
        <p:txBody>
          <a:bodyPr>
            <a:noAutofit/>
          </a:bodyPr>
          <a:lstStyle/>
          <a:p>
            <a:pPr marL="342900" lvl="1" indent="-342900" algn="just">
              <a:lnSpc>
                <a:spcPct val="16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ZA" sz="2200" dirty="0"/>
              <a:t>The fiscal cliff is the </a:t>
            </a:r>
            <a:r>
              <a:rPr lang="en-ZA" sz="2200" dirty="0">
                <a:cs typeface="Arial" panose="020B0604020202020204" pitchFamily="34" charset="0"/>
              </a:rPr>
              <a:t>point where </a:t>
            </a:r>
            <a:r>
              <a:rPr lang="en-ZA" sz="2200" u="sng" dirty="0">
                <a:cs typeface="Arial" panose="020B0604020202020204" pitchFamily="34" charset="0"/>
              </a:rPr>
              <a:t>civil service remuneration</a:t>
            </a:r>
            <a:r>
              <a:rPr lang="en-ZA" sz="2200" dirty="0">
                <a:cs typeface="Arial" panose="020B0604020202020204" pitchFamily="34" charset="0"/>
              </a:rPr>
              <a:t>, </a:t>
            </a:r>
            <a:r>
              <a:rPr lang="en-ZA" sz="2200" u="sng" dirty="0">
                <a:cs typeface="Arial" panose="020B0604020202020204" pitchFamily="34" charset="0"/>
              </a:rPr>
              <a:t>social </a:t>
            </a:r>
            <a:r>
              <a:rPr lang="en-ZA" sz="2200" u="sng" dirty="0" smtClean="0">
                <a:cs typeface="Arial" panose="020B0604020202020204" pitchFamily="34" charset="0"/>
              </a:rPr>
              <a:t>assistance </a:t>
            </a:r>
            <a:r>
              <a:rPr lang="en-ZA" sz="2200" u="sng" dirty="0">
                <a:cs typeface="Arial" panose="020B0604020202020204" pitchFamily="34" charset="0"/>
              </a:rPr>
              <a:t>payments</a:t>
            </a:r>
            <a:r>
              <a:rPr lang="en-ZA" sz="2200" dirty="0">
                <a:cs typeface="Arial" panose="020B0604020202020204" pitchFamily="34" charset="0"/>
              </a:rPr>
              <a:t> and </a:t>
            </a:r>
            <a:r>
              <a:rPr lang="en-ZA" sz="2200" u="sng" dirty="0">
                <a:cs typeface="Arial" panose="020B0604020202020204" pitchFamily="34" charset="0"/>
              </a:rPr>
              <a:t>debt-service costs</a:t>
            </a:r>
            <a:r>
              <a:rPr lang="en-ZA" sz="2200" dirty="0">
                <a:cs typeface="Arial" panose="020B0604020202020204" pitchFamily="34" charset="0"/>
              </a:rPr>
              <a:t> will absorb all </a:t>
            </a:r>
            <a:r>
              <a:rPr lang="en-ZA" sz="2200" dirty="0">
                <a:solidFill>
                  <a:srgbClr val="FF0000"/>
                </a:solidFill>
                <a:cs typeface="Arial" panose="020B0604020202020204" pitchFamily="34" charset="0"/>
              </a:rPr>
              <a:t>government revenue</a:t>
            </a:r>
          </a:p>
          <a:p>
            <a:pPr marL="342900" lvl="1" indent="-342900" algn="just">
              <a:lnSpc>
                <a:spcPct val="16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ZA" sz="2200" dirty="0">
              <a:cs typeface="Arial" panose="020B0604020202020204" pitchFamily="34" charset="0"/>
            </a:endParaRPr>
          </a:p>
          <a:p>
            <a:pPr marL="342900" lvl="1" indent="-342900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ZA" sz="2200" dirty="0"/>
              <a:t>Compensation of employees + social assistance payments + debt-service costs:</a:t>
            </a:r>
          </a:p>
          <a:p>
            <a:pPr marL="742950" lvl="2" indent="-342900">
              <a:lnSpc>
                <a:spcPct val="15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ZA" sz="1800" dirty="0"/>
              <a:t>55,0% of tax revenue in 2007/08</a:t>
            </a:r>
          </a:p>
          <a:p>
            <a:pPr marL="742950" lvl="2" indent="-342900">
              <a:lnSpc>
                <a:spcPct val="15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ZA" sz="1800" dirty="0"/>
              <a:t>75,5% of tax revenue in terms of February 2020 budget</a:t>
            </a:r>
          </a:p>
          <a:p>
            <a:pPr marL="742950" lvl="2" indent="-342900">
              <a:lnSpc>
                <a:spcPct val="15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ZA" sz="1800" dirty="0">
                <a:solidFill>
                  <a:srgbClr val="FF0000"/>
                </a:solidFill>
              </a:rPr>
              <a:t>&gt; 100,0% of estimated tax revenue in terms of </a:t>
            </a:r>
            <a:r>
              <a:rPr lang="en-ZA" sz="1800" dirty="0" smtClean="0">
                <a:solidFill>
                  <a:srgbClr val="FF0000"/>
                </a:solidFill>
              </a:rPr>
              <a:t>2020 Supplementary budget</a:t>
            </a:r>
            <a:r>
              <a:rPr lang="en-ZA" sz="1800" dirty="0">
                <a:solidFill>
                  <a:srgbClr val="FF0000"/>
                </a:solidFill>
              </a:rPr>
              <a:t>*</a:t>
            </a:r>
          </a:p>
          <a:p>
            <a:pPr marL="742950" lvl="2" indent="-342900">
              <a:lnSpc>
                <a:spcPct val="15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endParaRPr lang="en-ZA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1A0C-9F61-4818-9FC0-69D5DE39FCCB}" type="slidenum">
              <a:rPr lang="en-ZA" smtClean="0"/>
              <a:t>11</a:t>
            </a:fld>
            <a:endParaRPr lang="en-ZA"/>
          </a:p>
        </p:txBody>
      </p:sp>
      <p:sp>
        <p:nvSpPr>
          <p:cNvPr id="5" name="Rectangle 4"/>
          <p:cNvSpPr/>
          <p:nvPr/>
        </p:nvSpPr>
        <p:spPr>
          <a:xfrm>
            <a:off x="97564" y="6418226"/>
            <a:ext cx="580479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ZA" altLang="en-US" sz="1050" dirty="0">
                <a:solidFill>
                  <a:srgbClr val="000000"/>
                </a:solidFill>
                <a:latin typeface="Arial" panose="020B0604020202020204" pitchFamily="34" charset="0"/>
              </a:rPr>
              <a:t>*Estimate, some recovery could follow after the 2020/21 expenditure spike, as explained below</a:t>
            </a:r>
            <a:endParaRPr lang="en-US" altLang="en-US" sz="105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23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600" dirty="0"/>
              <a:t>Fiscal Cliff Barometer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1A0C-9F61-4818-9FC0-69D5DE39FCCB}" type="slidenum">
              <a:rPr lang="en-ZA" smtClean="0"/>
              <a:t>12</a:t>
            </a:fld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17638"/>
            <a:ext cx="8229600" cy="4938712"/>
          </a:xfrm>
        </p:spPr>
        <p:txBody>
          <a:bodyPr>
            <a:normAutofit fontScale="92500"/>
          </a:bodyPr>
          <a:lstStyle/>
          <a:p>
            <a:r>
              <a:rPr lang="en-ZA" sz="2000" dirty="0"/>
              <a:t>Fiscal cliff barometer developed by the FCSG</a:t>
            </a:r>
          </a:p>
          <a:p>
            <a:pPr marL="0" indent="0">
              <a:buNone/>
            </a:pPr>
            <a:endParaRPr lang="en-ZA" sz="2000" dirty="0"/>
          </a:p>
          <a:p>
            <a:r>
              <a:rPr lang="en-ZA" sz="2000" dirty="0"/>
              <a:t>The fiscal cliff barometer is calculated as follows:</a:t>
            </a:r>
          </a:p>
          <a:p>
            <a:endParaRPr lang="en-ZA" sz="1800" dirty="0"/>
          </a:p>
          <a:p>
            <a:endParaRPr lang="en-ZA" sz="1800" dirty="0"/>
          </a:p>
          <a:p>
            <a:endParaRPr lang="en-ZA" sz="1800" dirty="0"/>
          </a:p>
          <a:p>
            <a:pPr marL="0" indent="0">
              <a:buNone/>
            </a:pPr>
            <a:endParaRPr lang="en-ZA" sz="1800" dirty="0"/>
          </a:p>
          <a:p>
            <a:endParaRPr lang="en-ZA" sz="2000" dirty="0"/>
          </a:p>
          <a:p>
            <a:r>
              <a:rPr lang="en-ZA" sz="2000" dirty="0"/>
              <a:t>Values can theoretically range from one to minus infinity</a:t>
            </a:r>
          </a:p>
          <a:p>
            <a:r>
              <a:rPr lang="en-ZA" sz="2000" dirty="0"/>
              <a:t>In practice only values between one and zero need to be taken into account </a:t>
            </a:r>
          </a:p>
          <a:p>
            <a:r>
              <a:rPr lang="en-ZA" sz="2000" dirty="0"/>
              <a:t>A high value (e.g. 0,9) will indicate a high probability of the fiscal cliff being reached, while a low value (e.g. 0,3) will indicate a low probability of the fiscal cliff being reached</a:t>
            </a:r>
          </a:p>
          <a:p>
            <a:r>
              <a:rPr lang="en-ZA" sz="2000" dirty="0"/>
              <a:t>The formula is able to take into account rolling forecast periods, which makes is more dynamic 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339752" y="2970027"/>
          <a:ext cx="3610274" cy="961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3" r:id="rId3" imgW="1943100" imgH="508000" progId="Equation.3">
                  <p:embed/>
                </p:oleObj>
              </mc:Choice>
              <mc:Fallback>
                <p:oleObj r:id="rId3" imgW="1943100" imgH="50800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2970027"/>
                        <a:ext cx="3610274" cy="9615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156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600" dirty="0"/>
              <a:t>Fiscal Cliff Barometer (February 2020)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1A0C-9F61-4818-9FC0-69D5DE39FCCB}" type="slidenum">
              <a:rPr lang="en-ZA" smtClean="0"/>
              <a:t>13</a:t>
            </a:fld>
            <a:endParaRPr lang="en-ZA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5353917"/>
              </p:ext>
            </p:extLst>
          </p:nvPr>
        </p:nvGraphicFramePr>
        <p:xfrm>
          <a:off x="457200" y="1916832"/>
          <a:ext cx="8229600" cy="376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3206544636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271794219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326336498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745597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</a:t>
                      </a:r>
                      <a:endParaRPr lang="en-ZA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Years to cliff</a:t>
                      </a:r>
                      <a:endParaRPr lang="en-ZA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 years forecasted</a:t>
                      </a:r>
                      <a:endParaRPr lang="en-ZA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Barometer</a:t>
                      </a:r>
                      <a:endParaRPr lang="en-ZA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9003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0.000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619431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0.717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03786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en-ZA" sz="20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0.386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21348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2018 Budget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0.119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25773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2000" dirty="0">
                          <a:latin typeface="+mn-lt"/>
                        </a:rPr>
                        <a:t>2018 MTBPS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0.405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09684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2000" dirty="0">
                          <a:latin typeface="+mn-lt"/>
                        </a:rPr>
                        <a:t>2019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0.390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67827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>
                          <a:solidFill>
                            <a:schemeClr val="tx1"/>
                          </a:solidFill>
                          <a:latin typeface="+mn-lt"/>
                        </a:rPr>
                        <a:t>2019 MTBPS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0.415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37755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2000" dirty="0">
                          <a:solidFill>
                            <a:schemeClr val="tx1"/>
                          </a:solidFill>
                          <a:latin typeface="+mn-lt"/>
                        </a:rPr>
                        <a:t>2020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0.475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46104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256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600" dirty="0"/>
              <a:t>Fiscal Cliff Barometer (February 2020)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1A0C-9F61-4818-9FC0-69D5DE39FCCB}" type="slidenum">
              <a:rPr lang="en-ZA" smtClean="0"/>
              <a:t>14</a:t>
            </a:fld>
            <a:endParaRPr lang="en-ZA"/>
          </a:p>
        </p:txBody>
      </p:sp>
      <p:sp>
        <p:nvSpPr>
          <p:cNvPr id="7" name="TextBox 6"/>
          <p:cNvSpPr txBox="1"/>
          <p:nvPr/>
        </p:nvSpPr>
        <p:spPr>
          <a:xfrm>
            <a:off x="6283040" y="2233317"/>
            <a:ext cx="1619200" cy="10156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ZA" sz="2000" dirty="0"/>
              <a:t>Upwards movement  = deterioration</a:t>
            </a: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4813316"/>
              </p:ext>
            </p:extLst>
          </p:nvPr>
        </p:nvGraphicFramePr>
        <p:xfrm>
          <a:off x="457200" y="1624013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flipH="1" flipV="1">
            <a:off x="6012160" y="1556792"/>
            <a:ext cx="274917" cy="16235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4572001" y="2708921"/>
            <a:ext cx="1567686" cy="108011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0" y="6467559"/>
            <a:ext cx="3036409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ZA" altLang="en-US" sz="1050" dirty="0">
                <a:solidFill>
                  <a:srgbClr val="000000"/>
                </a:solidFill>
                <a:latin typeface="Arial" panose="020B0604020202020204" pitchFamily="34" charset="0"/>
              </a:rPr>
              <a:t>*Graph intentionally limited to 100% of revenue </a:t>
            </a:r>
            <a:endParaRPr lang="en-US" altLang="en-US" sz="105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81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36712"/>
          </a:xfrm>
        </p:spPr>
        <p:txBody>
          <a:bodyPr>
            <a:normAutofit fontScale="90000"/>
          </a:bodyPr>
          <a:lstStyle/>
          <a:p>
            <a:r>
              <a:rPr lang="en-ZA" sz="3600" dirty="0"/>
              <a:t>Fiscal cliff update estimate iro 2020/21:</a:t>
            </a:r>
            <a:br>
              <a:rPr lang="en-ZA" sz="3600" dirty="0"/>
            </a:br>
            <a:r>
              <a:rPr lang="en-ZA" sz="3600" dirty="0" smtClean="0"/>
              <a:t>2020 Supplementary </a:t>
            </a:r>
            <a:r>
              <a:rPr lang="en-ZA" sz="3600" dirty="0"/>
              <a:t>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38" y="1086197"/>
            <a:ext cx="8391852" cy="5452715"/>
          </a:xfrm>
        </p:spPr>
        <p:txBody>
          <a:bodyPr>
            <a:noAutofit/>
          </a:bodyPr>
          <a:lstStyle/>
          <a:p>
            <a:pPr marL="342900" lvl="1" indent="-342900" algn="just">
              <a:lnSpc>
                <a:spcPct val="16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ZA" sz="2400" dirty="0"/>
              <a:t>Assumptions:</a:t>
            </a:r>
          </a:p>
          <a:p>
            <a:pPr marL="342900" lvl="1" indent="-342900" algn="just">
              <a:lnSpc>
                <a:spcPct val="16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ZA" sz="2200" dirty="0"/>
          </a:p>
          <a:p>
            <a:pPr marL="742950" lvl="2" indent="-342900" algn="just">
              <a:lnSpc>
                <a:spcPct val="160000"/>
              </a:lnSpc>
              <a:spcBef>
                <a:spcPts val="0"/>
              </a:spcBef>
              <a:buSzPct val="100000"/>
            </a:pPr>
            <a:r>
              <a:rPr lang="en-ZA" sz="2000" dirty="0"/>
              <a:t>A </a:t>
            </a:r>
            <a:r>
              <a:rPr lang="en-ZA" sz="2000" b="1" u="sng" dirty="0"/>
              <a:t>revenue reduction</a:t>
            </a:r>
            <a:r>
              <a:rPr lang="en-ZA" sz="2000" dirty="0"/>
              <a:t> of </a:t>
            </a:r>
            <a:r>
              <a:rPr lang="en-ZA" sz="2000" dirty="0" smtClean="0">
                <a:solidFill>
                  <a:srgbClr val="FF0000"/>
                </a:solidFill>
              </a:rPr>
              <a:t>R300 billion</a:t>
            </a:r>
            <a:r>
              <a:rPr lang="en-ZA" sz="2000" dirty="0" smtClean="0"/>
              <a:t>; </a:t>
            </a:r>
            <a:endParaRPr lang="en-ZA" sz="2000" dirty="0"/>
          </a:p>
          <a:p>
            <a:pPr marL="742950" lvl="2" indent="-342900" algn="just">
              <a:lnSpc>
                <a:spcPct val="160000"/>
              </a:lnSpc>
              <a:spcBef>
                <a:spcPts val="0"/>
              </a:spcBef>
              <a:buSzPct val="100000"/>
            </a:pPr>
            <a:r>
              <a:rPr lang="en-ZA" sz="2000" dirty="0" smtClean="0"/>
              <a:t>Once-off </a:t>
            </a:r>
            <a:r>
              <a:rPr lang="en-ZA" sz="2000" b="1" u="sng" dirty="0"/>
              <a:t>social grant payment increase</a:t>
            </a:r>
            <a:r>
              <a:rPr lang="en-ZA" sz="2000" dirty="0"/>
              <a:t> of </a:t>
            </a:r>
            <a:r>
              <a:rPr lang="en-ZA" sz="2000" dirty="0" smtClean="0">
                <a:solidFill>
                  <a:srgbClr val="FF0000"/>
                </a:solidFill>
              </a:rPr>
              <a:t>R41 </a:t>
            </a:r>
            <a:r>
              <a:rPr lang="en-ZA" sz="2000" dirty="0">
                <a:solidFill>
                  <a:srgbClr val="FF0000"/>
                </a:solidFill>
              </a:rPr>
              <a:t>billion </a:t>
            </a:r>
            <a:r>
              <a:rPr lang="en-ZA" sz="2000" dirty="0"/>
              <a:t>(not sustainable</a:t>
            </a:r>
            <a:r>
              <a:rPr lang="en-ZA" sz="2000" dirty="0" smtClean="0"/>
              <a:t>)</a:t>
            </a:r>
            <a:endParaRPr lang="en-ZA" sz="2000" dirty="0"/>
          </a:p>
          <a:p>
            <a:pPr marL="742950" lvl="2" indent="-342900" algn="just">
              <a:lnSpc>
                <a:spcPct val="160000"/>
              </a:lnSpc>
              <a:spcBef>
                <a:spcPts val="0"/>
              </a:spcBef>
              <a:buSzPct val="100000"/>
            </a:pPr>
            <a:r>
              <a:rPr lang="en-ZA" sz="2000" b="1" u="sng" dirty="0"/>
              <a:t>No further remuneration increase</a:t>
            </a:r>
            <a:r>
              <a:rPr lang="en-ZA" sz="2000" dirty="0"/>
              <a:t> for civil servants</a:t>
            </a:r>
          </a:p>
          <a:p>
            <a:pPr marL="742950" lvl="2" indent="-342900" algn="just">
              <a:lnSpc>
                <a:spcPct val="160000"/>
              </a:lnSpc>
              <a:spcBef>
                <a:spcPts val="0"/>
              </a:spcBef>
              <a:buSzPct val="100000"/>
            </a:pPr>
            <a:r>
              <a:rPr lang="en-ZA" sz="2000" dirty="0"/>
              <a:t>Additional borrowing requirement of some </a:t>
            </a:r>
            <a:r>
              <a:rPr lang="en-ZA" sz="2000" dirty="0" smtClean="0">
                <a:solidFill>
                  <a:srgbClr val="FF0000"/>
                </a:solidFill>
              </a:rPr>
              <a:t>R412 </a:t>
            </a:r>
            <a:r>
              <a:rPr lang="en-ZA" sz="2000" dirty="0">
                <a:solidFill>
                  <a:srgbClr val="FF0000"/>
                </a:solidFill>
              </a:rPr>
              <a:t>billion </a:t>
            </a:r>
            <a:r>
              <a:rPr lang="en-ZA" sz="2000" dirty="0" smtClean="0"/>
              <a:t>amounts </a:t>
            </a:r>
            <a:r>
              <a:rPr lang="en-ZA" sz="2000" dirty="0"/>
              <a:t>to an increase of </a:t>
            </a:r>
            <a:r>
              <a:rPr lang="en-ZA" sz="2000" dirty="0" smtClean="0"/>
              <a:t>11,5% </a:t>
            </a:r>
            <a:r>
              <a:rPr lang="en-ZA" sz="2000" dirty="0"/>
              <a:t>in government debt </a:t>
            </a:r>
            <a:r>
              <a:rPr lang="en-ZA" sz="2000" dirty="0" smtClean="0"/>
              <a:t>to </a:t>
            </a:r>
            <a:r>
              <a:rPr lang="en-ZA" sz="2000" dirty="0"/>
              <a:t>R3 </a:t>
            </a:r>
            <a:r>
              <a:rPr lang="en-ZA" sz="2000" dirty="0" smtClean="0"/>
              <a:t>974 billion. </a:t>
            </a:r>
          </a:p>
          <a:p>
            <a:pPr marL="742950" lvl="2" indent="-342900" algn="just">
              <a:lnSpc>
                <a:spcPct val="160000"/>
              </a:lnSpc>
              <a:spcBef>
                <a:spcPts val="0"/>
              </a:spcBef>
              <a:buSzPct val="100000"/>
            </a:pPr>
            <a:r>
              <a:rPr lang="en-ZA" sz="2000" dirty="0" smtClean="0"/>
              <a:t>A concomitant </a:t>
            </a:r>
            <a:r>
              <a:rPr lang="en-ZA" sz="2000" b="1" u="sng" dirty="0"/>
              <a:t>increase in debt-service </a:t>
            </a:r>
            <a:r>
              <a:rPr lang="en-ZA" sz="2000" b="1" u="sng" dirty="0" smtClean="0"/>
              <a:t>costs</a:t>
            </a:r>
            <a:r>
              <a:rPr lang="en-ZA" sz="2000" dirty="0" smtClean="0"/>
              <a:t> of </a:t>
            </a:r>
            <a:r>
              <a:rPr lang="en-ZA" sz="2000" dirty="0" smtClean="0">
                <a:solidFill>
                  <a:srgbClr val="FF0000"/>
                </a:solidFill>
              </a:rPr>
              <a:t>R7.1 billion </a:t>
            </a:r>
            <a:endParaRPr lang="en-ZA" sz="2000" b="1" u="sng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1A0C-9F61-4818-9FC0-69D5DE39FCCB}" type="slidenum">
              <a:rPr lang="en-ZA" smtClean="0"/>
              <a:t>15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1305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800" dirty="0"/>
              <a:t>Fiscal Cliff Barometer </a:t>
            </a:r>
            <a:r>
              <a:rPr lang="en-ZA" sz="2800" dirty="0" smtClean="0"/>
              <a:t>(2020 Supplementary Budget)</a:t>
            </a:r>
            <a:endParaRPr lang="en-Z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1A0C-9F61-4818-9FC0-69D5DE39FCCB}" type="slidenum">
              <a:rPr lang="en-ZA" smtClean="0"/>
              <a:t>16</a:t>
            </a:fld>
            <a:endParaRPr lang="en-ZA"/>
          </a:p>
        </p:txBody>
      </p:sp>
      <p:sp>
        <p:nvSpPr>
          <p:cNvPr id="7" name="TextBox 6"/>
          <p:cNvSpPr txBox="1"/>
          <p:nvPr/>
        </p:nvSpPr>
        <p:spPr>
          <a:xfrm>
            <a:off x="6283040" y="2233317"/>
            <a:ext cx="1619200" cy="10156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ZA" sz="2000" dirty="0"/>
              <a:t>Upwards movement  = deterioration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3563888" y="1916832"/>
            <a:ext cx="504056" cy="38849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4444474" y="2541026"/>
            <a:ext cx="1567686" cy="108011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6467559"/>
            <a:ext cx="3036409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ZA" altLang="en-US" sz="1050" dirty="0">
                <a:solidFill>
                  <a:srgbClr val="000000"/>
                </a:solidFill>
                <a:latin typeface="Arial" panose="020B0604020202020204" pitchFamily="34" charset="0"/>
              </a:rPr>
              <a:t>*Graph intentionally limited to 100% of revenue </a:t>
            </a:r>
            <a:endParaRPr lang="en-US" altLang="en-US" sz="105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0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36712"/>
          </a:xfrm>
        </p:spPr>
        <p:txBody>
          <a:bodyPr>
            <a:normAutofit fontScale="90000"/>
          </a:bodyPr>
          <a:lstStyle/>
          <a:p>
            <a:r>
              <a:rPr lang="en-ZA" sz="3600" dirty="0"/>
              <a:t>Fiscal cliff: Projections for </a:t>
            </a:r>
            <a:r>
              <a:rPr lang="en-ZA" sz="3600" dirty="0" smtClean="0"/>
              <a:t>2021/22 and beyond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38" y="1086197"/>
            <a:ext cx="8391852" cy="5635278"/>
          </a:xfrm>
        </p:spPr>
        <p:txBody>
          <a:bodyPr>
            <a:noAutofit/>
          </a:bodyPr>
          <a:lstStyle/>
          <a:p>
            <a:pPr marL="0" lvl="1" indent="0" algn="just">
              <a:lnSpc>
                <a:spcPct val="160000"/>
              </a:lnSpc>
              <a:spcBef>
                <a:spcPts val="0"/>
              </a:spcBef>
              <a:buSzPct val="100000"/>
              <a:buNone/>
            </a:pPr>
            <a:r>
              <a:rPr lang="en-ZA" sz="1900" dirty="0"/>
              <a:t>Assumptions</a:t>
            </a:r>
            <a:r>
              <a:rPr lang="en-ZA" sz="1900" dirty="0" smtClean="0"/>
              <a:t>:</a:t>
            </a:r>
          </a:p>
          <a:p>
            <a:pPr marL="742950" lvl="2" indent="-342900" algn="just">
              <a:lnSpc>
                <a:spcPct val="160000"/>
              </a:lnSpc>
              <a:spcBef>
                <a:spcPts val="0"/>
              </a:spcBef>
              <a:buSzPct val="100000"/>
            </a:pPr>
            <a:r>
              <a:rPr lang="en-ZA" sz="1900" b="1" u="sng" dirty="0" smtClean="0"/>
              <a:t>Revenue</a:t>
            </a:r>
            <a:r>
              <a:rPr lang="en-ZA" sz="1900" dirty="0" smtClean="0"/>
              <a:t> recovery in 2021/22 and 2022/23 as per Supplementary Budget Review. Thereafter growth of 6,5% per annum (average of 2007/08 to 2022/23) </a:t>
            </a:r>
            <a:endParaRPr lang="en-ZA" sz="1900" dirty="0"/>
          </a:p>
          <a:p>
            <a:pPr marL="742950" lvl="2" indent="-342900" algn="just">
              <a:lnSpc>
                <a:spcPct val="160000"/>
              </a:lnSpc>
              <a:spcBef>
                <a:spcPts val="0"/>
              </a:spcBef>
              <a:buSzPct val="100000"/>
            </a:pPr>
            <a:r>
              <a:rPr lang="en-ZA" sz="1900" b="1" u="sng" dirty="0" smtClean="0"/>
              <a:t>Remuneration </a:t>
            </a:r>
            <a:r>
              <a:rPr lang="en-ZA" sz="1900" b="1" u="sng" dirty="0"/>
              <a:t>cost for civil servants is contained</a:t>
            </a:r>
            <a:r>
              <a:rPr lang="en-ZA" sz="1900" dirty="0"/>
              <a:t> </a:t>
            </a:r>
            <a:r>
              <a:rPr lang="en-US" sz="1900" dirty="0"/>
              <a:t>figures as </a:t>
            </a:r>
            <a:r>
              <a:rPr lang="en-ZA" sz="1900" dirty="0"/>
              <a:t>per February 2020 </a:t>
            </a:r>
            <a:r>
              <a:rPr lang="en-ZA" sz="1900" dirty="0" smtClean="0"/>
              <a:t>budget. Thereafter average inflation plus 1 percentage point </a:t>
            </a:r>
            <a:endParaRPr lang="en-ZA" sz="1900" dirty="0"/>
          </a:p>
          <a:p>
            <a:pPr marL="742950" lvl="2" indent="-342900" algn="just">
              <a:lnSpc>
                <a:spcPct val="160000"/>
              </a:lnSpc>
              <a:spcBef>
                <a:spcPts val="0"/>
              </a:spcBef>
              <a:buSzPct val="100000"/>
            </a:pPr>
            <a:r>
              <a:rPr lang="en-US" sz="1900" b="1" u="sng" dirty="0" smtClean="0"/>
              <a:t>Debt-service costs</a:t>
            </a:r>
            <a:r>
              <a:rPr lang="en-US" sz="1900" dirty="0" smtClean="0"/>
              <a:t> figures as </a:t>
            </a:r>
            <a:r>
              <a:rPr lang="en-ZA" sz="1900" dirty="0" smtClean="0"/>
              <a:t>per </a:t>
            </a:r>
            <a:r>
              <a:rPr lang="en-ZA" sz="1900" dirty="0"/>
              <a:t>Supplementary Budget </a:t>
            </a:r>
            <a:r>
              <a:rPr lang="en-ZA" sz="1900" dirty="0" smtClean="0"/>
              <a:t>Review until 2022/23, thereafter  </a:t>
            </a:r>
            <a:r>
              <a:rPr lang="en-ZA" sz="1900" dirty="0"/>
              <a:t>growth of </a:t>
            </a:r>
            <a:r>
              <a:rPr lang="en-ZA" sz="1900" dirty="0" smtClean="0"/>
              <a:t>12,4% </a:t>
            </a:r>
            <a:r>
              <a:rPr lang="en-ZA" sz="1900" dirty="0"/>
              <a:t>per annum (average of 2007/08 to 2022/23) </a:t>
            </a:r>
          </a:p>
          <a:p>
            <a:pPr marL="742950" lvl="2" indent="-342900" algn="just">
              <a:lnSpc>
                <a:spcPct val="160000"/>
              </a:lnSpc>
              <a:spcBef>
                <a:spcPts val="0"/>
              </a:spcBef>
              <a:buSzPct val="100000"/>
            </a:pPr>
            <a:r>
              <a:rPr lang="en-US" sz="1900" dirty="0" smtClean="0"/>
              <a:t> </a:t>
            </a:r>
            <a:r>
              <a:rPr lang="en-ZA" sz="1900" b="1" u="sng" dirty="0" smtClean="0"/>
              <a:t>Social assistance payments</a:t>
            </a:r>
            <a:r>
              <a:rPr lang="en-ZA" sz="1900" dirty="0" smtClean="0"/>
              <a:t> to increase by </a:t>
            </a:r>
            <a:r>
              <a:rPr lang="en-ZA" sz="1900" dirty="0"/>
              <a:t>average inflation plus 1 percentage point </a:t>
            </a:r>
            <a:endParaRPr lang="en-US" sz="1900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1A0C-9F61-4818-9FC0-69D5DE39FCCB}" type="slidenum">
              <a:rPr lang="en-ZA" smtClean="0"/>
              <a:t>17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838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285316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600" dirty="0"/>
              <a:t>Fiscal Cliff Barometer (February 2021)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1A0C-9F61-4818-9FC0-69D5DE39FCCB}" type="slidenum">
              <a:rPr lang="en-ZA" smtClean="0"/>
              <a:t>18</a:t>
            </a:fld>
            <a:endParaRPr lang="en-ZA"/>
          </a:p>
        </p:txBody>
      </p:sp>
      <p:sp>
        <p:nvSpPr>
          <p:cNvPr id="7" name="TextBox 6"/>
          <p:cNvSpPr txBox="1"/>
          <p:nvPr/>
        </p:nvSpPr>
        <p:spPr>
          <a:xfrm>
            <a:off x="6283040" y="2233317"/>
            <a:ext cx="1619200" cy="10156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ZA" sz="2000" dirty="0"/>
              <a:t>Upwards movement  = deterioration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4111427" y="2708920"/>
            <a:ext cx="1567686" cy="108011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4136579" y="1977434"/>
            <a:ext cx="363413" cy="25588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6467559"/>
            <a:ext cx="3036409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ZA" altLang="en-US" sz="1050" dirty="0">
                <a:solidFill>
                  <a:srgbClr val="000000"/>
                </a:solidFill>
                <a:latin typeface="Arial" panose="020B0604020202020204" pitchFamily="34" charset="0"/>
              </a:rPr>
              <a:t>*Graph intentionally limited to 100% of revenue </a:t>
            </a:r>
            <a:endParaRPr lang="en-US" altLang="en-US" sz="105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50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ZA" sz="3600" dirty="0"/>
              <a:t>Conclusions</a:t>
            </a:r>
            <a:endParaRPr lang="en-ZA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356" y="1196752"/>
            <a:ext cx="8507288" cy="515959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sz="2000" dirty="0">
                <a:cs typeface="Arial" panose="020B0604020202020204" pitchFamily="34" charset="0"/>
              </a:rPr>
              <a:t>FCSG predicted this fiscal crisis since 2014: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US" sz="1800" dirty="0" smtClean="0">
                <a:cs typeface="Arial" panose="020B0604020202020204" pitchFamily="34" charset="0"/>
              </a:rPr>
              <a:t>The </a:t>
            </a:r>
            <a:r>
              <a:rPr lang="en-US" sz="1800" dirty="0">
                <a:cs typeface="Arial" panose="020B0604020202020204" pitchFamily="34" charset="0"/>
              </a:rPr>
              <a:t>fiscal cliff has now been </a:t>
            </a:r>
            <a:r>
              <a:rPr lang="en-US" sz="1800" dirty="0" smtClean="0">
                <a:cs typeface="Arial" panose="020B0604020202020204" pitchFamily="34" charset="0"/>
              </a:rPr>
              <a:t>reached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ZA" sz="1800" dirty="0" smtClean="0">
                <a:cs typeface="Arial" panose="020B0604020202020204" pitchFamily="34" charset="0"/>
              </a:rPr>
              <a:t>Although some </a:t>
            </a:r>
            <a:r>
              <a:rPr lang="en-ZA" sz="1800" dirty="0">
                <a:cs typeface="Arial" panose="020B0604020202020204" pitchFamily="34" charset="0"/>
              </a:rPr>
              <a:t>recovery could follow after the 2020/21 expenditure </a:t>
            </a:r>
            <a:r>
              <a:rPr lang="en-ZA" sz="1800" dirty="0" smtClean="0">
                <a:cs typeface="Arial" panose="020B0604020202020204" pitchFamily="34" charset="0"/>
              </a:rPr>
              <a:t>spike; we have seen a structural shift closer to the cliff face</a:t>
            </a:r>
            <a:endParaRPr lang="en-US" sz="1800" dirty="0">
              <a:cs typeface="Arial" panose="020B0604020202020204" pitchFamily="34" charset="0"/>
            </a:endParaRPr>
          </a:p>
          <a:p>
            <a:pPr marL="457200" lvl="1" indent="0" algn="just">
              <a:spcBef>
                <a:spcPts val="0"/>
              </a:spcBef>
              <a:buSzPct val="100000"/>
              <a:buNone/>
            </a:pPr>
            <a:endParaRPr lang="en-US" sz="2000" dirty="0"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SzPct val="100000"/>
            </a:pPr>
            <a:r>
              <a:rPr lang="en-US" sz="2000" dirty="0" smtClean="0">
                <a:cs typeface="Arial" panose="020B0604020202020204" pitchFamily="34" charset="0"/>
              </a:rPr>
              <a:t>For </a:t>
            </a:r>
            <a:r>
              <a:rPr lang="en-US" sz="2000" dirty="0">
                <a:cs typeface="Arial" panose="020B0604020202020204" pitchFamily="34" charset="0"/>
              </a:rPr>
              <a:t>the last decade South Africa did not have austerity budgets (an austerity budget is, </a:t>
            </a:r>
            <a:r>
              <a:rPr lang="en-US" sz="2000" dirty="0" smtClean="0">
                <a:cs typeface="Arial" panose="020B0604020202020204" pitchFamily="34" charset="0"/>
              </a:rPr>
              <a:t>at </a:t>
            </a:r>
            <a:r>
              <a:rPr lang="en-US" sz="2000" dirty="0">
                <a:cs typeface="Arial" panose="020B0604020202020204" pitchFamily="34" charset="0"/>
              </a:rPr>
              <a:t>the least, a balanced budget</a:t>
            </a:r>
            <a:r>
              <a:rPr lang="en-US" sz="2000" dirty="0" smtClean="0">
                <a:cs typeface="Arial" panose="020B0604020202020204" pitchFamily="34" charset="0"/>
              </a:rPr>
              <a:t>), therefore 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US" sz="1800" dirty="0" smtClean="0">
                <a:cs typeface="Arial" panose="020B0604020202020204" pitchFamily="34" charset="0"/>
              </a:rPr>
              <a:t>No reserve capacity was created</a:t>
            </a:r>
            <a:endParaRPr lang="en-US" sz="1800" dirty="0">
              <a:cs typeface="Arial" panose="020B0604020202020204" pitchFamily="34" charset="0"/>
            </a:endParaRPr>
          </a:p>
          <a:p>
            <a:pPr lvl="1" algn="just">
              <a:spcBef>
                <a:spcPts val="0"/>
              </a:spcBef>
              <a:buSzPct val="100000"/>
            </a:pPr>
            <a:r>
              <a:rPr lang="en-US" sz="1800" dirty="0" smtClean="0">
                <a:cs typeface="Arial" panose="020B0604020202020204" pitchFamily="34" charset="0"/>
              </a:rPr>
              <a:t>The zero-based budget approach is highly appreciated and necessary </a:t>
            </a:r>
          </a:p>
          <a:p>
            <a:pPr algn="just">
              <a:spcBef>
                <a:spcPts val="0"/>
              </a:spcBef>
              <a:buSzPct val="100000"/>
            </a:pPr>
            <a:endParaRPr lang="en-US" sz="2000" dirty="0"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SzPct val="100000"/>
            </a:pPr>
            <a:r>
              <a:rPr lang="en-ZA" sz="2000" dirty="0">
                <a:cs typeface="Arial" panose="020B0604020202020204" pitchFamily="34" charset="0"/>
              </a:rPr>
              <a:t>Protect institutions that still function well, but: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ZA" sz="1800" dirty="0">
                <a:cs typeface="Arial" panose="020B0604020202020204" pitchFamily="34" charset="0"/>
              </a:rPr>
              <a:t>Refrain from helping non-essential failed State-owned enterprises (SOEs); e.g., </a:t>
            </a:r>
            <a:r>
              <a:rPr lang="en-ZA" sz="1800" dirty="0" err="1">
                <a:cs typeface="Arial" panose="020B0604020202020204" pitchFamily="34" charset="0"/>
              </a:rPr>
              <a:t>Alexkor</a:t>
            </a:r>
            <a:r>
              <a:rPr lang="en-ZA" sz="1800" dirty="0">
                <a:cs typeface="Arial" panose="020B0604020202020204" pitchFamily="34" charset="0"/>
              </a:rPr>
              <a:t>, Denel, SA Express, SA Airways (importance of Council on SOEs)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ZA" sz="1800" dirty="0">
                <a:cs typeface="Arial" panose="020B0604020202020204" pitchFamily="34" charset="0"/>
              </a:rPr>
              <a:t>Limit the remuneration of executives at SOEs, as was </a:t>
            </a:r>
            <a:r>
              <a:rPr lang="en-ZA" sz="1800" dirty="0" smtClean="0">
                <a:cs typeface="Arial" panose="020B0604020202020204" pitchFamily="34" charset="0"/>
              </a:rPr>
              <a:t>proposed </a:t>
            </a:r>
            <a:r>
              <a:rPr lang="en-ZA" sz="1800" dirty="0">
                <a:cs typeface="Arial" panose="020B0604020202020204" pitchFamily="34" charset="0"/>
              </a:rPr>
              <a:t>in the February 2020 budget</a:t>
            </a:r>
          </a:p>
          <a:p>
            <a:pPr algn="just">
              <a:spcBef>
                <a:spcPts val="0"/>
              </a:spcBef>
              <a:buSzPct val="100000"/>
            </a:pPr>
            <a:endParaRPr lang="en-US" sz="2000" dirty="0" smtClean="0"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sz="2000" dirty="0" smtClean="0"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sz="2000" dirty="0"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sz="2000" dirty="0"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sz="2000" dirty="0"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sz="2000" dirty="0"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sz="2000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1A0C-9F61-4818-9FC0-69D5DE39FCCB}" type="slidenum">
              <a:rPr lang="en-ZA" smtClean="0"/>
              <a:t>19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9713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5991"/>
            <a:ext cx="8229600" cy="994122"/>
          </a:xfrm>
        </p:spPr>
        <p:txBody>
          <a:bodyPr>
            <a:normAutofit/>
          </a:bodyPr>
          <a:lstStyle/>
          <a:p>
            <a:r>
              <a:rPr lang="en-ZA" sz="3600" b="1" dirty="0"/>
              <a:t>Overview of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0113"/>
            <a:ext cx="8229600" cy="541723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ZA" sz="2100" dirty="0"/>
          </a:p>
          <a:p>
            <a:pPr>
              <a:spcBef>
                <a:spcPts val="0"/>
              </a:spcBef>
            </a:pPr>
            <a:r>
              <a:rPr lang="en-ZA" sz="2100" dirty="0" smtClean="0"/>
              <a:t>Comparison between February 2020 and Supplementary (June 2020) Budget – some highlights </a:t>
            </a:r>
            <a:endParaRPr lang="en-ZA" sz="2100" dirty="0"/>
          </a:p>
          <a:p>
            <a:pPr marL="0" indent="0">
              <a:spcBef>
                <a:spcPts val="0"/>
              </a:spcBef>
              <a:buNone/>
            </a:pPr>
            <a:endParaRPr lang="en-ZA" sz="2100" dirty="0" smtClean="0"/>
          </a:p>
          <a:p>
            <a:pPr>
              <a:spcBef>
                <a:spcPts val="0"/>
              </a:spcBef>
            </a:pPr>
            <a:r>
              <a:rPr lang="en-ZA" sz="2100" dirty="0" smtClean="0"/>
              <a:t>No </a:t>
            </a:r>
            <a:r>
              <a:rPr lang="en-ZA" sz="2100" dirty="0"/>
              <a:t>budget austerity in past 10 fiscal years </a:t>
            </a:r>
          </a:p>
          <a:p>
            <a:pPr>
              <a:spcBef>
                <a:spcPts val="0"/>
              </a:spcBef>
            </a:pPr>
            <a:endParaRPr lang="en-ZA" sz="2100" dirty="0"/>
          </a:p>
          <a:p>
            <a:pPr>
              <a:spcBef>
                <a:spcPts val="0"/>
              </a:spcBef>
            </a:pPr>
            <a:r>
              <a:rPr lang="en-ZA" sz="2100" dirty="0" smtClean="0"/>
              <a:t>Government debt</a:t>
            </a:r>
          </a:p>
          <a:p>
            <a:pPr>
              <a:spcBef>
                <a:spcPts val="0"/>
              </a:spcBef>
            </a:pPr>
            <a:endParaRPr lang="en-ZA" sz="2100" dirty="0"/>
          </a:p>
          <a:p>
            <a:pPr>
              <a:spcBef>
                <a:spcPts val="0"/>
              </a:spcBef>
            </a:pPr>
            <a:r>
              <a:rPr lang="en-ZA" sz="2100" dirty="0" smtClean="0"/>
              <a:t>Nominal GDP</a:t>
            </a:r>
          </a:p>
          <a:p>
            <a:pPr>
              <a:spcBef>
                <a:spcPts val="0"/>
              </a:spcBef>
            </a:pPr>
            <a:endParaRPr lang="en-ZA" sz="2100" dirty="0"/>
          </a:p>
          <a:p>
            <a:pPr>
              <a:spcBef>
                <a:spcPts val="0"/>
              </a:spcBef>
            </a:pPr>
            <a:r>
              <a:rPr lang="en-ZA" sz="2100" dirty="0"/>
              <a:t>Civil service remuneration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ZA" sz="2100" dirty="0"/>
          </a:p>
          <a:p>
            <a:pPr>
              <a:spcBef>
                <a:spcPts val="0"/>
              </a:spcBef>
            </a:pPr>
            <a:r>
              <a:rPr lang="en-ZA" sz="2100" dirty="0"/>
              <a:t>Fiscal cliff update</a:t>
            </a:r>
          </a:p>
          <a:p>
            <a:pPr>
              <a:spcBef>
                <a:spcPts val="0"/>
              </a:spcBef>
            </a:pPr>
            <a:endParaRPr lang="en-ZA" sz="2100" dirty="0"/>
          </a:p>
          <a:p>
            <a:pPr>
              <a:spcBef>
                <a:spcPts val="0"/>
              </a:spcBef>
            </a:pPr>
            <a:r>
              <a:rPr lang="en-ZA" sz="2100" dirty="0"/>
              <a:t>Conclusions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1A0C-9F61-4818-9FC0-69D5DE39FCCB}" type="slidenum">
              <a:rPr lang="en-ZA" smtClean="0"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6553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ZA" sz="3600" dirty="0"/>
              <a:t>Conclusions</a:t>
            </a:r>
            <a:endParaRPr lang="en-ZA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356" y="1196752"/>
            <a:ext cx="8507288" cy="515959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sz="2200" dirty="0">
                <a:cs typeface="Arial" panose="020B0604020202020204" pitchFamily="34" charset="0"/>
              </a:rPr>
              <a:t>Only very rapid economic growth can turn this position </a:t>
            </a:r>
            <a:r>
              <a:rPr lang="en-US" sz="2200" dirty="0" smtClean="0">
                <a:cs typeface="Arial" panose="020B0604020202020204" pitchFamily="34" charset="0"/>
              </a:rPr>
              <a:t>around</a:t>
            </a: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sz="2200" dirty="0"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SzPct val="100000"/>
            </a:pPr>
            <a:r>
              <a:rPr lang="en-US" sz="2200" dirty="0" smtClean="0"/>
              <a:t>South </a:t>
            </a:r>
            <a:r>
              <a:rPr lang="en-US" sz="2200" dirty="0"/>
              <a:t>Africa should be the investment conduit into the </a:t>
            </a:r>
            <a:r>
              <a:rPr lang="en-US" sz="2200" dirty="0" smtClean="0"/>
              <a:t>subcontinent</a:t>
            </a:r>
          </a:p>
          <a:p>
            <a:pPr algn="just">
              <a:spcBef>
                <a:spcPts val="0"/>
              </a:spcBef>
              <a:buSzPct val="100000"/>
            </a:pPr>
            <a:endParaRPr lang="en-ZA" sz="2200" dirty="0" smtClean="0"/>
          </a:p>
          <a:p>
            <a:pPr algn="just">
              <a:spcBef>
                <a:spcPts val="0"/>
              </a:spcBef>
              <a:buSzPct val="100000"/>
            </a:pPr>
            <a:r>
              <a:rPr lang="en-ZA" sz="2200" dirty="0" smtClean="0"/>
              <a:t>The FCSG reserves some scepticism regarding medium term forecasts, as these are based on a strong “V”-shaped recovery</a:t>
            </a:r>
            <a:br>
              <a:rPr lang="en-ZA" sz="2200" dirty="0" smtClean="0"/>
            </a:br>
            <a:endParaRPr lang="en-ZA" sz="2200" dirty="0"/>
          </a:p>
          <a:p>
            <a:pPr algn="just">
              <a:spcBef>
                <a:spcPts val="0"/>
              </a:spcBef>
              <a:buSzPct val="100000"/>
            </a:pPr>
            <a:r>
              <a:rPr lang="en-ZA" sz="2200" dirty="0" smtClean="0"/>
              <a:t>Lastly we urge members to take note of the Minister’s warning in relation to </a:t>
            </a:r>
            <a:r>
              <a:rPr lang="en-ZA" sz="2200" dirty="0"/>
              <a:t>a </a:t>
            </a:r>
            <a:r>
              <a:rPr lang="en-ZA" sz="2200" dirty="0" smtClean="0"/>
              <a:t>looming “sovereign </a:t>
            </a:r>
            <a:r>
              <a:rPr lang="en-ZA" sz="2200" dirty="0"/>
              <a:t>debt </a:t>
            </a:r>
            <a:r>
              <a:rPr lang="en-ZA" sz="2200" dirty="0" smtClean="0"/>
              <a:t>crisis”</a:t>
            </a:r>
          </a:p>
          <a:p>
            <a:pPr algn="just">
              <a:spcBef>
                <a:spcPts val="0"/>
              </a:spcBef>
              <a:buSzPct val="100000"/>
            </a:pPr>
            <a:endParaRPr lang="en-ZA" sz="2200" dirty="0"/>
          </a:p>
          <a:p>
            <a:pPr algn="just">
              <a:spcBef>
                <a:spcPts val="0"/>
              </a:spcBef>
              <a:buSzPct val="100000"/>
            </a:pPr>
            <a:r>
              <a:rPr lang="en-ZA" sz="2200" dirty="0" smtClean="0"/>
              <a:t>Global lenders’ willingness to provide funds; should </a:t>
            </a:r>
            <a:r>
              <a:rPr lang="en-ZA" sz="2200" u="sng" dirty="0" smtClean="0"/>
              <a:t>not</a:t>
            </a:r>
            <a:r>
              <a:rPr lang="en-ZA" sz="2200" dirty="0" smtClean="0"/>
              <a:t> be confused with South Africa’s ability to repay it </a:t>
            </a:r>
            <a:endParaRPr lang="en-ZA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1A0C-9F61-4818-9FC0-69D5DE39FCCB}" type="slidenum">
              <a:rPr lang="en-ZA" smtClean="0"/>
              <a:t>20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9763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ZA" sz="3600" dirty="0"/>
              <a:t>Questions/Discussion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ZA" sz="3300" dirty="0"/>
              <a:t>Selected references: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ZA" sz="33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ZA" sz="3300" dirty="0"/>
              <a:t>2020 </a:t>
            </a:r>
            <a:r>
              <a:rPr lang="en-ZA" sz="3300" dirty="0" smtClean="0"/>
              <a:t>Supplementary Budget </a:t>
            </a:r>
            <a:r>
              <a:rPr lang="en-ZA" sz="3300" dirty="0"/>
              <a:t>and various National </a:t>
            </a:r>
            <a:r>
              <a:rPr lang="en-ZA" sz="3300" i="1" dirty="0"/>
              <a:t>Budget Reviews</a:t>
            </a:r>
            <a:r>
              <a:rPr lang="en-ZA" sz="3300" dirty="0"/>
              <a:t>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ZA" sz="3300" dirty="0" smtClean="0"/>
              <a:t>Mbeki</a:t>
            </a:r>
            <a:r>
              <a:rPr lang="en-ZA" sz="3300" dirty="0"/>
              <a:t>, M, Rossouw, J, Joubert, F and Breytenbach, A. 2018. Fiscal Cliff Barometer. </a:t>
            </a:r>
            <a:r>
              <a:rPr lang="en-ZA" sz="3300" i="1" dirty="0"/>
              <a:t>New Agenda: South African Journal of Social and Economic Policy. </a:t>
            </a:r>
            <a:r>
              <a:rPr lang="en-ZA" sz="3300" dirty="0"/>
              <a:t>Volume 70.  Third Quarter 2018.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ZA" sz="3300" dirty="0"/>
              <a:t>Rossouw, J and Breytenbach, A. 2016 Fiscal constraints determine South Africa’s social agenda. </a:t>
            </a:r>
            <a:r>
              <a:rPr lang="en-ZA" sz="3300" i="1" dirty="0"/>
              <a:t>New Agenda: South African Journal of Social and Economic Policy. </a:t>
            </a:r>
            <a:r>
              <a:rPr lang="en-ZA" sz="3300" dirty="0"/>
              <a:t>Volume 62.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ZA" sz="3300" dirty="0"/>
              <a:t>Rossouw, J, Joubert, S. J. </a:t>
            </a:r>
            <a:r>
              <a:rPr lang="en-ZA" sz="3300" dirty="0" err="1"/>
              <a:t>en</a:t>
            </a:r>
            <a:r>
              <a:rPr lang="en-ZA" sz="3300" dirty="0"/>
              <a:t> Breytenbach, A. 2014. </a:t>
            </a:r>
            <a:r>
              <a:rPr lang="en-ZA" sz="3300" dirty="0" err="1"/>
              <a:t>Suid-Afrika</a:t>
            </a:r>
            <a:r>
              <a:rPr lang="en-ZA" sz="3300" dirty="0"/>
              <a:t> se </a:t>
            </a:r>
            <a:r>
              <a:rPr lang="en-ZA" sz="3300" dirty="0" err="1"/>
              <a:t>fiskale</a:t>
            </a:r>
            <a:r>
              <a:rPr lang="en-ZA" sz="3300" dirty="0"/>
              <a:t> </a:t>
            </a:r>
            <a:r>
              <a:rPr lang="en-ZA" sz="3300" dirty="0" err="1"/>
              <a:t>afgrond</a:t>
            </a:r>
            <a:r>
              <a:rPr lang="en-ZA" sz="3300" dirty="0"/>
              <a:t>: ‘n </a:t>
            </a:r>
            <a:r>
              <a:rPr lang="en-ZA" sz="3300" dirty="0" err="1"/>
              <a:t>Blik</a:t>
            </a:r>
            <a:r>
              <a:rPr lang="en-ZA" sz="3300" dirty="0"/>
              <a:t> op die </a:t>
            </a:r>
            <a:r>
              <a:rPr lang="en-ZA" sz="3300" dirty="0" err="1"/>
              <a:t>aanwending</a:t>
            </a:r>
            <a:r>
              <a:rPr lang="en-ZA" sz="3300" dirty="0"/>
              <a:t> van </a:t>
            </a:r>
            <a:r>
              <a:rPr lang="en-ZA" sz="3300" dirty="0" err="1"/>
              <a:t>owerheidshulpbronne</a:t>
            </a:r>
            <a:r>
              <a:rPr lang="en-ZA" sz="3300" dirty="0"/>
              <a:t>. </a:t>
            </a:r>
            <a:r>
              <a:rPr lang="en-ZA" sz="3300" i="1" dirty="0" err="1"/>
              <a:t>Tydskrif</a:t>
            </a:r>
            <a:r>
              <a:rPr lang="en-ZA" sz="3300" i="1" dirty="0"/>
              <a:t> </a:t>
            </a:r>
            <a:r>
              <a:rPr lang="en-ZA" sz="3300" i="1" dirty="0" err="1"/>
              <a:t>vir</a:t>
            </a:r>
            <a:r>
              <a:rPr lang="en-ZA" sz="3300" i="1" dirty="0"/>
              <a:t> </a:t>
            </a:r>
            <a:r>
              <a:rPr lang="en-ZA" sz="3300" i="1" dirty="0" err="1"/>
              <a:t>Geesteswetenskappe</a:t>
            </a:r>
            <a:r>
              <a:rPr lang="en-ZA" sz="3300" dirty="0"/>
              <a:t>, 54 (1): pp. 144-162.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ZA" sz="3300" dirty="0"/>
              <a:t>Rossouw, J., Joubert, S. J. en </a:t>
            </a:r>
            <a:r>
              <a:rPr lang="en-ZA" sz="3300" dirty="0" err="1"/>
              <a:t>Breytenbach</a:t>
            </a:r>
            <a:r>
              <a:rPr lang="en-ZA" sz="3300" dirty="0"/>
              <a:t>, A. 2016. </a:t>
            </a:r>
            <a:r>
              <a:rPr lang="en-ZA" sz="3300" dirty="0" err="1"/>
              <a:t>Suid-Afrika</a:t>
            </a:r>
            <a:r>
              <a:rPr lang="en-ZA" sz="3300" dirty="0"/>
              <a:t> se </a:t>
            </a:r>
            <a:r>
              <a:rPr lang="en-ZA" sz="3300" dirty="0" err="1"/>
              <a:t>fiskale</a:t>
            </a:r>
            <a:r>
              <a:rPr lang="en-ZA" sz="3300" dirty="0"/>
              <a:t> </a:t>
            </a:r>
            <a:r>
              <a:rPr lang="en-ZA" sz="3300" dirty="0" err="1"/>
              <a:t>keuses</a:t>
            </a:r>
            <a:r>
              <a:rPr lang="en-ZA" sz="3300" dirty="0"/>
              <a:t> </a:t>
            </a:r>
            <a:r>
              <a:rPr lang="en-ZA" sz="3300" dirty="0" err="1"/>
              <a:t>gemodelleer</a:t>
            </a:r>
            <a:r>
              <a:rPr lang="en-ZA" sz="3300" dirty="0"/>
              <a:t>: </a:t>
            </a:r>
            <a:r>
              <a:rPr lang="en-ZA" sz="3300" dirty="0" err="1"/>
              <a:t>Afgrond</a:t>
            </a:r>
            <a:r>
              <a:rPr lang="en-ZA" sz="3300" dirty="0"/>
              <a:t> of </a:t>
            </a:r>
            <a:r>
              <a:rPr lang="en-ZA" sz="3300" dirty="0" err="1"/>
              <a:t>plato</a:t>
            </a:r>
            <a:r>
              <a:rPr lang="en-ZA" sz="3300" dirty="0"/>
              <a:t>? </a:t>
            </a:r>
            <a:r>
              <a:rPr lang="en-ZA" sz="3300" i="1" dirty="0" err="1"/>
              <a:t>Tydskrif</a:t>
            </a:r>
            <a:r>
              <a:rPr lang="en-ZA" sz="3300" i="1" dirty="0"/>
              <a:t> vir </a:t>
            </a:r>
            <a:r>
              <a:rPr lang="en-ZA" sz="3300" i="1" dirty="0" err="1"/>
              <a:t>Geesteswetenskappe</a:t>
            </a:r>
            <a:r>
              <a:rPr lang="en-ZA" sz="3300" dirty="0"/>
              <a:t>, 56 (2-2): pp. 534-554.</a:t>
            </a:r>
          </a:p>
          <a:p>
            <a:endParaRPr lang="en-ZA" sz="1800" dirty="0"/>
          </a:p>
          <a:p>
            <a:endParaRPr lang="en-ZA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71A0C-9F61-4818-9FC0-69D5DE39FCCB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2153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600" dirty="0"/>
              <a:t>The people versus government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5CE2DE-AFFD-914B-A974-76D2A0C27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1A0C-9F61-4818-9FC0-69D5DE39FCCB}" type="slidenum">
              <a:rPr lang="en-ZA" smtClean="0"/>
              <a:t>3</a:t>
            </a:fld>
            <a:endParaRPr lang="en-ZA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268760"/>
            <a:ext cx="6937481" cy="5264324"/>
          </a:xfrm>
        </p:spPr>
      </p:pic>
    </p:spTree>
    <p:extLst>
      <p:ext uri="{BB962C8B-B14F-4D97-AF65-F5344CB8AC3E}">
        <p14:creationId xmlns:p14="http://schemas.microsoft.com/office/powerpoint/2010/main" val="326905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Comparison: </a:t>
            </a:r>
            <a:r>
              <a:rPr lang="en-ZA" dirty="0" smtClean="0"/>
              <a:t>February 2020 versus Supplementary </a:t>
            </a:r>
            <a:r>
              <a:rPr lang="en-ZA" dirty="0"/>
              <a:t>Budget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9268397"/>
              </p:ext>
            </p:extLst>
          </p:nvPr>
        </p:nvGraphicFramePr>
        <p:xfrm>
          <a:off x="457200" y="1600200"/>
          <a:ext cx="8229600" cy="330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90310466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5452069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b="1" dirty="0" smtClean="0"/>
                        <a:t>February 2020 </a:t>
                      </a:r>
                      <a:r>
                        <a:rPr lang="en-ZA" b="1" baseline="0" dirty="0" smtClean="0"/>
                        <a:t>(expectations)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Supplementary Budget (changes)</a:t>
                      </a:r>
                      <a:endParaRPr lang="en-Z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941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GDP growth of 0.9 %</a:t>
                      </a:r>
                      <a:r>
                        <a:rPr lang="en-ZA" baseline="0" dirty="0" smtClean="0"/>
                        <a:t> (2020)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/>
                        <a:t>GDP contraction of -7.2 %</a:t>
                      </a:r>
                      <a:r>
                        <a:rPr lang="en-ZA" baseline="0" dirty="0" smtClean="0"/>
                        <a:t> (2020)</a:t>
                      </a:r>
                      <a:endParaRPr lang="en-ZA" dirty="0" smtClean="0"/>
                    </a:p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512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Inflation 4.5%</a:t>
                      </a:r>
                      <a:r>
                        <a:rPr lang="en-ZA" baseline="0" dirty="0" smtClean="0"/>
                        <a:t> (2020)</a:t>
                      </a:r>
                      <a:endParaRPr lang="en-Z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/>
                        <a:t>Inflation 3.0%</a:t>
                      </a:r>
                      <a:r>
                        <a:rPr lang="en-ZA" baseline="0" dirty="0" smtClean="0"/>
                        <a:t> (2020)</a:t>
                      </a:r>
                      <a:endParaRPr lang="en-ZA" dirty="0" smtClean="0"/>
                    </a:p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232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/>
                        <a:t>Revenue under-collection of R300 billion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520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/>
                        <a:t>Additional</a:t>
                      </a:r>
                      <a:r>
                        <a:rPr lang="en-ZA" sz="1800" baseline="0" dirty="0" smtClean="0"/>
                        <a:t> social </a:t>
                      </a:r>
                      <a:r>
                        <a:rPr lang="en-ZA" sz="1800" dirty="0" smtClean="0"/>
                        <a:t>relief package of R41 billion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566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u="sng" dirty="0" smtClean="0"/>
                        <a:t>No further remuneration increase</a:t>
                      </a:r>
                      <a:r>
                        <a:rPr lang="en-ZA" sz="1800" dirty="0" smtClean="0"/>
                        <a:t> for civil servants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u="sng" dirty="0" smtClean="0"/>
                        <a:t>No further remuneration increase</a:t>
                      </a:r>
                      <a:r>
                        <a:rPr lang="en-ZA" sz="1800" dirty="0" smtClean="0"/>
                        <a:t> for civil servants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852332"/>
                  </a:ext>
                </a:extLst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1A0C-9F61-4818-9FC0-69D5DE39FCCB}" type="slidenum">
              <a:rPr lang="en-ZA" smtClean="0"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3338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Comparison: </a:t>
            </a:r>
            <a:r>
              <a:rPr lang="en-ZA" dirty="0" smtClean="0"/>
              <a:t>February </a:t>
            </a:r>
            <a:r>
              <a:rPr lang="en-ZA" dirty="0"/>
              <a:t>2020 versus Supplementary Budget</a:t>
            </a:r>
            <a:r>
              <a:rPr lang="en-ZA" dirty="0" smtClean="0"/>
              <a:t>, continued</a:t>
            </a:r>
            <a:endParaRPr lang="en-ZA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095944"/>
              </p:ext>
            </p:extLst>
          </p:nvPr>
        </p:nvGraphicFramePr>
        <p:xfrm>
          <a:off x="457200" y="1556792"/>
          <a:ext cx="8229600" cy="4302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8776">
                  <a:extLst>
                    <a:ext uri="{9D8B030D-6E8A-4147-A177-3AD203B41FA5}">
                      <a16:colId xmlns:a16="http://schemas.microsoft.com/office/drawing/2014/main" val="903104660"/>
                    </a:ext>
                  </a:extLst>
                </a:gridCol>
                <a:gridCol w="4330824">
                  <a:extLst>
                    <a:ext uri="{9D8B030D-6E8A-4147-A177-3AD203B41FA5}">
                      <a16:colId xmlns:a16="http://schemas.microsoft.com/office/drawing/2014/main" val="35452069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b="1" dirty="0" smtClean="0"/>
                        <a:t>February 2020 </a:t>
                      </a:r>
                      <a:r>
                        <a:rPr lang="en-ZA" b="1" baseline="0" dirty="0" smtClean="0"/>
                        <a:t>(expectations)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Supplementary Budget (changes)</a:t>
                      </a:r>
                      <a:endParaRPr lang="en-Z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941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/>
                        <a:t>Major adjustments to expenditure items </a:t>
                      </a:r>
                    </a:p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/>
                        <a:t>Zero-based budgeting*</a:t>
                      </a:r>
                    </a:p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520388"/>
                  </a:ext>
                </a:extLst>
              </a:tr>
              <a:tr h="550376">
                <a:tc>
                  <a:txBody>
                    <a:bodyPr/>
                    <a:lstStyle/>
                    <a:p>
                      <a:r>
                        <a:rPr lang="en-ZA" dirty="0" smtClean="0"/>
                        <a:t>Consolidated budget deficit</a:t>
                      </a:r>
                      <a:r>
                        <a:rPr lang="en-ZA" baseline="0" dirty="0" smtClean="0"/>
                        <a:t> of 6.8% of GDP forecasted for 2020/21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15.7 per cent of GDP in 2020/21…</a:t>
                      </a:r>
                      <a:r>
                        <a:rPr lang="en-ZA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main budget deficit, is projected to be</a:t>
                      </a:r>
                    </a:p>
                    <a:p>
                      <a:r>
                        <a:rPr lang="en-ZA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14.6 per cent of GDP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566138"/>
                  </a:ext>
                </a:extLst>
              </a:tr>
              <a:tr h="5503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u="sng" dirty="0" smtClean="0">
                          <a:cs typeface="Arial" panose="020B0604020202020204" pitchFamily="34" charset="0"/>
                        </a:rPr>
                        <a:t>Government gross debt level</a:t>
                      </a:r>
                      <a:r>
                        <a:rPr lang="en-ZA" sz="1800" dirty="0" smtClean="0">
                          <a:cs typeface="Arial" panose="020B0604020202020204" pitchFamily="34" charset="0"/>
                        </a:rPr>
                        <a:t> budgeted </a:t>
                      </a:r>
                      <a:r>
                        <a:rPr lang="en-ZA" sz="1800" baseline="0" dirty="0" smtClean="0">
                          <a:cs typeface="Arial" panose="020B0604020202020204" pitchFamily="34" charset="0"/>
                        </a:rPr>
                        <a:t>rise to 65.6% of GDP</a:t>
                      </a:r>
                      <a:endParaRPr lang="en-ZA" sz="1800" b="1" u="sng" dirty="0" smtClean="0"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81.8 per cent of GDP by the end 2020/21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196914"/>
                  </a:ext>
                </a:extLst>
              </a:tr>
              <a:tr h="5503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u="sng" dirty="0" smtClean="0">
                          <a:cs typeface="Arial" panose="020B0604020202020204" pitchFamily="34" charset="0"/>
                        </a:rPr>
                        <a:t>Debt-service costs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0" u="none" dirty="0" smtClean="0">
                          <a:cs typeface="Arial" panose="020B0604020202020204" pitchFamily="34" charset="0"/>
                        </a:rPr>
                        <a:t>2020/21: R229.3 billion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0" u="none" dirty="0" smtClean="0">
                          <a:cs typeface="Arial" panose="020B0604020202020204" pitchFamily="34" charset="0"/>
                        </a:rPr>
                        <a:t>2021/22: R258.5 billion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0" u="none" dirty="0" smtClean="0">
                          <a:cs typeface="Arial" panose="020B0604020202020204" pitchFamily="34" charset="0"/>
                        </a:rPr>
                        <a:t>2022/23: R290.1 billion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800" b="0" u="none" dirty="0" smtClean="0"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u="sng" dirty="0" smtClean="0">
                          <a:cs typeface="Arial" panose="020B0604020202020204" pitchFamily="34" charset="0"/>
                        </a:rPr>
                        <a:t>Debt-service costs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0" u="none" dirty="0" smtClean="0">
                          <a:cs typeface="Arial" panose="020B0604020202020204" pitchFamily="34" charset="0"/>
                        </a:rPr>
                        <a:t>2020/21: R236.4 billion (R7.1 billion</a:t>
                      </a:r>
                      <a:r>
                        <a:rPr lang="en-ZA" sz="1800" b="0" u="none" baseline="0" dirty="0" smtClean="0">
                          <a:cs typeface="Arial" panose="020B0604020202020204" pitchFamily="34" charset="0"/>
                        </a:rPr>
                        <a:t> extra)</a:t>
                      </a:r>
                      <a:endParaRPr lang="en-ZA" sz="1800" b="0" u="none" dirty="0" smtClean="0"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0" u="none" dirty="0" smtClean="0">
                          <a:cs typeface="Arial" panose="020B0604020202020204" pitchFamily="34" charset="0"/>
                        </a:rPr>
                        <a:t>2021/22: R263.1 billion (R4.6 billion</a:t>
                      </a:r>
                      <a:r>
                        <a:rPr lang="en-ZA" sz="1800" b="0" u="none" baseline="0" dirty="0" smtClean="0">
                          <a:cs typeface="Arial" panose="020B0604020202020204" pitchFamily="34" charset="0"/>
                        </a:rPr>
                        <a:t> extra)</a:t>
                      </a:r>
                      <a:endParaRPr lang="en-ZA" sz="1800" b="0" u="none" dirty="0" smtClean="0"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0" u="none" dirty="0" smtClean="0">
                          <a:cs typeface="Arial" panose="020B0604020202020204" pitchFamily="34" charset="0"/>
                        </a:rPr>
                        <a:t>2022/23: R301.1 billion (R11.0 billion</a:t>
                      </a:r>
                      <a:r>
                        <a:rPr lang="en-ZA" sz="1800" b="0" u="none" baseline="0" dirty="0" smtClean="0">
                          <a:cs typeface="Arial" panose="020B0604020202020204" pitchFamily="34" charset="0"/>
                        </a:rPr>
                        <a:t> extra)</a:t>
                      </a:r>
                      <a:endParaRPr lang="en-ZA" sz="1800" b="0" u="none" dirty="0" smtClean="0">
                        <a:cs typeface="Arial" panose="020B0604020202020204" pitchFamily="34" charset="0"/>
                      </a:endParaRPr>
                    </a:p>
                    <a:p>
                      <a:endParaRPr lang="en-ZA" sz="1800" b="0" u="none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196193"/>
                  </a:ext>
                </a:extLst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1A0C-9F61-4818-9FC0-69D5DE39FCCB}" type="slidenum">
              <a:rPr lang="en-ZA" smtClean="0"/>
              <a:t>5</a:t>
            </a:fld>
            <a:endParaRPr lang="en-ZA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0" y="6253864"/>
            <a:ext cx="8686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ZA" altLang="en-US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*Zero-based budgeting</a:t>
            </a:r>
            <a:r>
              <a:rPr lang="en-ZA" altLang="en-US" sz="1200" dirty="0">
                <a:solidFill>
                  <a:srgbClr val="000000"/>
                </a:solidFill>
                <a:latin typeface="Arial" panose="020B0604020202020204" pitchFamily="34" charset="0"/>
              </a:rPr>
              <a:t>, in which departmental expenses must be </a:t>
            </a:r>
            <a:r>
              <a:rPr lang="en-ZA" altLang="en-US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justified, accompanied </a:t>
            </a:r>
            <a:r>
              <a:rPr lang="en-ZA" altLang="en-US" sz="1200" dirty="0">
                <a:solidFill>
                  <a:srgbClr val="000000"/>
                </a:solidFill>
                <a:latin typeface="Arial" panose="020B0604020202020204" pitchFamily="34" charset="0"/>
              </a:rPr>
              <a:t>by rigorous analysis. Programmes that have little impact </a:t>
            </a:r>
            <a:r>
              <a:rPr lang="en-ZA" altLang="en-US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on economic </a:t>
            </a:r>
            <a:r>
              <a:rPr lang="en-ZA" altLang="en-US" sz="1200" dirty="0">
                <a:solidFill>
                  <a:srgbClr val="000000"/>
                </a:solidFill>
                <a:latin typeface="Arial" panose="020B0604020202020204" pitchFamily="34" charset="0"/>
              </a:rPr>
              <a:t>performance or service delivery will be phased </a:t>
            </a:r>
            <a:r>
              <a:rPr lang="en-ZA" altLang="en-US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out </a:t>
            </a:r>
            <a:r>
              <a:rPr lang="en-ZA" altLang="en-US" sz="1200" dirty="0">
                <a:solidFill>
                  <a:srgbClr val="000000"/>
                </a:solidFill>
                <a:latin typeface="Arial" panose="020B0604020202020204" pitchFamily="34" charset="0"/>
              </a:rPr>
              <a:t>(2020 S</a:t>
            </a:r>
            <a:r>
              <a:rPr lang="en-ZA" altLang="en-US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upplementary </a:t>
            </a:r>
            <a:r>
              <a:rPr lang="en-ZA" altLang="en-US" sz="1200" dirty="0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  <a:r>
              <a:rPr lang="en-ZA" altLang="en-US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udget </a:t>
            </a:r>
            <a:r>
              <a:rPr lang="en-ZA" altLang="en-US" sz="1200" dirty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r>
              <a:rPr lang="en-ZA" altLang="en-US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eview, Chapter 4:31)</a:t>
            </a:r>
            <a:endParaRPr lang="en-US" altLang="en-US" sz="1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9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367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3600" dirty="0"/>
              <a:t>No budget austerity in past 10 fiscal years</a:t>
            </a:r>
            <a:endParaRPr lang="en-ZA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1A0C-9F61-4818-9FC0-69D5DE39FCCB}" type="slidenum">
              <a:rPr lang="en-ZA" smtClean="0"/>
              <a:t>6</a:t>
            </a:fld>
            <a:endParaRPr lang="en-ZA"/>
          </a:p>
        </p:txBody>
      </p:sp>
      <p:sp>
        <p:nvSpPr>
          <p:cNvPr id="6" name="Rectangle 5"/>
          <p:cNvSpPr/>
          <p:nvPr/>
        </p:nvSpPr>
        <p:spPr>
          <a:xfrm>
            <a:off x="0" y="6540722"/>
            <a:ext cx="90010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1050" b="1" u="sng" dirty="0"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af-ZA" sz="105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ZA" sz="1050" dirty="0">
                <a:latin typeface="Arial" panose="020B0604020202020204" pitchFamily="34" charset="0"/>
                <a:cs typeface="Arial" panose="020B0604020202020204" pitchFamily="34" charset="0"/>
              </a:rPr>
              <a:t>SARB, Treasury </a:t>
            </a:r>
            <a:endParaRPr lang="en-ZA" sz="1400" dirty="0"/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0" y="6253864"/>
            <a:ext cx="478802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ZA" altLang="en-US" sz="1200" dirty="0">
                <a:solidFill>
                  <a:srgbClr val="000000"/>
                </a:solidFill>
                <a:latin typeface="Arial" panose="020B0604020202020204" pitchFamily="34" charset="0"/>
              </a:rPr>
              <a:t>*Treasury forecasts (</a:t>
            </a:r>
            <a:r>
              <a:rPr lang="en-ZA" altLang="en-US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2020 February and Supplementary Budgets)  </a:t>
            </a:r>
            <a:endParaRPr lang="en-US" altLang="en-US" sz="1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28484" y="2564904"/>
            <a:ext cx="111663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350" b="1" dirty="0" smtClean="0"/>
              <a:t>-6.0% Ave</a:t>
            </a:r>
            <a:r>
              <a:rPr lang="en-ZA" sz="1350" b="1" dirty="0"/>
              <a:t>.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5955210"/>
              </p:ext>
            </p:extLst>
          </p:nvPr>
        </p:nvGraphicFramePr>
        <p:xfrm>
          <a:off x="715751" y="1125814"/>
          <a:ext cx="7569498" cy="4955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759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23835" y="0"/>
            <a:ext cx="8229600" cy="1143000"/>
          </a:xfrm>
        </p:spPr>
        <p:txBody>
          <a:bodyPr>
            <a:noAutofit/>
          </a:bodyPr>
          <a:lstStyle/>
          <a:p>
            <a:r>
              <a:rPr lang="en-ZA" altLang="en-US" sz="3600" dirty="0"/>
              <a:t>Government debt</a:t>
            </a:r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925673C-7233-4FD7-B28C-6DE439C35A0B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298431"/>
            <a:ext cx="235673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ZA" altLang="en-US" sz="1050" dirty="0">
                <a:solidFill>
                  <a:srgbClr val="000000"/>
                </a:solidFill>
                <a:latin typeface="Arial" panose="020B0604020202020204" pitchFamily="34" charset="0"/>
              </a:rPr>
              <a:t>*Treasury forecasts  (2020 Budget)  </a:t>
            </a:r>
            <a:endParaRPr lang="en-US" altLang="en-US" sz="105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6540722"/>
            <a:ext cx="90010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1050" b="1" u="sng" dirty="0"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af-ZA" sz="105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ZA" sz="1050" dirty="0">
                <a:latin typeface="Arial" panose="020B0604020202020204" pitchFamily="34" charset="0"/>
                <a:cs typeface="Arial" panose="020B0604020202020204" pitchFamily="34" charset="0"/>
              </a:rPr>
              <a:t>SARB, Treasury </a:t>
            </a:r>
            <a:endParaRPr lang="en-ZA" sz="1400" dirty="0"/>
          </a:p>
        </p:txBody>
      </p:sp>
      <p:sp>
        <p:nvSpPr>
          <p:cNvPr id="2" name="Oval 1"/>
          <p:cNvSpPr/>
          <p:nvPr/>
        </p:nvSpPr>
        <p:spPr>
          <a:xfrm>
            <a:off x="7995019" y="1327372"/>
            <a:ext cx="625051" cy="11254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" name="TextBox 2"/>
          <p:cNvSpPr txBox="1"/>
          <p:nvPr/>
        </p:nvSpPr>
        <p:spPr>
          <a:xfrm>
            <a:off x="5724128" y="823249"/>
            <a:ext cx="2962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Likely </a:t>
            </a:r>
            <a:r>
              <a:rPr lang="en-ZA" dirty="0" smtClean="0"/>
              <a:t>still underestimated </a:t>
            </a:r>
            <a:endParaRPr lang="en-ZA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7441693" y="1173248"/>
            <a:ext cx="553326" cy="3773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340121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703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Nominal GDP</a:t>
            </a:r>
            <a:endParaRPr lang="en-Z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4170" y="1417638"/>
            <a:ext cx="8352630" cy="154714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1A0C-9F61-4818-9FC0-69D5DE39FCCB}" type="slidenum">
              <a:rPr lang="en-ZA" smtClean="0"/>
              <a:t>8</a:t>
            </a:fld>
            <a:endParaRPr lang="en-ZA"/>
          </a:p>
        </p:txBody>
      </p:sp>
      <p:sp>
        <p:nvSpPr>
          <p:cNvPr id="6" name="TextBox 5"/>
          <p:cNvSpPr txBox="1"/>
          <p:nvPr/>
        </p:nvSpPr>
        <p:spPr>
          <a:xfrm>
            <a:off x="457200" y="3609848"/>
            <a:ext cx="7787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400" dirty="0" smtClean="0"/>
              <a:t>Nominal GDP expected to decline by R170 billion (3.4%)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400" dirty="0" smtClean="0"/>
              <a:t>Medium term growth projections possibly over-optimistic </a:t>
            </a:r>
            <a:endParaRPr lang="en-ZA" sz="2400" dirty="0"/>
          </a:p>
        </p:txBody>
      </p:sp>
      <p:sp>
        <p:nvSpPr>
          <p:cNvPr id="7" name="Rectangle 6"/>
          <p:cNvSpPr/>
          <p:nvPr/>
        </p:nvSpPr>
        <p:spPr>
          <a:xfrm>
            <a:off x="0" y="6540722"/>
            <a:ext cx="9001000" cy="469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1050" b="1" u="sng" dirty="0"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af-ZA" sz="105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ZA" sz="1050" dirty="0">
                <a:latin typeface="Arial" panose="020B0604020202020204" pitchFamily="34" charset="0"/>
                <a:cs typeface="Arial" panose="020B0604020202020204" pitchFamily="34" charset="0"/>
              </a:rPr>
              <a:t>June 2020 Supplementary Budget Review, Chapter 3, 27)</a:t>
            </a:r>
          </a:p>
          <a:p>
            <a:endParaRPr lang="en-ZA" sz="1400" dirty="0"/>
          </a:p>
        </p:txBody>
      </p:sp>
    </p:spTree>
    <p:extLst>
      <p:ext uri="{BB962C8B-B14F-4D97-AF65-F5344CB8AC3E}">
        <p14:creationId xmlns:p14="http://schemas.microsoft.com/office/powerpoint/2010/main" val="306543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490" y="563117"/>
            <a:ext cx="8229600" cy="418058"/>
          </a:xfrm>
        </p:spPr>
        <p:txBody>
          <a:bodyPr>
            <a:noAutofit/>
          </a:bodyPr>
          <a:lstStyle/>
          <a:p>
            <a:r>
              <a:rPr lang="en-ZA" sz="3600" dirty="0"/>
              <a:t>Civil service remuneration</a:t>
            </a:r>
            <a:endParaRPr lang="en-ZA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356" y="1340768"/>
            <a:ext cx="8507288" cy="4237931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SzPct val="100000"/>
              <a:buNone/>
            </a:pPr>
            <a:endParaRPr lang="en-ZA" sz="2400" dirty="0"/>
          </a:p>
          <a:p>
            <a:pPr algn="just">
              <a:spcBef>
                <a:spcPts val="0"/>
              </a:spcBef>
              <a:buSzPct val="100000"/>
            </a:pPr>
            <a:endParaRPr lang="en-ZA" sz="2400" dirty="0"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ZA" sz="2400" dirty="0"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ZA" sz="2400" dirty="0"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ZA" sz="2400" dirty="0"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ZA" sz="2400" dirty="0"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ZA" sz="2400" dirty="0"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ZA" sz="2400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1A0C-9F61-4818-9FC0-69D5DE39FCCB}" type="slidenum">
              <a:rPr lang="en-ZA" smtClean="0"/>
              <a:t>9</a:t>
            </a:fld>
            <a:endParaRPr lang="en-Z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481629"/>
              </p:ext>
            </p:extLst>
          </p:nvPr>
        </p:nvGraphicFramePr>
        <p:xfrm>
          <a:off x="480150" y="2492896"/>
          <a:ext cx="7980281" cy="2301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5586">
                  <a:extLst>
                    <a:ext uri="{9D8B030D-6E8A-4147-A177-3AD203B41FA5}">
                      <a16:colId xmlns:a16="http://schemas.microsoft.com/office/drawing/2014/main" val="2890327200"/>
                    </a:ext>
                  </a:extLst>
                </a:gridCol>
                <a:gridCol w="1252939">
                  <a:extLst>
                    <a:ext uri="{9D8B030D-6E8A-4147-A177-3AD203B41FA5}">
                      <a16:colId xmlns:a16="http://schemas.microsoft.com/office/drawing/2014/main" val="3418227250"/>
                    </a:ext>
                  </a:extLst>
                </a:gridCol>
                <a:gridCol w="1252939">
                  <a:extLst>
                    <a:ext uri="{9D8B030D-6E8A-4147-A177-3AD203B41FA5}">
                      <a16:colId xmlns:a16="http://schemas.microsoft.com/office/drawing/2014/main" val="1586349645"/>
                    </a:ext>
                  </a:extLst>
                </a:gridCol>
                <a:gridCol w="1252939">
                  <a:extLst>
                    <a:ext uri="{9D8B030D-6E8A-4147-A177-3AD203B41FA5}">
                      <a16:colId xmlns:a16="http://schemas.microsoft.com/office/drawing/2014/main" val="2925413148"/>
                    </a:ext>
                  </a:extLst>
                </a:gridCol>
                <a:gridCol w="1252939">
                  <a:extLst>
                    <a:ext uri="{9D8B030D-6E8A-4147-A177-3AD203B41FA5}">
                      <a16:colId xmlns:a16="http://schemas.microsoft.com/office/drawing/2014/main" val="2369183128"/>
                    </a:ext>
                  </a:extLst>
                </a:gridCol>
                <a:gridCol w="1252939">
                  <a:extLst>
                    <a:ext uri="{9D8B030D-6E8A-4147-A177-3AD203B41FA5}">
                      <a16:colId xmlns:a16="http://schemas.microsoft.com/office/drawing/2014/main" val="1121200093"/>
                    </a:ext>
                  </a:extLst>
                </a:gridCol>
              </a:tblGrid>
              <a:tr h="259720">
                <a:tc>
                  <a:txBody>
                    <a:bodyPr/>
                    <a:lstStyle/>
                    <a:p>
                      <a:endParaRPr lang="en-ZA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>
                          <a:latin typeface="+mn-lt"/>
                        </a:rPr>
                        <a:t>2019/20 (Revised)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>
                          <a:latin typeface="+mn-lt"/>
                        </a:rPr>
                        <a:t>2020/21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>
                          <a:latin typeface="+mn-lt"/>
                        </a:rPr>
                        <a:t>2021/22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>
                          <a:latin typeface="+mn-lt"/>
                        </a:rPr>
                        <a:t>2022/23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>
                          <a:latin typeface="+mn-lt"/>
                        </a:rPr>
                        <a:t>Average</a:t>
                      </a:r>
                      <a:r>
                        <a:rPr lang="en-ZA" sz="1800" b="1" baseline="0" dirty="0">
                          <a:latin typeface="+mn-lt"/>
                        </a:rPr>
                        <a:t> annual nominal growth</a:t>
                      </a:r>
                      <a:endParaRPr lang="en-ZA" sz="18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767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800" b="1" dirty="0">
                          <a:latin typeface="+mn-lt"/>
                        </a:rPr>
                        <a:t>2019 MTBPS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>
                          <a:latin typeface="+mn-lt"/>
                        </a:rPr>
                        <a:t>630.7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>
                          <a:latin typeface="+mn-lt"/>
                        </a:rPr>
                        <a:t>675.2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>
                          <a:latin typeface="+mn-lt"/>
                        </a:rPr>
                        <a:t>717.6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>
                          <a:latin typeface="+mn-lt"/>
                        </a:rPr>
                        <a:t>758.5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>
                          <a:latin typeface="+mn-lt"/>
                        </a:rPr>
                        <a:t>6.3%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7473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800" b="1" dirty="0">
                          <a:latin typeface="+mn-lt"/>
                        </a:rPr>
                        <a:t>2020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>
                          <a:latin typeface="+mn-lt"/>
                        </a:rPr>
                        <a:t>629.2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>
                          <a:latin typeface="+mn-lt"/>
                        </a:rPr>
                        <a:t>638.9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>
                          <a:latin typeface="+mn-lt"/>
                        </a:rPr>
                        <a:t>667.8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>
                          <a:latin typeface="+mn-lt"/>
                        </a:rPr>
                        <a:t>697.1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>
                          <a:latin typeface="+mn-lt"/>
                        </a:rPr>
                        <a:t>3.5%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5380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800" b="1" dirty="0">
                          <a:latin typeface="+mn-lt"/>
                        </a:rPr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-36.3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-49.8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-61.4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ZA" sz="18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8997229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1500" y="6356350"/>
            <a:ext cx="9001000" cy="469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1050" b="1" u="sng" dirty="0"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af-ZA" sz="105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ZA" sz="1050" dirty="0">
                <a:latin typeface="Arial" panose="020B0604020202020204" pitchFamily="34" charset="0"/>
                <a:cs typeface="Arial" panose="020B0604020202020204" pitchFamily="34" charset="0"/>
              </a:rPr>
              <a:t>2020 Budget, Own calculations  </a:t>
            </a:r>
          </a:p>
          <a:p>
            <a:endParaRPr lang="en-ZA" sz="1400" dirty="0"/>
          </a:p>
        </p:txBody>
      </p:sp>
    </p:spTree>
    <p:extLst>
      <p:ext uri="{BB962C8B-B14F-4D97-AF65-F5344CB8AC3E}">
        <p14:creationId xmlns:p14="http://schemas.microsoft.com/office/powerpoint/2010/main" val="217876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10103</TotalTime>
  <Words>1421</Words>
  <Application>Microsoft Office PowerPoint</Application>
  <PresentationFormat>On-screen Show (4:3)</PresentationFormat>
  <Paragraphs>249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Wingdings</vt:lpstr>
      <vt:lpstr>Office Theme</vt:lpstr>
      <vt:lpstr>Equation.3</vt:lpstr>
      <vt:lpstr> Presentation to a joint sitting of the Parliamentary Standing and Select Committees on Finance 1 July 2020  </vt:lpstr>
      <vt:lpstr>Overview of Presentation</vt:lpstr>
      <vt:lpstr>The people versus government </vt:lpstr>
      <vt:lpstr>Comparison: February 2020 versus Supplementary Budget</vt:lpstr>
      <vt:lpstr>Comparison: February 2020 versus Supplementary Budget, continued</vt:lpstr>
      <vt:lpstr>No budget austerity in past 10 fiscal years</vt:lpstr>
      <vt:lpstr>Government debt</vt:lpstr>
      <vt:lpstr>Nominal GDP</vt:lpstr>
      <vt:lpstr>Civil service remuneration</vt:lpstr>
      <vt:lpstr>Civil service remuneration</vt:lpstr>
      <vt:lpstr>Fiscal cliff</vt:lpstr>
      <vt:lpstr>Fiscal Cliff Barometer</vt:lpstr>
      <vt:lpstr>Fiscal Cliff Barometer (February 2020)</vt:lpstr>
      <vt:lpstr>Fiscal Cliff Barometer (February 2020)</vt:lpstr>
      <vt:lpstr>Fiscal cliff update estimate iro 2020/21: 2020 Supplementary budget</vt:lpstr>
      <vt:lpstr>Fiscal Cliff Barometer (2020 Supplementary Budget)</vt:lpstr>
      <vt:lpstr>Fiscal cliff: Projections for 2021/22 and beyond</vt:lpstr>
      <vt:lpstr>Fiscal Cliff Barometer (February 2021)</vt:lpstr>
      <vt:lpstr>Conclusions</vt:lpstr>
      <vt:lpstr>Conclusions</vt:lpstr>
      <vt:lpstr>Questions/Discussion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to the Western Cape Government’s Fiscal Policy Seminar 28 October 2016</dc:title>
  <dc:creator>wits-user</dc:creator>
  <cp:lastModifiedBy>Anon</cp:lastModifiedBy>
  <cp:revision>552</cp:revision>
  <cp:lastPrinted>2018-02-23T07:16:20Z</cp:lastPrinted>
  <dcterms:created xsi:type="dcterms:W3CDTF">2016-10-18T06:07:22Z</dcterms:created>
  <dcterms:modified xsi:type="dcterms:W3CDTF">2020-06-30T08:22:29Z</dcterms:modified>
</cp:coreProperties>
</file>