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60" r:id="rId2"/>
  </p:sldMasterIdLst>
  <p:notesMasterIdLst>
    <p:notesMasterId r:id="rId16"/>
  </p:notesMasterIdLst>
  <p:handoutMasterIdLst>
    <p:handoutMasterId r:id="rId17"/>
  </p:handoutMasterIdLst>
  <p:sldIdLst>
    <p:sldId id="256" r:id="rId3"/>
    <p:sldId id="257" r:id="rId4"/>
    <p:sldId id="275" r:id="rId5"/>
    <p:sldId id="296" r:id="rId6"/>
    <p:sldId id="300" r:id="rId7"/>
    <p:sldId id="297" r:id="rId8"/>
    <p:sldId id="301" r:id="rId9"/>
    <p:sldId id="302" r:id="rId10"/>
    <p:sldId id="298" r:id="rId11"/>
    <p:sldId id="291" r:id="rId12"/>
    <p:sldId id="299" r:id="rId13"/>
    <p:sldId id="281" r:id="rId14"/>
    <p:sldId id="273" r:id="rId15"/>
  </p:sldIdLst>
  <p:sldSz cx="18288000" cy="10287000"/>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99FF"/>
    <a:srgbClr val="6666FF"/>
    <a:srgbClr val="6600CC"/>
    <a:srgbClr val="9999FF"/>
    <a:srgbClr val="6699FF"/>
    <a:srgbClr val="0066FF"/>
    <a:srgbClr val="003399"/>
    <a:srgbClr val="3333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5" d="100"/>
          <a:sy n="45" d="100"/>
        </p:scale>
        <p:origin x="604" y="44"/>
      </p:cViewPr>
      <p:guideLst>
        <p:guide orient="horz" pos="3240"/>
        <p:guide pos="5760"/>
      </p:guideLst>
    </p:cSldViewPr>
  </p:slideViewPr>
  <p:notesTextViewPr>
    <p:cViewPr>
      <p:scale>
        <a:sx n="1" d="1"/>
        <a:sy n="1" d="1"/>
      </p:scale>
      <p:origin x="0" y="0"/>
    </p:cViewPr>
  </p:notesTextViewPr>
  <p:notesViewPr>
    <p:cSldViewPr snapToGrid="0">
      <p:cViewPr varScale="1">
        <p:scale>
          <a:sx n="89" d="100"/>
          <a:sy n="89" d="100"/>
        </p:scale>
        <p:origin x="298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DB6074-3ABC-45E1-B916-FEC97060DD13}" type="datetimeFigureOut">
              <a:rPr lang="en-US" smtClean="0"/>
              <a:t>6/29/2020</a:t>
            </a:fld>
            <a:endParaRPr lang="en-US" dirty="0"/>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1DD687-6233-47B9-B4B4-25AECA70699E}" type="slidenum">
              <a:rPr lang="en-US" smtClean="0"/>
              <a:t>‹#›</a:t>
            </a:fld>
            <a:endParaRPr lang="en-US" dirty="0"/>
          </a:p>
        </p:txBody>
      </p:sp>
    </p:spTree>
    <p:extLst>
      <p:ext uri="{BB962C8B-B14F-4D97-AF65-F5344CB8AC3E}">
        <p14:creationId xmlns:p14="http://schemas.microsoft.com/office/powerpoint/2010/main" val="4150869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09915-3BD3-4C61-BDA5-20689B9856F8}" type="datetimeFigureOut">
              <a:rPr lang="en-US" smtClean="0"/>
              <a:t>6/29/2020</a:t>
            </a:fld>
            <a:endParaRPr 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129B96-90C9-4C4A-9463-7040911BA0B2}" type="slidenum">
              <a:rPr lang="en-US" smtClean="0"/>
              <a:t>‹#›</a:t>
            </a:fld>
            <a:endParaRPr lang="en-US" dirty="0"/>
          </a:p>
        </p:txBody>
      </p:sp>
    </p:spTree>
    <p:extLst>
      <p:ext uri="{BB962C8B-B14F-4D97-AF65-F5344CB8AC3E}">
        <p14:creationId xmlns:p14="http://schemas.microsoft.com/office/powerpoint/2010/main" val="3614989699"/>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n-lt"/>
        <a:ea typeface="+mn-ea"/>
        <a:cs typeface="+mn-cs"/>
      </a:defRPr>
    </a:lvl1pPr>
    <a:lvl2pPr marL="685800" algn="l" defTabSz="1371600" rtl="0" eaLnBrk="1" latinLnBrk="0" hangingPunct="1">
      <a:defRPr sz="1800" kern="1200">
        <a:solidFill>
          <a:schemeClr val="tx1"/>
        </a:solidFill>
        <a:latin typeface="+mn-lt"/>
        <a:ea typeface="+mn-ea"/>
        <a:cs typeface="+mn-cs"/>
      </a:defRPr>
    </a:lvl2pPr>
    <a:lvl3pPr marL="1371600" algn="l" defTabSz="1371600" rtl="0" eaLnBrk="1" latinLnBrk="0" hangingPunct="1">
      <a:defRPr sz="1800" kern="1200">
        <a:solidFill>
          <a:schemeClr val="tx1"/>
        </a:solidFill>
        <a:latin typeface="+mn-lt"/>
        <a:ea typeface="+mn-ea"/>
        <a:cs typeface="+mn-cs"/>
      </a:defRPr>
    </a:lvl3pPr>
    <a:lvl4pPr marL="2057400" algn="l" defTabSz="1371600" rtl="0" eaLnBrk="1" latinLnBrk="0" hangingPunct="1">
      <a:defRPr sz="1800" kern="1200">
        <a:solidFill>
          <a:schemeClr val="tx1"/>
        </a:solidFill>
        <a:latin typeface="+mn-lt"/>
        <a:ea typeface="+mn-ea"/>
        <a:cs typeface="+mn-cs"/>
      </a:defRPr>
    </a:lvl4pPr>
    <a:lvl5pPr marL="2743200" algn="l" defTabSz="1371600" rtl="0" eaLnBrk="1" latinLnBrk="0" hangingPunct="1">
      <a:defRPr sz="1800" kern="1200">
        <a:solidFill>
          <a:schemeClr val="tx1"/>
        </a:solidFill>
        <a:latin typeface="+mn-lt"/>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D8129B96-90C9-4C4A-9463-7040911BA0B2}" type="slidenum">
              <a:rPr lang="en-US" smtClean="0"/>
              <a:t>1</a:t>
            </a:fld>
            <a:endParaRPr lang="en-US" dirty="0"/>
          </a:p>
        </p:txBody>
      </p:sp>
    </p:spTree>
    <p:extLst>
      <p:ext uri="{BB962C8B-B14F-4D97-AF65-F5344CB8AC3E}">
        <p14:creationId xmlns:p14="http://schemas.microsoft.com/office/powerpoint/2010/main" val="4245146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2273300" y="3302000"/>
            <a:ext cx="13728700" cy="3586192"/>
          </a:xfrm>
          <a:prstGeom prst="rect">
            <a:avLst/>
          </a:prstGeom>
        </p:spPr>
        <p:txBody>
          <a:bodyPr anchor="b">
            <a:noAutofit/>
          </a:bodyPr>
          <a:lstStyle>
            <a:lvl1pPr algn="l">
              <a:lnSpc>
                <a:spcPts val="12000"/>
              </a:lnSpc>
              <a:defRPr sz="15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Presentation</a:t>
            </a:r>
            <a:br>
              <a:rPr lang="en-US" dirty="0"/>
            </a:br>
            <a:r>
              <a:rPr lang="en-US" dirty="0"/>
              <a:t>Title</a:t>
            </a:r>
          </a:p>
        </p:txBody>
      </p:sp>
      <p:sp>
        <p:nvSpPr>
          <p:cNvPr id="3" name="サブタイトル 2"/>
          <p:cNvSpPr>
            <a:spLocks noGrp="1"/>
          </p:cNvSpPr>
          <p:nvPr>
            <p:ph type="subTitle" idx="1" hasCustomPrompt="1"/>
          </p:nvPr>
        </p:nvSpPr>
        <p:spPr>
          <a:xfrm>
            <a:off x="2286000" y="7019632"/>
            <a:ext cx="13716000" cy="613067"/>
          </a:xfrm>
          <a:prstGeom prst="rect">
            <a:avLst/>
          </a:prstGeom>
        </p:spPr>
        <p:txBody>
          <a:bodyPr>
            <a:noAutofit/>
          </a:bodyPr>
          <a:lstStyle>
            <a:lvl1pPr marL="0" indent="0" algn="l">
              <a:buNone/>
              <a:defRPr sz="44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Author or subtitle here</a:t>
            </a:r>
            <a:endParaRPr lang="en-US" dirty="0"/>
          </a:p>
        </p:txBody>
      </p:sp>
      <p:sp>
        <p:nvSpPr>
          <p:cNvPr id="4" name="日付プレースホルダー 3"/>
          <p:cNvSpPr>
            <a:spLocks noGrp="1"/>
          </p:cNvSpPr>
          <p:nvPr>
            <p:ph type="dt" sz="half" idx="10"/>
          </p:nvPr>
        </p:nvSpPr>
        <p:spPr>
          <a:xfrm>
            <a:off x="2260600" y="7511113"/>
            <a:ext cx="13716000" cy="379919"/>
          </a:xfrm>
          <a:prstGeom prst="rect">
            <a:avLst/>
          </a:prstGeom>
        </p:spPr>
        <p:txBody>
          <a:bodyPr/>
          <a:lstStyle>
            <a:lvl1pPr algn="l">
              <a:defRPr sz="3200">
                <a:solidFill>
                  <a:schemeClr val="tx1">
                    <a:lumMod val="50000"/>
                    <a:lumOff val="50000"/>
                  </a:schemeClr>
                </a:solidFill>
                <a:latin typeface="+mj-lt"/>
                <a:ea typeface="A-OTF Gothic BBB Pro Medium" panose="020B0400000000000000" pitchFamily="34" charset="-128"/>
                <a:cs typeface="Clear Sans Light" panose="020B0303030202020304" pitchFamily="34" charset="0"/>
              </a:defRPr>
            </a:lvl1pPr>
          </a:lstStyle>
          <a:p>
            <a:fld id="{29F2D848-C3D3-4665-BE9E-E1E3738A9657}" type="datetime3">
              <a:rPr lang="en-US" smtClean="0"/>
              <a:pPr/>
              <a:t>29 June 2020</a:t>
            </a:fld>
            <a:endParaRPr lang="en-US" dirty="0"/>
          </a:p>
        </p:txBody>
      </p:sp>
      <p:cxnSp>
        <p:nvCxnSpPr>
          <p:cNvPr id="6" name="直線コネクタ 5"/>
          <p:cNvCxnSpPr/>
          <p:nvPr userDrawn="1"/>
        </p:nvCxnSpPr>
        <p:spPr>
          <a:xfrm>
            <a:off x="2286000" y="6856652"/>
            <a:ext cx="13716000"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2760BE3A-E57C-4770-8241-A825BBB2F4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4178798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86224"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839052"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2" name="テキスト プレースホルダー 8"/>
          <p:cNvSpPr>
            <a:spLocks noGrp="1"/>
          </p:cNvSpPr>
          <p:nvPr>
            <p:ph type="body" sz="quarter" idx="13" hasCustomPrompt="1"/>
          </p:nvPr>
        </p:nvSpPr>
        <p:spPr>
          <a:xfrm>
            <a:off x="839053"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831956"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839053"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図プレースホルダー 8"/>
          <p:cNvSpPr>
            <a:spLocks noGrp="1"/>
          </p:cNvSpPr>
          <p:nvPr>
            <p:ph type="pic" sz="quarter" idx="15" hasCustomPrompt="1"/>
          </p:nvPr>
        </p:nvSpPr>
        <p:spPr>
          <a:xfrm>
            <a:off x="5239977"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9" name="正方形/長方形 18"/>
          <p:cNvSpPr/>
          <p:nvPr userDrawn="1"/>
        </p:nvSpPr>
        <p:spPr>
          <a:xfrm>
            <a:off x="5092805"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20" name="テキスト プレースホルダー 8"/>
          <p:cNvSpPr>
            <a:spLocks noGrp="1"/>
          </p:cNvSpPr>
          <p:nvPr>
            <p:ph type="body" sz="quarter" idx="16" hasCustomPrompt="1"/>
          </p:nvPr>
        </p:nvSpPr>
        <p:spPr>
          <a:xfrm>
            <a:off x="5092806"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5085709"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5092806"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図プレースホルダー 8"/>
          <p:cNvSpPr>
            <a:spLocks noGrp="1"/>
          </p:cNvSpPr>
          <p:nvPr>
            <p:ph type="pic" sz="quarter" idx="18" hasCustomPrompt="1"/>
          </p:nvPr>
        </p:nvSpPr>
        <p:spPr>
          <a:xfrm>
            <a:off x="9500079"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4" name="正方形/長方形 23"/>
          <p:cNvSpPr/>
          <p:nvPr userDrawn="1"/>
        </p:nvSpPr>
        <p:spPr>
          <a:xfrm>
            <a:off x="9352907"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25" name="テキスト プレースホルダー 8"/>
          <p:cNvSpPr>
            <a:spLocks noGrp="1"/>
          </p:cNvSpPr>
          <p:nvPr>
            <p:ph type="body" sz="quarter" idx="19" hasCustomPrompt="1"/>
          </p:nvPr>
        </p:nvSpPr>
        <p:spPr>
          <a:xfrm>
            <a:off x="9352908"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9345811"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9352908"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図プレースホルダー 8"/>
          <p:cNvSpPr>
            <a:spLocks noGrp="1"/>
          </p:cNvSpPr>
          <p:nvPr>
            <p:ph type="pic" sz="quarter" idx="21" hasCustomPrompt="1"/>
          </p:nvPr>
        </p:nvSpPr>
        <p:spPr>
          <a:xfrm>
            <a:off x="13753832"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9" name="正方形/長方形 28"/>
          <p:cNvSpPr/>
          <p:nvPr userDrawn="1"/>
        </p:nvSpPr>
        <p:spPr>
          <a:xfrm>
            <a:off x="13606660"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30" name="テキスト プレースホルダー 8"/>
          <p:cNvSpPr>
            <a:spLocks noGrp="1"/>
          </p:cNvSpPr>
          <p:nvPr>
            <p:ph type="body" sz="quarter" idx="22" hasCustomPrompt="1"/>
          </p:nvPr>
        </p:nvSpPr>
        <p:spPr>
          <a:xfrm>
            <a:off x="13606661"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31" name="テキスト プレースホルダー 8"/>
          <p:cNvSpPr>
            <a:spLocks noGrp="1"/>
          </p:cNvSpPr>
          <p:nvPr>
            <p:ph type="body" sz="quarter" idx="23" hasCustomPrompt="1"/>
          </p:nvPr>
        </p:nvSpPr>
        <p:spPr>
          <a:xfrm>
            <a:off x="13599564"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32" name="直線コネクタ 31"/>
          <p:cNvCxnSpPr/>
          <p:nvPr userDrawn="1"/>
        </p:nvCxnSpPr>
        <p:spPr>
          <a:xfrm>
            <a:off x="13606661"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98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1610338"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1463166"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2" name="テキスト プレースホルダー 8"/>
          <p:cNvSpPr>
            <a:spLocks noGrp="1"/>
          </p:cNvSpPr>
          <p:nvPr>
            <p:ph type="body" sz="quarter" idx="13" hasCustomPrompt="1"/>
          </p:nvPr>
        </p:nvSpPr>
        <p:spPr>
          <a:xfrm>
            <a:off x="1463167"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70"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7"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図プレースホルダー 8"/>
          <p:cNvSpPr>
            <a:spLocks noGrp="1"/>
          </p:cNvSpPr>
          <p:nvPr>
            <p:ph type="pic" sz="quarter" idx="15" hasCustomPrompt="1"/>
          </p:nvPr>
        </p:nvSpPr>
        <p:spPr>
          <a:xfrm>
            <a:off x="7286491"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9" name="正方形/長方形 18"/>
          <p:cNvSpPr/>
          <p:nvPr userDrawn="1"/>
        </p:nvSpPr>
        <p:spPr>
          <a:xfrm>
            <a:off x="7139319"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20" name="テキスト プレースホルダー 8"/>
          <p:cNvSpPr>
            <a:spLocks noGrp="1"/>
          </p:cNvSpPr>
          <p:nvPr>
            <p:ph type="body" sz="quarter" idx="16" hasCustomPrompt="1"/>
          </p:nvPr>
        </p:nvSpPr>
        <p:spPr>
          <a:xfrm>
            <a:off x="7139320"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7132223"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7139320"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図プレースホルダー 8"/>
          <p:cNvSpPr>
            <a:spLocks noGrp="1"/>
          </p:cNvSpPr>
          <p:nvPr>
            <p:ph type="pic" sz="quarter" idx="18" hasCustomPrompt="1"/>
          </p:nvPr>
        </p:nvSpPr>
        <p:spPr>
          <a:xfrm>
            <a:off x="12969740"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4" name="正方形/長方形 23"/>
          <p:cNvSpPr/>
          <p:nvPr userDrawn="1"/>
        </p:nvSpPr>
        <p:spPr>
          <a:xfrm>
            <a:off x="12822568"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25" name="テキスト プレースホルダー 8"/>
          <p:cNvSpPr>
            <a:spLocks noGrp="1"/>
          </p:cNvSpPr>
          <p:nvPr>
            <p:ph type="body" sz="quarter" idx="19" hasCustomPrompt="1"/>
          </p:nvPr>
        </p:nvSpPr>
        <p:spPr>
          <a:xfrm>
            <a:off x="12822569"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12815472"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822569"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281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11624"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4527"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11624"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6587777"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1" name="テキスト プレースホルダー 8"/>
          <p:cNvSpPr>
            <a:spLocks noGrp="1"/>
          </p:cNvSpPr>
          <p:nvPr>
            <p:ph type="body" sz="quarter" idx="17" hasCustomPrompt="1"/>
          </p:nvPr>
        </p:nvSpPr>
        <p:spPr>
          <a:xfrm>
            <a:off x="6580680"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6587777"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プレースホルダー 8"/>
          <p:cNvSpPr>
            <a:spLocks noGrp="1"/>
          </p:cNvSpPr>
          <p:nvPr>
            <p:ph type="body" sz="quarter" idx="19" hasCustomPrompt="1"/>
          </p:nvPr>
        </p:nvSpPr>
        <p:spPr>
          <a:xfrm>
            <a:off x="12271026"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6" name="テキスト プレースホルダー 8"/>
          <p:cNvSpPr>
            <a:spLocks noGrp="1"/>
          </p:cNvSpPr>
          <p:nvPr>
            <p:ph type="body" sz="quarter" idx="20" hasCustomPrompt="1"/>
          </p:nvPr>
        </p:nvSpPr>
        <p:spPr>
          <a:xfrm>
            <a:off x="12263929"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271026"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646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11624" y="2105047"/>
            <a:ext cx="742724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4527" y="2791870"/>
            <a:ext cx="7440614"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11624" y="2693323"/>
            <a:ext cx="742724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9133967" y="2105047"/>
            <a:ext cx="7427242" cy="635549"/>
          </a:xfrm>
          <a:prstGeom prst="rect">
            <a:avLst/>
          </a:prstGeom>
        </p:spPr>
        <p:txBody>
          <a:bodyPr anchor="b"/>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marL="0" marR="0" lvl="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pPr>
            <a:r>
              <a:rPr lang="en-US" altLang="ja-JP" dirty="0"/>
              <a:t>Text here</a:t>
            </a:r>
            <a:endParaRPr lang="ja-JP" altLang="en-US" dirty="0"/>
          </a:p>
        </p:txBody>
      </p:sp>
      <p:sp>
        <p:nvSpPr>
          <p:cNvPr id="21" name="テキスト プレースホルダー 8"/>
          <p:cNvSpPr>
            <a:spLocks noGrp="1"/>
          </p:cNvSpPr>
          <p:nvPr>
            <p:ph type="body" sz="quarter" idx="17" hasCustomPrompt="1"/>
          </p:nvPr>
        </p:nvSpPr>
        <p:spPr>
          <a:xfrm>
            <a:off x="9126870" y="2791870"/>
            <a:ext cx="7440614"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9133967" y="2693323"/>
            <a:ext cx="742724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881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1463166" y="5994876"/>
            <a:ext cx="689357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69" y="6681699"/>
            <a:ext cx="6905983" cy="2534490"/>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6" y="6583152"/>
            <a:ext cx="689357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9685509" y="5994876"/>
            <a:ext cx="689357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9678412" y="6681699"/>
            <a:ext cx="6905983" cy="2534490"/>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9685509" y="6583152"/>
            <a:ext cx="689357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図プレースホルダー 8"/>
          <p:cNvSpPr>
            <a:spLocks noGrp="1"/>
          </p:cNvSpPr>
          <p:nvPr>
            <p:ph type="pic" sz="quarter" idx="12" hasCustomPrompt="1"/>
          </p:nvPr>
        </p:nvSpPr>
        <p:spPr>
          <a:xfrm>
            <a:off x="1610338" y="2094204"/>
            <a:ext cx="6746400"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16:9</a:t>
            </a:r>
          </a:p>
        </p:txBody>
      </p:sp>
      <p:sp>
        <p:nvSpPr>
          <p:cNvPr id="16" name="正方形/長方形 15"/>
          <p:cNvSpPr/>
          <p:nvPr userDrawn="1"/>
        </p:nvSpPr>
        <p:spPr>
          <a:xfrm>
            <a:off x="1463166"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7" name="図プレースホルダー 8"/>
          <p:cNvSpPr>
            <a:spLocks noGrp="1"/>
          </p:cNvSpPr>
          <p:nvPr>
            <p:ph type="pic" sz="quarter" idx="18" hasCustomPrompt="1"/>
          </p:nvPr>
        </p:nvSpPr>
        <p:spPr>
          <a:xfrm>
            <a:off x="9825584" y="2095656"/>
            <a:ext cx="6746400"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16:9</a:t>
            </a:r>
          </a:p>
        </p:txBody>
      </p:sp>
      <p:sp>
        <p:nvSpPr>
          <p:cNvPr id="18" name="正方形/長方形 17"/>
          <p:cNvSpPr/>
          <p:nvPr userDrawn="1"/>
        </p:nvSpPr>
        <p:spPr>
          <a:xfrm>
            <a:off x="9678412" y="2095656"/>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Tree>
    <p:extLst>
      <p:ext uri="{BB962C8B-B14F-4D97-AF65-F5344CB8AC3E}">
        <p14:creationId xmlns:p14="http://schemas.microsoft.com/office/powerpoint/2010/main" val="1199271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0" y="1461675"/>
            <a:ext cx="18289652" cy="4572413"/>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2" name="テキスト プレースホルダー 8"/>
          <p:cNvSpPr>
            <a:spLocks noGrp="1"/>
          </p:cNvSpPr>
          <p:nvPr>
            <p:ph type="body" sz="quarter" idx="13" hasCustomPrompt="1"/>
          </p:nvPr>
        </p:nvSpPr>
        <p:spPr>
          <a:xfrm>
            <a:off x="0" y="6322834"/>
            <a:ext cx="6481482" cy="635549"/>
          </a:xfrm>
          <a:prstGeom prst="rect">
            <a:avLst/>
          </a:prstGeom>
        </p:spPr>
        <p:txBody>
          <a:bodyPr anchor="b"/>
          <a:lstStyle>
            <a:lvl1pPr algn="r">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6618515" y="6322834"/>
            <a:ext cx="11088914" cy="3067909"/>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8" name="正方形/長方形 27"/>
          <p:cNvSpPr/>
          <p:nvPr userDrawn="1"/>
        </p:nvSpPr>
        <p:spPr>
          <a:xfrm>
            <a:off x="-2" y="6958383"/>
            <a:ext cx="6481483" cy="14735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50" dirty="0">
              <a:latin typeface="+mj-lt"/>
            </a:endParaRPr>
          </a:p>
        </p:txBody>
      </p:sp>
    </p:spTree>
    <p:extLst>
      <p:ext uri="{BB962C8B-B14F-4D97-AF65-F5344CB8AC3E}">
        <p14:creationId xmlns:p14="http://schemas.microsoft.com/office/powerpoint/2010/main" val="1328022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s - Graph">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1463167"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70"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7"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7139320"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7132223"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7139320"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プレースホルダー 8"/>
          <p:cNvSpPr>
            <a:spLocks noGrp="1"/>
          </p:cNvSpPr>
          <p:nvPr>
            <p:ph type="body" sz="quarter" idx="19" hasCustomPrompt="1"/>
          </p:nvPr>
        </p:nvSpPr>
        <p:spPr>
          <a:xfrm>
            <a:off x="12822569"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12815472"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822569"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グラフ プレースホルダー 6"/>
          <p:cNvSpPr>
            <a:spLocks noGrp="1"/>
          </p:cNvSpPr>
          <p:nvPr>
            <p:ph type="chart" sz="quarter" idx="21" hasCustomPrompt="1"/>
          </p:nvPr>
        </p:nvSpPr>
        <p:spPr>
          <a:xfrm>
            <a:off x="1463675" y="1927449"/>
            <a:ext cx="3965349" cy="3965348"/>
          </a:xfrm>
          <a:prstGeom prst="rect">
            <a:avLst/>
          </a:prstGeom>
        </p:spPr>
        <p:txBody>
          <a:bodyPr/>
          <a:lstStyle>
            <a:lvl1pPr>
              <a:defRPr>
                <a:solidFill>
                  <a:schemeClr val="bg2">
                    <a:lumMod val="50000"/>
                  </a:schemeClr>
                </a:solidFill>
                <a:latin typeface="+mn-lt"/>
                <a:ea typeface="Roboto" panose="02000000000000000000" pitchFamily="2" charset="0"/>
              </a:defRPr>
            </a:lvl1pPr>
          </a:lstStyle>
          <a:p>
            <a:r>
              <a:rPr lang="en-US" dirty="0"/>
              <a:t>Add Graph Here</a:t>
            </a:r>
          </a:p>
        </p:txBody>
      </p:sp>
      <p:sp>
        <p:nvSpPr>
          <p:cNvPr id="28" name="グラフ プレースホルダー 6"/>
          <p:cNvSpPr>
            <a:spLocks noGrp="1"/>
          </p:cNvSpPr>
          <p:nvPr>
            <p:ph type="chart" sz="quarter" idx="22" hasCustomPrompt="1"/>
          </p:nvPr>
        </p:nvSpPr>
        <p:spPr>
          <a:xfrm>
            <a:off x="7115786" y="1927449"/>
            <a:ext cx="3965349" cy="3965348"/>
          </a:xfrm>
          <a:prstGeom prst="rect">
            <a:avLst/>
          </a:prstGeom>
        </p:spPr>
        <p:txBody>
          <a:bodyPr/>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solidFill>
                  <a:schemeClr val="bg2">
                    <a:lumMod val="50000"/>
                  </a:schemeClr>
                </a:solidFill>
                <a:latin typeface="+mn-lt"/>
                <a:ea typeface="Roboto" panose="02000000000000000000" pitchFamily="2" charset="0"/>
              </a:defRPr>
            </a:lvl1pPr>
          </a:lstStyle>
          <a:p>
            <a:r>
              <a:rPr lang="en-US" dirty="0"/>
              <a:t>Add Graph Here</a:t>
            </a:r>
          </a:p>
          <a:p>
            <a:endParaRPr lang="en-US" dirty="0"/>
          </a:p>
        </p:txBody>
      </p:sp>
      <p:sp>
        <p:nvSpPr>
          <p:cNvPr id="29" name="グラフ プレースホルダー 6"/>
          <p:cNvSpPr>
            <a:spLocks noGrp="1"/>
          </p:cNvSpPr>
          <p:nvPr>
            <p:ph type="chart" sz="quarter" idx="23" hasCustomPrompt="1"/>
          </p:nvPr>
        </p:nvSpPr>
        <p:spPr>
          <a:xfrm>
            <a:off x="12822569" y="1924689"/>
            <a:ext cx="3965349" cy="3965348"/>
          </a:xfrm>
          <a:prstGeom prst="rect">
            <a:avLst/>
          </a:prstGeom>
        </p:spPr>
        <p:txBody>
          <a:bodyPr/>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solidFill>
                  <a:schemeClr val="bg2">
                    <a:lumMod val="50000"/>
                  </a:schemeClr>
                </a:solidFill>
                <a:latin typeface="+mn-lt"/>
                <a:ea typeface="Roboto" panose="02000000000000000000" pitchFamily="2" charset="0"/>
              </a:defRPr>
            </a:lvl1pPr>
          </a:lstStyle>
          <a:p>
            <a:r>
              <a:rPr lang="en-US" dirty="0"/>
              <a:t>Add Graph Here</a:t>
            </a:r>
          </a:p>
          <a:p>
            <a:endParaRPr lang="en-US" dirty="0"/>
          </a:p>
        </p:txBody>
      </p:sp>
    </p:spTree>
    <p:extLst>
      <p:ext uri="{BB962C8B-B14F-4D97-AF65-F5344CB8AC3E}">
        <p14:creationId xmlns:p14="http://schemas.microsoft.com/office/powerpoint/2010/main" val="394506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s - Graph">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067502" y="2862602"/>
            <a:ext cx="8318843"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60404" y="3549425"/>
            <a:ext cx="8333821" cy="454184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067502" y="3450878"/>
            <a:ext cx="8318843"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グラフ プレースホルダー 6"/>
          <p:cNvSpPr>
            <a:spLocks noGrp="1"/>
          </p:cNvSpPr>
          <p:nvPr>
            <p:ph type="chart" sz="quarter" idx="21" hasCustomPrompt="1"/>
          </p:nvPr>
        </p:nvSpPr>
        <p:spPr>
          <a:xfrm>
            <a:off x="796950" y="2862602"/>
            <a:ext cx="8127999" cy="5228668"/>
          </a:xfrm>
          <a:prstGeom prst="rect">
            <a:avLst/>
          </a:prstGeom>
        </p:spPr>
        <p:txBody>
          <a:bodyPr/>
          <a:lstStyle>
            <a:lvl1pPr>
              <a:defRPr>
                <a:solidFill>
                  <a:schemeClr val="bg2">
                    <a:lumMod val="50000"/>
                  </a:schemeClr>
                </a:solidFill>
                <a:latin typeface="+mn-lt"/>
                <a:ea typeface="Roboto" panose="02000000000000000000" pitchFamily="2" charset="0"/>
              </a:defRPr>
            </a:lvl1pPr>
          </a:lstStyle>
          <a:p>
            <a:r>
              <a:rPr lang="en-US" dirty="0"/>
              <a:t>Add Graph Here</a:t>
            </a:r>
          </a:p>
        </p:txBody>
      </p:sp>
    </p:spTree>
    <p:extLst>
      <p:ext uri="{BB962C8B-B14F-4D97-AF65-F5344CB8AC3E}">
        <p14:creationId xmlns:p14="http://schemas.microsoft.com/office/powerpoint/2010/main" val="41769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4572000" y="6203398"/>
            <a:ext cx="13703862" cy="1745964"/>
          </a:xfrm>
          <a:prstGeom prst="rect">
            <a:avLst/>
          </a:prstGeom>
        </p:spPr>
        <p:txBody>
          <a:bodyPr anchor="b">
            <a:noAutofit/>
          </a:bodyPr>
          <a:lstStyle>
            <a:lvl1pPr algn="l">
              <a:defRPr sz="66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Subtitle Here</a:t>
            </a:r>
          </a:p>
        </p:txBody>
      </p:sp>
      <p:sp>
        <p:nvSpPr>
          <p:cNvPr id="3" name="サブタイトル 2"/>
          <p:cNvSpPr>
            <a:spLocks noGrp="1"/>
          </p:cNvSpPr>
          <p:nvPr>
            <p:ph type="subTitle" idx="1" hasCustomPrompt="1"/>
          </p:nvPr>
        </p:nvSpPr>
        <p:spPr>
          <a:xfrm>
            <a:off x="4559862" y="7911791"/>
            <a:ext cx="13716000" cy="445226"/>
          </a:xfrm>
          <a:prstGeom prst="rect">
            <a:avLst/>
          </a:prstGeom>
        </p:spPr>
        <p:txBody>
          <a:bodyPr>
            <a:normAutofit/>
          </a:bodyPr>
          <a:lstStyle>
            <a:lvl1pPr marL="0" indent="0" algn="l">
              <a:buNone/>
              <a:defRPr sz="3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cxnSp>
        <p:nvCxnSpPr>
          <p:cNvPr id="6" name="直線コネクタ 5"/>
          <p:cNvCxnSpPr/>
          <p:nvPr userDrawn="1"/>
        </p:nvCxnSpPr>
        <p:spPr>
          <a:xfrm>
            <a:off x="4572000" y="7829045"/>
            <a:ext cx="13716000"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D9238E5-B50A-4119-B52C-AEE381E7C3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292682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pact - Single Line">
    <p:spTree>
      <p:nvGrpSpPr>
        <p:cNvPr id="1" name=""/>
        <p:cNvGrpSpPr/>
        <p:nvPr/>
      </p:nvGrpSpPr>
      <p:grpSpPr>
        <a:xfrm>
          <a:off x="0" y="0"/>
          <a:ext cx="0" cy="0"/>
          <a:chOff x="0" y="0"/>
          <a:chExt cx="0" cy="0"/>
        </a:xfrm>
      </p:grpSpPr>
      <p:sp>
        <p:nvSpPr>
          <p:cNvPr id="3" name="タイトル 1"/>
          <p:cNvSpPr>
            <a:spLocks noGrp="1"/>
          </p:cNvSpPr>
          <p:nvPr>
            <p:ph type="ctrTitle" hasCustomPrompt="1"/>
          </p:nvPr>
        </p:nvSpPr>
        <p:spPr>
          <a:xfrm>
            <a:off x="1132115" y="3614057"/>
            <a:ext cx="15748000" cy="2786740"/>
          </a:xfrm>
          <a:prstGeom prst="rect">
            <a:avLst/>
          </a:prstGeom>
        </p:spPr>
        <p:txBody>
          <a:bodyPr anchor="b">
            <a:noAutofit/>
          </a:bodyPr>
          <a:lstStyle>
            <a:lvl1pPr algn="l">
              <a:defRPr sz="1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here</a:t>
            </a:r>
          </a:p>
        </p:txBody>
      </p:sp>
      <p:sp>
        <p:nvSpPr>
          <p:cNvPr id="4" name="サブタイトル 2"/>
          <p:cNvSpPr>
            <a:spLocks noGrp="1"/>
          </p:cNvSpPr>
          <p:nvPr>
            <p:ph type="subTitle" idx="1" hasCustomPrompt="1"/>
          </p:nvPr>
        </p:nvSpPr>
        <p:spPr>
          <a:xfrm>
            <a:off x="1132115" y="6110512"/>
            <a:ext cx="13716000" cy="1016000"/>
          </a:xfrm>
          <a:prstGeom prst="rect">
            <a:avLst/>
          </a:prstGeom>
        </p:spPr>
        <p:txBody>
          <a:bodyPr>
            <a:noAutofit/>
          </a:bodyPr>
          <a:lstStyle>
            <a:lvl1pPr marL="0" indent="0" algn="l">
              <a:buNone/>
              <a:defRPr sz="6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endParaRPr lang="en-US" dirty="0"/>
          </a:p>
        </p:txBody>
      </p:sp>
      <p:pic>
        <p:nvPicPr>
          <p:cNvPr id="5" name="Picture 4">
            <a:extLst>
              <a:ext uri="{FF2B5EF4-FFF2-40B4-BE49-F238E27FC236}">
                <a16:creationId xmlns:a16="http://schemas.microsoft.com/office/drawing/2014/main" id="{73005E62-339A-4656-AFBB-0755A3393F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3048233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pact - Double Lines">
    <p:spTree>
      <p:nvGrpSpPr>
        <p:cNvPr id="1" name=""/>
        <p:cNvGrpSpPr/>
        <p:nvPr/>
      </p:nvGrpSpPr>
      <p:grpSpPr>
        <a:xfrm>
          <a:off x="0" y="0"/>
          <a:ext cx="0" cy="0"/>
          <a:chOff x="0" y="0"/>
          <a:chExt cx="0" cy="0"/>
        </a:xfrm>
      </p:grpSpPr>
      <p:sp>
        <p:nvSpPr>
          <p:cNvPr id="3" name="タイトル 1"/>
          <p:cNvSpPr>
            <a:spLocks noGrp="1"/>
          </p:cNvSpPr>
          <p:nvPr>
            <p:ph type="ctrTitle" hasCustomPrompt="1"/>
          </p:nvPr>
        </p:nvSpPr>
        <p:spPr>
          <a:xfrm>
            <a:off x="1132115" y="2148114"/>
            <a:ext cx="15748000" cy="4934854"/>
          </a:xfrm>
          <a:prstGeom prst="rect">
            <a:avLst/>
          </a:prstGeom>
        </p:spPr>
        <p:txBody>
          <a:bodyPr anchor="b">
            <a:noAutofit/>
          </a:bodyPr>
          <a:lstStyle>
            <a:lvl1pPr algn="l">
              <a:lnSpc>
                <a:spcPts val="15000"/>
              </a:lnSpc>
              <a:defRPr sz="1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a:t>
            </a:r>
            <a:br>
              <a:rPr lang="en-US" dirty="0"/>
            </a:br>
            <a:r>
              <a:rPr lang="en-US" dirty="0"/>
              <a:t>here</a:t>
            </a:r>
          </a:p>
        </p:txBody>
      </p:sp>
      <p:sp>
        <p:nvSpPr>
          <p:cNvPr id="4" name="サブタイトル 2"/>
          <p:cNvSpPr>
            <a:spLocks noGrp="1"/>
          </p:cNvSpPr>
          <p:nvPr>
            <p:ph type="subTitle" idx="1" hasCustomPrompt="1"/>
          </p:nvPr>
        </p:nvSpPr>
        <p:spPr>
          <a:xfrm>
            <a:off x="1132115" y="6792683"/>
            <a:ext cx="13716000" cy="1016000"/>
          </a:xfrm>
          <a:prstGeom prst="rect">
            <a:avLst/>
          </a:prstGeom>
        </p:spPr>
        <p:txBody>
          <a:bodyPr>
            <a:noAutofit/>
          </a:bodyPr>
          <a:lstStyle>
            <a:lvl1pPr marL="0" indent="0" algn="l">
              <a:buNone/>
              <a:defRPr sz="6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endParaRPr lang="en-US" dirty="0"/>
          </a:p>
        </p:txBody>
      </p:sp>
      <p:pic>
        <p:nvPicPr>
          <p:cNvPr id="5" name="Picture 4">
            <a:extLst>
              <a:ext uri="{FF2B5EF4-FFF2-40B4-BE49-F238E27FC236}">
                <a16:creationId xmlns:a16="http://schemas.microsoft.com/office/drawing/2014/main" id="{6F55B0A2-14DB-42EF-83C3-26F5189E0C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55124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pact - Separated">
    <p:spTree>
      <p:nvGrpSpPr>
        <p:cNvPr id="1" name=""/>
        <p:cNvGrpSpPr/>
        <p:nvPr/>
      </p:nvGrpSpPr>
      <p:grpSpPr>
        <a:xfrm>
          <a:off x="0" y="0"/>
          <a:ext cx="0" cy="0"/>
          <a:chOff x="0" y="0"/>
          <a:chExt cx="0" cy="0"/>
        </a:xfrm>
      </p:grpSpPr>
      <p:sp>
        <p:nvSpPr>
          <p:cNvPr id="5" name="正方形/長方形 4"/>
          <p:cNvSpPr/>
          <p:nvPr userDrawn="1"/>
        </p:nvSpPr>
        <p:spPr>
          <a:xfrm>
            <a:off x="10508342" y="0"/>
            <a:ext cx="7779657" cy="10287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3" name="タイトル 1"/>
          <p:cNvSpPr>
            <a:spLocks noGrp="1"/>
          </p:cNvSpPr>
          <p:nvPr>
            <p:ph type="ctrTitle" hasCustomPrompt="1"/>
          </p:nvPr>
        </p:nvSpPr>
        <p:spPr>
          <a:xfrm>
            <a:off x="290286" y="580571"/>
            <a:ext cx="9898743" cy="9231086"/>
          </a:xfrm>
          <a:prstGeom prst="rect">
            <a:avLst/>
          </a:prstGeom>
        </p:spPr>
        <p:txBody>
          <a:bodyPr anchor="ctr">
            <a:noAutofit/>
          </a:bodyPr>
          <a:lstStyle>
            <a:lvl1pPr algn="r">
              <a:lnSpc>
                <a:spcPts val="13000"/>
              </a:lnSpc>
              <a:defRPr sz="16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a:t>
            </a:r>
            <a:br>
              <a:rPr lang="en-US" dirty="0"/>
            </a:br>
            <a:r>
              <a:rPr lang="en-US" dirty="0"/>
              <a:t>here</a:t>
            </a:r>
          </a:p>
        </p:txBody>
      </p:sp>
      <p:sp>
        <p:nvSpPr>
          <p:cNvPr id="4" name="サブタイトル 2"/>
          <p:cNvSpPr>
            <a:spLocks noGrp="1"/>
          </p:cNvSpPr>
          <p:nvPr>
            <p:ph type="subTitle" idx="1" hasCustomPrompt="1"/>
          </p:nvPr>
        </p:nvSpPr>
        <p:spPr>
          <a:xfrm>
            <a:off x="10769598" y="580571"/>
            <a:ext cx="7024915" cy="9231086"/>
          </a:xfrm>
          <a:prstGeom prst="rect">
            <a:avLst/>
          </a:prstGeom>
        </p:spPr>
        <p:txBody>
          <a:bodyPr anchor="ctr">
            <a:noAutofit/>
          </a:bodyPr>
          <a:lstStyle>
            <a:lvl1pPr marL="0" indent="0" algn="l">
              <a:lnSpc>
                <a:spcPts val="4000"/>
              </a:lnSpc>
              <a:buNone/>
              <a:defRPr sz="6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p>
          <a:p>
            <a:r>
              <a:rPr lang="en-US" dirty="0"/>
              <a:t>Text Here</a:t>
            </a:r>
          </a:p>
        </p:txBody>
      </p:sp>
      <p:pic>
        <p:nvPicPr>
          <p:cNvPr id="6" name="Picture 5">
            <a:extLst>
              <a:ext uri="{FF2B5EF4-FFF2-40B4-BE49-F238E27FC236}">
                <a16:creationId xmlns:a16="http://schemas.microsoft.com/office/drawing/2014/main" id="{4171AF74-0E7C-4E81-9EFB-1F3C8FB9CB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10354" y="8798538"/>
            <a:ext cx="3645415" cy="1292355"/>
          </a:xfrm>
          <a:prstGeom prst="rect">
            <a:avLst/>
          </a:prstGeom>
        </p:spPr>
      </p:pic>
    </p:spTree>
    <p:extLst>
      <p:ext uri="{BB962C8B-B14F-4D97-AF65-F5344CB8AC3E}">
        <p14:creationId xmlns:p14="http://schemas.microsoft.com/office/powerpoint/2010/main" val="3372001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Tree>
    <p:extLst>
      <p:ext uri="{BB962C8B-B14F-4D97-AF65-F5344CB8AC3E}">
        <p14:creationId xmlns:p14="http://schemas.microsoft.com/office/powerpoint/2010/main" val="267213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テキスト プレースホルダー 8"/>
          <p:cNvSpPr>
            <a:spLocks noGrp="1"/>
          </p:cNvSpPr>
          <p:nvPr>
            <p:ph type="body" sz="quarter" idx="12" hasCustomPrompt="1"/>
          </p:nvPr>
        </p:nvSpPr>
        <p:spPr>
          <a:xfrm>
            <a:off x="-309282" y="4894169"/>
            <a:ext cx="6790764" cy="928687"/>
          </a:xfrm>
          <a:prstGeom prst="rect">
            <a:avLst/>
          </a:prstGeom>
        </p:spPr>
        <p:txBody>
          <a:bodyPr/>
          <a:lstStyle>
            <a:lvl1pPr algn="r">
              <a:defRPr sz="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2" name="正方形/長方形 11"/>
          <p:cNvSpPr/>
          <p:nvPr userDrawn="1"/>
        </p:nvSpPr>
        <p:spPr>
          <a:xfrm>
            <a:off x="-1" y="5876924"/>
            <a:ext cx="6481483" cy="14735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3" name="テキスト プレースホルダー 8"/>
          <p:cNvSpPr>
            <a:spLocks noGrp="1"/>
          </p:cNvSpPr>
          <p:nvPr>
            <p:ph type="body" sz="quarter" idx="14" hasCustomPrompt="1"/>
          </p:nvPr>
        </p:nvSpPr>
        <p:spPr>
          <a:xfrm>
            <a:off x="7107085" y="2635625"/>
            <a:ext cx="11024504" cy="5775302"/>
          </a:xfrm>
          <a:prstGeom prst="rect">
            <a:avLst/>
          </a:prstGeom>
        </p:spPr>
        <p:txBody>
          <a:bodyPr anchor="ctr"/>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Tree>
    <p:extLst>
      <p:ext uri="{BB962C8B-B14F-4D97-AF65-F5344CB8AC3E}">
        <p14:creationId xmlns:p14="http://schemas.microsoft.com/office/powerpoint/2010/main" val="350750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Column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27100" y="2430380"/>
            <a:ext cx="5979026" cy="5980546"/>
          </a:xfrm>
          <a:prstGeom prst="rect">
            <a:avLst/>
          </a:prstGeom>
        </p:spPr>
        <p:txBody>
          <a:bodyPr/>
          <a:lstStyle>
            <a:lvl1pPr>
              <a:defRPr baseline="0">
                <a:latin typeface="+mn-lt"/>
                <a:ea typeface="Roboto Light" panose="02000000000000000000" pitchFamily="2" charset="0"/>
              </a:defRPr>
            </a:lvl1pPr>
          </a:lstStyle>
          <a:p>
            <a:r>
              <a:rPr lang="en-US" dirty="0"/>
              <a:t>Add picture here – 1:1</a:t>
            </a:r>
          </a:p>
        </p:txBody>
      </p:sp>
      <p:sp>
        <p:nvSpPr>
          <p:cNvPr id="11" name="正方形/長方形 10"/>
          <p:cNvSpPr/>
          <p:nvPr userDrawn="1"/>
        </p:nvSpPr>
        <p:spPr>
          <a:xfrm>
            <a:off x="726141" y="2430380"/>
            <a:ext cx="236007" cy="598054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2" name="テキスト プレースホルダー 8"/>
          <p:cNvSpPr>
            <a:spLocks noGrp="1"/>
          </p:cNvSpPr>
          <p:nvPr>
            <p:ph type="body" sz="quarter" idx="13" hasCustomPrompt="1"/>
          </p:nvPr>
        </p:nvSpPr>
        <p:spPr>
          <a:xfrm>
            <a:off x="7107085" y="2430380"/>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7107085" y="3119717"/>
            <a:ext cx="11024504" cy="5291209"/>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7131895" y="3012141"/>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38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orizontal 2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dirty="0"/>
              <a:t>Presentation Title Here</a:t>
            </a:r>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dirty="0"/>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27100" y="2430380"/>
            <a:ext cx="5979026" cy="5980546"/>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726141" y="2430380"/>
            <a:ext cx="236007" cy="598054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latin typeface="+mj-lt"/>
            </a:endParaRPr>
          </a:p>
        </p:txBody>
      </p:sp>
      <p:sp>
        <p:nvSpPr>
          <p:cNvPr id="12" name="テキスト プレースホルダー 8"/>
          <p:cNvSpPr>
            <a:spLocks noGrp="1"/>
          </p:cNvSpPr>
          <p:nvPr>
            <p:ph type="body" sz="quarter" idx="13" hasCustomPrompt="1"/>
          </p:nvPr>
        </p:nvSpPr>
        <p:spPr>
          <a:xfrm>
            <a:off x="7107085" y="2430380"/>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Caption1 Here</a:t>
            </a:r>
            <a:endParaRPr lang="ja-JP" altLang="en-US" dirty="0"/>
          </a:p>
        </p:txBody>
      </p:sp>
      <p:sp>
        <p:nvSpPr>
          <p:cNvPr id="13" name="テキスト プレースホルダー 8"/>
          <p:cNvSpPr>
            <a:spLocks noGrp="1"/>
          </p:cNvSpPr>
          <p:nvPr>
            <p:ph type="body" sz="quarter" idx="14" hasCustomPrompt="1"/>
          </p:nvPr>
        </p:nvSpPr>
        <p:spPr>
          <a:xfrm>
            <a:off x="7107085" y="3119717"/>
            <a:ext cx="11024504" cy="2101166"/>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7131895" y="3012141"/>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テキスト プレースホルダー 8"/>
          <p:cNvSpPr>
            <a:spLocks noGrp="1"/>
          </p:cNvSpPr>
          <p:nvPr>
            <p:ph type="body" sz="quarter" idx="15" hasCustomPrompt="1"/>
          </p:nvPr>
        </p:nvSpPr>
        <p:spPr>
          <a:xfrm>
            <a:off x="7107085" y="5478616"/>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Caption2 Here</a:t>
            </a:r>
            <a:endParaRPr lang="ja-JP" altLang="en-US" dirty="0"/>
          </a:p>
        </p:txBody>
      </p:sp>
      <p:sp>
        <p:nvSpPr>
          <p:cNvPr id="16" name="テキスト プレースホルダー 8"/>
          <p:cNvSpPr>
            <a:spLocks noGrp="1"/>
          </p:cNvSpPr>
          <p:nvPr>
            <p:ph type="body" sz="quarter" idx="16" hasCustomPrompt="1"/>
          </p:nvPr>
        </p:nvSpPr>
        <p:spPr>
          <a:xfrm>
            <a:off x="7107085" y="6167953"/>
            <a:ext cx="11024504" cy="2101166"/>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7" name="直線コネクタ 16"/>
          <p:cNvCxnSpPr/>
          <p:nvPr userDrawn="1"/>
        </p:nvCxnSpPr>
        <p:spPr>
          <a:xfrm>
            <a:off x="7131895" y="6060377"/>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5470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2.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D174353-53ED-4D08-AEBB-CFD381311BC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a:solidFill>
            <a:schemeClr val="bg1">
              <a:alpha val="0"/>
            </a:schemeClr>
          </a:solidFill>
        </p:spPr>
      </p:pic>
    </p:spTree>
    <p:extLst>
      <p:ext uri="{BB962C8B-B14F-4D97-AF65-F5344CB8AC3E}">
        <p14:creationId xmlns:p14="http://schemas.microsoft.com/office/powerpoint/2010/main" val="1235637300"/>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7" r:id="rId3"/>
    <p:sldLayoutId id="2147483668" r:id="rId4"/>
    <p:sldLayoutId id="2147483669" r:id="rId5"/>
  </p:sldLayoutIdLst>
  <p:hf hdr="0"/>
  <p:txStyles>
    <p:titleStyle>
      <a:lvl1pPr algn="l" defTabSz="1371600" rtl="0" eaLnBrk="1" latinLnBrk="0" hangingPunct="1">
        <a:lnSpc>
          <a:spcPct val="90000"/>
        </a:lnSpc>
        <a:spcBef>
          <a:spcPct val="0"/>
        </a:spcBef>
        <a:buNone/>
        <a:defRPr sz="4200" kern="1200">
          <a:solidFill>
            <a:schemeClr val="tx1"/>
          </a:solidFill>
          <a:latin typeface="Aller Light" panose="02000503000000020004" pitchFamily="2" charset="0"/>
          <a:ea typeface="A-OTF Shin Go Pro L" panose="020B0300000000000000" pitchFamily="34" charset="-128"/>
          <a:cs typeface="+mj-cs"/>
        </a:defRPr>
      </a:lvl1pPr>
    </p:titleStyle>
    <p:bodyStyle>
      <a:lvl1pPr marL="342900" indent="-342900" algn="l" defTabSz="1371600" rtl="0" eaLnBrk="1" latinLnBrk="0" hangingPunct="1">
        <a:lnSpc>
          <a:spcPct val="90000"/>
        </a:lnSpc>
        <a:spcBef>
          <a:spcPts val="1500"/>
        </a:spcBef>
        <a:buFont typeface="Wingdings" panose="05000000000000000000" pitchFamily="2" charset="2"/>
        <a:buChar char=""/>
        <a:defRPr sz="2700" kern="1200">
          <a:solidFill>
            <a:schemeClr val="tx1"/>
          </a:solidFill>
          <a:latin typeface="Aller Light" panose="02000503000000020004" pitchFamily="2" charset="0"/>
          <a:ea typeface="A-OTF Shin Go Pro L" panose="020B0300000000000000" pitchFamily="34" charset="-128"/>
          <a:cs typeface="+mn-cs"/>
        </a:defRPr>
      </a:lvl1pPr>
      <a:lvl2pPr marL="685800" indent="-342900" algn="l" defTabSz="1371600" rtl="0" eaLnBrk="1" latinLnBrk="0" hangingPunct="1">
        <a:lnSpc>
          <a:spcPct val="90000"/>
        </a:lnSpc>
        <a:spcBef>
          <a:spcPts val="75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2pPr>
      <a:lvl3pPr marL="1097280" indent="-342900" algn="l" defTabSz="1371600" rtl="0" eaLnBrk="1" latinLnBrk="0" hangingPunct="1">
        <a:lnSpc>
          <a:spcPct val="90000"/>
        </a:lnSpc>
        <a:spcBef>
          <a:spcPts val="90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3pPr>
      <a:lvl4pPr marL="150876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4pPr>
      <a:lvl5pPr marL="192024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正方形/長方形 14"/>
          <p:cNvSpPr/>
          <p:nvPr userDrawn="1"/>
        </p:nvSpPr>
        <p:spPr>
          <a:xfrm>
            <a:off x="0" y="9721516"/>
            <a:ext cx="18288000" cy="565484"/>
          </a:xfrm>
          <a:prstGeom prst="rect">
            <a:avLst/>
          </a:prstGeom>
          <a:blipFill dpi="0" rotWithShape="1">
            <a:blip r:embed="rId1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16" name="正方形/長方形 15"/>
          <p:cNvSpPr/>
          <p:nvPr userDrawn="1"/>
        </p:nvSpPr>
        <p:spPr>
          <a:xfrm>
            <a:off x="13018168" y="9721516"/>
            <a:ext cx="5269832" cy="5654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2" name="正方形/長方形 1"/>
          <p:cNvSpPr/>
          <p:nvPr userDrawn="1"/>
        </p:nvSpPr>
        <p:spPr>
          <a:xfrm>
            <a:off x="0" y="0"/>
            <a:ext cx="18288000" cy="1462638"/>
          </a:xfrm>
          <a:prstGeom prst="rect">
            <a:avLst/>
          </a:prstGeom>
          <a:blipFill dpi="0" rotWithShape="1">
            <a:blip r:embed="rId1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3" name="正方形/長方形 2"/>
          <p:cNvSpPr/>
          <p:nvPr userDrawn="1"/>
        </p:nvSpPr>
        <p:spPr>
          <a:xfrm>
            <a:off x="1" y="0"/>
            <a:ext cx="388418" cy="146263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10" name="フッター プレースホルダー 9"/>
          <p:cNvSpPr>
            <a:spLocks noGrp="1"/>
          </p:cNvSpPr>
          <p:nvPr>
            <p:ph type="ftr" sz="quarter" idx="3"/>
          </p:nvPr>
        </p:nvSpPr>
        <p:spPr>
          <a:xfrm>
            <a:off x="12115800" y="9721516"/>
            <a:ext cx="6172200" cy="547688"/>
          </a:xfrm>
          <a:prstGeom prst="rect">
            <a:avLst/>
          </a:prstGeom>
        </p:spPr>
        <p:txBody>
          <a:bodyPr vert="horz" lIns="91440" tIns="45720" rIns="91440" bIns="45720" rtlCol="0" anchor="ctr"/>
          <a:lstStyle>
            <a:lvl1pPr algn="r">
              <a:defRPr sz="2800">
                <a:solidFill>
                  <a:schemeClr val="bg1">
                    <a:lumMod val="95000"/>
                  </a:schemeClr>
                </a:solidFill>
                <a:latin typeface="Bebas Neue Bold" panose="020B0606020202050201" pitchFamily="34" charset="0"/>
              </a:defRPr>
            </a:lvl1pPr>
          </a:lstStyle>
          <a:p>
            <a:r>
              <a:rPr lang="en-US" dirty="0"/>
              <a:t>Presentation Title Here</a:t>
            </a:r>
          </a:p>
        </p:txBody>
      </p:sp>
      <p:pic>
        <p:nvPicPr>
          <p:cNvPr id="5" name="Picture 4">
            <a:extLst>
              <a:ext uri="{FF2B5EF4-FFF2-40B4-BE49-F238E27FC236}">
                <a16:creationId xmlns:a16="http://schemas.microsoft.com/office/drawing/2014/main" id="{38DAB8AF-9594-4667-8C77-FA5CED41CD8B}"/>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4400965" y="85141"/>
            <a:ext cx="3645415" cy="1292355"/>
          </a:xfrm>
          <a:prstGeom prst="rect">
            <a:avLst/>
          </a:prstGeom>
        </p:spPr>
      </p:pic>
    </p:spTree>
    <p:extLst>
      <p:ext uri="{BB962C8B-B14F-4D97-AF65-F5344CB8AC3E}">
        <p14:creationId xmlns:p14="http://schemas.microsoft.com/office/powerpoint/2010/main" val="1412252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76" r:id="rId8"/>
    <p:sldLayoutId id="2147483677" r:id="rId9"/>
    <p:sldLayoutId id="2147483670" r:id="rId10"/>
    <p:sldLayoutId id="2147483674" r:id="rId11"/>
    <p:sldLayoutId id="2147483675" r:id="rId12"/>
  </p:sldLayoutIdLst>
  <p:hf hdr="0"/>
  <p:txStyles>
    <p:titleStyle>
      <a:lvl1pPr algn="l" defTabSz="1371600" rtl="0" eaLnBrk="1" latinLnBrk="0" hangingPunct="1">
        <a:lnSpc>
          <a:spcPct val="90000"/>
        </a:lnSpc>
        <a:spcBef>
          <a:spcPct val="0"/>
        </a:spcBef>
        <a:buNone/>
        <a:defRPr sz="6000" kern="1200" baseline="0">
          <a:solidFill>
            <a:schemeClr val="bg1">
              <a:lumMod val="95000"/>
            </a:schemeClr>
          </a:solidFill>
          <a:latin typeface="Bebas Neue Bold" panose="020B0606020202050201" pitchFamily="34" charset="0"/>
          <a:ea typeface="A-OTF Shin Go Pro L" panose="020B0300000000000000" pitchFamily="34" charset="-128"/>
          <a:cs typeface="+mj-cs"/>
        </a:defRPr>
      </a:lvl1pPr>
    </p:titleStyle>
    <p:bodyStyle>
      <a:lvl1pPr marL="0" indent="0" algn="l" defTabSz="1371600" rtl="0" eaLnBrk="1" latinLnBrk="0" hangingPunct="1">
        <a:lnSpc>
          <a:spcPct val="90000"/>
        </a:lnSpc>
        <a:spcBef>
          <a:spcPts val="1500"/>
        </a:spcBef>
        <a:buFont typeface="Wingdings" panose="05000000000000000000" pitchFamily="2" charset="2"/>
        <a:buNone/>
        <a:defRPr sz="2700" kern="1200">
          <a:solidFill>
            <a:schemeClr val="tx1"/>
          </a:solidFill>
          <a:latin typeface="Aller Light" panose="02000503000000020004" pitchFamily="2" charset="0"/>
          <a:ea typeface="A-OTF Shin Go Pro L" panose="020B0300000000000000" pitchFamily="34" charset="-128"/>
          <a:cs typeface="+mn-cs"/>
        </a:defRPr>
      </a:lvl1pPr>
      <a:lvl2pPr marL="685800" indent="-342900" algn="l" defTabSz="1371600" rtl="0" eaLnBrk="1" latinLnBrk="0" hangingPunct="1">
        <a:lnSpc>
          <a:spcPct val="90000"/>
        </a:lnSpc>
        <a:spcBef>
          <a:spcPts val="75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2pPr>
      <a:lvl3pPr marL="1097280" indent="-342900" algn="l" defTabSz="1371600" rtl="0" eaLnBrk="1" latinLnBrk="0" hangingPunct="1">
        <a:lnSpc>
          <a:spcPct val="90000"/>
        </a:lnSpc>
        <a:spcBef>
          <a:spcPts val="90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3pPr>
      <a:lvl4pPr marL="150876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4pPr>
      <a:lvl5pPr marL="192024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2286000" y="2408980"/>
            <a:ext cx="6368432" cy="1322743"/>
          </a:xfrm>
          <a:prstGeom prst="rect">
            <a:avLst/>
          </a:prstGeom>
        </p:spPr>
        <p:txBody>
          <a:bodyPr anchor="b">
            <a:noAutofit/>
          </a:bodyPr>
          <a:lstStyle>
            <a:lvl1pPr algn="ctr" defTabSz="914400" rtl="0" eaLnBrk="1" latinLnBrk="0" hangingPunct="1">
              <a:lnSpc>
                <a:spcPct val="90000"/>
              </a:lnSpc>
              <a:spcBef>
                <a:spcPct val="0"/>
              </a:spcBef>
              <a:buNone/>
              <a:defRPr sz="6000" kern="1200" baseline="0">
                <a:solidFill>
                  <a:schemeClr val="tx1">
                    <a:lumMod val="75000"/>
                    <a:lumOff val="25000"/>
                  </a:schemeClr>
                </a:solidFill>
                <a:latin typeface="Bebas Neue Bold" panose="020B0606020202050201" pitchFamily="34" charset="0"/>
                <a:ea typeface="A-OTF Gothic BBB Pro Medium" panose="020B0400000000000000" pitchFamily="34" charset="-128"/>
                <a:cs typeface="A-OTF Gothic BBB Pro Medium" panose="020B0400000000000000" pitchFamily="34" charset="-128"/>
              </a:defRPr>
            </a:lvl1pPr>
          </a:lstStyle>
          <a:p>
            <a:pPr algn="l"/>
            <a:endParaRPr lang="en-US" sz="8100" dirty="0">
              <a:solidFill>
                <a:srgbClr val="FF6600"/>
              </a:solidFill>
              <a:latin typeface="+mj-lt"/>
            </a:endParaRPr>
          </a:p>
        </p:txBody>
      </p:sp>
      <p:sp>
        <p:nvSpPr>
          <p:cNvPr id="7" name="タイトル 6"/>
          <p:cNvSpPr>
            <a:spLocks noGrp="1"/>
          </p:cNvSpPr>
          <p:nvPr>
            <p:ph type="ctrTitle"/>
          </p:nvPr>
        </p:nvSpPr>
        <p:spPr/>
        <p:txBody>
          <a:bodyPr/>
          <a:lstStyle/>
          <a:p>
            <a:r>
              <a:rPr lang="en-US" sz="7200" dirty="0"/>
              <a:t>OUTA Analysis of Special Supplementary Budget</a:t>
            </a:r>
          </a:p>
        </p:txBody>
      </p:sp>
      <p:sp>
        <p:nvSpPr>
          <p:cNvPr id="3" name="サブタイトル 2"/>
          <p:cNvSpPr>
            <a:spLocks noGrp="1"/>
          </p:cNvSpPr>
          <p:nvPr>
            <p:ph type="subTitle" idx="1"/>
          </p:nvPr>
        </p:nvSpPr>
        <p:spPr/>
        <p:txBody>
          <a:bodyPr>
            <a:normAutofit fontScale="92500" lnSpcReduction="10000"/>
          </a:bodyPr>
          <a:lstStyle/>
          <a:p>
            <a:r>
              <a:rPr lang="en-US" dirty="0"/>
              <a:t>Matt Johnston, OUTA Parliamentary Engagement Manager</a:t>
            </a:r>
          </a:p>
        </p:txBody>
      </p:sp>
      <p:sp>
        <p:nvSpPr>
          <p:cNvPr id="4" name="日付プレースホルダー 3"/>
          <p:cNvSpPr>
            <a:spLocks noGrp="1"/>
          </p:cNvSpPr>
          <p:nvPr>
            <p:ph type="dt" sz="half" idx="10"/>
          </p:nvPr>
        </p:nvSpPr>
        <p:spPr/>
        <p:txBody>
          <a:bodyPr/>
          <a:lstStyle/>
          <a:p>
            <a:r>
              <a:rPr lang="en-US" dirty="0"/>
              <a:t>30 June 2020</a:t>
            </a:r>
          </a:p>
        </p:txBody>
      </p:sp>
    </p:spTree>
    <p:extLst>
      <p:ext uri="{BB962C8B-B14F-4D97-AF65-F5344CB8AC3E}">
        <p14:creationId xmlns:p14="http://schemas.microsoft.com/office/powerpoint/2010/main" val="177826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endParaRPr lang="en-US" dirty="0"/>
          </a:p>
        </p:txBody>
      </p:sp>
      <p:sp>
        <p:nvSpPr>
          <p:cNvPr id="3" name="フッター プレースホルダー 2"/>
          <p:cNvSpPr>
            <a:spLocks noGrp="1"/>
          </p:cNvSpPr>
          <p:nvPr>
            <p:ph type="ftr" sz="quarter" idx="10"/>
          </p:nvPr>
        </p:nvSpPr>
        <p:spPr>
          <a:xfrm>
            <a:off x="12230100" y="9739312"/>
            <a:ext cx="6172200" cy="547688"/>
          </a:xfrm>
        </p:spPr>
        <p:txBody>
          <a:bodyPr/>
          <a:lstStyle/>
          <a:p>
            <a:r>
              <a:rPr lang="en-US" dirty="0"/>
              <a:t>Analysis of SSB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10</a:t>
            </a:fld>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STATE-OWNED ENTITIES</a:t>
            </a:r>
          </a:p>
        </p:txBody>
      </p:sp>
      <p:sp>
        <p:nvSpPr>
          <p:cNvPr id="6" name="Text Placeholder 4">
            <a:extLst>
              <a:ext uri="{FF2B5EF4-FFF2-40B4-BE49-F238E27FC236}">
                <a16:creationId xmlns:a16="http://schemas.microsoft.com/office/drawing/2014/main" id="{024A96CE-81B1-4AF6-B837-0541A8464CA8}"/>
              </a:ext>
            </a:extLst>
          </p:cNvPr>
          <p:cNvSpPr>
            <a:spLocks noGrp="1"/>
          </p:cNvSpPr>
          <p:nvPr>
            <p:ph type="body" sz="quarter" idx="14"/>
          </p:nvPr>
        </p:nvSpPr>
        <p:spPr>
          <a:xfrm>
            <a:off x="1091295" y="3036457"/>
            <a:ext cx="15693581" cy="5973895"/>
          </a:xfrm>
        </p:spPr>
        <p:txBody>
          <a:bodyPr/>
          <a:lstStyle/>
          <a:p>
            <a:pPr marL="342900" indent="-342900">
              <a:buFont typeface="Arial" panose="020B0604020202020204" pitchFamily="34" charset="0"/>
              <a:buChar char="•"/>
            </a:pPr>
            <a:r>
              <a:rPr lang="en-ZA" sz="2400" dirty="0">
                <a:solidFill>
                  <a:schemeClr val="tx1"/>
                </a:solidFill>
              </a:rPr>
              <a:t>State Owned Entities have posed a significant fiscal risk for several years. The National Planning Commission recently published a position paper with comprehensive recommendations for reform in the largest state-owned entities and companies which need to be accelerated. </a:t>
            </a:r>
          </a:p>
          <a:p>
            <a:pPr marL="342900" indent="-342900">
              <a:buFont typeface="Arial" panose="020B0604020202020204" pitchFamily="34" charset="0"/>
              <a:buChar char="•"/>
            </a:pPr>
            <a:r>
              <a:rPr lang="en-ZA" sz="2400" dirty="0">
                <a:solidFill>
                  <a:schemeClr val="tx1"/>
                </a:solidFill>
              </a:rPr>
              <a:t>Significant shortfalls in delivery have an impact on economic growth and have led to extremely worrying increases in government debt. </a:t>
            </a:r>
          </a:p>
          <a:p>
            <a:pPr marL="342900" indent="-342900">
              <a:buFont typeface="Arial" panose="020B0604020202020204" pitchFamily="34" charset="0"/>
              <a:buChar char="•"/>
            </a:pPr>
            <a:r>
              <a:rPr lang="en-ZA" sz="2400" dirty="0">
                <a:solidFill>
                  <a:schemeClr val="tx1"/>
                </a:solidFill>
              </a:rPr>
              <a:t>OUTA suggests that there are four types of reforms that are urgently needed in SOEs: </a:t>
            </a:r>
          </a:p>
          <a:p>
            <a:pPr marL="1143000" lvl="1" indent="-457200">
              <a:buFont typeface="+mj-lt"/>
              <a:buAutoNum type="arabicPeriod"/>
            </a:pPr>
            <a:r>
              <a:rPr lang="en-ZA" dirty="0">
                <a:latin typeface="+mn-lt"/>
              </a:rPr>
              <a:t>Governance</a:t>
            </a:r>
          </a:p>
          <a:p>
            <a:pPr marL="1143000" lvl="1" indent="-457200" fontAlgn="base">
              <a:buFont typeface="+mj-lt"/>
              <a:buAutoNum type="arabicPeriod"/>
            </a:pPr>
            <a:r>
              <a:rPr lang="en-ZA" dirty="0">
                <a:latin typeface="+mn-lt"/>
              </a:rPr>
              <a:t>Financial</a:t>
            </a:r>
          </a:p>
          <a:p>
            <a:pPr marL="1143000" lvl="1" indent="-457200" fontAlgn="base">
              <a:buFont typeface="+mj-lt"/>
              <a:buAutoNum type="arabicPeriod"/>
            </a:pPr>
            <a:r>
              <a:rPr lang="en-ZA" dirty="0">
                <a:latin typeface="+mn-lt"/>
              </a:rPr>
              <a:t>Structural</a:t>
            </a:r>
          </a:p>
          <a:p>
            <a:pPr marL="1143000" lvl="1" indent="-457200" fontAlgn="base">
              <a:buFont typeface="+mj-lt"/>
              <a:buAutoNum type="arabicPeriod"/>
            </a:pPr>
            <a:r>
              <a:rPr lang="en-ZA" dirty="0">
                <a:latin typeface="+mn-lt"/>
              </a:rPr>
              <a:t>Policy and Process</a:t>
            </a:r>
          </a:p>
          <a:p>
            <a:endParaRPr lang="en-ZA" dirty="0"/>
          </a:p>
        </p:txBody>
      </p:sp>
    </p:spTree>
    <p:extLst>
      <p:ext uri="{BB962C8B-B14F-4D97-AF65-F5344CB8AC3E}">
        <p14:creationId xmlns:p14="http://schemas.microsoft.com/office/powerpoint/2010/main" val="1295883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endParaRPr lang="en-US" dirty="0"/>
          </a:p>
        </p:txBody>
      </p:sp>
      <p:sp>
        <p:nvSpPr>
          <p:cNvPr id="3" name="フッター プレースホルダー 2"/>
          <p:cNvSpPr>
            <a:spLocks noGrp="1"/>
          </p:cNvSpPr>
          <p:nvPr>
            <p:ph type="ftr" sz="quarter" idx="10"/>
          </p:nvPr>
        </p:nvSpPr>
        <p:spPr/>
        <p:txBody>
          <a:bodyPr/>
          <a:lstStyle/>
          <a:p>
            <a:r>
              <a:rPr lang="en-US" dirty="0"/>
              <a:t>Analysis of SSB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11</a:t>
            </a:fld>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COMPENSATION</a:t>
            </a:r>
          </a:p>
        </p:txBody>
      </p:sp>
      <p:sp>
        <p:nvSpPr>
          <p:cNvPr id="6" name="Text Placeholder 4">
            <a:extLst>
              <a:ext uri="{FF2B5EF4-FFF2-40B4-BE49-F238E27FC236}">
                <a16:creationId xmlns:a16="http://schemas.microsoft.com/office/drawing/2014/main" id="{024A96CE-81B1-4AF6-B837-0541A8464CA8}"/>
              </a:ext>
            </a:extLst>
          </p:cNvPr>
          <p:cNvSpPr>
            <a:spLocks noGrp="1"/>
          </p:cNvSpPr>
          <p:nvPr>
            <p:ph type="body" sz="quarter" idx="14"/>
          </p:nvPr>
        </p:nvSpPr>
        <p:spPr>
          <a:xfrm>
            <a:off x="911624" y="3036457"/>
            <a:ext cx="16549658" cy="5973895"/>
          </a:xfrm>
        </p:spPr>
        <p:txBody>
          <a:bodyPr/>
          <a:lstStyle/>
          <a:p>
            <a:pPr marL="342900" indent="-342900">
              <a:buFont typeface="Arial" panose="020B0604020202020204" pitchFamily="34" charset="0"/>
              <a:buChar char="•"/>
            </a:pPr>
            <a:r>
              <a:rPr lang="en-ZA" sz="2400" dirty="0">
                <a:solidFill>
                  <a:schemeClr val="tx1"/>
                </a:solidFill>
              </a:rPr>
              <a:t>Over the medium term, compensation and debt-service costs will be the largest expenditure items, outstripping the investments government makes in human capital, social and economic infrastructure, and service delivery. </a:t>
            </a:r>
          </a:p>
          <a:p>
            <a:pPr marL="342900" indent="-342900">
              <a:buFont typeface="Arial" panose="020B0604020202020204" pitchFamily="34" charset="0"/>
              <a:buChar char="•"/>
            </a:pPr>
            <a:r>
              <a:rPr lang="en-ZA" sz="2400" dirty="0">
                <a:solidFill>
                  <a:schemeClr val="tx1"/>
                </a:solidFill>
              </a:rPr>
              <a:t>OUTA strongly support’s National Treasury’s decision to initiate a process of rationalising the cumulative cost of remuneration in the public service. </a:t>
            </a:r>
          </a:p>
          <a:p>
            <a:pPr marL="342900" indent="-342900">
              <a:buFont typeface="Arial" panose="020B0604020202020204" pitchFamily="34" charset="0"/>
              <a:buChar char="•"/>
            </a:pPr>
            <a:r>
              <a:rPr lang="en-ZA" sz="2400" dirty="0">
                <a:solidFill>
                  <a:schemeClr val="tx1"/>
                </a:solidFill>
              </a:rPr>
              <a:t>OUTA urges the Committees to facilitate engagements with AGSA, DPME, civil society organisations and strategic oversight entities such as the Financial Intelligence Centre to promote experimental monitoring and evaluation of Covid-19 related spending. </a:t>
            </a:r>
          </a:p>
        </p:txBody>
      </p:sp>
    </p:spTree>
    <p:extLst>
      <p:ext uri="{BB962C8B-B14F-4D97-AF65-F5344CB8AC3E}">
        <p14:creationId xmlns:p14="http://schemas.microsoft.com/office/powerpoint/2010/main" val="3949684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endParaRPr lang="en-US" dirty="0"/>
          </a:p>
        </p:txBody>
      </p:sp>
      <p:sp>
        <p:nvSpPr>
          <p:cNvPr id="3" name="フッター プレースホルダー 2"/>
          <p:cNvSpPr>
            <a:spLocks noGrp="1"/>
          </p:cNvSpPr>
          <p:nvPr>
            <p:ph type="ftr" sz="quarter" idx="10"/>
          </p:nvPr>
        </p:nvSpPr>
        <p:spPr/>
        <p:txBody>
          <a:bodyPr/>
          <a:lstStyle/>
          <a:p>
            <a:r>
              <a:rPr lang="en-US" dirty="0"/>
              <a:t>Analysis of SSB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12</a:t>
            </a:fld>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LOCAL GOVERNMENT</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923330"/>
          </a:xfrm>
          <a:prstGeom prst="rect">
            <a:avLst/>
          </a:prstGeom>
          <a:noFill/>
        </p:spPr>
        <p:txBody>
          <a:bodyPr wrap="square" rtlCol="0">
            <a:spAutoFit/>
          </a:bodyPr>
          <a:lstStyle/>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
        <p:nvSpPr>
          <p:cNvPr id="7" name="Text Placeholder 4">
            <a:extLst>
              <a:ext uri="{FF2B5EF4-FFF2-40B4-BE49-F238E27FC236}">
                <a16:creationId xmlns:a16="http://schemas.microsoft.com/office/drawing/2014/main" id="{AA6B1646-3FFB-4E3B-AF81-EE69B0B1BAB4}"/>
              </a:ext>
            </a:extLst>
          </p:cNvPr>
          <p:cNvSpPr>
            <a:spLocks noGrp="1"/>
          </p:cNvSpPr>
          <p:nvPr>
            <p:ph type="body" sz="quarter" idx="14"/>
          </p:nvPr>
        </p:nvSpPr>
        <p:spPr>
          <a:xfrm>
            <a:off x="1091295" y="3036458"/>
            <a:ext cx="16246823" cy="5775302"/>
          </a:xfrm>
        </p:spPr>
        <p:txBody>
          <a:bodyPr/>
          <a:lstStyle/>
          <a:p>
            <a:pPr marL="342900" indent="-342900">
              <a:buFont typeface="Arial" panose="020B0604020202020204" pitchFamily="34" charset="0"/>
              <a:buChar char="•"/>
            </a:pPr>
            <a:r>
              <a:rPr lang="en-ZA" sz="2400" dirty="0">
                <a:solidFill>
                  <a:schemeClr val="tx1"/>
                </a:solidFill>
              </a:rPr>
              <a:t>Local government in aggregate is no longer financially viable in its current form. The financial crisis in municipalities is not new and has not been caused by Covid-19, merely exacerbated by it. The real reasons for the current financial crisis are structural. The assumptions about how the local government fiscal model would work are no longer valid. The result is that many municipalities will never be financially viable under the current macro-economic circumstances. </a:t>
            </a:r>
          </a:p>
          <a:p>
            <a:pPr marL="342900" indent="-342900">
              <a:buFont typeface="Arial" panose="020B0604020202020204" pitchFamily="34" charset="0"/>
              <a:buChar char="•"/>
            </a:pPr>
            <a:r>
              <a:rPr lang="en-ZA" sz="2400" dirty="0">
                <a:solidFill>
                  <a:schemeClr val="tx1"/>
                </a:solidFill>
              </a:rPr>
              <a:t>The AGSA’s 2018/2019 local government report indicates that just over one third of municipalities ended the financial year in deficit – they had spent more than they had received in revenue.</a:t>
            </a:r>
          </a:p>
          <a:p>
            <a:pPr marL="342900" indent="-342900">
              <a:buFont typeface="Arial" panose="020B0604020202020204" pitchFamily="34" charset="0"/>
              <a:buChar char="•"/>
            </a:pPr>
            <a:r>
              <a:rPr lang="en-ZA" sz="2400" dirty="0">
                <a:solidFill>
                  <a:schemeClr val="tx1"/>
                </a:solidFill>
              </a:rPr>
              <a:t>As the economic impact of coronavirus increases, this debt will rise rapidly since the prices of all municipal services will increase from 01 July. More municipalities will move into an operating deficit in the 2020/2021 financial year. There are insufficient national fiscal resources to fill this deficit. </a:t>
            </a:r>
          </a:p>
          <a:p>
            <a:pPr marL="342900" indent="-342900">
              <a:buFont typeface="Arial" panose="020B0604020202020204" pitchFamily="34" charset="0"/>
              <a:buChar char="•"/>
            </a:pPr>
            <a:r>
              <a:rPr lang="en-ZA" sz="2400" dirty="0">
                <a:solidFill>
                  <a:schemeClr val="tx1"/>
                </a:solidFill>
              </a:rPr>
              <a:t> A review of the entire local government fiscal and operating framework is required. Constitutional remedies for dysfunctional municipalities are not being used. Section 139 of the Constitution offers a wide range of remedies for dysfunctional and financially distressed municipalities. </a:t>
            </a:r>
          </a:p>
          <a:p>
            <a:endParaRPr lang="en-ZA" dirty="0"/>
          </a:p>
          <a:p>
            <a:endParaRPr lang="en-US" dirty="0"/>
          </a:p>
        </p:txBody>
      </p:sp>
    </p:spTree>
    <p:extLst>
      <p:ext uri="{BB962C8B-B14F-4D97-AF65-F5344CB8AC3E}">
        <p14:creationId xmlns:p14="http://schemas.microsoft.com/office/powerpoint/2010/main" val="1206699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sz="8000" dirty="0"/>
              <a:t>Thank You.</a:t>
            </a:r>
          </a:p>
        </p:txBody>
      </p:sp>
    </p:spTree>
    <p:extLst>
      <p:ext uri="{BB962C8B-B14F-4D97-AF65-F5344CB8AC3E}">
        <p14:creationId xmlns:p14="http://schemas.microsoft.com/office/powerpoint/2010/main" val="355326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en-US" dirty="0"/>
              <a:t>SUBMISSION BY ORGANISATION UNDOING TAX ABUSE (OUTA), </a:t>
            </a:r>
            <a:br>
              <a:rPr lang="en-US" dirty="0"/>
            </a:br>
            <a:r>
              <a:rPr lang="en-US" dirty="0"/>
              <a:t>WITH SUPPORT FROM THE PUBLIC AFFAIRS RESEARCH INSTITUTE (PARI),</a:t>
            </a:r>
            <a:br>
              <a:rPr lang="en-US" dirty="0"/>
            </a:br>
            <a:r>
              <a:rPr lang="en-US" dirty="0"/>
              <a:t>TO THE SELECT AND STANDING COMMITTEES ON FINANCE</a:t>
            </a:r>
          </a:p>
        </p:txBody>
      </p:sp>
      <p:sp>
        <p:nvSpPr>
          <p:cNvPr id="5" name="サブタイトル 4"/>
          <p:cNvSpPr>
            <a:spLocks noGrp="1"/>
          </p:cNvSpPr>
          <p:nvPr>
            <p:ph type="subTitle" idx="1"/>
          </p:nvPr>
        </p:nvSpPr>
        <p:spPr/>
        <p:txBody>
          <a:bodyPr>
            <a:normAutofit fontScale="92500" lnSpcReduction="10000"/>
          </a:bodyPr>
          <a:lstStyle/>
          <a:p>
            <a:endParaRPr lang="en-US" dirty="0"/>
          </a:p>
          <a:p>
            <a:endParaRPr lang="en-US" dirty="0"/>
          </a:p>
        </p:txBody>
      </p:sp>
    </p:spTree>
    <p:extLst>
      <p:ext uri="{BB962C8B-B14F-4D97-AF65-F5344CB8AC3E}">
        <p14:creationId xmlns:p14="http://schemas.microsoft.com/office/powerpoint/2010/main" val="307928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endParaRPr lang="en-US" dirty="0"/>
          </a:p>
        </p:txBody>
      </p:sp>
      <p:sp>
        <p:nvSpPr>
          <p:cNvPr id="3" name="フッター プレースホルダー 2"/>
          <p:cNvSpPr>
            <a:spLocks noGrp="1"/>
          </p:cNvSpPr>
          <p:nvPr>
            <p:ph type="ftr" sz="quarter" idx="10"/>
          </p:nvPr>
        </p:nvSpPr>
        <p:spPr/>
        <p:txBody>
          <a:bodyPr/>
          <a:lstStyle/>
          <a:p>
            <a:r>
              <a:rPr lang="en-US" dirty="0"/>
              <a:t>Analysis of SSB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3</a:t>
            </a:fld>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OVERVIEW</a:t>
            </a:r>
          </a:p>
        </p:txBody>
      </p:sp>
      <p:sp>
        <p:nvSpPr>
          <p:cNvPr id="7" name="Text Placeholder 4">
            <a:extLst>
              <a:ext uri="{FF2B5EF4-FFF2-40B4-BE49-F238E27FC236}">
                <a16:creationId xmlns:a16="http://schemas.microsoft.com/office/drawing/2014/main" id="{B9372610-F1F9-4FF3-A936-0CA79A7DFEC2}"/>
              </a:ext>
            </a:extLst>
          </p:cNvPr>
          <p:cNvSpPr>
            <a:spLocks noGrp="1"/>
          </p:cNvSpPr>
          <p:nvPr>
            <p:ph type="body" sz="quarter" idx="14"/>
          </p:nvPr>
        </p:nvSpPr>
        <p:spPr>
          <a:xfrm>
            <a:off x="1091296" y="3036458"/>
            <a:ext cx="15530742" cy="5775302"/>
          </a:xfrm>
        </p:spPr>
        <p:txBody>
          <a:bodyPr/>
          <a:lstStyle/>
          <a:p>
            <a:pPr marL="342900" indent="-342900">
              <a:buFont typeface="Arial" panose="020B0604020202020204" pitchFamily="34" charset="0"/>
              <a:buChar char="•"/>
            </a:pPr>
            <a:r>
              <a:rPr lang="en-US" sz="2400" dirty="0">
                <a:solidFill>
                  <a:schemeClr val="tx1"/>
                </a:solidFill>
              </a:rPr>
              <a:t>OUTA's submission on the supplementary budget presents an analysis of the economic outlook, a perspective on Zero-based budgeting, the revised fiscal framework, public sector compensation and the state of local government finances with support from the Public Affairs Research Institute (PARI).</a:t>
            </a:r>
          </a:p>
          <a:p>
            <a:pPr marL="342900" indent="-342900">
              <a:buFont typeface="Arial" panose="020B0604020202020204" pitchFamily="34" charset="0"/>
              <a:buChar char="•"/>
            </a:pPr>
            <a:r>
              <a:rPr lang="en-US" sz="2400" dirty="0">
                <a:solidFill>
                  <a:schemeClr val="tx1"/>
                </a:solidFill>
              </a:rPr>
              <a:t>The drastic impact of the Covid-19 pandemic and the sharp economic downturn that followed necessitates a radical economic and fiscal response. In its own account, the special supplementary budget represents a macroeconomic consolidation of government's initial economic and fiscal response to the Covid-19 pandemic.</a:t>
            </a:r>
          </a:p>
          <a:p>
            <a:pPr marL="342900" indent="-342900">
              <a:buFont typeface="Arial" panose="020B0604020202020204" pitchFamily="34" charset="0"/>
              <a:buChar char="•"/>
            </a:pPr>
            <a:r>
              <a:rPr lang="en-US" sz="2400" dirty="0">
                <a:solidFill>
                  <a:schemeClr val="tx1"/>
                </a:solidFill>
              </a:rPr>
              <a:t>The massive contraction in the economy that is expected this year due to the impact of the Covid-19 pandemic has had a drastic impact on tax revenue, increasing the budget deficit. OUTA is therefore in support of measures to bring </a:t>
            </a:r>
            <a:r>
              <a:rPr lang="en-US" sz="2400" dirty="0" err="1">
                <a:solidFill>
                  <a:schemeClr val="tx1"/>
                </a:solidFill>
              </a:rPr>
              <a:t>spiralling</a:t>
            </a:r>
            <a:r>
              <a:rPr lang="en-US" sz="2400" dirty="0">
                <a:solidFill>
                  <a:schemeClr val="tx1"/>
                </a:solidFill>
              </a:rPr>
              <a:t> debt under control and avert a debt crisis.</a:t>
            </a:r>
          </a:p>
          <a:p>
            <a:pPr marL="342900" indent="-342900">
              <a:buFont typeface="Arial" panose="020B0604020202020204" pitchFamily="34" charset="0"/>
              <a:buChar char="•"/>
            </a:pPr>
            <a:r>
              <a:rPr lang="en-US" sz="2400" dirty="0">
                <a:solidFill>
                  <a:schemeClr val="tx1"/>
                </a:solidFill>
              </a:rPr>
              <a:t>OUTA strongly support’s National Treasury’s decision to initiate a process of </a:t>
            </a:r>
            <a:r>
              <a:rPr lang="en-US" sz="2400" dirty="0" err="1">
                <a:solidFill>
                  <a:schemeClr val="tx1"/>
                </a:solidFill>
              </a:rPr>
              <a:t>rationalising</a:t>
            </a:r>
            <a:r>
              <a:rPr lang="en-US" sz="2400" dirty="0">
                <a:solidFill>
                  <a:schemeClr val="tx1"/>
                </a:solidFill>
              </a:rPr>
              <a:t> the cumulative cost of remuneration in the public service. OUTA strongly </a:t>
            </a:r>
            <a:r>
              <a:rPr lang="en-US" sz="2400" dirty="0" err="1">
                <a:solidFill>
                  <a:schemeClr val="tx1"/>
                </a:solidFill>
              </a:rPr>
              <a:t>emphasises</a:t>
            </a:r>
            <a:r>
              <a:rPr lang="en-US" sz="2400" dirty="0">
                <a:solidFill>
                  <a:schemeClr val="tx1"/>
                </a:solidFill>
              </a:rPr>
              <a:t> the need to drastically prune state expenditure. It is imperative for government to make South Africa more attractive for private investment to stimulate the economy by providing policy certainty. </a:t>
            </a:r>
          </a:p>
          <a:p>
            <a:endParaRPr lang="en-US" sz="2400" dirty="0"/>
          </a:p>
        </p:txBody>
      </p:sp>
    </p:spTree>
    <p:extLst>
      <p:ext uri="{BB962C8B-B14F-4D97-AF65-F5344CB8AC3E}">
        <p14:creationId xmlns:p14="http://schemas.microsoft.com/office/powerpoint/2010/main" val="1245154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endParaRPr lang="en-US" dirty="0"/>
          </a:p>
        </p:txBody>
      </p:sp>
      <p:sp>
        <p:nvSpPr>
          <p:cNvPr id="3" name="フッター プレースホルダー 2"/>
          <p:cNvSpPr>
            <a:spLocks noGrp="1"/>
          </p:cNvSpPr>
          <p:nvPr>
            <p:ph type="ftr" sz="quarter" idx="10"/>
          </p:nvPr>
        </p:nvSpPr>
        <p:spPr/>
        <p:txBody>
          <a:bodyPr/>
          <a:lstStyle/>
          <a:p>
            <a:r>
              <a:rPr lang="en-US" dirty="0"/>
              <a:t>Analysis of SSB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4</a:t>
            </a:fld>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ECONOMIC OUTLOOK</a:t>
            </a:r>
          </a:p>
        </p:txBody>
      </p:sp>
      <p:sp>
        <p:nvSpPr>
          <p:cNvPr id="7" name="Text Placeholder 4">
            <a:extLst>
              <a:ext uri="{FF2B5EF4-FFF2-40B4-BE49-F238E27FC236}">
                <a16:creationId xmlns:a16="http://schemas.microsoft.com/office/drawing/2014/main" id="{B9372610-F1F9-4FF3-A936-0CA79A7DFEC2}"/>
              </a:ext>
            </a:extLst>
          </p:cNvPr>
          <p:cNvSpPr>
            <a:spLocks noGrp="1"/>
          </p:cNvSpPr>
          <p:nvPr>
            <p:ph type="body" sz="quarter" idx="14"/>
          </p:nvPr>
        </p:nvSpPr>
        <p:spPr>
          <a:xfrm>
            <a:off x="1091296" y="3036458"/>
            <a:ext cx="15530742" cy="5775302"/>
          </a:xfrm>
        </p:spPr>
        <p:txBody>
          <a:bodyPr/>
          <a:lstStyle/>
          <a:p>
            <a:pPr marL="342900" indent="-342900">
              <a:buFont typeface="Arial" panose="020B0604020202020204" pitchFamily="34" charset="0"/>
              <a:buChar char="•"/>
            </a:pPr>
            <a:r>
              <a:rPr lang="en-ZA" sz="2400" dirty="0">
                <a:solidFill>
                  <a:schemeClr val="tx1"/>
                </a:solidFill>
              </a:rPr>
              <a:t>The South African economy is expected to contract by 7.2% this year, with some worst-case scenario estimates that it will contract by up to 16%. The Minister of Finance pointed out that this will be the largest contraction in 90 years. South Africa’s unemployment rate increased to 30.1% in quarter one of 2020, with the number of unemployed persons now at 7.1 million. </a:t>
            </a:r>
          </a:p>
          <a:p>
            <a:pPr marL="342900" indent="-342900">
              <a:buFont typeface="Arial" panose="020B0604020202020204" pitchFamily="34" charset="0"/>
              <a:buChar char="•"/>
            </a:pPr>
            <a:r>
              <a:rPr lang="en-ZA" sz="2400" dirty="0">
                <a:solidFill>
                  <a:schemeClr val="tx1"/>
                </a:solidFill>
              </a:rPr>
              <a:t>OUTA notes the three-phase response that has been adopted of (1) preserve, (2) recover and (3) pivot. </a:t>
            </a:r>
          </a:p>
          <a:p>
            <a:pPr marL="342900" indent="-342900">
              <a:buFont typeface="Arial" panose="020B0604020202020204" pitchFamily="34" charset="0"/>
              <a:buChar char="•"/>
            </a:pPr>
            <a:r>
              <a:rPr lang="en-ZA" sz="2400" dirty="0">
                <a:solidFill>
                  <a:schemeClr val="tx1"/>
                </a:solidFill>
              </a:rPr>
              <a:t>The supplementary budget does not go beyond providing the detail related to the initial response measures announced by the President and Minister of Finance. OUTA contends that the proposed Special Supplementary Budget is a highly constricted reaction to its self-pronounced fear of a sovereign debt crisis. </a:t>
            </a:r>
          </a:p>
          <a:p>
            <a:pPr marL="342900" indent="-342900">
              <a:buFont typeface="Arial" panose="020B0604020202020204" pitchFamily="34" charset="0"/>
              <a:buChar char="•"/>
            </a:pPr>
            <a:r>
              <a:rPr lang="en-ZA" sz="2400" dirty="0">
                <a:solidFill>
                  <a:schemeClr val="tx1"/>
                </a:solidFill>
              </a:rPr>
              <a:t>Government must open itself to long-term partnerships with domestic and international private sector groups for access to alternative financial resources, with civil society groups for access to social capital and with academia for access to intellectual resources.</a:t>
            </a:r>
          </a:p>
          <a:p>
            <a:pPr marL="342900" indent="-342900">
              <a:buFont typeface="Arial" panose="020B0604020202020204" pitchFamily="34" charset="0"/>
              <a:buChar char="•"/>
            </a:pPr>
            <a:r>
              <a:rPr lang="en-ZA" sz="2400" dirty="0">
                <a:solidFill>
                  <a:schemeClr val="tx1"/>
                </a:solidFill>
              </a:rPr>
              <a:t>OUTA proposes that the unbundling of monopolistic state-owned enterprises is coupled with intensive capital investment in SMME and township economies to promote self-reliant local economies. </a:t>
            </a:r>
          </a:p>
          <a:p>
            <a:endParaRPr lang="en-ZA" b="1" dirty="0"/>
          </a:p>
        </p:txBody>
      </p:sp>
    </p:spTree>
    <p:extLst>
      <p:ext uri="{BB962C8B-B14F-4D97-AF65-F5344CB8AC3E}">
        <p14:creationId xmlns:p14="http://schemas.microsoft.com/office/powerpoint/2010/main" val="26013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endParaRPr lang="en-US" dirty="0"/>
          </a:p>
        </p:txBody>
      </p:sp>
      <p:sp>
        <p:nvSpPr>
          <p:cNvPr id="3" name="フッター プレースホルダー 2"/>
          <p:cNvSpPr>
            <a:spLocks noGrp="1"/>
          </p:cNvSpPr>
          <p:nvPr>
            <p:ph type="ftr" sz="quarter" idx="10"/>
          </p:nvPr>
        </p:nvSpPr>
        <p:spPr/>
        <p:txBody>
          <a:bodyPr/>
          <a:lstStyle/>
          <a:p>
            <a:r>
              <a:rPr lang="en-US" dirty="0"/>
              <a:t>Analysis of SSB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5</a:t>
            </a:fld>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ZERO-BASED BUDGETING</a:t>
            </a:r>
          </a:p>
        </p:txBody>
      </p:sp>
      <p:sp>
        <p:nvSpPr>
          <p:cNvPr id="7" name="Text Placeholder 4">
            <a:extLst>
              <a:ext uri="{FF2B5EF4-FFF2-40B4-BE49-F238E27FC236}">
                <a16:creationId xmlns:a16="http://schemas.microsoft.com/office/drawing/2014/main" id="{B9372610-F1F9-4FF3-A936-0CA79A7DFEC2}"/>
              </a:ext>
            </a:extLst>
          </p:cNvPr>
          <p:cNvSpPr>
            <a:spLocks noGrp="1"/>
          </p:cNvSpPr>
          <p:nvPr>
            <p:ph type="body" sz="quarter" idx="14"/>
          </p:nvPr>
        </p:nvSpPr>
        <p:spPr>
          <a:xfrm>
            <a:off x="1091296" y="3036458"/>
            <a:ext cx="15530742" cy="5775302"/>
          </a:xfrm>
        </p:spPr>
        <p:txBody>
          <a:bodyPr/>
          <a:lstStyle/>
          <a:p>
            <a:pPr marL="342900" indent="-342900">
              <a:buFont typeface="Arial" panose="020B0604020202020204" pitchFamily="34" charset="0"/>
              <a:buChar char="•"/>
            </a:pPr>
            <a:r>
              <a:rPr lang="en-US" sz="2400" dirty="0">
                <a:solidFill>
                  <a:schemeClr val="tx1"/>
                </a:solidFill>
              </a:rPr>
              <a:t>OUTA welcomes the zero-based budgeting approach but are concerned that it will be mainly targeted at large programmes which have not been clearly defined. Zero-based Budgeting will support to achieve more fiscal room-to-</a:t>
            </a:r>
            <a:r>
              <a:rPr lang="en-US" sz="2400" dirty="0" err="1">
                <a:solidFill>
                  <a:schemeClr val="tx1"/>
                </a:solidFill>
              </a:rPr>
              <a:t>manoeuvre</a:t>
            </a:r>
            <a:r>
              <a:rPr lang="en-US" sz="2400" dirty="0">
                <a:solidFill>
                  <a:schemeClr val="tx1"/>
                </a:solidFill>
              </a:rPr>
              <a:t> to secure core service delivery and to preserve the provision of basic human rights. </a:t>
            </a:r>
          </a:p>
          <a:p>
            <a:pPr marL="342900" indent="-342900">
              <a:buFont typeface="Arial" panose="020B0604020202020204" pitchFamily="34" charset="0"/>
              <a:buChar char="•"/>
            </a:pPr>
            <a:r>
              <a:rPr lang="en-US" sz="2400" dirty="0">
                <a:solidFill>
                  <a:schemeClr val="tx1"/>
                </a:solidFill>
              </a:rPr>
              <a:t>OUTA recommends a series of publicly inclusive debates in parliament on the implementation of zero-based budgeting. A clear and rational process with clarity about roles and responsibilities needs to be spelt out. </a:t>
            </a:r>
          </a:p>
          <a:p>
            <a:pPr marL="342900" indent="-342900">
              <a:buFont typeface="Arial" panose="020B0604020202020204" pitchFamily="34" charset="0"/>
              <a:buChar char="•"/>
            </a:pPr>
            <a:r>
              <a:rPr lang="en-ZA" sz="2400" dirty="0">
                <a:solidFill>
                  <a:schemeClr val="tx1"/>
                </a:solidFill>
              </a:rPr>
              <a:t>How the zero-based budgeting is implemented will be important and the inclination to identify programmes according to largest spend first and merely use historical underspending as a yardstick for cuts, must be avoided. </a:t>
            </a:r>
          </a:p>
          <a:p>
            <a:pPr marL="342900" indent="-342900">
              <a:buFont typeface="Arial" panose="020B0604020202020204" pitchFamily="34" charset="0"/>
              <a:buChar char="•"/>
            </a:pPr>
            <a:r>
              <a:rPr lang="en-ZA" sz="2400" dirty="0">
                <a:solidFill>
                  <a:schemeClr val="tx1"/>
                </a:solidFill>
              </a:rPr>
              <a:t>OUTA would like to see better regulation by the Competition Commission to reduce collusion, price rigging and abuse of dominant positions.</a:t>
            </a:r>
          </a:p>
          <a:p>
            <a:pPr marL="342900" indent="-342900">
              <a:buFont typeface="Arial" panose="020B0604020202020204" pitchFamily="34" charset="0"/>
              <a:buChar char="•"/>
            </a:pPr>
            <a:r>
              <a:rPr lang="en-ZA" sz="2400" dirty="0">
                <a:solidFill>
                  <a:schemeClr val="tx1"/>
                </a:solidFill>
              </a:rPr>
              <a:t>OUTA recognises that there is weak capacity within departments to review spending outcomes, but that the Auditor General and National Treasury officials are trained in methods to assess the performance and expenditure. OUTA recommends that the Committee request that the National Treasury table a Human Resources report and strategic plan to fill posts with talent demonstrating the highest levels of integrity. </a:t>
            </a:r>
          </a:p>
        </p:txBody>
      </p:sp>
    </p:spTree>
    <p:extLst>
      <p:ext uri="{BB962C8B-B14F-4D97-AF65-F5344CB8AC3E}">
        <p14:creationId xmlns:p14="http://schemas.microsoft.com/office/powerpoint/2010/main" val="250955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endParaRPr lang="en-US" dirty="0"/>
          </a:p>
        </p:txBody>
      </p:sp>
      <p:sp>
        <p:nvSpPr>
          <p:cNvPr id="3" name="フッター プレースホルダー 2"/>
          <p:cNvSpPr>
            <a:spLocks noGrp="1"/>
          </p:cNvSpPr>
          <p:nvPr>
            <p:ph type="ftr" sz="quarter" idx="10"/>
          </p:nvPr>
        </p:nvSpPr>
        <p:spPr/>
        <p:txBody>
          <a:bodyPr/>
          <a:lstStyle/>
          <a:p>
            <a:r>
              <a:rPr lang="en-US" dirty="0"/>
              <a:t>Analysis of SSB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6</a:t>
            </a:fld>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REVISED FISCAL FRAMEWORK</a:t>
            </a:r>
          </a:p>
        </p:txBody>
      </p:sp>
      <p:sp>
        <p:nvSpPr>
          <p:cNvPr id="7" name="Text Placeholder 4">
            <a:extLst>
              <a:ext uri="{FF2B5EF4-FFF2-40B4-BE49-F238E27FC236}">
                <a16:creationId xmlns:a16="http://schemas.microsoft.com/office/drawing/2014/main" id="{B9372610-F1F9-4FF3-A936-0CA79A7DFEC2}"/>
              </a:ext>
            </a:extLst>
          </p:cNvPr>
          <p:cNvSpPr>
            <a:spLocks noGrp="1"/>
          </p:cNvSpPr>
          <p:nvPr>
            <p:ph type="body" sz="quarter" idx="14"/>
          </p:nvPr>
        </p:nvSpPr>
        <p:spPr>
          <a:xfrm>
            <a:off x="1091296" y="3036458"/>
            <a:ext cx="15530742" cy="5775302"/>
          </a:xfrm>
        </p:spPr>
        <p:txBody>
          <a:bodyPr/>
          <a:lstStyle/>
          <a:p>
            <a:pPr marL="342900" indent="-342900">
              <a:buFont typeface="Arial" panose="020B0604020202020204" pitchFamily="34" charset="0"/>
              <a:buChar char="•"/>
            </a:pPr>
            <a:r>
              <a:rPr lang="en-US" sz="2400" dirty="0">
                <a:solidFill>
                  <a:schemeClr val="tx1"/>
                </a:solidFill>
              </a:rPr>
              <a:t>The upward revision of spending plans is seriously concerning as the R2 trillion mark for 2020/21 consolidated expenditure has been breached. Public finances are dangerously overstretched. OUTA agrees with National Treasury’s sentiment that business as usual, or a passive plan for spending over the next three years, is no longer an option. Those impasses of South Africa’s political machinery that are repeatedly blocking radical </a:t>
            </a:r>
            <a:r>
              <a:rPr lang="en-US" sz="2400" dirty="0" err="1">
                <a:solidFill>
                  <a:schemeClr val="tx1"/>
                </a:solidFill>
              </a:rPr>
              <a:t>rationalisation</a:t>
            </a:r>
            <a:r>
              <a:rPr lang="en-US" sz="2400" dirty="0">
                <a:solidFill>
                  <a:schemeClr val="tx1"/>
                </a:solidFill>
              </a:rPr>
              <a:t> and restructuring of state expenses must be replaced with new fora for public engagement on spending priorities. </a:t>
            </a:r>
          </a:p>
          <a:p>
            <a:pPr marL="342900" indent="-342900">
              <a:buFont typeface="Arial" panose="020B0604020202020204" pitchFamily="34" charset="0"/>
              <a:buChar char="•"/>
            </a:pPr>
            <a:r>
              <a:rPr lang="en-US" sz="2400" dirty="0">
                <a:solidFill>
                  <a:schemeClr val="tx1"/>
                </a:solidFill>
              </a:rPr>
              <a:t>Public finances are dangerously overstretched. OUTA agrees with National Treasury’s sentiment that business as usual, or a passive plan for spending over the next three years, is no longer an option. </a:t>
            </a:r>
            <a:r>
              <a:rPr lang="en-US" sz="2400" dirty="0" err="1">
                <a:solidFill>
                  <a:schemeClr val="tx1"/>
                </a:solidFill>
              </a:rPr>
              <a:t>Spiralling</a:t>
            </a:r>
            <a:r>
              <a:rPr lang="en-US" sz="2400" dirty="0">
                <a:solidFill>
                  <a:schemeClr val="tx1"/>
                </a:solidFill>
              </a:rPr>
              <a:t> debt-servicing costs can cause a sovereign debt crisis that will undermine the livelihood of every single South African. </a:t>
            </a:r>
          </a:p>
          <a:p>
            <a:pPr marL="342900" indent="-342900">
              <a:buFont typeface="Arial" panose="020B0604020202020204" pitchFamily="34" charset="0"/>
              <a:buChar char="•"/>
            </a:pPr>
            <a:r>
              <a:rPr lang="en-ZA" sz="2400" dirty="0">
                <a:solidFill>
                  <a:schemeClr val="tx1"/>
                </a:solidFill>
              </a:rPr>
              <a:t>Proposed adjustments in the Supplementary Budget contain significant increases in focused expenditure, but spending purposes are almost entirely intended to address Covid-19 related issues over the term. OUTA recommends a proactive and radical reprioritisation of scarce tax revenue toward capital investment such as infrastructure, and essential service delivery as in goods and services</a:t>
            </a:r>
            <a:endParaRPr lang="en-US" sz="2400" dirty="0">
              <a:solidFill>
                <a:schemeClr val="tx1"/>
              </a:solidFill>
            </a:endParaRPr>
          </a:p>
          <a:p>
            <a:endParaRPr lang="en-US" dirty="0"/>
          </a:p>
        </p:txBody>
      </p:sp>
    </p:spTree>
    <p:extLst>
      <p:ext uri="{BB962C8B-B14F-4D97-AF65-F5344CB8AC3E}">
        <p14:creationId xmlns:p14="http://schemas.microsoft.com/office/powerpoint/2010/main" val="766914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endParaRPr lang="en-US" dirty="0"/>
          </a:p>
        </p:txBody>
      </p:sp>
      <p:sp>
        <p:nvSpPr>
          <p:cNvPr id="3" name="フッター プレースホルダー 2"/>
          <p:cNvSpPr>
            <a:spLocks noGrp="1"/>
          </p:cNvSpPr>
          <p:nvPr>
            <p:ph type="ftr" sz="quarter" idx="10"/>
          </p:nvPr>
        </p:nvSpPr>
        <p:spPr/>
        <p:txBody>
          <a:bodyPr/>
          <a:lstStyle/>
          <a:p>
            <a:r>
              <a:rPr lang="en-US" dirty="0"/>
              <a:t>Analysis of SSB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7</a:t>
            </a:fld>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TAXATION</a:t>
            </a:r>
          </a:p>
        </p:txBody>
      </p:sp>
      <p:sp>
        <p:nvSpPr>
          <p:cNvPr id="7" name="Text Placeholder 4">
            <a:extLst>
              <a:ext uri="{FF2B5EF4-FFF2-40B4-BE49-F238E27FC236}">
                <a16:creationId xmlns:a16="http://schemas.microsoft.com/office/drawing/2014/main" id="{B9372610-F1F9-4FF3-A936-0CA79A7DFEC2}"/>
              </a:ext>
            </a:extLst>
          </p:cNvPr>
          <p:cNvSpPr>
            <a:spLocks noGrp="1"/>
          </p:cNvSpPr>
          <p:nvPr>
            <p:ph type="body" sz="quarter" idx="14"/>
          </p:nvPr>
        </p:nvSpPr>
        <p:spPr>
          <a:xfrm>
            <a:off x="1091296" y="3036458"/>
            <a:ext cx="15530742" cy="5775302"/>
          </a:xfrm>
        </p:spPr>
        <p:txBody>
          <a:bodyPr/>
          <a:lstStyle/>
          <a:p>
            <a:pPr marL="342900" indent="-342900">
              <a:buFont typeface="Arial" panose="020B0604020202020204" pitchFamily="34" charset="0"/>
              <a:buChar char="•"/>
            </a:pPr>
            <a:r>
              <a:rPr lang="en-ZA" sz="2400" dirty="0">
                <a:solidFill>
                  <a:schemeClr val="tx1"/>
                </a:solidFill>
              </a:rPr>
              <a:t>The Special Supplementary Budget reflects that billions will be lost in tax revenue due to the lockdown. Treasury highlighted that VAT and Pay-As-You-Earn are the tax types that have seen the largest decreases due to the impacts of the pandemic. </a:t>
            </a:r>
          </a:p>
          <a:p>
            <a:pPr marL="342900" indent="-342900">
              <a:buFont typeface="Arial" panose="020B0604020202020204" pitchFamily="34" charset="0"/>
              <a:buChar char="•"/>
            </a:pPr>
            <a:r>
              <a:rPr lang="en-ZA" sz="2400" dirty="0">
                <a:solidFill>
                  <a:schemeClr val="tx1"/>
                </a:solidFill>
              </a:rPr>
              <a:t>OUTA has been advocating for government to refrain from increasing existing taxes and tariffs on South Africans due to known patterns of waste and abuse in the public sector. </a:t>
            </a:r>
          </a:p>
          <a:p>
            <a:pPr marL="342900" indent="-342900">
              <a:buFont typeface="Arial" panose="020B0604020202020204" pitchFamily="34" charset="0"/>
              <a:buChar char="•"/>
            </a:pPr>
            <a:r>
              <a:rPr lang="en-ZA" sz="2400" dirty="0">
                <a:solidFill>
                  <a:schemeClr val="tx1"/>
                </a:solidFill>
              </a:rPr>
              <a:t>OUTA supports the consideration of a Wealth Tax, due to the long-term implications of negative or near zero growth and the country’s high-level of inequality. A ‘digital tax’ of medium and large ICT firms like Facebook, Twitter etc., is also supported.</a:t>
            </a:r>
          </a:p>
          <a:p>
            <a:pPr marL="342900" indent="-342900">
              <a:buFont typeface="Arial" panose="020B0604020202020204" pitchFamily="34" charset="0"/>
              <a:buChar char="•"/>
            </a:pPr>
            <a:r>
              <a:rPr lang="en-ZA" sz="2400" dirty="0">
                <a:solidFill>
                  <a:schemeClr val="tx1"/>
                </a:solidFill>
              </a:rPr>
              <a:t>Performance and conduct in government has a significant impact on domestic and international investment as well as tax compliance. OUTA filtered the AGSA report to show auditees that on each of the key controls of leadership, financial performance and governance have not only failed to implement the AGSA's recommendations but have also regressed</a:t>
            </a:r>
          </a:p>
          <a:p>
            <a:endParaRPr lang="en-ZA" dirty="0"/>
          </a:p>
        </p:txBody>
      </p:sp>
    </p:spTree>
    <p:extLst>
      <p:ext uri="{BB962C8B-B14F-4D97-AF65-F5344CB8AC3E}">
        <p14:creationId xmlns:p14="http://schemas.microsoft.com/office/powerpoint/2010/main" val="508123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endParaRPr lang="en-US" dirty="0"/>
          </a:p>
        </p:txBody>
      </p:sp>
      <p:sp>
        <p:nvSpPr>
          <p:cNvPr id="3" name="フッター プレースホルダー 2"/>
          <p:cNvSpPr>
            <a:spLocks noGrp="1"/>
          </p:cNvSpPr>
          <p:nvPr>
            <p:ph type="ftr" sz="quarter" idx="10"/>
          </p:nvPr>
        </p:nvSpPr>
        <p:spPr/>
        <p:txBody>
          <a:bodyPr/>
          <a:lstStyle/>
          <a:p>
            <a:r>
              <a:rPr lang="en-US" dirty="0"/>
              <a:t>Analysis of SSB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8</a:t>
            </a:fld>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DEBT</a:t>
            </a:r>
          </a:p>
        </p:txBody>
      </p:sp>
      <p:sp>
        <p:nvSpPr>
          <p:cNvPr id="7" name="Text Placeholder 4">
            <a:extLst>
              <a:ext uri="{FF2B5EF4-FFF2-40B4-BE49-F238E27FC236}">
                <a16:creationId xmlns:a16="http://schemas.microsoft.com/office/drawing/2014/main" id="{B9372610-F1F9-4FF3-A936-0CA79A7DFEC2}"/>
              </a:ext>
            </a:extLst>
          </p:cNvPr>
          <p:cNvSpPr>
            <a:spLocks noGrp="1"/>
          </p:cNvSpPr>
          <p:nvPr>
            <p:ph type="body" sz="quarter" idx="14"/>
          </p:nvPr>
        </p:nvSpPr>
        <p:spPr>
          <a:xfrm>
            <a:off x="1091296" y="3036458"/>
            <a:ext cx="15530742" cy="5775302"/>
          </a:xfrm>
        </p:spPr>
        <p:txBody>
          <a:bodyPr/>
          <a:lstStyle/>
          <a:p>
            <a:pPr marL="342900" indent="-342900">
              <a:buFont typeface="Arial" panose="020B0604020202020204" pitchFamily="34" charset="0"/>
              <a:buChar char="•"/>
            </a:pPr>
            <a:r>
              <a:rPr lang="en-ZA" sz="2400" dirty="0">
                <a:solidFill>
                  <a:schemeClr val="tx1"/>
                </a:solidFill>
              </a:rPr>
              <a:t>The supplementary budget forecast is that gross national debt will increase to 81.8% of GDP this year as compared with 28% during the 2008 economic crises.</a:t>
            </a:r>
          </a:p>
          <a:p>
            <a:pPr marL="342900" indent="-342900">
              <a:buFont typeface="Arial" panose="020B0604020202020204" pitchFamily="34" charset="0"/>
              <a:buChar char="•"/>
            </a:pPr>
            <a:r>
              <a:rPr lang="en-ZA" sz="2400" dirty="0">
                <a:solidFill>
                  <a:schemeClr val="tx1"/>
                </a:solidFill>
              </a:rPr>
              <a:t>OUTA is not convinced that the Finance Minister and National Treasury’s plan to stabilise debt is going to work. OUTA recommends a qualitative analysis of debt, which should feature in the debates as well. We are concerned that South Africa will fall into a debt spiral if the application of debt is not strictly controlled. This implies the need for a more forceful reaction to AGSA findings, especially at the municipal level.</a:t>
            </a:r>
          </a:p>
          <a:p>
            <a:pPr marL="342900" indent="-342900">
              <a:buFont typeface="Arial" panose="020B0604020202020204" pitchFamily="34" charset="0"/>
              <a:buChar char="•"/>
            </a:pPr>
            <a:r>
              <a:rPr lang="en-ZA" sz="2400" dirty="0">
                <a:solidFill>
                  <a:schemeClr val="tx1"/>
                </a:solidFill>
              </a:rPr>
              <a:t>The figure for irregular expenditure is more than the R20bn fiscal relief package to municipalities. It is disturbing that only 20 municipalities of the country's 257 municipalities attained a clean audit. The trend of poor financial management is worsening and must be reversed.</a:t>
            </a:r>
          </a:p>
          <a:p>
            <a:pPr marL="342900" indent="-342900">
              <a:buFont typeface="Arial" panose="020B0604020202020204" pitchFamily="34" charset="0"/>
              <a:buChar char="•"/>
            </a:pPr>
            <a:r>
              <a:rPr lang="en-ZA" sz="2400" dirty="0">
                <a:solidFill>
                  <a:schemeClr val="tx1"/>
                </a:solidFill>
              </a:rPr>
              <a:t> The process to find a new Auditor General is underway. This process must be handled transparently and an Auditor General with excellent credentials and of the highest level of integrity appointed.</a:t>
            </a:r>
          </a:p>
          <a:p>
            <a:endParaRPr lang="en-ZA" dirty="0"/>
          </a:p>
        </p:txBody>
      </p:sp>
    </p:spTree>
    <p:extLst>
      <p:ext uri="{BB962C8B-B14F-4D97-AF65-F5344CB8AC3E}">
        <p14:creationId xmlns:p14="http://schemas.microsoft.com/office/powerpoint/2010/main" val="396600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endParaRPr lang="en-US" dirty="0"/>
          </a:p>
        </p:txBody>
      </p:sp>
      <p:sp>
        <p:nvSpPr>
          <p:cNvPr id="3" name="フッター プレースホルダー 2"/>
          <p:cNvSpPr>
            <a:spLocks noGrp="1"/>
          </p:cNvSpPr>
          <p:nvPr>
            <p:ph type="ftr" sz="quarter" idx="10"/>
          </p:nvPr>
        </p:nvSpPr>
        <p:spPr/>
        <p:txBody>
          <a:bodyPr/>
          <a:lstStyle/>
          <a:p>
            <a:r>
              <a:rPr lang="en-US" dirty="0"/>
              <a:t>Analysis of SSB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9</a:t>
            </a:fld>
            <a:endParaRPr lang="en-US" dirty="0"/>
          </a:p>
        </p:txBody>
      </p:sp>
      <p:sp>
        <p:nvSpPr>
          <p:cNvPr id="11" name="テキスト プレースホルダー 10"/>
          <p:cNvSpPr>
            <a:spLocks noGrp="1"/>
          </p:cNvSpPr>
          <p:nvPr>
            <p:ph type="body" sz="quarter" idx="13"/>
          </p:nvPr>
        </p:nvSpPr>
        <p:spPr>
          <a:xfrm>
            <a:off x="1020588" y="2126702"/>
            <a:ext cx="16246823" cy="635549"/>
          </a:xfrm>
        </p:spPr>
        <p:txBody>
          <a:bodyPr/>
          <a:lstStyle/>
          <a:p>
            <a:r>
              <a:rPr lang="en-US" dirty="0"/>
              <a:t>REPRIORITISATION OF EXPENDITURE</a:t>
            </a:r>
          </a:p>
        </p:txBody>
      </p:sp>
      <p:sp>
        <p:nvSpPr>
          <p:cNvPr id="7" name="Text Placeholder 4">
            <a:extLst>
              <a:ext uri="{FF2B5EF4-FFF2-40B4-BE49-F238E27FC236}">
                <a16:creationId xmlns:a16="http://schemas.microsoft.com/office/drawing/2014/main" id="{B9372610-F1F9-4FF3-A936-0CA79A7DFEC2}"/>
              </a:ext>
            </a:extLst>
          </p:cNvPr>
          <p:cNvSpPr>
            <a:spLocks noGrp="1"/>
          </p:cNvSpPr>
          <p:nvPr>
            <p:ph type="body" sz="quarter" idx="14"/>
          </p:nvPr>
        </p:nvSpPr>
        <p:spPr>
          <a:xfrm>
            <a:off x="1091296" y="3036458"/>
            <a:ext cx="15530742" cy="5775302"/>
          </a:xfrm>
        </p:spPr>
        <p:txBody>
          <a:bodyPr/>
          <a:lstStyle/>
          <a:p>
            <a:pPr marL="342900" indent="-342900">
              <a:buFont typeface="Arial" panose="020B0604020202020204" pitchFamily="34" charset="0"/>
              <a:buChar char="•"/>
            </a:pPr>
            <a:r>
              <a:rPr lang="en-ZA" sz="2400" dirty="0">
                <a:solidFill>
                  <a:schemeClr val="tx1"/>
                </a:solidFill>
              </a:rPr>
              <a:t>Consolidated spending for 2020/21 has been revised from R1.95 trillion in the 2020 Budget to R2.04 trillion, mainly due to additional funding of R145 billion allocated for government’s COVID-19 response. </a:t>
            </a:r>
          </a:p>
          <a:p>
            <a:pPr marL="342900" indent="-342900">
              <a:buFont typeface="Arial" panose="020B0604020202020204" pitchFamily="34" charset="0"/>
              <a:buChar char="•"/>
            </a:pPr>
            <a:r>
              <a:rPr lang="en-ZA" sz="2400" dirty="0">
                <a:solidFill>
                  <a:schemeClr val="tx1"/>
                </a:solidFill>
              </a:rPr>
              <a:t>It is noted with concern that Schedules 3 and 4 in the 2020 Division of Revenue Amendment Bill, which details how the equitable share allocated to municipalities will increase whilst allocations to provinces originally earmarked for Basic Education (Education Infrastructure Grant), Health (National Tertiary Health Services), Transport (Provincial Road Maintenance Grant), and Human Settlements (Urban Settlements Development Grant) will decrease.</a:t>
            </a:r>
          </a:p>
          <a:p>
            <a:pPr marL="342900" indent="-342900">
              <a:buFont typeface="Arial" panose="020B0604020202020204" pitchFamily="34" charset="0"/>
              <a:buChar char="•"/>
            </a:pPr>
            <a:r>
              <a:rPr lang="en-ZA" sz="2400" dirty="0">
                <a:solidFill>
                  <a:schemeClr val="tx1"/>
                </a:solidFill>
              </a:rPr>
              <a:t>An increased allocation to the Departments of Defence and Police are also unacceptable. OUTA recommends that this is reviewed immediately. Additional allocations for ‘peace and security’ being allocated to the Police and Defence departments are also concerning. The cost of employees in the Department of Defence should be reduced significantly and reallocated to infrastructure expenditure in departments that are essential for recovered economic growth post-Covid19. </a:t>
            </a:r>
          </a:p>
          <a:p>
            <a:pPr marL="342900" indent="-342900">
              <a:buFont typeface="Arial" panose="020B0604020202020204" pitchFamily="34" charset="0"/>
              <a:buChar char="•"/>
            </a:pPr>
            <a:r>
              <a:rPr lang="en-ZA" sz="2400" dirty="0">
                <a:solidFill>
                  <a:schemeClr val="tx1"/>
                </a:solidFill>
              </a:rPr>
              <a:t>The downwards revisions (R1.5 billion) of the Integrated National Electrification programme is concerning. </a:t>
            </a:r>
            <a:endParaRPr lang="en-US" sz="2400" dirty="0">
              <a:solidFill>
                <a:schemeClr val="tx1"/>
              </a:solidFill>
            </a:endParaRPr>
          </a:p>
          <a:p>
            <a:endParaRPr lang="en-US" b="1" dirty="0"/>
          </a:p>
        </p:txBody>
      </p:sp>
    </p:spTree>
    <p:extLst>
      <p:ext uri="{BB962C8B-B14F-4D97-AF65-F5344CB8AC3E}">
        <p14:creationId xmlns:p14="http://schemas.microsoft.com/office/powerpoint/2010/main" val="694353983"/>
      </p:ext>
    </p:extLst>
  </p:cSld>
  <p:clrMapOvr>
    <a:masterClrMapping/>
  </p:clrMapOvr>
</p:sld>
</file>

<file path=ppt/theme/theme1.xml><?xml version="1.0" encoding="utf-8"?>
<a:theme xmlns:a="http://schemas.openxmlformats.org/drawingml/2006/main" name="No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lnair">
      <a:majorFont>
        <a:latin typeface="Bebas Neue Regular"/>
        <a:ea typeface="Capella Light"/>
        <a:cs typeface=""/>
      </a:majorFont>
      <a:minorFont>
        <a:latin typeface="Roboto"/>
        <a:ea typeface="Capell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006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solidFill>
              <a:schemeClr val="tx1">
                <a:lumMod val="85000"/>
                <a:lumOff val="15000"/>
              </a:schemeClr>
            </a:solidFill>
            <a:latin typeface="Aller Light" panose="02000503000000020004" pitchFamily="2" charset="0"/>
            <a:ea typeface="A-OTF Shin Go Pro L" panose="020B0300000000000000" pitchFamily="34"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lnair">
      <a:majorFont>
        <a:latin typeface="Bebas Neue Regular"/>
        <a:ea typeface="Capella Light"/>
        <a:cs typeface=""/>
      </a:majorFont>
      <a:minorFont>
        <a:latin typeface="Roboto"/>
        <a:ea typeface="Capell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6600"/>
        </a:solidFill>
        <a:ln>
          <a:noFill/>
        </a:ln>
      </a:spPr>
      <a:bodyPr rtlCol="0" anchor="ctr"/>
      <a:lstStyle>
        <a:defPPr algn="ctr">
          <a:defRPr sz="405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kumimoji="1" dirty="0" smtClean="0">
            <a:solidFill>
              <a:schemeClr val="tx1">
                <a:lumMod val="85000"/>
                <a:lumOff val="15000"/>
              </a:schemeClr>
            </a:solidFill>
            <a:latin typeface="+mj-lt"/>
            <a:ea typeface="A-OTF Shin Go Pro L" panose="020B0300000000000000" pitchFamily="34"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3392</TotalTime>
  <Words>1862</Words>
  <Application>Microsoft Office PowerPoint</Application>
  <PresentationFormat>Custom</PresentationFormat>
  <Paragraphs>79</Paragraphs>
  <Slides>13</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Aller Light</vt:lpstr>
      <vt:lpstr>Arial</vt:lpstr>
      <vt:lpstr>Bebas Neue Bold</vt:lpstr>
      <vt:lpstr>Bebas Neue Regular</vt:lpstr>
      <vt:lpstr>Calibri</vt:lpstr>
      <vt:lpstr>Roboto</vt:lpstr>
      <vt:lpstr>Wingdings</vt:lpstr>
      <vt:lpstr>No Header</vt:lpstr>
      <vt:lpstr>Header</vt:lpstr>
      <vt:lpstr>OUTA Analysis of Special Supplementary Budget</vt:lpstr>
      <vt:lpstr>SUBMISSION BY ORGANISATION UNDOING TAX ABUSE (OUTA),  WITH SUPPORT FROM THE PUBLIC AFFAIRS RESEARCH INSTITUTE (PARI), TO THE SELECT AND STANDING COMMITTEES ON FINANCE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OUTA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OUTA - Presentation Template</dc:title>
  <dc:creator>Werner Koegelenberg</dc:creator>
  <cp:lastModifiedBy>Rachel Fischer</cp:lastModifiedBy>
  <cp:revision>154</cp:revision>
  <dcterms:created xsi:type="dcterms:W3CDTF">2014-05-07T13:22:54Z</dcterms:created>
  <dcterms:modified xsi:type="dcterms:W3CDTF">2020-06-29T18:59:18Z</dcterms:modified>
</cp:coreProperties>
</file>