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8" r:id="rId6"/>
    <p:sldId id="260" r:id="rId7"/>
    <p:sldId id="264" r:id="rId8"/>
    <p:sldId id="271" r:id="rId9"/>
    <p:sldId id="273" r:id="rId10"/>
    <p:sldId id="272" r:id="rId11"/>
    <p:sldId id="269" r:id="rId12"/>
    <p:sldId id="274" r:id="rId13"/>
    <p:sldId id="275" r:id="rId14"/>
    <p:sldId id="276" r:id="rId15"/>
    <p:sldId id="268" r:id="rId16"/>
    <p:sldId id="26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F2256A-D59C-7E46-A302-48CDD5199FA6}">
          <p14:sldIdLst>
            <p14:sldId id="256"/>
            <p14:sldId id="258"/>
            <p14:sldId id="260"/>
            <p14:sldId id="264"/>
            <p14:sldId id="271"/>
            <p14:sldId id="273"/>
            <p14:sldId id="272"/>
            <p14:sldId id="269"/>
            <p14:sldId id="274"/>
            <p14:sldId id="275"/>
            <p14:sldId id="276"/>
            <p14:sldId id="268"/>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Mclaren" initials="DM" lastIdx="1" clrIdx="0">
    <p:extLst>
      <p:ext uri="{19B8F6BF-5375-455C-9EA6-DF929625EA0E}">
        <p15:presenceInfo xmlns:p15="http://schemas.microsoft.com/office/powerpoint/2012/main" userId="Daniel Mclar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427"/>
    <a:srgbClr val="AD1221"/>
    <a:srgbClr val="227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6923" autoAdjust="0"/>
  </p:normalViewPr>
  <p:slideViewPr>
    <p:cSldViewPr snapToGrid="0" snapToObjects="1">
      <p:cViewPr varScale="1">
        <p:scale>
          <a:sx n="88" d="100"/>
          <a:sy n="88" d="100"/>
        </p:scale>
        <p:origin x="22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2E3FD4-278D-3F41-A08E-57CE94A14981}" type="datetimeFigureOut">
              <a:rPr lang="en-US" smtClean="0"/>
              <a:t>7/1/2020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7EC1E-84E0-F549-B3EF-9D81670A7796}" type="slidenum">
              <a:rPr lang="en-US" smtClean="0"/>
              <a:t>‹#›</a:t>
            </a:fld>
            <a:endParaRPr lang="en-US" dirty="0"/>
          </a:p>
        </p:txBody>
      </p:sp>
    </p:spTree>
    <p:extLst>
      <p:ext uri="{BB962C8B-B14F-4D97-AF65-F5344CB8AC3E}">
        <p14:creationId xmlns:p14="http://schemas.microsoft.com/office/powerpoint/2010/main" val="25358623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C7EC1E-84E0-F549-B3EF-9D81670A7796}" type="slidenum">
              <a:rPr lang="en-US" smtClean="0"/>
              <a:t>1</a:t>
            </a:fld>
            <a:endParaRPr lang="en-US" dirty="0"/>
          </a:p>
        </p:txBody>
      </p:sp>
    </p:spTree>
    <p:extLst>
      <p:ext uri="{BB962C8B-B14F-4D97-AF65-F5344CB8AC3E}">
        <p14:creationId xmlns:p14="http://schemas.microsoft.com/office/powerpoint/2010/main" val="374066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Say that BJC</a:t>
            </a:r>
            <a:r>
              <a:rPr lang="en-GB" baseline="0" dirty="0" smtClean="0"/>
              <a:t> has made a detailed submission for Members to engage with numbers etc and alternative proposals.</a:t>
            </a:r>
            <a:endParaRPr lang="en-GB" dirty="0"/>
          </a:p>
        </p:txBody>
      </p:sp>
      <p:sp>
        <p:nvSpPr>
          <p:cNvPr id="4" name="Slide Number Placeholder 3"/>
          <p:cNvSpPr>
            <a:spLocks noGrp="1"/>
          </p:cNvSpPr>
          <p:nvPr>
            <p:ph type="sldNum" sz="quarter" idx="10"/>
          </p:nvPr>
        </p:nvSpPr>
        <p:spPr/>
        <p:txBody>
          <a:bodyPr/>
          <a:lstStyle/>
          <a:p>
            <a:fld id="{C9C7EC1E-84E0-F549-B3EF-9D81670A7796}" type="slidenum">
              <a:rPr lang="en-US" smtClean="0"/>
              <a:t>3</a:t>
            </a:fld>
            <a:endParaRPr lang="en-US" dirty="0"/>
          </a:p>
        </p:txBody>
      </p:sp>
    </p:spTree>
    <p:extLst>
      <p:ext uri="{BB962C8B-B14F-4D97-AF65-F5344CB8AC3E}">
        <p14:creationId xmlns:p14="http://schemas.microsoft.com/office/powerpoint/2010/main" val="106053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dirty="0" smtClean="0"/>
              <a:t>Examples of regression</a:t>
            </a:r>
            <a:r>
              <a:rPr lang="en-ZA" baseline="0" dirty="0" smtClean="0"/>
              <a:t> provided throughout the submission</a:t>
            </a:r>
            <a:endParaRPr lang="en-ZA" dirty="0" smtClean="0"/>
          </a:p>
        </p:txBody>
      </p:sp>
      <p:sp>
        <p:nvSpPr>
          <p:cNvPr id="4" name="Slide Number Placeholder 3"/>
          <p:cNvSpPr>
            <a:spLocks noGrp="1"/>
          </p:cNvSpPr>
          <p:nvPr>
            <p:ph type="sldNum" sz="quarter" idx="10"/>
          </p:nvPr>
        </p:nvSpPr>
        <p:spPr/>
        <p:txBody>
          <a:bodyPr/>
          <a:lstStyle/>
          <a:p>
            <a:fld id="{C9C7EC1E-84E0-F549-B3EF-9D81670A7796}" type="slidenum">
              <a:rPr lang="en-US" smtClean="0"/>
              <a:t>4</a:t>
            </a:fld>
            <a:endParaRPr lang="en-US" dirty="0"/>
          </a:p>
        </p:txBody>
      </p:sp>
    </p:spTree>
    <p:extLst>
      <p:ext uri="{BB962C8B-B14F-4D97-AF65-F5344CB8AC3E}">
        <p14:creationId xmlns:p14="http://schemas.microsoft.com/office/powerpoint/2010/main" val="285405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C7EC1E-84E0-F549-B3EF-9D81670A7796}" type="slidenum">
              <a:rPr lang="en-US" smtClean="0"/>
              <a:t>5</a:t>
            </a:fld>
            <a:endParaRPr lang="en-US" dirty="0"/>
          </a:p>
        </p:txBody>
      </p:sp>
    </p:spTree>
    <p:extLst>
      <p:ext uri="{BB962C8B-B14F-4D97-AF65-F5344CB8AC3E}">
        <p14:creationId xmlns:p14="http://schemas.microsoft.com/office/powerpoint/2010/main" val="303145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smtClean="0"/>
              <a:t>The establishment of a “human rights baseline” </a:t>
            </a:r>
            <a:r>
              <a:rPr lang="en-GB" sz="1200" dirty="0" smtClean="0"/>
              <a:t>for budget allocations based on comprehensive budget review, with inputs from communities, of what spending is actually needed to implement Constitutionally mandated socio-economic rights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smtClean="0"/>
              <a:t>A green new deal </a:t>
            </a:r>
            <a:r>
              <a:rPr lang="en-GB" sz="1200" dirty="0" smtClean="0"/>
              <a:t>encompassing energy generation, industrial transformation, the creation of millions of new jobs, the re-skilling of workers and genuine community-led development</a:t>
            </a:r>
            <a:endParaRPr lang="en-ZA" sz="1200" dirty="0" smtClean="0"/>
          </a:p>
          <a:p>
            <a:endParaRPr lang="en-GB" dirty="0"/>
          </a:p>
        </p:txBody>
      </p:sp>
      <p:sp>
        <p:nvSpPr>
          <p:cNvPr id="4" name="Slide Number Placeholder 3"/>
          <p:cNvSpPr>
            <a:spLocks noGrp="1"/>
          </p:cNvSpPr>
          <p:nvPr>
            <p:ph type="sldNum" sz="quarter" idx="10"/>
          </p:nvPr>
        </p:nvSpPr>
        <p:spPr/>
        <p:txBody>
          <a:bodyPr/>
          <a:lstStyle/>
          <a:p>
            <a:fld id="{C9C7EC1E-84E0-F549-B3EF-9D81670A7796}" type="slidenum">
              <a:rPr lang="en-US" smtClean="0"/>
              <a:t>13</a:t>
            </a:fld>
            <a:endParaRPr lang="en-US" dirty="0"/>
          </a:p>
        </p:txBody>
      </p:sp>
    </p:spTree>
    <p:extLst>
      <p:ext uri="{BB962C8B-B14F-4D97-AF65-F5344CB8AC3E}">
        <p14:creationId xmlns:p14="http://schemas.microsoft.com/office/powerpoint/2010/main" val="641814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4CFF4599-BC2C-4B5A-931C-805E3C57CD21}" type="datetime1">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41237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CE29655E-48D6-4752-8844-40D401EA720B}" type="datetime1">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398410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572338D-5A78-45F1-9951-AC886F8B426A}" type="datetime1">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230365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245CC4B-99E0-494D-ACC7-03B74D9343DB}" type="datetime1">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166135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11A6B0AA-1E11-403C-84A5-7B0F6A32B479}" type="datetime1">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645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295DE346-8BC3-4542-A2DB-563BC9779D78}" type="datetime1">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211960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12BB69D6-63C2-4C35-9905-4D5D3EB788D1}" type="datetime1">
              <a:rPr lang="en-US" smtClean="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14236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AE42E837-E6DD-4702-BF08-B3CAC573776E}" type="datetime1">
              <a:rPr lang="en-US" smtClean="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399248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2D5F2-5730-4565-AA2D-40A681833DB7}" type="datetime1">
              <a:rPr lang="en-US" smtClean="0"/>
              <a:t>7/1/2020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33733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B036C5E-60A4-45CA-BA70-733F9228B676}" type="datetime1">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130515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5BA9FC29-4855-49BE-91E7-48F49DFAA567}" type="datetime1">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51E736-1A2E-654B-9C45-BD8A8120DC5F}" type="slidenum">
              <a:rPr lang="en-US" smtClean="0"/>
              <a:t>‹#›</a:t>
            </a:fld>
            <a:endParaRPr lang="en-US" dirty="0"/>
          </a:p>
        </p:txBody>
      </p:sp>
    </p:spTree>
    <p:extLst>
      <p:ext uri="{BB962C8B-B14F-4D97-AF65-F5344CB8AC3E}">
        <p14:creationId xmlns:p14="http://schemas.microsoft.com/office/powerpoint/2010/main" val="325946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6292F-3FC6-4260-B1D9-D47F4BD1750D}" type="datetime1">
              <a:rPr lang="en-US" smtClean="0"/>
              <a:t>7/1/2020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1E736-1A2E-654B-9C45-BD8A8120DC5F}" type="slidenum">
              <a:rPr lang="en-US" smtClean="0"/>
              <a:t>‹#›</a:t>
            </a:fld>
            <a:endParaRPr lang="en-US" dirty="0"/>
          </a:p>
        </p:txBody>
      </p:sp>
    </p:spTree>
    <p:extLst>
      <p:ext uri="{BB962C8B-B14F-4D97-AF65-F5344CB8AC3E}">
        <p14:creationId xmlns:p14="http://schemas.microsoft.com/office/powerpoint/2010/main" val="46100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sp>
        <p:nvSpPr>
          <p:cNvPr id="3" name="Subtitle 2"/>
          <p:cNvSpPr>
            <a:spLocks noGrp="1"/>
          </p:cNvSpPr>
          <p:nvPr>
            <p:ph type="subTitle" idx="1"/>
          </p:nvPr>
        </p:nvSpPr>
        <p:spPr>
          <a:xfrm>
            <a:off x="0" y="4044048"/>
            <a:ext cx="8689415" cy="815422"/>
          </a:xfrm>
        </p:spPr>
        <p:txBody>
          <a:bodyPr>
            <a:noAutofit/>
          </a:bodyPr>
          <a:lstStyle/>
          <a:p>
            <a:r>
              <a:rPr lang="en-US" sz="2400" b="1" baseline="30000" dirty="0" smtClean="0">
                <a:solidFill>
                  <a:srgbClr val="901427"/>
                </a:solidFill>
                <a:latin typeface="Arial" panose="020B0604020202020204" pitchFamily="34" charset="0"/>
                <a:cs typeface="Arial" panose="020B0604020202020204" pitchFamily="34" charset="0"/>
              </a:rPr>
              <a:t>2020 Supplementary Budget </a:t>
            </a:r>
          </a:p>
          <a:p>
            <a:endParaRPr lang="en-US" sz="2400" baseline="30000" dirty="0" smtClean="0">
              <a:solidFill>
                <a:srgbClr val="901427"/>
              </a:solidFill>
              <a:latin typeface="Arial" panose="020B0604020202020204" pitchFamily="34" charset="0"/>
              <a:cs typeface="Arial" panose="020B0604020202020204" pitchFamily="34" charset="0"/>
            </a:endParaRPr>
          </a:p>
          <a:p>
            <a:r>
              <a:rPr lang="en-US" sz="2400" baseline="30000" dirty="0" smtClean="0">
                <a:solidFill>
                  <a:srgbClr val="901427"/>
                </a:solidFill>
                <a:latin typeface="Arial" panose="020B0604020202020204" pitchFamily="34" charset="0"/>
                <a:cs typeface="Arial" panose="020B0604020202020204" pitchFamily="34" charset="0"/>
              </a:rPr>
              <a:t>Presentation to the Standing </a:t>
            </a:r>
            <a:r>
              <a:rPr lang="en-US" sz="2400" baseline="30000" dirty="0" smtClean="0">
                <a:solidFill>
                  <a:srgbClr val="901427"/>
                </a:solidFill>
                <a:latin typeface="Arial" panose="020B0604020202020204" pitchFamily="34" charset="0"/>
                <a:cs typeface="Arial" panose="020B0604020202020204" pitchFamily="34" charset="0"/>
              </a:rPr>
              <a:t>and Select Committees </a:t>
            </a:r>
            <a:r>
              <a:rPr lang="en-US" sz="2400" baseline="30000" dirty="0" smtClean="0">
                <a:solidFill>
                  <a:srgbClr val="901427"/>
                </a:solidFill>
                <a:latin typeface="Arial" panose="020B0604020202020204" pitchFamily="34" charset="0"/>
                <a:cs typeface="Arial" panose="020B0604020202020204" pitchFamily="34" charset="0"/>
              </a:rPr>
              <a:t>on Finance </a:t>
            </a:r>
          </a:p>
          <a:p>
            <a:endParaRPr lang="en-US" sz="2400" baseline="30000" dirty="0" smtClean="0">
              <a:solidFill>
                <a:srgbClr val="901427"/>
              </a:solidFill>
              <a:latin typeface="Montserrat Medium"/>
              <a:cs typeface="Montserrat Medium"/>
            </a:endParaRPr>
          </a:p>
          <a:p>
            <a:r>
              <a:rPr lang="en-US" sz="2000" baseline="30000" dirty="0">
                <a:solidFill>
                  <a:schemeClr val="tx1"/>
                </a:solidFill>
                <a:latin typeface="Montserrat Medium"/>
                <a:cs typeface="Montserrat Medium"/>
              </a:rPr>
              <a:t>1</a:t>
            </a:r>
            <a:r>
              <a:rPr lang="en-US" sz="2000" baseline="30000" dirty="0" smtClean="0">
                <a:solidFill>
                  <a:schemeClr val="tx1"/>
                </a:solidFill>
                <a:latin typeface="Montserrat Medium"/>
                <a:cs typeface="Montserrat Medium"/>
              </a:rPr>
              <a:t> July 2020</a:t>
            </a:r>
          </a:p>
          <a:p>
            <a:endParaRPr lang="en-US" sz="2400" baseline="30000" dirty="0">
              <a:solidFill>
                <a:srgbClr val="901427"/>
              </a:solidFill>
              <a:latin typeface="Montserrat Medium"/>
              <a:cs typeface="Montserrat Medium"/>
            </a:endParaRPr>
          </a:p>
          <a:p>
            <a:endParaRPr lang="en-US" sz="2400" baseline="30000" dirty="0" smtClean="0">
              <a:solidFill>
                <a:srgbClr val="901427"/>
              </a:solidFill>
              <a:latin typeface="Montserrat Medium"/>
              <a:cs typeface="Montserrat Medium"/>
            </a:endParaRPr>
          </a:p>
        </p:txBody>
      </p:sp>
      <p:pic>
        <p:nvPicPr>
          <p:cNvPr id="4" name="Picture 3" descr="BJC FINAL 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421" y="694393"/>
            <a:ext cx="2072935" cy="2933465"/>
          </a:xfrm>
          <a:prstGeom prst="rect">
            <a:avLst/>
          </a:prstGeom>
        </p:spPr>
      </p:pic>
      <p:sp>
        <p:nvSpPr>
          <p:cNvPr id="7" name="Subtitle 2"/>
          <p:cNvSpPr txBox="1">
            <a:spLocks/>
          </p:cNvSpPr>
          <p:nvPr/>
        </p:nvSpPr>
        <p:spPr>
          <a:xfrm>
            <a:off x="245320" y="6240869"/>
            <a:ext cx="8689415" cy="56285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aseline="30000" dirty="0" smtClean="0"/>
              <a:t>“The Budget Justice Coalition includes the following civil society organisations: the Alternative </a:t>
            </a:r>
            <a:fld id="{D74CF61F-77BC-4A31-9B29-FE614F62B23E}" type="slidenum">
              <a:rPr lang="en-US" sz="1200" baseline="30000" smtClean="0"/>
              <a:t>1</a:t>
            </a:fld>
            <a:r>
              <a:rPr lang="en-US" sz="1200" baseline="30000" dirty="0" smtClean="0"/>
              <a:t>Information </a:t>
            </a:r>
            <a:r>
              <a:rPr lang="en-US" sz="1200" baseline="30000" dirty="0" smtClean="0"/>
              <a:t>and Development Centre (AIDC), the Children’s Institute at UCT (CI), Corruption Watch (CW), </a:t>
            </a:r>
            <a:br>
              <a:rPr lang="en-US" sz="1200" baseline="30000" dirty="0" smtClean="0"/>
            </a:br>
            <a:r>
              <a:rPr lang="en-US" sz="1200" baseline="30000" dirty="0" smtClean="0"/>
              <a:t>Equal Education (EE), Equal Education Law Centre (EELC), the Institute for Economic Justice (IEJ), OxfamSA, Pietermaritzburg Economic Justice and Dignity (PMEJD), the Public Service Accountability Monitor (PSAM), the Rural Health Advocacy Project (RHAP), SECTION27 and the Treatment Action Campaign (TAC) and the Women and Democracy Initiative of the Dullah Omar Institute at UWC (DOI)”</a:t>
            </a:r>
            <a:endParaRPr lang="en-US" sz="1200" baseline="30000" dirty="0"/>
          </a:p>
        </p:txBody>
      </p:sp>
      <p:pic>
        <p:nvPicPr>
          <p:cNvPr id="2" name="Picture 1"/>
          <p:cNvPicPr>
            <a:picLocks noChangeAspect="1"/>
          </p:cNvPicPr>
          <p:nvPr/>
        </p:nvPicPr>
        <p:blipFill>
          <a:blip r:embed="rId5"/>
          <a:stretch>
            <a:fillRect/>
          </a:stretch>
        </p:blipFill>
        <p:spPr>
          <a:xfrm>
            <a:off x="470615" y="6091083"/>
            <a:ext cx="8214180" cy="45719"/>
          </a:xfrm>
          <a:prstGeom prst="rect">
            <a:avLst/>
          </a:prstGeom>
        </p:spPr>
      </p:pic>
      <p:sp>
        <p:nvSpPr>
          <p:cNvPr id="6" name="Slide Number Placeholder 5"/>
          <p:cNvSpPr>
            <a:spLocks noGrp="1"/>
          </p:cNvSpPr>
          <p:nvPr>
            <p:ph type="sldNum" sz="quarter" idx="12"/>
          </p:nvPr>
        </p:nvSpPr>
        <p:spPr/>
        <p:txBody>
          <a:bodyPr/>
          <a:lstStyle/>
          <a:p>
            <a:fld id="{9851E736-1A2E-654B-9C45-BD8A8120DC5F}" type="slidenum">
              <a:rPr lang="en-US" smtClean="0"/>
              <a:t>1</a:t>
            </a:fld>
            <a:endParaRPr lang="en-US" dirty="0"/>
          </a:p>
        </p:txBody>
      </p:sp>
    </p:spTree>
    <p:extLst>
      <p:ext uri="{BB962C8B-B14F-4D97-AF65-F5344CB8AC3E}">
        <p14:creationId xmlns:p14="http://schemas.microsoft.com/office/powerpoint/2010/main" val="93845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12" presetClass="entr" presetSubtype="8" fill="hold" grpId="1" nodeType="afterEffect">
                                  <p:stCondLst>
                                    <p:cond delay="0"/>
                                  </p:stCondLst>
                                  <p:iterate type="lt">
                                    <p:tmPct val="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3">
                                            <p:txEl>
                                              <p:pRg st="0" end="0"/>
                                            </p:txEl>
                                          </p:spTgt>
                                        </p:tgtEl>
                                      </p:cBhvr>
                                    </p:animEffect>
                                  </p:childTnLst>
                                </p:cTn>
                              </p:par>
                            </p:childTnLst>
                          </p:cTn>
                        </p:par>
                        <p:par>
                          <p:cTn id="13" fill="hold">
                            <p:stCondLst>
                              <p:cond delay="2500"/>
                            </p:stCondLst>
                            <p:childTnLst>
                              <p:par>
                                <p:cTn id="14" presetID="12" presetClass="entr" presetSubtype="8" fill="hold" grpId="1" nodeType="afterEffect">
                                  <p:stCondLst>
                                    <p:cond delay="0"/>
                                  </p:stCondLst>
                                  <p:iterate type="lt">
                                    <p:tmPct val="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3">
                                            <p:txEl>
                                              <p:pRg st="2" end="2"/>
                                            </p:txEl>
                                          </p:spTgt>
                                        </p:tgtEl>
                                      </p:cBhvr>
                                    </p:animEffect>
                                  </p:childTnLst>
                                </p:cTn>
                              </p:par>
                            </p:childTnLst>
                          </p:cTn>
                        </p:par>
                        <p:par>
                          <p:cTn id="18" fill="hold">
                            <p:stCondLst>
                              <p:cond delay="3000"/>
                            </p:stCondLst>
                            <p:childTnLst>
                              <p:par>
                                <p:cTn id="19" presetID="12" presetClass="entr" presetSubtype="8" fill="hold" grpId="1" nodeType="afterEffect">
                                  <p:stCondLst>
                                    <p:cond delay="0"/>
                                  </p:stCondLst>
                                  <p:iterate type="lt">
                                    <p:tmPct val="0"/>
                                  </p:iterate>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3">
                                            <p:txEl>
                                              <p:pRg st="4" end="4"/>
                                            </p:txEl>
                                          </p:spTgt>
                                        </p:tgtEl>
                                      </p:cBhvr>
                                    </p:animEffect>
                                  </p:childTnLst>
                                </p:cTn>
                              </p:par>
                            </p:childTnLst>
                          </p:cTn>
                        </p:par>
                        <p:par>
                          <p:cTn id="23" fill="hold">
                            <p:stCondLst>
                              <p:cond delay="3500"/>
                            </p:stCondLst>
                            <p:childTnLst>
                              <p:par>
                                <p:cTn id="24" presetID="1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ppt_x</p:attrName>
                                        </p:attrNameLst>
                                      </p:cBhvr>
                                      <p:tavLst>
                                        <p:tav tm="0">
                                          <p:val>
                                            <p:strVal val="#ppt_x-#ppt_w*1.125000"/>
                                          </p:val>
                                        </p:tav>
                                        <p:tav tm="100000">
                                          <p:val>
                                            <p:strVal val="#ppt_x"/>
                                          </p:val>
                                        </p:tav>
                                      </p:tavLst>
                                    </p:anim>
                                    <p:animEffect transition="in" filter="wipe(right)">
                                      <p:cBhvr>
                                        <p:cTn id="27" dur="500"/>
                                        <p:tgtEl>
                                          <p:spTgt spid="2"/>
                                        </p:tgtEl>
                                      </p:cBhvr>
                                    </p:animEffect>
                                  </p:childTnLst>
                                </p:cTn>
                              </p:par>
                            </p:childTnLst>
                          </p:cTn>
                        </p:par>
                        <p:par>
                          <p:cTn id="28" fill="hold">
                            <p:stCondLst>
                              <p:cond delay="4000"/>
                            </p:stCondLst>
                            <p:childTnLst>
                              <p:par>
                                <p:cTn id="29" presetID="9"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childTnLst>
                          </p:cTn>
                        </p:par>
                        <p:par>
                          <p:cTn id="32" fill="hold">
                            <p:stCondLst>
                              <p:cond delay="4500"/>
                            </p:stCondLst>
                            <p:childTnLst>
                              <p:par>
                                <p:cTn id="33" presetID="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867012" y="954543"/>
            <a:ext cx="6579528" cy="369332"/>
          </a:xfrm>
          <a:prstGeom prst="rect">
            <a:avLst/>
          </a:prstGeom>
          <a:noFill/>
        </p:spPr>
        <p:txBody>
          <a:bodyPr wrap="square" rtlCol="0">
            <a:spAutoFit/>
          </a:bodyPr>
          <a:lstStyle/>
          <a:p>
            <a:r>
              <a:rPr lang="en-US" dirty="0" smtClean="0">
                <a:solidFill>
                  <a:srgbClr val="AD1221"/>
                </a:solidFill>
                <a:latin typeface="Montserrat Black"/>
                <a:cs typeface="Montserrat Black"/>
              </a:rPr>
              <a:t>FURTHER REVENUE PROPOSALS </a:t>
            </a:r>
            <a:endParaRPr lang="en-US" dirty="0">
              <a:solidFill>
                <a:srgbClr val="AD1221"/>
              </a:solidFill>
              <a:latin typeface="Montserrat Black"/>
              <a:cs typeface="Montserrat Black"/>
            </a:endParaRPr>
          </a:p>
        </p:txBody>
      </p:sp>
      <p:sp>
        <p:nvSpPr>
          <p:cNvPr id="4" name="Slide Number Placeholder 3"/>
          <p:cNvSpPr>
            <a:spLocks noGrp="1"/>
          </p:cNvSpPr>
          <p:nvPr>
            <p:ph type="sldNum" sz="quarter" idx="12"/>
          </p:nvPr>
        </p:nvSpPr>
        <p:spPr/>
        <p:txBody>
          <a:bodyPr/>
          <a:lstStyle/>
          <a:p>
            <a:fld id="{9851E736-1A2E-654B-9C45-BD8A8120DC5F}" type="slidenum">
              <a:rPr lang="en-US" smtClean="0"/>
              <a:t>10</a:t>
            </a:fld>
            <a:endParaRPr lang="en-US"/>
          </a:p>
        </p:txBody>
      </p:sp>
      <p:sp>
        <p:nvSpPr>
          <p:cNvPr id="3" name="Content Placeholder 2"/>
          <p:cNvSpPr>
            <a:spLocks noGrp="1"/>
          </p:cNvSpPr>
          <p:nvPr>
            <p:ph idx="1"/>
          </p:nvPr>
        </p:nvSpPr>
        <p:spPr/>
        <p:txBody>
          <a:bodyPr>
            <a:normAutofit lnSpcReduction="10000"/>
          </a:bodyPr>
          <a:lstStyle/>
          <a:p>
            <a:pPr lvl="0"/>
            <a:r>
              <a:rPr lang="en-GB" sz="1800" dirty="0" smtClean="0"/>
              <a:t>The </a:t>
            </a:r>
            <a:r>
              <a:rPr lang="en-GB" sz="1800" dirty="0"/>
              <a:t>securities transaction tax (STT) should be raised. </a:t>
            </a:r>
            <a:endParaRPr lang="en-GB" sz="1800" dirty="0" smtClean="0"/>
          </a:p>
          <a:p>
            <a:pPr lvl="0"/>
            <a:endParaRPr lang="en-GB" sz="1800" dirty="0" smtClean="0"/>
          </a:p>
          <a:p>
            <a:pPr lvl="0"/>
            <a:r>
              <a:rPr lang="en-GB" sz="1800" dirty="0" smtClean="0"/>
              <a:t>Reform in taxation of </a:t>
            </a:r>
            <a:r>
              <a:rPr lang="en-GB" sz="1800" dirty="0"/>
              <a:t>immovable property and land </a:t>
            </a:r>
            <a:r>
              <a:rPr lang="en-GB" sz="1800" dirty="0" smtClean="0"/>
              <a:t>there is room for</a:t>
            </a:r>
            <a:r>
              <a:rPr lang="en-GB" sz="1800" dirty="0" smtClean="0"/>
              <a:t>:</a:t>
            </a:r>
          </a:p>
          <a:p>
            <a:pPr lvl="0"/>
            <a:endParaRPr lang="en-ZA" sz="1800" dirty="0" smtClean="0"/>
          </a:p>
          <a:p>
            <a:pPr lvl="1">
              <a:buFont typeface="Courier New" panose="02070309020205020404" pitchFamily="49" charset="0"/>
              <a:buChar char="o"/>
            </a:pPr>
            <a:r>
              <a:rPr lang="en-GB" sz="1800" dirty="0" smtClean="0"/>
              <a:t>A property tax over and above municipal rates and for this to cross subsidise poor municipalities</a:t>
            </a:r>
            <a:r>
              <a:rPr lang="en-GB" sz="1800" dirty="0" smtClean="0"/>
              <a:t>.</a:t>
            </a:r>
          </a:p>
          <a:p>
            <a:pPr lvl="1">
              <a:buFont typeface="Courier New" panose="02070309020205020404" pitchFamily="49" charset="0"/>
              <a:buChar char="o"/>
            </a:pPr>
            <a:endParaRPr lang="en-ZA" sz="1800" dirty="0" smtClean="0"/>
          </a:p>
          <a:p>
            <a:pPr lvl="1">
              <a:buFont typeface="Courier New" panose="02070309020205020404" pitchFamily="49" charset="0"/>
              <a:buChar char="o"/>
            </a:pPr>
            <a:r>
              <a:rPr lang="en-GB" sz="1800" dirty="0" smtClean="0"/>
              <a:t>A surcharge on the transfer duty for the acquisition of second homes</a:t>
            </a:r>
            <a:r>
              <a:rPr lang="en-GB" sz="1800" dirty="0" smtClean="0"/>
              <a:t>.</a:t>
            </a:r>
          </a:p>
          <a:p>
            <a:pPr lvl="1">
              <a:buFont typeface="Courier New" panose="02070309020205020404" pitchFamily="49" charset="0"/>
              <a:buChar char="o"/>
            </a:pPr>
            <a:endParaRPr lang="en-ZA" sz="1800" dirty="0" smtClean="0"/>
          </a:p>
          <a:p>
            <a:pPr lvl="1">
              <a:buFont typeface="Courier New" panose="02070309020205020404" pitchFamily="49" charset="0"/>
              <a:buChar char="o"/>
            </a:pPr>
            <a:r>
              <a:rPr lang="en-GB" sz="1800" dirty="0" smtClean="0"/>
              <a:t>Non-residents to pay higher transfer duties than </a:t>
            </a:r>
            <a:r>
              <a:rPr lang="en-GB" sz="1800" dirty="0" smtClean="0"/>
              <a:t>residents</a:t>
            </a:r>
          </a:p>
          <a:p>
            <a:pPr lvl="1">
              <a:buFont typeface="Courier New" panose="02070309020205020404" pitchFamily="49" charset="0"/>
              <a:buChar char="o"/>
            </a:pPr>
            <a:endParaRPr lang="en-GB" sz="1800" dirty="0" smtClean="0"/>
          </a:p>
          <a:p>
            <a:pPr lvl="1">
              <a:buFont typeface="Courier New" panose="02070309020205020404" pitchFamily="49" charset="0"/>
              <a:buChar char="o"/>
            </a:pPr>
            <a:r>
              <a:rPr lang="en-GB" sz="1800" dirty="0" smtClean="0"/>
              <a:t>A land tax, particularly of vacant/unused land be instituted. </a:t>
            </a:r>
          </a:p>
          <a:p>
            <a:pPr lvl="1"/>
            <a:endParaRPr lang="en-GB" sz="1800" dirty="0"/>
          </a:p>
          <a:p>
            <a:r>
              <a:rPr lang="en-GB" sz="1800" dirty="0"/>
              <a:t>Tax evasion must be further clamped down on. </a:t>
            </a:r>
            <a:endParaRPr lang="en-ZA" sz="1800" dirty="0"/>
          </a:p>
          <a:p>
            <a:pPr marL="742950" lvl="2" indent="-342900"/>
            <a:endParaRPr lang="en-ZA" sz="1600" b="1" dirty="0"/>
          </a:p>
        </p:txBody>
      </p:sp>
    </p:spTree>
    <p:extLst>
      <p:ext uri="{BB962C8B-B14F-4D97-AF65-F5344CB8AC3E}">
        <p14:creationId xmlns:p14="http://schemas.microsoft.com/office/powerpoint/2010/main" val="37525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867012" y="954543"/>
            <a:ext cx="6579528" cy="369332"/>
          </a:xfrm>
          <a:prstGeom prst="rect">
            <a:avLst/>
          </a:prstGeom>
          <a:noFill/>
        </p:spPr>
        <p:txBody>
          <a:bodyPr wrap="square" rtlCol="0">
            <a:spAutoFit/>
          </a:bodyPr>
          <a:lstStyle/>
          <a:p>
            <a:r>
              <a:rPr lang="en-US" dirty="0" smtClean="0">
                <a:solidFill>
                  <a:srgbClr val="AD1221"/>
                </a:solidFill>
                <a:latin typeface="Montserrat Black"/>
                <a:cs typeface="Montserrat Black"/>
              </a:rPr>
              <a:t>DOMESTIC RESOURCE MOBILISATION</a:t>
            </a:r>
            <a:endParaRPr lang="en-US" dirty="0">
              <a:solidFill>
                <a:srgbClr val="AD1221"/>
              </a:solidFill>
              <a:latin typeface="Montserrat Black"/>
              <a:cs typeface="Montserrat Black"/>
            </a:endParaRPr>
          </a:p>
        </p:txBody>
      </p:sp>
      <p:sp>
        <p:nvSpPr>
          <p:cNvPr id="4" name="Slide Number Placeholder 3"/>
          <p:cNvSpPr>
            <a:spLocks noGrp="1"/>
          </p:cNvSpPr>
          <p:nvPr>
            <p:ph type="sldNum" sz="quarter" idx="12"/>
          </p:nvPr>
        </p:nvSpPr>
        <p:spPr/>
        <p:txBody>
          <a:bodyPr/>
          <a:lstStyle/>
          <a:p>
            <a:fld id="{9851E736-1A2E-654B-9C45-BD8A8120DC5F}" type="slidenum">
              <a:rPr lang="en-US" smtClean="0"/>
              <a:t>11</a:t>
            </a:fld>
            <a:endParaRPr lang="en-US"/>
          </a:p>
        </p:txBody>
      </p:sp>
      <p:sp>
        <p:nvSpPr>
          <p:cNvPr id="3" name="Content Placeholder 2"/>
          <p:cNvSpPr>
            <a:spLocks noGrp="1"/>
          </p:cNvSpPr>
          <p:nvPr>
            <p:ph idx="1"/>
          </p:nvPr>
        </p:nvSpPr>
        <p:spPr/>
        <p:txBody>
          <a:bodyPr>
            <a:normAutofit/>
          </a:bodyPr>
          <a:lstStyle/>
          <a:p>
            <a:pPr lvl="0"/>
            <a:r>
              <a:rPr lang="en-GB" sz="1800" dirty="0"/>
              <a:t>Solidarity taxation on windfall profits of big retailers and </a:t>
            </a:r>
            <a:r>
              <a:rPr lang="en-GB" sz="1800" dirty="0" smtClean="0"/>
              <a:t>pharmacies</a:t>
            </a:r>
          </a:p>
          <a:p>
            <a:pPr lvl="0"/>
            <a:endParaRPr lang="en-GB" sz="1800" dirty="0" smtClean="0"/>
          </a:p>
          <a:p>
            <a:pPr lvl="0"/>
            <a:r>
              <a:rPr lang="en-GB" sz="1800" dirty="0" smtClean="0"/>
              <a:t>Solidarity </a:t>
            </a:r>
            <a:r>
              <a:rPr lang="en-GB" sz="1800" dirty="0"/>
              <a:t>taxation of high incomes, wealth and income from </a:t>
            </a:r>
            <a:r>
              <a:rPr lang="en-GB" sz="1800" dirty="0" smtClean="0"/>
              <a:t>wealth</a:t>
            </a:r>
          </a:p>
          <a:p>
            <a:pPr lvl="0"/>
            <a:endParaRPr lang="en-GB" sz="1800" dirty="0" smtClean="0"/>
          </a:p>
          <a:p>
            <a:pPr lvl="0"/>
            <a:r>
              <a:rPr lang="en-GB" sz="1800" dirty="0" smtClean="0"/>
              <a:t>Taxation </a:t>
            </a:r>
            <a:r>
              <a:rPr lang="en-GB" sz="1800" dirty="0"/>
              <a:t>of digital </a:t>
            </a:r>
            <a:r>
              <a:rPr lang="en-GB" sz="1800" dirty="0" smtClean="0"/>
              <a:t>economy</a:t>
            </a:r>
          </a:p>
          <a:p>
            <a:pPr lvl="0"/>
            <a:endParaRPr lang="en-ZA" sz="1800" dirty="0"/>
          </a:p>
          <a:p>
            <a:pPr lvl="0"/>
            <a:r>
              <a:rPr lang="en-GB" sz="1800" dirty="0"/>
              <a:t>Cheap borrowing from PIC (GEPF and </a:t>
            </a:r>
            <a:r>
              <a:rPr lang="en-GB" sz="1800" dirty="0" smtClean="0"/>
              <a:t>UIF</a:t>
            </a:r>
            <a:r>
              <a:rPr lang="en-GB" sz="1800" dirty="0" smtClean="0"/>
              <a:t>)</a:t>
            </a:r>
          </a:p>
          <a:p>
            <a:pPr lvl="0"/>
            <a:endParaRPr lang="en-GB" sz="1800" dirty="0" smtClean="0"/>
          </a:p>
          <a:p>
            <a:pPr lvl="0"/>
            <a:r>
              <a:rPr lang="en-GB" sz="1800" dirty="0" smtClean="0"/>
              <a:t>Solidarity </a:t>
            </a:r>
            <a:r>
              <a:rPr lang="en-GB" sz="1800" dirty="0" smtClean="0"/>
              <a:t>bonds</a:t>
            </a:r>
          </a:p>
          <a:p>
            <a:pPr lvl="0"/>
            <a:endParaRPr lang="en-GB" sz="1800" dirty="0" smtClean="0"/>
          </a:p>
          <a:p>
            <a:pPr lvl="0"/>
            <a:r>
              <a:rPr lang="en-GB" sz="1800" dirty="0" smtClean="0"/>
              <a:t>Prescribed assets</a:t>
            </a:r>
            <a:endParaRPr lang="en-ZA" sz="1800" dirty="0"/>
          </a:p>
        </p:txBody>
      </p:sp>
    </p:spTree>
    <p:extLst>
      <p:ext uri="{BB962C8B-B14F-4D97-AF65-F5344CB8AC3E}">
        <p14:creationId xmlns:p14="http://schemas.microsoft.com/office/powerpoint/2010/main" val="19604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708297" y="720050"/>
            <a:ext cx="8141986" cy="584775"/>
          </a:xfrm>
          <a:prstGeom prst="rect">
            <a:avLst/>
          </a:prstGeom>
          <a:noFill/>
        </p:spPr>
        <p:txBody>
          <a:bodyPr wrap="square" rtlCol="0">
            <a:spAutoFit/>
          </a:bodyPr>
          <a:lstStyle/>
          <a:p>
            <a:r>
              <a:rPr lang="en-US" sz="3200" dirty="0" smtClean="0">
                <a:solidFill>
                  <a:srgbClr val="AD1221"/>
                </a:solidFill>
                <a:latin typeface="Montserrat Black"/>
                <a:cs typeface="Montserrat Black"/>
              </a:rPr>
              <a:t>TRANSPARENCY AND PARTICIPATION </a:t>
            </a:r>
            <a:endParaRPr lang="en-US" sz="3200" dirty="0">
              <a:solidFill>
                <a:srgbClr val="AD1221"/>
              </a:solidFill>
              <a:latin typeface="Montserrat Black"/>
              <a:cs typeface="Montserrat Black"/>
            </a:endParaRPr>
          </a:p>
        </p:txBody>
      </p:sp>
      <p:sp>
        <p:nvSpPr>
          <p:cNvPr id="3" name="Content Placeholder 2"/>
          <p:cNvSpPr>
            <a:spLocks noGrp="1"/>
          </p:cNvSpPr>
          <p:nvPr>
            <p:ph idx="1"/>
          </p:nvPr>
        </p:nvSpPr>
        <p:spPr>
          <a:xfrm>
            <a:off x="259458" y="1510822"/>
            <a:ext cx="8229600" cy="4525963"/>
          </a:xfrm>
        </p:spPr>
        <p:txBody>
          <a:bodyPr>
            <a:normAutofit/>
          </a:bodyPr>
          <a:lstStyle/>
          <a:p>
            <a:pPr marL="0" lvl="0" indent="0">
              <a:buNone/>
            </a:pPr>
            <a:endParaRPr lang="en-GB" sz="1600" dirty="0"/>
          </a:p>
          <a:p>
            <a:pPr marL="0" lvl="0" indent="0">
              <a:buNone/>
            </a:pPr>
            <a:r>
              <a:rPr lang="en-GB" sz="1800" b="1" dirty="0" smtClean="0"/>
              <a:t>The public must be given a chance to participate in the crucial 2021 MTEF process from July 2020</a:t>
            </a:r>
            <a:endParaRPr lang="en-GB" sz="1800" b="1" dirty="0"/>
          </a:p>
          <a:p>
            <a:pPr lvl="0"/>
            <a:endParaRPr lang="en-GB" sz="1600" dirty="0" smtClean="0"/>
          </a:p>
          <a:p>
            <a:pPr lvl="0"/>
            <a:r>
              <a:rPr lang="en-GB" sz="1600" dirty="0" smtClean="0"/>
              <a:t>All </a:t>
            </a:r>
            <a:r>
              <a:rPr lang="en-GB" sz="1600" dirty="0"/>
              <a:t>performance expenditure reviews must be published (including the latest round) </a:t>
            </a:r>
            <a:r>
              <a:rPr lang="en-GB" sz="1600" dirty="0" smtClean="0"/>
              <a:t>to </a:t>
            </a:r>
            <a:r>
              <a:rPr lang="en-GB" sz="1600" dirty="0"/>
              <a:t>enable people to engage with their </a:t>
            </a:r>
            <a:r>
              <a:rPr lang="en-GB" sz="1600" dirty="0" smtClean="0"/>
              <a:t>findings</a:t>
            </a:r>
          </a:p>
          <a:p>
            <a:pPr lvl="0"/>
            <a:endParaRPr lang="en-ZA" sz="1600" dirty="0"/>
          </a:p>
          <a:p>
            <a:pPr lvl="0"/>
            <a:r>
              <a:rPr lang="en-GB" sz="1600" dirty="0"/>
              <a:t>Government must enable the public to participate in the 2021 MTEF process beginning in July. This is clearly a critical budgeting period and the voices of civil society (in the broadest sense) can add much value. </a:t>
            </a:r>
            <a:r>
              <a:rPr lang="en-GB" sz="1600" dirty="0" smtClean="0"/>
              <a:t>The Constitution requires this.</a:t>
            </a:r>
            <a:endParaRPr lang="en-ZA" sz="1600" dirty="0" smtClean="0"/>
          </a:p>
          <a:p>
            <a:pPr marL="0" indent="0">
              <a:buNone/>
            </a:pPr>
            <a:r>
              <a:rPr lang="en-GB" sz="1600" dirty="0" smtClean="0"/>
              <a:t/>
            </a:r>
            <a:br>
              <a:rPr lang="en-GB" sz="1600" dirty="0" smtClean="0"/>
            </a:br>
            <a:endParaRPr lang="en-ZA" sz="1600" dirty="0"/>
          </a:p>
        </p:txBody>
      </p:sp>
      <p:sp>
        <p:nvSpPr>
          <p:cNvPr id="7" name="Slide Number Placeholder 6"/>
          <p:cNvSpPr>
            <a:spLocks noGrp="1"/>
          </p:cNvSpPr>
          <p:nvPr>
            <p:ph type="sldNum" sz="quarter" idx="12"/>
          </p:nvPr>
        </p:nvSpPr>
        <p:spPr/>
        <p:txBody>
          <a:bodyPr/>
          <a:lstStyle/>
          <a:p>
            <a:fld id="{9851E736-1A2E-654B-9C45-BD8A8120DC5F}" type="slidenum">
              <a:rPr lang="en-US" smtClean="0"/>
              <a:t>12</a:t>
            </a:fld>
            <a:endParaRPr lang="en-US" dirty="0"/>
          </a:p>
        </p:txBody>
      </p:sp>
    </p:spTree>
    <p:extLst>
      <p:ext uri="{BB962C8B-B14F-4D97-AF65-F5344CB8AC3E}">
        <p14:creationId xmlns:p14="http://schemas.microsoft.com/office/powerpoint/2010/main" val="1621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4"/>
          <a:stretch>
            <a:fillRect/>
          </a:stretch>
        </p:blipFill>
        <p:spPr>
          <a:xfrm>
            <a:off x="932558" y="1304825"/>
            <a:ext cx="7556500" cy="38100"/>
          </a:xfrm>
          <a:prstGeom prst="rect">
            <a:avLst/>
          </a:prstGeom>
        </p:spPr>
      </p:pic>
      <p:pic>
        <p:nvPicPr>
          <p:cNvPr id="12" name="Picture 11"/>
          <p:cNvPicPr>
            <a:picLocks noChangeAspect="1"/>
          </p:cNvPicPr>
          <p:nvPr/>
        </p:nvPicPr>
        <p:blipFill>
          <a:blip r:embed="rId5"/>
          <a:stretch>
            <a:fillRect/>
          </a:stretch>
        </p:blipFill>
        <p:spPr>
          <a:xfrm>
            <a:off x="-16389" y="6731000"/>
            <a:ext cx="9225935" cy="254000"/>
          </a:xfrm>
          <a:prstGeom prst="rect">
            <a:avLst/>
          </a:prstGeom>
        </p:spPr>
      </p:pic>
      <p:sp>
        <p:nvSpPr>
          <p:cNvPr id="6" name="TextBox 5"/>
          <p:cNvSpPr txBox="1"/>
          <p:nvPr/>
        </p:nvSpPr>
        <p:spPr>
          <a:xfrm>
            <a:off x="1306814" y="739099"/>
            <a:ext cx="6579528" cy="584776"/>
          </a:xfrm>
          <a:prstGeom prst="rect">
            <a:avLst/>
          </a:prstGeom>
          <a:noFill/>
        </p:spPr>
        <p:txBody>
          <a:bodyPr wrap="square" rtlCol="0">
            <a:spAutoFit/>
          </a:bodyPr>
          <a:lstStyle/>
          <a:p>
            <a:r>
              <a:rPr lang="en-US" sz="3200" dirty="0" smtClean="0">
                <a:solidFill>
                  <a:srgbClr val="AD1221"/>
                </a:solidFill>
                <a:latin typeface="Montserrat Black"/>
                <a:cs typeface="Montserrat Black"/>
              </a:rPr>
              <a:t>KEY RECOMMENDATIONS</a:t>
            </a:r>
            <a:endParaRPr lang="en-US" sz="3200" dirty="0">
              <a:solidFill>
                <a:srgbClr val="AD1221"/>
              </a:solidFill>
              <a:latin typeface="Montserrat Black"/>
              <a:cs typeface="Montserrat Black"/>
            </a:endParaRPr>
          </a:p>
        </p:txBody>
      </p:sp>
      <p:sp>
        <p:nvSpPr>
          <p:cNvPr id="3" name="Content Placeholder 2"/>
          <p:cNvSpPr>
            <a:spLocks noGrp="1"/>
          </p:cNvSpPr>
          <p:nvPr>
            <p:ph idx="1"/>
          </p:nvPr>
        </p:nvSpPr>
        <p:spPr>
          <a:xfrm>
            <a:off x="259457" y="1510822"/>
            <a:ext cx="8329371" cy="5201128"/>
          </a:xfrm>
        </p:spPr>
        <p:txBody>
          <a:bodyPr>
            <a:noAutofit/>
          </a:bodyPr>
          <a:lstStyle/>
          <a:p>
            <a:pPr lvl="0"/>
            <a:r>
              <a:rPr lang="en-GB" sz="1600" dirty="0" smtClean="0"/>
              <a:t>The </a:t>
            </a:r>
            <a:r>
              <a:rPr lang="en-GB" sz="1600" dirty="0"/>
              <a:t>immediate abandonment of austerity budgeting </a:t>
            </a:r>
            <a:endParaRPr lang="en-GB" sz="1600" dirty="0" smtClean="0"/>
          </a:p>
          <a:p>
            <a:pPr lvl="0"/>
            <a:endParaRPr lang="en-ZA" sz="1600" dirty="0"/>
          </a:p>
          <a:p>
            <a:pPr lvl="0"/>
            <a:r>
              <a:rPr lang="en-GB" sz="1600" dirty="0"/>
              <a:t>A revised social and economic relief package that injects new spending into the </a:t>
            </a:r>
            <a:r>
              <a:rPr lang="en-GB" sz="1600" dirty="0" smtClean="0"/>
              <a:t>economy</a:t>
            </a:r>
          </a:p>
          <a:p>
            <a:pPr lvl="0"/>
            <a:endParaRPr lang="en-ZA" sz="1600" dirty="0"/>
          </a:p>
          <a:p>
            <a:r>
              <a:rPr lang="en-GB" sz="1600" dirty="0"/>
              <a:t>The establishment of a “human rights baseline” for budget </a:t>
            </a:r>
            <a:r>
              <a:rPr lang="en-GB" sz="1600" dirty="0" smtClean="0"/>
              <a:t>allocations and revised </a:t>
            </a:r>
            <a:r>
              <a:rPr lang="en-GB" sz="1600" dirty="0"/>
              <a:t>spending plans that eliminate sources of corruption and wasteful </a:t>
            </a:r>
            <a:r>
              <a:rPr lang="en-GB" sz="1600" dirty="0" smtClean="0"/>
              <a:t>expenditure</a:t>
            </a:r>
          </a:p>
          <a:p>
            <a:endParaRPr lang="en-ZA" sz="1600" dirty="0"/>
          </a:p>
          <a:p>
            <a:pPr lvl="0"/>
            <a:r>
              <a:rPr lang="en-GB" sz="1600" dirty="0"/>
              <a:t>A new revenue framework that adequately taps into the wealth and high incomes of individuals and companies and ends rampant tax evasion once and for </a:t>
            </a:r>
            <a:r>
              <a:rPr lang="en-GB" sz="1600" dirty="0" smtClean="0"/>
              <a:t>all</a:t>
            </a:r>
          </a:p>
          <a:p>
            <a:pPr lvl="0"/>
            <a:endParaRPr lang="en-ZA" sz="1600" dirty="0"/>
          </a:p>
          <a:p>
            <a:pPr lvl="0"/>
            <a:r>
              <a:rPr lang="en-GB" sz="1600" dirty="0"/>
              <a:t>A universal work guarantee and basic income grant, funded from the </a:t>
            </a:r>
            <a:r>
              <a:rPr lang="en-GB" sz="1600" dirty="0" smtClean="0"/>
              <a:t>new revenue framework</a:t>
            </a:r>
          </a:p>
          <a:p>
            <a:pPr marL="0" lvl="0" indent="0">
              <a:buNone/>
            </a:pPr>
            <a:endParaRPr lang="en-ZA" sz="1600" dirty="0" smtClean="0"/>
          </a:p>
          <a:p>
            <a:pPr lvl="0"/>
            <a:r>
              <a:rPr lang="en-GB" sz="1600" dirty="0" smtClean="0"/>
              <a:t>A green new deal </a:t>
            </a:r>
          </a:p>
          <a:p>
            <a:pPr lvl="0"/>
            <a:endParaRPr lang="en-GB" sz="1600" dirty="0"/>
          </a:p>
          <a:p>
            <a:pPr lvl="0"/>
            <a:r>
              <a:rPr lang="en-GB" sz="1600" dirty="0" smtClean="0"/>
              <a:t>The achievement of womxn’s equality by systematically eradicating destructive patriarchy Enhanced opportunities for public participation in all of the above.</a:t>
            </a:r>
          </a:p>
          <a:p>
            <a:pPr lvl="0"/>
            <a:endParaRPr lang="en-GB" sz="1600" dirty="0"/>
          </a:p>
          <a:p>
            <a:pPr lvl="0"/>
            <a:r>
              <a:rPr lang="en-GB" sz="1600" dirty="0" smtClean="0"/>
              <a:t>Enhancing opportunities for public participation in all of the above</a:t>
            </a:r>
            <a:endParaRPr lang="en-ZA" sz="1600" dirty="0"/>
          </a:p>
        </p:txBody>
      </p:sp>
      <p:sp>
        <p:nvSpPr>
          <p:cNvPr id="4" name="Slide Number Placeholder 3"/>
          <p:cNvSpPr>
            <a:spLocks noGrp="1"/>
          </p:cNvSpPr>
          <p:nvPr>
            <p:ph type="sldNum" sz="quarter" idx="12"/>
          </p:nvPr>
        </p:nvSpPr>
        <p:spPr/>
        <p:txBody>
          <a:bodyPr/>
          <a:lstStyle/>
          <a:p>
            <a:endParaRPr lang="en-US" dirty="0" smtClean="0"/>
          </a:p>
          <a:p>
            <a:fld id="{9851E736-1A2E-654B-9C45-BD8A8120DC5F}" type="slidenum">
              <a:rPr lang="en-US" smtClean="0"/>
              <a:t>13</a:t>
            </a:fld>
            <a:endParaRPr lang="en-US" dirty="0"/>
          </a:p>
        </p:txBody>
      </p:sp>
    </p:spTree>
    <p:extLst>
      <p:ext uri="{BB962C8B-B14F-4D97-AF65-F5344CB8AC3E}">
        <p14:creationId xmlns:p14="http://schemas.microsoft.com/office/powerpoint/2010/main" val="312660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sp>
        <p:nvSpPr>
          <p:cNvPr id="2" name="TextBox 1"/>
          <p:cNvSpPr txBox="1"/>
          <p:nvPr/>
        </p:nvSpPr>
        <p:spPr>
          <a:xfrm>
            <a:off x="1635529" y="1939863"/>
            <a:ext cx="6483083" cy="1619739"/>
          </a:xfrm>
          <a:prstGeom prst="rect">
            <a:avLst/>
          </a:prstGeom>
          <a:noFill/>
        </p:spPr>
        <p:txBody>
          <a:bodyPr wrap="square" rtlCol="0">
            <a:spAutoFit/>
          </a:bodyPr>
          <a:lstStyle/>
          <a:p>
            <a:pPr>
              <a:lnSpc>
                <a:spcPct val="120000"/>
              </a:lnSpc>
              <a:buClr>
                <a:srgbClr val="227057"/>
              </a:buClr>
              <a:buSzPct val="150000"/>
            </a:pPr>
            <a:r>
              <a:rPr lang="en-GB" sz="1400" dirty="0">
                <a:latin typeface="Montserrat Regular"/>
                <a:cs typeface="Montserrat Regular"/>
              </a:rPr>
              <a:t>The purpose of the Budget Justice Coalition is to collaboratively build people’s understanding of and participation in South Africa’s planning and budgeting processes – placing power in the hands of the people to ensure that the state advances social, economic and environmental justice, to meet people’s needs and wellbeing in a developmental, equitable and redistributive way in accordance with the Constitution</a:t>
            </a:r>
            <a:r>
              <a:rPr lang="en-GB" sz="1400" dirty="0" smtClean="0">
                <a:latin typeface="Montserrat Regular"/>
                <a:cs typeface="Montserrat Regular"/>
              </a:rPr>
              <a:t>.</a:t>
            </a:r>
            <a:endParaRPr lang="en-GB" sz="1400" dirty="0">
              <a:latin typeface="Montserrat Regular"/>
              <a:cs typeface="Montserrat Regular"/>
            </a:endParaRPr>
          </a:p>
        </p:txBody>
      </p:sp>
      <p:sp>
        <p:nvSpPr>
          <p:cNvPr id="6" name="TextBox 5"/>
          <p:cNvSpPr txBox="1"/>
          <p:nvPr/>
        </p:nvSpPr>
        <p:spPr>
          <a:xfrm>
            <a:off x="1008025" y="842581"/>
            <a:ext cx="657952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THE BUDGET JUSTICE COALITION</a:t>
            </a:r>
            <a:endParaRPr lang="en-US" sz="2400" dirty="0">
              <a:solidFill>
                <a:srgbClr val="AD1221"/>
              </a:solidFill>
              <a:latin typeface="Montserrat Black"/>
              <a:cs typeface="Montserrat Black"/>
            </a:endParaRPr>
          </a:p>
        </p:txBody>
      </p:sp>
      <p:pic>
        <p:nvPicPr>
          <p:cNvPr id="12" name="Picture 11"/>
          <p:cNvPicPr>
            <a:picLocks noChangeAspect="1"/>
          </p:cNvPicPr>
          <p:nvPr/>
        </p:nvPicPr>
        <p:blipFill>
          <a:blip r:embed="rId3"/>
          <a:stretch>
            <a:fillRect/>
          </a:stretch>
        </p:blipFill>
        <p:spPr>
          <a:xfrm>
            <a:off x="-16389" y="6731000"/>
            <a:ext cx="9225935" cy="254000"/>
          </a:xfrm>
          <a:prstGeom prst="rect">
            <a:avLst/>
          </a:prstGeom>
        </p:spPr>
      </p:pic>
      <p:pic>
        <p:nvPicPr>
          <p:cNvPr id="15" name="Picture 14"/>
          <p:cNvPicPr>
            <a:picLocks noChangeAspect="1"/>
          </p:cNvPicPr>
          <p:nvPr/>
        </p:nvPicPr>
        <p:blipFill>
          <a:blip r:embed="rId4"/>
          <a:stretch>
            <a:fillRect/>
          </a:stretch>
        </p:blipFill>
        <p:spPr>
          <a:xfrm>
            <a:off x="380822" y="1323875"/>
            <a:ext cx="7556500" cy="38100"/>
          </a:xfrm>
          <a:prstGeom prst="rect">
            <a:avLst/>
          </a:prstGeom>
        </p:spPr>
      </p:pic>
      <p:pic>
        <p:nvPicPr>
          <p:cNvPr id="16" name="Picture 15" descr="map-of-south-africa-vector-18879084.jpg"/>
          <p:cNvPicPr>
            <a:picLocks noChangeAspect="1"/>
          </p:cNvPicPr>
          <p:nvPr/>
        </p:nvPicPr>
        <p:blipFill rotWithShape="1">
          <a:blip r:embed="rId5">
            <a:extLst>
              <a:ext uri="{28A0092B-C50C-407E-A947-70E740481C1C}">
                <a14:useLocalDpi xmlns:a14="http://schemas.microsoft.com/office/drawing/2010/main" val="0"/>
              </a:ext>
            </a:extLst>
          </a:blip>
          <a:srcRect b="9431"/>
          <a:stretch/>
        </p:blipFill>
        <p:spPr>
          <a:xfrm>
            <a:off x="428743" y="2120074"/>
            <a:ext cx="1158564" cy="1009425"/>
          </a:xfrm>
          <a:prstGeom prst="rect">
            <a:avLst/>
          </a:prstGeom>
        </p:spPr>
      </p:pic>
      <p:sp>
        <p:nvSpPr>
          <p:cNvPr id="18" name="TextBox 17"/>
          <p:cNvSpPr txBox="1"/>
          <p:nvPr/>
        </p:nvSpPr>
        <p:spPr>
          <a:xfrm>
            <a:off x="1587307" y="3859400"/>
            <a:ext cx="6483083" cy="2136803"/>
          </a:xfrm>
          <a:prstGeom prst="rect">
            <a:avLst/>
          </a:prstGeom>
          <a:noFill/>
        </p:spPr>
        <p:txBody>
          <a:bodyPr wrap="square" rtlCol="0">
            <a:spAutoFit/>
          </a:bodyPr>
          <a:lstStyle/>
          <a:p>
            <a:pPr>
              <a:lnSpc>
                <a:spcPct val="120000"/>
              </a:lnSpc>
              <a:buClr>
                <a:srgbClr val="227057"/>
              </a:buClr>
              <a:buSzPct val="150000"/>
            </a:pPr>
            <a:r>
              <a:rPr lang="en-GB" sz="1400" dirty="0" smtClean="0">
                <a:latin typeface="Montserrat Regular"/>
                <a:cs typeface="Montserrat Regular"/>
              </a:rPr>
              <a:t>Members include</a:t>
            </a:r>
            <a:r>
              <a:rPr lang="en-GB" sz="1400" dirty="0">
                <a:latin typeface="Montserrat Regular"/>
                <a:cs typeface="Montserrat Regular"/>
              </a:rPr>
              <a:t>: the Alternative Information and Development Centre (AIDC), the Children’s Institute at UCT (CI), Corruption Watch (CW), the Dullah Omar Institute at UWC (DOI), Equal Education (EE), Equal Education Law Centre (EELC), the Institute for Economic Justice (IEJ), OxfamSA, Pietermaritzburg Economic Justice and Dignity Group (PMEJD), the Public Service Accountability Monitor (PSAM), the Rural Health Advocacy Project (RHAP), SECTION27, and the Treatment Action Campaign (TAC).</a:t>
            </a:r>
          </a:p>
          <a:p>
            <a:pPr>
              <a:lnSpc>
                <a:spcPct val="120000"/>
              </a:lnSpc>
              <a:buClr>
                <a:srgbClr val="227057"/>
              </a:buClr>
              <a:buSzPct val="150000"/>
            </a:pPr>
            <a:endParaRPr lang="en-GB" sz="1400" dirty="0">
              <a:latin typeface="Montserrat Regular"/>
              <a:cs typeface="Montserrat Regular"/>
            </a:endParaRPr>
          </a:p>
        </p:txBody>
      </p:sp>
      <p:sp>
        <p:nvSpPr>
          <p:cNvPr id="3" name="Slide Number Placeholder 2"/>
          <p:cNvSpPr>
            <a:spLocks noGrp="1"/>
          </p:cNvSpPr>
          <p:nvPr>
            <p:ph type="sldNum" sz="quarter" idx="12"/>
          </p:nvPr>
        </p:nvSpPr>
        <p:spPr/>
        <p:txBody>
          <a:bodyPr/>
          <a:lstStyle/>
          <a:p>
            <a:fld id="{9851E736-1A2E-654B-9C45-BD8A8120DC5F}" type="slidenum">
              <a:rPr lang="en-US" smtClean="0"/>
              <a:t>2</a:t>
            </a:fld>
            <a:endParaRPr lang="en-US" dirty="0"/>
          </a:p>
        </p:txBody>
      </p:sp>
      <p:pic>
        <p:nvPicPr>
          <p:cNvPr id="1026" name="Picture 2" descr="Membership Icons - Download Free Vector Icons | Noun Projec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22" y="3887598"/>
            <a:ext cx="1168641" cy="116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9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left)">
                                      <p:cBhvr>
                                        <p:cTn id="24" dur="500"/>
                                        <p:tgtEl>
                                          <p:spTgt spid="2">
                                            <p:txEl>
                                              <p:pRg st="0" end="0"/>
                                            </p:txEl>
                                          </p:spTgt>
                                        </p:tgtEl>
                                      </p:cBhvr>
                                    </p:animEffect>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 calcmode="lin" valueType="num">
                                      <p:cBhvr additive="base">
                                        <p:cTn id="28"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1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4"/>
          <a:stretch>
            <a:fillRect/>
          </a:stretch>
        </p:blipFill>
        <p:spPr>
          <a:xfrm>
            <a:off x="870681" y="1319906"/>
            <a:ext cx="7556500" cy="38100"/>
          </a:xfrm>
          <a:prstGeom prst="rect">
            <a:avLst/>
          </a:prstGeom>
        </p:spPr>
      </p:pic>
      <p:pic>
        <p:nvPicPr>
          <p:cNvPr id="12" name="Picture 11"/>
          <p:cNvPicPr>
            <a:picLocks noChangeAspect="1"/>
          </p:cNvPicPr>
          <p:nvPr/>
        </p:nvPicPr>
        <p:blipFill>
          <a:blip r:embed="rId5"/>
          <a:stretch>
            <a:fillRect/>
          </a:stretch>
        </p:blipFill>
        <p:spPr>
          <a:xfrm>
            <a:off x="-16389" y="6731000"/>
            <a:ext cx="9225935" cy="254000"/>
          </a:xfrm>
          <a:prstGeom prst="rect">
            <a:avLst/>
          </a:prstGeom>
        </p:spPr>
      </p:pic>
      <p:sp>
        <p:nvSpPr>
          <p:cNvPr id="6" name="TextBox 5"/>
          <p:cNvSpPr txBox="1"/>
          <p:nvPr/>
        </p:nvSpPr>
        <p:spPr>
          <a:xfrm>
            <a:off x="812010" y="858241"/>
            <a:ext cx="657952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INTRODUCTION</a:t>
            </a:r>
            <a:endParaRPr lang="en-US" sz="2400" dirty="0">
              <a:solidFill>
                <a:srgbClr val="AD1221"/>
              </a:solidFill>
              <a:latin typeface="Montserrat Black"/>
              <a:cs typeface="Montserrat Black"/>
            </a:endParaRPr>
          </a:p>
        </p:txBody>
      </p:sp>
      <p:sp>
        <p:nvSpPr>
          <p:cNvPr id="9" name="Content Placeholder 8"/>
          <p:cNvSpPr>
            <a:spLocks noGrp="1"/>
          </p:cNvSpPr>
          <p:nvPr>
            <p:ph idx="1"/>
          </p:nvPr>
        </p:nvSpPr>
        <p:spPr>
          <a:xfrm>
            <a:off x="457200" y="1600200"/>
            <a:ext cx="8229600" cy="4756150"/>
          </a:xfrm>
        </p:spPr>
        <p:txBody>
          <a:bodyPr>
            <a:noAutofit/>
          </a:bodyPr>
          <a:lstStyle/>
          <a:p>
            <a:pPr marL="0" indent="0">
              <a:buNone/>
            </a:pPr>
            <a:r>
              <a:rPr lang="en-GB" sz="1700" dirty="0"/>
              <a:t>The Budget Justice Coalition </a:t>
            </a:r>
            <a:r>
              <a:rPr lang="en-GB" sz="1700" dirty="0" smtClean="0"/>
              <a:t>makes </a:t>
            </a:r>
            <a:r>
              <a:rPr lang="en-GB" sz="1700" dirty="0"/>
              <a:t>this submission </a:t>
            </a:r>
            <a:r>
              <a:rPr lang="en-GB" sz="1700" dirty="0" smtClean="0"/>
              <a:t>with the intention of contributing to consideration of how the relief package has faired, what </a:t>
            </a:r>
            <a:r>
              <a:rPr lang="en-GB" sz="1700" dirty="0"/>
              <a:t>measures would help citizens and the economy to </a:t>
            </a:r>
            <a:r>
              <a:rPr lang="en-GB" sz="1700" dirty="0" smtClean="0"/>
              <a:t>recover from </a:t>
            </a:r>
            <a:r>
              <a:rPr lang="en-GB" sz="1700" b="1" dirty="0" smtClean="0"/>
              <a:t>COVID-19</a:t>
            </a:r>
            <a:r>
              <a:rPr lang="en-GB" sz="1700" dirty="0" smtClean="0"/>
              <a:t>, and where </a:t>
            </a:r>
            <a:r>
              <a:rPr lang="en-GB" sz="1700" dirty="0"/>
              <a:t>to appropriate </a:t>
            </a:r>
            <a:r>
              <a:rPr lang="en-GB" sz="1700" dirty="0" smtClean="0"/>
              <a:t>funding.</a:t>
            </a:r>
          </a:p>
          <a:p>
            <a:pPr marL="0" indent="0">
              <a:buNone/>
            </a:pPr>
            <a:endParaRPr lang="en-GB" sz="1700" dirty="0" smtClean="0"/>
          </a:p>
          <a:p>
            <a:pPr marL="0" indent="0">
              <a:buNone/>
            </a:pPr>
            <a:r>
              <a:rPr lang="en-GB" sz="1700" b="1" dirty="0" smtClean="0"/>
              <a:t>High level analysis:</a:t>
            </a:r>
            <a:r>
              <a:rPr lang="en-GB" sz="1700" dirty="0" smtClean="0"/>
              <a:t> </a:t>
            </a:r>
            <a:endParaRPr lang="en-GB" sz="1700" dirty="0" smtClean="0"/>
          </a:p>
          <a:p>
            <a:pPr marL="0" indent="0">
              <a:buNone/>
            </a:pPr>
            <a:endParaRPr lang="en-GB" sz="1700" dirty="0"/>
          </a:p>
          <a:p>
            <a:r>
              <a:rPr lang="en-GB" sz="1700" dirty="0"/>
              <a:t>The budget showed little understanding of the state’s constitutional obligations to </a:t>
            </a:r>
            <a:r>
              <a:rPr lang="en-GB" sz="1700" u="sng" dirty="0"/>
              <a:t>fully utilise available resources</a:t>
            </a:r>
            <a:r>
              <a:rPr lang="en-GB" sz="1700" dirty="0"/>
              <a:t> to protect </a:t>
            </a:r>
            <a:r>
              <a:rPr lang="en-GB" sz="1700" dirty="0" smtClean="0"/>
              <a:t>people from socio-economic harm</a:t>
            </a:r>
          </a:p>
          <a:p>
            <a:endParaRPr lang="en-GB" sz="1700" dirty="0" smtClean="0"/>
          </a:p>
          <a:p>
            <a:r>
              <a:rPr lang="en-GB" sz="1700" dirty="0" smtClean="0"/>
              <a:t>The government is </a:t>
            </a:r>
            <a:r>
              <a:rPr lang="en-GB" sz="1700" u="sng" dirty="0" smtClean="0"/>
              <a:t>reneging on its promises </a:t>
            </a:r>
            <a:r>
              <a:rPr lang="en-GB" sz="1700" dirty="0" smtClean="0"/>
              <a:t>in the “Economic Relief Package”</a:t>
            </a:r>
          </a:p>
          <a:p>
            <a:endParaRPr lang="en-GB" sz="1700" dirty="0" smtClean="0"/>
          </a:p>
          <a:p>
            <a:r>
              <a:rPr lang="en-GB" sz="1700" dirty="0" smtClean="0"/>
              <a:t>Instead</a:t>
            </a:r>
            <a:r>
              <a:rPr lang="en-GB" sz="1700" dirty="0"/>
              <a:t>, the budget proposals allow </a:t>
            </a:r>
            <a:r>
              <a:rPr lang="en-GB" sz="1700" dirty="0" smtClean="0"/>
              <a:t>businesses to close, jobs to vanish, poverty and hunger to soar and the </a:t>
            </a:r>
            <a:r>
              <a:rPr lang="en-GB" sz="1700" dirty="0"/>
              <a:t>economy to sink into its worst contraction in a century with </a:t>
            </a:r>
            <a:r>
              <a:rPr lang="en-GB" sz="1700" u="sng" dirty="0"/>
              <a:t>minimal fiscal support and government intervention</a:t>
            </a:r>
            <a:r>
              <a:rPr lang="en-GB" sz="1700" dirty="0" smtClean="0"/>
              <a:t>.</a:t>
            </a:r>
          </a:p>
          <a:p>
            <a:endParaRPr lang="en-GB" sz="1700" dirty="0" smtClean="0"/>
          </a:p>
          <a:p>
            <a:pPr marL="0" indent="0">
              <a:buNone/>
            </a:pPr>
            <a:endParaRPr lang="en-GB" sz="1700" dirty="0" smtClean="0"/>
          </a:p>
          <a:p>
            <a:pPr marL="0" indent="0">
              <a:buNone/>
            </a:pPr>
            <a:endParaRPr lang="en-GB" sz="1700" dirty="0" smtClean="0"/>
          </a:p>
          <a:p>
            <a:pPr marL="0" indent="0">
              <a:buNone/>
            </a:pPr>
            <a:r>
              <a:rPr lang="en-GB" sz="1700" dirty="0"/>
              <a:t/>
            </a:r>
            <a:br>
              <a:rPr lang="en-GB" sz="1700" dirty="0"/>
            </a:br>
            <a:endParaRPr lang="en-ZA" sz="1700" dirty="0"/>
          </a:p>
        </p:txBody>
      </p:sp>
      <p:sp>
        <p:nvSpPr>
          <p:cNvPr id="11" name="Slide Number Placeholder 10"/>
          <p:cNvSpPr>
            <a:spLocks noGrp="1"/>
          </p:cNvSpPr>
          <p:nvPr>
            <p:ph type="sldNum" sz="quarter" idx="12"/>
          </p:nvPr>
        </p:nvSpPr>
        <p:spPr/>
        <p:txBody>
          <a:bodyPr/>
          <a:lstStyle/>
          <a:p>
            <a:fld id="{9851E736-1A2E-654B-9C45-BD8A8120DC5F}" type="slidenum">
              <a:rPr lang="en-US" smtClean="0"/>
              <a:t>3</a:t>
            </a:fld>
            <a:endParaRPr lang="en-US" dirty="0"/>
          </a:p>
        </p:txBody>
      </p:sp>
    </p:spTree>
    <p:extLst>
      <p:ext uri="{BB962C8B-B14F-4D97-AF65-F5344CB8AC3E}">
        <p14:creationId xmlns:p14="http://schemas.microsoft.com/office/powerpoint/2010/main" val="261298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4"/>
          <a:stretch>
            <a:fillRect/>
          </a:stretch>
        </p:blipFill>
        <p:spPr>
          <a:xfrm>
            <a:off x="932558" y="1304825"/>
            <a:ext cx="7556500" cy="38100"/>
          </a:xfrm>
          <a:prstGeom prst="rect">
            <a:avLst/>
          </a:prstGeom>
        </p:spPr>
      </p:pic>
      <p:pic>
        <p:nvPicPr>
          <p:cNvPr id="12" name="Picture 11"/>
          <p:cNvPicPr>
            <a:picLocks noChangeAspect="1"/>
          </p:cNvPicPr>
          <p:nvPr/>
        </p:nvPicPr>
        <p:blipFill>
          <a:blip r:embed="rId5"/>
          <a:stretch>
            <a:fillRect/>
          </a:stretch>
        </p:blipFill>
        <p:spPr>
          <a:xfrm>
            <a:off x="-16389" y="6731000"/>
            <a:ext cx="9225935" cy="254000"/>
          </a:xfrm>
          <a:prstGeom prst="rect">
            <a:avLst/>
          </a:prstGeom>
        </p:spPr>
      </p:pic>
      <p:sp>
        <p:nvSpPr>
          <p:cNvPr id="6" name="TextBox 5"/>
          <p:cNvSpPr txBox="1"/>
          <p:nvPr/>
        </p:nvSpPr>
        <p:spPr>
          <a:xfrm>
            <a:off x="763884" y="479246"/>
            <a:ext cx="7613200" cy="1200329"/>
          </a:xfrm>
          <a:prstGeom prst="rect">
            <a:avLst/>
          </a:prstGeom>
          <a:noFill/>
        </p:spPr>
        <p:txBody>
          <a:bodyPr wrap="square" rtlCol="0">
            <a:spAutoFit/>
          </a:bodyPr>
          <a:lstStyle/>
          <a:p>
            <a:pPr lvl="0"/>
            <a:r>
              <a:rPr lang="en-GB" sz="2400" dirty="0" smtClean="0">
                <a:solidFill>
                  <a:srgbClr val="AD1221"/>
                </a:solidFill>
                <a:latin typeface="Montserrat Black"/>
                <a:cs typeface="Montserrat Black"/>
              </a:rPr>
              <a:t>GOVERNMENT IS REGRESSING ON SOCIO-ECONOMIC RIGHTS</a:t>
            </a:r>
            <a:endParaRPr lang="en-ZA" sz="2400" dirty="0" smtClean="0">
              <a:solidFill>
                <a:srgbClr val="AD1221"/>
              </a:solidFill>
              <a:latin typeface="Montserrat Black"/>
              <a:cs typeface="Montserrat Black"/>
            </a:endParaRPr>
          </a:p>
          <a:p>
            <a:endParaRPr lang="en-US" sz="2400" dirty="0">
              <a:solidFill>
                <a:srgbClr val="AD1221"/>
              </a:solidFill>
              <a:latin typeface="Montserrat Black"/>
              <a:cs typeface="Montserrat Black"/>
            </a:endParaRPr>
          </a:p>
        </p:txBody>
      </p:sp>
      <p:sp>
        <p:nvSpPr>
          <p:cNvPr id="9" name="Content Placeholder 8"/>
          <p:cNvSpPr>
            <a:spLocks noGrp="1"/>
          </p:cNvSpPr>
          <p:nvPr>
            <p:ph idx="1"/>
          </p:nvPr>
        </p:nvSpPr>
        <p:spPr>
          <a:xfrm>
            <a:off x="481778" y="1368372"/>
            <a:ext cx="8229600" cy="4987978"/>
          </a:xfrm>
        </p:spPr>
        <p:txBody>
          <a:bodyPr>
            <a:noAutofit/>
          </a:bodyPr>
          <a:lstStyle/>
          <a:p>
            <a:endParaRPr lang="en-GB" sz="1600" dirty="0"/>
          </a:p>
          <a:p>
            <a:r>
              <a:rPr lang="en-GB" sz="2000" dirty="0" smtClean="0"/>
              <a:t>Constitutional obligations </a:t>
            </a:r>
            <a:r>
              <a:rPr lang="en-GB" sz="2000" dirty="0" smtClean="0"/>
              <a:t>and UN </a:t>
            </a:r>
            <a:r>
              <a:rPr lang="en-GB" sz="2000" dirty="0"/>
              <a:t>CESCR </a:t>
            </a:r>
            <a:r>
              <a:rPr lang="en-GB" sz="2000" b="1" dirty="0" smtClean="0"/>
              <a:t>criteria </a:t>
            </a:r>
            <a:r>
              <a:rPr lang="en-GB" sz="2000" b="1" dirty="0"/>
              <a:t>for </a:t>
            </a:r>
            <a:r>
              <a:rPr lang="en-GB" sz="2000" b="1" dirty="0" smtClean="0"/>
              <a:t>retrogressive measures</a:t>
            </a:r>
          </a:p>
          <a:p>
            <a:endParaRPr lang="en-GB" sz="1600" b="1" dirty="0" smtClean="0"/>
          </a:p>
          <a:p>
            <a:pPr lvl="1"/>
            <a:r>
              <a:rPr lang="en-GB" sz="1600" b="1" dirty="0" smtClean="0"/>
              <a:t>Necessary</a:t>
            </a:r>
            <a:r>
              <a:rPr lang="en-GB" sz="1600" dirty="0"/>
              <a:t>, with all alternative financing measures comprehensively </a:t>
            </a:r>
            <a:r>
              <a:rPr lang="en-GB" sz="1600" dirty="0" smtClean="0"/>
              <a:t>exhausted</a:t>
            </a:r>
          </a:p>
          <a:p>
            <a:pPr lvl="2"/>
            <a:r>
              <a:rPr lang="en-GB" sz="2000" b="1" dirty="0" smtClean="0"/>
              <a:t>X</a:t>
            </a:r>
            <a:r>
              <a:rPr lang="en-GB" sz="1600" dirty="0" smtClean="0"/>
              <a:t> government is not exhausting available revenue options</a:t>
            </a:r>
            <a:endParaRPr lang="en-ZA" sz="1600" dirty="0"/>
          </a:p>
          <a:p>
            <a:pPr lvl="1"/>
            <a:r>
              <a:rPr lang="en-GB" sz="1600" b="1" dirty="0" smtClean="0"/>
              <a:t>Temporary</a:t>
            </a:r>
            <a:r>
              <a:rPr lang="en-GB" sz="1600" dirty="0" smtClean="0"/>
              <a:t>, remaining in place only insofar as they are necessary </a:t>
            </a:r>
          </a:p>
          <a:p>
            <a:pPr lvl="2"/>
            <a:r>
              <a:rPr lang="en-GB" sz="2000" b="1" dirty="0" smtClean="0"/>
              <a:t>X</a:t>
            </a:r>
            <a:r>
              <a:rPr lang="en-GB" sz="1600" dirty="0" smtClean="0"/>
              <a:t> government is aiming for a primary budget surplus by 2024</a:t>
            </a:r>
            <a:endParaRPr lang="en-GB" sz="1600" dirty="0" smtClean="0"/>
          </a:p>
          <a:p>
            <a:pPr lvl="1"/>
            <a:r>
              <a:rPr lang="en-GB" sz="1600" b="1" dirty="0"/>
              <a:t>L</a:t>
            </a:r>
            <a:r>
              <a:rPr lang="en-GB" sz="1600" b="1" dirty="0" smtClean="0"/>
              <a:t>egitimate</a:t>
            </a:r>
            <a:r>
              <a:rPr lang="en-GB" sz="1600" dirty="0" smtClean="0"/>
              <a:t>, with the ultimate aim of protecting the totality of human rights</a:t>
            </a:r>
          </a:p>
          <a:p>
            <a:pPr lvl="2"/>
            <a:r>
              <a:rPr lang="en-GB" sz="2000" b="1" dirty="0"/>
              <a:t>X</a:t>
            </a:r>
            <a:r>
              <a:rPr lang="en-GB" sz="1600" dirty="0"/>
              <a:t> </a:t>
            </a:r>
            <a:r>
              <a:rPr lang="en-GB" sz="1600" dirty="0" smtClean="0"/>
              <a:t>no information on how cuts will not impact rights (likelihood of opposite)</a:t>
            </a:r>
            <a:endParaRPr lang="en-ZA" sz="1600" dirty="0" smtClean="0"/>
          </a:p>
          <a:p>
            <a:pPr lvl="1"/>
            <a:r>
              <a:rPr lang="en-GB" sz="1600" b="1" dirty="0" smtClean="0"/>
              <a:t>N</a:t>
            </a:r>
            <a:r>
              <a:rPr lang="en-GB" sz="1600" b="1" dirty="0" smtClean="0"/>
              <a:t>ot </a:t>
            </a:r>
            <a:r>
              <a:rPr lang="en-GB" sz="1600" b="1" dirty="0"/>
              <a:t>directly nor indirectly discriminatory</a:t>
            </a:r>
            <a:r>
              <a:rPr lang="en-GB" sz="1600" dirty="0"/>
              <a:t>, according priority attention to disadvantaged groups; </a:t>
            </a:r>
            <a:endParaRPr lang="en-GB" sz="1600" dirty="0" smtClean="0"/>
          </a:p>
          <a:p>
            <a:pPr lvl="2"/>
            <a:r>
              <a:rPr lang="en-GB" sz="2000" b="1" dirty="0" smtClean="0"/>
              <a:t>X </a:t>
            </a:r>
            <a:r>
              <a:rPr lang="en-GB" sz="1600" dirty="0" smtClean="0"/>
              <a:t>in SA it is guaranteed that the 80% of the population that relies on public health, education, housing and social services will bear the brunt of the cuts</a:t>
            </a:r>
            <a:endParaRPr lang="en-ZA" sz="1600" dirty="0"/>
          </a:p>
          <a:p>
            <a:pPr lvl="1"/>
            <a:r>
              <a:rPr lang="en-GB" sz="1600" b="1" dirty="0" smtClean="0"/>
              <a:t>Based on transparency and genuine participation </a:t>
            </a:r>
            <a:r>
              <a:rPr lang="en-GB" sz="1600" dirty="0" smtClean="0"/>
              <a:t>of </a:t>
            </a:r>
            <a:r>
              <a:rPr lang="en-GB" sz="1600" dirty="0"/>
              <a:t>affected groups and subject to meaningful review and accountability </a:t>
            </a:r>
            <a:r>
              <a:rPr lang="en-GB" sz="1600" dirty="0" smtClean="0"/>
              <a:t>procedures</a:t>
            </a:r>
          </a:p>
          <a:p>
            <a:pPr lvl="2"/>
            <a:r>
              <a:rPr lang="en-GB" sz="2000" b="1" dirty="0" smtClean="0"/>
              <a:t>X</a:t>
            </a:r>
            <a:r>
              <a:rPr lang="en-GB" sz="1600" dirty="0" smtClean="0"/>
              <a:t> no indication that public will participate in 2021 MTEF planning discussions</a:t>
            </a:r>
            <a:endParaRPr lang="en-ZA" sz="1600" dirty="0"/>
          </a:p>
          <a:p>
            <a:endParaRPr lang="en-ZA" sz="1600" dirty="0"/>
          </a:p>
        </p:txBody>
      </p:sp>
      <p:sp>
        <p:nvSpPr>
          <p:cNvPr id="3" name="Slide Number Placeholder 2"/>
          <p:cNvSpPr>
            <a:spLocks noGrp="1"/>
          </p:cNvSpPr>
          <p:nvPr>
            <p:ph type="sldNum" sz="quarter" idx="12"/>
          </p:nvPr>
        </p:nvSpPr>
        <p:spPr/>
        <p:txBody>
          <a:bodyPr/>
          <a:lstStyle/>
          <a:p>
            <a:fld id="{9851E736-1A2E-654B-9C45-BD8A8120DC5F}" type="slidenum">
              <a:rPr lang="en-US" smtClean="0"/>
              <a:t>4</a:t>
            </a:fld>
            <a:endParaRPr lang="en-US" dirty="0"/>
          </a:p>
        </p:txBody>
      </p:sp>
    </p:spTree>
    <p:extLst>
      <p:ext uri="{BB962C8B-B14F-4D97-AF65-F5344CB8AC3E}">
        <p14:creationId xmlns:p14="http://schemas.microsoft.com/office/powerpoint/2010/main" val="193397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4"/>
          <a:stretch>
            <a:fillRect/>
          </a:stretch>
        </p:blipFill>
        <p:spPr>
          <a:xfrm>
            <a:off x="932558" y="1304825"/>
            <a:ext cx="7556500" cy="38100"/>
          </a:xfrm>
          <a:prstGeom prst="rect">
            <a:avLst/>
          </a:prstGeom>
        </p:spPr>
      </p:pic>
      <p:pic>
        <p:nvPicPr>
          <p:cNvPr id="12" name="Picture 11"/>
          <p:cNvPicPr>
            <a:picLocks noChangeAspect="1"/>
          </p:cNvPicPr>
          <p:nvPr/>
        </p:nvPicPr>
        <p:blipFill>
          <a:blip r:embed="rId5"/>
          <a:stretch>
            <a:fillRect/>
          </a:stretch>
        </p:blipFill>
        <p:spPr>
          <a:xfrm>
            <a:off x="-16389" y="6731000"/>
            <a:ext cx="9225935" cy="254000"/>
          </a:xfrm>
          <a:prstGeom prst="rect">
            <a:avLst/>
          </a:prstGeom>
        </p:spPr>
      </p:pic>
      <p:sp>
        <p:nvSpPr>
          <p:cNvPr id="6" name="TextBox 5"/>
          <p:cNvSpPr txBox="1"/>
          <p:nvPr/>
        </p:nvSpPr>
        <p:spPr>
          <a:xfrm>
            <a:off x="617630" y="843805"/>
            <a:ext cx="657952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COVID-19 AND OTHER SPENDING PLANS</a:t>
            </a:r>
            <a:endParaRPr lang="en-US" sz="2400" dirty="0">
              <a:solidFill>
                <a:srgbClr val="AD1221"/>
              </a:solidFill>
              <a:latin typeface="Montserrat Black"/>
              <a:cs typeface="Montserrat Black"/>
            </a:endParaRPr>
          </a:p>
        </p:txBody>
      </p:sp>
      <p:sp>
        <p:nvSpPr>
          <p:cNvPr id="4" name="Slide Number Placeholder 3"/>
          <p:cNvSpPr>
            <a:spLocks noGrp="1"/>
          </p:cNvSpPr>
          <p:nvPr>
            <p:ph type="sldNum" sz="quarter" idx="12"/>
          </p:nvPr>
        </p:nvSpPr>
        <p:spPr/>
        <p:txBody>
          <a:bodyPr/>
          <a:lstStyle/>
          <a:p>
            <a:fld id="{9851E736-1A2E-654B-9C45-BD8A8120DC5F}" type="slidenum">
              <a:rPr lang="en-US" smtClean="0"/>
              <a:t>5</a:t>
            </a:fld>
            <a:endParaRPr lang="en-US" dirty="0"/>
          </a:p>
        </p:txBody>
      </p:sp>
      <p:sp>
        <p:nvSpPr>
          <p:cNvPr id="3" name="Content Placeholder 2"/>
          <p:cNvSpPr>
            <a:spLocks noGrp="1"/>
          </p:cNvSpPr>
          <p:nvPr>
            <p:ph idx="1"/>
          </p:nvPr>
        </p:nvSpPr>
        <p:spPr>
          <a:xfrm>
            <a:off x="457200" y="1600200"/>
            <a:ext cx="8229600" cy="5093345"/>
          </a:xfrm>
        </p:spPr>
        <p:txBody>
          <a:bodyPr>
            <a:normAutofit fontScale="92500" lnSpcReduction="20000"/>
          </a:bodyPr>
          <a:lstStyle/>
          <a:p>
            <a:pPr marL="0" lvl="1" indent="0">
              <a:buNone/>
            </a:pPr>
            <a:r>
              <a:rPr lang="en-GB" sz="1900" b="1" dirty="0" smtClean="0"/>
              <a:t>Where is the relief package?</a:t>
            </a:r>
          </a:p>
          <a:p>
            <a:pPr marL="0" lvl="1" indent="0">
              <a:buNone/>
            </a:pPr>
            <a:endParaRPr lang="en-GB" sz="1800" dirty="0" smtClean="0"/>
          </a:p>
          <a:p>
            <a:pPr marL="285750" lvl="1">
              <a:buFont typeface="Arial" panose="020B0604020202020204" pitchFamily="34" charset="0"/>
              <a:buChar char="•"/>
            </a:pPr>
            <a:r>
              <a:rPr lang="en-GB" sz="1800" dirty="0" smtClean="0"/>
              <a:t>Only R36 billion net new spending this financial year to deal with this grave challenge (less than 1% of GDP)</a:t>
            </a:r>
          </a:p>
          <a:p>
            <a:pPr marL="685800" lvl="2">
              <a:buFont typeface="Arial" panose="020B0604020202020204" pitchFamily="34" charset="0"/>
              <a:buChar char="•"/>
            </a:pPr>
            <a:endParaRPr lang="en-GB" sz="1800" dirty="0" smtClean="0"/>
          </a:p>
          <a:p>
            <a:pPr marL="742950" lvl="2" indent="-285750">
              <a:buFont typeface="Courier New" panose="02070309020205020404" pitchFamily="49" charset="0"/>
              <a:buChar char="o"/>
            </a:pPr>
            <a:r>
              <a:rPr lang="en-GB" sz="1800" dirty="0" smtClean="0"/>
              <a:t>R0 to womxn and gender-based violence – </a:t>
            </a:r>
            <a:r>
              <a:rPr lang="en-GB" sz="1800" u="sng" dirty="0" smtClean="0"/>
              <a:t>not even mentioned in the budget</a:t>
            </a:r>
          </a:p>
          <a:p>
            <a:pPr marL="742950" lvl="2" indent="-285750">
              <a:buFont typeface="Courier New" panose="02070309020205020404" pitchFamily="49" charset="0"/>
              <a:buChar char="o"/>
            </a:pPr>
            <a:endParaRPr lang="en-GB" sz="1800" dirty="0" smtClean="0"/>
          </a:p>
          <a:p>
            <a:pPr marL="742950" lvl="2" indent="-285750">
              <a:buFont typeface="Courier New" panose="02070309020205020404" pitchFamily="49" charset="0"/>
              <a:buChar char="o"/>
            </a:pPr>
            <a:r>
              <a:rPr lang="en-GB" sz="1800" dirty="0" smtClean="0"/>
              <a:t>R2.9 billion to health – </a:t>
            </a:r>
            <a:r>
              <a:rPr lang="en-GB" sz="1800" u="sng" dirty="0" smtClean="0"/>
              <a:t>is this enough?</a:t>
            </a:r>
          </a:p>
          <a:p>
            <a:pPr marL="742950" lvl="2" indent="-285750">
              <a:buFont typeface="Courier New" panose="02070309020205020404" pitchFamily="49" charset="0"/>
              <a:buChar char="o"/>
            </a:pPr>
            <a:endParaRPr lang="en-GB" sz="1800" dirty="0"/>
          </a:p>
          <a:p>
            <a:pPr marL="742950" lvl="2" indent="-285750">
              <a:buFont typeface="Courier New" panose="02070309020205020404" pitchFamily="49" charset="0"/>
              <a:buChar char="o"/>
            </a:pPr>
            <a:r>
              <a:rPr lang="en-GB" sz="1800" dirty="0" smtClean="0"/>
              <a:t>R9 billion underspending on social grants promise - </a:t>
            </a:r>
            <a:r>
              <a:rPr lang="en-GB" sz="1800" u="sng" dirty="0" smtClean="0"/>
              <a:t>leaving children hungry</a:t>
            </a:r>
          </a:p>
          <a:p>
            <a:pPr marL="742950" lvl="2" indent="-285750">
              <a:buFont typeface="Courier New" panose="02070309020205020404" pitchFamily="49" charset="0"/>
              <a:buChar char="o"/>
            </a:pPr>
            <a:endParaRPr lang="en-GB" sz="1800" dirty="0"/>
          </a:p>
          <a:p>
            <a:pPr marL="742950" lvl="2" indent="-285750">
              <a:buFont typeface="Courier New" panose="02070309020205020404" pitchFamily="49" charset="0"/>
              <a:buChar char="o"/>
            </a:pPr>
            <a:r>
              <a:rPr lang="en-GB" sz="1800" dirty="0" smtClean="0"/>
              <a:t>Cuts to basic education, to provincial and municipal conditional grants including infrastructure spending, HIV/AIDS, electricity connections</a:t>
            </a:r>
          </a:p>
          <a:p>
            <a:pPr marL="742950" lvl="2" indent="-285750">
              <a:buFont typeface="Courier New" panose="02070309020205020404" pitchFamily="49" charset="0"/>
              <a:buChar char="o"/>
            </a:pPr>
            <a:endParaRPr lang="en-GB" sz="1800" dirty="0"/>
          </a:p>
          <a:p>
            <a:pPr marL="400050" lvl="1" indent="-342900">
              <a:buFont typeface="Arial" panose="020B0604020202020204" pitchFamily="34" charset="0"/>
              <a:buChar char="•"/>
            </a:pPr>
            <a:r>
              <a:rPr lang="en-GB" sz="1800" dirty="0" smtClean="0"/>
              <a:t>Hundreds of Billions of Rands to be slashed from spending in 2021 MTEF, when SA needs government to help it recover</a:t>
            </a:r>
          </a:p>
          <a:p>
            <a:pPr marL="400050" lvl="1" indent="-342900">
              <a:buFont typeface="Arial" panose="020B0604020202020204" pitchFamily="34" charset="0"/>
              <a:buChar char="•"/>
            </a:pPr>
            <a:endParaRPr lang="en-GB" sz="1800" dirty="0"/>
          </a:p>
          <a:p>
            <a:pPr marL="400050" lvl="1" indent="-342900">
              <a:buFont typeface="Arial" panose="020B0604020202020204" pitchFamily="34" charset="0"/>
              <a:buChar char="•"/>
            </a:pPr>
            <a:r>
              <a:rPr lang="en-GB" sz="1800" b="1" dirty="0" smtClean="0"/>
              <a:t>It is not too late for Parliament to take a stand against this vicious cycle of austerity budgeting</a:t>
            </a:r>
            <a:endParaRPr lang="en-ZA" sz="1800" b="1" dirty="0" smtClean="0"/>
          </a:p>
          <a:p>
            <a:pPr marL="685800" lvl="2">
              <a:buFont typeface="Arial" panose="020B0604020202020204" pitchFamily="34" charset="0"/>
              <a:buChar char="•"/>
            </a:pPr>
            <a:endParaRPr lang="en-ZA" sz="1800" dirty="0" smtClean="0"/>
          </a:p>
          <a:p>
            <a:pPr marL="685800" lvl="2">
              <a:buFont typeface="Arial" panose="020B0604020202020204" pitchFamily="34" charset="0"/>
              <a:buChar char="•"/>
            </a:pPr>
            <a:endParaRPr lang="en-ZA" sz="1800" dirty="0" smtClean="0"/>
          </a:p>
          <a:p>
            <a:pPr marL="285750" lvl="1">
              <a:buFont typeface="Wingdings" panose="05000000000000000000" pitchFamily="2" charset="2"/>
              <a:buChar char="§"/>
            </a:pPr>
            <a:endParaRPr lang="en-ZA" sz="1800" dirty="0"/>
          </a:p>
        </p:txBody>
      </p:sp>
    </p:spTree>
    <p:extLst>
      <p:ext uri="{BB962C8B-B14F-4D97-AF65-F5344CB8AC3E}">
        <p14:creationId xmlns:p14="http://schemas.microsoft.com/office/powerpoint/2010/main" val="105134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617630" y="843805"/>
            <a:ext cx="657952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COVID-19 AND OTHER SPENDING PLANS</a:t>
            </a:r>
            <a:endParaRPr lang="en-US" sz="2400" dirty="0">
              <a:solidFill>
                <a:srgbClr val="AD1221"/>
              </a:solidFill>
              <a:latin typeface="Montserrat Black"/>
              <a:cs typeface="Montserrat Black"/>
            </a:endParaRPr>
          </a:p>
        </p:txBody>
      </p:sp>
      <p:sp>
        <p:nvSpPr>
          <p:cNvPr id="4" name="Slide Number Placeholder 3"/>
          <p:cNvSpPr>
            <a:spLocks noGrp="1"/>
          </p:cNvSpPr>
          <p:nvPr>
            <p:ph type="sldNum" sz="quarter" idx="12"/>
          </p:nvPr>
        </p:nvSpPr>
        <p:spPr/>
        <p:txBody>
          <a:bodyPr/>
          <a:lstStyle/>
          <a:p>
            <a:fld id="{9851E736-1A2E-654B-9C45-BD8A8120DC5F}" type="slidenum">
              <a:rPr lang="en-US" smtClean="0"/>
              <a:t>6</a:t>
            </a:fld>
            <a:endParaRPr lang="en-US" dirty="0"/>
          </a:p>
        </p:txBody>
      </p:sp>
      <p:sp>
        <p:nvSpPr>
          <p:cNvPr id="3" name="Content Placeholder 2"/>
          <p:cNvSpPr>
            <a:spLocks noGrp="1"/>
          </p:cNvSpPr>
          <p:nvPr>
            <p:ph idx="1"/>
          </p:nvPr>
        </p:nvSpPr>
        <p:spPr>
          <a:xfrm>
            <a:off x="457200" y="1600200"/>
            <a:ext cx="8229600" cy="5093345"/>
          </a:xfrm>
        </p:spPr>
        <p:txBody>
          <a:bodyPr>
            <a:normAutofit fontScale="92500" lnSpcReduction="10000"/>
          </a:bodyPr>
          <a:lstStyle/>
          <a:p>
            <a:pPr marL="0" lvl="1" indent="0">
              <a:buNone/>
            </a:pPr>
            <a:r>
              <a:rPr lang="en-GB" sz="2100" b="1" dirty="0" smtClean="0"/>
              <a:t>Health </a:t>
            </a:r>
            <a:r>
              <a:rPr lang="en-GB" sz="2100" b="1" dirty="0"/>
              <a:t>care funding: too much uncertainty </a:t>
            </a:r>
            <a:r>
              <a:rPr lang="en-GB" sz="2100" b="1" dirty="0" smtClean="0"/>
              <a:t>remains</a:t>
            </a:r>
          </a:p>
          <a:p>
            <a:pPr marL="285750" lvl="1">
              <a:buFont typeface="Arial" panose="020B0604020202020204" pitchFamily="34" charset="0"/>
              <a:buChar char="•"/>
            </a:pPr>
            <a:endParaRPr lang="en-ZA" sz="1800" dirty="0" smtClean="0"/>
          </a:p>
          <a:p>
            <a:pPr marL="285750" lvl="1">
              <a:buFont typeface="Arial" panose="020B0604020202020204" pitchFamily="34" charset="0"/>
              <a:buChar char="•"/>
            </a:pPr>
            <a:r>
              <a:rPr lang="en-ZA" sz="1800" dirty="0" smtClean="0"/>
              <a:t>Only R2.9 billion net new funding to deal with this pandemic</a:t>
            </a:r>
          </a:p>
          <a:p>
            <a:pPr marL="285750" lvl="1">
              <a:buFont typeface="Arial" panose="020B0604020202020204" pitchFamily="34" charset="0"/>
              <a:buChar char="•"/>
            </a:pPr>
            <a:endParaRPr lang="en-ZA" sz="1800" dirty="0" smtClean="0"/>
          </a:p>
          <a:p>
            <a:pPr marL="285750" lvl="1">
              <a:buFont typeface="Arial" panose="020B0604020202020204" pitchFamily="34" charset="0"/>
              <a:buChar char="•"/>
            </a:pPr>
            <a:r>
              <a:rPr lang="en-ZA" sz="1800" dirty="0" smtClean="0"/>
              <a:t>Provinces required to fund the bulk of COVID-19 expenditure from within their (already stretched and pared back) 2020 equitable share allocations</a:t>
            </a:r>
          </a:p>
          <a:p>
            <a:pPr marL="285750" lvl="1">
              <a:buFont typeface="Arial" panose="020B0604020202020204" pitchFamily="34" charset="0"/>
              <a:buChar char="•"/>
            </a:pPr>
            <a:endParaRPr lang="en-ZA" sz="1800" dirty="0"/>
          </a:p>
          <a:p>
            <a:pPr marL="285750" lvl="1">
              <a:buFont typeface="Arial" panose="020B0604020202020204" pitchFamily="34" charset="0"/>
              <a:buChar char="•"/>
            </a:pPr>
            <a:r>
              <a:rPr lang="en-ZA" sz="1800" dirty="0" smtClean="0"/>
              <a:t>Pre-COVID-19:</a:t>
            </a:r>
          </a:p>
          <a:p>
            <a:pPr marL="685800" lvl="2">
              <a:buFont typeface="Arial" panose="020B0604020202020204" pitchFamily="34" charset="0"/>
              <a:buChar char="•"/>
            </a:pPr>
            <a:r>
              <a:rPr lang="en-ZA" sz="1800" dirty="0" smtClean="0"/>
              <a:t>A decade of overall budgets not matched to wage and other cost increases</a:t>
            </a:r>
          </a:p>
          <a:p>
            <a:pPr marL="685800" lvl="2">
              <a:buFont typeface="Arial" panose="020B0604020202020204" pitchFamily="34" charset="0"/>
              <a:buChar char="•"/>
            </a:pPr>
            <a:r>
              <a:rPr lang="en-ZA" sz="1800" dirty="0" smtClean="0"/>
              <a:t>40 000 vacancies, including nurses, doctors and specialists</a:t>
            </a:r>
          </a:p>
          <a:p>
            <a:pPr marL="685800" lvl="2">
              <a:buFont typeface="Arial" panose="020B0604020202020204" pitchFamily="34" charset="0"/>
              <a:buChar char="•"/>
            </a:pPr>
            <a:r>
              <a:rPr lang="en-ZA" sz="1800" dirty="0" smtClean="0"/>
              <a:t>Equipment and facilities in disrepair (mismanagement and cuts to infrastructure budgets)</a:t>
            </a:r>
          </a:p>
          <a:p>
            <a:pPr marL="685800" lvl="2">
              <a:buFont typeface="Arial" panose="020B0604020202020204" pitchFamily="34" charset="0"/>
              <a:buChar char="•"/>
            </a:pPr>
            <a:r>
              <a:rPr lang="en-ZA" sz="1800" dirty="0" smtClean="0"/>
              <a:t>R billions annually in unpaid bills (R3bn in Eastern Cape)</a:t>
            </a:r>
          </a:p>
          <a:p>
            <a:pPr marL="685800" lvl="2">
              <a:buFont typeface="Arial" panose="020B0604020202020204" pitchFamily="34" charset="0"/>
              <a:buChar char="•"/>
            </a:pPr>
            <a:r>
              <a:rPr lang="en-ZA" sz="1800" dirty="0" smtClean="0"/>
              <a:t>R billions in medico-legal claims</a:t>
            </a:r>
          </a:p>
          <a:p>
            <a:pPr marL="685800" lvl="2">
              <a:buFont typeface="Arial" panose="020B0604020202020204" pitchFamily="34" charset="0"/>
              <a:buChar char="•"/>
            </a:pPr>
            <a:endParaRPr lang="en-ZA" sz="1800" dirty="0"/>
          </a:p>
          <a:p>
            <a:pPr marL="285750" lvl="1">
              <a:buFont typeface="Arial" panose="020B0604020202020204" pitchFamily="34" charset="0"/>
              <a:buChar char="•"/>
            </a:pPr>
            <a:r>
              <a:rPr lang="en-ZA" sz="2100" b="1" dirty="0" smtClean="0"/>
              <a:t>Are provinces, especially provincial health departments, able to meet the challenge of COVID-19 with this funding envelope?</a:t>
            </a:r>
          </a:p>
          <a:p>
            <a:pPr marL="685800" lvl="2">
              <a:buFont typeface="Arial" panose="020B0604020202020204" pitchFamily="34" charset="0"/>
              <a:buChar char="•"/>
            </a:pPr>
            <a:endParaRPr lang="en-ZA" sz="1800" dirty="0" smtClean="0"/>
          </a:p>
          <a:p>
            <a:pPr marL="685800" lvl="2">
              <a:buFont typeface="Arial" panose="020B0604020202020204" pitchFamily="34" charset="0"/>
              <a:buChar char="•"/>
            </a:pPr>
            <a:endParaRPr lang="en-ZA" sz="1800" dirty="0" smtClean="0"/>
          </a:p>
          <a:p>
            <a:pPr marL="285750" lvl="1">
              <a:buFont typeface="Wingdings" panose="05000000000000000000" pitchFamily="2" charset="2"/>
              <a:buChar char="§"/>
            </a:pPr>
            <a:endParaRPr lang="en-ZA" sz="1800" dirty="0"/>
          </a:p>
        </p:txBody>
      </p:sp>
    </p:spTree>
    <p:extLst>
      <p:ext uri="{BB962C8B-B14F-4D97-AF65-F5344CB8AC3E}">
        <p14:creationId xmlns:p14="http://schemas.microsoft.com/office/powerpoint/2010/main" val="26762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617630" y="843805"/>
            <a:ext cx="657952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COVID-19 AND OTHER SPENDING PLANS</a:t>
            </a:r>
            <a:endParaRPr lang="en-US" sz="2400" dirty="0">
              <a:solidFill>
                <a:srgbClr val="AD1221"/>
              </a:solidFill>
              <a:latin typeface="Montserrat Black"/>
              <a:cs typeface="Montserrat Black"/>
            </a:endParaRPr>
          </a:p>
        </p:txBody>
      </p:sp>
      <p:sp>
        <p:nvSpPr>
          <p:cNvPr id="4" name="Slide Number Placeholder 3"/>
          <p:cNvSpPr>
            <a:spLocks noGrp="1"/>
          </p:cNvSpPr>
          <p:nvPr>
            <p:ph type="sldNum" sz="quarter" idx="12"/>
          </p:nvPr>
        </p:nvSpPr>
        <p:spPr/>
        <p:txBody>
          <a:bodyPr/>
          <a:lstStyle/>
          <a:p>
            <a:fld id="{9851E736-1A2E-654B-9C45-BD8A8120DC5F}" type="slidenum">
              <a:rPr lang="en-US" smtClean="0"/>
              <a:t>7</a:t>
            </a:fld>
            <a:endParaRPr lang="en-US" dirty="0"/>
          </a:p>
        </p:txBody>
      </p:sp>
      <p:sp>
        <p:nvSpPr>
          <p:cNvPr id="3" name="Content Placeholder 2"/>
          <p:cNvSpPr>
            <a:spLocks noGrp="1"/>
          </p:cNvSpPr>
          <p:nvPr>
            <p:ph idx="1"/>
          </p:nvPr>
        </p:nvSpPr>
        <p:spPr/>
        <p:txBody>
          <a:bodyPr>
            <a:normAutofit/>
          </a:bodyPr>
          <a:lstStyle/>
          <a:p>
            <a:pPr marL="0" indent="0">
              <a:buNone/>
            </a:pPr>
            <a:r>
              <a:rPr lang="en-GB" sz="1900" b="1" dirty="0" smtClean="0"/>
              <a:t>Social relief: </a:t>
            </a:r>
            <a:r>
              <a:rPr lang="en-GB" sz="1900" b="1" dirty="0"/>
              <a:t>still too little and reaching too </a:t>
            </a:r>
            <a:r>
              <a:rPr lang="en-GB" sz="1900" b="1" dirty="0" smtClean="0"/>
              <a:t>few</a:t>
            </a:r>
          </a:p>
          <a:p>
            <a:endParaRPr lang="en-GB" sz="1800" dirty="0" smtClean="0"/>
          </a:p>
          <a:p>
            <a:r>
              <a:rPr lang="en-GB" sz="1800" dirty="0" smtClean="0"/>
              <a:t>DSD stopped providing food parcels when COVID-19 grant rolled out – </a:t>
            </a:r>
            <a:r>
              <a:rPr lang="en-GB" sz="1800" u="sng" dirty="0" smtClean="0"/>
              <a:t>regressive and irrational</a:t>
            </a:r>
            <a:endParaRPr lang="en-GB" sz="1800" dirty="0" smtClean="0"/>
          </a:p>
          <a:p>
            <a:endParaRPr lang="en-GB" sz="1800" dirty="0"/>
          </a:p>
          <a:p>
            <a:r>
              <a:rPr lang="en-GB" sz="1800" dirty="0" smtClean="0"/>
              <a:t>C19 grant reaching a fraction of who needs it, immigrants unable to work or return home still excluded, no back pay – </a:t>
            </a:r>
            <a:r>
              <a:rPr lang="en-GB" sz="1800" u="sng" dirty="0" smtClean="0"/>
              <a:t>all regressive and irrational</a:t>
            </a:r>
            <a:endParaRPr lang="en-GB" sz="1800" dirty="0" smtClean="0"/>
          </a:p>
          <a:p>
            <a:endParaRPr lang="en-GB" sz="1800" dirty="0"/>
          </a:p>
          <a:p>
            <a:r>
              <a:rPr lang="en-GB" sz="1800" dirty="0" smtClean="0"/>
              <a:t>CSG top-up per caregiver a direct assault on children: 2 million more in food poverty as a result – </a:t>
            </a:r>
            <a:r>
              <a:rPr lang="en-GB" sz="1800" u="sng" dirty="0" smtClean="0"/>
              <a:t>regressive and irrational</a:t>
            </a:r>
            <a:endParaRPr lang="en-GB" sz="1800" dirty="0" smtClean="0"/>
          </a:p>
          <a:p>
            <a:endParaRPr lang="en-GB" sz="1800" dirty="0"/>
          </a:p>
          <a:p>
            <a:r>
              <a:rPr lang="en-GB" sz="1800" dirty="0" smtClean="0"/>
              <a:t>Government is </a:t>
            </a:r>
            <a:r>
              <a:rPr lang="en-GB" sz="1800" u="sng" dirty="0" smtClean="0"/>
              <a:t>underspending</a:t>
            </a:r>
            <a:r>
              <a:rPr lang="en-GB" sz="1800" dirty="0" smtClean="0"/>
              <a:t> on the R50 billion promise!</a:t>
            </a:r>
            <a:endParaRPr lang="en-GB" sz="1800" dirty="0" smtClean="0"/>
          </a:p>
        </p:txBody>
      </p:sp>
    </p:spTree>
    <p:extLst>
      <p:ext uri="{BB962C8B-B14F-4D97-AF65-F5344CB8AC3E}">
        <p14:creationId xmlns:p14="http://schemas.microsoft.com/office/powerpoint/2010/main" val="18676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617630" y="843805"/>
            <a:ext cx="657952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COVID-19 AND OTHER SPENDING PLANS</a:t>
            </a:r>
            <a:endParaRPr lang="en-US" sz="2400" dirty="0">
              <a:solidFill>
                <a:srgbClr val="AD1221"/>
              </a:solidFill>
              <a:latin typeface="Montserrat Black"/>
              <a:cs typeface="Montserrat Black"/>
            </a:endParaRPr>
          </a:p>
        </p:txBody>
      </p:sp>
      <p:sp>
        <p:nvSpPr>
          <p:cNvPr id="4" name="Slide Number Placeholder 3"/>
          <p:cNvSpPr>
            <a:spLocks noGrp="1"/>
          </p:cNvSpPr>
          <p:nvPr>
            <p:ph type="sldNum" sz="quarter" idx="12"/>
          </p:nvPr>
        </p:nvSpPr>
        <p:spPr/>
        <p:txBody>
          <a:bodyPr/>
          <a:lstStyle/>
          <a:p>
            <a:fld id="{9851E736-1A2E-654B-9C45-BD8A8120DC5F}" type="slidenum">
              <a:rPr lang="en-US" smtClean="0"/>
              <a:t>8</a:t>
            </a:fld>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GB" sz="2000" b="1" dirty="0" smtClean="0"/>
              <a:t>Womxn, children and gender based violence ignored</a:t>
            </a:r>
            <a:endParaRPr lang="en-ZA" sz="2000" b="1" dirty="0" smtClean="0"/>
          </a:p>
          <a:p>
            <a:pPr lvl="1"/>
            <a:endParaRPr lang="en-GB" sz="1800" dirty="0" smtClean="0"/>
          </a:p>
          <a:p>
            <a:pPr lvl="1">
              <a:buFont typeface="Courier New" panose="02070309020205020404" pitchFamily="49" charset="0"/>
              <a:buChar char="o"/>
            </a:pPr>
            <a:r>
              <a:rPr lang="en-GB" sz="1800" dirty="0" smtClean="0"/>
              <a:t>Despite the President highlighting the “second pandemic” of patriarchal attitudes and violence against womxn – </a:t>
            </a:r>
            <a:r>
              <a:rPr lang="en-GB" sz="1800" u="sng" dirty="0" smtClean="0"/>
              <a:t>the budget is completely gender-blind</a:t>
            </a:r>
            <a:endParaRPr lang="en-GB" sz="1800" dirty="0" smtClean="0"/>
          </a:p>
          <a:p>
            <a:pPr marL="0" lvl="1" indent="0">
              <a:buNone/>
            </a:pPr>
            <a:endParaRPr lang="en-GB" dirty="0" smtClean="0"/>
          </a:p>
          <a:p>
            <a:pPr marL="342900" lvl="1" indent="-342900">
              <a:buFont typeface="Arial"/>
              <a:buChar char="•"/>
            </a:pPr>
            <a:r>
              <a:rPr lang="en-GB" sz="2000" b="1" dirty="0" smtClean="0"/>
              <a:t>Basic education: net loser again in the budget adjustments</a:t>
            </a:r>
          </a:p>
          <a:p>
            <a:pPr marL="342900" lvl="1" indent="-342900">
              <a:buFont typeface="Arial"/>
              <a:buChar char="•"/>
            </a:pPr>
            <a:endParaRPr lang="en-GB" sz="2200" b="1" dirty="0" smtClean="0"/>
          </a:p>
          <a:p>
            <a:pPr marL="857250" lvl="2" indent="-457200">
              <a:buFont typeface="Courier New" panose="02070309020205020404" pitchFamily="49" charset="0"/>
              <a:buChar char="o"/>
            </a:pPr>
            <a:r>
              <a:rPr lang="en-ZA" sz="1800" dirty="0" smtClean="0"/>
              <a:t>Despite the significant additional cost burden C19 places on education departments: overall funding was cut and C19 adaptation must come from within </a:t>
            </a:r>
            <a:r>
              <a:rPr lang="en-ZA" sz="1800" dirty="0" smtClean="0"/>
              <a:t>existing baselines</a:t>
            </a:r>
            <a:endParaRPr lang="en-ZA" sz="1800" dirty="0" smtClean="0"/>
          </a:p>
        </p:txBody>
      </p:sp>
    </p:spTree>
    <p:extLst>
      <p:ext uri="{BB962C8B-B14F-4D97-AF65-F5344CB8AC3E}">
        <p14:creationId xmlns:p14="http://schemas.microsoft.com/office/powerpoint/2010/main" val="10625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JC Letterhead FINAL Water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789" y="0"/>
            <a:ext cx="4846211" cy="6858000"/>
          </a:xfrm>
          <a:prstGeom prst="rect">
            <a:avLst/>
          </a:prstGeom>
        </p:spPr>
      </p:pic>
      <p:pic>
        <p:nvPicPr>
          <p:cNvPr id="10" name="Picture 9"/>
          <p:cNvPicPr>
            <a:picLocks noChangeAspect="1"/>
          </p:cNvPicPr>
          <p:nvPr/>
        </p:nvPicPr>
        <p:blipFill>
          <a:blip r:embed="rId3"/>
          <a:stretch>
            <a:fillRect/>
          </a:stretch>
        </p:blipFill>
        <p:spPr>
          <a:xfrm>
            <a:off x="932558" y="1304825"/>
            <a:ext cx="7556500" cy="38100"/>
          </a:xfrm>
          <a:prstGeom prst="rect">
            <a:avLst/>
          </a:prstGeom>
        </p:spPr>
      </p:pic>
      <p:pic>
        <p:nvPicPr>
          <p:cNvPr id="12" name="Picture 11"/>
          <p:cNvPicPr>
            <a:picLocks noChangeAspect="1"/>
          </p:cNvPicPr>
          <p:nvPr/>
        </p:nvPicPr>
        <p:blipFill>
          <a:blip r:embed="rId4"/>
          <a:stretch>
            <a:fillRect/>
          </a:stretch>
        </p:blipFill>
        <p:spPr>
          <a:xfrm>
            <a:off x="-16389" y="6731000"/>
            <a:ext cx="9225935" cy="254000"/>
          </a:xfrm>
          <a:prstGeom prst="rect">
            <a:avLst/>
          </a:prstGeom>
        </p:spPr>
      </p:pic>
      <p:sp>
        <p:nvSpPr>
          <p:cNvPr id="6" name="TextBox 5"/>
          <p:cNvSpPr txBox="1"/>
          <p:nvPr/>
        </p:nvSpPr>
        <p:spPr>
          <a:xfrm>
            <a:off x="457200" y="853164"/>
            <a:ext cx="8301458" cy="461665"/>
          </a:xfrm>
          <a:prstGeom prst="rect">
            <a:avLst/>
          </a:prstGeom>
          <a:noFill/>
        </p:spPr>
        <p:txBody>
          <a:bodyPr wrap="square" rtlCol="0">
            <a:spAutoFit/>
          </a:bodyPr>
          <a:lstStyle/>
          <a:p>
            <a:r>
              <a:rPr lang="en-US" sz="2400" dirty="0" smtClean="0">
                <a:solidFill>
                  <a:srgbClr val="AD1221"/>
                </a:solidFill>
                <a:latin typeface="Montserrat Black"/>
                <a:cs typeface="Montserrat Black"/>
              </a:rPr>
              <a:t>REVENUE, PUBLIC DEBT AND INTERNATIONAL LOANS</a:t>
            </a:r>
            <a:endParaRPr lang="en-US" sz="2400" dirty="0">
              <a:solidFill>
                <a:srgbClr val="AD1221"/>
              </a:solidFill>
              <a:latin typeface="Montserrat Black"/>
              <a:cs typeface="Montserrat Black"/>
            </a:endParaRPr>
          </a:p>
        </p:txBody>
      </p:sp>
      <p:sp>
        <p:nvSpPr>
          <p:cNvPr id="9" name="Content Placeholder 8"/>
          <p:cNvSpPr>
            <a:spLocks noGrp="1"/>
          </p:cNvSpPr>
          <p:nvPr>
            <p:ph idx="1"/>
          </p:nvPr>
        </p:nvSpPr>
        <p:spPr/>
        <p:txBody>
          <a:bodyPr>
            <a:noAutofit/>
          </a:bodyPr>
          <a:lstStyle/>
          <a:p>
            <a:pPr marL="342900" lvl="1" indent="-342900">
              <a:buFont typeface="Arial"/>
              <a:buChar char="•"/>
            </a:pPr>
            <a:r>
              <a:rPr lang="en-GB" sz="1600" b="1" dirty="0"/>
              <a:t>Tax shortfall but no new revenue </a:t>
            </a:r>
            <a:r>
              <a:rPr lang="en-GB" sz="1600" b="1" dirty="0" smtClean="0"/>
              <a:t>proposals</a:t>
            </a:r>
          </a:p>
          <a:p>
            <a:pPr marL="342900" lvl="1" indent="-342900">
              <a:buFont typeface="Arial"/>
              <a:buChar char="•"/>
            </a:pPr>
            <a:r>
              <a:rPr lang="en-GB" sz="1600" b="1" dirty="0" smtClean="0"/>
              <a:t>Options to consider: </a:t>
            </a:r>
          </a:p>
          <a:p>
            <a:pPr lvl="1">
              <a:buFont typeface="Courier New" panose="02070309020205020404" pitchFamily="49" charset="0"/>
              <a:buChar char="o"/>
            </a:pPr>
            <a:r>
              <a:rPr lang="en-GB" sz="1600" dirty="0" smtClean="0"/>
              <a:t>annual </a:t>
            </a:r>
            <a:r>
              <a:rPr lang="en-GB" sz="1600" dirty="0"/>
              <a:t>net wealth tax </a:t>
            </a:r>
            <a:endParaRPr lang="en-GB" sz="1600" dirty="0" smtClean="0"/>
          </a:p>
          <a:p>
            <a:pPr lvl="1">
              <a:buFont typeface="Courier New" panose="02070309020205020404" pitchFamily="49" charset="0"/>
              <a:buChar char="o"/>
            </a:pPr>
            <a:r>
              <a:rPr lang="en-GB" sz="1600" dirty="0" smtClean="0"/>
              <a:t>Increases </a:t>
            </a:r>
            <a:r>
              <a:rPr lang="en-GB" sz="1600" dirty="0"/>
              <a:t>to personal income tax on the two highest </a:t>
            </a:r>
            <a:r>
              <a:rPr lang="en-GB" sz="1600" dirty="0" smtClean="0"/>
              <a:t>brackets</a:t>
            </a:r>
          </a:p>
          <a:p>
            <a:pPr lvl="1">
              <a:buFont typeface="Courier New" panose="02070309020205020404" pitchFamily="49" charset="0"/>
              <a:buChar char="o"/>
            </a:pPr>
            <a:r>
              <a:rPr lang="en-GB" sz="1600" dirty="0" smtClean="0"/>
              <a:t>Not </a:t>
            </a:r>
            <a:r>
              <a:rPr lang="en-GB" sz="1600" dirty="0"/>
              <a:t>granting deductions on retirement fund contributions to those earning above R1 million.</a:t>
            </a:r>
            <a:endParaRPr lang="en-ZA" sz="1600" dirty="0"/>
          </a:p>
          <a:p>
            <a:pPr lvl="0"/>
            <a:r>
              <a:rPr lang="en-GB" sz="1600" dirty="0"/>
              <a:t>Revising the primary abatement for </a:t>
            </a:r>
            <a:r>
              <a:rPr lang="en-GB" sz="1600" dirty="0" smtClean="0"/>
              <a:t>estates</a:t>
            </a:r>
            <a:endParaRPr lang="en-ZA" sz="1600" dirty="0"/>
          </a:p>
          <a:p>
            <a:pPr lvl="0"/>
            <a:r>
              <a:rPr lang="en-GB" sz="1600" dirty="0"/>
              <a:t>Capital gains tax should be restructured so that:</a:t>
            </a:r>
            <a:endParaRPr lang="en-ZA" sz="1600" dirty="0"/>
          </a:p>
          <a:p>
            <a:pPr lvl="1">
              <a:buFont typeface="Courier New" panose="02070309020205020404" pitchFamily="49" charset="0"/>
              <a:buChar char="o"/>
            </a:pPr>
            <a:r>
              <a:rPr lang="en-GB" sz="1600" dirty="0"/>
              <a:t>Longer holding periods and capital reinvestment </a:t>
            </a:r>
            <a:endParaRPr lang="en-GB" sz="1600" dirty="0" smtClean="0"/>
          </a:p>
          <a:p>
            <a:pPr lvl="1">
              <a:buFont typeface="Courier New" panose="02070309020205020404" pitchFamily="49" charset="0"/>
              <a:buChar char="o"/>
            </a:pPr>
            <a:r>
              <a:rPr lang="en-GB" sz="1600" dirty="0" smtClean="0"/>
              <a:t>A </a:t>
            </a:r>
            <a:r>
              <a:rPr lang="en-GB" sz="1600" dirty="0"/>
              <a:t>surcharge is applied to taxpayers earning high levels of capital </a:t>
            </a:r>
            <a:r>
              <a:rPr lang="en-GB" sz="1600" dirty="0" smtClean="0"/>
              <a:t>gains</a:t>
            </a:r>
          </a:p>
          <a:p>
            <a:pPr lvl="1">
              <a:buFont typeface="Courier New" panose="02070309020205020404" pitchFamily="49" charset="0"/>
              <a:buChar char="o"/>
            </a:pPr>
            <a:r>
              <a:rPr lang="en-GB" sz="1600" dirty="0" smtClean="0"/>
              <a:t>The </a:t>
            </a:r>
            <a:r>
              <a:rPr lang="en-GB" sz="1600" dirty="0"/>
              <a:t>inclusion rate is raised to 100</a:t>
            </a:r>
            <a:r>
              <a:rPr lang="en-GB" sz="1600" dirty="0" smtClean="0"/>
              <a:t>% </a:t>
            </a:r>
            <a:endParaRPr lang="en-ZA" sz="1600" dirty="0"/>
          </a:p>
          <a:p>
            <a:pPr lvl="1">
              <a:buFont typeface="Courier New" panose="02070309020205020404" pitchFamily="49" charset="0"/>
              <a:buChar char="o"/>
            </a:pPr>
            <a:r>
              <a:rPr lang="en-GB" sz="1600" dirty="0"/>
              <a:t>The inclusion of non-resident is simplified and </a:t>
            </a:r>
            <a:r>
              <a:rPr lang="en-GB" sz="1600" dirty="0" smtClean="0"/>
              <a:t>widened</a:t>
            </a:r>
            <a:endParaRPr lang="en-ZA" sz="1600" dirty="0"/>
          </a:p>
          <a:p>
            <a:pPr lvl="1">
              <a:buFont typeface="Courier New" panose="02070309020205020404" pitchFamily="49" charset="0"/>
              <a:buChar char="o"/>
            </a:pPr>
            <a:r>
              <a:rPr lang="en-GB" sz="1600" dirty="0"/>
              <a:t>The use of share buybacks to avoid paying capital gains is </a:t>
            </a:r>
            <a:r>
              <a:rPr lang="en-GB" sz="1600" dirty="0" smtClean="0"/>
              <a:t>prohibited</a:t>
            </a:r>
          </a:p>
          <a:p>
            <a:pPr marL="457200" lvl="1" indent="0">
              <a:buNone/>
            </a:pPr>
            <a:endParaRPr lang="en-GB" sz="1600" dirty="0" smtClean="0"/>
          </a:p>
          <a:p>
            <a:pPr marL="457200" lvl="1" indent="0">
              <a:buNone/>
            </a:pPr>
            <a:r>
              <a:rPr lang="en-GB" sz="1600" dirty="0" smtClean="0"/>
              <a:t>Capital </a:t>
            </a:r>
            <a:r>
              <a:rPr lang="en-GB" sz="1600" dirty="0"/>
              <a:t>gains rate of 16% - 33% is below the OECD and BRICS norm and could be raised over the medium term.</a:t>
            </a:r>
            <a:endParaRPr lang="en-ZA" sz="1600" dirty="0"/>
          </a:p>
          <a:p>
            <a:pPr marL="457200" lvl="1" indent="0">
              <a:buNone/>
            </a:pPr>
            <a:r>
              <a:rPr lang="en-GB" sz="1600" dirty="0" smtClean="0"/>
              <a:t/>
            </a:r>
            <a:br>
              <a:rPr lang="en-GB" sz="1600" dirty="0" smtClean="0"/>
            </a:br>
            <a:endParaRPr lang="en-ZA" sz="1600" dirty="0"/>
          </a:p>
        </p:txBody>
      </p:sp>
      <p:sp>
        <p:nvSpPr>
          <p:cNvPr id="2" name="Slide Number Placeholder 1"/>
          <p:cNvSpPr>
            <a:spLocks noGrp="1"/>
          </p:cNvSpPr>
          <p:nvPr>
            <p:ph type="sldNum" sz="quarter" idx="12"/>
          </p:nvPr>
        </p:nvSpPr>
        <p:spPr/>
        <p:txBody>
          <a:bodyPr/>
          <a:lstStyle/>
          <a:p>
            <a:fld id="{9851E736-1A2E-654B-9C45-BD8A8120DC5F}" type="slidenum">
              <a:rPr lang="en-US" smtClean="0"/>
              <a:t>9</a:t>
            </a:fld>
            <a:endParaRPr lang="en-US" dirty="0"/>
          </a:p>
        </p:txBody>
      </p:sp>
    </p:spTree>
    <p:extLst>
      <p:ext uri="{BB962C8B-B14F-4D97-AF65-F5344CB8AC3E}">
        <p14:creationId xmlns:p14="http://schemas.microsoft.com/office/powerpoint/2010/main" val="22009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E4380634F46446B68D146EEE16492A" ma:contentTypeVersion="13" ma:contentTypeDescription="Create a new document." ma:contentTypeScope="" ma:versionID="b4070db3dbe45ca583eea301e925dd2b">
  <xsd:schema xmlns:xsd="http://www.w3.org/2001/XMLSchema" xmlns:xs="http://www.w3.org/2001/XMLSchema" xmlns:p="http://schemas.microsoft.com/office/2006/metadata/properties" xmlns:ns3="0fdb17bd-9fbb-4250-918b-53cffe23892e" xmlns:ns4="4434e339-bf2e-492f-9d21-780c1a03abce" targetNamespace="http://schemas.microsoft.com/office/2006/metadata/properties" ma:root="true" ma:fieldsID="5a3a7f5a00baae7266289e2a70602f2d" ns3:_="" ns4:_="">
    <xsd:import namespace="0fdb17bd-9fbb-4250-918b-53cffe23892e"/>
    <xsd:import namespace="4434e339-bf2e-492f-9d21-780c1a03ab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b17bd-9fbb-4250-918b-53cffe2389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34e339-bf2e-492f-9d21-780c1a03abc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AE5B64-F2D3-4BD7-A59D-308E25418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db17bd-9fbb-4250-918b-53cffe23892e"/>
    <ds:schemaRef ds:uri="4434e339-bf2e-492f-9d21-780c1a03ab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0EF301-BECC-46DB-8862-AF66905CE5E7}">
  <ds:schemaRefs>
    <ds:schemaRef ds:uri="http://schemas.microsoft.com/sharepoint/v3/contenttype/forms"/>
  </ds:schemaRefs>
</ds:datastoreItem>
</file>

<file path=customXml/itemProps3.xml><?xml version="1.0" encoding="utf-8"?>
<ds:datastoreItem xmlns:ds="http://schemas.openxmlformats.org/officeDocument/2006/customXml" ds:itemID="{060BAAAF-2464-4450-899D-1FA64DC5EC4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434e339-bf2e-492f-9d21-780c1a03abce"/>
    <ds:schemaRef ds:uri="http://purl.org/dc/terms/"/>
    <ds:schemaRef ds:uri="0fdb17bd-9fbb-4250-918b-53cffe23892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3346</TotalTime>
  <Words>1540</Words>
  <Application>Microsoft Office PowerPoint</Application>
  <PresentationFormat>On-screen Show (4:3)</PresentationFormat>
  <Paragraphs>178</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Courier New</vt:lpstr>
      <vt:lpstr>Montserrat Black</vt:lpstr>
      <vt:lpstr>Montserrat Medium</vt:lpstr>
      <vt:lpstr>Montserrat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Ben's ID</dc:creator>
  <cp:lastModifiedBy>Daniel Mclaren</cp:lastModifiedBy>
  <cp:revision>60</cp:revision>
  <dcterms:created xsi:type="dcterms:W3CDTF">2020-03-23T13:21:32Z</dcterms:created>
  <dcterms:modified xsi:type="dcterms:W3CDTF">2020-07-01T07:00:35Z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0x0101000BE4380634F46446B68D146EEE16492A</vt:lpwstr>
  </property>
</Properties>
</file>