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558" r:id="rId2"/>
    <p:sldId id="559" r:id="rId3"/>
    <p:sldId id="668" r:id="rId4"/>
    <p:sldId id="671" r:id="rId5"/>
    <p:sldId id="672" r:id="rId6"/>
    <p:sldId id="557" r:id="rId7"/>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tal Kisoon" initials="CK" lastIdx="1" clrIdx="0">
    <p:extLst>
      <p:ext uri="{19B8F6BF-5375-455C-9EA6-DF929625EA0E}">
        <p15:presenceInfo xmlns:p15="http://schemas.microsoft.com/office/powerpoint/2012/main" userId="S-1-5-21-1542290285-274934723-8547516-6271" providerId="AD"/>
      </p:ext>
    </p:extLst>
  </p:cmAuthor>
  <p:cmAuthor id="2" name="Naomi Webster" initials="NW" lastIdx="1" clrIdx="1">
    <p:extLst>
      <p:ext uri="{19B8F6BF-5375-455C-9EA6-DF929625EA0E}">
        <p15:presenceInfo xmlns:p15="http://schemas.microsoft.com/office/powerpoint/2012/main" userId="S-1-5-21-1542290285-274934723-8547516-84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5" autoAdjust="0"/>
    <p:restoredTop sz="94434" autoAdjust="0"/>
  </p:normalViewPr>
  <p:slideViewPr>
    <p:cSldViewPr>
      <p:cViewPr varScale="1">
        <p:scale>
          <a:sx n="73" d="100"/>
          <a:sy n="73" d="100"/>
        </p:scale>
        <p:origin x="154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15" cy="49924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4358" y="0"/>
            <a:ext cx="2949715" cy="499243"/>
          </a:xfrm>
          <a:prstGeom prst="rect">
            <a:avLst/>
          </a:prstGeom>
        </p:spPr>
        <p:txBody>
          <a:bodyPr vert="horz" lIns="91440" tIns="45720" rIns="91440" bIns="45720" rtlCol="0"/>
          <a:lstStyle>
            <a:lvl1pPr algn="r">
              <a:defRPr sz="1200"/>
            </a:lvl1pPr>
          </a:lstStyle>
          <a:p>
            <a:fld id="{8BFC73A4-0817-468A-B03F-E96CFB9FD606}" type="datetimeFigureOut">
              <a:rPr lang="en-ZA" smtClean="0"/>
              <a:t>2020/06/24</a:t>
            </a:fld>
            <a:endParaRPr lang="en-ZA" dirty="0"/>
          </a:p>
        </p:txBody>
      </p:sp>
      <p:sp>
        <p:nvSpPr>
          <p:cNvPr id="4" name="Footer Placeholder 3"/>
          <p:cNvSpPr>
            <a:spLocks noGrp="1"/>
          </p:cNvSpPr>
          <p:nvPr>
            <p:ph type="ftr" sz="quarter" idx="2"/>
          </p:nvPr>
        </p:nvSpPr>
        <p:spPr>
          <a:xfrm>
            <a:off x="1" y="9444858"/>
            <a:ext cx="2949715" cy="499243"/>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4358" y="9444858"/>
            <a:ext cx="2949715" cy="499243"/>
          </a:xfrm>
          <a:prstGeom prst="rect">
            <a:avLst/>
          </a:prstGeom>
        </p:spPr>
        <p:txBody>
          <a:bodyPr vert="horz" lIns="91440" tIns="45720" rIns="91440" bIns="45720" rtlCol="0" anchor="b"/>
          <a:lstStyle>
            <a:lvl1pPr algn="r">
              <a:defRPr sz="1200"/>
            </a:lvl1pPr>
          </a:lstStyle>
          <a:p>
            <a:fld id="{0A77534B-50A8-48EE-9814-1FF425B8EC38}" type="slidenum">
              <a:rPr lang="en-ZA" smtClean="0"/>
              <a:t>‹#›</a:t>
            </a:fld>
            <a:endParaRPr lang="en-ZA" dirty="0"/>
          </a:p>
        </p:txBody>
      </p:sp>
    </p:spTree>
    <p:extLst>
      <p:ext uri="{BB962C8B-B14F-4D97-AF65-F5344CB8AC3E}">
        <p14:creationId xmlns:p14="http://schemas.microsoft.com/office/powerpoint/2010/main" val="106173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854939" y="0"/>
            <a:ext cx="2949099" cy="497205"/>
          </a:xfrm>
          <a:prstGeom prst="rect">
            <a:avLst/>
          </a:prstGeom>
        </p:spPr>
        <p:txBody>
          <a:bodyPr vert="horz" lIns="93177" tIns="46589" rIns="93177" bIns="46589" rtlCol="0"/>
          <a:lstStyle>
            <a:lvl1pPr algn="r">
              <a:defRPr sz="1200"/>
            </a:lvl1pPr>
          </a:lstStyle>
          <a:p>
            <a:fld id="{6A472BB6-2632-403F-8C67-1DBEA86C96BC}" type="datetimeFigureOut">
              <a:rPr lang="en-US" smtClean="0"/>
              <a:pPr/>
              <a:t>6/24/2020</a:t>
            </a:fld>
            <a:endParaRPr lang="en-ZA"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5170"/>
            <a:ext cx="2949099" cy="497205"/>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3177" tIns="46589" rIns="93177" bIns="46589" rtlCol="0" anchor="b"/>
          <a:lstStyle>
            <a:lvl1pPr algn="r">
              <a:defRPr sz="1200"/>
            </a:lvl1pPr>
          </a:lstStyle>
          <a:p>
            <a:fld id="{9EEF65B6-1959-442A-B99D-8C98306C3BD8}" type="slidenum">
              <a:rPr lang="en-ZA" smtClean="0"/>
              <a:pPr/>
              <a:t>‹#›</a:t>
            </a:fld>
            <a:endParaRPr lang="en-ZA" dirty="0"/>
          </a:p>
        </p:txBody>
      </p:sp>
    </p:spTree>
    <p:extLst>
      <p:ext uri="{BB962C8B-B14F-4D97-AF65-F5344CB8AC3E}">
        <p14:creationId xmlns:p14="http://schemas.microsoft.com/office/powerpoint/2010/main" val="35085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a:t>
            </a:fld>
            <a:endParaRPr lang="en-US" dirty="0" smtClean="0"/>
          </a:p>
        </p:txBody>
      </p:sp>
    </p:spTree>
    <p:extLst>
      <p:ext uri="{BB962C8B-B14F-4D97-AF65-F5344CB8AC3E}">
        <p14:creationId xmlns:p14="http://schemas.microsoft.com/office/powerpoint/2010/main" val="417970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a:t>
            </a:fld>
            <a:endParaRPr lang="en-ZA" dirty="0"/>
          </a:p>
        </p:txBody>
      </p:sp>
    </p:spTree>
    <p:extLst>
      <p:ext uri="{BB962C8B-B14F-4D97-AF65-F5344CB8AC3E}">
        <p14:creationId xmlns:p14="http://schemas.microsoft.com/office/powerpoint/2010/main" val="1579003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a:t>
            </a:fld>
            <a:endParaRPr lang="en-ZA" dirty="0"/>
          </a:p>
        </p:txBody>
      </p:sp>
    </p:spTree>
    <p:extLst>
      <p:ext uri="{BB962C8B-B14F-4D97-AF65-F5344CB8AC3E}">
        <p14:creationId xmlns:p14="http://schemas.microsoft.com/office/powerpoint/2010/main" val="1280229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4</a:t>
            </a:fld>
            <a:endParaRPr lang="en-ZA" dirty="0"/>
          </a:p>
        </p:txBody>
      </p:sp>
    </p:spTree>
    <p:extLst>
      <p:ext uri="{BB962C8B-B14F-4D97-AF65-F5344CB8AC3E}">
        <p14:creationId xmlns:p14="http://schemas.microsoft.com/office/powerpoint/2010/main" val="2390112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5</a:t>
            </a:fld>
            <a:endParaRPr lang="en-ZA" dirty="0"/>
          </a:p>
        </p:txBody>
      </p:sp>
    </p:spTree>
    <p:extLst>
      <p:ext uri="{BB962C8B-B14F-4D97-AF65-F5344CB8AC3E}">
        <p14:creationId xmlns:p14="http://schemas.microsoft.com/office/powerpoint/2010/main" val="320730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BBACF1-DF38-4066-BE24-D4061129AC0A}" type="slidenum">
              <a:rPr lang="en-US" smtClean="0">
                <a:latin typeface="Arial" pitchFamily="34" charset="0"/>
              </a:rPr>
              <a:pPr/>
              <a:t>6</a:t>
            </a:fld>
            <a:endParaRPr lang="en-US" dirty="0" smtClean="0">
              <a:latin typeface="Arial" pitchFamily="34" charset="0"/>
            </a:endParaRPr>
          </a:p>
        </p:txBody>
      </p:sp>
    </p:spTree>
    <p:extLst>
      <p:ext uri="{BB962C8B-B14F-4D97-AF65-F5344CB8AC3E}">
        <p14:creationId xmlns:p14="http://schemas.microsoft.com/office/powerpoint/2010/main" val="367241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DE2E665-237C-463E-B24F-61D5F506FFD9}" type="datetime1">
              <a:rPr lang="en-US" smtClean="0"/>
              <a:pPr/>
              <a:t>6/24/2020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95B6213-CDAA-447C-8F76-232195199AA7}" type="datetime1">
              <a:rPr lang="en-US" smtClean="0"/>
              <a:pPr/>
              <a:t>6/24/2020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B7E9DFC-36AF-4AD2-AB58-4E0949FE024F}" type="datetime1">
              <a:rPr lang="en-US" smtClean="0"/>
              <a:pPr/>
              <a:t>6/24/2020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09196F1-DE4E-413B-9C53-508A372D3BDA}" type="datetime1">
              <a:rPr lang="en-US" smtClean="0"/>
              <a:pPr/>
              <a:t>6/24/2020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95E8C-DA4C-4948-9EF2-FC0FCB8A0A85}" type="datetime1">
              <a:rPr lang="en-US" smtClean="0"/>
              <a:pPr/>
              <a:t>6/24/2020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357C45F-BAF3-4A73-8D87-7D0448B37C51}" type="datetime1">
              <a:rPr lang="en-US" smtClean="0"/>
              <a:pPr/>
              <a:t>6/24/2020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6F52DAE0-01A4-46B0-A7B2-1FB4A675A361}" type="datetime1">
              <a:rPr lang="en-US" smtClean="0"/>
              <a:pPr/>
              <a:t>6/24/2020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2A7E96C-ED2B-489F-93AE-374F6DD72FB7}" type="datetime1">
              <a:rPr lang="en-US" smtClean="0"/>
              <a:pPr/>
              <a:t>6/24/2020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DB232-8FBA-44A1-9462-472192FC8EE4}" type="datetime1">
              <a:rPr lang="en-US" smtClean="0"/>
              <a:pPr/>
              <a:t>6/24/2020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B7DE-6F76-42B2-8FE1-9E3087937E62}" type="datetime1">
              <a:rPr lang="en-US" smtClean="0"/>
              <a:pPr/>
              <a:t>6/24/2020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EA448-BAFD-443B-9313-255A37E402B6}" type="datetime1">
              <a:rPr lang="en-US" smtClean="0"/>
              <a:pPr/>
              <a:t>6/24/2020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083B2-94A6-4A9F-9180-F93EFE05E790}" type="datetime1">
              <a:rPr lang="en-US" smtClean="0"/>
              <a:pPr/>
              <a:t>6/24/2020</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CDA3C-BFC0-4628-AD8C-A0583063677C}"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7.jpeg"/><Relationship Id="rId3" Type="http://schemas.openxmlformats.org/officeDocument/2006/relationships/image" Target="../media/image1.wmf"/><Relationship Id="rId7" Type="http://schemas.openxmlformats.org/officeDocument/2006/relationships/image" Target="../media/image5.png"/><Relationship Id="rId12"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4.jpeg"/><Relationship Id="rId5" Type="http://schemas.openxmlformats.org/officeDocument/2006/relationships/image" Target="../media/image11.png"/><Relationship Id="rId10" Type="http://schemas.openxmlformats.org/officeDocument/2006/relationships/image" Target="../media/image13.jpe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142875" y="1214439"/>
            <a:ext cx="1519021" cy="1985962"/>
          </a:xfrm>
          <a:prstGeom prst="rect">
            <a:avLst/>
          </a:prstGeom>
          <a:noFill/>
          <a:ln w="9525">
            <a:noFill/>
            <a:miter lim="800000"/>
            <a:headEnd/>
            <a:tailEnd/>
          </a:ln>
        </p:spPr>
      </p:pic>
      <p:sp>
        <p:nvSpPr>
          <p:cNvPr id="3075" name="Rectangle 2"/>
          <p:cNvSpPr>
            <a:spLocks noGrp="1" noChangeArrowheads="1"/>
          </p:cNvSpPr>
          <p:nvPr>
            <p:ph type="ctrTitle"/>
          </p:nvPr>
        </p:nvSpPr>
        <p:spPr>
          <a:xfrm>
            <a:off x="1981200" y="1143000"/>
            <a:ext cx="6934200" cy="1752600"/>
          </a:xfrm>
        </p:spPr>
        <p:txBody>
          <a:bodyPr>
            <a:noAutofit/>
          </a:bodyPr>
          <a:lstStyle/>
          <a:p>
            <a:pPr eaLnBrk="1" hangingPunct="1"/>
            <a:r>
              <a:rPr lang="en-US" sz="3600" b="1" dirty="0" smtClean="0">
                <a:latin typeface="+mn-lt"/>
              </a:rPr>
              <a:t>SOUTH AFRICAN HUMAN RIGHTS COMMISSION</a:t>
            </a:r>
          </a:p>
        </p:txBody>
      </p:sp>
      <p:sp>
        <p:nvSpPr>
          <p:cNvPr id="3076" name="Rectangle 3"/>
          <p:cNvSpPr>
            <a:spLocks noGrp="1" noChangeArrowheads="1"/>
          </p:cNvSpPr>
          <p:nvPr>
            <p:ph type="subTitle" idx="1"/>
          </p:nvPr>
        </p:nvSpPr>
        <p:spPr>
          <a:xfrm>
            <a:off x="1905000" y="2819400"/>
            <a:ext cx="6858000" cy="1981200"/>
          </a:xfrm>
        </p:spPr>
        <p:txBody>
          <a:bodyPr>
            <a:normAutofit/>
          </a:bodyPr>
          <a:lstStyle/>
          <a:p>
            <a:r>
              <a:rPr lang="en-ZA" sz="2400" spc="30" dirty="0" smtClean="0">
                <a:solidFill>
                  <a:srgbClr val="C00000"/>
                </a:solidFill>
                <a:latin typeface="Arial" panose="020B0604020202020204" pitchFamily="34" charset="0"/>
                <a:ea typeface="Times New Roman" panose="02020603050405020304" pitchFamily="18" charset="0"/>
              </a:rPr>
              <a:t>Transfer </a:t>
            </a:r>
            <a:r>
              <a:rPr lang="en-ZA" sz="2400" spc="30" dirty="0">
                <a:solidFill>
                  <a:srgbClr val="C00000"/>
                </a:solidFill>
                <a:latin typeface="Arial" panose="020B0604020202020204" pitchFamily="34" charset="0"/>
                <a:ea typeface="Times New Roman" panose="02020603050405020304" pitchFamily="18" charset="0"/>
              </a:rPr>
              <a:t>of PAIA powers and functions to the </a:t>
            </a:r>
            <a:r>
              <a:rPr lang="en-ZA" sz="2400" spc="30" dirty="0" smtClean="0">
                <a:solidFill>
                  <a:srgbClr val="C00000"/>
                </a:solidFill>
                <a:latin typeface="Arial" panose="020B0604020202020204" pitchFamily="34" charset="0"/>
                <a:ea typeface="Times New Roman" panose="02020603050405020304" pitchFamily="18" charset="0"/>
              </a:rPr>
              <a:t>Information Regulator</a:t>
            </a:r>
          </a:p>
          <a:p>
            <a:r>
              <a:rPr lang="en-US" sz="2000" b="1" dirty="0" smtClean="0">
                <a:solidFill>
                  <a:schemeClr val="tx1"/>
                </a:solidFill>
              </a:rPr>
              <a:t>Portfolio Committee on Justice and Correctional Services </a:t>
            </a:r>
          </a:p>
          <a:p>
            <a:r>
              <a:rPr lang="en-US" sz="2000" dirty="0" smtClean="0">
                <a:solidFill>
                  <a:schemeClr val="tx1"/>
                </a:solidFill>
              </a:rPr>
              <a:t>26 June 2020</a:t>
            </a:r>
          </a:p>
          <a:p>
            <a:endParaRPr lang="en-US" sz="2400" b="1" dirty="0" smtClean="0">
              <a:solidFill>
                <a:srgbClr val="C00000"/>
              </a:solidFill>
            </a:endParaRPr>
          </a:p>
        </p:txBody>
      </p:sp>
      <p:pic>
        <p:nvPicPr>
          <p:cNvPr id="12" name="Picture 5"/>
          <p:cNvPicPr>
            <a:picLocks noChangeAspect="1" noChangeArrowheads="1"/>
          </p:cNvPicPr>
          <p:nvPr/>
        </p:nvPicPr>
        <p:blipFill>
          <a:blip r:embed="rId4" cstate="print"/>
          <a:srcRect/>
          <a:stretch>
            <a:fillRect/>
          </a:stretch>
        </p:blipFill>
        <p:spPr bwMode="auto">
          <a:xfrm>
            <a:off x="5072063" y="4929188"/>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6000750" y="4929188"/>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4143375" y="4929188"/>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3214688" y="4929188"/>
            <a:ext cx="952500"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858000" y="4929188"/>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2286000" y="4929188"/>
            <a:ext cx="923925" cy="1428750"/>
          </a:xfrm>
          <a:prstGeom prst="rect">
            <a:avLst/>
          </a:prstGeom>
          <a:noFill/>
          <a:ln w="9525">
            <a:noFill/>
            <a:miter lim="800000"/>
            <a:headEnd/>
            <a:tailEnd/>
          </a:ln>
        </p:spPr>
      </p:pic>
    </p:spTree>
    <p:extLst>
      <p:ext uri="{BB962C8B-B14F-4D97-AF65-F5344CB8AC3E}">
        <p14:creationId xmlns:p14="http://schemas.microsoft.com/office/powerpoint/2010/main" val="10040514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05600" cy="1143000"/>
          </a:xfrm>
        </p:spPr>
        <p:txBody>
          <a:bodyPr>
            <a:normAutofit/>
          </a:bodyPr>
          <a:lstStyle/>
          <a:p>
            <a:pPr fontAlgn="auto">
              <a:spcAft>
                <a:spcPts val="0"/>
              </a:spcAft>
              <a:defRPr/>
            </a:pPr>
            <a:r>
              <a:rPr lang="en-ZA" sz="2800" b="1" dirty="0" smtClean="0">
                <a:solidFill>
                  <a:schemeClr val="accent2"/>
                </a:solidFill>
                <a:latin typeface="+mn-lt"/>
              </a:rPr>
              <a:t>Contents </a:t>
            </a:r>
            <a:endParaRPr lang="en-ZA" sz="2800" b="1" dirty="0">
              <a:solidFill>
                <a:schemeClr val="accent2"/>
              </a:solidFill>
              <a:latin typeface="+mn-lt"/>
            </a:endParaRPr>
          </a:p>
        </p:txBody>
      </p:sp>
      <p:sp>
        <p:nvSpPr>
          <p:cNvPr id="3" name="Content Placeholder 2"/>
          <p:cNvSpPr>
            <a:spLocks noGrp="1"/>
          </p:cNvSpPr>
          <p:nvPr>
            <p:ph idx="1"/>
          </p:nvPr>
        </p:nvSpPr>
        <p:spPr>
          <a:xfrm>
            <a:off x="457200" y="2133600"/>
            <a:ext cx="8229600" cy="3886200"/>
          </a:xfrm>
        </p:spPr>
        <p:txBody>
          <a:bodyPr>
            <a:normAutofit/>
          </a:bodyPr>
          <a:lstStyle/>
          <a:p>
            <a:pPr marL="457200" indent="-457200">
              <a:buAutoNum type="arabicPeriod"/>
            </a:pPr>
            <a:endParaRPr lang="en-ZA" sz="2000" dirty="0" smtClean="0"/>
          </a:p>
          <a:p>
            <a:pPr marL="457200" indent="-457200">
              <a:buFont typeface="+mj-lt"/>
              <a:buAutoNum type="arabicPeriod"/>
            </a:pPr>
            <a:r>
              <a:rPr lang="en-ZA" sz="2400" b="1" dirty="0" smtClean="0"/>
              <a:t>PAIA activities 2020/2021</a:t>
            </a:r>
          </a:p>
          <a:p>
            <a:pPr marL="457200" indent="-457200">
              <a:buFont typeface="+mj-lt"/>
              <a:buAutoNum type="arabicPeriod"/>
            </a:pPr>
            <a:r>
              <a:rPr lang="en-ZA" sz="2400" b="1" dirty="0" smtClean="0"/>
              <a:t>Transitional phase </a:t>
            </a:r>
          </a:p>
          <a:p>
            <a:pPr marL="457200" indent="-457200">
              <a:buFont typeface="+mj-lt"/>
              <a:buAutoNum type="arabicPeriod"/>
            </a:pPr>
            <a:endParaRPr lang="en-ZA" sz="2400" b="1" dirty="0" smtClean="0"/>
          </a:p>
          <a:p>
            <a:pPr marL="0" indent="0">
              <a:buNone/>
            </a:pPr>
            <a:endParaRPr lang="en-ZA" sz="2400" dirty="0" smtClean="0"/>
          </a:p>
          <a:p>
            <a:pPr marL="0" indent="0">
              <a:buNone/>
            </a:pPr>
            <a:endParaRPr lang="en-ZA" sz="2400" dirty="0" smtClean="0"/>
          </a:p>
        </p:txBody>
      </p:sp>
      <p:pic>
        <p:nvPicPr>
          <p:cNvPr id="4" name="Picture 4"/>
          <p:cNvPicPr>
            <a:picLocks noChangeAspect="1" noChangeArrowheads="1"/>
          </p:cNvPicPr>
          <p:nvPr/>
        </p:nvPicPr>
        <p:blipFill>
          <a:blip r:embed="rId3" cstate="print"/>
          <a:srcRect/>
          <a:stretch>
            <a:fillRect/>
          </a:stretch>
        </p:blipFill>
        <p:spPr bwMode="auto">
          <a:xfrm>
            <a:off x="228600" y="228601"/>
            <a:ext cx="1161142" cy="152399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a:t>
            </a:fld>
            <a:endParaRPr lang="en-ZA" dirty="0"/>
          </a:p>
        </p:txBody>
      </p:sp>
      <p:pic>
        <p:nvPicPr>
          <p:cNvPr id="1028" name="Picture 2" descr="Description: Description: cid:image001.jpg@01CE13A7.32643FE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escription: Description: cid:image002.jpg@01CE13A7.32643FE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4" descr="Description: Description: YOU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1430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905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65641"/>
            <a:ext cx="6705600" cy="1143000"/>
          </a:xfrm>
        </p:spPr>
        <p:txBody>
          <a:bodyPr>
            <a:normAutofit/>
          </a:bodyPr>
          <a:lstStyle/>
          <a:p>
            <a:r>
              <a:rPr lang="en-ZA" sz="2400" b="1" dirty="0"/>
              <a:t>PAIA activities 2020/2021</a:t>
            </a:r>
          </a:p>
        </p:txBody>
      </p:sp>
      <p:sp>
        <p:nvSpPr>
          <p:cNvPr id="3" name="Content Placeholder 2"/>
          <p:cNvSpPr>
            <a:spLocks noGrp="1"/>
          </p:cNvSpPr>
          <p:nvPr>
            <p:ph idx="1"/>
          </p:nvPr>
        </p:nvSpPr>
        <p:spPr>
          <a:xfrm>
            <a:off x="457200" y="1728789"/>
            <a:ext cx="8229600" cy="4900611"/>
          </a:xfrm>
        </p:spPr>
        <p:txBody>
          <a:bodyPr>
            <a:normAutofit fontScale="85000" lnSpcReduction="20000"/>
          </a:bodyPr>
          <a:lstStyle/>
          <a:p>
            <a:pPr marL="457200" indent="-457200">
              <a:buAutoNum type="arabicPeriod"/>
            </a:pPr>
            <a:r>
              <a:rPr lang="en-ZA" sz="2000" dirty="0" smtClean="0"/>
              <a:t>The Commission will continue to carry out the powers and functions, and discharge the obligations, listed in sections 83 and 84 of the Promotion of Access to Information Act 2 of 2000 (PAIA):</a:t>
            </a:r>
          </a:p>
          <a:p>
            <a:pPr marL="457200" indent="-457200">
              <a:buAutoNum type="arabicPeriod"/>
            </a:pPr>
            <a:endParaRPr lang="en-ZA" sz="2000" dirty="0" smtClean="0"/>
          </a:p>
          <a:p>
            <a:pPr marL="457200" indent="-457200">
              <a:buAutoNum type="arabicPeriod"/>
            </a:pPr>
            <a:r>
              <a:rPr lang="en-ZA" sz="2000" dirty="0" smtClean="0"/>
              <a:t>The Commission has updated the Guide envisaged in section 10 of the PAIA. It will be published during the course of the financial year. </a:t>
            </a:r>
          </a:p>
          <a:p>
            <a:pPr marL="457200" indent="-457200">
              <a:buAutoNum type="arabicPeriod"/>
            </a:pPr>
            <a:endParaRPr lang="en-ZA" sz="2000" dirty="0" smtClean="0"/>
          </a:p>
          <a:p>
            <a:pPr marL="457200" indent="-457200">
              <a:buAutoNum type="arabicPeriod"/>
            </a:pPr>
            <a:r>
              <a:rPr lang="en-ZA" sz="2000" dirty="0" smtClean="0"/>
              <a:t>The Commission will continue to assist requesters, advise as to the implementation of the Act, and conduct training upon request and subject to the availability of resources. </a:t>
            </a:r>
          </a:p>
          <a:p>
            <a:pPr marL="457200" indent="-457200">
              <a:buAutoNum type="arabicPeriod"/>
            </a:pPr>
            <a:endParaRPr lang="en-ZA" sz="2000" dirty="0" smtClean="0"/>
          </a:p>
          <a:p>
            <a:pPr marL="457200" indent="-457200">
              <a:buAutoNum type="arabicPeriod"/>
            </a:pPr>
            <a:r>
              <a:rPr lang="en-ZA" sz="2000" dirty="0" smtClean="0"/>
              <a:t>The Commission is in the process of collating section 32 reports and will table its annual PAIA report with the National Assembly on 30 September 2020. The Commission extended the section 32 reporting deadline to 30 June 2020 in the light of the Covid-19 pandemic and ensuing lockdown. </a:t>
            </a:r>
          </a:p>
          <a:p>
            <a:pPr marL="0" indent="0">
              <a:buNone/>
            </a:pPr>
            <a:endParaRPr lang="en-ZA" sz="2000" dirty="0" smtClean="0"/>
          </a:p>
          <a:p>
            <a:pPr marL="457200" indent="-457200">
              <a:buFont typeface="+mj-lt"/>
              <a:buAutoNum type="arabicPeriod" startAt="5"/>
            </a:pPr>
            <a:r>
              <a:rPr lang="en-ZA" sz="2000" dirty="0" smtClean="0"/>
              <a:t>As part of the Memorandum of Cooperation entered into between the Commission and </a:t>
            </a:r>
            <a:r>
              <a:rPr lang="en-ZA" sz="2000" dirty="0"/>
              <a:t>Information</a:t>
            </a:r>
            <a:r>
              <a:rPr lang="en-ZA" sz="2000" dirty="0" smtClean="0"/>
              <a:t> Regulator in November 2019 (</a:t>
            </a:r>
            <a:r>
              <a:rPr lang="en-ZA" sz="2000" dirty="0" err="1" smtClean="0"/>
              <a:t>MoC</a:t>
            </a:r>
            <a:r>
              <a:rPr lang="en-ZA" sz="2000" dirty="0" smtClean="0"/>
              <a:t>), the Commission will continue to meet with the Information Regulator on a quarterly basis and will collaborate in appropriate instances, such as the International Day for Universal Access to Information. </a:t>
            </a:r>
            <a:endParaRPr lang="en-ZA" sz="2000" dirty="0"/>
          </a:p>
          <a:p>
            <a:pPr marL="457200" indent="-457200">
              <a:buAutoNum type="arabicPeriod" startAt="5"/>
            </a:pPr>
            <a:endParaRPr lang="en-ZA" sz="2000" dirty="0" smtClean="0"/>
          </a:p>
        </p:txBody>
      </p:sp>
      <p:pic>
        <p:nvPicPr>
          <p:cNvPr id="4" name="Picture 4"/>
          <p:cNvPicPr>
            <a:picLocks noChangeAspect="1" noChangeArrowheads="1"/>
          </p:cNvPicPr>
          <p:nvPr/>
        </p:nvPicPr>
        <p:blipFill>
          <a:blip r:embed="rId3" cstate="print"/>
          <a:srcRect/>
          <a:stretch>
            <a:fillRect/>
          </a:stretch>
        </p:blipFill>
        <p:spPr bwMode="auto">
          <a:xfrm>
            <a:off x="228600" y="228601"/>
            <a:ext cx="1143000" cy="150018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a:t>
            </a:fld>
            <a:endParaRPr lang="en-ZA" dirty="0"/>
          </a:p>
        </p:txBody>
      </p:sp>
    </p:spTree>
    <p:extLst>
      <p:ext uri="{BB962C8B-B14F-4D97-AF65-F5344CB8AC3E}">
        <p14:creationId xmlns:p14="http://schemas.microsoft.com/office/powerpoint/2010/main" val="1847116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07195"/>
            <a:ext cx="6705600" cy="1143000"/>
          </a:xfrm>
        </p:spPr>
        <p:txBody>
          <a:bodyPr>
            <a:normAutofit/>
          </a:bodyPr>
          <a:lstStyle/>
          <a:p>
            <a:r>
              <a:rPr lang="en-ZA" sz="2400" b="1" dirty="0" smtClean="0"/>
              <a:t>Transitional phase </a:t>
            </a:r>
            <a:endParaRPr lang="en-ZA" sz="2400" b="1" dirty="0"/>
          </a:p>
        </p:txBody>
      </p:sp>
      <p:sp>
        <p:nvSpPr>
          <p:cNvPr id="3" name="Content Placeholder 2"/>
          <p:cNvSpPr>
            <a:spLocks noGrp="1"/>
          </p:cNvSpPr>
          <p:nvPr>
            <p:ph idx="1"/>
          </p:nvPr>
        </p:nvSpPr>
        <p:spPr>
          <a:xfrm>
            <a:off x="457200" y="1828800"/>
            <a:ext cx="8305800" cy="4800599"/>
          </a:xfrm>
        </p:spPr>
        <p:txBody>
          <a:bodyPr>
            <a:noAutofit/>
          </a:bodyPr>
          <a:lstStyle/>
          <a:p>
            <a:pPr>
              <a:buFont typeface="+mj-lt"/>
              <a:buAutoNum type="arabicPeriod"/>
            </a:pPr>
            <a:r>
              <a:rPr lang="en-ZA" sz="1800" dirty="0" smtClean="0"/>
              <a:t>Section 114(4) of the Protection of Personal Information Act 4 of 2013 (POPIA) states:</a:t>
            </a:r>
          </a:p>
          <a:p>
            <a:pPr>
              <a:buAutoNum type="arabicPeriod"/>
            </a:pPr>
            <a:endParaRPr lang="en-ZA" sz="1700" dirty="0"/>
          </a:p>
          <a:p>
            <a:pPr marL="400050" lvl="1" indent="0">
              <a:buNone/>
            </a:pPr>
            <a:r>
              <a:rPr lang="en-US" sz="1400" b="1" dirty="0"/>
              <a:t>114 Transitional arrangements</a:t>
            </a:r>
          </a:p>
          <a:p>
            <a:pPr marL="400050" lvl="1" indent="0">
              <a:buNone/>
            </a:pPr>
            <a:r>
              <a:rPr lang="en-US" sz="1400" dirty="0" smtClean="0"/>
              <a:t>(</a:t>
            </a:r>
            <a:r>
              <a:rPr lang="en-US" sz="1400" dirty="0"/>
              <a:t>4) The South African Human Rights Commission must, in consultation with the Information Regulator, </a:t>
            </a:r>
            <a:r>
              <a:rPr lang="en-US" sz="1400" dirty="0" err="1"/>
              <a:t>finalise</a:t>
            </a:r>
            <a:r>
              <a:rPr lang="en-US" sz="1400" dirty="0"/>
              <a:t> or conclude its </a:t>
            </a:r>
            <a:r>
              <a:rPr lang="en-US" sz="1400" dirty="0" smtClean="0"/>
              <a:t>functions referred </a:t>
            </a:r>
            <a:r>
              <a:rPr lang="en-US" sz="1400" dirty="0"/>
              <a:t>to in sections 83 and 84 of the </a:t>
            </a:r>
            <a:r>
              <a:rPr lang="en-US" sz="1400" dirty="0" smtClean="0"/>
              <a:t>Promotion </a:t>
            </a:r>
            <a:r>
              <a:rPr lang="en-US" sz="1400" dirty="0"/>
              <a:t>of Access to Information Act, </a:t>
            </a:r>
            <a:r>
              <a:rPr lang="en-US" sz="1400" b="1" i="1" dirty="0"/>
              <a:t>as soon as reasonably possible after the </a:t>
            </a:r>
            <a:r>
              <a:rPr lang="en-US" sz="1400" b="1" i="1" dirty="0" smtClean="0"/>
              <a:t>amendment </a:t>
            </a:r>
            <a:r>
              <a:rPr lang="en-US" sz="1400" dirty="0"/>
              <a:t>of </a:t>
            </a:r>
            <a:r>
              <a:rPr lang="en-US" sz="1400" dirty="0" smtClean="0"/>
              <a:t>those sections </a:t>
            </a:r>
            <a:r>
              <a:rPr lang="en-US" sz="1400" dirty="0"/>
              <a:t>in terms of this Act</a:t>
            </a:r>
            <a:r>
              <a:rPr lang="en-US" sz="1400" dirty="0" smtClean="0"/>
              <a:t>.</a:t>
            </a:r>
          </a:p>
          <a:p>
            <a:pPr marL="400050" lvl="1" indent="0">
              <a:buNone/>
            </a:pPr>
            <a:endParaRPr lang="en-US" sz="1400" dirty="0"/>
          </a:p>
          <a:p>
            <a:pPr>
              <a:buFont typeface="+mj-lt"/>
              <a:buAutoNum type="arabicPeriod"/>
            </a:pPr>
            <a:r>
              <a:rPr lang="en-US" sz="1800" dirty="0" smtClean="0"/>
              <a:t>The effective date of 30 June 2021 falls midway between the beginning of the financial year (1 April 2021) and the date on which the PAIA report must be tabled with the National Assembly (30 September 2021)</a:t>
            </a:r>
          </a:p>
          <a:p>
            <a:pPr marL="0" indent="0">
              <a:buNone/>
            </a:pPr>
            <a:endParaRPr lang="en-US" sz="1800" dirty="0"/>
          </a:p>
          <a:p>
            <a:pPr>
              <a:buFont typeface="+mj-lt"/>
              <a:buAutoNum type="arabicPeriod" startAt="3"/>
            </a:pPr>
            <a:r>
              <a:rPr lang="en-US" sz="1800" dirty="0" smtClean="0"/>
              <a:t>In terms of the </a:t>
            </a:r>
            <a:r>
              <a:rPr lang="en-US" sz="1800" dirty="0" err="1" smtClean="0"/>
              <a:t>MoC</a:t>
            </a:r>
            <a:r>
              <a:rPr lang="en-US" sz="1800" dirty="0" smtClean="0"/>
              <a:t>, the “transitional phase” for handover of powers and functions should last for no longer than two months. The Commission will therefore consult with the Information Regulator with a view to extending the transitional phase to cover the period 1 April 2021 – 30 September 2021. </a:t>
            </a:r>
            <a:endParaRPr lang="en-ZA" sz="1800" dirty="0"/>
          </a:p>
        </p:txBody>
      </p:sp>
      <p:pic>
        <p:nvPicPr>
          <p:cNvPr id="4" name="Picture 4"/>
          <p:cNvPicPr>
            <a:picLocks noChangeAspect="1" noChangeArrowheads="1"/>
          </p:cNvPicPr>
          <p:nvPr/>
        </p:nvPicPr>
        <p:blipFill>
          <a:blip r:embed="rId3" cstate="print"/>
          <a:srcRect/>
          <a:stretch>
            <a:fillRect/>
          </a:stretch>
        </p:blipFill>
        <p:spPr bwMode="auto">
          <a:xfrm>
            <a:off x="228600" y="228601"/>
            <a:ext cx="1143000" cy="150018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4</a:t>
            </a:fld>
            <a:endParaRPr lang="en-ZA" dirty="0"/>
          </a:p>
        </p:txBody>
      </p:sp>
    </p:spTree>
    <p:extLst>
      <p:ext uri="{BB962C8B-B14F-4D97-AF65-F5344CB8AC3E}">
        <p14:creationId xmlns:p14="http://schemas.microsoft.com/office/powerpoint/2010/main" val="11994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07195"/>
            <a:ext cx="6705600" cy="1143000"/>
          </a:xfrm>
        </p:spPr>
        <p:txBody>
          <a:bodyPr>
            <a:normAutofit/>
          </a:bodyPr>
          <a:lstStyle/>
          <a:p>
            <a:r>
              <a:rPr lang="en-ZA" sz="2400" b="1" dirty="0" smtClean="0"/>
              <a:t>Transitional phase </a:t>
            </a:r>
            <a:endParaRPr lang="en-ZA" sz="2400" b="1" dirty="0"/>
          </a:p>
        </p:txBody>
      </p:sp>
      <p:sp>
        <p:nvSpPr>
          <p:cNvPr id="3" name="Content Placeholder 2"/>
          <p:cNvSpPr>
            <a:spLocks noGrp="1"/>
          </p:cNvSpPr>
          <p:nvPr>
            <p:ph idx="1"/>
          </p:nvPr>
        </p:nvSpPr>
        <p:spPr>
          <a:xfrm>
            <a:off x="457200" y="1828800"/>
            <a:ext cx="8305800" cy="4800599"/>
          </a:xfrm>
        </p:spPr>
        <p:txBody>
          <a:bodyPr>
            <a:noAutofit/>
          </a:bodyPr>
          <a:lstStyle/>
          <a:p>
            <a:pPr>
              <a:buFont typeface="+mj-lt"/>
              <a:buAutoNum type="arabicPeriod" startAt="4"/>
            </a:pPr>
            <a:r>
              <a:rPr lang="en-ZA" sz="1800" dirty="0" smtClean="0"/>
              <a:t>In terms of the </a:t>
            </a:r>
            <a:r>
              <a:rPr lang="en-ZA" sz="1800" dirty="0" err="1" smtClean="0"/>
              <a:t>MoC</a:t>
            </a:r>
            <a:r>
              <a:rPr lang="en-ZA" sz="1800" dirty="0" smtClean="0"/>
              <a:t>, the Commission and Information Regulator will develop a plan of action in respect of handover of functions during the transitional phase.</a:t>
            </a:r>
          </a:p>
          <a:p>
            <a:pPr marL="0" indent="0">
              <a:buNone/>
            </a:pPr>
            <a:endParaRPr lang="en-ZA" sz="1800" dirty="0"/>
          </a:p>
          <a:p>
            <a:pPr>
              <a:buFont typeface="+mj-lt"/>
              <a:buAutoNum type="arabicPeriod" startAt="5"/>
            </a:pPr>
            <a:r>
              <a:rPr lang="en-ZA" sz="1800" dirty="0" smtClean="0"/>
              <a:t>The plan of action will be based on the effective date of 30 June 2021. The plan of action should determine roles and responsibilities as between the Commission and Information Regulator:</a:t>
            </a:r>
          </a:p>
          <a:p>
            <a:pPr marL="0" indent="0">
              <a:buNone/>
            </a:pPr>
            <a:endParaRPr lang="en-ZA" sz="1800" dirty="0" smtClean="0"/>
          </a:p>
          <a:p>
            <a:r>
              <a:rPr lang="en-ZA" sz="1800" dirty="0"/>
              <a:t>in</a:t>
            </a:r>
            <a:r>
              <a:rPr lang="en-ZA" sz="1800" dirty="0" smtClean="0"/>
              <a:t> respect of section 32 reporting by public bodies during the period 1 April 2021 until 30 June 2021</a:t>
            </a:r>
          </a:p>
          <a:p>
            <a:pPr marL="0" indent="0">
              <a:buNone/>
            </a:pPr>
            <a:endParaRPr lang="en-ZA" sz="1800" dirty="0"/>
          </a:p>
          <a:p>
            <a:r>
              <a:rPr lang="en-ZA" sz="1800" dirty="0" smtClean="0"/>
              <a:t>in respect of incorporating section 32 reports into the annual PAIA report that must be tabled with the National Assembly by 30 September 2021</a:t>
            </a:r>
          </a:p>
        </p:txBody>
      </p:sp>
      <p:pic>
        <p:nvPicPr>
          <p:cNvPr id="4" name="Picture 4"/>
          <p:cNvPicPr>
            <a:picLocks noChangeAspect="1" noChangeArrowheads="1"/>
          </p:cNvPicPr>
          <p:nvPr/>
        </p:nvPicPr>
        <p:blipFill>
          <a:blip r:embed="rId3" cstate="print"/>
          <a:srcRect/>
          <a:stretch>
            <a:fillRect/>
          </a:stretch>
        </p:blipFill>
        <p:spPr bwMode="auto">
          <a:xfrm>
            <a:off x="228600" y="228601"/>
            <a:ext cx="1143000" cy="150018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5</a:t>
            </a:fld>
            <a:endParaRPr lang="en-ZA" dirty="0"/>
          </a:p>
        </p:txBody>
      </p:sp>
    </p:spTree>
    <p:extLst>
      <p:ext uri="{BB962C8B-B14F-4D97-AF65-F5344CB8AC3E}">
        <p14:creationId xmlns:p14="http://schemas.microsoft.com/office/powerpoint/2010/main" val="1236885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3" cstate="print"/>
          <a:srcRect/>
          <a:stretch>
            <a:fillRect/>
          </a:stretch>
        </p:blipFill>
        <p:spPr bwMode="auto">
          <a:xfrm>
            <a:off x="142875" y="1214438"/>
            <a:ext cx="1652588" cy="2160587"/>
          </a:xfrm>
          <a:prstGeom prst="rect">
            <a:avLst/>
          </a:prstGeom>
          <a:noFill/>
          <a:ln w="9525">
            <a:noFill/>
            <a:miter lim="800000"/>
            <a:headEnd/>
            <a:tailEnd/>
          </a:ln>
        </p:spPr>
      </p:pic>
      <p:sp>
        <p:nvSpPr>
          <p:cNvPr id="18435" name="Rectangle 2"/>
          <p:cNvSpPr>
            <a:spLocks noGrp="1" noChangeArrowheads="1"/>
          </p:cNvSpPr>
          <p:nvPr>
            <p:ph type="ctrTitle"/>
          </p:nvPr>
        </p:nvSpPr>
        <p:spPr>
          <a:xfrm>
            <a:off x="1981200" y="1295400"/>
            <a:ext cx="6858000" cy="2133600"/>
          </a:xfrm>
        </p:spPr>
        <p:txBody>
          <a:bodyPr>
            <a:normAutofit/>
          </a:bodyPr>
          <a:lstStyle/>
          <a:p>
            <a:pPr eaLnBrk="1" hangingPunct="1"/>
            <a:r>
              <a:rPr lang="en-US" sz="4000" b="1" dirty="0" smtClean="0"/>
              <a:t>END</a:t>
            </a:r>
            <a:br>
              <a:rPr lang="en-US" sz="4000" b="1" dirty="0" smtClean="0"/>
            </a:br>
            <a:r>
              <a:rPr lang="en-US" sz="4000" b="1" dirty="0" smtClean="0"/>
              <a:t/>
            </a:r>
            <a:br>
              <a:rPr lang="en-US" sz="4000" b="1" dirty="0" smtClean="0"/>
            </a:br>
            <a:r>
              <a:rPr lang="en-US" sz="4000" b="1" dirty="0" smtClean="0"/>
              <a:t>THANK YOU</a:t>
            </a:r>
          </a:p>
        </p:txBody>
      </p:sp>
      <p:sp>
        <p:nvSpPr>
          <p:cNvPr id="18436" name="Rectangle 3"/>
          <p:cNvSpPr>
            <a:spLocks noGrp="1" noChangeArrowheads="1"/>
          </p:cNvSpPr>
          <p:nvPr>
            <p:ph type="subTitle" idx="1"/>
          </p:nvPr>
        </p:nvSpPr>
        <p:spPr>
          <a:xfrm>
            <a:off x="2209800" y="3124200"/>
            <a:ext cx="6477000" cy="1981200"/>
          </a:xfrm>
        </p:spPr>
        <p:txBody>
          <a:bodyPr/>
          <a:lstStyle/>
          <a:p>
            <a:pPr eaLnBrk="1" hangingPunct="1"/>
            <a:endParaRPr lang="en-US" sz="1800" b="1" dirty="0" smtClean="0">
              <a:solidFill>
                <a:srgbClr val="BD1C0B"/>
              </a:solidFill>
            </a:endParaRPr>
          </a:p>
          <a:p>
            <a:pPr eaLnBrk="1" hangingPunct="1"/>
            <a:endParaRPr lang="en-US" sz="1800" b="1" dirty="0" smtClean="0">
              <a:solidFill>
                <a:srgbClr val="BD1C0B"/>
              </a:solidFill>
            </a:endParaRPr>
          </a:p>
          <a:p>
            <a:pPr eaLnBrk="1" hangingPunct="1"/>
            <a:endParaRPr lang="en-US" sz="1800" b="1" dirty="0" smtClean="0">
              <a:solidFill>
                <a:srgbClr val="BD1C0B"/>
              </a:solidFill>
            </a:endParaRPr>
          </a:p>
          <a:p>
            <a:pPr algn="l" eaLnBrk="1" hangingPunct="1"/>
            <a:r>
              <a:rPr lang="en-US" sz="2000" b="1" dirty="0" smtClean="0">
                <a:solidFill>
                  <a:srgbClr val="BD1C0B"/>
                </a:solidFill>
              </a:rPr>
              <a:t>www.sahrc.org.za</a:t>
            </a:r>
          </a:p>
          <a:p>
            <a:pPr algn="l" eaLnBrk="1" hangingPunct="1"/>
            <a:r>
              <a:rPr lang="en-US" sz="2000" b="1" dirty="0" smtClean="0">
                <a:solidFill>
                  <a:srgbClr val="BD1C0B"/>
                </a:solidFill>
              </a:rPr>
              <a:t>@sahrcommission</a:t>
            </a:r>
          </a:p>
        </p:txBody>
      </p:sp>
      <p:pic>
        <p:nvPicPr>
          <p:cNvPr id="18437" name="Picture 5"/>
          <p:cNvPicPr>
            <a:picLocks noChangeAspect="1" noChangeArrowheads="1"/>
          </p:cNvPicPr>
          <p:nvPr/>
        </p:nvPicPr>
        <p:blipFill>
          <a:blip r:embed="rId4" cstate="print"/>
          <a:srcRect/>
          <a:stretch>
            <a:fillRect/>
          </a:stretch>
        </p:blipFill>
        <p:spPr bwMode="auto">
          <a:xfrm>
            <a:off x="5072063" y="4929188"/>
            <a:ext cx="952500" cy="1428750"/>
          </a:xfrm>
          <a:prstGeom prst="rect">
            <a:avLst/>
          </a:prstGeom>
          <a:noFill/>
          <a:ln w="9525">
            <a:noFill/>
            <a:miter lim="800000"/>
            <a:headEnd/>
            <a:tailEnd/>
          </a:ln>
        </p:spPr>
      </p:pic>
      <p:pic>
        <p:nvPicPr>
          <p:cNvPr id="18438" name="Picture 6"/>
          <p:cNvPicPr>
            <a:picLocks noChangeAspect="1" noChangeArrowheads="1"/>
          </p:cNvPicPr>
          <p:nvPr/>
        </p:nvPicPr>
        <p:blipFill>
          <a:blip r:embed="rId5" cstate="print"/>
          <a:srcRect/>
          <a:stretch>
            <a:fillRect/>
          </a:stretch>
        </p:blipFill>
        <p:spPr bwMode="auto">
          <a:xfrm>
            <a:off x="6000750" y="4929188"/>
            <a:ext cx="952500" cy="1428750"/>
          </a:xfrm>
          <a:prstGeom prst="rect">
            <a:avLst/>
          </a:prstGeom>
          <a:noFill/>
          <a:ln w="9525">
            <a:noFill/>
            <a:miter lim="800000"/>
            <a:headEnd/>
            <a:tailEnd/>
          </a:ln>
        </p:spPr>
      </p:pic>
      <p:pic>
        <p:nvPicPr>
          <p:cNvPr id="18439" name="Picture 7"/>
          <p:cNvPicPr>
            <a:picLocks noChangeAspect="1" noChangeArrowheads="1"/>
          </p:cNvPicPr>
          <p:nvPr/>
        </p:nvPicPr>
        <p:blipFill>
          <a:blip r:embed="rId6" cstate="print"/>
          <a:srcRect/>
          <a:stretch>
            <a:fillRect/>
          </a:stretch>
        </p:blipFill>
        <p:spPr bwMode="auto">
          <a:xfrm>
            <a:off x="4143375" y="4929188"/>
            <a:ext cx="952500" cy="1428750"/>
          </a:xfrm>
          <a:prstGeom prst="rect">
            <a:avLst/>
          </a:prstGeom>
          <a:noFill/>
          <a:ln w="9525">
            <a:noFill/>
            <a:miter lim="800000"/>
            <a:headEnd/>
            <a:tailEnd/>
          </a:ln>
        </p:spPr>
      </p:pic>
      <p:pic>
        <p:nvPicPr>
          <p:cNvPr id="18440" name="Picture 8"/>
          <p:cNvPicPr>
            <a:picLocks noChangeAspect="1" noChangeArrowheads="1"/>
          </p:cNvPicPr>
          <p:nvPr/>
        </p:nvPicPr>
        <p:blipFill>
          <a:blip r:embed="rId7" cstate="print"/>
          <a:srcRect/>
          <a:stretch>
            <a:fillRect/>
          </a:stretch>
        </p:blipFill>
        <p:spPr bwMode="auto">
          <a:xfrm>
            <a:off x="3214688" y="4929188"/>
            <a:ext cx="952500" cy="1428750"/>
          </a:xfrm>
          <a:prstGeom prst="rect">
            <a:avLst/>
          </a:prstGeom>
          <a:noFill/>
          <a:ln w="9525">
            <a:noFill/>
            <a:miter lim="800000"/>
            <a:headEnd/>
            <a:tailEnd/>
          </a:ln>
        </p:spPr>
      </p:pic>
      <p:pic>
        <p:nvPicPr>
          <p:cNvPr id="18441" name="Picture 9"/>
          <p:cNvPicPr>
            <a:picLocks noChangeAspect="1" noChangeArrowheads="1"/>
          </p:cNvPicPr>
          <p:nvPr/>
        </p:nvPicPr>
        <p:blipFill>
          <a:blip r:embed="rId8" cstate="print"/>
          <a:srcRect/>
          <a:stretch>
            <a:fillRect/>
          </a:stretch>
        </p:blipFill>
        <p:spPr bwMode="auto">
          <a:xfrm>
            <a:off x="2286000" y="4929188"/>
            <a:ext cx="952500" cy="1428750"/>
          </a:xfrm>
          <a:prstGeom prst="rect">
            <a:avLst/>
          </a:prstGeom>
          <a:noFill/>
          <a:ln w="9525">
            <a:noFill/>
            <a:miter lim="800000"/>
            <a:headEnd/>
            <a:tailEnd/>
          </a:ln>
        </p:spPr>
      </p:pic>
      <p:pic>
        <p:nvPicPr>
          <p:cNvPr id="18442" name="Picture 10"/>
          <p:cNvPicPr>
            <a:picLocks noChangeAspect="1" noChangeArrowheads="1"/>
          </p:cNvPicPr>
          <p:nvPr/>
        </p:nvPicPr>
        <p:blipFill>
          <a:blip r:embed="rId9" cstate="print"/>
          <a:srcRect/>
          <a:stretch>
            <a:fillRect/>
          </a:stretch>
        </p:blipFill>
        <p:spPr bwMode="auto">
          <a:xfrm>
            <a:off x="6858000" y="4929188"/>
            <a:ext cx="952500" cy="1428750"/>
          </a:xfrm>
          <a:prstGeom prst="rect">
            <a:avLst/>
          </a:prstGeom>
          <a:noFill/>
          <a:ln w="9525">
            <a:noFill/>
            <a:miter lim="800000"/>
            <a:headEnd/>
            <a:tailEnd/>
          </a:ln>
        </p:spPr>
      </p:pic>
      <p:pic>
        <p:nvPicPr>
          <p:cNvPr id="18443" name="Picture 2" descr="SAHRC TWITTER.jpg One.jpg"/>
          <p:cNvPicPr>
            <a:picLocks noChangeAspect="1" noChangeArrowheads="1"/>
          </p:cNvPicPr>
          <p:nvPr/>
        </p:nvPicPr>
        <p:blipFill>
          <a:blip r:embed="rId10" cstate="print"/>
          <a:srcRect/>
          <a:stretch>
            <a:fillRect/>
          </a:stretch>
        </p:blipFill>
        <p:spPr bwMode="auto">
          <a:xfrm>
            <a:off x="6372225" y="4437063"/>
            <a:ext cx="358775" cy="360362"/>
          </a:xfrm>
          <a:prstGeom prst="rect">
            <a:avLst/>
          </a:prstGeom>
          <a:noFill/>
          <a:ln w="9525">
            <a:noFill/>
            <a:miter lim="800000"/>
            <a:headEnd/>
            <a:tailEnd/>
          </a:ln>
        </p:spPr>
      </p:pic>
      <p:pic>
        <p:nvPicPr>
          <p:cNvPr id="18444" name="Picture 4" descr="Facebook-Icon.jpg"/>
          <p:cNvPicPr>
            <a:picLocks noChangeAspect="1" noChangeArrowheads="1"/>
          </p:cNvPicPr>
          <p:nvPr/>
        </p:nvPicPr>
        <p:blipFill>
          <a:blip r:embed="rId11" cstate="print"/>
          <a:srcRect/>
          <a:stretch>
            <a:fillRect/>
          </a:stretch>
        </p:blipFill>
        <p:spPr bwMode="auto">
          <a:xfrm>
            <a:off x="6875463" y="4437063"/>
            <a:ext cx="360362" cy="374650"/>
          </a:xfrm>
          <a:prstGeom prst="rect">
            <a:avLst/>
          </a:prstGeom>
          <a:noFill/>
          <a:ln w="9525">
            <a:noFill/>
            <a:miter lim="800000"/>
            <a:headEnd/>
            <a:tailEnd/>
          </a:ln>
        </p:spPr>
      </p:pic>
      <p:pic>
        <p:nvPicPr>
          <p:cNvPr id="18445" name="Picture 14" descr="YOU1.png"/>
          <p:cNvPicPr>
            <a:picLocks noChangeAspect="1" noChangeArrowheads="1"/>
          </p:cNvPicPr>
          <p:nvPr/>
        </p:nvPicPr>
        <p:blipFill>
          <a:blip r:embed="rId12" cstate="print"/>
          <a:srcRect/>
          <a:stretch>
            <a:fillRect/>
          </a:stretch>
        </p:blipFill>
        <p:spPr bwMode="auto">
          <a:xfrm>
            <a:off x="7380288" y="4437063"/>
            <a:ext cx="381000" cy="360362"/>
          </a:xfrm>
          <a:prstGeom prst="rect">
            <a:avLst/>
          </a:prstGeom>
          <a:noFill/>
          <a:ln w="9525">
            <a:noFill/>
            <a:miter lim="800000"/>
            <a:headEnd/>
            <a:tailEnd/>
          </a:ln>
        </p:spPr>
      </p:pic>
      <p:pic>
        <p:nvPicPr>
          <p:cNvPr id="14" name="Picture 2"/>
          <p:cNvPicPr>
            <a:picLocks noChangeAspect="1" noChangeArrowheads="1"/>
          </p:cNvPicPr>
          <p:nvPr/>
        </p:nvPicPr>
        <p:blipFill>
          <a:blip r:embed="rId13" cstate="print"/>
          <a:srcRect/>
          <a:stretch>
            <a:fillRect/>
          </a:stretch>
        </p:blipFill>
        <p:spPr bwMode="auto">
          <a:xfrm>
            <a:off x="2286000" y="4929188"/>
            <a:ext cx="923925" cy="1428750"/>
          </a:xfrm>
          <a:prstGeom prst="rect">
            <a:avLst/>
          </a:prstGeom>
          <a:noFill/>
          <a:ln w="9525">
            <a:noFill/>
            <a:miter lim="800000"/>
            <a:headEnd/>
            <a:tailEnd/>
          </a:ln>
        </p:spPr>
      </p:pic>
      <p:sp>
        <p:nvSpPr>
          <p:cNvPr id="15" name="Slide Number Placeholder 14"/>
          <p:cNvSpPr>
            <a:spLocks noGrp="1"/>
          </p:cNvSpPr>
          <p:nvPr>
            <p:ph type="sldNum" sz="quarter" idx="12"/>
          </p:nvPr>
        </p:nvSpPr>
        <p:spPr/>
        <p:txBody>
          <a:bodyPr/>
          <a:lstStyle/>
          <a:p>
            <a:fld id="{104CDA3C-BFC0-4628-AD8C-A0583063677C}" type="slidenum">
              <a:rPr lang="en-ZA" smtClean="0"/>
              <a:pPr/>
              <a:t>6</a:t>
            </a:fld>
            <a:endParaRPr lang="en-ZA" dirty="0"/>
          </a:p>
        </p:txBody>
      </p:sp>
    </p:spTree>
    <p:extLst>
      <p:ext uri="{BB962C8B-B14F-4D97-AF65-F5344CB8AC3E}">
        <p14:creationId xmlns:p14="http://schemas.microsoft.com/office/powerpoint/2010/main" val="303127216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14736</TotalTime>
  <Words>526</Words>
  <Application>Microsoft Office PowerPoint</Application>
  <PresentationFormat>On-screen Show (4:3)</PresentationFormat>
  <Paragraphs>53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SOUTH AFRICAN HUMAN RIGHTS COMMISSION</vt:lpstr>
      <vt:lpstr>Contents </vt:lpstr>
      <vt:lpstr>PAIA activities 2020/2021</vt:lpstr>
      <vt:lpstr>Transitional phase </vt:lpstr>
      <vt:lpstr>Transitional phase </vt:lpstr>
      <vt:lpstr>END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“Strategic Planning, Performance Monitoring, Evaluation and Reporting” to the Nigerian Human Rights Commission Delegation:   13-15 November 2012, Johannesburg  by  Strategic Support &amp; Governance Unit</dc:title>
  <dc:creator>LNonjaduka</dc:creator>
  <cp:lastModifiedBy>Vhonani Ramaano</cp:lastModifiedBy>
  <cp:revision>1190</cp:revision>
  <cp:lastPrinted>2019-07-08T12:28:47Z</cp:lastPrinted>
  <dcterms:created xsi:type="dcterms:W3CDTF">2012-11-12T14:19:15Z</dcterms:created>
  <dcterms:modified xsi:type="dcterms:W3CDTF">2020-06-24T17:34:40Z</dcterms:modified>
</cp:coreProperties>
</file>