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ink/ink1.xml" ContentType="application/inkml+xml"/>
  <Override PartName="/ppt/ink/ink2.xml" ContentType="application/inkml+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466" r:id="rId2"/>
    <p:sldId id="467" r:id="rId3"/>
    <p:sldId id="468" r:id="rId4"/>
    <p:sldId id="469" r:id="rId5"/>
    <p:sldId id="490" r:id="rId6"/>
    <p:sldId id="491" r:id="rId7"/>
    <p:sldId id="493" r:id="rId8"/>
    <p:sldId id="449" r:id="rId9"/>
    <p:sldId id="504" r:id="rId10"/>
    <p:sldId id="505" r:id="rId11"/>
    <p:sldId id="506" r:id="rId12"/>
    <p:sldId id="507" r:id="rId13"/>
    <p:sldId id="483" r:id="rId14"/>
    <p:sldId id="484" r:id="rId15"/>
    <p:sldId id="485" r:id="rId16"/>
    <p:sldId id="459" r:id="rId17"/>
    <p:sldId id="486" r:id="rId18"/>
    <p:sldId id="509" r:id="rId19"/>
    <p:sldId id="487" r:id="rId20"/>
    <p:sldId id="488" r:id="rId21"/>
    <p:sldId id="489" r:id="rId22"/>
    <p:sldId id="460" r:id="rId23"/>
    <p:sldId id="494" r:id="rId24"/>
    <p:sldId id="495" r:id="rId25"/>
    <p:sldId id="496" r:id="rId26"/>
    <p:sldId id="497" r:id="rId27"/>
    <p:sldId id="498" r:id="rId28"/>
    <p:sldId id="499" r:id="rId29"/>
    <p:sldId id="500" r:id="rId30"/>
    <p:sldId id="501" r:id="rId31"/>
    <p:sldId id="502" r:id="rId32"/>
    <p:sldId id="503" r:id="rId33"/>
    <p:sldId id="465" r:id="rId34"/>
    <p:sldId id="481" r:id="rId35"/>
    <p:sldId id="482" r:id="rId36"/>
    <p:sldId id="480" r:id="rId37"/>
    <p:sldId id="470" r:id="rId38"/>
    <p:sldId id="471" r:id="rId39"/>
    <p:sldId id="445" r:id="rId40"/>
    <p:sldId id="510" r:id="rId4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a" initials="" lastIdx="4" clrIdx="0"/>
  <p:cmAuthor id="1" name="Bongani" initials="" lastIdx="5" clrIdx="1"/>
  <p:cmAuthor id="2" name="Sasha Peters" initials="SP" lastIdx="2" clrIdx="2">
    <p:extLst>
      <p:ext uri="{19B8F6BF-5375-455C-9EA6-DF929625EA0E}">
        <p15:presenceInfo xmlns:p15="http://schemas.microsoft.com/office/powerpoint/2012/main" userId="S-1-5-21-1960408961-796845957-839522115-3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F9367"/>
    <a:srgbClr val="366C5B"/>
    <a:srgbClr val="8AAC8C"/>
    <a:srgbClr val="73C399"/>
    <a:srgbClr val="C25552"/>
    <a:srgbClr val="4AAC79"/>
    <a:srgbClr val="3B7150"/>
    <a:srgbClr val="CD7371"/>
    <a:srgbClr val="356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9" autoAdjust="0"/>
    <p:restoredTop sz="93008" autoAdjust="0"/>
  </p:normalViewPr>
  <p:slideViewPr>
    <p:cSldViewPr>
      <p:cViewPr varScale="1">
        <p:scale>
          <a:sx n="86" d="100"/>
          <a:sy n="86" d="100"/>
        </p:scale>
        <p:origin x="147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Thando\Documents\Macro%20covid-19%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vid\Desktop\Dropbox\Macroeconomic%20Nexus\Labour%20Market%20Dynamic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Sheet2!$B$7</c:f>
              <c:strCache>
                <c:ptCount val="1"/>
                <c:pt idx="0">
                  <c:v>IMF (June 2020)</c:v>
                </c:pt>
              </c:strCache>
            </c:strRef>
          </c:tx>
          <c:spPr>
            <a:solidFill>
              <a:schemeClr val="accent1"/>
            </a:solidFill>
            <a:ln>
              <a:noFill/>
            </a:ln>
            <a:effectLst/>
          </c:spPr>
          <c:invertIfNegative val="0"/>
          <c:cat>
            <c:numRef>
              <c:f>Sheet2!$C$6:$F$6</c:f>
              <c:numCache>
                <c:formatCode>General</c:formatCode>
                <c:ptCount val="4"/>
                <c:pt idx="0">
                  <c:v>2018</c:v>
                </c:pt>
                <c:pt idx="1">
                  <c:v>2019</c:v>
                </c:pt>
                <c:pt idx="2">
                  <c:v>2020</c:v>
                </c:pt>
                <c:pt idx="3">
                  <c:v>2021</c:v>
                </c:pt>
              </c:numCache>
            </c:numRef>
          </c:cat>
          <c:val>
            <c:numRef>
              <c:f>Sheet2!$C$7:$F$7</c:f>
              <c:numCache>
                <c:formatCode>General</c:formatCode>
                <c:ptCount val="4"/>
                <c:pt idx="0">
                  <c:v>3.6</c:v>
                </c:pt>
                <c:pt idx="1">
                  <c:v>2.9</c:v>
                </c:pt>
                <c:pt idx="2">
                  <c:v>-4.9000000000000004</c:v>
                </c:pt>
                <c:pt idx="3">
                  <c:v>5.4</c:v>
                </c:pt>
              </c:numCache>
            </c:numRef>
          </c:val>
          <c:extLst xmlns:c16r2="http://schemas.microsoft.com/office/drawing/2015/06/chart">
            <c:ext xmlns:c16="http://schemas.microsoft.com/office/drawing/2014/chart" uri="{C3380CC4-5D6E-409C-BE32-E72D297353CC}">
              <c16:uniqueId val="{00000000-47DE-4E6C-9CCC-7879A89C5159}"/>
            </c:ext>
          </c:extLst>
        </c:ser>
        <c:ser>
          <c:idx val="1"/>
          <c:order val="1"/>
          <c:tx>
            <c:strRef>
              <c:f>Sheet2!$B$8</c:f>
              <c:strCache>
                <c:ptCount val="1"/>
                <c:pt idx="0">
                  <c:v>World Bank (June 2020)</c:v>
                </c:pt>
              </c:strCache>
            </c:strRef>
          </c:tx>
          <c:spPr>
            <a:solidFill>
              <a:schemeClr val="accent2"/>
            </a:solidFill>
            <a:ln>
              <a:noFill/>
            </a:ln>
            <a:effectLst/>
          </c:spPr>
          <c:invertIfNegative val="0"/>
          <c:cat>
            <c:numRef>
              <c:f>Sheet2!$C$6:$F$6</c:f>
              <c:numCache>
                <c:formatCode>General</c:formatCode>
                <c:ptCount val="4"/>
                <c:pt idx="0">
                  <c:v>2018</c:v>
                </c:pt>
                <c:pt idx="1">
                  <c:v>2019</c:v>
                </c:pt>
                <c:pt idx="2">
                  <c:v>2020</c:v>
                </c:pt>
                <c:pt idx="3">
                  <c:v>2021</c:v>
                </c:pt>
              </c:numCache>
            </c:numRef>
          </c:cat>
          <c:val>
            <c:numRef>
              <c:f>Sheet2!$C$8:$F$8</c:f>
              <c:numCache>
                <c:formatCode>General</c:formatCode>
                <c:ptCount val="4"/>
                <c:pt idx="0">
                  <c:v>3</c:v>
                </c:pt>
                <c:pt idx="1">
                  <c:v>2.4</c:v>
                </c:pt>
                <c:pt idx="2">
                  <c:v>-5.2</c:v>
                </c:pt>
                <c:pt idx="3">
                  <c:v>4.2</c:v>
                </c:pt>
              </c:numCache>
            </c:numRef>
          </c:val>
          <c:extLst xmlns:c16r2="http://schemas.microsoft.com/office/drawing/2015/06/chart">
            <c:ext xmlns:c16="http://schemas.microsoft.com/office/drawing/2014/chart" uri="{C3380CC4-5D6E-409C-BE32-E72D297353CC}">
              <c16:uniqueId val="{00000001-47DE-4E6C-9CCC-7879A89C5159}"/>
            </c:ext>
          </c:extLst>
        </c:ser>
        <c:dLbls>
          <c:showLegendKey val="0"/>
          <c:showVal val="0"/>
          <c:showCatName val="0"/>
          <c:showSerName val="0"/>
          <c:showPercent val="0"/>
          <c:showBubbleSize val="0"/>
        </c:dLbls>
        <c:gapWidth val="219"/>
        <c:overlap val="-27"/>
        <c:axId val="470149456"/>
        <c:axId val="470106336"/>
      </c:barChart>
      <c:catAx>
        <c:axId val="47014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06336"/>
        <c:crosses val="autoZero"/>
        <c:auto val="1"/>
        <c:lblAlgn val="ctr"/>
        <c:lblOffset val="100"/>
        <c:noMultiLvlLbl val="0"/>
      </c:catAx>
      <c:valAx>
        <c:axId val="470106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dirty="0">
                    <a:latin typeface="Times New Roman" panose="02020603050405020304" pitchFamily="18" charset="0"/>
                    <a:cs typeface="Times New Roman" panose="02020603050405020304" pitchFamily="18" charset="0"/>
                  </a:rPr>
                  <a:t>Percentage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49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98309447098471"/>
          <c:y val="0.2344083682060018"/>
          <c:w val="0.85185466030921786"/>
          <c:h val="0.78529630047793142"/>
        </c:manualLayout>
      </c:layout>
      <c:barChart>
        <c:barDir val="col"/>
        <c:grouping val="clustered"/>
        <c:varyColors val="0"/>
        <c:ser>
          <c:idx val="0"/>
          <c:order val="0"/>
          <c:tx>
            <c:strRef>
              <c:f>Sheet1!$E$2:$E$3</c:f>
              <c:strCache>
                <c:ptCount val="2"/>
                <c:pt idx="0">
                  <c:v>2017/18 Budget</c:v>
                </c:pt>
              </c:strCache>
            </c:strRef>
          </c:tx>
          <c:spPr>
            <a:solidFill>
              <a:schemeClr val="accent1"/>
            </a:solidFill>
            <a:ln>
              <a:noFill/>
            </a:ln>
            <a:effectLst/>
          </c:spPr>
          <c:invertIfNegative val="0"/>
          <c:cat>
            <c:strRef>
              <c:f>Sheet1!$D$4:$D$10</c:f>
              <c:strCache>
                <c:ptCount val="7"/>
                <c:pt idx="0">
                  <c:v>Municipal infrastructure grant</c:v>
                </c:pt>
                <c:pt idx="1">
                  <c:v>Water services infrastructure grant</c:v>
                </c:pt>
                <c:pt idx="2">
                  <c:v>Urban settlements development grant</c:v>
                </c:pt>
                <c:pt idx="3">
                  <c:v>Public transport network grant</c:v>
                </c:pt>
                <c:pt idx="4">
                  <c:v>Integrated national electrification programme 
(municipal)  grant</c:v>
                </c:pt>
                <c:pt idx="5">
                  <c:v>Regional bulk infrastructure  grant</c:v>
                </c:pt>
                <c:pt idx="6">
                  <c:v>Integrated national electrification programme grant</c:v>
                </c:pt>
              </c:strCache>
            </c:strRef>
          </c:cat>
          <c:val>
            <c:numRef>
              <c:f>Sheet1!$E$4:$E$10</c:f>
              <c:numCache>
                <c:formatCode>_(* #\ ##0_);_*\ \-#\ ##0_);_(* "–"_);_(@_)</c:formatCode>
                <c:ptCount val="7"/>
                <c:pt idx="0">
                  <c:v>-100</c:v>
                </c:pt>
                <c:pt idx="1">
                  <c:v>-400.4</c:v>
                </c:pt>
                <c:pt idx="2">
                  <c:v>-90</c:v>
                </c:pt>
                <c:pt idx="3">
                  <c:v>-200.33600000000001</c:v>
                </c:pt>
                <c:pt idx="5">
                  <c:v>-32.74</c:v>
                </c:pt>
                <c:pt idx="6">
                  <c:v>-30</c:v>
                </c:pt>
              </c:numCache>
            </c:numRef>
          </c:val>
          <c:extLst xmlns:c16r2="http://schemas.microsoft.com/office/drawing/2015/06/chart">
            <c:ext xmlns:c16="http://schemas.microsoft.com/office/drawing/2014/chart" uri="{C3380CC4-5D6E-409C-BE32-E72D297353CC}">
              <c16:uniqueId val="{00000000-55A4-46D5-94A7-C568CE5E90A7}"/>
            </c:ext>
          </c:extLst>
        </c:ser>
        <c:ser>
          <c:idx val="1"/>
          <c:order val="1"/>
          <c:tx>
            <c:strRef>
              <c:f>Sheet1!$F$2:$F$3</c:f>
              <c:strCache>
                <c:ptCount val="2"/>
                <c:pt idx="0">
                  <c:v>2018/19 Budget</c:v>
                </c:pt>
              </c:strCache>
            </c:strRef>
          </c:tx>
          <c:spPr>
            <a:solidFill>
              <a:schemeClr val="accent2"/>
            </a:solidFill>
            <a:ln>
              <a:noFill/>
            </a:ln>
            <a:effectLst/>
          </c:spPr>
          <c:invertIfNegative val="0"/>
          <c:cat>
            <c:strRef>
              <c:f>Sheet1!$D$4:$D$10</c:f>
              <c:strCache>
                <c:ptCount val="7"/>
                <c:pt idx="0">
                  <c:v>Municipal infrastructure grant</c:v>
                </c:pt>
                <c:pt idx="1">
                  <c:v>Water services infrastructure grant</c:v>
                </c:pt>
                <c:pt idx="2">
                  <c:v>Urban settlements development grant</c:v>
                </c:pt>
                <c:pt idx="3">
                  <c:v>Public transport network grant</c:v>
                </c:pt>
                <c:pt idx="4">
                  <c:v>Integrated national electrification programme 
(municipal)  grant</c:v>
                </c:pt>
                <c:pt idx="5">
                  <c:v>Regional bulk infrastructure  grant</c:v>
                </c:pt>
                <c:pt idx="6">
                  <c:v>Integrated national electrification programme grant</c:v>
                </c:pt>
              </c:strCache>
            </c:strRef>
          </c:cat>
          <c:val>
            <c:numRef>
              <c:f>Sheet1!$F$4:$F$10</c:f>
              <c:numCache>
                <c:formatCode>_(* #\ ##0_);_*\ \-#\ ##0_);_(* "–"_);_(@_)</c:formatCode>
                <c:ptCount val="7"/>
                <c:pt idx="0">
                  <c:v>-1500</c:v>
                </c:pt>
                <c:pt idx="1">
                  <c:v>-78</c:v>
                </c:pt>
                <c:pt idx="2">
                  <c:v>-650</c:v>
                </c:pt>
                <c:pt idx="3">
                  <c:v>-329</c:v>
                </c:pt>
                <c:pt idx="4">
                  <c:v>-300</c:v>
                </c:pt>
                <c:pt idx="5">
                  <c:v>-103</c:v>
                </c:pt>
                <c:pt idx="6">
                  <c:v>-700</c:v>
                </c:pt>
              </c:numCache>
            </c:numRef>
          </c:val>
          <c:extLst xmlns:c16r2="http://schemas.microsoft.com/office/drawing/2015/06/chart">
            <c:ext xmlns:c16="http://schemas.microsoft.com/office/drawing/2014/chart" uri="{C3380CC4-5D6E-409C-BE32-E72D297353CC}">
              <c16:uniqueId val="{00000001-55A4-46D5-94A7-C568CE5E90A7}"/>
            </c:ext>
          </c:extLst>
        </c:ser>
        <c:ser>
          <c:idx val="2"/>
          <c:order val="2"/>
          <c:tx>
            <c:strRef>
              <c:f>Sheet1!$G$2:$G$3</c:f>
              <c:strCache>
                <c:ptCount val="2"/>
                <c:pt idx="0">
                  <c:v>2019/20 Budget</c:v>
                </c:pt>
              </c:strCache>
            </c:strRef>
          </c:tx>
          <c:spPr>
            <a:solidFill>
              <a:schemeClr val="accent3"/>
            </a:solidFill>
            <a:ln>
              <a:noFill/>
            </a:ln>
            <a:effectLst/>
          </c:spPr>
          <c:invertIfNegative val="0"/>
          <c:cat>
            <c:strRef>
              <c:f>Sheet1!$D$4:$D$10</c:f>
              <c:strCache>
                <c:ptCount val="7"/>
                <c:pt idx="0">
                  <c:v>Municipal infrastructure grant</c:v>
                </c:pt>
                <c:pt idx="1">
                  <c:v>Water services infrastructure grant</c:v>
                </c:pt>
                <c:pt idx="2">
                  <c:v>Urban settlements development grant</c:v>
                </c:pt>
                <c:pt idx="3">
                  <c:v>Public transport network grant</c:v>
                </c:pt>
                <c:pt idx="4">
                  <c:v>Integrated national electrification programme 
(municipal)  grant</c:v>
                </c:pt>
                <c:pt idx="5">
                  <c:v>Regional bulk infrastructure  grant</c:v>
                </c:pt>
                <c:pt idx="6">
                  <c:v>Integrated national electrification programme grant</c:v>
                </c:pt>
              </c:strCache>
            </c:strRef>
          </c:cat>
          <c:val>
            <c:numRef>
              <c:f>Sheet1!$G$4:$G$10</c:f>
              <c:numCache>
                <c:formatCode>General</c:formatCode>
                <c:ptCount val="7"/>
                <c:pt idx="2" formatCode="_(* #\ ##0_);_*\ \-#\ ##0_);_(* &quot;–&quot;_);_(@_)">
                  <c:v>-172.60400000000001</c:v>
                </c:pt>
                <c:pt idx="6" formatCode="_(* #\ ##0_);_*\ \-#\ ##0_);_(* &quot;–&quot;_);_(@_)">
                  <c:v>-50</c:v>
                </c:pt>
              </c:numCache>
            </c:numRef>
          </c:val>
          <c:extLst xmlns:c16r2="http://schemas.microsoft.com/office/drawing/2015/06/chart">
            <c:ext xmlns:c16="http://schemas.microsoft.com/office/drawing/2014/chart" uri="{C3380CC4-5D6E-409C-BE32-E72D297353CC}">
              <c16:uniqueId val="{00000002-55A4-46D5-94A7-C568CE5E90A7}"/>
            </c:ext>
          </c:extLst>
        </c:ser>
        <c:ser>
          <c:idx val="3"/>
          <c:order val="3"/>
          <c:tx>
            <c:strRef>
              <c:f>Sheet1!$H$2:$H$3</c:f>
              <c:strCache>
                <c:ptCount val="2"/>
                <c:pt idx="0">
                  <c:v>2020/21 Budget</c:v>
                </c:pt>
              </c:strCache>
            </c:strRef>
          </c:tx>
          <c:spPr>
            <a:solidFill>
              <a:schemeClr val="accent4"/>
            </a:solidFill>
            <a:ln>
              <a:noFill/>
            </a:ln>
            <a:effectLst/>
          </c:spPr>
          <c:invertIfNegative val="0"/>
          <c:cat>
            <c:strRef>
              <c:f>Sheet1!$D$4:$D$10</c:f>
              <c:strCache>
                <c:ptCount val="7"/>
                <c:pt idx="0">
                  <c:v>Municipal infrastructure grant</c:v>
                </c:pt>
                <c:pt idx="1">
                  <c:v>Water services infrastructure grant</c:v>
                </c:pt>
                <c:pt idx="2">
                  <c:v>Urban settlements development grant</c:v>
                </c:pt>
                <c:pt idx="3">
                  <c:v>Public transport network grant</c:v>
                </c:pt>
                <c:pt idx="4">
                  <c:v>Integrated national electrification programme 
(municipal)  grant</c:v>
                </c:pt>
                <c:pt idx="5">
                  <c:v>Regional bulk infrastructure  grant</c:v>
                </c:pt>
                <c:pt idx="6">
                  <c:v>Integrated national electrification programme grant</c:v>
                </c:pt>
              </c:strCache>
            </c:strRef>
          </c:cat>
          <c:val>
            <c:numRef>
              <c:f>Sheet1!$H$4:$H$10</c:f>
              <c:numCache>
                <c:formatCode>_(* #\ ##0_);_*\ \-#\ ##0_);_(* "–"_);_(@_)</c:formatCode>
                <c:ptCount val="7"/>
                <c:pt idx="0">
                  <c:v>-782.99599999999998</c:v>
                </c:pt>
                <c:pt idx="1">
                  <c:v>-425.80700000000002</c:v>
                </c:pt>
                <c:pt idx="2">
                  <c:v>-1270.2080000000001</c:v>
                </c:pt>
                <c:pt idx="3">
                  <c:v>-1049.3240000000001</c:v>
                </c:pt>
                <c:pt idx="4">
                  <c:v>-118.61199999999999</c:v>
                </c:pt>
                <c:pt idx="5">
                  <c:v>-174.4</c:v>
                </c:pt>
                <c:pt idx="6">
                  <c:v>-61.255000000000003</c:v>
                </c:pt>
              </c:numCache>
            </c:numRef>
          </c:val>
          <c:extLst xmlns:c16r2="http://schemas.microsoft.com/office/drawing/2015/06/chart">
            <c:ext xmlns:c16="http://schemas.microsoft.com/office/drawing/2014/chart" uri="{C3380CC4-5D6E-409C-BE32-E72D297353CC}">
              <c16:uniqueId val="{00000003-55A4-46D5-94A7-C568CE5E90A7}"/>
            </c:ext>
          </c:extLst>
        </c:ser>
        <c:ser>
          <c:idx val="4"/>
          <c:order val="4"/>
          <c:tx>
            <c:strRef>
              <c:f>Sheet1!$I$2:$I$3</c:f>
              <c:strCache>
                <c:ptCount val="2"/>
                <c:pt idx="0">
                  <c:v>2020/21 Adjustment Budget</c:v>
                </c:pt>
              </c:strCache>
            </c:strRef>
          </c:tx>
          <c:spPr>
            <a:solidFill>
              <a:schemeClr val="accent5"/>
            </a:solidFill>
            <a:ln>
              <a:noFill/>
            </a:ln>
            <a:effectLst/>
          </c:spPr>
          <c:invertIfNegative val="0"/>
          <c:cat>
            <c:strRef>
              <c:f>Sheet1!$D$4:$D$10</c:f>
              <c:strCache>
                <c:ptCount val="7"/>
                <c:pt idx="0">
                  <c:v>Municipal infrastructure grant</c:v>
                </c:pt>
                <c:pt idx="1">
                  <c:v>Water services infrastructure grant</c:v>
                </c:pt>
                <c:pt idx="2">
                  <c:v>Urban settlements development grant</c:v>
                </c:pt>
                <c:pt idx="3">
                  <c:v>Public transport network grant</c:v>
                </c:pt>
                <c:pt idx="4">
                  <c:v>Integrated national electrification programme 
(municipal)  grant</c:v>
                </c:pt>
                <c:pt idx="5">
                  <c:v>Regional bulk infrastructure  grant</c:v>
                </c:pt>
                <c:pt idx="6">
                  <c:v>Integrated national electrification programme grant</c:v>
                </c:pt>
              </c:strCache>
            </c:strRef>
          </c:cat>
          <c:val>
            <c:numRef>
              <c:f>Sheet1!$I$4:$I$10</c:f>
              <c:numCache>
                <c:formatCode>General</c:formatCode>
                <c:ptCount val="7"/>
                <c:pt idx="2" formatCode="_(* #\ ##0_____);_*\ \-#\ ##0_____);_(* &quot;–&quot;_______);_(@_____)">
                  <c:v>-1100</c:v>
                </c:pt>
                <c:pt idx="3" formatCode="_(* #\ ##0_____);_*\ \-#\ ##0_____);_(* &quot;–&quot;_______);_(@_____)">
                  <c:v>-1902.2750000000001</c:v>
                </c:pt>
                <c:pt idx="4" formatCode="_(* #\ ##0_____);_*\ \-#\ ##0_____);_(* &quot;–&quot;_______);_(@_____)">
                  <c:v>-500</c:v>
                </c:pt>
                <c:pt idx="6" formatCode="_(* #\ ##0_____);_*\ \-#\ ##0_____);_(* &quot;–&quot;_______);_(@_____)">
                  <c:v>-1000</c:v>
                </c:pt>
              </c:numCache>
            </c:numRef>
          </c:val>
          <c:extLst xmlns:c16r2="http://schemas.microsoft.com/office/drawing/2015/06/chart">
            <c:ext xmlns:c16="http://schemas.microsoft.com/office/drawing/2014/chart" uri="{C3380CC4-5D6E-409C-BE32-E72D297353CC}">
              <c16:uniqueId val="{00000004-55A4-46D5-94A7-C568CE5E90A7}"/>
            </c:ext>
          </c:extLst>
        </c:ser>
        <c:dLbls>
          <c:showLegendKey val="0"/>
          <c:showVal val="0"/>
          <c:showCatName val="0"/>
          <c:showSerName val="0"/>
          <c:showPercent val="0"/>
          <c:showBubbleSize val="0"/>
        </c:dLbls>
        <c:gapWidth val="150"/>
        <c:axId val="286753968"/>
        <c:axId val="286752848"/>
      </c:barChart>
      <c:catAx>
        <c:axId val="28675396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86752848"/>
        <c:crosses val="autoZero"/>
        <c:auto val="1"/>
        <c:lblAlgn val="ctr"/>
        <c:lblOffset val="100"/>
        <c:noMultiLvlLbl val="0"/>
      </c:catAx>
      <c:valAx>
        <c:axId val="286752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n-GB" dirty="0"/>
                  <a:t>Baseline Cuts and Net Suspension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title>
        <c:numFmt formatCode="_(* #\ ##0_);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286753968"/>
        <c:crosses val="autoZero"/>
        <c:crossBetween val="between"/>
      </c:valAx>
      <c:spPr>
        <a:noFill/>
        <a:ln>
          <a:noFill/>
        </a:ln>
        <a:effectLst/>
      </c:spPr>
    </c:plotArea>
    <c:legend>
      <c:legendPos val="b"/>
      <c:layout>
        <c:manualLayout>
          <c:xMode val="edge"/>
          <c:yMode val="edge"/>
          <c:x val="0.60776198477946897"/>
          <c:y val="0.67015663383080892"/>
          <c:w val="0.39069108062067176"/>
          <c:h val="0.22079105408041083"/>
        </c:manualLayout>
      </c:layout>
      <c:overlay val="0"/>
      <c:spPr>
        <a:solidFill>
          <a:schemeClr val="lt1"/>
        </a:solidFill>
        <a:ln w="25400" cap="flat" cmpd="sng" algn="ctr">
          <a:solidFill>
            <a:schemeClr val="accent6"/>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10 Most Affected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8130778678912218"/>
          <c:y val="0.1680853895745901"/>
          <c:w val="0.81869221321087782"/>
          <c:h val="0.4092223709437936"/>
        </c:manualLayout>
      </c:layout>
      <c:barChart>
        <c:barDir val="col"/>
        <c:grouping val="clustered"/>
        <c:varyColors val="0"/>
        <c:ser>
          <c:idx val="0"/>
          <c:order val="0"/>
          <c:tx>
            <c:strRef>
              <c:f>most!$B$1</c:f>
              <c:strCache>
                <c:ptCount val="1"/>
                <c:pt idx="0">
                  <c:v>2020 budget</c:v>
                </c:pt>
              </c:strCache>
            </c:strRef>
          </c:tx>
          <c:spPr>
            <a:solidFill>
              <a:schemeClr val="accent1"/>
            </a:solidFill>
            <a:ln>
              <a:noFill/>
            </a:ln>
            <a:effectLst/>
          </c:spPr>
          <c:invertIfNegative val="0"/>
          <c:cat>
            <c:strRef>
              <c:f>most!$A$2:$A$11</c:f>
              <c:strCache>
                <c:ptCount val="10"/>
                <c:pt idx="0">
                  <c:v>Agriculture, Land Reform and Rural Development</c:v>
                </c:pt>
                <c:pt idx="1">
                  <c:v>Trade, Industry and Competition</c:v>
                </c:pt>
                <c:pt idx="2">
                  <c:v>Mineral Resources and Energy</c:v>
                </c:pt>
                <c:pt idx="3">
                  <c:v>Science and Innovation</c:v>
                </c:pt>
                <c:pt idx="4">
                  <c:v>Sports, Arts and Culture</c:v>
                </c:pt>
                <c:pt idx="5">
                  <c:v>Tourism</c:v>
                </c:pt>
                <c:pt idx="6">
                  <c:v>Women, Youth and Persons with Disabilities</c:v>
                </c:pt>
                <c:pt idx="7">
                  <c:v>Military Veterans</c:v>
                </c:pt>
                <c:pt idx="8">
                  <c:v>Public Service and Administration</c:v>
                </c:pt>
                <c:pt idx="9">
                  <c:v>Planning, Monitoring and Evaluation</c:v>
                </c:pt>
              </c:strCache>
            </c:strRef>
          </c:cat>
          <c:val>
            <c:numRef>
              <c:f>most!$B$2:$B$11</c:f>
              <c:numCache>
                <c:formatCode>0.0</c:formatCode>
                <c:ptCount val="10"/>
                <c:pt idx="0">
                  <c:v>16.810055999999999</c:v>
                </c:pt>
                <c:pt idx="1">
                  <c:v>11.082138</c:v>
                </c:pt>
                <c:pt idx="2">
                  <c:v>9.3370280000000001</c:v>
                </c:pt>
                <c:pt idx="3">
                  <c:v>8.7973929999999996</c:v>
                </c:pt>
                <c:pt idx="4">
                  <c:v>5.7201639999999996</c:v>
                </c:pt>
                <c:pt idx="5">
                  <c:v>2.4809839999999999</c:v>
                </c:pt>
                <c:pt idx="6">
                  <c:v>0.77849000000000002</c:v>
                </c:pt>
                <c:pt idx="7">
                  <c:v>0.68307299999999993</c:v>
                </c:pt>
                <c:pt idx="8">
                  <c:v>0.56570600000000004</c:v>
                </c:pt>
                <c:pt idx="9">
                  <c:v>0.49997399999999997</c:v>
                </c:pt>
              </c:numCache>
            </c:numRef>
          </c:val>
          <c:extLst xmlns:c16r2="http://schemas.microsoft.com/office/drawing/2015/06/chart">
            <c:ext xmlns:c16="http://schemas.microsoft.com/office/drawing/2014/chart" uri="{C3380CC4-5D6E-409C-BE32-E72D297353CC}">
              <c16:uniqueId val="{00000000-06C1-4A80-8594-61A2EE3C4876}"/>
            </c:ext>
          </c:extLst>
        </c:ser>
        <c:ser>
          <c:idx val="1"/>
          <c:order val="1"/>
          <c:tx>
            <c:strRef>
              <c:f>most!$C$1</c:f>
              <c:strCache>
                <c:ptCount val="1"/>
                <c:pt idx="0">
                  <c:v>Revised budget</c:v>
                </c:pt>
              </c:strCache>
            </c:strRef>
          </c:tx>
          <c:spPr>
            <a:solidFill>
              <a:schemeClr val="accent2"/>
            </a:solidFill>
            <a:ln>
              <a:noFill/>
            </a:ln>
            <a:effectLst/>
          </c:spPr>
          <c:invertIfNegative val="0"/>
          <c:cat>
            <c:strRef>
              <c:f>most!$A$2:$A$11</c:f>
              <c:strCache>
                <c:ptCount val="10"/>
                <c:pt idx="0">
                  <c:v>Agriculture, Land Reform and Rural Development</c:v>
                </c:pt>
                <c:pt idx="1">
                  <c:v>Trade, Industry and Competition</c:v>
                </c:pt>
                <c:pt idx="2">
                  <c:v>Mineral Resources and Energy</c:v>
                </c:pt>
                <c:pt idx="3">
                  <c:v>Science and Innovation</c:v>
                </c:pt>
                <c:pt idx="4">
                  <c:v>Sports, Arts and Culture</c:v>
                </c:pt>
                <c:pt idx="5">
                  <c:v>Tourism</c:v>
                </c:pt>
                <c:pt idx="6">
                  <c:v>Women, Youth and Persons with Disabilities</c:v>
                </c:pt>
                <c:pt idx="7">
                  <c:v>Military Veterans</c:v>
                </c:pt>
                <c:pt idx="8">
                  <c:v>Public Service and Administration</c:v>
                </c:pt>
                <c:pt idx="9">
                  <c:v>Planning, Monitoring and Evaluation</c:v>
                </c:pt>
              </c:strCache>
            </c:strRef>
          </c:cat>
          <c:val>
            <c:numRef>
              <c:f>most!$C$2:$C$11</c:f>
              <c:numCache>
                <c:formatCode>0.0</c:formatCode>
                <c:ptCount val="10"/>
                <c:pt idx="0">
                  <c:v>14.416312</c:v>
                </c:pt>
                <c:pt idx="1">
                  <c:v>9.3107099999999985</c:v>
                </c:pt>
                <c:pt idx="2">
                  <c:v>7.763001</c:v>
                </c:pt>
                <c:pt idx="3">
                  <c:v>7.3618930000000002</c:v>
                </c:pt>
                <c:pt idx="4">
                  <c:v>4.7548620000000001</c:v>
                </c:pt>
                <c:pt idx="5">
                  <c:v>1.4809839999999999</c:v>
                </c:pt>
                <c:pt idx="6">
                  <c:v>0.64523699999999995</c:v>
                </c:pt>
                <c:pt idx="7">
                  <c:v>0.54607300000000003</c:v>
                </c:pt>
                <c:pt idx="8">
                  <c:v>0.47970600000000002</c:v>
                </c:pt>
                <c:pt idx="9">
                  <c:v>0.399974</c:v>
                </c:pt>
              </c:numCache>
            </c:numRef>
          </c:val>
          <c:extLst xmlns:c16r2="http://schemas.microsoft.com/office/drawing/2015/06/chart">
            <c:ext xmlns:c16="http://schemas.microsoft.com/office/drawing/2014/chart" uri="{C3380CC4-5D6E-409C-BE32-E72D297353CC}">
              <c16:uniqueId val="{00000001-06C1-4A80-8594-61A2EE3C4876}"/>
            </c:ext>
          </c:extLst>
        </c:ser>
        <c:dLbls>
          <c:showLegendKey val="0"/>
          <c:showVal val="0"/>
          <c:showCatName val="0"/>
          <c:showSerName val="0"/>
          <c:showPercent val="0"/>
          <c:showBubbleSize val="0"/>
        </c:dLbls>
        <c:gapWidth val="219"/>
        <c:overlap val="-27"/>
        <c:axId val="470155056"/>
        <c:axId val="470153376"/>
      </c:barChart>
      <c:catAx>
        <c:axId val="470155056"/>
        <c:scaling>
          <c:orientation val="minMax"/>
        </c:scaling>
        <c:delete val="0"/>
        <c:axPos val="b"/>
        <c:numFmt formatCode="General" sourceLinked="1"/>
        <c:majorTickMark val="none"/>
        <c:minorTickMark val="none"/>
        <c:tickLblPos val="nextTo"/>
        <c:spPr>
          <a:noFill/>
          <a:ln w="6350" cap="flat" cmpd="sng" algn="ctr">
            <a:solidFill>
              <a:sysClr val="windowText" lastClr="000000"/>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70153376"/>
        <c:crosses val="autoZero"/>
        <c:auto val="1"/>
        <c:lblAlgn val="ctr"/>
        <c:lblOffset val="100"/>
        <c:noMultiLvlLbl val="0"/>
      </c:catAx>
      <c:valAx>
        <c:axId val="470153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ZA"/>
                  <a:t>Allocations in R’billion</a:t>
                </a:r>
              </a:p>
            </c:rich>
          </c:tx>
          <c:layout>
            <c:manualLayout>
              <c:xMode val="edge"/>
              <c:yMode val="edge"/>
              <c:x val="8.3775755335017424E-2"/>
              <c:y val="0.14799860200718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1"/>
        <c:majorTickMark val="none"/>
        <c:minorTickMark val="none"/>
        <c:tickLblPos val="nextTo"/>
        <c:spPr>
          <a:noFill/>
          <a:ln w="6350" cap="flat" cmpd="sng" algn="ctr">
            <a:solidFill>
              <a:sysClr val="windowText" lastClr="000000"/>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70155056"/>
        <c:crosses val="autoZero"/>
        <c:crossBetween val="between"/>
      </c:valAx>
      <c:spPr>
        <a:noFill/>
        <a:ln>
          <a:noFill/>
        </a:ln>
        <a:effectLst/>
      </c:spPr>
    </c:plotArea>
    <c:legend>
      <c:legendPos val="b"/>
      <c:layout>
        <c:manualLayout>
          <c:xMode val="edge"/>
          <c:yMode val="edge"/>
          <c:x val="0.53960329544440411"/>
          <c:y val="0.14552144669110839"/>
          <c:w val="0.42314177555057197"/>
          <c:h val="0.1205673327963559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Times New Roman" panose="02020603050405020304" pitchFamily="18" charset="0"/>
          <a:ea typeface="+mn-ea"/>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10 Least Affected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4710884931235452"/>
          <c:y val="0.17171296296296296"/>
          <c:w val="0.84725106910739234"/>
          <c:h val="0.45327789385514933"/>
        </c:manualLayout>
      </c:layout>
      <c:barChart>
        <c:barDir val="col"/>
        <c:grouping val="clustered"/>
        <c:varyColors val="0"/>
        <c:ser>
          <c:idx val="0"/>
          <c:order val="0"/>
          <c:tx>
            <c:strRef>
              <c:f>Sheet7!$B$1</c:f>
              <c:strCache>
                <c:ptCount val="1"/>
                <c:pt idx="0">
                  <c:v>2020 budget</c:v>
                </c:pt>
              </c:strCache>
            </c:strRef>
          </c:tx>
          <c:spPr>
            <a:solidFill>
              <a:schemeClr val="accent1"/>
            </a:solidFill>
            <a:ln>
              <a:noFill/>
            </a:ln>
            <a:effectLst/>
          </c:spPr>
          <c:invertIfNegative val="0"/>
          <c:cat>
            <c:strRef>
              <c:f>Sheet7!$A$2:$A$11</c:f>
              <c:strCache>
                <c:ptCount val="10"/>
                <c:pt idx="0">
                  <c:v>Public Enterprises</c:v>
                </c:pt>
                <c:pt idx="1">
                  <c:v>Justice and Constitutional Development</c:v>
                </c:pt>
                <c:pt idx="2">
                  <c:v>Water and Sanitation</c:v>
                </c:pt>
                <c:pt idx="3">
                  <c:v>International Relations and Cooperation</c:v>
                </c:pt>
                <c:pt idx="4">
                  <c:v>Communications and Digital Technologies</c:v>
                </c:pt>
                <c:pt idx="5">
                  <c:v>Parliament</c:v>
                </c:pt>
                <c:pt idx="6">
                  <c:v>Office of the Chief Justice</c:v>
                </c:pt>
                <c:pt idx="7">
                  <c:v>Small Business Development</c:v>
                </c:pt>
                <c:pt idx="8">
                  <c:v>Public Service Commission</c:v>
                </c:pt>
                <c:pt idx="9">
                  <c:v>Traditional Affairs</c:v>
                </c:pt>
              </c:strCache>
            </c:strRef>
          </c:cat>
          <c:val>
            <c:numRef>
              <c:f>Sheet7!$B$2:$B$11</c:f>
              <c:numCache>
                <c:formatCode>0.0</c:formatCode>
                <c:ptCount val="10"/>
                <c:pt idx="0">
                  <c:v>37.849355000000003</c:v>
                </c:pt>
                <c:pt idx="1">
                  <c:v>22.410848000000001</c:v>
                </c:pt>
                <c:pt idx="2">
                  <c:v>17.216227</c:v>
                </c:pt>
                <c:pt idx="3">
                  <c:v>6.8501789999999998</c:v>
                </c:pt>
                <c:pt idx="4">
                  <c:v>3.3945369999999997</c:v>
                </c:pt>
                <c:pt idx="5">
                  <c:v>2.6876100000000003</c:v>
                </c:pt>
                <c:pt idx="6">
                  <c:v>2.4507779999999997</c:v>
                </c:pt>
                <c:pt idx="7">
                  <c:v>2.4067829999999999</c:v>
                </c:pt>
                <c:pt idx="8">
                  <c:v>0.29762700000000003</c:v>
                </c:pt>
                <c:pt idx="9">
                  <c:v>0.173399</c:v>
                </c:pt>
              </c:numCache>
            </c:numRef>
          </c:val>
          <c:extLst xmlns:c16r2="http://schemas.microsoft.com/office/drawing/2015/06/chart">
            <c:ext xmlns:c16="http://schemas.microsoft.com/office/drawing/2014/chart" uri="{C3380CC4-5D6E-409C-BE32-E72D297353CC}">
              <c16:uniqueId val="{00000000-A7D7-46AE-BC9C-05EE519ACDF6}"/>
            </c:ext>
          </c:extLst>
        </c:ser>
        <c:ser>
          <c:idx val="1"/>
          <c:order val="1"/>
          <c:tx>
            <c:strRef>
              <c:f>Sheet7!$C$1</c:f>
              <c:strCache>
                <c:ptCount val="1"/>
                <c:pt idx="0">
                  <c:v>Revised budget</c:v>
                </c:pt>
              </c:strCache>
            </c:strRef>
          </c:tx>
          <c:spPr>
            <a:solidFill>
              <a:schemeClr val="accent2"/>
            </a:solidFill>
            <a:ln>
              <a:noFill/>
            </a:ln>
            <a:effectLst/>
          </c:spPr>
          <c:invertIfNegative val="0"/>
          <c:cat>
            <c:strRef>
              <c:f>Sheet7!$A$2:$A$11</c:f>
              <c:strCache>
                <c:ptCount val="10"/>
                <c:pt idx="0">
                  <c:v>Public Enterprises</c:v>
                </c:pt>
                <c:pt idx="1">
                  <c:v>Justice and Constitutional Development</c:v>
                </c:pt>
                <c:pt idx="2">
                  <c:v>Water and Sanitation</c:v>
                </c:pt>
                <c:pt idx="3">
                  <c:v>International Relations and Cooperation</c:v>
                </c:pt>
                <c:pt idx="4">
                  <c:v>Communications and Digital Technologies</c:v>
                </c:pt>
                <c:pt idx="5">
                  <c:v>Parliament</c:v>
                </c:pt>
                <c:pt idx="6">
                  <c:v>Office of the Chief Justice</c:v>
                </c:pt>
                <c:pt idx="7">
                  <c:v>Small Business Development</c:v>
                </c:pt>
                <c:pt idx="8">
                  <c:v>Public Service Commission</c:v>
                </c:pt>
                <c:pt idx="9">
                  <c:v>Traditional Affairs</c:v>
                </c:pt>
              </c:strCache>
            </c:strRef>
          </c:cat>
          <c:val>
            <c:numRef>
              <c:f>Sheet7!$C$2:$C$11</c:f>
              <c:numCache>
                <c:formatCode>0.0</c:formatCode>
                <c:ptCount val="10"/>
                <c:pt idx="0">
                  <c:v>37.787483999999999</c:v>
                </c:pt>
                <c:pt idx="1">
                  <c:v>21.994848000000001</c:v>
                </c:pt>
                <c:pt idx="2">
                  <c:v>16.959226999999998</c:v>
                </c:pt>
                <c:pt idx="3">
                  <c:v>6.5336040000000004</c:v>
                </c:pt>
                <c:pt idx="4">
                  <c:v>3.2831060000000001</c:v>
                </c:pt>
                <c:pt idx="5">
                  <c:v>2.6076090000000001</c:v>
                </c:pt>
                <c:pt idx="6">
                  <c:v>2.4207779999999999</c:v>
                </c:pt>
                <c:pt idx="7">
                  <c:v>2.3397829999999997</c:v>
                </c:pt>
                <c:pt idx="8">
                  <c:v>0.28762700000000002</c:v>
                </c:pt>
                <c:pt idx="9">
                  <c:v>0.17039899999999999</c:v>
                </c:pt>
              </c:numCache>
            </c:numRef>
          </c:val>
          <c:extLst xmlns:c16r2="http://schemas.microsoft.com/office/drawing/2015/06/chart">
            <c:ext xmlns:c16="http://schemas.microsoft.com/office/drawing/2014/chart" uri="{C3380CC4-5D6E-409C-BE32-E72D297353CC}">
              <c16:uniqueId val="{00000001-A7D7-46AE-BC9C-05EE519ACDF6}"/>
            </c:ext>
          </c:extLst>
        </c:ser>
        <c:dLbls>
          <c:showLegendKey val="0"/>
          <c:showVal val="0"/>
          <c:showCatName val="0"/>
          <c:showSerName val="0"/>
          <c:showPercent val="0"/>
          <c:showBubbleSize val="0"/>
        </c:dLbls>
        <c:gapWidth val="219"/>
        <c:overlap val="-27"/>
        <c:axId val="366095968"/>
        <c:axId val="493660624"/>
      </c:barChart>
      <c:catAx>
        <c:axId val="36609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93660624"/>
        <c:crosses val="autoZero"/>
        <c:auto val="1"/>
        <c:lblAlgn val="ctr"/>
        <c:lblOffset val="100"/>
        <c:noMultiLvlLbl val="0"/>
      </c:catAx>
      <c:valAx>
        <c:axId val="493660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ZA"/>
                  <a:t>Allocation in R’ billion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66095968"/>
        <c:crosses val="autoZero"/>
        <c:crossBetween val="between"/>
      </c:valAx>
      <c:spPr>
        <a:noFill/>
        <a:ln>
          <a:noFill/>
        </a:ln>
        <a:effectLst/>
      </c:spPr>
    </c:plotArea>
    <c:legend>
      <c:legendPos val="b"/>
      <c:layout>
        <c:manualLayout>
          <c:xMode val="edge"/>
          <c:yMode val="edge"/>
          <c:x val="0.44624885630508149"/>
          <c:y val="0.16724482356372117"/>
          <c:w val="0.5059523656189207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Times New Roman" panose="02020603050405020304" pitchFamily="18" charset="0"/>
          <a:ea typeface="+mn-ea"/>
          <a:cs typeface="Times New Roman" panose="02020603050405020304"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Sheet13!$B$2</c:f>
              <c:strCache>
                <c:ptCount val="1"/>
                <c:pt idx="0">
                  <c:v>Suspension of funds</c:v>
                </c:pt>
              </c:strCache>
            </c:strRef>
          </c:tx>
          <c:spPr>
            <a:solidFill>
              <a:srgbClr val="1F497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Sheet13!$A$3:$A$6</c:f>
              <c:strCache>
                <c:ptCount val="4"/>
                <c:pt idx="0">
                  <c:v>Compensation of employees</c:v>
                </c:pt>
                <c:pt idx="1">
                  <c:v>Goods and services</c:v>
                </c:pt>
                <c:pt idx="2">
                  <c:v>Transfers and subsidies</c:v>
                </c:pt>
                <c:pt idx="3">
                  <c:v>Payments for capital assets</c:v>
                </c:pt>
              </c:strCache>
            </c:strRef>
          </c:cat>
          <c:val>
            <c:numRef>
              <c:f>Sheet13!$B$3:$B$6</c:f>
              <c:numCache>
                <c:formatCode>0%</c:formatCode>
                <c:ptCount val="4"/>
                <c:pt idx="0">
                  <c:v>-7.5960842367809468E-3</c:v>
                </c:pt>
                <c:pt idx="1">
                  <c:v>-9.4479113747067661E-2</c:v>
                </c:pt>
                <c:pt idx="2">
                  <c:v>-7.242675792374241E-2</c:v>
                </c:pt>
                <c:pt idx="3">
                  <c:v>-5.93185250706929E-2</c:v>
                </c:pt>
              </c:numCache>
            </c:numRef>
          </c:val>
          <c:extLst xmlns:c16r2="http://schemas.microsoft.com/office/drawing/2015/06/chart">
            <c:ext xmlns:c16="http://schemas.microsoft.com/office/drawing/2014/chart" uri="{C3380CC4-5D6E-409C-BE32-E72D297353CC}">
              <c16:uniqueId val="{00000000-6E4D-4AF6-989B-AE593A906314}"/>
            </c:ext>
          </c:extLst>
        </c:ser>
        <c:dLbls>
          <c:dLblPos val="outEnd"/>
          <c:showLegendKey val="0"/>
          <c:showVal val="1"/>
          <c:showCatName val="0"/>
          <c:showSerName val="0"/>
          <c:showPercent val="0"/>
          <c:showBubbleSize val="0"/>
        </c:dLbls>
        <c:gapWidth val="219"/>
        <c:overlap val="-27"/>
        <c:axId val="282764272"/>
        <c:axId val="493658944"/>
      </c:barChart>
      <c:catAx>
        <c:axId val="282764272"/>
        <c:scaling>
          <c:orientation val="minMax"/>
        </c:scaling>
        <c:delete val="0"/>
        <c:axPos val="b"/>
        <c:numFmt formatCode="General" sourceLinked="1"/>
        <c:majorTickMark val="none"/>
        <c:minorTickMark val="none"/>
        <c:tickLblPos val="low"/>
        <c:spPr>
          <a:noFill/>
          <a:ln w="6350" cap="flat" cmpd="sng" algn="ctr">
            <a:solidFill>
              <a:sysClr val="windowText" lastClr="000000"/>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93658944"/>
        <c:crosses val="autoZero"/>
        <c:auto val="1"/>
        <c:lblAlgn val="ctr"/>
        <c:lblOffset val="100"/>
        <c:noMultiLvlLbl val="0"/>
      </c:catAx>
      <c:valAx>
        <c:axId val="493658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6350" cap="flat" cmpd="sng" algn="ctr">
            <a:solidFill>
              <a:sysClr val="windowText" lastClr="000000"/>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27642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64194193909385E-2"/>
          <c:y val="5.4214702238635198E-2"/>
          <c:w val="0.91686618582904178"/>
          <c:h val="0.54543843176627715"/>
        </c:manualLayout>
      </c:layout>
      <c:barChart>
        <c:barDir val="col"/>
        <c:grouping val="clustered"/>
        <c:varyColors val="0"/>
        <c:ser>
          <c:idx val="0"/>
          <c:order val="0"/>
          <c:tx>
            <c:strRef>
              <c:f>'[SAB 2020 - Annexure A (2).xlsx]1_1'!$I$3</c:f>
              <c:strCache>
                <c:ptCount val="1"/>
                <c:pt idx="0">
                  <c:v>Budget
 2020</c:v>
                </c:pt>
              </c:strCache>
            </c:strRef>
          </c:tx>
          <c:spPr>
            <a:solidFill>
              <a:schemeClr val="accent1"/>
            </a:solidFill>
            <a:ln>
              <a:noFill/>
            </a:ln>
            <a:effectLst/>
          </c:spPr>
          <c:invertIfNegative val="0"/>
          <c:cat>
            <c:strRef>
              <c:f>'[SAB 2020 - Annexure A (2).xlsx]1_1'!$H$4:$H$30</c:f>
              <c:strCache>
                <c:ptCount val="27"/>
                <c:pt idx="0">
                  <c:v>HIV, TB, malaria and community outreach</c:v>
                </c:pt>
                <c:pt idx="1">
                  <c:v>Human settlements development</c:v>
                </c:pt>
                <c:pt idx="2">
                  <c:v>National tertiary services</c:v>
                </c:pt>
                <c:pt idx="3">
                  <c:v>Provincial roads maintenance</c:v>
                </c:pt>
                <c:pt idx="4">
                  <c:v>Education infrastructure</c:v>
                </c:pt>
                <c:pt idx="5">
                  <c:v>National school nutrition programme</c:v>
                </c:pt>
                <c:pt idx="6">
                  <c:v>Public transport operations</c:v>
                </c:pt>
                <c:pt idx="7">
                  <c:v>Health facility revitalisation</c:v>
                </c:pt>
                <c:pt idx="8">
                  <c:v>Statutory human resource, training and development</c:v>
                </c:pt>
                <c:pt idx="9">
                  <c:v>National health insurance indirect</c:v>
                </c:pt>
                <c:pt idx="10">
                  <c:v>School infrastructure backlogs</c:v>
                </c:pt>
                <c:pt idx="11">
                  <c:v>Comprehensive agricultural support programme</c:v>
                </c:pt>
                <c:pt idx="12">
                  <c:v>Community library services</c:v>
                </c:pt>
                <c:pt idx="13">
                  <c:v>Early childhood development</c:v>
                </c:pt>
                <c:pt idx="14">
                  <c:v>Mass participation and sport development</c:v>
                </c:pt>
                <c:pt idx="15">
                  <c:v>Title deeds restoration</c:v>
                </c:pt>
                <c:pt idx="16">
                  <c:v>Ilima/Letsema projects</c:v>
                </c:pt>
                <c:pt idx="17">
                  <c:v>Expanded public works programme 
integrated grant for provinces</c:v>
                </c:pt>
                <c:pt idx="18">
                  <c:v>Social sector expanded public works 
programme incentive for provinces</c:v>
                </c:pt>
                <c:pt idx="19">
                  <c:v>Maths, science and technology</c:v>
                </c:pt>
                <c:pt idx="20">
                  <c:v>Provincial emergency housing</c:v>
                </c:pt>
                <c:pt idx="21">
                  <c:v>National health insurance grant: health professionals</c:v>
                </c:pt>
                <c:pt idx="22">
                  <c:v>HIV and AIDS (life skills education)</c:v>
                </c:pt>
                <c:pt idx="23">
                  <c:v>Learners with profound intellectual disabilities</c:v>
                </c:pt>
                <c:pt idx="24">
                  <c:v>Provincial disaster relief</c:v>
                </c:pt>
                <c:pt idx="25">
                  <c:v>Land care programme: poverty relief 
and infrastructure development</c:v>
                </c:pt>
                <c:pt idx="26">
                  <c:v>Ilima/Letsema indirect</c:v>
                </c:pt>
              </c:strCache>
            </c:strRef>
          </c:cat>
          <c:val>
            <c:numRef>
              <c:f>'[SAB 2020 - Annexure A (2).xlsx]1_1'!$I$4:$I$30</c:f>
              <c:numCache>
                <c:formatCode>General</c:formatCode>
                <c:ptCount val="27"/>
                <c:pt idx="0">
                  <c:v>24387.202000000001</c:v>
                </c:pt>
                <c:pt idx="1">
                  <c:v>16620.732</c:v>
                </c:pt>
                <c:pt idx="2">
                  <c:v>14068.862999999999</c:v>
                </c:pt>
                <c:pt idx="3">
                  <c:v>11593.174000000001</c:v>
                </c:pt>
                <c:pt idx="4">
                  <c:v>11007.967000000001</c:v>
                </c:pt>
                <c:pt idx="5">
                  <c:v>7665.8869999999997</c:v>
                </c:pt>
                <c:pt idx="6">
                  <c:v>6749.5810000000001</c:v>
                </c:pt>
                <c:pt idx="7">
                  <c:v>6367.652</c:v>
                </c:pt>
                <c:pt idx="8">
                  <c:v>4154.6040000000003</c:v>
                </c:pt>
                <c:pt idx="9">
                  <c:v>2287.864</c:v>
                </c:pt>
                <c:pt idx="10">
                  <c:v>1736.413</c:v>
                </c:pt>
                <c:pt idx="11">
                  <c:v>1522.19</c:v>
                </c:pt>
                <c:pt idx="12">
                  <c:v>1479.0930000000001</c:v>
                </c:pt>
                <c:pt idx="13">
                  <c:v>915.149</c:v>
                </c:pt>
                <c:pt idx="14">
                  <c:v>596.61699999999996</c:v>
                </c:pt>
                <c:pt idx="15">
                  <c:v>577.82299999999998</c:v>
                </c:pt>
                <c:pt idx="16">
                  <c:v>548.81500000000005</c:v>
                </c:pt>
                <c:pt idx="17">
                  <c:v>420.762</c:v>
                </c:pt>
                <c:pt idx="18">
                  <c:v>413.58300000000003</c:v>
                </c:pt>
                <c:pt idx="19">
                  <c:v>400.86200000000002</c:v>
                </c:pt>
                <c:pt idx="20">
                  <c:v>294.899</c:v>
                </c:pt>
                <c:pt idx="21">
                  <c:v>288.83999999999997</c:v>
                </c:pt>
                <c:pt idx="22">
                  <c:v>246.69900000000001</c:v>
                </c:pt>
                <c:pt idx="23">
                  <c:v>242.864</c:v>
                </c:pt>
                <c:pt idx="24">
                  <c:v>138.489</c:v>
                </c:pt>
                <c:pt idx="25">
                  <c:v>82.418999999999997</c:v>
                </c:pt>
                <c:pt idx="26">
                  <c:v>35.856999999999999</c:v>
                </c:pt>
              </c:numCache>
            </c:numRef>
          </c:val>
          <c:extLst xmlns:c16r2="http://schemas.microsoft.com/office/drawing/2015/06/chart">
            <c:ext xmlns:c16="http://schemas.microsoft.com/office/drawing/2014/chart" uri="{C3380CC4-5D6E-409C-BE32-E72D297353CC}">
              <c16:uniqueId val="{00000000-B62E-438A-8B7A-9CB947CF6548}"/>
            </c:ext>
          </c:extLst>
        </c:ser>
        <c:ser>
          <c:idx val="1"/>
          <c:order val="1"/>
          <c:tx>
            <c:strRef>
              <c:f>'[SAB 2020 - Annexure A (2).xlsx]1_1'!$J$3</c:f>
              <c:strCache>
                <c:ptCount val="1"/>
                <c:pt idx="0">
                  <c:v>Adjusted
 allocation</c:v>
                </c:pt>
              </c:strCache>
            </c:strRef>
          </c:tx>
          <c:spPr>
            <a:solidFill>
              <a:schemeClr val="accent2"/>
            </a:solidFill>
            <a:ln>
              <a:noFill/>
            </a:ln>
            <a:effectLst/>
          </c:spPr>
          <c:invertIfNegative val="0"/>
          <c:cat>
            <c:strRef>
              <c:f>'[SAB 2020 - Annexure A (2).xlsx]1_1'!$H$4:$H$30</c:f>
              <c:strCache>
                <c:ptCount val="27"/>
                <c:pt idx="0">
                  <c:v>HIV, TB, malaria and community outreach</c:v>
                </c:pt>
                <c:pt idx="1">
                  <c:v>Human settlements development</c:v>
                </c:pt>
                <c:pt idx="2">
                  <c:v>National tertiary services</c:v>
                </c:pt>
                <c:pt idx="3">
                  <c:v>Provincial roads maintenance</c:v>
                </c:pt>
                <c:pt idx="4">
                  <c:v>Education infrastructure</c:v>
                </c:pt>
                <c:pt idx="5">
                  <c:v>National school nutrition programme</c:v>
                </c:pt>
                <c:pt idx="6">
                  <c:v>Public transport operations</c:v>
                </c:pt>
                <c:pt idx="7">
                  <c:v>Health facility revitalisation</c:v>
                </c:pt>
                <c:pt idx="8">
                  <c:v>Statutory human resource, training and development</c:v>
                </c:pt>
                <c:pt idx="9">
                  <c:v>National health insurance indirect</c:v>
                </c:pt>
                <c:pt idx="10">
                  <c:v>School infrastructure backlogs</c:v>
                </c:pt>
                <c:pt idx="11">
                  <c:v>Comprehensive agricultural support programme</c:v>
                </c:pt>
                <c:pt idx="12">
                  <c:v>Community library services</c:v>
                </c:pt>
                <c:pt idx="13">
                  <c:v>Early childhood development</c:v>
                </c:pt>
                <c:pt idx="14">
                  <c:v>Mass participation and sport development</c:v>
                </c:pt>
                <c:pt idx="15">
                  <c:v>Title deeds restoration</c:v>
                </c:pt>
                <c:pt idx="16">
                  <c:v>Ilima/Letsema projects</c:v>
                </c:pt>
                <c:pt idx="17">
                  <c:v>Expanded public works programme 
integrated grant for provinces</c:v>
                </c:pt>
                <c:pt idx="18">
                  <c:v>Social sector expanded public works 
programme incentive for provinces</c:v>
                </c:pt>
                <c:pt idx="19">
                  <c:v>Maths, science and technology</c:v>
                </c:pt>
                <c:pt idx="20">
                  <c:v>Provincial emergency housing</c:v>
                </c:pt>
                <c:pt idx="21">
                  <c:v>National health insurance grant: health professionals</c:v>
                </c:pt>
                <c:pt idx="22">
                  <c:v>HIV and AIDS (life skills education)</c:v>
                </c:pt>
                <c:pt idx="23">
                  <c:v>Learners with profound intellectual disabilities</c:v>
                </c:pt>
                <c:pt idx="24">
                  <c:v>Provincial disaster relief</c:v>
                </c:pt>
                <c:pt idx="25">
                  <c:v>Land care programme: poverty relief 
and infrastructure development</c:v>
                </c:pt>
                <c:pt idx="26">
                  <c:v>Ilima/Letsema indirect</c:v>
                </c:pt>
              </c:strCache>
            </c:strRef>
          </c:cat>
          <c:val>
            <c:numRef>
              <c:f>'[SAB 2020 - Annexure A (2).xlsx]1_1'!$J$4:$J$30</c:f>
              <c:numCache>
                <c:formatCode>General</c:formatCode>
                <c:ptCount val="27"/>
                <c:pt idx="0">
                  <c:v>27233.027999999998</c:v>
                </c:pt>
                <c:pt idx="1">
                  <c:v>14892.293</c:v>
                </c:pt>
                <c:pt idx="2">
                  <c:v>14068.862999999999</c:v>
                </c:pt>
                <c:pt idx="3">
                  <c:v>9837.3340000000007</c:v>
                </c:pt>
                <c:pt idx="4">
                  <c:v>8786.9670000000006</c:v>
                </c:pt>
                <c:pt idx="5">
                  <c:v>7665.8869999999997</c:v>
                </c:pt>
                <c:pt idx="6">
                  <c:v>6749.5810000000001</c:v>
                </c:pt>
                <c:pt idx="7">
                  <c:v>6367.652</c:v>
                </c:pt>
                <c:pt idx="8">
                  <c:v>4154.6040000000003</c:v>
                </c:pt>
                <c:pt idx="9">
                  <c:v>1949.396</c:v>
                </c:pt>
                <c:pt idx="10">
                  <c:v>2276.413</c:v>
                </c:pt>
                <c:pt idx="11">
                  <c:v>1205.029</c:v>
                </c:pt>
                <c:pt idx="12">
                  <c:v>1166.6020000000001</c:v>
                </c:pt>
                <c:pt idx="13">
                  <c:v>915.149</c:v>
                </c:pt>
                <c:pt idx="14">
                  <c:v>372.61700000000002</c:v>
                </c:pt>
                <c:pt idx="15">
                  <c:v>200</c:v>
                </c:pt>
                <c:pt idx="16">
                  <c:v>428.07600000000002</c:v>
                </c:pt>
                <c:pt idx="17">
                  <c:v>420.762</c:v>
                </c:pt>
                <c:pt idx="18">
                  <c:v>413.58300000000003</c:v>
                </c:pt>
                <c:pt idx="19">
                  <c:v>332.86200000000002</c:v>
                </c:pt>
                <c:pt idx="20">
                  <c:v>672.72199999999998</c:v>
                </c:pt>
                <c:pt idx="21">
                  <c:v>288.83999999999997</c:v>
                </c:pt>
                <c:pt idx="22">
                  <c:v>187.095</c:v>
                </c:pt>
                <c:pt idx="23">
                  <c:v>242.864</c:v>
                </c:pt>
                <c:pt idx="24">
                  <c:v>138.489</c:v>
                </c:pt>
                <c:pt idx="25">
                  <c:v>82.418999999999997</c:v>
                </c:pt>
                <c:pt idx="26">
                  <c:v>35.856999999999999</c:v>
                </c:pt>
              </c:numCache>
            </c:numRef>
          </c:val>
          <c:extLst xmlns:c16r2="http://schemas.microsoft.com/office/drawing/2015/06/chart">
            <c:ext xmlns:c16="http://schemas.microsoft.com/office/drawing/2014/chart" uri="{C3380CC4-5D6E-409C-BE32-E72D297353CC}">
              <c16:uniqueId val="{00000001-B62E-438A-8B7A-9CB947CF6548}"/>
            </c:ext>
          </c:extLst>
        </c:ser>
        <c:dLbls>
          <c:showLegendKey val="0"/>
          <c:showVal val="0"/>
          <c:showCatName val="0"/>
          <c:showSerName val="0"/>
          <c:showPercent val="0"/>
          <c:showBubbleSize val="0"/>
        </c:dLbls>
        <c:gapWidth val="219"/>
        <c:overlap val="-27"/>
        <c:axId val="671880592"/>
        <c:axId val="671881152"/>
      </c:barChart>
      <c:catAx>
        <c:axId val="67188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1881152"/>
        <c:crosses val="autoZero"/>
        <c:auto val="1"/>
        <c:lblAlgn val="ctr"/>
        <c:lblOffset val="100"/>
        <c:noMultiLvlLbl val="0"/>
      </c:catAx>
      <c:valAx>
        <c:axId val="671881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Billions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1880592"/>
        <c:crosses val="autoZero"/>
        <c:crossBetween val="between"/>
      </c:valAx>
      <c:spPr>
        <a:solidFill>
          <a:schemeClr val="lt1"/>
        </a:solidFill>
        <a:ln w="25400" cap="flat" cmpd="sng" algn="ctr">
          <a:solidFill>
            <a:schemeClr val="accent6"/>
          </a:solidFill>
          <a:prstDash val="solid"/>
        </a:ln>
        <a:effectLst/>
      </c:spPr>
    </c:plotArea>
    <c:legend>
      <c:legendPos val="b"/>
      <c:layout>
        <c:manualLayout>
          <c:xMode val="edge"/>
          <c:yMode val="edge"/>
          <c:x val="0.45993980045712773"/>
          <c:y val="0.14696734764734198"/>
          <c:w val="0.28245333883403989"/>
          <c:h val="0.164327423083903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89472785728506E-2"/>
          <c:y val="2.8892135914369999E-2"/>
          <c:w val="0.90350339450678896"/>
          <c:h val="0.71965841533629726"/>
        </c:manualLayout>
      </c:layout>
      <c:barChart>
        <c:barDir val="col"/>
        <c:grouping val="clustered"/>
        <c:varyColors val="0"/>
        <c:ser>
          <c:idx val="0"/>
          <c:order val="0"/>
          <c:tx>
            <c:strRef>
              <c:f>'[SAB 2020 - Annexure A (2).xlsx]1_2'!$I$4</c:f>
              <c:strCache>
                <c:ptCount val="1"/>
                <c:pt idx="0">
                  <c:v>Budget
2020</c:v>
                </c:pt>
              </c:strCache>
            </c:strRef>
          </c:tx>
          <c:spPr>
            <a:solidFill>
              <a:schemeClr val="accent1"/>
            </a:solidFill>
            <a:ln>
              <a:noFill/>
            </a:ln>
            <a:effectLst/>
          </c:spPr>
          <c:invertIfNegative val="0"/>
          <c:cat>
            <c:strRef>
              <c:f>'[SAB 2020 - Annexure A (2).xlsx]1_2'!$H$5:$H$25</c:f>
              <c:strCache>
                <c:ptCount val="21"/>
                <c:pt idx="0">
                  <c:v>Municipal infrastructure</c:v>
                </c:pt>
                <c:pt idx="1">
                  <c:v>Urban settlements development</c:v>
                </c:pt>
                <c:pt idx="2">
                  <c:v>Public transport network</c:v>
                </c:pt>
                <c:pt idx="3">
                  <c:v>Regional bulk infrastructure</c:v>
                </c:pt>
                <c:pt idx="4">
                  <c:v>Water services infrastructure</c:v>
                </c:pt>
                <c:pt idx="5">
                  <c:v>Integrated national electrification programme</c:v>
                </c:pt>
                <c:pt idx="6">
                  <c:v>Regional bulk infrastructure</c:v>
                </c:pt>
                <c:pt idx="7">
                  <c:v>Integrated national electrification programme</c:v>
                </c:pt>
                <c:pt idx="8">
                  <c:v>Integrated urban development </c:v>
                </c:pt>
                <c:pt idx="9">
                  <c:v>Expanded public works programme 
integrated grant for municipalities</c:v>
                </c:pt>
                <c:pt idx="10">
                  <c:v>Water services infrastructure</c:v>
                </c:pt>
                <c:pt idx="11">
                  <c:v>Neighbourhood development 
partnership </c:v>
                </c:pt>
                <c:pt idx="12">
                  <c:v>Local government financial management </c:v>
                </c:pt>
                <c:pt idx="13">
                  <c:v>Municipal disaster relief</c:v>
                </c:pt>
                <c:pt idx="14">
                  <c:v>Integrated city development</c:v>
                </c:pt>
                <c:pt idx="15">
                  <c:v>Energy efficiency and demand-side 
management</c:v>
                </c:pt>
                <c:pt idx="16">
                  <c:v>Municipal emergency housing </c:v>
                </c:pt>
                <c:pt idx="17">
                  <c:v>Infrastructure skills development</c:v>
                </c:pt>
                <c:pt idx="18">
                  <c:v>Municipal systems improvement</c:v>
                </c:pt>
                <c:pt idx="19">
                  <c:v>Rural roads asset management systems</c:v>
                </c:pt>
                <c:pt idx="20">
                  <c:v>Neighbourhood development
partnership</c:v>
                </c:pt>
              </c:strCache>
            </c:strRef>
          </c:cat>
          <c:val>
            <c:numRef>
              <c:f>'[SAB 2020 - Annexure A (2).xlsx]1_2'!$I$5:$I$25</c:f>
              <c:numCache>
                <c:formatCode>_(* #\ ##0_____);_*\ \-#\ ##0_____);_(* "–"_______);_(@_____)</c:formatCode>
                <c:ptCount val="21"/>
                <c:pt idx="0">
                  <c:v>14671.101000000001</c:v>
                </c:pt>
                <c:pt idx="1">
                  <c:v>11281.870999999999</c:v>
                </c:pt>
                <c:pt idx="2">
                  <c:v>6445.848</c:v>
                </c:pt>
                <c:pt idx="3">
                  <c:v>3856.8319999999999</c:v>
                </c:pt>
                <c:pt idx="4">
                  <c:v>3445.165</c:v>
                </c:pt>
                <c:pt idx="5">
                  <c:v>3001.4830000000002</c:v>
                </c:pt>
                <c:pt idx="6">
                  <c:v>2005.605</c:v>
                </c:pt>
                <c:pt idx="7">
                  <c:v>1858.752</c:v>
                </c:pt>
                <c:pt idx="8">
                  <c:v>948.03099999999995</c:v>
                </c:pt>
                <c:pt idx="9">
                  <c:v>748.03899999999999</c:v>
                </c:pt>
                <c:pt idx="10">
                  <c:v>578.80600000000004</c:v>
                </c:pt>
                <c:pt idx="11">
                  <c:v>559.44200000000001</c:v>
                </c:pt>
                <c:pt idx="12">
                  <c:v>544.86199999999997</c:v>
                </c:pt>
                <c:pt idx="13">
                  <c:v>353.94</c:v>
                </c:pt>
                <c:pt idx="14">
                  <c:v>317.49900000000002</c:v>
                </c:pt>
                <c:pt idx="15">
                  <c:v>217.994</c:v>
                </c:pt>
                <c:pt idx="16">
                  <c:v>158.792</c:v>
                </c:pt>
                <c:pt idx="17">
                  <c:v>153.19200000000001</c:v>
                </c:pt>
                <c:pt idx="18">
                  <c:v>128.24799999999999</c:v>
                </c:pt>
                <c:pt idx="19">
                  <c:v>108.43600000000001</c:v>
                </c:pt>
                <c:pt idx="20">
                  <c:v>62.701999999999998</c:v>
                </c:pt>
              </c:numCache>
            </c:numRef>
          </c:val>
          <c:extLst xmlns:c16r2="http://schemas.microsoft.com/office/drawing/2015/06/chart">
            <c:ext xmlns:c16="http://schemas.microsoft.com/office/drawing/2014/chart" uri="{C3380CC4-5D6E-409C-BE32-E72D297353CC}">
              <c16:uniqueId val="{00000000-1DCB-4513-AB36-137C40BFFD9C}"/>
            </c:ext>
          </c:extLst>
        </c:ser>
        <c:ser>
          <c:idx val="1"/>
          <c:order val="1"/>
          <c:tx>
            <c:strRef>
              <c:f>'[SAB 2020 - Annexure A (2).xlsx]1_2'!$J$4</c:f>
              <c:strCache>
                <c:ptCount val="1"/>
                <c:pt idx="0">
                  <c:v>Adjusted allocation</c:v>
                </c:pt>
              </c:strCache>
            </c:strRef>
          </c:tx>
          <c:spPr>
            <a:solidFill>
              <a:schemeClr val="accent2"/>
            </a:solidFill>
            <a:ln>
              <a:noFill/>
            </a:ln>
            <a:effectLst/>
          </c:spPr>
          <c:invertIfNegative val="0"/>
          <c:cat>
            <c:strRef>
              <c:f>'[SAB 2020 - Annexure A (2).xlsx]1_2'!$H$5:$H$25</c:f>
              <c:strCache>
                <c:ptCount val="21"/>
                <c:pt idx="0">
                  <c:v>Municipal infrastructure</c:v>
                </c:pt>
                <c:pt idx="1">
                  <c:v>Urban settlements development</c:v>
                </c:pt>
                <c:pt idx="2">
                  <c:v>Public transport network</c:v>
                </c:pt>
                <c:pt idx="3">
                  <c:v>Regional bulk infrastructure</c:v>
                </c:pt>
                <c:pt idx="4">
                  <c:v>Water services infrastructure</c:v>
                </c:pt>
                <c:pt idx="5">
                  <c:v>Integrated national electrification programme</c:v>
                </c:pt>
                <c:pt idx="6">
                  <c:v>Regional bulk infrastructure</c:v>
                </c:pt>
                <c:pt idx="7">
                  <c:v>Integrated national electrification programme</c:v>
                </c:pt>
                <c:pt idx="8">
                  <c:v>Integrated urban development </c:v>
                </c:pt>
                <c:pt idx="9">
                  <c:v>Expanded public works programme 
integrated grant for municipalities</c:v>
                </c:pt>
                <c:pt idx="10">
                  <c:v>Water services infrastructure</c:v>
                </c:pt>
                <c:pt idx="11">
                  <c:v>Neighbourhood development 
partnership </c:v>
                </c:pt>
                <c:pt idx="12">
                  <c:v>Local government financial management </c:v>
                </c:pt>
                <c:pt idx="13">
                  <c:v>Municipal disaster relief</c:v>
                </c:pt>
                <c:pt idx="14">
                  <c:v>Integrated city development</c:v>
                </c:pt>
                <c:pt idx="15">
                  <c:v>Energy efficiency and demand-side 
management</c:v>
                </c:pt>
                <c:pt idx="16">
                  <c:v>Municipal emergency housing </c:v>
                </c:pt>
                <c:pt idx="17">
                  <c:v>Infrastructure skills development</c:v>
                </c:pt>
                <c:pt idx="18">
                  <c:v>Municipal systems improvement</c:v>
                </c:pt>
                <c:pt idx="19">
                  <c:v>Rural roads asset management systems</c:v>
                </c:pt>
                <c:pt idx="20">
                  <c:v>Neighbourhood development
partnership</c:v>
                </c:pt>
              </c:strCache>
            </c:strRef>
          </c:cat>
          <c:val>
            <c:numRef>
              <c:f>'[SAB 2020 - Annexure A (2).xlsx]1_2'!$J$5:$J$25</c:f>
              <c:numCache>
                <c:formatCode>_(* #\ ##0_____);_*\ \-#\ ##0_____);_(* "–"_______);_(@_____)</c:formatCode>
                <c:ptCount val="21"/>
                <c:pt idx="0">
                  <c:v>14671.101000000001</c:v>
                </c:pt>
                <c:pt idx="1">
                  <c:v>10181.870999999999</c:v>
                </c:pt>
                <c:pt idx="2">
                  <c:v>4543.5730000000003</c:v>
                </c:pt>
                <c:pt idx="3">
                  <c:v>3856.8319999999999</c:v>
                </c:pt>
                <c:pt idx="4">
                  <c:v>3445.165</c:v>
                </c:pt>
                <c:pt idx="5">
                  <c:v>2001.4829999999999</c:v>
                </c:pt>
                <c:pt idx="6">
                  <c:v>2005.605</c:v>
                </c:pt>
                <c:pt idx="7">
                  <c:v>1358.752</c:v>
                </c:pt>
                <c:pt idx="8">
                  <c:v>948.03099999999995</c:v>
                </c:pt>
                <c:pt idx="9">
                  <c:v>748.03899999999999</c:v>
                </c:pt>
                <c:pt idx="10">
                  <c:v>578.80600000000004</c:v>
                </c:pt>
                <c:pt idx="11">
                  <c:v>491.74900000000002</c:v>
                </c:pt>
                <c:pt idx="12">
                  <c:v>544.86199999999997</c:v>
                </c:pt>
                <c:pt idx="13">
                  <c:v>353.94</c:v>
                </c:pt>
                <c:pt idx="14">
                  <c:v>317.49900000000002</c:v>
                </c:pt>
                <c:pt idx="15">
                  <c:v>196.19499999999999</c:v>
                </c:pt>
                <c:pt idx="16">
                  <c:v>158.792</c:v>
                </c:pt>
                <c:pt idx="17">
                  <c:v>145.59200000000001</c:v>
                </c:pt>
                <c:pt idx="18">
                  <c:v>119.774</c:v>
                </c:pt>
                <c:pt idx="19">
                  <c:v>108.43600000000001</c:v>
                </c:pt>
                <c:pt idx="20">
                  <c:v>62.701999999999998</c:v>
                </c:pt>
              </c:numCache>
            </c:numRef>
          </c:val>
          <c:extLst xmlns:c16r2="http://schemas.microsoft.com/office/drawing/2015/06/chart">
            <c:ext xmlns:c16="http://schemas.microsoft.com/office/drawing/2014/chart" uri="{C3380CC4-5D6E-409C-BE32-E72D297353CC}">
              <c16:uniqueId val="{00000001-1DCB-4513-AB36-137C40BFFD9C}"/>
            </c:ext>
          </c:extLst>
        </c:ser>
        <c:dLbls>
          <c:showLegendKey val="0"/>
          <c:showVal val="0"/>
          <c:showCatName val="0"/>
          <c:showSerName val="0"/>
          <c:showPercent val="0"/>
          <c:showBubbleSize val="0"/>
        </c:dLbls>
        <c:gapWidth val="219"/>
        <c:overlap val="-27"/>
        <c:axId val="671883952"/>
        <c:axId val="671884512"/>
      </c:barChart>
      <c:catAx>
        <c:axId val="67188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1884512"/>
        <c:crosses val="autoZero"/>
        <c:auto val="1"/>
        <c:lblAlgn val="ctr"/>
        <c:lblOffset val="100"/>
        <c:noMultiLvlLbl val="0"/>
      </c:catAx>
      <c:valAx>
        <c:axId val="671884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Billions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_(* #\ ##0_____);_*\ \-#\ ##0_____);_(* &quot;–&quot;_______);_(@_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1883952"/>
        <c:crosses val="autoZero"/>
        <c:crossBetween val="between"/>
      </c:valAx>
      <c:spPr>
        <a:solidFill>
          <a:schemeClr val="lt1"/>
        </a:solidFill>
        <a:ln w="25400" cap="flat" cmpd="sng" algn="ctr">
          <a:solidFill>
            <a:schemeClr val="accent6"/>
          </a:solidFill>
          <a:prstDash val="solid"/>
        </a:ln>
        <a:effectLst/>
      </c:spPr>
    </c:plotArea>
    <c:legend>
      <c:legendPos val="b"/>
      <c:layout>
        <c:manualLayout>
          <c:xMode val="edge"/>
          <c:yMode val="edge"/>
          <c:x val="0.55337534735065108"/>
          <c:y val="0.45265217747778347"/>
          <c:w val="0.3584535427395415"/>
          <c:h val="0.128473315835520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Reprioritised areas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2660293404617754"/>
          <c:y val="7.5378382840776331E-2"/>
          <c:w val="0.7733970659538224"/>
          <c:h val="0.4417991746647173"/>
        </c:manualLayout>
      </c:layout>
      <c:barChart>
        <c:barDir val="col"/>
        <c:grouping val="clustered"/>
        <c:varyColors val="0"/>
        <c:ser>
          <c:idx val="0"/>
          <c:order val="0"/>
          <c:spPr>
            <a:solidFill>
              <a:schemeClr val="accent1"/>
            </a:solidFill>
            <a:ln>
              <a:noFill/>
            </a:ln>
            <a:effectLst/>
          </c:spPr>
          <c:invertIfNegative val="0"/>
          <c:cat>
            <c:strRef>
              <c:f>Sheet1!$E$51:$E$58</c:f>
              <c:strCache>
                <c:ptCount val="8"/>
                <c:pt idx="0">
                  <c:v>Support to vulnerable households for 6 months</c:v>
                </c:pt>
                <c:pt idx="1">
                  <c:v>Health</c:v>
                </c:pt>
                <c:pt idx="2">
                  <c:v>Support to municipalities</c:v>
                </c:pt>
                <c:pt idx="3">
                  <c:v>Other frontline services </c:v>
                </c:pt>
                <c:pt idx="4">
                  <c:v>Basic and higher education</c:v>
                </c:pt>
                <c:pt idx="5">
                  <c:v>Small and informal business support, and job creation 
and protection</c:v>
                </c:pt>
                <c:pt idx="6">
                  <c:v>Support to public entities</c:v>
                </c:pt>
                <c:pt idx="7">
                  <c:v>Other COVID-19 interventions</c:v>
                </c:pt>
              </c:strCache>
            </c:strRef>
          </c:cat>
          <c:val>
            <c:numRef>
              <c:f>Sheet1!$F$51:$F$58</c:f>
              <c:numCache>
                <c:formatCode>General</c:formatCode>
                <c:ptCount val="8"/>
                <c:pt idx="0">
                  <c:v>40891.284</c:v>
                </c:pt>
                <c:pt idx="1">
                  <c:v>21544.375</c:v>
                </c:pt>
                <c:pt idx="2">
                  <c:v>20033.883999999998</c:v>
                </c:pt>
                <c:pt idx="3">
                  <c:v>13623.351000000001</c:v>
                </c:pt>
                <c:pt idx="4">
                  <c:v>12541.117</c:v>
                </c:pt>
                <c:pt idx="5">
                  <c:v>6060.8410000000003</c:v>
                </c:pt>
                <c:pt idx="6">
                  <c:v>5964.0420000000004</c:v>
                </c:pt>
                <c:pt idx="7">
                  <c:v>1765.672</c:v>
                </c:pt>
              </c:numCache>
            </c:numRef>
          </c:val>
          <c:extLst xmlns:c16r2="http://schemas.microsoft.com/office/drawing/2015/06/chart">
            <c:ext xmlns:c16="http://schemas.microsoft.com/office/drawing/2014/chart" uri="{C3380CC4-5D6E-409C-BE32-E72D297353CC}">
              <c16:uniqueId val="{00000000-7FC5-4516-976B-5DBE037D9F97}"/>
            </c:ext>
          </c:extLst>
        </c:ser>
        <c:dLbls>
          <c:showLegendKey val="0"/>
          <c:showVal val="0"/>
          <c:showCatName val="0"/>
          <c:showSerName val="0"/>
          <c:showPercent val="0"/>
          <c:showBubbleSize val="0"/>
        </c:dLbls>
        <c:gapWidth val="219"/>
        <c:overlap val="-27"/>
        <c:axId val="671886752"/>
        <c:axId val="671887312"/>
      </c:barChart>
      <c:catAx>
        <c:axId val="671886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Expenditure areas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71887312"/>
        <c:crosses val="autoZero"/>
        <c:auto val="1"/>
        <c:lblAlgn val="ctr"/>
        <c:lblOffset val="100"/>
        <c:noMultiLvlLbl val="0"/>
      </c:catAx>
      <c:valAx>
        <c:axId val="671887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Million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71886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US" sz="1600" dirty="0"/>
              <a:t>Percentage of funding for each  reprioritized areas</a:t>
            </a:r>
          </a:p>
        </c:rich>
      </c:tx>
      <c:layout>
        <c:manualLayout>
          <c:xMode val="edge"/>
          <c:yMode val="edge"/>
          <c:x val="1.9641153272648777E-3"/>
          <c:y val="1.984429261737625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
          <c:y val="0.24128237881504574"/>
          <c:w val="0.58069448324402373"/>
          <c:h val="0.6669289134208097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E24-4C05-8E1F-1E726CC4B55A}"/>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E24-4C05-8E1F-1E726CC4B55A}"/>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E24-4C05-8E1F-1E726CC4B55A}"/>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E24-4C05-8E1F-1E726CC4B55A}"/>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E24-4C05-8E1F-1E726CC4B55A}"/>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AE24-4C05-8E1F-1E726CC4B55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AE24-4C05-8E1F-1E726CC4B55A}"/>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AE24-4C05-8E1F-1E726CC4B55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Sheet1!$E$59:$E$66</c:f>
              <c:strCache>
                <c:ptCount val="8"/>
                <c:pt idx="0">
                  <c:v>Support to vulnerable households for 6 months</c:v>
                </c:pt>
                <c:pt idx="1">
                  <c:v>Health</c:v>
                </c:pt>
                <c:pt idx="2">
                  <c:v>Support to municipalities</c:v>
                </c:pt>
                <c:pt idx="3">
                  <c:v>Other frontline services </c:v>
                </c:pt>
                <c:pt idx="4">
                  <c:v>Basic and higher education</c:v>
                </c:pt>
                <c:pt idx="5">
                  <c:v>Small and informal business support, and job creation 
and protection</c:v>
                </c:pt>
                <c:pt idx="6">
                  <c:v>Support to public entities</c:v>
                </c:pt>
                <c:pt idx="7">
                  <c:v>Other COVID-19 interventions</c:v>
                </c:pt>
              </c:strCache>
            </c:strRef>
          </c:cat>
          <c:val>
            <c:numRef>
              <c:f>Sheet1!$F$59:$F$66</c:f>
              <c:numCache>
                <c:formatCode>_(* #,##0.00_);_(* \(#,##0.00\);_(* "-"??_);_(@_)</c:formatCode>
                <c:ptCount val="8"/>
                <c:pt idx="0">
                  <c:v>33.401208054925831</c:v>
                </c:pt>
                <c:pt idx="1">
                  <c:v>17.598081581110119</c:v>
                </c:pt>
                <c:pt idx="2">
                  <c:v>16.364267936224497</c:v>
                </c:pt>
                <c:pt idx="3">
                  <c:v>11.127955315765629</c:v>
                </c:pt>
                <c:pt idx="4">
                  <c:v>10.243954632438722</c:v>
                </c:pt>
                <c:pt idx="5">
                  <c:v>4.9506738704713884</c:v>
                </c:pt>
                <c:pt idx="6">
                  <c:v>4.8716055893553261</c:v>
                </c:pt>
                <c:pt idx="7">
                  <c:v>1.4422530197084791</c:v>
                </c:pt>
              </c:numCache>
            </c:numRef>
          </c:val>
          <c:extLst xmlns:c16r2="http://schemas.microsoft.com/office/drawing/2015/06/chart">
            <c:ext xmlns:c16="http://schemas.microsoft.com/office/drawing/2014/chart" uri="{C3380CC4-5D6E-409C-BE32-E72D297353CC}">
              <c16:uniqueId val="{00000010-AE24-4C05-8E1F-1E726CC4B55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404865346311946"/>
          <c:y val="9.387350221803769E-3"/>
          <c:w val="0.33867293647712721"/>
          <c:h val="0.989697798793574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Sheet1!$C$5</c:f>
              <c:strCache>
                <c:ptCount val="1"/>
                <c:pt idx="0">
                  <c:v>2020</c:v>
                </c:pt>
              </c:strCache>
            </c:strRef>
          </c:tx>
          <c:spPr>
            <a:solidFill>
              <a:schemeClr val="accent1"/>
            </a:solidFill>
            <a:ln>
              <a:noFill/>
            </a:ln>
            <a:effectLst/>
          </c:spPr>
          <c:invertIfNegative val="0"/>
          <c:cat>
            <c:strRef>
              <c:f>Sheet1!$B$6:$B$10</c:f>
              <c:strCache>
                <c:ptCount val="5"/>
                <c:pt idx="0">
                  <c:v>National Treasury</c:v>
                </c:pt>
                <c:pt idx="1">
                  <c:v>SARB</c:v>
                </c:pt>
                <c:pt idx="2">
                  <c:v>IMF</c:v>
                </c:pt>
                <c:pt idx="3">
                  <c:v>World Bank</c:v>
                </c:pt>
                <c:pt idx="4">
                  <c:v>OECD</c:v>
                </c:pt>
              </c:strCache>
            </c:strRef>
          </c:cat>
          <c:val>
            <c:numRef>
              <c:f>Sheet1!$C$6:$C$10</c:f>
              <c:numCache>
                <c:formatCode>General</c:formatCode>
                <c:ptCount val="5"/>
                <c:pt idx="0">
                  <c:v>-7.2</c:v>
                </c:pt>
                <c:pt idx="1">
                  <c:v>-7</c:v>
                </c:pt>
                <c:pt idx="2">
                  <c:v>-8</c:v>
                </c:pt>
                <c:pt idx="3">
                  <c:v>-7.1</c:v>
                </c:pt>
                <c:pt idx="4">
                  <c:v>-7.5</c:v>
                </c:pt>
              </c:numCache>
            </c:numRef>
          </c:val>
          <c:extLst xmlns:c16r2="http://schemas.microsoft.com/office/drawing/2015/06/chart">
            <c:ext xmlns:c16="http://schemas.microsoft.com/office/drawing/2014/chart" uri="{C3380CC4-5D6E-409C-BE32-E72D297353CC}">
              <c16:uniqueId val="{00000000-081F-4F70-A41E-953CB56F6A7F}"/>
            </c:ext>
          </c:extLst>
        </c:ser>
        <c:ser>
          <c:idx val="1"/>
          <c:order val="1"/>
          <c:tx>
            <c:strRef>
              <c:f>Sheet1!$D$5</c:f>
              <c:strCache>
                <c:ptCount val="1"/>
                <c:pt idx="0">
                  <c:v>2021</c:v>
                </c:pt>
              </c:strCache>
            </c:strRef>
          </c:tx>
          <c:spPr>
            <a:solidFill>
              <a:schemeClr val="accent2"/>
            </a:solidFill>
            <a:ln>
              <a:noFill/>
            </a:ln>
            <a:effectLst/>
          </c:spPr>
          <c:invertIfNegative val="0"/>
          <c:cat>
            <c:strRef>
              <c:f>Sheet1!$B$6:$B$10</c:f>
              <c:strCache>
                <c:ptCount val="5"/>
                <c:pt idx="0">
                  <c:v>National Treasury</c:v>
                </c:pt>
                <c:pt idx="1">
                  <c:v>SARB</c:v>
                </c:pt>
                <c:pt idx="2">
                  <c:v>IMF</c:v>
                </c:pt>
                <c:pt idx="3">
                  <c:v>World Bank</c:v>
                </c:pt>
                <c:pt idx="4">
                  <c:v>OECD</c:v>
                </c:pt>
              </c:strCache>
            </c:strRef>
          </c:cat>
          <c:val>
            <c:numRef>
              <c:f>Sheet1!$D$6:$D$10</c:f>
              <c:numCache>
                <c:formatCode>General</c:formatCode>
                <c:ptCount val="5"/>
                <c:pt idx="0">
                  <c:v>2.6</c:v>
                </c:pt>
                <c:pt idx="1">
                  <c:v>3.8</c:v>
                </c:pt>
                <c:pt idx="2">
                  <c:v>3.5</c:v>
                </c:pt>
                <c:pt idx="3">
                  <c:v>2.9</c:v>
                </c:pt>
                <c:pt idx="4">
                  <c:v>2.5</c:v>
                </c:pt>
              </c:numCache>
            </c:numRef>
          </c:val>
          <c:extLst xmlns:c16r2="http://schemas.microsoft.com/office/drawing/2015/06/chart">
            <c:ext xmlns:c16="http://schemas.microsoft.com/office/drawing/2014/chart" uri="{C3380CC4-5D6E-409C-BE32-E72D297353CC}">
              <c16:uniqueId val="{00000001-081F-4F70-A41E-953CB56F6A7F}"/>
            </c:ext>
          </c:extLst>
        </c:ser>
        <c:dLbls>
          <c:showLegendKey val="0"/>
          <c:showVal val="0"/>
          <c:showCatName val="0"/>
          <c:showSerName val="0"/>
          <c:showPercent val="0"/>
          <c:showBubbleSize val="0"/>
        </c:dLbls>
        <c:gapWidth val="219"/>
        <c:overlap val="-27"/>
        <c:axId val="470110256"/>
        <c:axId val="470102976"/>
      </c:barChart>
      <c:catAx>
        <c:axId val="47011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02976"/>
        <c:crosses val="autoZero"/>
        <c:auto val="1"/>
        <c:lblAlgn val="ctr"/>
        <c:lblOffset val="100"/>
        <c:noMultiLvlLbl val="0"/>
      </c:catAx>
      <c:valAx>
        <c:axId val="47010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a:t>
                </a:r>
                <a:endParaRPr lang="en-ZA"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10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Sheet1!$H$53</c:f>
              <c:strCache>
                <c:ptCount val="1"/>
                <c:pt idx="0">
                  <c:v>Budget 2019</c:v>
                </c:pt>
              </c:strCache>
            </c:strRef>
          </c:tx>
          <c:spPr>
            <a:solidFill>
              <a:schemeClr val="accent1"/>
            </a:solidFill>
            <a:ln>
              <a:noFill/>
            </a:ln>
            <a:effectLst/>
          </c:spPr>
          <c:invertIfNegative val="0"/>
          <c:cat>
            <c:strRef>
              <c:f>Sheet1!$G$54:$G$56</c:f>
              <c:strCache>
                <c:ptCount val="3"/>
                <c:pt idx="0">
                  <c:v>2018/19</c:v>
                </c:pt>
                <c:pt idx="1">
                  <c:v>2019/20e</c:v>
                </c:pt>
                <c:pt idx="2">
                  <c:v>2020/21f</c:v>
                </c:pt>
              </c:strCache>
            </c:strRef>
          </c:cat>
          <c:val>
            <c:numRef>
              <c:f>Sheet1!$H$54:$H$56</c:f>
              <c:numCache>
                <c:formatCode>General</c:formatCode>
                <c:ptCount val="3"/>
                <c:pt idx="0">
                  <c:v>-4.2</c:v>
                </c:pt>
                <c:pt idx="1">
                  <c:v>-4.5</c:v>
                </c:pt>
                <c:pt idx="2">
                  <c:v>-4.3</c:v>
                </c:pt>
              </c:numCache>
            </c:numRef>
          </c:val>
          <c:extLst xmlns:c16r2="http://schemas.microsoft.com/office/drawing/2015/06/chart">
            <c:ext xmlns:c16="http://schemas.microsoft.com/office/drawing/2014/chart" uri="{C3380CC4-5D6E-409C-BE32-E72D297353CC}">
              <c16:uniqueId val="{00000000-7DA3-4E94-B894-58B51F587352}"/>
            </c:ext>
          </c:extLst>
        </c:ser>
        <c:ser>
          <c:idx val="1"/>
          <c:order val="1"/>
          <c:tx>
            <c:strRef>
              <c:f>Sheet1!$I$53</c:f>
              <c:strCache>
                <c:ptCount val="1"/>
                <c:pt idx="0">
                  <c:v>MTBPS 2019</c:v>
                </c:pt>
              </c:strCache>
            </c:strRef>
          </c:tx>
          <c:spPr>
            <a:solidFill>
              <a:schemeClr val="accent2"/>
            </a:solidFill>
            <a:ln>
              <a:noFill/>
            </a:ln>
            <a:effectLst/>
          </c:spPr>
          <c:invertIfNegative val="0"/>
          <c:cat>
            <c:strRef>
              <c:f>Sheet1!$G$54:$G$56</c:f>
              <c:strCache>
                <c:ptCount val="3"/>
                <c:pt idx="0">
                  <c:v>2018/19</c:v>
                </c:pt>
                <c:pt idx="1">
                  <c:v>2019/20e</c:v>
                </c:pt>
                <c:pt idx="2">
                  <c:v>2020/21f</c:v>
                </c:pt>
              </c:strCache>
            </c:strRef>
          </c:cat>
          <c:val>
            <c:numRef>
              <c:f>Sheet1!$I$54:$I$56</c:f>
              <c:numCache>
                <c:formatCode>General</c:formatCode>
                <c:ptCount val="3"/>
                <c:pt idx="0">
                  <c:v>-4.2</c:v>
                </c:pt>
                <c:pt idx="1">
                  <c:v>-5.9</c:v>
                </c:pt>
                <c:pt idx="2">
                  <c:v>-6.5</c:v>
                </c:pt>
              </c:numCache>
            </c:numRef>
          </c:val>
          <c:extLst xmlns:c16r2="http://schemas.microsoft.com/office/drawing/2015/06/chart">
            <c:ext xmlns:c16="http://schemas.microsoft.com/office/drawing/2014/chart" uri="{C3380CC4-5D6E-409C-BE32-E72D297353CC}">
              <c16:uniqueId val="{00000001-7DA3-4E94-B894-58B51F587352}"/>
            </c:ext>
          </c:extLst>
        </c:ser>
        <c:ser>
          <c:idx val="2"/>
          <c:order val="2"/>
          <c:tx>
            <c:strRef>
              <c:f>Sheet1!$J$53</c:f>
              <c:strCache>
                <c:ptCount val="1"/>
                <c:pt idx="0">
                  <c:v>Budget 2020</c:v>
                </c:pt>
              </c:strCache>
            </c:strRef>
          </c:tx>
          <c:spPr>
            <a:solidFill>
              <a:schemeClr val="accent3"/>
            </a:solidFill>
            <a:ln>
              <a:noFill/>
            </a:ln>
            <a:effectLst/>
          </c:spPr>
          <c:invertIfNegative val="0"/>
          <c:cat>
            <c:strRef>
              <c:f>Sheet1!$G$54:$G$56</c:f>
              <c:strCache>
                <c:ptCount val="3"/>
                <c:pt idx="0">
                  <c:v>2018/19</c:v>
                </c:pt>
                <c:pt idx="1">
                  <c:v>2019/20e</c:v>
                </c:pt>
                <c:pt idx="2">
                  <c:v>2020/21f</c:v>
                </c:pt>
              </c:strCache>
            </c:strRef>
          </c:cat>
          <c:val>
            <c:numRef>
              <c:f>Sheet1!$J$54:$J$56</c:f>
              <c:numCache>
                <c:formatCode>General</c:formatCode>
                <c:ptCount val="3"/>
                <c:pt idx="0">
                  <c:v>-4.2</c:v>
                </c:pt>
                <c:pt idx="1">
                  <c:v>-6.3</c:v>
                </c:pt>
                <c:pt idx="2">
                  <c:v>-6.8</c:v>
                </c:pt>
              </c:numCache>
            </c:numRef>
          </c:val>
          <c:extLst xmlns:c16r2="http://schemas.microsoft.com/office/drawing/2015/06/chart">
            <c:ext xmlns:c16="http://schemas.microsoft.com/office/drawing/2014/chart" uri="{C3380CC4-5D6E-409C-BE32-E72D297353CC}">
              <c16:uniqueId val="{00000002-7DA3-4E94-B894-58B51F587352}"/>
            </c:ext>
          </c:extLst>
        </c:ser>
        <c:ser>
          <c:idx val="3"/>
          <c:order val="3"/>
          <c:tx>
            <c:strRef>
              <c:f>Sheet1!$K$53</c:f>
              <c:strCache>
                <c:ptCount val="1"/>
                <c:pt idx="0">
                  <c:v>Adjustment Budget 2020</c:v>
                </c:pt>
              </c:strCache>
            </c:strRef>
          </c:tx>
          <c:spPr>
            <a:solidFill>
              <a:schemeClr val="accent4"/>
            </a:solidFill>
            <a:ln>
              <a:noFill/>
            </a:ln>
            <a:effectLst/>
          </c:spPr>
          <c:invertIfNegative val="0"/>
          <c:cat>
            <c:strRef>
              <c:f>Sheet1!$G$54:$G$56</c:f>
              <c:strCache>
                <c:ptCount val="3"/>
                <c:pt idx="0">
                  <c:v>2018/19</c:v>
                </c:pt>
                <c:pt idx="1">
                  <c:v>2019/20e</c:v>
                </c:pt>
                <c:pt idx="2">
                  <c:v>2020/21f</c:v>
                </c:pt>
              </c:strCache>
            </c:strRef>
          </c:cat>
          <c:val>
            <c:numRef>
              <c:f>Sheet1!$K$54:$K$56</c:f>
              <c:numCache>
                <c:formatCode>General</c:formatCode>
                <c:ptCount val="3"/>
                <c:pt idx="0">
                  <c:v>-4.2</c:v>
                </c:pt>
                <c:pt idx="1">
                  <c:v>-6.3</c:v>
                </c:pt>
                <c:pt idx="2">
                  <c:v>-15.7</c:v>
                </c:pt>
              </c:numCache>
            </c:numRef>
          </c:val>
          <c:extLst xmlns:c16r2="http://schemas.microsoft.com/office/drawing/2015/06/chart">
            <c:ext xmlns:c16="http://schemas.microsoft.com/office/drawing/2014/chart" uri="{C3380CC4-5D6E-409C-BE32-E72D297353CC}">
              <c16:uniqueId val="{00000003-7DA3-4E94-B894-58B51F587352}"/>
            </c:ext>
          </c:extLst>
        </c:ser>
        <c:dLbls>
          <c:showLegendKey val="0"/>
          <c:showVal val="0"/>
          <c:showCatName val="0"/>
          <c:showSerName val="0"/>
          <c:showPercent val="0"/>
          <c:showBubbleSize val="0"/>
        </c:dLbls>
        <c:gapWidth val="219"/>
        <c:overlap val="-27"/>
        <c:axId val="470101856"/>
        <c:axId val="470110816"/>
      </c:barChart>
      <c:catAx>
        <c:axId val="47010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10816"/>
        <c:crosses val="autoZero"/>
        <c:auto val="1"/>
        <c:lblAlgn val="ctr"/>
        <c:lblOffset val="100"/>
        <c:noMultiLvlLbl val="0"/>
      </c:catAx>
      <c:valAx>
        <c:axId val="47011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dirty="0">
                    <a:latin typeface="Times New Roman" panose="02020603050405020304" pitchFamily="18" charset="0"/>
                    <a:cs typeface="Times New Roman" panose="02020603050405020304" pitchFamily="18" charset="0"/>
                  </a:rPr>
                  <a:t>Percentage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01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Sheet1!$H$92</c:f>
              <c:strCache>
                <c:ptCount val="1"/>
                <c:pt idx="0">
                  <c:v>Budget 2019</c:v>
                </c:pt>
              </c:strCache>
            </c:strRef>
          </c:tx>
          <c:spPr>
            <a:ln w="28575" cap="rnd">
              <a:solidFill>
                <a:schemeClr val="accent1"/>
              </a:solidFill>
              <a:round/>
            </a:ln>
            <a:effectLst/>
          </c:spPr>
          <c:marker>
            <c:symbol val="none"/>
          </c:marker>
          <c:cat>
            <c:strRef>
              <c:f>Sheet1!$G$93:$G$100</c:f>
              <c:strCache>
                <c:ptCount val="8"/>
                <c:pt idx="0">
                  <c:v>2015/2016</c:v>
                </c:pt>
                <c:pt idx="1">
                  <c:v>2016/2017</c:v>
                </c:pt>
                <c:pt idx="2">
                  <c:v>2017/2018</c:v>
                </c:pt>
                <c:pt idx="3">
                  <c:v>2018/2019</c:v>
                </c:pt>
                <c:pt idx="4">
                  <c:v>2019/2020</c:v>
                </c:pt>
                <c:pt idx="5">
                  <c:v>2020/2021</c:v>
                </c:pt>
                <c:pt idx="6">
                  <c:v>2021/2022</c:v>
                </c:pt>
                <c:pt idx="7">
                  <c:v>2022/2023</c:v>
                </c:pt>
              </c:strCache>
            </c:strRef>
          </c:cat>
          <c:val>
            <c:numRef>
              <c:f>Sheet1!$H$93:$H$100</c:f>
              <c:numCache>
                <c:formatCode>General</c:formatCode>
                <c:ptCount val="8"/>
                <c:pt idx="0">
                  <c:v>48.9</c:v>
                </c:pt>
                <c:pt idx="1">
                  <c:v>50.6</c:v>
                </c:pt>
                <c:pt idx="2">
                  <c:v>52.7</c:v>
                </c:pt>
                <c:pt idx="3">
                  <c:v>55.6</c:v>
                </c:pt>
                <c:pt idx="4">
                  <c:v>56.2</c:v>
                </c:pt>
                <c:pt idx="5">
                  <c:v>57.8</c:v>
                </c:pt>
                <c:pt idx="6">
                  <c:v>58.9</c:v>
                </c:pt>
              </c:numCache>
            </c:numRef>
          </c:val>
          <c:smooth val="0"/>
          <c:extLst xmlns:c16r2="http://schemas.microsoft.com/office/drawing/2015/06/chart">
            <c:ext xmlns:c16="http://schemas.microsoft.com/office/drawing/2014/chart" uri="{C3380CC4-5D6E-409C-BE32-E72D297353CC}">
              <c16:uniqueId val="{00000000-A59C-4AA4-906F-E127D27C5401}"/>
            </c:ext>
          </c:extLst>
        </c:ser>
        <c:ser>
          <c:idx val="1"/>
          <c:order val="1"/>
          <c:tx>
            <c:strRef>
              <c:f>Sheet1!$I$92</c:f>
              <c:strCache>
                <c:ptCount val="1"/>
                <c:pt idx="0">
                  <c:v>Budget 2020</c:v>
                </c:pt>
              </c:strCache>
            </c:strRef>
          </c:tx>
          <c:spPr>
            <a:ln w="28575" cap="rnd">
              <a:solidFill>
                <a:schemeClr val="accent2"/>
              </a:solidFill>
              <a:round/>
            </a:ln>
            <a:effectLst/>
          </c:spPr>
          <c:marker>
            <c:symbol val="none"/>
          </c:marker>
          <c:cat>
            <c:strRef>
              <c:f>Sheet1!$G$93:$G$100</c:f>
              <c:strCache>
                <c:ptCount val="8"/>
                <c:pt idx="0">
                  <c:v>2015/2016</c:v>
                </c:pt>
                <c:pt idx="1">
                  <c:v>2016/2017</c:v>
                </c:pt>
                <c:pt idx="2">
                  <c:v>2017/2018</c:v>
                </c:pt>
                <c:pt idx="3">
                  <c:v>2018/2019</c:v>
                </c:pt>
                <c:pt idx="4">
                  <c:v>2019/2020</c:v>
                </c:pt>
                <c:pt idx="5">
                  <c:v>2020/2021</c:v>
                </c:pt>
                <c:pt idx="6">
                  <c:v>2021/2022</c:v>
                </c:pt>
                <c:pt idx="7">
                  <c:v>2022/2023</c:v>
                </c:pt>
              </c:strCache>
            </c:strRef>
          </c:cat>
          <c:val>
            <c:numRef>
              <c:f>Sheet1!$I$93:$I$100</c:f>
              <c:numCache>
                <c:formatCode>General</c:formatCode>
                <c:ptCount val="8"/>
                <c:pt idx="0">
                  <c:v>48.9</c:v>
                </c:pt>
                <c:pt idx="1">
                  <c:v>50.5</c:v>
                </c:pt>
                <c:pt idx="2">
                  <c:v>53</c:v>
                </c:pt>
                <c:pt idx="3">
                  <c:v>56.7</c:v>
                </c:pt>
                <c:pt idx="4">
                  <c:v>61.6</c:v>
                </c:pt>
                <c:pt idx="5">
                  <c:v>65.599999999999994</c:v>
                </c:pt>
                <c:pt idx="6">
                  <c:v>69.099999999999994</c:v>
                </c:pt>
                <c:pt idx="7">
                  <c:v>71.599999999999994</c:v>
                </c:pt>
              </c:numCache>
            </c:numRef>
          </c:val>
          <c:smooth val="0"/>
          <c:extLst xmlns:c16r2="http://schemas.microsoft.com/office/drawing/2015/06/chart">
            <c:ext xmlns:c16="http://schemas.microsoft.com/office/drawing/2014/chart" uri="{C3380CC4-5D6E-409C-BE32-E72D297353CC}">
              <c16:uniqueId val="{00000001-A59C-4AA4-906F-E127D27C5401}"/>
            </c:ext>
          </c:extLst>
        </c:ser>
        <c:ser>
          <c:idx val="2"/>
          <c:order val="2"/>
          <c:tx>
            <c:strRef>
              <c:f>Sheet1!$J$92</c:f>
              <c:strCache>
                <c:ptCount val="1"/>
                <c:pt idx="0">
                  <c:v>Adjustment Budget 2020</c:v>
                </c:pt>
              </c:strCache>
            </c:strRef>
          </c:tx>
          <c:spPr>
            <a:ln w="28575" cap="rnd">
              <a:solidFill>
                <a:schemeClr val="accent3"/>
              </a:solidFill>
              <a:round/>
            </a:ln>
            <a:effectLst/>
          </c:spPr>
          <c:marker>
            <c:symbol val="none"/>
          </c:marker>
          <c:cat>
            <c:strRef>
              <c:f>Sheet1!$G$93:$G$100</c:f>
              <c:strCache>
                <c:ptCount val="8"/>
                <c:pt idx="0">
                  <c:v>2015/2016</c:v>
                </c:pt>
                <c:pt idx="1">
                  <c:v>2016/2017</c:v>
                </c:pt>
                <c:pt idx="2">
                  <c:v>2017/2018</c:v>
                </c:pt>
                <c:pt idx="3">
                  <c:v>2018/2019</c:v>
                </c:pt>
                <c:pt idx="4">
                  <c:v>2019/2020</c:v>
                </c:pt>
                <c:pt idx="5">
                  <c:v>2020/2021</c:v>
                </c:pt>
                <c:pt idx="6">
                  <c:v>2021/2022</c:v>
                </c:pt>
                <c:pt idx="7">
                  <c:v>2022/2023</c:v>
                </c:pt>
              </c:strCache>
            </c:strRef>
          </c:cat>
          <c:val>
            <c:numRef>
              <c:f>Sheet1!$J$93:$J$100</c:f>
              <c:numCache>
                <c:formatCode>General</c:formatCode>
                <c:ptCount val="8"/>
                <c:pt idx="0">
                  <c:v>48.9</c:v>
                </c:pt>
                <c:pt idx="1">
                  <c:v>50.5</c:v>
                </c:pt>
                <c:pt idx="2">
                  <c:v>53</c:v>
                </c:pt>
                <c:pt idx="3">
                  <c:v>56.6</c:v>
                </c:pt>
                <c:pt idx="4">
                  <c:v>63.5</c:v>
                </c:pt>
                <c:pt idx="5">
                  <c:v>81.8</c:v>
                </c:pt>
                <c:pt idx="6">
                  <c:v>82</c:v>
                </c:pt>
                <c:pt idx="7">
                  <c:v>86</c:v>
                </c:pt>
              </c:numCache>
            </c:numRef>
          </c:val>
          <c:smooth val="0"/>
          <c:extLst xmlns:c16r2="http://schemas.microsoft.com/office/drawing/2015/06/chart">
            <c:ext xmlns:c16="http://schemas.microsoft.com/office/drawing/2014/chart" uri="{C3380CC4-5D6E-409C-BE32-E72D297353CC}">
              <c16:uniqueId val="{00000002-A59C-4AA4-906F-E127D27C5401}"/>
            </c:ext>
          </c:extLst>
        </c:ser>
        <c:dLbls>
          <c:showLegendKey val="0"/>
          <c:showVal val="0"/>
          <c:showCatName val="0"/>
          <c:showSerName val="0"/>
          <c:showPercent val="0"/>
          <c:showBubbleSize val="0"/>
        </c:dLbls>
        <c:smooth val="0"/>
        <c:axId val="470120336"/>
        <c:axId val="470124816"/>
      </c:lineChart>
      <c:catAx>
        <c:axId val="470120336"/>
        <c:scaling>
          <c:orientation val="minMax"/>
        </c:scaling>
        <c:delete val="0"/>
        <c:axPos val="b"/>
        <c:title>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24816"/>
        <c:crosses val="autoZero"/>
        <c:auto val="1"/>
        <c:lblAlgn val="ctr"/>
        <c:lblOffset val="100"/>
        <c:noMultiLvlLbl val="0"/>
      </c:catAx>
      <c:valAx>
        <c:axId val="470124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120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sz="1200" b="1" dirty="0">
                <a:latin typeface="Times New Roman" panose="02020603050405020304" pitchFamily="18" charset="0"/>
                <a:cs typeface="Times New Roman" panose="02020603050405020304" pitchFamily="18" charset="0"/>
              </a:rPr>
              <a:t>Government expenditure</a:t>
            </a:r>
            <a:r>
              <a:rPr lang="en-ZA" sz="1200" b="1" baseline="0" dirty="0">
                <a:latin typeface="Times New Roman" panose="02020603050405020304" pitchFamily="18" charset="0"/>
                <a:cs typeface="Times New Roman" panose="02020603050405020304" pitchFamily="18" charset="0"/>
              </a:rPr>
              <a:t> and economic growth, 2016-2022</a:t>
            </a:r>
            <a:endParaRPr lang="en-ZA" sz="1200" b="1"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Sheet2!$B$42</c:f>
              <c:strCache>
                <c:ptCount val="1"/>
                <c:pt idx="0">
                  <c:v>Non-interest expenditure </c:v>
                </c:pt>
              </c:strCache>
            </c:strRef>
          </c:tx>
          <c:spPr>
            <a:solidFill>
              <a:schemeClr val="accent1"/>
            </a:solidFill>
            <a:ln>
              <a:noFill/>
            </a:ln>
            <a:effectLst/>
          </c:spPr>
          <c:invertIfNegative val="0"/>
          <c:cat>
            <c:numRef>
              <c:f>Sheet2!$C$41:$I$41</c:f>
              <c:numCache>
                <c:formatCode>General</c:formatCode>
                <c:ptCount val="7"/>
                <c:pt idx="0">
                  <c:v>2016</c:v>
                </c:pt>
                <c:pt idx="1">
                  <c:v>2017</c:v>
                </c:pt>
                <c:pt idx="2">
                  <c:v>2018</c:v>
                </c:pt>
                <c:pt idx="3">
                  <c:v>2019</c:v>
                </c:pt>
                <c:pt idx="4">
                  <c:v>2020</c:v>
                </c:pt>
                <c:pt idx="5">
                  <c:v>2021</c:v>
                </c:pt>
                <c:pt idx="6">
                  <c:v>2022</c:v>
                </c:pt>
              </c:numCache>
            </c:numRef>
          </c:cat>
          <c:val>
            <c:numRef>
              <c:f>Sheet2!$C$42:$I$42</c:f>
              <c:numCache>
                <c:formatCode>General</c:formatCode>
                <c:ptCount val="7"/>
                <c:pt idx="0">
                  <c:v>1158.9000000000001</c:v>
                </c:pt>
                <c:pt idx="1">
                  <c:v>1242.3</c:v>
                </c:pt>
                <c:pt idx="2">
                  <c:v>1324.8</c:v>
                </c:pt>
                <c:pt idx="3">
                  <c:v>1447.3</c:v>
                </c:pt>
                <c:pt idx="4">
                  <c:v>1572.7</c:v>
                </c:pt>
                <c:pt idx="5">
                  <c:v>1500.6</c:v>
                </c:pt>
                <c:pt idx="6">
                  <c:v>1508.2</c:v>
                </c:pt>
              </c:numCache>
            </c:numRef>
          </c:val>
          <c:extLst xmlns:c16r2="http://schemas.microsoft.com/office/drawing/2015/06/chart">
            <c:ext xmlns:c16="http://schemas.microsoft.com/office/drawing/2014/chart" uri="{C3380CC4-5D6E-409C-BE32-E72D297353CC}">
              <c16:uniqueId val="{00000000-4F47-4EEB-92DA-F249F62090ED}"/>
            </c:ext>
          </c:extLst>
        </c:ser>
        <c:dLbls>
          <c:showLegendKey val="0"/>
          <c:showVal val="0"/>
          <c:showCatName val="0"/>
          <c:showSerName val="0"/>
          <c:showPercent val="0"/>
          <c:showBubbleSize val="0"/>
        </c:dLbls>
        <c:gapWidth val="219"/>
        <c:overlap val="-27"/>
        <c:axId val="470545200"/>
        <c:axId val="470550240"/>
      </c:barChart>
      <c:lineChart>
        <c:grouping val="standard"/>
        <c:varyColors val="0"/>
        <c:ser>
          <c:idx val="1"/>
          <c:order val="1"/>
          <c:tx>
            <c:strRef>
              <c:f>Sheet2!$B$43</c:f>
              <c:strCache>
                <c:ptCount val="1"/>
                <c:pt idx="0">
                  <c:v>GDP growth </c:v>
                </c:pt>
              </c:strCache>
            </c:strRef>
          </c:tx>
          <c:spPr>
            <a:ln w="28575" cap="rnd">
              <a:solidFill>
                <a:schemeClr val="accent2"/>
              </a:solidFill>
              <a:round/>
            </a:ln>
            <a:effectLst/>
          </c:spPr>
          <c:marker>
            <c:symbol val="none"/>
          </c:marker>
          <c:cat>
            <c:numRef>
              <c:f>Sheet2!$C$41:$I$41</c:f>
              <c:numCache>
                <c:formatCode>General</c:formatCode>
                <c:ptCount val="7"/>
                <c:pt idx="0">
                  <c:v>2016</c:v>
                </c:pt>
                <c:pt idx="1">
                  <c:v>2017</c:v>
                </c:pt>
                <c:pt idx="2">
                  <c:v>2018</c:v>
                </c:pt>
                <c:pt idx="3">
                  <c:v>2019</c:v>
                </c:pt>
                <c:pt idx="4">
                  <c:v>2020</c:v>
                </c:pt>
                <c:pt idx="5">
                  <c:v>2021</c:v>
                </c:pt>
                <c:pt idx="6">
                  <c:v>2022</c:v>
                </c:pt>
              </c:numCache>
            </c:numRef>
          </c:cat>
          <c:val>
            <c:numRef>
              <c:f>Sheet2!$C$43:$I$43</c:f>
              <c:numCache>
                <c:formatCode>General</c:formatCode>
                <c:ptCount val="7"/>
                <c:pt idx="0">
                  <c:v>0.4</c:v>
                </c:pt>
                <c:pt idx="1">
                  <c:v>1.4</c:v>
                </c:pt>
                <c:pt idx="2">
                  <c:v>0.8</c:v>
                </c:pt>
                <c:pt idx="3">
                  <c:v>0.2</c:v>
                </c:pt>
                <c:pt idx="4">
                  <c:v>-7.2</c:v>
                </c:pt>
                <c:pt idx="5">
                  <c:v>2.6</c:v>
                </c:pt>
                <c:pt idx="6">
                  <c:v>1.5</c:v>
                </c:pt>
              </c:numCache>
            </c:numRef>
          </c:val>
          <c:smooth val="0"/>
          <c:extLst xmlns:c16r2="http://schemas.microsoft.com/office/drawing/2015/06/chart">
            <c:ext xmlns:c16="http://schemas.microsoft.com/office/drawing/2014/chart" uri="{C3380CC4-5D6E-409C-BE32-E72D297353CC}">
              <c16:uniqueId val="{00000001-4F47-4EEB-92DA-F249F62090ED}"/>
            </c:ext>
          </c:extLst>
        </c:ser>
        <c:dLbls>
          <c:showLegendKey val="0"/>
          <c:showVal val="0"/>
          <c:showCatName val="0"/>
          <c:showSerName val="0"/>
          <c:showPercent val="0"/>
          <c:showBubbleSize val="0"/>
        </c:dLbls>
        <c:marker val="1"/>
        <c:smooth val="0"/>
        <c:axId val="470545760"/>
        <c:axId val="470565920"/>
      </c:lineChart>
      <c:catAx>
        <c:axId val="47054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550240"/>
        <c:crosses val="autoZero"/>
        <c:auto val="1"/>
        <c:lblAlgn val="ctr"/>
        <c:lblOffset val="100"/>
        <c:noMultiLvlLbl val="0"/>
      </c:catAx>
      <c:valAx>
        <c:axId val="470550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 billion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545200"/>
        <c:crosses val="autoZero"/>
        <c:crossBetween val="between"/>
      </c:valAx>
      <c:valAx>
        <c:axId val="4705659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545760"/>
        <c:crosses val="max"/>
        <c:crossBetween val="between"/>
      </c:valAx>
      <c:catAx>
        <c:axId val="470545760"/>
        <c:scaling>
          <c:orientation val="minMax"/>
        </c:scaling>
        <c:delete val="1"/>
        <c:axPos val="b"/>
        <c:numFmt formatCode="General" sourceLinked="1"/>
        <c:majorTickMark val="out"/>
        <c:minorTickMark val="none"/>
        <c:tickLblPos val="nextTo"/>
        <c:crossAx val="47056592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dirty="0"/>
              <a:t>Joblessness = labour force change - employment change</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735923896289371"/>
          <c:y val="0.12548413672196812"/>
          <c:w val="0.84673504693612267"/>
          <c:h val="0.66110409356725142"/>
        </c:manualLayout>
      </c:layout>
      <c:barChart>
        <c:barDir val="col"/>
        <c:grouping val="clustered"/>
        <c:varyColors val="0"/>
        <c:ser>
          <c:idx val="0"/>
          <c:order val="0"/>
          <c:tx>
            <c:strRef>
              <c:f>Graphs!$H$1</c:f>
              <c:strCache>
                <c:ptCount val="1"/>
                <c:pt idx="0">
                  <c:v> Labour Force (change, thousand) </c:v>
                </c:pt>
              </c:strCache>
            </c:strRef>
          </c:tx>
          <c:spPr>
            <a:solidFill>
              <a:schemeClr val="accent1"/>
            </a:solidFill>
            <a:ln>
              <a:noFill/>
            </a:ln>
            <a:effectLst/>
          </c:spPr>
          <c:invertIfNegative val="0"/>
          <c:dLbls>
            <c:dLbl>
              <c:idx val="8"/>
              <c:layout>
                <c:manualLayout>
                  <c:x val="-5.7848237199447934E-2"/>
                  <c:y val="3.50912095138624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554-4AB7-80B2-21BE9D2DB94B}"/>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Graphs!$G$16:$G$24</c:f>
              <c:strCache>
                <c:ptCount val="9"/>
                <c:pt idx="0">
                  <c:v>Q1-2018</c:v>
                </c:pt>
                <c:pt idx="1">
                  <c:v>Q2-2018</c:v>
                </c:pt>
                <c:pt idx="2">
                  <c:v>Q3-2018</c:v>
                </c:pt>
                <c:pt idx="3">
                  <c:v>Q4-2018</c:v>
                </c:pt>
                <c:pt idx="4">
                  <c:v>Q1-2019</c:v>
                </c:pt>
                <c:pt idx="5">
                  <c:v>Q2-2019</c:v>
                </c:pt>
                <c:pt idx="6">
                  <c:v>Q3-2019</c:v>
                </c:pt>
                <c:pt idx="7">
                  <c:v>Q4-2019</c:v>
                </c:pt>
                <c:pt idx="8">
                  <c:v>Q1-2020</c:v>
                </c:pt>
              </c:strCache>
            </c:strRef>
          </c:cat>
          <c:val>
            <c:numRef>
              <c:f>Graphs!$H$16:$H$24</c:f>
              <c:numCache>
                <c:formatCode>_-* #,##0_-;\-* #,##0_-;_-* "-"??_-;_-@_-</c:formatCode>
                <c:ptCount val="9"/>
                <c:pt idx="0">
                  <c:v>306.85428600745217</c:v>
                </c:pt>
                <c:pt idx="1">
                  <c:v>12.380964808889985</c:v>
                </c:pt>
                <c:pt idx="2">
                  <c:v>219.15406092100602</c:v>
                </c:pt>
                <c:pt idx="3">
                  <c:v>78.504299855820136</c:v>
                </c:pt>
                <c:pt idx="4">
                  <c:v>-175.74229687485786</c:v>
                </c:pt>
                <c:pt idx="5">
                  <c:v>475.78922599674843</c:v>
                </c:pt>
                <c:pt idx="6">
                  <c:v>140.70556763600325</c:v>
                </c:pt>
                <c:pt idx="7">
                  <c:v>37.686131215526984</c:v>
                </c:pt>
                <c:pt idx="8">
                  <c:v>306</c:v>
                </c:pt>
              </c:numCache>
            </c:numRef>
          </c:val>
          <c:extLst xmlns:c16r2="http://schemas.microsoft.com/office/drawing/2015/06/chart">
            <c:ext xmlns:c16="http://schemas.microsoft.com/office/drawing/2014/chart" uri="{C3380CC4-5D6E-409C-BE32-E72D297353CC}">
              <c16:uniqueId val="{00000001-D554-4AB7-80B2-21BE9D2DB94B}"/>
            </c:ext>
          </c:extLst>
        </c:ser>
        <c:ser>
          <c:idx val="1"/>
          <c:order val="1"/>
          <c:tx>
            <c:strRef>
              <c:f>Graphs!$J$1</c:f>
              <c:strCache>
                <c:ptCount val="1"/>
                <c:pt idx="0">
                  <c:v> Employed (change, thousand) </c:v>
                </c:pt>
              </c:strCache>
            </c:strRef>
          </c:tx>
          <c:spPr>
            <a:solidFill>
              <a:srgbClr val="C00000"/>
            </a:solidFill>
            <a:ln>
              <a:noFill/>
            </a:ln>
            <a:effectLst/>
          </c:spPr>
          <c:invertIfNegative val="0"/>
          <c:dLbls>
            <c:dLbl>
              <c:idx val="8"/>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554-4AB7-80B2-21BE9D2DB94B}"/>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Graphs!$G$16:$G$24</c:f>
              <c:strCache>
                <c:ptCount val="9"/>
                <c:pt idx="0">
                  <c:v>Q1-2018</c:v>
                </c:pt>
                <c:pt idx="1">
                  <c:v>Q2-2018</c:v>
                </c:pt>
                <c:pt idx="2">
                  <c:v>Q3-2018</c:v>
                </c:pt>
                <c:pt idx="3">
                  <c:v>Q4-2018</c:v>
                </c:pt>
                <c:pt idx="4">
                  <c:v>Q1-2019</c:v>
                </c:pt>
                <c:pt idx="5">
                  <c:v>Q2-2019</c:v>
                </c:pt>
                <c:pt idx="6">
                  <c:v>Q3-2019</c:v>
                </c:pt>
                <c:pt idx="7">
                  <c:v>Q4-2019</c:v>
                </c:pt>
                <c:pt idx="8">
                  <c:v>Q1-2020</c:v>
                </c:pt>
              </c:strCache>
            </c:strRef>
          </c:cat>
          <c:val>
            <c:numRef>
              <c:f>Graphs!$J$16:$J$24</c:f>
              <c:numCache>
                <c:formatCode>_-* #,##0_-;\-* #,##0_-;_-* "-"??_-;_-@_-</c:formatCode>
                <c:ptCount val="9"/>
                <c:pt idx="0">
                  <c:v>206.49795570552124</c:v>
                </c:pt>
                <c:pt idx="1">
                  <c:v>-89.720357733964192</c:v>
                </c:pt>
                <c:pt idx="2">
                  <c:v>92.270310693518695</c:v>
                </c:pt>
                <c:pt idx="3">
                  <c:v>148.62501992178659</c:v>
                </c:pt>
                <c:pt idx="4">
                  <c:v>-237.26254657298887</c:v>
                </c:pt>
                <c:pt idx="5">
                  <c:v>21.26965077661589</c:v>
                </c:pt>
                <c:pt idx="6">
                  <c:v>62.302681284128994</c:v>
                </c:pt>
                <c:pt idx="7">
                  <c:v>45.25970980348211</c:v>
                </c:pt>
                <c:pt idx="8">
                  <c:v>-38</c:v>
                </c:pt>
              </c:numCache>
            </c:numRef>
          </c:val>
          <c:extLst xmlns:c16r2="http://schemas.microsoft.com/office/drawing/2015/06/chart">
            <c:ext xmlns:c16="http://schemas.microsoft.com/office/drawing/2014/chart" uri="{C3380CC4-5D6E-409C-BE32-E72D297353CC}">
              <c16:uniqueId val="{00000003-D554-4AB7-80B2-21BE9D2DB94B}"/>
            </c:ext>
          </c:extLst>
        </c:ser>
        <c:dLbls>
          <c:showLegendKey val="0"/>
          <c:showVal val="0"/>
          <c:showCatName val="0"/>
          <c:showSerName val="0"/>
          <c:showPercent val="0"/>
          <c:showBubbleSize val="0"/>
        </c:dLbls>
        <c:gapWidth val="219"/>
        <c:overlap val="-27"/>
        <c:axId val="470150016"/>
        <c:axId val="470134336"/>
      </c:barChart>
      <c:lineChart>
        <c:grouping val="standard"/>
        <c:varyColors val="0"/>
        <c:ser>
          <c:idx val="2"/>
          <c:order val="2"/>
          <c:tx>
            <c:strRef>
              <c:f>Graphs!$K$1</c:f>
              <c:strCache>
                <c:ptCount val="1"/>
                <c:pt idx="0">
                  <c:v> Joblessness (thousand) </c:v>
                </c:pt>
              </c:strCache>
            </c:strRef>
          </c:tx>
          <c:spPr>
            <a:ln w="28575" cap="rnd">
              <a:solidFill>
                <a:schemeClr val="tx1"/>
              </a:solidFill>
              <a:round/>
            </a:ln>
            <a:effectLst/>
          </c:spPr>
          <c:marker>
            <c:symbol val="none"/>
          </c:marker>
          <c:dLbls>
            <c:dLbl>
              <c:idx val="8"/>
              <c:layout>
                <c:manualLayout>
                  <c:x val="-4.7987939029299757E-2"/>
                  <c:y val="-9.65006802816752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554-4AB7-80B2-21BE9D2DB94B}"/>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Graphs!$G$16:$G$24</c:f>
              <c:strCache>
                <c:ptCount val="9"/>
                <c:pt idx="0">
                  <c:v>Q1-2018</c:v>
                </c:pt>
                <c:pt idx="1">
                  <c:v>Q2-2018</c:v>
                </c:pt>
                <c:pt idx="2">
                  <c:v>Q3-2018</c:v>
                </c:pt>
                <c:pt idx="3">
                  <c:v>Q4-2018</c:v>
                </c:pt>
                <c:pt idx="4">
                  <c:v>Q1-2019</c:v>
                </c:pt>
                <c:pt idx="5">
                  <c:v>Q2-2019</c:v>
                </c:pt>
                <c:pt idx="6">
                  <c:v>Q3-2019</c:v>
                </c:pt>
                <c:pt idx="7">
                  <c:v>Q4-2019</c:v>
                </c:pt>
                <c:pt idx="8">
                  <c:v>Q1-2020</c:v>
                </c:pt>
              </c:strCache>
            </c:strRef>
          </c:cat>
          <c:val>
            <c:numRef>
              <c:f>Graphs!$K$16:$K$24</c:f>
              <c:numCache>
                <c:formatCode>_-* #,##0_-;\-* #,##0_-;_-* "-"??_-;_-@_-</c:formatCode>
                <c:ptCount val="9"/>
                <c:pt idx="0">
                  <c:v>100.35633030193094</c:v>
                </c:pt>
                <c:pt idx="1">
                  <c:v>102.10132254285418</c:v>
                </c:pt>
                <c:pt idx="2">
                  <c:v>126.88375022748733</c:v>
                </c:pt>
                <c:pt idx="3">
                  <c:v>-70.120720065966452</c:v>
                </c:pt>
                <c:pt idx="4">
                  <c:v>61.520249698131011</c:v>
                </c:pt>
                <c:pt idx="5">
                  <c:v>454.51957522013254</c:v>
                </c:pt>
                <c:pt idx="6">
                  <c:v>78.402886351874258</c:v>
                </c:pt>
                <c:pt idx="7">
                  <c:v>-7.5735785879551258</c:v>
                </c:pt>
                <c:pt idx="8">
                  <c:v>344</c:v>
                </c:pt>
              </c:numCache>
            </c:numRef>
          </c:val>
          <c:smooth val="0"/>
          <c:extLst xmlns:c16r2="http://schemas.microsoft.com/office/drawing/2015/06/chart">
            <c:ext xmlns:c16="http://schemas.microsoft.com/office/drawing/2014/chart" uri="{C3380CC4-5D6E-409C-BE32-E72D297353CC}">
              <c16:uniqueId val="{00000005-D554-4AB7-80B2-21BE9D2DB94B}"/>
            </c:ext>
          </c:extLst>
        </c:ser>
        <c:dLbls>
          <c:showLegendKey val="0"/>
          <c:showVal val="0"/>
          <c:showCatName val="0"/>
          <c:showSerName val="0"/>
          <c:showPercent val="0"/>
          <c:showBubbleSize val="0"/>
        </c:dLbls>
        <c:marker val="1"/>
        <c:smooth val="0"/>
        <c:axId val="470150016"/>
        <c:axId val="470134336"/>
      </c:lineChart>
      <c:catAx>
        <c:axId val="470150016"/>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0134336"/>
        <c:crosses val="autoZero"/>
        <c:auto val="1"/>
        <c:lblAlgn val="ctr"/>
        <c:lblOffset val="100"/>
        <c:noMultiLvlLbl val="0"/>
      </c:catAx>
      <c:valAx>
        <c:axId val="47013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dirty="0"/>
                  <a:t>Thousand</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0150016"/>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079276454585404E-2"/>
          <c:y val="5.1001614016718454E-2"/>
          <c:w val="0.84992586805555559"/>
          <c:h val="0.75836374826286657"/>
        </c:manualLayout>
      </c:layout>
      <c:lineChart>
        <c:grouping val="standard"/>
        <c:varyColors val="0"/>
        <c:ser>
          <c:idx val="0"/>
          <c:order val="0"/>
          <c:tx>
            <c:strRef>
              <c:f>'4a. Core Inflation'!$AU$6</c:f>
              <c:strCache>
                <c:ptCount val="1"/>
                <c:pt idx="0">
                  <c:v>Headline Inflation</c:v>
                </c:pt>
              </c:strCache>
            </c:strRef>
          </c:tx>
          <c:spPr>
            <a:ln w="12700" cap="rnd">
              <a:solidFill>
                <a:schemeClr val="accent1"/>
              </a:solidFill>
              <a:round/>
            </a:ln>
            <a:effectLst/>
          </c:spPr>
          <c:marker>
            <c:symbol val="none"/>
          </c:marker>
          <c:dLbls>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418-4E3E-ABAC-88BDFB3D09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'4a. Core Inflation'!$A$24:$A$159</c:f>
              <c:strCache>
                <c:ptCount val="16"/>
                <c:pt idx="0">
                  <c:v> M012019 </c:v>
                </c:pt>
                <c:pt idx="1">
                  <c:v> M022019 </c:v>
                </c:pt>
                <c:pt idx="2">
                  <c:v> M032019 </c:v>
                </c:pt>
                <c:pt idx="3">
                  <c:v> M042019 </c:v>
                </c:pt>
                <c:pt idx="4">
                  <c:v> M052019 </c:v>
                </c:pt>
                <c:pt idx="5">
                  <c:v> M062019 </c:v>
                </c:pt>
                <c:pt idx="6">
                  <c:v> M072019 </c:v>
                </c:pt>
                <c:pt idx="7">
                  <c:v> M082019 </c:v>
                </c:pt>
                <c:pt idx="8">
                  <c:v> M092019 </c:v>
                </c:pt>
                <c:pt idx="9">
                  <c:v> M102019 </c:v>
                </c:pt>
                <c:pt idx="10">
                  <c:v> M112019 </c:v>
                </c:pt>
                <c:pt idx="11">
                  <c:v> M122019 </c:v>
                </c:pt>
                <c:pt idx="12">
                  <c:v> M012020 </c:v>
                </c:pt>
                <c:pt idx="13">
                  <c:v> M022020 </c:v>
                </c:pt>
                <c:pt idx="14">
                  <c:v> M032020 </c:v>
                </c:pt>
                <c:pt idx="15">
                  <c:v> M042020 </c:v>
                </c:pt>
              </c:strCache>
            </c:strRef>
          </c:cat>
          <c:val>
            <c:numRef>
              <c:f>'4a. Core Inflation'!$AU$24:$AU$159</c:f>
              <c:numCache>
                <c:formatCode>0.0%</c:formatCode>
                <c:ptCount val="16"/>
                <c:pt idx="0">
                  <c:v>3.9979564258735278E-2</c:v>
                </c:pt>
                <c:pt idx="1">
                  <c:v>4.1276713454265535E-2</c:v>
                </c:pt>
                <c:pt idx="2">
                  <c:v>4.5238243437978776E-2</c:v>
                </c:pt>
                <c:pt idx="3">
                  <c:v>4.3535908745326868E-2</c:v>
                </c:pt>
                <c:pt idx="4">
                  <c:v>4.4407114247603685E-2</c:v>
                </c:pt>
                <c:pt idx="5">
                  <c:v>4.4323636878877082E-2</c:v>
                </c:pt>
                <c:pt idx="6">
                  <c:v>4.0756320264757839E-2</c:v>
                </c:pt>
                <c:pt idx="7">
                  <c:v>4.32775627621107E-2</c:v>
                </c:pt>
                <c:pt idx="8">
                  <c:v>4.1317905189394377E-2</c:v>
                </c:pt>
                <c:pt idx="9">
                  <c:v>3.6777886895055678E-2</c:v>
                </c:pt>
                <c:pt idx="10">
                  <c:v>3.5776204226571684E-2</c:v>
                </c:pt>
                <c:pt idx="11">
                  <c:v>4.0125735494653592E-2</c:v>
                </c:pt>
                <c:pt idx="12">
                  <c:v>4.4149729058786447E-2</c:v>
                </c:pt>
                <c:pt idx="13">
                  <c:v>4.5252377387744236E-2</c:v>
                </c:pt>
                <c:pt idx="14">
                  <c:v>4.0559243195125161E-2</c:v>
                </c:pt>
                <c:pt idx="15">
                  <c:v>2.962104176485103E-2</c:v>
                </c:pt>
              </c:numCache>
            </c:numRef>
          </c:val>
          <c:smooth val="0"/>
          <c:extLst xmlns:c16r2="http://schemas.microsoft.com/office/drawing/2015/06/chart">
            <c:ext xmlns:c16="http://schemas.microsoft.com/office/drawing/2014/chart" uri="{C3380CC4-5D6E-409C-BE32-E72D297353CC}">
              <c16:uniqueId val="{00000001-D418-4E3E-ABAC-88BDFB3D0994}"/>
            </c:ext>
          </c:extLst>
        </c:ser>
        <c:ser>
          <c:idx val="1"/>
          <c:order val="1"/>
          <c:tx>
            <c:strRef>
              <c:f>'4a. Core Inflation'!$AW$6</c:f>
              <c:strCache>
                <c:ptCount val="1"/>
                <c:pt idx="0">
                  <c:v>Core Inflation</c:v>
                </c:pt>
              </c:strCache>
            </c:strRef>
          </c:tx>
          <c:spPr>
            <a:ln w="12700" cap="rnd">
              <a:solidFill>
                <a:srgbClr val="C00000"/>
              </a:solidFill>
              <a:round/>
            </a:ln>
            <a:effectLst/>
          </c:spPr>
          <c:marker>
            <c:symbol val="none"/>
          </c:marker>
          <c:dLbls>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418-4E3E-ABAC-88BDFB3D09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'4a. Core Inflation'!$A$24:$A$159</c:f>
              <c:strCache>
                <c:ptCount val="16"/>
                <c:pt idx="0">
                  <c:v> M012019 </c:v>
                </c:pt>
                <c:pt idx="1">
                  <c:v> M022019 </c:v>
                </c:pt>
                <c:pt idx="2">
                  <c:v> M032019 </c:v>
                </c:pt>
                <c:pt idx="3">
                  <c:v> M042019 </c:v>
                </c:pt>
                <c:pt idx="4">
                  <c:v> M052019 </c:v>
                </c:pt>
                <c:pt idx="5">
                  <c:v> M062019 </c:v>
                </c:pt>
                <c:pt idx="6">
                  <c:v> M072019 </c:v>
                </c:pt>
                <c:pt idx="7">
                  <c:v> M082019 </c:v>
                </c:pt>
                <c:pt idx="8">
                  <c:v> M092019 </c:v>
                </c:pt>
                <c:pt idx="9">
                  <c:v> M102019 </c:v>
                </c:pt>
                <c:pt idx="10">
                  <c:v> M112019 </c:v>
                </c:pt>
                <c:pt idx="11">
                  <c:v> M122019 </c:v>
                </c:pt>
                <c:pt idx="12">
                  <c:v> M012020 </c:v>
                </c:pt>
                <c:pt idx="13">
                  <c:v> M022020 </c:v>
                </c:pt>
                <c:pt idx="14">
                  <c:v> M032020 </c:v>
                </c:pt>
                <c:pt idx="15">
                  <c:v> M042020 </c:v>
                </c:pt>
              </c:strCache>
            </c:strRef>
          </c:cat>
          <c:val>
            <c:numRef>
              <c:f>'4a. Core Inflation'!$AW$24:$AW$159</c:f>
              <c:numCache>
                <c:formatCode>0.0%</c:formatCode>
                <c:ptCount val="16"/>
                <c:pt idx="0">
                  <c:v>4.3378885709093984E-2</c:v>
                </c:pt>
                <c:pt idx="1">
                  <c:v>4.2768270585514356E-2</c:v>
                </c:pt>
                <c:pt idx="2">
                  <c:v>4.105810597113102E-2</c:v>
                </c:pt>
                <c:pt idx="3">
                  <c:v>3.8505992628107277E-2</c:v>
                </c:pt>
                <c:pt idx="4">
                  <c:v>4.0164034646855029E-2</c:v>
                </c:pt>
                <c:pt idx="5">
                  <c:v>4.3051766311654083E-2</c:v>
                </c:pt>
                <c:pt idx="6">
                  <c:v>4.261061035744107E-2</c:v>
                </c:pt>
                <c:pt idx="7">
                  <c:v>4.5756805535926315E-2</c:v>
                </c:pt>
                <c:pt idx="8">
                  <c:v>4.1893276836522109E-2</c:v>
                </c:pt>
                <c:pt idx="9">
                  <c:v>4.0776581462257822E-2</c:v>
                </c:pt>
                <c:pt idx="10">
                  <c:v>4.0694053699938948E-2</c:v>
                </c:pt>
                <c:pt idx="11">
                  <c:v>4.0759590131817403E-2</c:v>
                </c:pt>
                <c:pt idx="12">
                  <c:v>3.9213487698179117E-2</c:v>
                </c:pt>
                <c:pt idx="13">
                  <c:v>4.0881519035461E-2</c:v>
                </c:pt>
                <c:pt idx="14">
                  <c:v>3.9872225437558084E-2</c:v>
                </c:pt>
                <c:pt idx="15">
                  <c:v>3.9425879666357355E-2</c:v>
                </c:pt>
              </c:numCache>
            </c:numRef>
          </c:val>
          <c:smooth val="0"/>
          <c:extLst xmlns:c16r2="http://schemas.microsoft.com/office/drawing/2015/06/chart">
            <c:ext xmlns:c16="http://schemas.microsoft.com/office/drawing/2014/chart" uri="{C3380CC4-5D6E-409C-BE32-E72D297353CC}">
              <c16:uniqueId val="{00000003-D418-4E3E-ABAC-88BDFB3D0994}"/>
            </c:ext>
          </c:extLst>
        </c:ser>
        <c:ser>
          <c:idx val="2"/>
          <c:order val="2"/>
          <c:tx>
            <c:strRef>
              <c:f>'4a. Core Inflation'!$AY$6</c:f>
              <c:strCache>
                <c:ptCount val="1"/>
                <c:pt idx="0">
                  <c:v>Non-Core Inflation</c:v>
                </c:pt>
              </c:strCache>
            </c:strRef>
          </c:tx>
          <c:spPr>
            <a:ln w="12700" cap="rnd">
              <a:solidFill>
                <a:schemeClr val="accent3"/>
              </a:solidFill>
              <a:round/>
            </a:ln>
            <a:effectLst/>
          </c:spPr>
          <c:marker>
            <c:symbol val="none"/>
          </c:marker>
          <c:dLbls>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418-4E3E-ABAC-88BDFB3D09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'4a. Core Inflation'!$A$24:$A$159</c:f>
              <c:strCache>
                <c:ptCount val="16"/>
                <c:pt idx="0">
                  <c:v> M012019 </c:v>
                </c:pt>
                <c:pt idx="1">
                  <c:v> M022019 </c:v>
                </c:pt>
                <c:pt idx="2">
                  <c:v> M032019 </c:v>
                </c:pt>
                <c:pt idx="3">
                  <c:v> M042019 </c:v>
                </c:pt>
                <c:pt idx="4">
                  <c:v> M052019 </c:v>
                </c:pt>
                <c:pt idx="5">
                  <c:v> M062019 </c:v>
                </c:pt>
                <c:pt idx="6">
                  <c:v> M072019 </c:v>
                </c:pt>
                <c:pt idx="7">
                  <c:v> M082019 </c:v>
                </c:pt>
                <c:pt idx="8">
                  <c:v> M092019 </c:v>
                </c:pt>
                <c:pt idx="9">
                  <c:v> M102019 </c:v>
                </c:pt>
                <c:pt idx="10">
                  <c:v> M112019 </c:v>
                </c:pt>
                <c:pt idx="11">
                  <c:v> M122019 </c:v>
                </c:pt>
                <c:pt idx="12">
                  <c:v> M012020 </c:v>
                </c:pt>
                <c:pt idx="13">
                  <c:v> M022020 </c:v>
                </c:pt>
                <c:pt idx="14">
                  <c:v> M032020 </c:v>
                </c:pt>
                <c:pt idx="15">
                  <c:v> M042020 </c:v>
                </c:pt>
              </c:strCache>
            </c:strRef>
          </c:cat>
          <c:val>
            <c:numRef>
              <c:f>'4a. Core Inflation'!$AY$24:$AY$159</c:f>
              <c:numCache>
                <c:formatCode>0.0%</c:formatCode>
                <c:ptCount val="16"/>
                <c:pt idx="0">
                  <c:v>3.8546544832856799E-2</c:v>
                </c:pt>
                <c:pt idx="1">
                  <c:v>4.0652456273065907E-2</c:v>
                </c:pt>
                <c:pt idx="2">
                  <c:v>4.6996729948926008E-2</c:v>
                </c:pt>
                <c:pt idx="3">
                  <c:v>4.5641795425171106E-2</c:v>
                </c:pt>
                <c:pt idx="4">
                  <c:v>4.6178010280259141E-2</c:v>
                </c:pt>
                <c:pt idx="5">
                  <c:v>4.4853033217147065E-2</c:v>
                </c:pt>
                <c:pt idx="6">
                  <c:v>3.9980504021524199E-2</c:v>
                </c:pt>
                <c:pt idx="7">
                  <c:v>4.2240049339662855E-2</c:v>
                </c:pt>
                <c:pt idx="8">
                  <c:v>4.1076271864573632E-2</c:v>
                </c:pt>
                <c:pt idx="9">
                  <c:v>3.5107458217615628E-2</c:v>
                </c:pt>
                <c:pt idx="10">
                  <c:v>3.3723496919323859E-2</c:v>
                </c:pt>
                <c:pt idx="11">
                  <c:v>3.9859195369941647E-2</c:v>
                </c:pt>
                <c:pt idx="12">
                  <c:v>4.6240335616186456E-2</c:v>
                </c:pt>
                <c:pt idx="13">
                  <c:v>4.708541966183577E-2</c:v>
                </c:pt>
                <c:pt idx="14">
                  <c:v>4.0846616276336123E-2</c:v>
                </c:pt>
                <c:pt idx="15">
                  <c:v>2.5544041440418663E-2</c:v>
                </c:pt>
              </c:numCache>
            </c:numRef>
          </c:val>
          <c:smooth val="0"/>
          <c:extLst xmlns:c16r2="http://schemas.microsoft.com/office/drawing/2015/06/chart">
            <c:ext xmlns:c16="http://schemas.microsoft.com/office/drawing/2014/chart" uri="{C3380CC4-5D6E-409C-BE32-E72D297353CC}">
              <c16:uniqueId val="{00000005-D418-4E3E-ABAC-88BDFB3D0994}"/>
            </c:ext>
          </c:extLst>
        </c:ser>
        <c:dLbls>
          <c:showLegendKey val="0"/>
          <c:showVal val="0"/>
          <c:showCatName val="0"/>
          <c:showSerName val="0"/>
          <c:showPercent val="0"/>
          <c:showBubbleSize val="0"/>
        </c:dLbls>
        <c:smooth val="0"/>
        <c:axId val="470547440"/>
        <c:axId val="470558640"/>
      </c:lineChart>
      <c:catAx>
        <c:axId val="47054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0558640"/>
        <c:crosses val="autoZero"/>
        <c:auto val="1"/>
        <c:lblAlgn val="ctr"/>
        <c:lblOffset val="100"/>
        <c:tickLblSkip val="3"/>
        <c:noMultiLvlLbl val="0"/>
      </c:catAx>
      <c:valAx>
        <c:axId val="470558640"/>
        <c:scaling>
          <c:orientation val="minMax"/>
          <c:min val="2.5000000000000005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0547440"/>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'2_4'!$K$70</c:f>
              <c:strCache>
                <c:ptCount val="1"/>
                <c:pt idx="0">
                  <c:v>Main budget revenue</c:v>
                </c:pt>
              </c:strCache>
            </c:strRef>
          </c:tx>
          <c:spPr>
            <a:ln w="28575" cap="rnd">
              <a:solidFill>
                <a:schemeClr val="accent1"/>
              </a:solidFill>
              <a:round/>
            </a:ln>
            <a:effectLst/>
          </c:spPr>
          <c:marker>
            <c:symbol val="none"/>
          </c:marker>
          <c:cat>
            <c:strRef>
              <c:f>'2_4'!$J$71:$J$85</c:f>
              <c:strCache>
                <c:ptCount val="15"/>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pt idx="14">
                  <c:v>2020/21</c:v>
                </c:pt>
              </c:strCache>
            </c:strRef>
          </c:cat>
          <c:val>
            <c:numRef>
              <c:f>'2_4'!$K$71:$K$85</c:f>
              <c:numCache>
                <c:formatCode>0.0</c:formatCode>
                <c:ptCount val="15"/>
                <c:pt idx="0">
                  <c:v>25.358292703346148</c:v>
                </c:pt>
                <c:pt idx="1">
                  <c:v>25.916195189807528</c:v>
                </c:pt>
                <c:pt idx="2">
                  <c:v>25.615845979057241</c:v>
                </c:pt>
                <c:pt idx="3">
                  <c:v>22.971859349755658</c:v>
                </c:pt>
                <c:pt idx="4">
                  <c:v>23.81387352033051</c:v>
                </c:pt>
                <c:pt idx="5">
                  <c:v>24.210202324001472</c:v>
                </c:pt>
                <c:pt idx="6">
                  <c:v>24.095204788379863</c:v>
                </c:pt>
                <c:pt idx="7">
                  <c:v>24.550456179178241</c:v>
                </c:pt>
                <c:pt idx="8">
                  <c:v>24.978712071608168</c:v>
                </c:pt>
                <c:pt idx="9">
                  <c:v>26.092452304858821</c:v>
                </c:pt>
                <c:pt idx="10">
                  <c:v>25.747723687441347</c:v>
                </c:pt>
                <c:pt idx="11">
                  <c:v>25.461428939363824</c:v>
                </c:pt>
                <c:pt idx="12">
                  <c:v>25.898920036763062</c:v>
                </c:pt>
                <c:pt idx="13">
                  <c:v>26.196602603141368</c:v>
                </c:pt>
              </c:numCache>
            </c:numRef>
          </c:val>
          <c:smooth val="0"/>
          <c:extLst xmlns:c16r2="http://schemas.microsoft.com/office/drawing/2015/06/chart">
            <c:ext xmlns:c16="http://schemas.microsoft.com/office/drawing/2014/chart" uri="{C3380CC4-5D6E-409C-BE32-E72D297353CC}">
              <c16:uniqueId val="{00000000-A8B3-4E61-99FF-6F3353E72DDE}"/>
            </c:ext>
          </c:extLst>
        </c:ser>
        <c:ser>
          <c:idx val="2"/>
          <c:order val="1"/>
          <c:tx>
            <c:strRef>
              <c:f>'2_4'!$M$70</c:f>
              <c:strCache>
                <c:ptCount val="1"/>
                <c:pt idx="0">
                  <c:v>Main budget expenditure</c:v>
                </c:pt>
              </c:strCache>
            </c:strRef>
          </c:tx>
          <c:spPr>
            <a:ln w="28575" cap="rnd">
              <a:solidFill>
                <a:srgbClr val="FF0000"/>
              </a:solidFill>
              <a:round/>
            </a:ln>
            <a:effectLst/>
          </c:spPr>
          <c:marker>
            <c:symbol val="none"/>
          </c:marker>
          <c:cat>
            <c:strRef>
              <c:f>'2_4'!$J$71:$J$85</c:f>
              <c:strCache>
                <c:ptCount val="15"/>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pt idx="14">
                  <c:v>2020/21</c:v>
                </c:pt>
              </c:strCache>
            </c:strRef>
          </c:cat>
          <c:val>
            <c:numRef>
              <c:f>'2_4'!$M$71:$M$85</c:f>
              <c:numCache>
                <c:formatCode>0.0</c:formatCode>
                <c:ptCount val="15"/>
                <c:pt idx="0">
                  <c:v>24.823073332810083</c:v>
                </c:pt>
                <c:pt idx="1">
                  <c:v>24.975372164632667</c:v>
                </c:pt>
                <c:pt idx="2">
                  <c:v>26.580625633650541</c:v>
                </c:pt>
                <c:pt idx="3">
                  <c:v>29.311603643432715</c:v>
                </c:pt>
                <c:pt idx="4">
                  <c:v>28.529830514007898</c:v>
                </c:pt>
                <c:pt idx="5">
                  <c:v>28.908077814187688</c:v>
                </c:pt>
                <c:pt idx="6">
                  <c:v>29.074597559885106</c:v>
                </c:pt>
                <c:pt idx="7">
                  <c:v>28.987978931047113</c:v>
                </c:pt>
                <c:pt idx="8">
                  <c:v>29.285000108435206</c:v>
                </c:pt>
                <c:pt idx="9">
                  <c:v>30.174840861312223</c:v>
                </c:pt>
                <c:pt idx="10">
                  <c:v>29.537475135414304</c:v>
                </c:pt>
                <c:pt idx="11">
                  <c:v>29.90045648702478</c:v>
                </c:pt>
                <c:pt idx="12">
                  <c:v>30.597149806513119</c:v>
                </c:pt>
                <c:pt idx="13">
                  <c:v>32.920385001829374</c:v>
                </c:pt>
              </c:numCache>
            </c:numRef>
          </c:val>
          <c:smooth val="0"/>
          <c:extLst xmlns:c16r2="http://schemas.microsoft.com/office/drawing/2015/06/chart">
            <c:ext xmlns:c16="http://schemas.microsoft.com/office/drawing/2014/chart" uri="{C3380CC4-5D6E-409C-BE32-E72D297353CC}">
              <c16:uniqueId val="{00000001-A8B3-4E61-99FF-6F3353E72DDE}"/>
            </c:ext>
          </c:extLst>
        </c:ser>
        <c:ser>
          <c:idx val="1"/>
          <c:order val="2"/>
          <c:tx>
            <c:v>Adjustment expenditure</c:v>
          </c:tx>
          <c:spPr>
            <a:ln w="28575" cap="rnd">
              <a:solidFill>
                <a:srgbClr val="FF0000"/>
              </a:solidFill>
              <a:prstDash val="sysDash"/>
              <a:round/>
            </a:ln>
            <a:effectLst/>
          </c:spPr>
          <c:marker>
            <c:symbol val="none"/>
          </c:marker>
          <c:cat>
            <c:strRef>
              <c:f>'2_4'!$J$71:$J$85</c:f>
              <c:strCache>
                <c:ptCount val="15"/>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pt idx="14">
                  <c:v>2020/21</c:v>
                </c:pt>
              </c:strCache>
            </c:strRef>
          </c:cat>
          <c:val>
            <c:numRef>
              <c:f>'2_4'!$N$71:$N$85</c:f>
              <c:numCache>
                <c:formatCode>General</c:formatCode>
                <c:ptCount val="15"/>
                <c:pt idx="13" formatCode="0.0">
                  <c:v>32.920385001829374</c:v>
                </c:pt>
                <c:pt idx="14" formatCode="0.0">
                  <c:v>37.223490597186078</c:v>
                </c:pt>
              </c:numCache>
            </c:numRef>
          </c:val>
          <c:smooth val="0"/>
          <c:extLst xmlns:c16r2="http://schemas.microsoft.com/office/drawing/2015/06/chart">
            <c:ext xmlns:c16="http://schemas.microsoft.com/office/drawing/2014/chart" uri="{C3380CC4-5D6E-409C-BE32-E72D297353CC}">
              <c16:uniqueId val="{00000002-A8B3-4E61-99FF-6F3353E72DDE}"/>
            </c:ext>
          </c:extLst>
        </c:ser>
        <c:ser>
          <c:idx val="3"/>
          <c:order val="3"/>
          <c:tx>
            <c:v>Adjustment Revenue</c:v>
          </c:tx>
          <c:spPr>
            <a:ln w="28575" cap="rnd">
              <a:solidFill>
                <a:schemeClr val="accent1"/>
              </a:solidFill>
              <a:prstDash val="sysDash"/>
              <a:round/>
            </a:ln>
            <a:effectLst/>
          </c:spPr>
          <c:marker>
            <c:symbol val="none"/>
          </c:marker>
          <c:cat>
            <c:strRef>
              <c:f>'2_4'!$J$71:$J$85</c:f>
              <c:strCache>
                <c:ptCount val="15"/>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pt idx="14">
                  <c:v>2020/21</c:v>
                </c:pt>
              </c:strCache>
            </c:strRef>
          </c:cat>
          <c:val>
            <c:numRef>
              <c:f>'2_4'!$L$71:$L$85</c:f>
              <c:numCache>
                <c:formatCode>General</c:formatCode>
                <c:ptCount val="15"/>
                <c:pt idx="13" formatCode="0.0">
                  <c:v>26.196602603141368</c:v>
                </c:pt>
                <c:pt idx="14" formatCode="0.0">
                  <c:v>22.622319056765726</c:v>
                </c:pt>
              </c:numCache>
            </c:numRef>
          </c:val>
          <c:smooth val="0"/>
          <c:extLst xmlns:c16r2="http://schemas.microsoft.com/office/drawing/2015/06/chart">
            <c:ext xmlns:c16="http://schemas.microsoft.com/office/drawing/2014/chart" uri="{C3380CC4-5D6E-409C-BE32-E72D297353CC}">
              <c16:uniqueId val="{00000003-A8B3-4E61-99FF-6F3353E72DDE}"/>
            </c:ext>
          </c:extLst>
        </c:ser>
        <c:dLbls>
          <c:showLegendKey val="0"/>
          <c:showVal val="0"/>
          <c:showCatName val="0"/>
          <c:showSerName val="0"/>
          <c:showPercent val="0"/>
          <c:showBubbleSize val="0"/>
        </c:dLbls>
        <c:smooth val="0"/>
        <c:axId val="648728656"/>
        <c:axId val="648744896"/>
      </c:lineChart>
      <c:catAx>
        <c:axId val="64872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8744896"/>
        <c:crosses val="autoZero"/>
        <c:auto val="1"/>
        <c:lblAlgn val="ctr"/>
        <c:lblOffset val="100"/>
        <c:noMultiLvlLbl val="0"/>
      </c:catAx>
      <c:valAx>
        <c:axId val="648744896"/>
        <c:scaling>
          <c:orientation val="minMax"/>
          <c:max val="38"/>
          <c:min val="2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8728656"/>
        <c:crosses val="autoZero"/>
        <c:crossBetween val="between"/>
      </c:valAx>
      <c:spPr>
        <a:noFill/>
        <a:ln>
          <a:noFill/>
        </a:ln>
        <a:effectLst/>
      </c:spPr>
    </c:plotArea>
    <c:legend>
      <c:legendPos val="t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sz="11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'2_4'!$N$19</c:f>
              <c:strCache>
                <c:ptCount val="1"/>
                <c:pt idx="0">
                  <c:v>2020 Budget</c:v>
                </c:pt>
              </c:strCache>
            </c:strRef>
          </c:tx>
          <c:spPr>
            <a:solidFill>
              <a:schemeClr val="accent1"/>
            </a:solidFill>
            <a:ln>
              <a:noFill/>
            </a:ln>
            <a:effectLst/>
          </c:spPr>
          <c:invertIfNegative val="0"/>
          <c:dLbls>
            <c:dLbl>
              <c:idx val="0"/>
              <c:layout/>
              <c:tx>
                <c:rich>
                  <a:bodyPr/>
                  <a:lstStyle/>
                  <a:p>
                    <a:fld id="{900B855E-8F37-47A6-935E-DB2073F21A6B}"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040-401F-8005-9FF4A6BE7F2A}"/>
                </c:ext>
                <c:ext xmlns:c15="http://schemas.microsoft.com/office/drawing/2012/chart" uri="{CE6537A1-D6FC-4f65-9D91-7224C49458BB}">
                  <c15:layout/>
                  <c15:dlblFieldTable/>
                  <c15:showDataLabelsRange val="0"/>
                </c:ext>
              </c:extLst>
            </c:dLbl>
            <c:dLbl>
              <c:idx val="1"/>
              <c:layout/>
              <c:tx>
                <c:rich>
                  <a:bodyPr/>
                  <a:lstStyle/>
                  <a:p>
                    <a:fld id="{0FC188AA-BBE2-4C9F-B47E-C31E7723809D}"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040-401F-8005-9FF4A6BE7F2A}"/>
                </c:ext>
                <c:ext xmlns:c15="http://schemas.microsoft.com/office/drawing/2012/chart" uri="{CE6537A1-D6FC-4f65-9D91-7224C49458BB}">
                  <c15:layout/>
                  <c15:dlblFieldTable/>
                  <c15:showDataLabelsRange val="0"/>
                </c:ext>
              </c:extLst>
            </c:dLbl>
            <c:dLbl>
              <c:idx val="2"/>
              <c:layout/>
              <c:tx>
                <c:rich>
                  <a:bodyPr/>
                  <a:lstStyle/>
                  <a:p>
                    <a:fld id="{58A959DD-76C3-4273-94B2-293B895E97A1}"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040-401F-8005-9FF4A6BE7F2A}"/>
                </c:ext>
                <c:ext xmlns:c15="http://schemas.microsoft.com/office/drawing/2012/chart" uri="{CE6537A1-D6FC-4f65-9D91-7224C49458BB}">
                  <c15:layout/>
                  <c15:dlblFieldTable/>
                  <c15:showDataLabelsRange val="0"/>
                </c:ext>
              </c:extLst>
            </c:dLbl>
            <c:dLbl>
              <c:idx val="3"/>
              <c:layout/>
              <c:tx>
                <c:rich>
                  <a:bodyPr/>
                  <a:lstStyle/>
                  <a:p>
                    <a:fld id="{232B3750-E496-48F2-8C8A-F86E9D9C1790}"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040-401F-8005-9FF4A6BE7F2A}"/>
                </c:ext>
                <c:ext xmlns:c15="http://schemas.microsoft.com/office/drawing/2012/chart" uri="{CE6537A1-D6FC-4f65-9D91-7224C49458BB}">
                  <c15:layout/>
                  <c15:dlblFieldTable/>
                  <c15:showDataLabelsRange val="0"/>
                </c:ext>
              </c:extLst>
            </c:dLbl>
            <c:dLbl>
              <c:idx val="4"/>
              <c:layout>
                <c:manualLayout>
                  <c:x val="-1.0374664252991498E-2"/>
                  <c:y val="0"/>
                </c:manualLayout>
              </c:layout>
              <c:tx>
                <c:rich>
                  <a:bodyPr/>
                  <a:lstStyle/>
                  <a:p>
                    <a:fld id="{328B67F7-644F-4FDF-8397-F6593A9417F2}"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040-401F-8005-9FF4A6BE7F2A}"/>
                </c:ext>
                <c:ext xmlns:c15="http://schemas.microsoft.com/office/drawing/2012/chart" uri="{CE6537A1-D6FC-4f65-9D91-7224C49458BB}">
                  <c15:layout/>
                  <c15:dlblFieldTable/>
                  <c15:showDataLabelsRange val="0"/>
                </c:ext>
              </c:extLst>
            </c:dLbl>
            <c:dLbl>
              <c:idx val="5"/>
              <c:layout/>
              <c:tx>
                <c:rich>
                  <a:bodyPr/>
                  <a:lstStyle/>
                  <a:p>
                    <a:fld id="{0B6A8826-F6DB-49D7-A38E-D901E736D644}"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040-401F-8005-9FF4A6BE7F2A}"/>
                </c:ext>
                <c:ext xmlns:c15="http://schemas.microsoft.com/office/drawing/2012/chart" uri="{CE6537A1-D6FC-4f65-9D91-7224C49458BB}">
                  <c15:layout/>
                  <c15:dlblFieldTable/>
                  <c15:showDataLabelsRange val="0"/>
                </c:ext>
              </c:extLst>
            </c:dLbl>
            <c:dLbl>
              <c:idx val="6"/>
              <c:layout/>
              <c:tx>
                <c:rich>
                  <a:bodyPr/>
                  <a:lstStyle/>
                  <a:p>
                    <a:fld id="{55A2C4D1-C28B-4B36-97EB-EAB87D9F5EB8}"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040-401F-8005-9FF4A6BE7F2A}"/>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'2_4'!$M$20:$M$26</c:f>
              <c:strCache>
                <c:ptCount val="7"/>
                <c:pt idx="0">
                  <c:v>General public services</c:v>
                </c:pt>
                <c:pt idx="1">
                  <c:v>Economic development</c:v>
                </c:pt>
                <c:pt idx="2">
                  <c:v>Community development</c:v>
                </c:pt>
                <c:pt idx="3">
                  <c:v>Peace and security</c:v>
                </c:pt>
                <c:pt idx="4">
                  <c:v>Health</c:v>
                </c:pt>
                <c:pt idx="5">
                  <c:v>Social development</c:v>
                </c:pt>
                <c:pt idx="6">
                  <c:v>Learning and culture</c:v>
                </c:pt>
              </c:strCache>
            </c:strRef>
          </c:cat>
          <c:val>
            <c:numRef>
              <c:f>'2_4'!$N$20:$N$26</c:f>
              <c:numCache>
                <c:formatCode>0.0</c:formatCode>
                <c:ptCount val="7"/>
                <c:pt idx="0">
                  <c:v>7.2687120402892091</c:v>
                </c:pt>
                <c:pt idx="1">
                  <c:v>10.841511186062966</c:v>
                </c:pt>
                <c:pt idx="2">
                  <c:v>10.927543363939805</c:v>
                </c:pt>
                <c:pt idx="3">
                  <c:v>11.102927208811272</c:v>
                </c:pt>
                <c:pt idx="4">
                  <c:v>11.753037905155738</c:v>
                </c:pt>
                <c:pt idx="5">
                  <c:v>15.836305480940025</c:v>
                </c:pt>
                <c:pt idx="6">
                  <c:v>20.283439483732934</c:v>
                </c:pt>
              </c:numCache>
            </c:numRef>
          </c:val>
          <c:extLst xmlns:c16r2="http://schemas.microsoft.com/office/drawing/2015/06/chart">
            <c:ext xmlns:c16="http://schemas.microsoft.com/office/drawing/2014/chart" uri="{C3380CC4-5D6E-409C-BE32-E72D297353CC}">
              <c16:uniqueId val="{00000000-809E-4636-BA33-501BF4C77624}"/>
            </c:ext>
          </c:extLst>
        </c:ser>
        <c:ser>
          <c:idx val="1"/>
          <c:order val="1"/>
          <c:tx>
            <c:strRef>
              <c:f>'2_4'!$O$19</c:f>
              <c:strCache>
                <c:ptCount val="1"/>
                <c:pt idx="0">
                  <c:v>2020 Supplementary Budget Review</c:v>
                </c:pt>
              </c:strCache>
            </c:strRef>
          </c:tx>
          <c:spPr>
            <a:solidFill>
              <a:schemeClr val="accent2"/>
            </a:solidFill>
            <a:ln>
              <a:noFill/>
            </a:ln>
            <a:effectLst/>
          </c:spPr>
          <c:invertIfNegative val="0"/>
          <c:dLbls>
            <c:dLbl>
              <c:idx val="0"/>
              <c:layout>
                <c:manualLayout>
                  <c:x val="8.892569359706998E-3"/>
                  <c:y val="3.0815506913066611E-2"/>
                </c:manualLayout>
              </c:layout>
              <c:tx>
                <c:rich>
                  <a:bodyPr/>
                  <a:lstStyle/>
                  <a:p>
                    <a:fld id="{E79FFEA9-D756-4088-9EB5-57BC0FECC8CC}"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040-401F-8005-9FF4A6BE7F2A}"/>
                </c:ext>
                <c:ext xmlns:c15="http://schemas.microsoft.com/office/drawing/2012/chart" uri="{CE6537A1-D6FC-4f65-9D91-7224C49458BB}">
                  <c15:layout/>
                  <c15:dlblFieldTable/>
                  <c15:showDataLabelsRange val="0"/>
                </c:ext>
              </c:extLst>
            </c:dLbl>
            <c:dLbl>
              <c:idx val="1"/>
              <c:layout>
                <c:manualLayout>
                  <c:x val="1.4820948932844942E-2"/>
                  <c:y val="1.0271835637688855E-2"/>
                </c:manualLayout>
              </c:layout>
              <c:tx>
                <c:rich>
                  <a:bodyPr/>
                  <a:lstStyle/>
                  <a:p>
                    <a:fld id="{853BEC86-80DC-4768-B8B1-243E35B9710A}"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040-401F-8005-9FF4A6BE7F2A}"/>
                </c:ext>
                <c:ext xmlns:c15="http://schemas.microsoft.com/office/drawing/2012/chart" uri="{CE6537A1-D6FC-4f65-9D91-7224C49458BB}">
                  <c15:layout/>
                  <c15:dlblFieldTable/>
                  <c15:showDataLabelsRange val="0"/>
                </c:ext>
              </c:extLst>
            </c:dLbl>
            <c:dLbl>
              <c:idx val="2"/>
              <c:layout>
                <c:manualLayout>
                  <c:x val="8.892569359706998E-3"/>
                  <c:y val="5.135917818844404E-3"/>
                </c:manualLayout>
              </c:layout>
              <c:tx>
                <c:rich>
                  <a:bodyPr/>
                  <a:lstStyle/>
                  <a:p>
                    <a:fld id="{3C578725-C261-4CCC-8E66-9ADAB14B4BDA}"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040-401F-8005-9FF4A6BE7F2A}"/>
                </c:ext>
                <c:ext xmlns:c15="http://schemas.microsoft.com/office/drawing/2012/chart" uri="{CE6537A1-D6FC-4f65-9D91-7224C49458BB}">
                  <c15:layout/>
                  <c15:dlblFieldTable/>
                  <c15:showDataLabelsRange val="0"/>
                </c:ext>
              </c:extLst>
            </c:dLbl>
            <c:dLbl>
              <c:idx val="3"/>
              <c:layout>
                <c:manualLayout>
                  <c:x val="1.7785138719413996E-2"/>
                  <c:y val="1.5407753456533353E-2"/>
                </c:manualLayout>
              </c:layout>
              <c:tx>
                <c:rich>
                  <a:bodyPr/>
                  <a:lstStyle/>
                  <a:p>
                    <a:fld id="{EA6F47C0-3B0F-451F-ADAF-E40A0100FB01}"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040-401F-8005-9FF4A6BE7F2A}"/>
                </c:ext>
                <c:ext xmlns:c15="http://schemas.microsoft.com/office/drawing/2012/chart" uri="{CE6537A1-D6FC-4f65-9D91-7224C49458BB}">
                  <c15:layout/>
                  <c15:dlblFieldTable/>
                  <c15:showDataLabelsRange val="0"/>
                </c:ext>
              </c:extLst>
            </c:dLbl>
            <c:dLbl>
              <c:idx val="4"/>
              <c:layout>
                <c:manualLayout>
                  <c:x val="1.0374664252991498E-2"/>
                  <c:y val="-1.0271835637688949E-2"/>
                </c:manualLayout>
              </c:layout>
              <c:tx>
                <c:rich>
                  <a:bodyPr/>
                  <a:lstStyle/>
                  <a:p>
                    <a:fld id="{239D0BE5-ED00-44AE-9A13-C17A55AE84DC}"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040-401F-8005-9FF4A6BE7F2A}"/>
                </c:ext>
                <c:ext xmlns:c15="http://schemas.microsoft.com/office/drawing/2012/chart" uri="{CE6537A1-D6FC-4f65-9D91-7224C49458BB}">
                  <c15:layout/>
                  <c15:dlblFieldTable/>
                  <c15:showDataLabelsRange val="0"/>
                </c:ext>
              </c:extLst>
            </c:dLbl>
            <c:dLbl>
              <c:idx val="5"/>
              <c:layout>
                <c:manualLayout>
                  <c:x val="1.1856759146275889E-2"/>
                  <c:y val="0"/>
                </c:manualLayout>
              </c:layout>
              <c:tx>
                <c:rich>
                  <a:bodyPr/>
                  <a:lstStyle/>
                  <a:p>
                    <a:fld id="{C7F6D78C-889F-4678-9FA8-2FD811DF0DAA}"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040-401F-8005-9FF4A6BE7F2A}"/>
                </c:ext>
                <c:ext xmlns:c15="http://schemas.microsoft.com/office/drawing/2012/chart" uri="{CE6537A1-D6FC-4f65-9D91-7224C49458BB}">
                  <c15:layout/>
                  <c15:dlblFieldTable/>
                  <c15:showDataLabelsRange val="0"/>
                </c:ext>
              </c:extLst>
            </c:dLbl>
            <c:dLbl>
              <c:idx val="6"/>
              <c:layout>
                <c:manualLayout>
                  <c:x val="1.3338854039560389E-2"/>
                  <c:y val="1.0271835637688877E-2"/>
                </c:manualLayout>
              </c:layout>
              <c:tx>
                <c:rich>
                  <a:bodyPr/>
                  <a:lstStyle/>
                  <a:p>
                    <a:fld id="{B88303A0-693F-4208-8EFA-1EC4669A7E66}" type="VALUE">
                      <a:rPr lang="en-US" smtClean="0"/>
                      <a:pPr/>
                      <a:t>[VALUE]</a:t>
                    </a:fld>
                    <a:r>
                      <a:rPr lang="en-US" dirty="0"/>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040-401F-8005-9FF4A6BE7F2A}"/>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'2_4'!$M$20:$M$26</c:f>
              <c:strCache>
                <c:ptCount val="7"/>
                <c:pt idx="0">
                  <c:v>General public services</c:v>
                </c:pt>
                <c:pt idx="1">
                  <c:v>Economic development</c:v>
                </c:pt>
                <c:pt idx="2">
                  <c:v>Community development</c:v>
                </c:pt>
                <c:pt idx="3">
                  <c:v>Peace and security</c:v>
                </c:pt>
                <c:pt idx="4">
                  <c:v>Health</c:v>
                </c:pt>
                <c:pt idx="5">
                  <c:v>Social development</c:v>
                </c:pt>
                <c:pt idx="6">
                  <c:v>Learning and culture</c:v>
                </c:pt>
              </c:strCache>
            </c:strRef>
          </c:cat>
          <c:val>
            <c:numRef>
              <c:f>'2_4'!$O$20:$O$26</c:f>
              <c:numCache>
                <c:formatCode>0.0</c:formatCode>
                <c:ptCount val="7"/>
                <c:pt idx="0">
                  <c:v>6.9124780030230166</c:v>
                </c:pt>
                <c:pt idx="1">
                  <c:v>10.501921231104708</c:v>
                </c:pt>
                <c:pt idx="2">
                  <c:v>10.40470667351323</c:v>
                </c:pt>
                <c:pt idx="3">
                  <c:v>10.86647121666892</c:v>
                </c:pt>
                <c:pt idx="4">
                  <c:v>12.069643841497053</c:v>
                </c:pt>
                <c:pt idx="5">
                  <c:v>18.409269344645015</c:v>
                </c:pt>
                <c:pt idx="6">
                  <c:v>18.974898757978291</c:v>
                </c:pt>
              </c:numCache>
            </c:numRef>
          </c:val>
          <c:extLst xmlns:c16r2="http://schemas.microsoft.com/office/drawing/2015/06/chart">
            <c:ext xmlns:c16="http://schemas.microsoft.com/office/drawing/2014/chart" uri="{C3380CC4-5D6E-409C-BE32-E72D297353CC}">
              <c16:uniqueId val="{00000001-809E-4636-BA33-501BF4C77624}"/>
            </c:ext>
          </c:extLst>
        </c:ser>
        <c:dLbls>
          <c:dLblPos val="outEnd"/>
          <c:showLegendKey val="0"/>
          <c:showVal val="1"/>
          <c:showCatName val="0"/>
          <c:showSerName val="0"/>
          <c:showPercent val="0"/>
          <c:showBubbleSize val="0"/>
        </c:dLbls>
        <c:gapWidth val="219"/>
        <c:overlap val="-27"/>
        <c:axId val="470560320"/>
        <c:axId val="470550800"/>
      </c:barChart>
      <c:catAx>
        <c:axId val="47056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0550800"/>
        <c:crosses val="autoZero"/>
        <c:auto val="1"/>
        <c:lblAlgn val="ctr"/>
        <c:lblOffset val="100"/>
        <c:noMultiLvlLbl val="0"/>
      </c:catAx>
      <c:valAx>
        <c:axId val="470550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70560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1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0.1816</cdr:x>
      <cdr:y>0.36192</cdr:y>
    </cdr:from>
    <cdr:to>
      <cdr:x>0.24989</cdr:x>
      <cdr:y>0.61761</cdr:y>
    </cdr:to>
    <cdr:sp macro="" textlink="">
      <cdr:nvSpPr>
        <cdr:cNvPr id="2" name="Oval 1"/>
        <cdr:cNvSpPr/>
      </cdr:nvSpPr>
      <cdr:spPr>
        <a:xfrm xmlns:a="http://schemas.openxmlformats.org/drawingml/2006/main">
          <a:off x="1531876" y="1834653"/>
          <a:ext cx="576046" cy="1296133"/>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0.56829</cdr:x>
      <cdr:y>0.50471</cdr:y>
    </cdr:from>
    <cdr:to>
      <cdr:x>0.61097</cdr:x>
      <cdr:y>0.61835</cdr:y>
    </cdr:to>
    <cdr:sp macro="" textlink="">
      <cdr:nvSpPr>
        <cdr:cNvPr id="3" name="Oval 2"/>
        <cdr:cNvSpPr/>
      </cdr:nvSpPr>
      <cdr:spPr>
        <a:xfrm xmlns:a="http://schemas.openxmlformats.org/drawingml/2006/main">
          <a:off x="4793704" y="2558476"/>
          <a:ext cx="360040" cy="57606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0.07734</cdr:x>
      <cdr:y>0.07385</cdr:y>
    </cdr:from>
    <cdr:to>
      <cdr:x>0.12002</cdr:x>
      <cdr:y>0.64916</cdr:y>
    </cdr:to>
    <cdr:sp macro="" textlink="">
      <cdr:nvSpPr>
        <cdr:cNvPr id="4" name="Oval 3"/>
        <cdr:cNvSpPr/>
      </cdr:nvSpPr>
      <cdr:spPr>
        <a:xfrm xmlns:a="http://schemas.openxmlformats.org/drawingml/2006/main">
          <a:off x="652348" y="374340"/>
          <a:ext cx="360018" cy="2916339"/>
        </a:xfrm>
        <a:prstGeom xmlns:a="http://schemas.openxmlformats.org/drawingml/2006/main" prst="ellipse">
          <a:avLst/>
        </a:prstGeom>
        <a:noFill xmlns:a="http://schemas.openxmlformats.org/drawingml/2006/main"/>
        <a:ln xmlns:a="http://schemas.openxmlformats.org/drawingml/2006/main">
          <a:solidFill>
            <a:srgbClr val="3F936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0.39756</cdr:x>
      <cdr:y>0.48762</cdr:y>
    </cdr:from>
    <cdr:to>
      <cdr:x>0.43171</cdr:x>
      <cdr:y>0.63512</cdr:y>
    </cdr:to>
    <cdr:sp macro="" textlink="">
      <cdr:nvSpPr>
        <cdr:cNvPr id="5" name="Oval 4"/>
        <cdr:cNvSpPr/>
      </cdr:nvSpPr>
      <cdr:spPr>
        <a:xfrm xmlns:a="http://schemas.openxmlformats.org/drawingml/2006/main">
          <a:off x="3353544" y="2471811"/>
          <a:ext cx="288032" cy="747690"/>
        </a:xfrm>
        <a:prstGeom xmlns:a="http://schemas.openxmlformats.org/drawingml/2006/main" prst="ellipse">
          <a:avLst/>
        </a:prstGeom>
        <a:noFill xmlns:a="http://schemas.openxmlformats.org/drawingml/2006/main"/>
        <a:ln xmlns:a="http://schemas.openxmlformats.org/drawingml/2006/main">
          <a:solidFill>
            <a:srgbClr val="3F936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0.75025</cdr:x>
      <cdr:y>0.53153</cdr:y>
    </cdr:from>
    <cdr:to>
      <cdr:x>0.78392</cdr:x>
      <cdr:y>0.63096</cdr:y>
    </cdr:to>
    <cdr:sp macro="" textlink="">
      <cdr:nvSpPr>
        <cdr:cNvPr id="6" name="Oval 5"/>
        <cdr:cNvSpPr/>
      </cdr:nvSpPr>
      <cdr:spPr>
        <a:xfrm xmlns:a="http://schemas.openxmlformats.org/drawingml/2006/main">
          <a:off x="6328563" y="2694424"/>
          <a:ext cx="284015" cy="504026"/>
        </a:xfrm>
        <a:prstGeom xmlns:a="http://schemas.openxmlformats.org/drawingml/2006/main" prst="ellipse">
          <a:avLst/>
        </a:prstGeom>
        <a:noFill xmlns:a="http://schemas.openxmlformats.org/drawingml/2006/main"/>
        <a:ln xmlns:a="http://schemas.openxmlformats.org/drawingml/2006/main">
          <a:solidFill>
            <a:srgbClr val="3F936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0.12805</cdr:x>
      <cdr:y>0.19126</cdr:y>
    </cdr:from>
    <cdr:to>
      <cdr:x>0.21342</cdr:x>
      <cdr:y>0.80874</cdr:y>
    </cdr:to>
    <cdr:sp macro="" textlink="">
      <cdr:nvSpPr>
        <cdr:cNvPr id="2" name="Oval 1"/>
        <cdr:cNvSpPr/>
      </cdr:nvSpPr>
      <cdr:spPr>
        <a:xfrm xmlns:a="http://schemas.openxmlformats.org/drawingml/2006/main">
          <a:off x="1080120" y="914415"/>
          <a:ext cx="720120" cy="2952298"/>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0.29878</cdr:x>
      <cdr:y>0.5783</cdr:y>
    </cdr:from>
    <cdr:to>
      <cdr:x>0.35</cdr:x>
      <cdr:y>0.75903</cdr:y>
    </cdr:to>
    <cdr:sp macro="" textlink="">
      <cdr:nvSpPr>
        <cdr:cNvPr id="4" name="Oval 3"/>
        <cdr:cNvSpPr/>
      </cdr:nvSpPr>
      <cdr:spPr>
        <a:xfrm xmlns:a="http://schemas.openxmlformats.org/drawingml/2006/main">
          <a:off x="2520280" y="2764904"/>
          <a:ext cx="432055" cy="864093"/>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0.28171</cdr:x>
      <cdr:y>0.09635</cdr:y>
    </cdr:from>
    <cdr:to>
      <cdr:x>0.90487</cdr:x>
      <cdr:y>0.26202</cdr:y>
    </cdr:to>
    <cdr:sp macro="" textlink="">
      <cdr:nvSpPr>
        <cdr:cNvPr id="6" name="TextBox 5"/>
        <cdr:cNvSpPr txBox="1"/>
      </cdr:nvSpPr>
      <cdr:spPr>
        <a:xfrm xmlns:a="http://schemas.openxmlformats.org/drawingml/2006/main">
          <a:off x="2376264" y="460648"/>
          <a:ext cx="5256584" cy="792088"/>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just"/>
          <a:r>
            <a:rPr lang="en-ZA" sz="1400" dirty="0">
              <a:latin typeface="Times New Roman" panose="02020603050405020304" pitchFamily="18" charset="0"/>
              <a:cs typeface="Times New Roman" panose="02020603050405020304" pitchFamily="18" charset="0"/>
            </a:rPr>
            <a:t>The local government grants  were reprioritised by R9.4 billion in the adjusted budget: Urban Settlement Grant (R2.2 billion), Public Transport Network (R1billion) Inep (both direct and indirect)</a:t>
          </a:r>
        </a:p>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342" cy="497333"/>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lvl1pPr defTabSz="890594">
              <a:defRPr sz="1200">
                <a:latin typeface="Calibri" pitchFamily="34" charset="0"/>
              </a:defRPr>
            </a:lvl1pPr>
          </a:lstStyle>
          <a:p>
            <a:pPr>
              <a:defRPr/>
            </a:pPr>
            <a:endParaRPr lang="en-ZA" dirty="0"/>
          </a:p>
        </p:txBody>
      </p:sp>
      <p:sp>
        <p:nvSpPr>
          <p:cNvPr id="3" name="Date Placeholder 2"/>
          <p:cNvSpPr>
            <a:spLocks noGrp="1"/>
          </p:cNvSpPr>
          <p:nvPr>
            <p:ph type="dt" sz="quarter" idx="1"/>
          </p:nvPr>
        </p:nvSpPr>
        <p:spPr bwMode="auto">
          <a:xfrm>
            <a:off x="3851814" y="0"/>
            <a:ext cx="2944342" cy="497333"/>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lvl1pPr algn="r" defTabSz="890594">
              <a:defRPr sz="1200">
                <a:latin typeface="Calibri" pitchFamily="34" charset="0"/>
              </a:defRPr>
            </a:lvl1pPr>
          </a:lstStyle>
          <a:p>
            <a:pPr>
              <a:defRPr/>
            </a:pPr>
            <a:fld id="{06BEFFA2-CC14-4FDE-A445-50A6B94DBAB3}" type="datetimeFigureOut">
              <a:rPr lang="en-ZA"/>
              <a:pPr>
                <a:defRPr/>
              </a:pPr>
              <a:t>2020/06/29</a:t>
            </a:fld>
            <a:endParaRPr lang="en-ZA" dirty="0"/>
          </a:p>
        </p:txBody>
      </p:sp>
      <p:sp>
        <p:nvSpPr>
          <p:cNvPr id="4" name="Footer Placeholder 3"/>
          <p:cNvSpPr>
            <a:spLocks noGrp="1"/>
          </p:cNvSpPr>
          <p:nvPr>
            <p:ph type="ftr" sz="quarter" idx="2"/>
          </p:nvPr>
        </p:nvSpPr>
        <p:spPr bwMode="auto">
          <a:xfrm>
            <a:off x="0" y="9427767"/>
            <a:ext cx="2944342" cy="497332"/>
          </a:xfrm>
          <a:prstGeom prst="rect">
            <a:avLst/>
          </a:prstGeom>
          <a:noFill/>
          <a:ln w="9525">
            <a:noFill/>
            <a:miter lim="800000"/>
            <a:headEnd/>
            <a:tailEnd/>
          </a:ln>
        </p:spPr>
        <p:txBody>
          <a:bodyPr vert="horz" wrap="square" lIns="88988" tIns="44494" rIns="88988" bIns="44494" numCol="1" anchor="b" anchorCtr="0" compatLnSpc="1">
            <a:prstTxWarp prst="textNoShape">
              <a:avLst/>
            </a:prstTxWarp>
          </a:bodyPr>
          <a:lstStyle>
            <a:lvl1pPr defTabSz="890594">
              <a:defRPr sz="1200">
                <a:latin typeface="Calibri" pitchFamily="34" charset="0"/>
              </a:defRPr>
            </a:lvl1pPr>
          </a:lstStyle>
          <a:p>
            <a:pPr>
              <a:defRPr/>
            </a:pPr>
            <a:endParaRPr lang="en-ZA" dirty="0"/>
          </a:p>
        </p:txBody>
      </p:sp>
      <p:sp>
        <p:nvSpPr>
          <p:cNvPr id="5" name="Slide Number Placeholder 4"/>
          <p:cNvSpPr>
            <a:spLocks noGrp="1"/>
          </p:cNvSpPr>
          <p:nvPr>
            <p:ph type="sldNum" sz="quarter" idx="3"/>
          </p:nvPr>
        </p:nvSpPr>
        <p:spPr bwMode="auto">
          <a:xfrm>
            <a:off x="3851814" y="9427767"/>
            <a:ext cx="2944342" cy="497332"/>
          </a:xfrm>
          <a:prstGeom prst="rect">
            <a:avLst/>
          </a:prstGeom>
          <a:noFill/>
          <a:ln w="9525">
            <a:noFill/>
            <a:miter lim="800000"/>
            <a:headEnd/>
            <a:tailEnd/>
          </a:ln>
        </p:spPr>
        <p:txBody>
          <a:bodyPr vert="horz" wrap="square" lIns="88988" tIns="44494" rIns="88988" bIns="44494" numCol="1" anchor="b" anchorCtr="0" compatLnSpc="1">
            <a:prstTxWarp prst="textNoShape">
              <a:avLst/>
            </a:prstTxWarp>
          </a:bodyPr>
          <a:lstStyle>
            <a:lvl1pPr algn="r" defTabSz="890594">
              <a:defRPr sz="1200">
                <a:latin typeface="Calibri" pitchFamily="34" charset="0"/>
              </a:defRPr>
            </a:lvl1pPr>
          </a:lstStyle>
          <a:p>
            <a:pPr>
              <a:defRPr/>
            </a:pPr>
            <a:fld id="{16B8D383-57A9-4777-A67E-11AD701ABB2F}" type="slidenum">
              <a:rPr lang="en-ZA"/>
              <a:pPr>
                <a:defRPr/>
              </a:pPr>
              <a:t>‹#›</a:t>
            </a:fld>
            <a:endParaRPr lang="en-ZA" dirty="0"/>
          </a:p>
        </p:txBody>
      </p:sp>
    </p:spTree>
    <p:extLst>
      <p:ext uri="{BB962C8B-B14F-4D97-AF65-F5344CB8AC3E}">
        <p14:creationId xmlns:p14="http://schemas.microsoft.com/office/powerpoint/2010/main" val="3208734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7T13:22:35.230"/>
    </inkml:context>
    <inkml:brush xml:id="br0">
      <inkml:brushProperty name="width" value="0.05" units="cm"/>
      <inkml:brushProperty name="height" value="0.05" units="cm"/>
      <inkml:brushProperty name="color" value="#00A0D7"/>
    </inkml:brush>
  </inkml:definitions>
  <inkml:trace contextRef="#ctx0" brushRef="#br0">1 89 2081,'2'-8'470,"0"1"0,1 0 1,0 1-1,0-1 0,1 0 0,-1 1 0,2 0 1,2-4-471,-5 7 121,0 1 1,0 0 0,1 0-1,-1 0 1,0 0 0,1 1 0,-1-1-1,1 1 1,0-1 0,0 1-1,-1 0 1,1 0 0,2-1-122,-5 2 18,0 0 0,1 0 0,-1 0 0,0 0 0,1 0 0,-1 0 0,0 0 0,1 1 0,-1-1 0,0 0 1,1 0-1,-1 0 0,0 0 0,1 0 0,-1 0 0,0 1 0,1-1 0,-1 0 0,0 0 0,0 0 0,1 1 0,-1-1 0,0 0 1,0 0-1,0 1 0,1-1 0,-1 0 0,0 1 0,0-1 0,0 0 0,0 0 0,1 1 0,-1-1 0,0 0 0,0 1 0,0-1 1,0 0-1,0 1 0,0-1 0,0 0 0,0 1-18,0 16 364,0-14-341,1 7 40,1-9 88,4-11 261,-6 8-367,1 0 1,0 0-1,0 1 0,0-1 0,1 0 0,-1 0 0,1 0-45,1 0 57,1 0 0,-1 0-1,1 0 1,0 1 0,0-1 0,0 1 0,0 0 0,0 0-1,0 0 1,4 0-57,-7 2 105,-3 1-25,-6 4 10,-5 5-122,-29 34-3071,21-18 1006</inkml:trace>
  <inkml:trace contextRef="#ctx0" brushRef="#br0" timeOffset="391.96">69 393 3650,'8'-9'602,"0"0"462,0 0 1,0-1 0,3-5-1065,-5 9 663,-4 4 142,-6 4-296,1 0-416,0 0-1,0 1 1,0-1-1,0 1 1,1 0 0,-1 0-1,1 0-92,-6 6 102,6-7-74,0 1 1,0-1 0,1 1-1,-1-1 1,1 1 0,-1 0-1,1 0 1,0 0 0,-1 1-29,0 5 91,0 0 1,0 6-92,0-6 58,2-8-54,0-1 1,0 1 0,0-1 0,0 1 0,0 0 0,0-1 0,0 1 0,0-1 0,0 1 0,0-1 0,0 1 0,0-1 0,0 1 0,0-1-1,0 1 1,0-1 0,0 1 0,1-1 0,-1 1 0,0-1 0,0 1 0,1-1 0,-1 1 0,0-1 0,1 0 0,-1 1 0,0-1 0,1 1 0,-1-1-1,1 0 1,-1 1 0,1-1-5,-1 0 8,1 0-1,0 0 0,0 0 1,-1 0-1,1 0 1,0 0-1,0 0 0,-1 0 1,1-1-1,0 1 1,-1 0-1,1 0 0,0-1 1,-1 1-1,1 0 0,-1-1 1,1 1-1,0-1 1,-1 1-1,1-1 0,-1 1 1,1-1-8,5-5 50,-5 6-156,0-1 1,-1 1-1,1-1 1,-1 1-1,1-1 1,0 1-1,-1-1 1,1 1-1,-1-1 1,1 0-1,-1 1 1,0-1-1,1 0 1,-1 1-1,0-1 1,1 0-1,-1 0 1,0 0-1,0 1 0,1-1 1,-1 0-1,0 0 1,0 0-1,0 1 1,0-1-1,0 0 1,0 0-1,-1 0 1,1 1-1,0-1 1,0 0-1,0 0 1,-1 1-1,1-1 106,-4-11-2300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7T13:32:34.195"/>
    </inkml:context>
    <inkml:brush xml:id="br0">
      <inkml:brushProperty name="width" value="0.05" units="cm"/>
      <inkml:brushProperty name="height" value="0.05" units="cm"/>
      <inkml:brushProperty name="color" value="#00A0D7"/>
    </inkml:brush>
  </inkml:definitions>
  <inkml:trace contextRef="#ctx0" brushRef="#br0">641 419 3666,'3'-14'896,"1"-7"81,-2-5-1682,5-2-527,0-10-289</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8T09:01:51.739"/>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8T09:01:53.192"/>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8T09:01:53.833"/>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6-28T09:01:54.755"/>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203">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342" cy="497333"/>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lvl1pPr defTabSz="890594">
              <a:defRPr sz="1200">
                <a:latin typeface="Calibri" pitchFamily="34" charset="0"/>
              </a:defRPr>
            </a:lvl1pPr>
          </a:lstStyle>
          <a:p>
            <a:pPr>
              <a:defRPr/>
            </a:pPr>
            <a:endParaRPr lang="en-ZA" dirty="0"/>
          </a:p>
        </p:txBody>
      </p:sp>
      <p:sp>
        <p:nvSpPr>
          <p:cNvPr id="3" name="Date Placeholder 2"/>
          <p:cNvSpPr>
            <a:spLocks noGrp="1"/>
          </p:cNvSpPr>
          <p:nvPr>
            <p:ph type="dt" idx="1"/>
          </p:nvPr>
        </p:nvSpPr>
        <p:spPr bwMode="auto">
          <a:xfrm>
            <a:off x="3851814" y="0"/>
            <a:ext cx="2944342" cy="497333"/>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lvl1pPr algn="r" defTabSz="890594">
              <a:defRPr sz="1200">
                <a:latin typeface="Calibri" pitchFamily="34" charset="0"/>
              </a:defRPr>
            </a:lvl1pPr>
          </a:lstStyle>
          <a:p>
            <a:pPr>
              <a:defRPr/>
            </a:pPr>
            <a:fld id="{84B5B533-3D88-4860-9C61-8F3E6D3ABFC6}" type="datetimeFigureOut">
              <a:rPr lang="en-ZA"/>
              <a:pPr>
                <a:defRPr/>
              </a:pPr>
              <a:t>2020/06/29</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5213" tIns="42606" rIns="85213" bIns="42606" rtlCol="0" anchor="ctr"/>
          <a:lstStyle/>
          <a:p>
            <a:pPr lvl="0"/>
            <a:endParaRPr lang="en-ZA" noProof="0" dirty="0"/>
          </a:p>
        </p:txBody>
      </p:sp>
      <p:sp>
        <p:nvSpPr>
          <p:cNvPr id="5" name="Notes Placeholder 4"/>
          <p:cNvSpPr>
            <a:spLocks noGrp="1"/>
          </p:cNvSpPr>
          <p:nvPr>
            <p:ph type="body" sz="quarter" idx="3"/>
          </p:nvPr>
        </p:nvSpPr>
        <p:spPr bwMode="auto">
          <a:xfrm>
            <a:off x="679464" y="4716194"/>
            <a:ext cx="5438748" cy="4466755"/>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bwMode="auto">
          <a:xfrm>
            <a:off x="0" y="9427767"/>
            <a:ext cx="2944342" cy="497332"/>
          </a:xfrm>
          <a:prstGeom prst="rect">
            <a:avLst/>
          </a:prstGeom>
          <a:noFill/>
          <a:ln w="9525">
            <a:noFill/>
            <a:miter lim="800000"/>
            <a:headEnd/>
            <a:tailEnd/>
          </a:ln>
        </p:spPr>
        <p:txBody>
          <a:bodyPr vert="horz" wrap="square" lIns="88988" tIns="44494" rIns="88988" bIns="44494" numCol="1" anchor="b" anchorCtr="0" compatLnSpc="1">
            <a:prstTxWarp prst="textNoShape">
              <a:avLst/>
            </a:prstTxWarp>
          </a:bodyPr>
          <a:lstStyle>
            <a:lvl1pPr defTabSz="890594">
              <a:defRPr sz="1200">
                <a:latin typeface="Calibri" pitchFamily="34" charset="0"/>
              </a:defRPr>
            </a:lvl1pPr>
          </a:lstStyle>
          <a:p>
            <a:pPr>
              <a:defRPr/>
            </a:pPr>
            <a:endParaRPr lang="en-ZA" dirty="0"/>
          </a:p>
        </p:txBody>
      </p:sp>
      <p:sp>
        <p:nvSpPr>
          <p:cNvPr id="7" name="Slide Number Placeholder 6"/>
          <p:cNvSpPr>
            <a:spLocks noGrp="1"/>
          </p:cNvSpPr>
          <p:nvPr>
            <p:ph type="sldNum" sz="quarter" idx="5"/>
          </p:nvPr>
        </p:nvSpPr>
        <p:spPr bwMode="auto">
          <a:xfrm>
            <a:off x="3851814" y="9427767"/>
            <a:ext cx="2944342" cy="497332"/>
          </a:xfrm>
          <a:prstGeom prst="rect">
            <a:avLst/>
          </a:prstGeom>
          <a:noFill/>
          <a:ln w="9525">
            <a:noFill/>
            <a:miter lim="800000"/>
            <a:headEnd/>
            <a:tailEnd/>
          </a:ln>
        </p:spPr>
        <p:txBody>
          <a:bodyPr vert="horz" wrap="square" lIns="88988" tIns="44494" rIns="88988" bIns="44494" numCol="1" anchor="b" anchorCtr="0" compatLnSpc="1">
            <a:prstTxWarp prst="textNoShape">
              <a:avLst/>
            </a:prstTxWarp>
          </a:bodyPr>
          <a:lstStyle>
            <a:lvl1pPr algn="r" defTabSz="890594">
              <a:defRPr sz="1200">
                <a:latin typeface="Calibri" pitchFamily="34" charset="0"/>
              </a:defRPr>
            </a:lvl1pPr>
          </a:lstStyle>
          <a:p>
            <a:pPr>
              <a:defRPr/>
            </a:pPr>
            <a:fld id="{2E72BF19-97AF-455C-BABB-E3608C95AFAC}" type="slidenum">
              <a:rPr lang="en-ZA"/>
              <a:pPr>
                <a:defRPr/>
              </a:pPr>
              <a:t>‹#›</a:t>
            </a:fld>
            <a:endParaRPr lang="en-ZA" dirty="0"/>
          </a:p>
        </p:txBody>
      </p:sp>
    </p:spTree>
    <p:extLst>
      <p:ext uri="{BB962C8B-B14F-4D97-AF65-F5344CB8AC3E}">
        <p14:creationId xmlns:p14="http://schemas.microsoft.com/office/powerpoint/2010/main" val="3278283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9</a:t>
            </a:fld>
            <a:endParaRPr lang="en-ZA" dirty="0"/>
          </a:p>
        </p:txBody>
      </p:sp>
    </p:spTree>
    <p:extLst>
      <p:ext uri="{BB962C8B-B14F-4D97-AF65-F5344CB8AC3E}">
        <p14:creationId xmlns:p14="http://schemas.microsoft.com/office/powerpoint/2010/main" val="355492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E72BF19-97AF-455C-BABB-E3608C95AFAC}" type="slidenum">
              <a:rPr lang="en-ZA" smtClean="0"/>
              <a:pPr>
                <a:defRPr/>
              </a:pPr>
              <a:t>29</a:t>
            </a:fld>
            <a:endParaRPr lang="en-ZA" dirty="0"/>
          </a:p>
        </p:txBody>
      </p:sp>
    </p:spTree>
    <p:extLst>
      <p:ext uri="{BB962C8B-B14F-4D97-AF65-F5344CB8AC3E}">
        <p14:creationId xmlns:p14="http://schemas.microsoft.com/office/powerpoint/2010/main" val="78923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84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solidFill>
                  <a:prstClr val="black"/>
                </a:solidFill>
              </a:rPr>
              <a:pPr>
                <a:defRPr/>
              </a:pPr>
              <a:t>10</a:t>
            </a:fld>
            <a:endParaRPr lang="en-ZA" dirty="0">
              <a:solidFill>
                <a:prstClr val="black"/>
              </a:solidFill>
            </a:endParaRPr>
          </a:p>
        </p:txBody>
      </p:sp>
    </p:spTree>
    <p:extLst>
      <p:ext uri="{BB962C8B-B14F-4D97-AF65-F5344CB8AC3E}">
        <p14:creationId xmlns:p14="http://schemas.microsoft.com/office/powerpoint/2010/main" val="218492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5"/>
          </p:nvPr>
        </p:nvSpPr>
        <p:spPr/>
        <p:txBody>
          <a:bodyPr/>
          <a:lstStyle/>
          <a:p>
            <a:pPr>
              <a:defRPr/>
            </a:pPr>
            <a:fld id="{2E72BF19-97AF-455C-BABB-E3608C95AFAC}" type="slidenum">
              <a:rPr lang="en-ZA" smtClean="0"/>
              <a:pPr>
                <a:defRPr/>
              </a:pPr>
              <a:t>11</a:t>
            </a:fld>
            <a:endParaRPr lang="en-ZA" dirty="0"/>
          </a:p>
        </p:txBody>
      </p:sp>
    </p:spTree>
    <p:extLst>
      <p:ext uri="{BB962C8B-B14F-4D97-AF65-F5344CB8AC3E}">
        <p14:creationId xmlns:p14="http://schemas.microsoft.com/office/powerpoint/2010/main" val="32922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17</a:t>
            </a:fld>
            <a:endParaRPr lang="en-ZA" dirty="0"/>
          </a:p>
        </p:txBody>
      </p:sp>
    </p:spTree>
    <p:extLst>
      <p:ext uri="{BB962C8B-B14F-4D97-AF65-F5344CB8AC3E}">
        <p14:creationId xmlns:p14="http://schemas.microsoft.com/office/powerpoint/2010/main" val="412869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19</a:t>
            </a:fld>
            <a:endParaRPr lang="en-ZA" dirty="0"/>
          </a:p>
        </p:txBody>
      </p:sp>
    </p:spTree>
    <p:extLst>
      <p:ext uri="{BB962C8B-B14F-4D97-AF65-F5344CB8AC3E}">
        <p14:creationId xmlns:p14="http://schemas.microsoft.com/office/powerpoint/2010/main" val="224813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Department of Basic Education and provincial departments are reprioritising funding to ensure schools can reopen safely and finish the 2020 year. Just over R5 billion is reprioritised from provincial conditional grants and the schools backlog grant to provide water and sanitation to schools, construct temporary classrooms, provide personal protective equipment, deep-clean facilities and assist with the catch-up programme</a:t>
            </a:r>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20</a:t>
            </a:fld>
            <a:endParaRPr lang="en-ZA" dirty="0"/>
          </a:p>
        </p:txBody>
      </p:sp>
    </p:spTree>
    <p:extLst>
      <p:ext uri="{BB962C8B-B14F-4D97-AF65-F5344CB8AC3E}">
        <p14:creationId xmlns:p14="http://schemas.microsoft.com/office/powerpoint/2010/main" val="228693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72BF19-97AF-455C-BABB-E3608C95AFAC}" type="slidenum">
              <a:rPr lang="en-ZA" smtClean="0"/>
              <a:pPr>
                <a:defRPr/>
              </a:pPr>
              <a:t>21</a:t>
            </a:fld>
            <a:endParaRPr lang="en-ZA" dirty="0"/>
          </a:p>
        </p:txBody>
      </p:sp>
    </p:spTree>
    <p:extLst>
      <p:ext uri="{BB962C8B-B14F-4D97-AF65-F5344CB8AC3E}">
        <p14:creationId xmlns:p14="http://schemas.microsoft.com/office/powerpoint/2010/main" val="99820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E72BF19-97AF-455C-BABB-E3608C95AFAC}" type="slidenum">
              <a:rPr lang="en-ZA" smtClean="0"/>
              <a:pPr>
                <a:defRPr/>
              </a:pPr>
              <a:t>23</a:t>
            </a:fld>
            <a:endParaRPr lang="en-ZA" dirty="0"/>
          </a:p>
        </p:txBody>
      </p:sp>
    </p:spTree>
    <p:extLst>
      <p:ext uri="{BB962C8B-B14F-4D97-AF65-F5344CB8AC3E}">
        <p14:creationId xmlns:p14="http://schemas.microsoft.com/office/powerpoint/2010/main" val="259817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E72BF19-97AF-455C-BABB-E3608C95AFAC}" type="slidenum">
              <a:rPr lang="en-ZA" smtClean="0"/>
              <a:pPr>
                <a:defRPr/>
              </a:pPr>
              <a:t>26</a:t>
            </a:fld>
            <a:endParaRPr lang="en-ZA" dirty="0"/>
          </a:p>
        </p:txBody>
      </p:sp>
    </p:spTree>
    <p:extLst>
      <p:ext uri="{BB962C8B-B14F-4D97-AF65-F5344CB8AC3E}">
        <p14:creationId xmlns:p14="http://schemas.microsoft.com/office/powerpoint/2010/main" val="3010432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cxnSp>
        <p:nvCxnSpPr>
          <p:cNvPr id="6" name="Straight Connector 13"/>
          <p:cNvCxnSpPr/>
          <p:nvPr userDrawn="1"/>
        </p:nvCxnSpPr>
        <p:spPr>
          <a:xfrm>
            <a:off x="323850" y="4653136"/>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636912"/>
            <a:ext cx="7772400" cy="1758057"/>
          </a:xfrm>
        </p:spPr>
        <p:txBody>
          <a:bodyPr/>
          <a:lstStyle>
            <a:lvl1pPr>
              <a:defRPr b="0" cap="small" baseline="0">
                <a:solidFill>
                  <a:srgbClr val="366C5B"/>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a:t>Click to edit Master title style</a:t>
            </a:r>
            <a:endParaRPr lang="en-ZA" dirty="0"/>
          </a:p>
        </p:txBody>
      </p:sp>
      <p:sp>
        <p:nvSpPr>
          <p:cNvPr id="3" name="Subtitle 2"/>
          <p:cNvSpPr>
            <a:spLocks noGrp="1"/>
          </p:cNvSpPr>
          <p:nvPr>
            <p:ph type="subTitle" idx="1"/>
          </p:nvPr>
        </p:nvSpPr>
        <p:spPr>
          <a:xfrm>
            <a:off x="1371600" y="5060776"/>
            <a:ext cx="6400800" cy="1104528"/>
          </a:xfrm>
        </p:spPr>
        <p:txBody>
          <a:bodyPr/>
          <a:lstStyle>
            <a:lvl1pPr marL="0" indent="0" algn="ctr">
              <a:buNone/>
              <a:defRPr cap="small"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7" name="Date Placeholder 3"/>
          <p:cNvSpPr>
            <a:spLocks noGrp="1"/>
          </p:cNvSpPr>
          <p:nvPr>
            <p:ph type="dt" sz="half" idx="10"/>
          </p:nvPr>
        </p:nvSpPr>
        <p:spPr>
          <a:xfrm>
            <a:off x="457200" y="6232525"/>
            <a:ext cx="2133600" cy="365125"/>
          </a:xfrm>
        </p:spPr>
        <p:txBody>
          <a:bodyPr/>
          <a:lstStyle>
            <a:lvl1pPr>
              <a:defRPr>
                <a:latin typeface="Times New Roman" pitchFamily="18" charset="0"/>
                <a:cs typeface="Times New Roman" pitchFamily="18" charset="0"/>
              </a:defRPr>
            </a:lvl1pPr>
          </a:lstStyle>
          <a:p>
            <a:pPr>
              <a:defRPr/>
            </a:pPr>
            <a:endParaRPr lang="en-ZA" dirty="0"/>
          </a:p>
        </p:txBody>
      </p:sp>
      <p:sp>
        <p:nvSpPr>
          <p:cNvPr id="8"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dirty="0"/>
              <a:t>Portfolio Committee on Basic Education </a:t>
            </a:r>
          </a:p>
        </p:txBody>
      </p:sp>
      <p:sp>
        <p:nvSpPr>
          <p:cNvPr id="9" name="Slide Number Placeholder 5"/>
          <p:cNvSpPr>
            <a:spLocks noGrp="1"/>
          </p:cNvSpPr>
          <p:nvPr>
            <p:ph type="sldNum" sz="quarter" idx="12"/>
          </p:nvPr>
        </p:nvSpPr>
        <p:spPr>
          <a:xfrm>
            <a:off x="6553200" y="6237288"/>
            <a:ext cx="2133600" cy="365125"/>
          </a:xfrm>
        </p:spPr>
        <p:txBody>
          <a:bodyPr/>
          <a:lstStyle>
            <a:lvl1pPr>
              <a:defRPr>
                <a:solidFill>
                  <a:srgbClr val="3B7150"/>
                </a:solidFill>
                <a:latin typeface="Times New Roman" pitchFamily="18" charset="0"/>
                <a:cs typeface="Times New Roman" pitchFamily="18" charset="0"/>
              </a:defRPr>
            </a:lvl1pPr>
          </a:lstStyle>
          <a:p>
            <a:pPr>
              <a:defRPr/>
            </a:pPr>
            <a:fld id="{F5038123-8B37-436F-8CA4-4033D15F1413}" type="slidenum">
              <a:rPr lang="en-ZA"/>
              <a:pPr>
                <a:defRPr/>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Marina\Pictures\logo.png"/>
          <p:cNvPicPr>
            <a:picLocks noChangeAspect="1" noChangeArrowheads="1"/>
          </p:cNvPicPr>
          <p:nvPr userDrawn="1"/>
        </p:nvPicPr>
        <p:blipFill>
          <a:blip r:embed="rId2" cstate="print"/>
          <a:srcRect/>
          <a:stretch>
            <a:fillRect/>
          </a:stretch>
        </p:blipFill>
        <p:spPr bwMode="auto">
          <a:xfrm>
            <a:off x="457200" y="404664"/>
            <a:ext cx="1031875" cy="864096"/>
          </a:xfrm>
          <a:prstGeom prst="rect">
            <a:avLst/>
          </a:prstGeom>
          <a:noFill/>
          <a:ln w="9525">
            <a:noFill/>
            <a:miter lim="800000"/>
            <a:headEnd/>
            <a:tailEnd/>
          </a:ln>
        </p:spPr>
      </p:pic>
      <p:sp>
        <p:nvSpPr>
          <p:cNvPr id="5"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cxnSp>
        <p:nvCxnSpPr>
          <p:cNvPr id="6" name="Straight Connector 7"/>
          <p:cNvCxnSpPr/>
          <p:nvPr userDrawn="1"/>
        </p:nvCxnSpPr>
        <p:spPr>
          <a:xfrm>
            <a:off x="323850" y="148431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r">
              <a:defRPr cap="small" baseline="0">
                <a:solidFill>
                  <a:srgbClr val="3B7150"/>
                </a:solidFill>
                <a:effectLst>
                  <a:outerShdw blurRad="38100" dist="38100" dir="2700000" algn="tl">
                    <a:srgbClr val="000000">
                      <a:alpha val="43137"/>
                    </a:srgbClr>
                  </a:outerShdw>
                </a:effectLst>
              </a:defRPr>
            </a:lvl1pPr>
          </a:lstStyle>
          <a:p>
            <a:r>
              <a:rPr lang="en-US" dirty="0"/>
              <a:t>Click to edit Master title style</a:t>
            </a:r>
            <a:endParaRPr lang="en-ZA" dirty="0"/>
          </a:p>
        </p:txBody>
      </p:sp>
      <p:sp>
        <p:nvSpPr>
          <p:cNvPr id="3" name="Content Placeholder 2"/>
          <p:cNvSpPr>
            <a:spLocks noGrp="1"/>
          </p:cNvSpPr>
          <p:nvPr>
            <p:ph idx="1"/>
          </p:nvPr>
        </p:nvSpPr>
        <p:spPr>
          <a:xfrm>
            <a:off x="457200" y="1600201"/>
            <a:ext cx="8229600" cy="362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5"/>
          <p:cNvSpPr>
            <a:spLocks noGrp="1"/>
          </p:cNvSpPr>
          <p:nvPr>
            <p:ph type="sldNum" sz="quarter" idx="10"/>
          </p:nvPr>
        </p:nvSpPr>
        <p:spPr>
          <a:xfrm>
            <a:off x="6553200" y="6237288"/>
            <a:ext cx="2133600" cy="365125"/>
          </a:xfrm>
        </p:spPr>
        <p:txBody>
          <a:bodyPr/>
          <a:lstStyle>
            <a:lvl1pPr>
              <a:defRPr>
                <a:solidFill>
                  <a:srgbClr val="3B7150"/>
                </a:solidFill>
              </a:defRPr>
            </a:lvl1pPr>
          </a:lstStyle>
          <a:p>
            <a:pPr>
              <a:defRPr/>
            </a:pPr>
            <a:fld id="{F1102E04-C8CA-4535-B9A8-E00E6E7F4501}" type="slidenum">
              <a:rPr lang="en-ZA"/>
              <a:pPr>
                <a:defRPr/>
              </a:pPr>
              <a:t>‹#›</a:t>
            </a:fld>
            <a:endParaRPr lang="en-ZA" dirty="0"/>
          </a:p>
        </p:txBody>
      </p:sp>
      <p:sp>
        <p:nvSpPr>
          <p:cNvPr id="9"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dirty="0"/>
              <a:t>Portfolio Committee on Basic Education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sp>
        <p:nvSpPr>
          <p:cNvPr id="3" name="Text Placeholder 2"/>
          <p:cNvSpPr>
            <a:spLocks noGrp="1"/>
          </p:cNvSpPr>
          <p:nvPr>
            <p:ph type="body" idx="1"/>
          </p:nvPr>
        </p:nvSpPr>
        <p:spPr>
          <a:xfrm>
            <a:off x="722313" y="3140968"/>
            <a:ext cx="7772400" cy="1152128"/>
          </a:xfrm>
        </p:spPr>
        <p:txBody>
          <a:bodyPr anchor="b">
            <a:normAutofit/>
          </a:bodyPr>
          <a:lstStyle>
            <a:lvl1pPr marL="0" indent="0" algn="ctr">
              <a:buNone/>
              <a:defRPr sz="3600" cap="small" baseline="0">
                <a:solidFill>
                  <a:srgbClr val="3B71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dirty="0"/>
              <a:t>Portfolio Committee on Basic Education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cs typeface="Times New Roman" pitchFamily="18" charset="0"/>
              </a:defRPr>
            </a:lvl1pPr>
          </a:lstStyle>
          <a:p>
            <a:pPr>
              <a:defRPr/>
            </a:pPr>
            <a:r>
              <a:rPr lang="en-ZA" dirty="0"/>
              <a:t>Portfolio Committee on Basic Education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fld id="{5F84B9C5-5F88-47F1-8C4A-E6B15934C5D1}"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lvl1pPr algn="ctr" rtl="0" eaLnBrk="0" fontAlgn="base" hangingPunct="0">
        <a:spcBef>
          <a:spcPct val="0"/>
        </a:spcBef>
        <a:spcAft>
          <a:spcPct val="0"/>
        </a:spcAft>
        <a:defRPr sz="4400" kern="1200" cap="small">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ustomXml" Target="../ink/ink3.xml"/><Relationship Id="rId7"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customXml" Target="../ink/ink4.xml"/><Relationship Id="rId10" Type="http://schemas.openxmlformats.org/officeDocument/2006/relationships/chart" Target="../charts/chart12.xml"/><Relationship Id="rId4" Type="http://schemas.openxmlformats.org/officeDocument/2006/relationships/image" Target="../media/image4.emf"/><Relationship Id="rId9" Type="http://schemas.openxmlformats.org/officeDocument/2006/relationships/chart" Target="../charts/chart11.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6952"/>
            <a:ext cx="7772400" cy="1512168"/>
          </a:xfrm>
        </p:spPr>
        <p:txBody>
          <a:bodyPr>
            <a:normAutofit fontScale="90000"/>
          </a:bodyPr>
          <a:lstStyle/>
          <a:p>
            <a:r>
              <a:rPr lang="en-ZA" dirty="0">
                <a:effectLst/>
              </a:rPr>
              <a:t>Briefing to the Standing and Select Committees on Finance on Adjustment Budget 2020</a:t>
            </a:r>
            <a:br>
              <a:rPr lang="en-ZA" dirty="0">
                <a:effectLst/>
              </a:rPr>
            </a:br>
            <a:endParaRPr lang="en-ZA" dirty="0"/>
          </a:p>
        </p:txBody>
      </p:sp>
      <p:sp>
        <p:nvSpPr>
          <p:cNvPr id="3" name="Subtitle 2"/>
          <p:cNvSpPr>
            <a:spLocks noGrp="1"/>
          </p:cNvSpPr>
          <p:nvPr>
            <p:ph type="subTitle" idx="1"/>
          </p:nvPr>
        </p:nvSpPr>
        <p:spPr/>
        <p:txBody>
          <a:bodyPr/>
          <a:lstStyle/>
          <a:p>
            <a:r>
              <a:rPr lang="en-ZA" dirty="0"/>
              <a:t>30 June 2020</a:t>
            </a:r>
          </a:p>
        </p:txBody>
      </p:sp>
    </p:spTree>
    <p:extLst>
      <p:ext uri="{BB962C8B-B14F-4D97-AF65-F5344CB8AC3E}">
        <p14:creationId xmlns:p14="http://schemas.microsoft.com/office/powerpoint/2010/main" val="2914394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r>
              <a:rPr lang="en-US" sz="3600" dirty="0">
                <a:effectLst/>
              </a:rPr>
              <a:t>SA’s sovereign credit rating has deteriorated</a:t>
            </a:r>
            <a:endParaRPr lang="en-ZA" sz="3600" dirty="0">
              <a:effectLst/>
            </a:endParaRPr>
          </a:p>
        </p:txBody>
      </p:sp>
      <p:sp>
        <p:nvSpPr>
          <p:cNvPr id="6" name="TextBox 5"/>
          <p:cNvSpPr txBox="1"/>
          <p:nvPr/>
        </p:nvSpPr>
        <p:spPr>
          <a:xfrm>
            <a:off x="251519" y="4581128"/>
            <a:ext cx="8653241"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Sovereign credit rating downgrades poses a greatest danger to economic recovery. </a:t>
            </a:r>
          </a:p>
          <a:p>
            <a:pPr marL="285750" indent="-285750" algn="just">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Moody’s downgraded South African local-currency sovereign credit rating from Baa3 to Ba1. This means SA lost its membership to the World Government Bond Index</a:t>
            </a:r>
          </a:p>
          <a:p>
            <a:pPr marL="285750" indent="-285750" algn="just">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Deteriorating fiscal position will increase the costs of borrowing and further worsen debt sustainability prospects. SA may also be unable to raise finds to meet its borrowing requirements. Currently, every rand that South Africans pay in tax, 21 cents goes to paying the interest on past debts</a:t>
            </a:r>
            <a:r>
              <a:rPr lang="en-US" dirty="0" smtClean="0">
                <a:solidFill>
                  <a:prstClr val="black"/>
                </a:solidFill>
                <a:latin typeface="Times New Roman" panose="02020603050405020304" pitchFamily="18" charset="0"/>
                <a:cs typeface="Times New Roman" panose="02020603050405020304" pitchFamily="18" charset="0"/>
              </a:rPr>
              <a:t>. This excludes repayment of the debt.</a:t>
            </a:r>
            <a:endParaRPr lang="en-US"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DD1B38B7-B8E7-4214-8561-37EB9D72CD24}"/>
              </a:ext>
            </a:extLst>
          </p:cNvPr>
          <p:cNvGraphicFramePr>
            <a:graphicFrameLocks noGrp="1"/>
          </p:cNvGraphicFramePr>
          <p:nvPr>
            <p:extLst>
              <p:ext uri="{D42A27DB-BD31-4B8C-83A1-F6EECF244321}">
                <p14:modId xmlns:p14="http://schemas.microsoft.com/office/powerpoint/2010/main" val="1425604361"/>
              </p:ext>
            </p:extLst>
          </p:nvPr>
        </p:nvGraphicFramePr>
        <p:xfrm>
          <a:off x="323528" y="1700808"/>
          <a:ext cx="8496945" cy="2870280"/>
        </p:xfrm>
        <a:graphic>
          <a:graphicData uri="http://schemas.openxmlformats.org/drawingml/2006/table">
            <a:tbl>
              <a:tblPr firstRow="1" firstCol="1" bandRow="1">
                <a:tableStyleId>{3B4B98B0-60AC-42C2-AFA5-B58CD77FA1E5}</a:tableStyleId>
              </a:tblPr>
              <a:tblGrid>
                <a:gridCol w="2758108">
                  <a:extLst>
                    <a:ext uri="{9D8B030D-6E8A-4147-A177-3AD203B41FA5}">
                      <a16:colId xmlns:a16="http://schemas.microsoft.com/office/drawing/2014/main" xmlns="" val="2415118440"/>
                    </a:ext>
                  </a:extLst>
                </a:gridCol>
                <a:gridCol w="1420689">
                  <a:extLst>
                    <a:ext uri="{9D8B030D-6E8A-4147-A177-3AD203B41FA5}">
                      <a16:colId xmlns:a16="http://schemas.microsoft.com/office/drawing/2014/main" xmlns="" val="1529531816"/>
                    </a:ext>
                  </a:extLst>
                </a:gridCol>
                <a:gridCol w="1349315">
                  <a:extLst>
                    <a:ext uri="{9D8B030D-6E8A-4147-A177-3AD203B41FA5}">
                      <a16:colId xmlns:a16="http://schemas.microsoft.com/office/drawing/2014/main" xmlns="" val="3557186237"/>
                    </a:ext>
                  </a:extLst>
                </a:gridCol>
                <a:gridCol w="1349315">
                  <a:extLst>
                    <a:ext uri="{9D8B030D-6E8A-4147-A177-3AD203B41FA5}">
                      <a16:colId xmlns:a16="http://schemas.microsoft.com/office/drawing/2014/main" xmlns="" val="3664385421"/>
                    </a:ext>
                  </a:extLst>
                </a:gridCol>
                <a:gridCol w="1619518">
                  <a:extLst>
                    <a:ext uri="{9D8B030D-6E8A-4147-A177-3AD203B41FA5}">
                      <a16:colId xmlns:a16="http://schemas.microsoft.com/office/drawing/2014/main" xmlns="" val="733454793"/>
                    </a:ext>
                  </a:extLst>
                </a:gridCol>
              </a:tblGrid>
              <a:tr h="338341">
                <a:tc>
                  <a:txBody>
                    <a:bodyPr/>
                    <a:lstStyle/>
                    <a:p>
                      <a:pPr>
                        <a:lnSpc>
                          <a:spcPct val="107000"/>
                        </a:lnSpc>
                        <a:spcAft>
                          <a:spcPts val="800"/>
                        </a:spcAft>
                      </a:pPr>
                      <a:r>
                        <a:rPr lang="en-ZA" sz="1000" dirty="0">
                          <a:effectLst/>
                        </a:rPr>
                        <a:t>Description</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S&amp;P</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Moody's</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Fitch</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Grade</a:t>
                      </a:r>
                      <a:endParaRPr lang="en-ZA" sz="1000" dirty="0">
                        <a:effectLst/>
                        <a:latin typeface="Times New Roman" panose="02020603050405020304" pitchFamily="18" charset="0"/>
                        <a:ea typeface="Times New Roman" panose="02020603050405020304" pitchFamily="18" charset="0"/>
                      </a:endParaRPr>
                    </a:p>
                  </a:txBody>
                  <a:tcPr marL="54508" marR="54508" marT="0" marB="0"/>
                </a:tc>
                <a:extLst>
                  <a:ext uri="{0D108BD9-81ED-4DB2-BD59-A6C34878D82A}">
                    <a16:rowId xmlns:a16="http://schemas.microsoft.com/office/drawing/2014/main" xmlns="" val="334432368"/>
                  </a:ext>
                </a:extLst>
              </a:tr>
              <a:tr h="449441">
                <a:tc>
                  <a:txBody>
                    <a:bodyPr/>
                    <a:lstStyle/>
                    <a:p>
                      <a:pPr>
                        <a:lnSpc>
                          <a:spcPct val="107000"/>
                        </a:lnSpc>
                        <a:spcAft>
                          <a:spcPts val="800"/>
                        </a:spcAft>
                      </a:pPr>
                      <a:r>
                        <a:rPr lang="en-ZA" sz="1000" dirty="0">
                          <a:effectLst/>
                        </a:rPr>
                        <a:t>Speculative</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BB+</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b="1" dirty="0">
                          <a:effectLst/>
                        </a:rPr>
                        <a:t>Ba1</a:t>
                      </a:r>
                    </a:p>
                    <a:p>
                      <a:pPr>
                        <a:lnSpc>
                          <a:spcPct val="107000"/>
                        </a:lnSpc>
                        <a:spcAft>
                          <a:spcPts val="800"/>
                        </a:spcAft>
                      </a:pPr>
                      <a:r>
                        <a:rPr lang="en-ZA" sz="1000" b="1" dirty="0">
                          <a:effectLst/>
                        </a:rPr>
                        <a:t>Negative outlook</a:t>
                      </a:r>
                      <a:endParaRPr lang="en-ZA" sz="1000" b="1" dirty="0">
                        <a:effectLst/>
                        <a:latin typeface="Times New Roman" panose="02020603050405020304" pitchFamily="18" charset="0"/>
                        <a:ea typeface="Times New Roman" panose="02020603050405020304" pitchFamily="18" charset="0"/>
                      </a:endParaRPr>
                    </a:p>
                  </a:txBody>
                  <a:tcPr marL="54508" marR="54508" marT="0" marB="0">
                    <a:solidFill>
                      <a:srgbClr val="0070C0"/>
                    </a:solidFill>
                  </a:tcPr>
                </a:tc>
                <a:tc>
                  <a:txBody>
                    <a:bodyPr/>
                    <a:lstStyle/>
                    <a:p>
                      <a:pPr>
                        <a:lnSpc>
                          <a:spcPct val="107000"/>
                        </a:lnSpc>
                        <a:spcAft>
                          <a:spcPts val="800"/>
                        </a:spcAft>
                      </a:pPr>
                      <a:r>
                        <a:rPr lang="en-ZA" sz="1000" dirty="0">
                          <a:effectLst/>
                        </a:rPr>
                        <a:t>BB+</a:t>
                      </a:r>
                      <a:endParaRPr lang="en-ZA" sz="1000" dirty="0">
                        <a:effectLst/>
                        <a:latin typeface="Times New Roman" panose="02020603050405020304" pitchFamily="18" charset="0"/>
                        <a:ea typeface="Times New Roman" panose="02020603050405020304" pitchFamily="18" charset="0"/>
                      </a:endParaRPr>
                    </a:p>
                  </a:txBody>
                  <a:tcPr marL="54508" marR="54508" marT="0" marB="0">
                    <a:solidFill>
                      <a:schemeClr val="accent1">
                        <a:lumMod val="20000"/>
                        <a:lumOff val="80000"/>
                      </a:schemeClr>
                    </a:solidFill>
                  </a:tcPr>
                </a:tc>
                <a:tc>
                  <a:txBody>
                    <a:bodyPr/>
                    <a:lstStyle/>
                    <a:p>
                      <a:pPr>
                        <a:lnSpc>
                          <a:spcPct val="107000"/>
                        </a:lnSpc>
                        <a:spcAft>
                          <a:spcPts val="800"/>
                        </a:spcAft>
                      </a:pPr>
                      <a:r>
                        <a:rPr lang="en-ZA" sz="1000" dirty="0">
                          <a:effectLst/>
                        </a:rPr>
                        <a:t>Speculative</a:t>
                      </a:r>
                      <a:endParaRPr lang="en-ZA" sz="1000" dirty="0">
                        <a:effectLst/>
                        <a:latin typeface="Times New Roman" panose="02020603050405020304" pitchFamily="18" charset="0"/>
                        <a:ea typeface="Times New Roman" panose="02020603050405020304" pitchFamily="18" charset="0"/>
                      </a:endParaRPr>
                    </a:p>
                  </a:txBody>
                  <a:tcPr marL="54508" marR="54508" marT="0" marB="0">
                    <a:solidFill>
                      <a:schemeClr val="accent1">
                        <a:lumMod val="20000"/>
                        <a:lumOff val="80000"/>
                      </a:schemeClr>
                    </a:solidFill>
                  </a:tcPr>
                </a:tc>
                <a:extLst>
                  <a:ext uri="{0D108BD9-81ED-4DB2-BD59-A6C34878D82A}">
                    <a16:rowId xmlns:a16="http://schemas.microsoft.com/office/drawing/2014/main" xmlns="" val="1186309841"/>
                  </a:ext>
                </a:extLst>
              </a:tr>
              <a:tr h="449441">
                <a:tc>
                  <a:txBody>
                    <a:bodyPr/>
                    <a:lstStyle/>
                    <a:p>
                      <a:endParaRPr lang="en-ZA" sz="1000" dirty="0">
                        <a:effectLst/>
                        <a:latin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BB</a:t>
                      </a:r>
                      <a:endParaRPr lang="en-ZA" sz="1000" dirty="0">
                        <a:effectLst/>
                        <a:latin typeface="Times New Roman" panose="02020603050405020304" pitchFamily="18" charset="0"/>
                        <a:ea typeface="Times New Roman" panose="02020603050405020304" pitchFamily="18" charset="0"/>
                      </a:endParaRPr>
                    </a:p>
                  </a:txBody>
                  <a:tcPr marL="54508" marR="54508" marT="0" marB="0">
                    <a:solidFill>
                      <a:schemeClr val="tx2">
                        <a:lumMod val="20000"/>
                        <a:lumOff val="80000"/>
                      </a:schemeClr>
                    </a:solidFill>
                  </a:tcPr>
                </a:tc>
                <a:tc>
                  <a:txBody>
                    <a:bodyPr/>
                    <a:lstStyle/>
                    <a:p>
                      <a:pPr>
                        <a:lnSpc>
                          <a:spcPct val="107000"/>
                        </a:lnSpc>
                        <a:spcAft>
                          <a:spcPts val="800"/>
                        </a:spcAft>
                      </a:pPr>
                      <a:r>
                        <a:rPr lang="en-ZA" sz="1000" dirty="0">
                          <a:effectLst/>
                        </a:rPr>
                        <a:t>Ba2</a:t>
                      </a:r>
                      <a:endParaRPr lang="en-ZA" sz="1000" dirty="0">
                        <a:effectLst/>
                        <a:latin typeface="Times New Roman" panose="02020603050405020304" pitchFamily="18" charset="0"/>
                        <a:ea typeface="Times New Roman" panose="02020603050405020304" pitchFamily="18" charset="0"/>
                      </a:endParaRPr>
                    </a:p>
                  </a:txBody>
                  <a:tcPr marL="54508" marR="54508" marT="0" marB="0">
                    <a:solidFill>
                      <a:schemeClr val="tx2">
                        <a:lumMod val="20000"/>
                        <a:lumOff val="80000"/>
                      </a:schemeClr>
                    </a:solidFill>
                  </a:tcPr>
                </a:tc>
                <a:tc>
                  <a:txBody>
                    <a:bodyPr/>
                    <a:lstStyle/>
                    <a:p>
                      <a:pPr>
                        <a:lnSpc>
                          <a:spcPct val="107000"/>
                        </a:lnSpc>
                        <a:spcAft>
                          <a:spcPts val="800"/>
                        </a:spcAft>
                      </a:pPr>
                      <a:r>
                        <a:rPr lang="en-ZA" sz="1000" b="1" dirty="0">
                          <a:effectLst/>
                        </a:rPr>
                        <a:t>BB</a:t>
                      </a:r>
                    </a:p>
                    <a:p>
                      <a:pPr>
                        <a:lnSpc>
                          <a:spcPct val="107000"/>
                        </a:lnSpc>
                        <a:spcAft>
                          <a:spcPts val="800"/>
                        </a:spcAft>
                      </a:pPr>
                      <a:r>
                        <a:rPr lang="en-ZA" sz="1000" b="1" dirty="0">
                          <a:effectLst/>
                        </a:rPr>
                        <a:t>Negative Outlook</a:t>
                      </a:r>
                      <a:endParaRPr lang="en-ZA" sz="1000" b="1" dirty="0">
                        <a:effectLst/>
                        <a:latin typeface="Times New Roman" panose="02020603050405020304" pitchFamily="18" charset="0"/>
                        <a:ea typeface="Times New Roman" panose="02020603050405020304" pitchFamily="18" charset="0"/>
                      </a:endParaRPr>
                    </a:p>
                  </a:txBody>
                  <a:tcPr marL="54508" marR="54508" marT="0" marB="0">
                    <a:solidFill>
                      <a:srgbClr val="0070C0"/>
                    </a:solidFill>
                  </a:tcPr>
                </a:tc>
                <a:tc>
                  <a:txBody>
                    <a:bodyPr/>
                    <a:lstStyle/>
                    <a:p>
                      <a:endParaRPr lang="en-ZA" sz="1000" dirty="0">
                        <a:effectLst/>
                        <a:latin typeface="Times New Roman" panose="02020603050405020304" pitchFamily="18" charset="0"/>
                      </a:endParaRPr>
                    </a:p>
                  </a:txBody>
                  <a:tcPr marL="54508" marR="54508" marT="0" marB="0"/>
                </a:tc>
                <a:extLst>
                  <a:ext uri="{0D108BD9-81ED-4DB2-BD59-A6C34878D82A}">
                    <a16:rowId xmlns:a16="http://schemas.microsoft.com/office/drawing/2014/main" xmlns="" val="2401894484"/>
                  </a:ext>
                </a:extLst>
              </a:tr>
              <a:tr h="449441">
                <a:tc>
                  <a:txBody>
                    <a:bodyPr/>
                    <a:lstStyle/>
                    <a:p>
                      <a:endParaRPr lang="en-ZA" sz="1000" dirty="0">
                        <a:effectLst/>
                        <a:latin typeface="Times New Roman" panose="02020603050405020304" pitchFamily="18" charset="0"/>
                      </a:endParaRPr>
                    </a:p>
                  </a:txBody>
                  <a:tcPr marL="54508" marR="54508" marT="0" marB="0"/>
                </a:tc>
                <a:tc>
                  <a:txBody>
                    <a:bodyPr/>
                    <a:lstStyle/>
                    <a:p>
                      <a:pPr>
                        <a:lnSpc>
                          <a:spcPct val="107000"/>
                        </a:lnSpc>
                        <a:spcAft>
                          <a:spcPts val="800"/>
                        </a:spcAft>
                      </a:pPr>
                      <a:r>
                        <a:rPr lang="en-ZA" sz="1000" b="1" dirty="0">
                          <a:effectLst/>
                        </a:rPr>
                        <a:t>BB-</a:t>
                      </a:r>
                    </a:p>
                    <a:p>
                      <a:pPr>
                        <a:lnSpc>
                          <a:spcPct val="107000"/>
                        </a:lnSpc>
                        <a:spcAft>
                          <a:spcPts val="800"/>
                        </a:spcAft>
                      </a:pPr>
                      <a:r>
                        <a:rPr lang="en-ZA" sz="1000" b="1" dirty="0">
                          <a:effectLst/>
                        </a:rPr>
                        <a:t>Stable Outlook </a:t>
                      </a:r>
                      <a:endParaRPr lang="en-ZA" sz="1000" b="1" dirty="0">
                        <a:effectLst/>
                        <a:latin typeface="Times New Roman" panose="02020603050405020304" pitchFamily="18" charset="0"/>
                        <a:ea typeface="Times New Roman" panose="02020603050405020304" pitchFamily="18" charset="0"/>
                      </a:endParaRPr>
                    </a:p>
                  </a:txBody>
                  <a:tcPr marL="54508" marR="54508" marT="0" marB="0">
                    <a:solidFill>
                      <a:srgbClr val="0070C0"/>
                    </a:solidFill>
                  </a:tcPr>
                </a:tc>
                <a:tc>
                  <a:txBody>
                    <a:bodyPr/>
                    <a:lstStyle/>
                    <a:p>
                      <a:pPr>
                        <a:lnSpc>
                          <a:spcPct val="107000"/>
                        </a:lnSpc>
                        <a:spcAft>
                          <a:spcPts val="800"/>
                        </a:spcAft>
                      </a:pPr>
                      <a:r>
                        <a:rPr lang="en-ZA" sz="1000" dirty="0">
                          <a:effectLst/>
                        </a:rPr>
                        <a:t>Ba3</a:t>
                      </a:r>
                      <a:endParaRPr lang="en-ZA" sz="1000" dirty="0">
                        <a:effectLst/>
                        <a:latin typeface="Times New Roman" panose="02020603050405020304" pitchFamily="18" charset="0"/>
                        <a:ea typeface="Times New Roman" panose="02020603050405020304" pitchFamily="18" charset="0"/>
                      </a:endParaRPr>
                    </a:p>
                  </a:txBody>
                  <a:tcPr marL="54508" marR="54508" marT="0" marB="0">
                    <a:solidFill>
                      <a:schemeClr val="tx2">
                        <a:lumMod val="20000"/>
                        <a:lumOff val="80000"/>
                      </a:schemeClr>
                    </a:solidFill>
                  </a:tcPr>
                </a:tc>
                <a:tc>
                  <a:txBody>
                    <a:bodyPr/>
                    <a:lstStyle/>
                    <a:p>
                      <a:pPr>
                        <a:lnSpc>
                          <a:spcPct val="107000"/>
                        </a:lnSpc>
                        <a:spcAft>
                          <a:spcPts val="800"/>
                        </a:spcAft>
                      </a:pPr>
                      <a:r>
                        <a:rPr lang="en-ZA" sz="1000" dirty="0">
                          <a:effectLst/>
                        </a:rPr>
                        <a:t>BB-</a:t>
                      </a:r>
                      <a:endParaRPr lang="en-ZA" sz="1000" dirty="0">
                        <a:effectLst/>
                        <a:latin typeface="Times New Roman" panose="02020603050405020304" pitchFamily="18" charset="0"/>
                        <a:ea typeface="Times New Roman" panose="02020603050405020304" pitchFamily="18" charset="0"/>
                      </a:endParaRPr>
                    </a:p>
                  </a:txBody>
                  <a:tcPr marL="54508" marR="54508" marT="0" marB="0">
                    <a:solidFill>
                      <a:schemeClr val="tx2">
                        <a:lumMod val="20000"/>
                        <a:lumOff val="80000"/>
                      </a:schemeClr>
                    </a:solidFill>
                  </a:tcPr>
                </a:tc>
                <a:tc>
                  <a:txBody>
                    <a:bodyPr/>
                    <a:lstStyle/>
                    <a:p>
                      <a:endParaRPr lang="en-ZA" sz="1000" dirty="0">
                        <a:effectLst/>
                        <a:latin typeface="Times New Roman" panose="02020603050405020304" pitchFamily="18" charset="0"/>
                      </a:endParaRPr>
                    </a:p>
                  </a:txBody>
                  <a:tcPr marL="54508" marR="54508" marT="0" marB="0"/>
                </a:tc>
                <a:extLst>
                  <a:ext uri="{0D108BD9-81ED-4DB2-BD59-A6C34878D82A}">
                    <a16:rowId xmlns:a16="http://schemas.microsoft.com/office/drawing/2014/main" xmlns="" val="474024070"/>
                  </a:ext>
                </a:extLst>
              </a:tr>
              <a:tr h="175791">
                <a:tc>
                  <a:txBody>
                    <a:bodyPr/>
                    <a:lstStyle/>
                    <a:p>
                      <a:endParaRPr lang="en-ZA" sz="1000" dirty="0">
                        <a:effectLst/>
                        <a:latin typeface="Times New Roman" panose="02020603050405020304" pitchFamily="18" charset="0"/>
                      </a:endParaRPr>
                    </a:p>
                  </a:txBody>
                  <a:tcPr marL="54508" marR="54508" marT="0" marB="0"/>
                </a:tc>
                <a:tc gridSpan="4">
                  <a:txBody>
                    <a:bodyPr/>
                    <a:lstStyle/>
                    <a:p>
                      <a:pPr>
                        <a:lnSpc>
                          <a:spcPct val="115000"/>
                        </a:lnSpc>
                        <a:spcAft>
                          <a:spcPts val="1000"/>
                        </a:spcAft>
                      </a:pPr>
                      <a:r>
                        <a:rPr lang="en-ZA" sz="1000" dirty="0">
                          <a:effectLst/>
                        </a:rPr>
                        <a:t> </a:t>
                      </a:r>
                      <a:endParaRPr lang="en-ZA" sz="10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31927504"/>
                  </a:ext>
                </a:extLst>
              </a:tr>
              <a:tr h="175791">
                <a:tc>
                  <a:txBody>
                    <a:bodyPr/>
                    <a:lstStyle/>
                    <a:p>
                      <a:endParaRPr lang="en-ZA" sz="1000" dirty="0">
                        <a:effectLst/>
                        <a:latin typeface="Times New Roman" panose="02020603050405020304" pitchFamily="18" charset="0"/>
                      </a:endParaRPr>
                    </a:p>
                  </a:txBody>
                  <a:tcPr marL="54508" marR="54508" marT="0" marB="0"/>
                </a:tc>
                <a:tc gridSpan="4">
                  <a:txBody>
                    <a:bodyPr/>
                    <a:lstStyle/>
                    <a:p>
                      <a:pPr>
                        <a:lnSpc>
                          <a:spcPct val="115000"/>
                        </a:lnSpc>
                        <a:spcAft>
                          <a:spcPts val="1000"/>
                        </a:spcAft>
                      </a:pPr>
                      <a:r>
                        <a:rPr lang="en-ZA" sz="1000" dirty="0">
                          <a:effectLst/>
                        </a:rPr>
                        <a:t> </a:t>
                      </a:r>
                      <a:endParaRPr lang="en-ZA" sz="10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24891323"/>
                  </a:ext>
                </a:extLst>
              </a:tr>
              <a:tr h="165999">
                <a:tc>
                  <a:txBody>
                    <a:bodyPr/>
                    <a:lstStyle/>
                    <a:p>
                      <a:pPr>
                        <a:lnSpc>
                          <a:spcPct val="107000"/>
                        </a:lnSpc>
                        <a:spcAft>
                          <a:spcPts val="800"/>
                        </a:spcAft>
                      </a:pPr>
                      <a:r>
                        <a:rPr lang="en-ZA" sz="1000" dirty="0">
                          <a:effectLst/>
                        </a:rPr>
                        <a:t>Highly Speculative</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B1</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endParaRPr lang="en-ZA" sz="1000" dirty="0">
                        <a:effectLst/>
                        <a:latin typeface="Times New Roman" panose="02020603050405020304" pitchFamily="18" charset="0"/>
                      </a:endParaRPr>
                    </a:p>
                  </a:txBody>
                  <a:tcPr marL="54508" marR="54508" marT="0" marB="0"/>
                </a:tc>
                <a:extLst>
                  <a:ext uri="{0D108BD9-81ED-4DB2-BD59-A6C34878D82A}">
                    <a16:rowId xmlns:a16="http://schemas.microsoft.com/office/drawing/2014/main" xmlns="" val="1950016853"/>
                  </a:ext>
                </a:extLst>
              </a:tr>
              <a:tr h="165999">
                <a:tc>
                  <a:txBody>
                    <a:bodyPr/>
                    <a:lstStyle/>
                    <a:p>
                      <a:endParaRPr lang="en-ZA" sz="1000" dirty="0">
                        <a:effectLst/>
                        <a:latin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B2</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endParaRPr lang="en-ZA" sz="1000" dirty="0">
                        <a:effectLst/>
                        <a:latin typeface="Times New Roman" panose="02020603050405020304" pitchFamily="18" charset="0"/>
                      </a:endParaRPr>
                    </a:p>
                  </a:txBody>
                  <a:tcPr marL="54508" marR="54508" marT="0" marB="0"/>
                </a:tc>
                <a:extLst>
                  <a:ext uri="{0D108BD9-81ED-4DB2-BD59-A6C34878D82A}">
                    <a16:rowId xmlns:a16="http://schemas.microsoft.com/office/drawing/2014/main" xmlns="" val="3967980540"/>
                  </a:ext>
                </a:extLst>
              </a:tr>
              <a:tr h="165999">
                <a:tc>
                  <a:txBody>
                    <a:bodyPr/>
                    <a:lstStyle/>
                    <a:p>
                      <a:endParaRPr lang="en-ZA" sz="1000" dirty="0">
                        <a:effectLst/>
                        <a:latin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B3</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pPr>
                        <a:lnSpc>
                          <a:spcPct val="107000"/>
                        </a:lnSpc>
                        <a:spcAft>
                          <a:spcPts val="800"/>
                        </a:spcAft>
                      </a:pPr>
                      <a:r>
                        <a:rPr lang="en-ZA" sz="1000" dirty="0">
                          <a:effectLst/>
                        </a:rPr>
                        <a:t>B-</a:t>
                      </a:r>
                      <a:endParaRPr lang="en-ZA" sz="1000" dirty="0">
                        <a:effectLst/>
                        <a:latin typeface="Times New Roman" panose="02020603050405020304" pitchFamily="18" charset="0"/>
                        <a:ea typeface="Times New Roman" panose="02020603050405020304" pitchFamily="18" charset="0"/>
                      </a:endParaRPr>
                    </a:p>
                  </a:txBody>
                  <a:tcPr marL="54508" marR="54508" marT="0" marB="0"/>
                </a:tc>
                <a:tc>
                  <a:txBody>
                    <a:bodyPr/>
                    <a:lstStyle/>
                    <a:p>
                      <a:endParaRPr lang="en-ZA" sz="1000" dirty="0">
                        <a:effectLst/>
                        <a:latin typeface="Times New Roman" panose="02020603050405020304" pitchFamily="18" charset="0"/>
                      </a:endParaRPr>
                    </a:p>
                  </a:txBody>
                  <a:tcPr marL="54508" marR="54508" marT="0" marB="0"/>
                </a:tc>
                <a:extLst>
                  <a:ext uri="{0D108BD9-81ED-4DB2-BD59-A6C34878D82A}">
                    <a16:rowId xmlns:a16="http://schemas.microsoft.com/office/drawing/2014/main" xmlns="" val="2598203837"/>
                  </a:ext>
                </a:extLst>
              </a:tr>
              <a:tr h="175791">
                <a:tc>
                  <a:txBody>
                    <a:bodyPr/>
                    <a:lstStyle/>
                    <a:p>
                      <a:endParaRPr lang="en-ZA" sz="1000" dirty="0">
                        <a:effectLst/>
                        <a:latin typeface="Times New Roman" panose="02020603050405020304" pitchFamily="18" charset="0"/>
                      </a:endParaRPr>
                    </a:p>
                  </a:txBody>
                  <a:tcPr marL="54508" marR="54508" marT="0" marB="0"/>
                </a:tc>
                <a:tc gridSpan="4">
                  <a:txBody>
                    <a:bodyPr/>
                    <a:lstStyle/>
                    <a:p>
                      <a:pPr>
                        <a:lnSpc>
                          <a:spcPct val="115000"/>
                        </a:lnSpc>
                        <a:spcAft>
                          <a:spcPts val="1000"/>
                        </a:spcAft>
                      </a:pPr>
                      <a:r>
                        <a:rPr lang="en-ZA" sz="1000" dirty="0">
                          <a:effectLst/>
                        </a:rPr>
                        <a:t> </a:t>
                      </a:r>
                      <a:endParaRPr lang="en-ZA" sz="10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1360869"/>
                  </a:ext>
                </a:extLst>
              </a:tr>
              <a:tr h="158246">
                <a:tc>
                  <a:txBody>
                    <a:bodyPr/>
                    <a:lstStyle/>
                    <a:p>
                      <a:endParaRPr lang="en-ZA" sz="900" dirty="0">
                        <a:effectLst/>
                        <a:latin typeface="Times New Roman" panose="02020603050405020304" pitchFamily="18" charset="0"/>
                      </a:endParaRPr>
                    </a:p>
                  </a:txBody>
                  <a:tcPr marL="54508" marR="54508" marT="0" marB="0"/>
                </a:tc>
                <a:tc gridSpan="4">
                  <a:txBody>
                    <a:bodyPr/>
                    <a:lstStyle/>
                    <a:p>
                      <a:pPr>
                        <a:lnSpc>
                          <a:spcPct val="115000"/>
                        </a:lnSpc>
                        <a:spcAft>
                          <a:spcPts val="1000"/>
                        </a:spcAft>
                      </a:pPr>
                      <a:r>
                        <a:rPr lang="en-ZA" sz="900" dirty="0">
                          <a:effectLst/>
                        </a:rPr>
                        <a:t> </a:t>
                      </a:r>
                      <a:endParaRPr lang="en-ZA" sz="9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95479446"/>
                  </a:ext>
                </a:extLst>
              </a:tr>
            </a:tbl>
          </a:graphicData>
        </a:graphic>
      </p:graphicFrame>
      <p:sp>
        <p:nvSpPr>
          <p:cNvPr id="3" name="Slide Number Placeholder 2">
            <a:extLst>
              <a:ext uri="{FF2B5EF4-FFF2-40B4-BE49-F238E27FC236}">
                <a16:creationId xmlns:a16="http://schemas.microsoft.com/office/drawing/2014/main" xmlns="" id="{E59031AF-58F2-1543-BCB1-81D74F440503}"/>
              </a:ext>
            </a:extLst>
          </p:cNvPr>
          <p:cNvSpPr>
            <a:spLocks noGrp="1"/>
          </p:cNvSpPr>
          <p:nvPr>
            <p:ph type="sldNum" sz="quarter" idx="10"/>
          </p:nvPr>
        </p:nvSpPr>
        <p:spPr/>
        <p:txBody>
          <a:bodyPr/>
          <a:lstStyle/>
          <a:p>
            <a:pPr>
              <a:defRPr/>
            </a:pPr>
            <a:fld id="{F1102E04-C8CA-4535-B9A8-E00E6E7F4501}" type="slidenum">
              <a:rPr lang="en-ZA" smtClean="0"/>
              <a:pPr>
                <a:defRPr/>
              </a:pPr>
              <a:t>10</a:t>
            </a:fld>
            <a:endParaRPr lang="en-ZA" dirty="0"/>
          </a:p>
        </p:txBody>
      </p:sp>
    </p:spTree>
    <p:extLst>
      <p:ext uri="{BB962C8B-B14F-4D97-AF65-F5344CB8AC3E}">
        <p14:creationId xmlns:p14="http://schemas.microsoft.com/office/powerpoint/2010/main" val="35337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r>
              <a:rPr lang="en-US" sz="3600" dirty="0">
                <a:effectLst/>
              </a:rPr>
              <a:t>Budget Deficit is Ballooning</a:t>
            </a:r>
            <a:r>
              <a:rPr lang="en-US" sz="4000" dirty="0">
                <a:effectLst/>
              </a:rPr>
              <a:t> </a:t>
            </a:r>
            <a:endParaRPr lang="en-ZA" sz="4000" dirty="0">
              <a:effectLst/>
            </a:endParaRPr>
          </a:p>
        </p:txBody>
      </p:sp>
      <p:sp>
        <p:nvSpPr>
          <p:cNvPr id="9" name="Rectangle 8">
            <a:extLst>
              <a:ext uri="{FF2B5EF4-FFF2-40B4-BE49-F238E27FC236}">
                <a16:creationId xmlns:a16="http://schemas.microsoft.com/office/drawing/2014/main" xmlns="" id="{F0D8D94E-F7B6-48BB-B5C6-B1DFCB3942EC}"/>
              </a:ext>
            </a:extLst>
          </p:cNvPr>
          <p:cNvSpPr/>
          <p:nvPr/>
        </p:nvSpPr>
        <p:spPr>
          <a:xfrm>
            <a:off x="466669" y="1499851"/>
            <a:ext cx="4465371" cy="261610"/>
          </a:xfrm>
          <a:prstGeom prst="rect">
            <a:avLst/>
          </a:prstGeom>
        </p:spPr>
        <p:txBody>
          <a:bodyPr wrap="square">
            <a:spAutoFit/>
          </a:bodyPr>
          <a:lstStyle/>
          <a:p>
            <a:r>
              <a:rPr lang="en-ZA" sz="1100" b="1" dirty="0">
                <a:latin typeface="Times New Roman" panose="02020603050405020304" pitchFamily="18" charset="0"/>
                <a:ea typeface="Times New Roman" panose="02020603050405020304" pitchFamily="18" charset="0"/>
              </a:rPr>
              <a:t>Budget deficit as a percentage of GDP projections, 2018/19-2020/21</a:t>
            </a:r>
            <a:endParaRPr lang="en-ZA" sz="1100" b="1" dirty="0"/>
          </a:p>
        </p:txBody>
      </p:sp>
      <p:sp>
        <p:nvSpPr>
          <p:cNvPr id="10" name="Rectangle 9">
            <a:extLst>
              <a:ext uri="{FF2B5EF4-FFF2-40B4-BE49-F238E27FC236}">
                <a16:creationId xmlns:a16="http://schemas.microsoft.com/office/drawing/2014/main" xmlns="" id="{B842A363-6E56-45DF-83C4-029121BDB33C}"/>
              </a:ext>
            </a:extLst>
          </p:cNvPr>
          <p:cNvSpPr/>
          <p:nvPr/>
        </p:nvSpPr>
        <p:spPr>
          <a:xfrm>
            <a:off x="3875696" y="3984747"/>
            <a:ext cx="2143536" cy="230832"/>
          </a:xfrm>
          <a:prstGeom prst="rect">
            <a:avLst/>
          </a:prstGeom>
        </p:spPr>
        <p:txBody>
          <a:bodyPr wrap="none">
            <a:spAutoFit/>
          </a:bodyPr>
          <a:lstStyle/>
          <a:p>
            <a:r>
              <a:rPr lang="en-ZA" sz="900" b="1" dirty="0">
                <a:latin typeface="Times New Roman" panose="02020603050405020304" pitchFamily="18" charset="0"/>
                <a:ea typeface="Times New Roman" panose="02020603050405020304" pitchFamily="18" charset="0"/>
              </a:rPr>
              <a:t>Source: National Treasury, 2019&amp;2020 </a:t>
            </a:r>
            <a:endParaRPr lang="en-ZA" dirty="0"/>
          </a:p>
        </p:txBody>
      </p:sp>
      <p:sp>
        <p:nvSpPr>
          <p:cNvPr id="12" name="Rectangle 11">
            <a:extLst>
              <a:ext uri="{FF2B5EF4-FFF2-40B4-BE49-F238E27FC236}">
                <a16:creationId xmlns:a16="http://schemas.microsoft.com/office/drawing/2014/main" xmlns="" id="{2422AC48-A5FB-43B0-8BAE-961547376A53}"/>
              </a:ext>
            </a:extLst>
          </p:cNvPr>
          <p:cNvSpPr/>
          <p:nvPr/>
        </p:nvSpPr>
        <p:spPr>
          <a:xfrm>
            <a:off x="251520" y="4297792"/>
            <a:ext cx="8568952" cy="2308324"/>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Deficit reduction and debt stabilization targets are becoming increasingly elusive, leaving SA with limited  fiscal space.</a:t>
            </a:r>
          </a:p>
          <a:p>
            <a:pPr marL="285750" indent="-285750" algn="just">
              <a:buFont typeface="Arial" panose="020B0604020202020204" pitchFamily="34" charset="0"/>
              <a:buChar char="•"/>
            </a:pPr>
            <a:r>
              <a:rPr lang="en-ZA" dirty="0">
                <a:latin typeface="Times New Roman" panose="02020603050405020304" pitchFamily="18" charset="0"/>
                <a:ea typeface="Times New Roman" panose="02020603050405020304" pitchFamily="18" charset="0"/>
              </a:rPr>
              <a:t>The Commission is of the view that intentions by government to stabilise </a:t>
            </a:r>
            <a:r>
              <a:rPr lang="en-ZA" dirty="0" smtClean="0">
                <a:latin typeface="Times New Roman" panose="02020603050405020304" pitchFamily="18" charset="0"/>
                <a:ea typeface="Times New Roman" panose="02020603050405020304" pitchFamily="18" charset="0"/>
              </a:rPr>
              <a:t>debt are imperative and </a:t>
            </a:r>
            <a:r>
              <a:rPr lang="en-ZA" dirty="0">
                <a:latin typeface="Times New Roman" panose="02020603050405020304" pitchFamily="18" charset="0"/>
                <a:ea typeface="Times New Roman" panose="02020603050405020304" pitchFamily="18" charset="0"/>
              </a:rPr>
              <a:t>will be seriously challenged by tax revenue shortfalls, additional expenditure and economic underperformance. </a:t>
            </a:r>
          </a:p>
          <a:p>
            <a:pPr marL="285750" indent="-285750" algn="just">
              <a:buFont typeface="Arial" panose="020B0604020202020204" pitchFamily="34" charset="0"/>
              <a:buChar char="•"/>
            </a:pPr>
            <a:r>
              <a:rPr lang="en-ZA" dirty="0">
                <a:latin typeface="Times New Roman" panose="02020603050405020304" pitchFamily="18" charset="0"/>
                <a:ea typeface="Times New Roman" panose="02020603050405020304" pitchFamily="18" charset="0"/>
              </a:rPr>
              <a:t>In the absence of near term economic recovery government will need to embark on drastic expenditure reforms in order to stabilise the debt and enhance growth.</a:t>
            </a:r>
          </a:p>
          <a:p>
            <a:pPr marL="285750" indent="-285750" algn="just">
              <a:buFont typeface="Arial" panose="020B0604020202020204" pitchFamily="34" charset="0"/>
              <a:buChar char="•"/>
            </a:pPr>
            <a:r>
              <a:rPr lang="en-ZA" dirty="0">
                <a:latin typeface="Times New Roman" panose="02020603050405020304" pitchFamily="18" charset="0"/>
                <a:ea typeface="Times New Roman" panose="02020603050405020304" pitchFamily="18" charset="0"/>
              </a:rPr>
              <a:t>There is need for delicate balance </a:t>
            </a:r>
            <a:r>
              <a:rPr lang="en-ZA" dirty="0" smtClean="0">
                <a:latin typeface="Times New Roman" panose="02020603050405020304" pitchFamily="18" charset="0"/>
                <a:ea typeface="Times New Roman" panose="02020603050405020304" pitchFamily="18" charset="0"/>
              </a:rPr>
              <a:t>in expenditure </a:t>
            </a:r>
            <a:r>
              <a:rPr lang="en-ZA" dirty="0">
                <a:latin typeface="Times New Roman" panose="02020603050405020304" pitchFamily="18" charset="0"/>
                <a:ea typeface="Times New Roman" panose="02020603050405020304" pitchFamily="18" charset="0"/>
              </a:rPr>
              <a:t>reduction and meeting basic needs. </a:t>
            </a:r>
          </a:p>
        </p:txBody>
      </p:sp>
      <p:graphicFrame>
        <p:nvGraphicFramePr>
          <p:cNvPr id="11" name="Chart 10">
            <a:extLst>
              <a:ext uri="{FF2B5EF4-FFF2-40B4-BE49-F238E27FC236}">
                <a16:creationId xmlns:a16="http://schemas.microsoft.com/office/drawing/2014/main" xmlns="" id="{91E42D5C-2F00-4F08-BC18-55927285A0E2}"/>
              </a:ext>
            </a:extLst>
          </p:cNvPr>
          <p:cNvGraphicFramePr>
            <a:graphicFrameLocks/>
          </p:cNvGraphicFramePr>
          <p:nvPr/>
        </p:nvGraphicFramePr>
        <p:xfrm>
          <a:off x="530759" y="1741601"/>
          <a:ext cx="3897225" cy="2243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xmlns="" id="{39A0AC72-5EAC-4675-AF02-10E12692EBD3}"/>
              </a:ext>
            </a:extLst>
          </p:cNvPr>
          <p:cNvGraphicFramePr>
            <a:graphicFrameLocks/>
          </p:cNvGraphicFramePr>
          <p:nvPr/>
        </p:nvGraphicFramePr>
        <p:xfrm>
          <a:off x="4499992" y="1770104"/>
          <a:ext cx="4320480" cy="2171157"/>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xmlns="" id="{9F526F35-1482-454E-AC6E-7EDC49EC2948}"/>
              </a:ext>
            </a:extLst>
          </p:cNvPr>
          <p:cNvSpPr/>
          <p:nvPr/>
        </p:nvSpPr>
        <p:spPr>
          <a:xfrm>
            <a:off x="4860032" y="1499851"/>
            <a:ext cx="3764172" cy="261610"/>
          </a:xfrm>
          <a:prstGeom prst="rect">
            <a:avLst/>
          </a:prstGeom>
        </p:spPr>
        <p:txBody>
          <a:bodyPr wrap="none">
            <a:spAutoFit/>
          </a:bodyPr>
          <a:lstStyle/>
          <a:p>
            <a:r>
              <a:rPr lang="en-ZA" sz="1100" b="1" dirty="0">
                <a:latin typeface="Times New Roman" panose="02020603050405020304" pitchFamily="18" charset="0"/>
                <a:ea typeface="Times New Roman" panose="02020603050405020304" pitchFamily="18" charset="0"/>
              </a:rPr>
              <a:t>Government debt as a percentage of GDP, 2015/16-2022/23 </a:t>
            </a:r>
            <a:endParaRPr lang="en-ZA" b="1" dirty="0"/>
          </a:p>
        </p:txBody>
      </p:sp>
      <p:sp>
        <p:nvSpPr>
          <p:cNvPr id="3" name="Slide Number Placeholder 2">
            <a:extLst>
              <a:ext uri="{FF2B5EF4-FFF2-40B4-BE49-F238E27FC236}">
                <a16:creationId xmlns:a16="http://schemas.microsoft.com/office/drawing/2014/main" xmlns="" id="{68DEB944-1412-F446-A1E2-D5644ECA44F3}"/>
              </a:ext>
            </a:extLst>
          </p:cNvPr>
          <p:cNvSpPr>
            <a:spLocks noGrp="1"/>
          </p:cNvSpPr>
          <p:nvPr>
            <p:ph type="sldNum" sz="quarter" idx="10"/>
          </p:nvPr>
        </p:nvSpPr>
        <p:spPr/>
        <p:txBody>
          <a:bodyPr/>
          <a:lstStyle/>
          <a:p>
            <a:pPr>
              <a:defRPr/>
            </a:pPr>
            <a:fld id="{F1102E04-C8CA-4535-B9A8-E00E6E7F4501}" type="slidenum">
              <a:rPr lang="en-ZA" smtClean="0"/>
              <a:pPr>
                <a:defRPr/>
              </a:pPr>
              <a:t>11</a:t>
            </a:fld>
            <a:endParaRPr lang="en-ZA" dirty="0"/>
          </a:p>
        </p:txBody>
      </p:sp>
    </p:spTree>
    <p:extLst>
      <p:ext uri="{BB962C8B-B14F-4D97-AF65-F5344CB8AC3E}">
        <p14:creationId xmlns:p14="http://schemas.microsoft.com/office/powerpoint/2010/main" val="255445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43C09-17C7-44D6-AD4A-47D5947D6DFA}"/>
              </a:ext>
            </a:extLst>
          </p:cNvPr>
          <p:cNvSpPr>
            <a:spLocks noGrp="1"/>
          </p:cNvSpPr>
          <p:nvPr>
            <p:ph type="title"/>
          </p:nvPr>
        </p:nvSpPr>
        <p:spPr>
          <a:xfrm>
            <a:off x="457200" y="274638"/>
            <a:ext cx="8435280" cy="1143000"/>
          </a:xfrm>
        </p:spPr>
        <p:txBody>
          <a:bodyPr>
            <a:noAutofit/>
          </a:bodyPr>
          <a:lstStyle/>
          <a:p>
            <a:r>
              <a:rPr lang="en-US" sz="3600" dirty="0">
                <a:effectLst/>
              </a:rPr>
              <a:t>	Public Expenditure and Economic Growth</a:t>
            </a:r>
            <a:endParaRPr lang="en-ZA" sz="3600" dirty="0">
              <a:effectLst/>
            </a:endParaRPr>
          </a:p>
        </p:txBody>
      </p:sp>
      <p:graphicFrame>
        <p:nvGraphicFramePr>
          <p:cNvPr id="6" name="Content Placeholder 5">
            <a:extLst>
              <a:ext uri="{FF2B5EF4-FFF2-40B4-BE49-F238E27FC236}">
                <a16:creationId xmlns:a16="http://schemas.microsoft.com/office/drawing/2014/main" xmlns="" id="{52288BF5-BAF4-455C-97EA-85C93EC7DE1E}"/>
              </a:ext>
            </a:extLst>
          </p:cNvPr>
          <p:cNvGraphicFramePr>
            <a:graphicFrameLocks noGrp="1"/>
          </p:cNvGraphicFramePr>
          <p:nvPr>
            <p:ph idx="1"/>
            <p:extLst>
              <p:ext uri="{D42A27DB-BD31-4B8C-83A1-F6EECF244321}">
                <p14:modId xmlns:p14="http://schemas.microsoft.com/office/powerpoint/2010/main" val="168147737"/>
              </p:ext>
            </p:extLst>
          </p:nvPr>
        </p:nvGraphicFramePr>
        <p:xfrm>
          <a:off x="179512" y="1700808"/>
          <a:ext cx="8712968" cy="244827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xmlns="" id="{9CF247A9-6EC3-4928-BFA5-9F7F7EC8322E}"/>
              </a:ext>
            </a:extLst>
          </p:cNvPr>
          <p:cNvSpPr/>
          <p:nvPr/>
        </p:nvSpPr>
        <p:spPr>
          <a:xfrm>
            <a:off x="323528" y="4005064"/>
            <a:ext cx="8424936" cy="2585323"/>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Public </a:t>
            </a:r>
            <a:r>
              <a:rPr lang="en-US" dirty="0">
                <a:latin typeface="Times New Roman" panose="02020603050405020304" pitchFamily="18" charset="0"/>
                <a:cs typeface="Times New Roman" panose="02020603050405020304" pitchFamily="18" charset="0"/>
              </a:rPr>
              <a:t>expenditure is a crucial fiscal policy instrument to influence the economic growth.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South Africa, empirical evidence show that the causal relationship runs from economic growth to government expenditure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Odhianbo</a:t>
            </a:r>
            <a:r>
              <a:rPr lang="en-US" dirty="0" smtClean="0">
                <a:latin typeface="Times New Roman" panose="02020603050405020304" pitchFamily="18" charset="0"/>
                <a:cs typeface="Times New Roman" panose="02020603050405020304" pitchFamily="18" charset="0"/>
              </a:rPr>
              <a:t>, 2015).</a:t>
            </a: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imply that economic growth drives government expenditure rather than the other way round.  </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Therefore from a policy perspective government needs to focus on creating a conducive environment for growth particularly targeting growth enhancing sectors. </a:t>
            </a:r>
            <a:r>
              <a:rPr lang="en-US" sz="1600" dirty="0">
                <a:latin typeface="Times New Roman" panose="02020603050405020304" pitchFamily="18" charset="0"/>
                <a:cs typeface="Times New Roman" panose="02020603050405020304" pitchFamily="18" charset="0"/>
              </a:rPr>
              <a:t> </a:t>
            </a:r>
            <a:endParaRPr lang="en-ZA" sz="16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18EFBCBF-633D-0E42-B760-F7B2525C8C49}"/>
              </a:ext>
            </a:extLst>
          </p:cNvPr>
          <p:cNvSpPr>
            <a:spLocks noGrp="1"/>
          </p:cNvSpPr>
          <p:nvPr>
            <p:ph type="sldNum" sz="quarter" idx="10"/>
          </p:nvPr>
        </p:nvSpPr>
        <p:spPr/>
        <p:txBody>
          <a:bodyPr/>
          <a:lstStyle/>
          <a:p>
            <a:pPr>
              <a:defRPr/>
            </a:pPr>
            <a:fld id="{F1102E04-C8CA-4535-B9A8-E00E6E7F4501}" type="slidenum">
              <a:rPr lang="en-ZA" smtClean="0"/>
              <a:pPr>
                <a:defRPr/>
              </a:pPr>
              <a:t>12</a:t>
            </a:fld>
            <a:endParaRPr lang="en-ZA" dirty="0"/>
          </a:p>
        </p:txBody>
      </p:sp>
    </p:spTree>
    <p:extLst>
      <p:ext uri="{BB962C8B-B14F-4D97-AF65-F5344CB8AC3E}">
        <p14:creationId xmlns:p14="http://schemas.microsoft.com/office/powerpoint/2010/main" val="147111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4EF28-DDAB-4C68-8E70-C0367AFFB826}"/>
              </a:ext>
            </a:extLst>
          </p:cNvPr>
          <p:cNvSpPr>
            <a:spLocks noGrp="1"/>
          </p:cNvSpPr>
          <p:nvPr>
            <p:ph type="title"/>
          </p:nvPr>
        </p:nvSpPr>
        <p:spPr>
          <a:xfrm>
            <a:off x="457200" y="274638"/>
            <a:ext cx="8363272" cy="1143000"/>
          </a:xfrm>
        </p:spPr>
        <p:txBody>
          <a:bodyPr>
            <a:normAutofit/>
          </a:bodyPr>
          <a:lstStyle/>
          <a:p>
            <a:r>
              <a:rPr lang="en-ZA" sz="2800" dirty="0">
                <a:effectLst/>
              </a:rPr>
              <a:t>	COVID-19 impact: Changes in Employment and Joblessness, Q4 2019 – Q1 2020</a:t>
            </a:r>
          </a:p>
        </p:txBody>
      </p:sp>
      <p:sp>
        <p:nvSpPr>
          <p:cNvPr id="4" name="Slide Number Placeholder 3">
            <a:extLst>
              <a:ext uri="{FF2B5EF4-FFF2-40B4-BE49-F238E27FC236}">
                <a16:creationId xmlns:a16="http://schemas.microsoft.com/office/drawing/2014/main" xmlns="" id="{1A281F9C-7C22-44B9-9C5D-D5F51415E7BC}"/>
              </a:ext>
            </a:extLst>
          </p:cNvPr>
          <p:cNvSpPr>
            <a:spLocks noGrp="1"/>
          </p:cNvSpPr>
          <p:nvPr>
            <p:ph type="sldNum" sz="quarter" idx="10"/>
          </p:nvPr>
        </p:nvSpPr>
        <p:spPr/>
        <p:txBody>
          <a:bodyPr/>
          <a:lstStyle/>
          <a:p>
            <a:pPr>
              <a:defRPr/>
            </a:pPr>
            <a:fld id="{F1102E04-C8CA-4535-B9A8-E00E6E7F4501}" type="slidenum">
              <a:rPr lang="en-ZA" smtClean="0"/>
              <a:pPr>
                <a:defRPr/>
              </a:pPr>
              <a:t>13</a:t>
            </a:fld>
            <a:endParaRPr lang="en-ZA" dirty="0"/>
          </a:p>
        </p:txBody>
      </p:sp>
      <p:sp>
        <p:nvSpPr>
          <p:cNvPr id="8" name="Content Placeholder 7">
            <a:extLst>
              <a:ext uri="{FF2B5EF4-FFF2-40B4-BE49-F238E27FC236}">
                <a16:creationId xmlns:a16="http://schemas.microsoft.com/office/drawing/2014/main" xmlns="" id="{D8D192F5-3080-4D1A-A4F9-8D02DC06A749}"/>
              </a:ext>
            </a:extLst>
          </p:cNvPr>
          <p:cNvSpPr>
            <a:spLocks noGrp="1"/>
          </p:cNvSpPr>
          <p:nvPr>
            <p:ph idx="1"/>
          </p:nvPr>
        </p:nvSpPr>
        <p:spPr>
          <a:xfrm>
            <a:off x="323528" y="5085184"/>
            <a:ext cx="8496944" cy="1278381"/>
          </a:xfrm>
        </p:spPr>
        <p:txBody>
          <a:bodyPr/>
          <a:lstStyle/>
          <a:p>
            <a:r>
              <a:rPr lang="en-ZA" sz="1600" dirty="0"/>
              <a:t>38 000 jobs were lost in Q1 2020, with the addition of 306 000 entrants in the same quarter unable to find jobs in the labour market. </a:t>
            </a:r>
          </a:p>
          <a:p>
            <a:r>
              <a:rPr lang="en-ZA" sz="1600" dirty="0"/>
              <a:t>Hence, the total estimated unemployment increased by 344 000 resulting in 7.07 million unemployed individuals in South Africa.</a:t>
            </a:r>
          </a:p>
        </p:txBody>
      </p:sp>
      <p:graphicFrame>
        <p:nvGraphicFramePr>
          <p:cNvPr id="9" name="Chart 8">
            <a:extLst>
              <a:ext uri="{FF2B5EF4-FFF2-40B4-BE49-F238E27FC236}">
                <a16:creationId xmlns:a16="http://schemas.microsoft.com/office/drawing/2014/main" xmlns="" id="{5FE5EA1A-583D-4444-90C1-68AE61AECFD3}"/>
              </a:ext>
            </a:extLst>
          </p:cNvPr>
          <p:cNvGraphicFramePr>
            <a:graphicFrameLocks/>
          </p:cNvGraphicFramePr>
          <p:nvPr>
            <p:extLst>
              <p:ext uri="{D42A27DB-BD31-4B8C-83A1-F6EECF244321}">
                <p14:modId xmlns:p14="http://schemas.microsoft.com/office/powerpoint/2010/main" val="3891020046"/>
              </p:ext>
            </p:extLst>
          </p:nvPr>
        </p:nvGraphicFramePr>
        <p:xfrm>
          <a:off x="251520" y="1608602"/>
          <a:ext cx="8568952" cy="342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xmlns="" id="{56CA5008-C4DE-46A1-8F97-CA60CDE9A449}"/>
              </a:ext>
            </a:extLst>
          </p:cNvPr>
          <p:cNvSpPr/>
          <p:nvPr/>
        </p:nvSpPr>
        <p:spPr>
          <a:xfrm>
            <a:off x="539552" y="6414226"/>
            <a:ext cx="8064896" cy="255134"/>
          </a:xfrm>
          <a:prstGeom prst="rect">
            <a:avLst/>
          </a:prstGeom>
        </p:spPr>
        <p:txBody>
          <a:bodyPr wrap="square">
            <a:spAutoFit/>
          </a:bodyPr>
          <a:lstStyle/>
          <a:p>
            <a:pPr marL="228600" algn="ctr">
              <a:lnSpc>
                <a:spcPct val="115000"/>
              </a:lnSpc>
              <a:spcAft>
                <a:spcPts val="1000"/>
              </a:spcAft>
            </a:pPr>
            <a:r>
              <a:rPr lang="en-ZA" sz="1000" dirty="0">
                <a:latin typeface="Times New Roman" panose="02020603050405020304" pitchFamily="18" charset="0"/>
                <a:ea typeface="Times New Roman" panose="02020603050405020304" pitchFamily="18" charset="0"/>
              </a:rPr>
              <a:t>Source: Statistics South Africa, Quarterly Labour Force Survey (Q1 2020) and own calculations</a:t>
            </a:r>
            <a:endParaRPr lang="en-ZA"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894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DC6E5-8B3E-467F-980E-0CC176678B63}"/>
              </a:ext>
            </a:extLst>
          </p:cNvPr>
          <p:cNvSpPr>
            <a:spLocks noGrp="1"/>
          </p:cNvSpPr>
          <p:nvPr>
            <p:ph type="title"/>
          </p:nvPr>
        </p:nvSpPr>
        <p:spPr>
          <a:xfrm>
            <a:off x="457200" y="274638"/>
            <a:ext cx="8435280" cy="1143000"/>
          </a:xfrm>
        </p:spPr>
        <p:txBody>
          <a:bodyPr>
            <a:noAutofit/>
          </a:bodyPr>
          <a:lstStyle/>
          <a:p>
            <a:r>
              <a:rPr lang="en-ZA" sz="2800" dirty="0">
                <a:effectLst/>
              </a:rPr>
              <a:t>COVID-19 impact: Change in Employment by Occupation and Industry, Q4 2019 – Q1 2020</a:t>
            </a:r>
          </a:p>
        </p:txBody>
      </p:sp>
      <p:graphicFrame>
        <p:nvGraphicFramePr>
          <p:cNvPr id="6" name="Content Placeholder 5">
            <a:extLst>
              <a:ext uri="{FF2B5EF4-FFF2-40B4-BE49-F238E27FC236}">
                <a16:creationId xmlns:a16="http://schemas.microsoft.com/office/drawing/2014/main" xmlns="" id="{F8D98C62-E9B4-4BF1-B2D7-0A9E44A90A33}"/>
              </a:ext>
            </a:extLst>
          </p:cNvPr>
          <p:cNvGraphicFramePr>
            <a:graphicFrameLocks noGrp="1"/>
          </p:cNvGraphicFramePr>
          <p:nvPr>
            <p:ph idx="1"/>
            <p:extLst>
              <p:ext uri="{D42A27DB-BD31-4B8C-83A1-F6EECF244321}">
                <p14:modId xmlns:p14="http://schemas.microsoft.com/office/powerpoint/2010/main" val="3729246698"/>
              </p:ext>
            </p:extLst>
          </p:nvPr>
        </p:nvGraphicFramePr>
        <p:xfrm>
          <a:off x="457200" y="1556792"/>
          <a:ext cx="8229600" cy="3096347"/>
        </p:xfrm>
        <a:graphic>
          <a:graphicData uri="http://schemas.openxmlformats.org/drawingml/2006/table">
            <a:tbl>
              <a:tblPr/>
              <a:tblGrid>
                <a:gridCol w="2411093">
                  <a:extLst>
                    <a:ext uri="{9D8B030D-6E8A-4147-A177-3AD203B41FA5}">
                      <a16:colId xmlns:a16="http://schemas.microsoft.com/office/drawing/2014/main" xmlns="" val="1016334235"/>
                    </a:ext>
                  </a:extLst>
                </a:gridCol>
                <a:gridCol w="1574185">
                  <a:extLst>
                    <a:ext uri="{9D8B030D-6E8A-4147-A177-3AD203B41FA5}">
                      <a16:colId xmlns:a16="http://schemas.microsoft.com/office/drawing/2014/main" xmlns="" val="3757348902"/>
                    </a:ext>
                  </a:extLst>
                </a:gridCol>
                <a:gridCol w="2670137">
                  <a:extLst>
                    <a:ext uri="{9D8B030D-6E8A-4147-A177-3AD203B41FA5}">
                      <a16:colId xmlns:a16="http://schemas.microsoft.com/office/drawing/2014/main" xmlns="" val="641295330"/>
                    </a:ext>
                  </a:extLst>
                </a:gridCol>
                <a:gridCol w="1574185">
                  <a:extLst>
                    <a:ext uri="{9D8B030D-6E8A-4147-A177-3AD203B41FA5}">
                      <a16:colId xmlns:a16="http://schemas.microsoft.com/office/drawing/2014/main" xmlns="" val="648329109"/>
                    </a:ext>
                  </a:extLst>
                </a:gridCol>
              </a:tblGrid>
              <a:tr h="435959">
                <a:tc>
                  <a:txBody>
                    <a:bodyPr/>
                    <a:lstStyle/>
                    <a:p>
                      <a:pPr algn="ctr" fontAlgn="ctr"/>
                      <a:r>
                        <a:rPr lang="en-ZA" sz="1200" b="1" i="0" u="none" strike="noStrike" dirty="0">
                          <a:solidFill>
                            <a:srgbClr val="000000"/>
                          </a:solidFill>
                          <a:effectLst/>
                          <a:latin typeface="Calibri" panose="020F0502020204030204" pitchFamily="34" charset="0"/>
                        </a:rPr>
                        <a:t>by Occupation</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2019Q4-2020Q1 </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(change, thousand)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by Industry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dirty="0">
                          <a:solidFill>
                            <a:srgbClr val="000000"/>
                          </a:solidFill>
                          <a:effectLst/>
                          <a:latin typeface="Calibri" panose="020F0502020204030204" pitchFamily="34" charset="0"/>
                        </a:rPr>
                        <a:t>2019Q4-2020Q1 </a:t>
                      </a:r>
                      <a:br>
                        <a:rPr lang="en-ZA" sz="1200" b="1" i="0" u="none" strike="noStrike" dirty="0">
                          <a:solidFill>
                            <a:srgbClr val="000000"/>
                          </a:solidFill>
                          <a:effectLst/>
                          <a:latin typeface="Calibri" panose="020F0502020204030204" pitchFamily="34" charset="0"/>
                        </a:rPr>
                      </a:br>
                      <a:r>
                        <a:rPr lang="en-ZA" sz="1200" b="1" i="0" u="none" strike="noStrike" dirty="0">
                          <a:solidFill>
                            <a:srgbClr val="000000"/>
                          </a:solidFill>
                          <a:effectLst/>
                          <a:latin typeface="Calibri" panose="020F0502020204030204" pitchFamily="34" charset="0"/>
                        </a:rPr>
                        <a:t>(change, thousand)</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230721057"/>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Manager</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4</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Agriculture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-21</a:t>
                      </a:r>
                    </a:p>
                  </a:txBody>
                  <a:tcPr marL="6350" marR="952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067520641"/>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Professional</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-22</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Mining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12927722"/>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Technician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-44</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Manufacturing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-15</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260722276"/>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Clerk</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-59</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Utilities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-4</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440193382"/>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Sales and services</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15</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Construction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-7</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606454323"/>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Skilled agriculture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Trade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71</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717646839"/>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Craft and related trade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33</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Transport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-17</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312733207"/>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Plant and machine operator</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11</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Finance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691224844"/>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Elementary</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44</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Community and social services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-33</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17523917"/>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Domestic worker</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-9</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Private households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30</a:t>
                      </a:r>
                    </a:p>
                  </a:txBody>
                  <a:tcPr marL="6350" marR="952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276399002"/>
                  </a:ext>
                </a:extLst>
              </a:tr>
              <a:tr h="221699">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Other</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ZA" sz="1200" b="0" i="0" u="none" strike="noStrike" dirty="0">
                          <a:solidFill>
                            <a:srgbClr val="000000"/>
                          </a:solidFill>
                          <a:effectLst/>
                          <a:latin typeface="Times New Roman" panose="02020603050405020304" pitchFamily="18" charset="0"/>
                          <a:cs typeface="Times New Roman" panose="02020603050405020304" pitchFamily="18" charset="0"/>
                        </a:rPr>
                        <a:t>  Other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6350" marR="95250" marT="635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497866"/>
                  </a:ext>
                </a:extLst>
              </a:tr>
              <a:tr h="221699">
                <a:tc>
                  <a:txBody>
                    <a:bodyPr/>
                    <a:lstStyle/>
                    <a:p>
                      <a:pPr algn="l"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Total employed</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-38</a:t>
                      </a:r>
                    </a:p>
                  </a:txBody>
                  <a:tcPr marL="6350" marR="952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Total employed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1" i="0" u="none" strike="noStrike" dirty="0">
                          <a:solidFill>
                            <a:srgbClr val="000000"/>
                          </a:solidFill>
                          <a:effectLst/>
                          <a:latin typeface="Times New Roman" panose="02020603050405020304" pitchFamily="18" charset="0"/>
                          <a:cs typeface="Times New Roman" panose="02020603050405020304" pitchFamily="18" charset="0"/>
                        </a:rPr>
                        <a:t>-38</a:t>
                      </a:r>
                    </a:p>
                  </a:txBody>
                  <a:tcPr marL="6350" marR="952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4950093"/>
                  </a:ext>
                </a:extLst>
              </a:tr>
            </a:tbl>
          </a:graphicData>
        </a:graphic>
      </p:graphicFrame>
      <p:sp>
        <p:nvSpPr>
          <p:cNvPr id="4" name="Slide Number Placeholder 3">
            <a:extLst>
              <a:ext uri="{FF2B5EF4-FFF2-40B4-BE49-F238E27FC236}">
                <a16:creationId xmlns:a16="http://schemas.microsoft.com/office/drawing/2014/main" xmlns="" id="{D97524C2-718E-4CD0-9B69-BA912AE186D9}"/>
              </a:ext>
            </a:extLst>
          </p:cNvPr>
          <p:cNvSpPr>
            <a:spLocks noGrp="1"/>
          </p:cNvSpPr>
          <p:nvPr>
            <p:ph type="sldNum" sz="quarter" idx="10"/>
          </p:nvPr>
        </p:nvSpPr>
        <p:spPr/>
        <p:txBody>
          <a:bodyPr/>
          <a:lstStyle/>
          <a:p>
            <a:pPr>
              <a:defRPr/>
            </a:pPr>
            <a:fld id="{F1102E04-C8CA-4535-B9A8-E00E6E7F4501}" type="slidenum">
              <a:rPr lang="en-ZA" smtClean="0"/>
              <a:pPr>
                <a:defRPr/>
              </a:pPr>
              <a:t>14</a:t>
            </a:fld>
            <a:endParaRPr lang="en-ZA" dirty="0"/>
          </a:p>
        </p:txBody>
      </p:sp>
      <p:sp>
        <p:nvSpPr>
          <p:cNvPr id="7" name="Rectangle 6">
            <a:extLst>
              <a:ext uri="{FF2B5EF4-FFF2-40B4-BE49-F238E27FC236}">
                <a16:creationId xmlns:a16="http://schemas.microsoft.com/office/drawing/2014/main" xmlns="" id="{3C14323C-DF7A-4B3B-BB90-56124F4CFFA7}"/>
              </a:ext>
            </a:extLst>
          </p:cNvPr>
          <p:cNvSpPr/>
          <p:nvPr/>
        </p:nvSpPr>
        <p:spPr>
          <a:xfrm>
            <a:off x="539552" y="6414226"/>
            <a:ext cx="8064896" cy="255134"/>
          </a:xfrm>
          <a:prstGeom prst="rect">
            <a:avLst/>
          </a:prstGeom>
        </p:spPr>
        <p:txBody>
          <a:bodyPr wrap="square">
            <a:spAutoFit/>
          </a:bodyPr>
          <a:lstStyle/>
          <a:p>
            <a:pPr marL="228600" algn="ctr">
              <a:lnSpc>
                <a:spcPct val="115000"/>
              </a:lnSpc>
              <a:spcAft>
                <a:spcPts val="1000"/>
              </a:spcAft>
            </a:pPr>
            <a:r>
              <a:rPr lang="en-ZA" sz="1000" dirty="0">
                <a:latin typeface="Times New Roman" panose="02020603050405020304" pitchFamily="18" charset="0"/>
                <a:ea typeface="Times New Roman" panose="02020603050405020304" pitchFamily="18" charset="0"/>
              </a:rPr>
              <a:t>Source: Statistics South Africa, Quarterly Labour Force Survey (Q1 2020) and own calculations</a:t>
            </a:r>
            <a:endParaRPr lang="en-ZA" sz="1200"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xmlns="" id="{E9A1DD39-D1EE-4435-B5C4-DB8C919DF52F}"/>
              </a:ext>
            </a:extLst>
          </p:cNvPr>
          <p:cNvSpPr/>
          <p:nvPr/>
        </p:nvSpPr>
        <p:spPr>
          <a:xfrm>
            <a:off x="457200" y="2204864"/>
            <a:ext cx="3970784"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xmlns="" id="{5561BBC9-116F-402D-86F2-5DAC07CBAD75}"/>
              </a:ext>
            </a:extLst>
          </p:cNvPr>
          <p:cNvSpPr/>
          <p:nvPr/>
        </p:nvSpPr>
        <p:spPr>
          <a:xfrm>
            <a:off x="457200" y="3338983"/>
            <a:ext cx="3970784" cy="1800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xmlns="" id="{7438D9CA-5898-4691-99AD-B69BA6CE8E28}"/>
              </a:ext>
            </a:extLst>
          </p:cNvPr>
          <p:cNvSpPr/>
          <p:nvPr/>
        </p:nvSpPr>
        <p:spPr>
          <a:xfrm>
            <a:off x="457200" y="3796278"/>
            <a:ext cx="3970784" cy="1800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832E40FA-E01F-46E7-9C2F-9DAED38311E5}"/>
              </a:ext>
            </a:extLst>
          </p:cNvPr>
          <p:cNvSpPr/>
          <p:nvPr/>
        </p:nvSpPr>
        <p:spPr>
          <a:xfrm>
            <a:off x="4499992" y="3328240"/>
            <a:ext cx="4186808"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xmlns="" id="{754D9939-72BA-473B-972A-2D382F9CC03B}"/>
              </a:ext>
            </a:extLst>
          </p:cNvPr>
          <p:cNvSpPr/>
          <p:nvPr/>
        </p:nvSpPr>
        <p:spPr>
          <a:xfrm>
            <a:off x="4499992" y="2009261"/>
            <a:ext cx="4186808" cy="1956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Content Placeholder 7">
            <a:extLst>
              <a:ext uri="{FF2B5EF4-FFF2-40B4-BE49-F238E27FC236}">
                <a16:creationId xmlns:a16="http://schemas.microsoft.com/office/drawing/2014/main" xmlns="" id="{0A1722A5-9947-443F-94D0-524008ED96A1}"/>
              </a:ext>
            </a:extLst>
          </p:cNvPr>
          <p:cNvSpPr txBox="1">
            <a:spLocks/>
          </p:cNvSpPr>
          <p:nvPr/>
        </p:nvSpPr>
        <p:spPr bwMode="auto">
          <a:xfrm>
            <a:off x="457200" y="4698678"/>
            <a:ext cx="8229600" cy="1664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1600" dirty="0"/>
              <a:t>The data illustrates that job types such as clerk, technician and professional suffered the most losses during the period under review, losing 59 000, 44 000 and 22 000 jobs, respectively. Meanwhile, elementary (e.g. messengers, package and luggage porters and deliverers), craft, related trade and sales and services increased, potentially due to essential services. </a:t>
            </a:r>
          </a:p>
          <a:p>
            <a:r>
              <a:rPr lang="en-ZA" sz="1600" dirty="0"/>
              <a:t>In terms of jobs by industry, finance, community and social services and agriculture suffered the most job losses, where as the trade industry gained.</a:t>
            </a:r>
          </a:p>
        </p:txBody>
      </p:sp>
      <p:sp>
        <p:nvSpPr>
          <p:cNvPr id="14" name="Rectangle 13">
            <a:extLst>
              <a:ext uri="{FF2B5EF4-FFF2-40B4-BE49-F238E27FC236}">
                <a16:creationId xmlns:a16="http://schemas.microsoft.com/office/drawing/2014/main" xmlns="" id="{A1950746-A3D1-4AF5-93AF-7D367B3F2AA3}"/>
              </a:ext>
            </a:extLst>
          </p:cNvPr>
          <p:cNvSpPr/>
          <p:nvPr/>
        </p:nvSpPr>
        <p:spPr>
          <a:xfrm>
            <a:off x="457200" y="2898475"/>
            <a:ext cx="3970784" cy="1800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a:extLst>
              <a:ext uri="{FF2B5EF4-FFF2-40B4-BE49-F238E27FC236}">
                <a16:creationId xmlns:a16="http://schemas.microsoft.com/office/drawing/2014/main" xmlns="" id="{58EDBFD1-4EBA-4ACB-9040-779DE0071BB6}"/>
              </a:ext>
            </a:extLst>
          </p:cNvPr>
          <p:cNvSpPr/>
          <p:nvPr/>
        </p:nvSpPr>
        <p:spPr>
          <a:xfrm>
            <a:off x="4499992" y="3111410"/>
            <a:ext cx="4186808" cy="19560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49992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95BA5-F95B-4D7B-9402-B5CC91D6D781}"/>
              </a:ext>
            </a:extLst>
          </p:cNvPr>
          <p:cNvSpPr>
            <a:spLocks noGrp="1"/>
          </p:cNvSpPr>
          <p:nvPr>
            <p:ph type="title"/>
          </p:nvPr>
        </p:nvSpPr>
        <p:spPr/>
        <p:txBody>
          <a:bodyPr>
            <a:noAutofit/>
          </a:bodyPr>
          <a:lstStyle/>
          <a:p>
            <a:r>
              <a:rPr lang="en-ZA" sz="3600" dirty="0">
                <a:effectLst/>
              </a:rPr>
              <a:t>		</a:t>
            </a:r>
            <a:r>
              <a:rPr lang="en-ZA" sz="3200" dirty="0">
                <a:effectLst/>
              </a:rPr>
              <a:t>COVID-19 impact: Financial Stability and Core Inflation</a:t>
            </a:r>
          </a:p>
        </p:txBody>
      </p:sp>
      <p:sp>
        <p:nvSpPr>
          <p:cNvPr id="4" name="Slide Number Placeholder 3">
            <a:extLst>
              <a:ext uri="{FF2B5EF4-FFF2-40B4-BE49-F238E27FC236}">
                <a16:creationId xmlns:a16="http://schemas.microsoft.com/office/drawing/2014/main" xmlns="" id="{7D2F9422-26A9-4B59-88A9-0B220CDB8E19}"/>
              </a:ext>
            </a:extLst>
          </p:cNvPr>
          <p:cNvSpPr>
            <a:spLocks noGrp="1"/>
          </p:cNvSpPr>
          <p:nvPr>
            <p:ph type="sldNum" sz="quarter" idx="10"/>
          </p:nvPr>
        </p:nvSpPr>
        <p:spPr/>
        <p:txBody>
          <a:bodyPr/>
          <a:lstStyle/>
          <a:p>
            <a:pPr>
              <a:defRPr/>
            </a:pPr>
            <a:fld id="{F1102E04-C8CA-4535-B9A8-E00E6E7F4501}" type="slidenum">
              <a:rPr lang="en-ZA" smtClean="0"/>
              <a:pPr>
                <a:defRPr/>
              </a:pPr>
              <a:t>15</a:t>
            </a:fld>
            <a:endParaRPr lang="en-ZA" dirty="0"/>
          </a:p>
        </p:txBody>
      </p:sp>
      <p:graphicFrame>
        <p:nvGraphicFramePr>
          <p:cNvPr id="5" name="Content Placeholder 4">
            <a:extLst>
              <a:ext uri="{FF2B5EF4-FFF2-40B4-BE49-F238E27FC236}">
                <a16:creationId xmlns:a16="http://schemas.microsoft.com/office/drawing/2014/main" xmlns="" id="{00000000-0008-0000-0400-000003000000}"/>
              </a:ext>
            </a:extLst>
          </p:cNvPr>
          <p:cNvGraphicFramePr>
            <a:graphicFrameLocks noGrp="1"/>
          </p:cNvGraphicFramePr>
          <p:nvPr>
            <p:ph idx="1"/>
            <p:extLst>
              <p:ext uri="{D42A27DB-BD31-4B8C-83A1-F6EECF244321}">
                <p14:modId xmlns:p14="http://schemas.microsoft.com/office/powerpoint/2010/main" val="1115731028"/>
              </p:ext>
            </p:extLst>
          </p:nvPr>
        </p:nvGraphicFramePr>
        <p:xfrm>
          <a:off x="374848" y="1623025"/>
          <a:ext cx="8445624" cy="3246135"/>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7">
            <a:extLst>
              <a:ext uri="{FF2B5EF4-FFF2-40B4-BE49-F238E27FC236}">
                <a16:creationId xmlns:a16="http://schemas.microsoft.com/office/drawing/2014/main" xmlns="" id="{E4949014-A734-4136-8FE6-2AC58C3D1B7C}"/>
              </a:ext>
            </a:extLst>
          </p:cNvPr>
          <p:cNvSpPr txBox="1">
            <a:spLocks/>
          </p:cNvSpPr>
          <p:nvPr/>
        </p:nvSpPr>
        <p:spPr bwMode="auto">
          <a:xfrm>
            <a:off x="457200" y="4961101"/>
            <a:ext cx="8229600" cy="1278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1600" dirty="0"/>
              <a:t>Due to the sharp decline in economic activities and transactions, prices become more stable. Headline inflation is now at the lower-bound of the targeting range of 3 per cent. </a:t>
            </a:r>
          </a:p>
          <a:p>
            <a:r>
              <a:rPr lang="en-ZA" sz="1600" dirty="0"/>
              <a:t>However, Core inflation which includes: food, non-alcoholic beverages, clothing and footwear, housing and utilities, health, public transport, communication and education items saw a higher price inflation for essential items during the COVID-19 pandemic.</a:t>
            </a:r>
          </a:p>
        </p:txBody>
      </p:sp>
      <p:sp>
        <p:nvSpPr>
          <p:cNvPr id="7" name="Rectangle 6">
            <a:extLst>
              <a:ext uri="{FF2B5EF4-FFF2-40B4-BE49-F238E27FC236}">
                <a16:creationId xmlns:a16="http://schemas.microsoft.com/office/drawing/2014/main" xmlns="" id="{3B27804D-1700-4E75-BC81-020290934F7D}"/>
              </a:ext>
            </a:extLst>
          </p:cNvPr>
          <p:cNvSpPr/>
          <p:nvPr/>
        </p:nvSpPr>
        <p:spPr>
          <a:xfrm>
            <a:off x="539552" y="6414226"/>
            <a:ext cx="8064896" cy="255134"/>
          </a:xfrm>
          <a:prstGeom prst="rect">
            <a:avLst/>
          </a:prstGeom>
        </p:spPr>
        <p:txBody>
          <a:bodyPr wrap="square">
            <a:spAutoFit/>
          </a:bodyPr>
          <a:lstStyle/>
          <a:p>
            <a:pPr marL="228600" algn="ctr">
              <a:lnSpc>
                <a:spcPct val="115000"/>
              </a:lnSpc>
              <a:spcAft>
                <a:spcPts val="1000"/>
              </a:spcAft>
            </a:pPr>
            <a:r>
              <a:rPr lang="en-ZA" sz="1000" dirty="0">
                <a:latin typeface="Times New Roman" panose="02020603050405020304" pitchFamily="18" charset="0"/>
                <a:ea typeface="Times New Roman" panose="02020603050405020304" pitchFamily="18" charset="0"/>
              </a:rPr>
              <a:t>Source: Statistics South Africa, Quarterly Labour Force Survey (Q1 2020) and own calculations</a:t>
            </a:r>
            <a:endParaRPr lang="en-ZA"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066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ZA" dirty="0"/>
              <a:t>Revised Fiscal Framework </a:t>
            </a:r>
          </a:p>
        </p:txBody>
      </p:sp>
    </p:spTree>
    <p:extLst>
      <p:ext uri="{BB962C8B-B14F-4D97-AF65-F5344CB8AC3E}">
        <p14:creationId xmlns:p14="http://schemas.microsoft.com/office/powerpoint/2010/main" val="408650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en-US" sz="3600" dirty="0">
                <a:effectLst/>
              </a:rPr>
              <a:t>Adjustments to Main Budget Framework</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6718061"/>
              </p:ext>
            </p:extLst>
          </p:nvPr>
        </p:nvGraphicFramePr>
        <p:xfrm>
          <a:off x="323529" y="1844703"/>
          <a:ext cx="4392488" cy="4610734"/>
        </p:xfrm>
        <a:graphic>
          <a:graphicData uri="http://schemas.openxmlformats.org/drawingml/2006/table">
            <a:tbl>
              <a:tblPr>
                <a:tableStyleId>{8799B23B-EC83-4686-B30A-512413B5E67A}</a:tableStyleId>
              </a:tblPr>
              <a:tblGrid>
                <a:gridCol w="1162717">
                  <a:extLst>
                    <a:ext uri="{9D8B030D-6E8A-4147-A177-3AD203B41FA5}">
                      <a16:colId xmlns:a16="http://schemas.microsoft.com/office/drawing/2014/main" xmlns="" val="20000"/>
                    </a:ext>
                  </a:extLst>
                </a:gridCol>
                <a:gridCol w="935187">
                  <a:extLst>
                    <a:ext uri="{9D8B030D-6E8A-4147-A177-3AD203B41FA5}">
                      <a16:colId xmlns:a16="http://schemas.microsoft.com/office/drawing/2014/main" xmlns="" val="20001"/>
                    </a:ext>
                  </a:extLst>
                </a:gridCol>
                <a:gridCol w="1142455">
                  <a:extLst>
                    <a:ext uri="{9D8B030D-6E8A-4147-A177-3AD203B41FA5}">
                      <a16:colId xmlns:a16="http://schemas.microsoft.com/office/drawing/2014/main" xmlns="" val="20002"/>
                    </a:ext>
                  </a:extLst>
                </a:gridCol>
                <a:gridCol w="1152129">
                  <a:extLst>
                    <a:ext uri="{9D8B030D-6E8A-4147-A177-3AD203B41FA5}">
                      <a16:colId xmlns:a16="http://schemas.microsoft.com/office/drawing/2014/main" xmlns="" val="20003"/>
                    </a:ext>
                  </a:extLst>
                </a:gridCol>
              </a:tblGrid>
              <a:tr h="452000">
                <a:tc rowSpan="2">
                  <a:txBody>
                    <a:bodyPr/>
                    <a:lstStyle/>
                    <a:p>
                      <a:pPr algn="l" fontAlgn="t"/>
                      <a:r>
                        <a:rPr lang="en-US" sz="1200" b="1" u="none" strike="noStrike" dirty="0">
                          <a:effectLst/>
                          <a:latin typeface="Times New Roman" panose="02020603050405020304" pitchFamily="18" charset="0"/>
                          <a:cs typeface="Times New Roman" panose="02020603050405020304" pitchFamily="18" charset="0"/>
                        </a:rPr>
                        <a:t>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en-US" sz="1200" b="1" u="none" strike="noStrike" dirty="0">
                          <a:effectLst/>
                          <a:latin typeface="Times New Roman" panose="02020603050405020304" pitchFamily="18" charset="0"/>
                          <a:cs typeface="Times New Roman" panose="02020603050405020304" pitchFamily="18" charset="0"/>
                        </a:rPr>
                        <a:t>R’billion/ </a:t>
                      </a:r>
                    </a:p>
                    <a:p>
                      <a:pPr algn="l" fontAlgn="b"/>
                      <a:r>
                        <a:rPr lang="en-US" sz="1200" b="1" u="none" strike="noStrike" dirty="0">
                          <a:effectLst/>
                          <a:latin typeface="Times New Roman" panose="02020603050405020304" pitchFamily="18" charset="0"/>
                          <a:cs typeface="Times New Roman" panose="02020603050405020304" pitchFamily="18" charset="0"/>
                        </a:rPr>
                        <a:t>% of GDP</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gridSpan="2">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 2020/21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200" b="1" u="none" strike="noStrike" dirty="0">
                          <a:effectLst/>
                          <a:latin typeface="Times New Roman" panose="02020603050405020304" pitchFamily="18" charset="0"/>
                          <a:cs typeface="Times New Roman" panose="02020603050405020304" pitchFamily="18" charset="0"/>
                        </a:rPr>
                        <a:t>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hMerge="1">
                  <a:txBody>
                    <a:bodyPr/>
                    <a:lstStyle/>
                    <a:p>
                      <a:pPr algn="ctr" fontAlgn="t"/>
                      <a:endParaRPr lang="en-US" sz="800" b="1" i="0" u="none" strike="noStrike" dirty="0">
                        <a:solidFill>
                          <a:srgbClr val="000000"/>
                        </a:solidFill>
                        <a:effectLst/>
                        <a:latin typeface="Times New Roman" panose="02020603050405020304" pitchFamily="18" charset="0"/>
                      </a:endParaRPr>
                    </a:p>
                  </a:txBody>
                  <a:tcPr marL="6461" marR="6461" marT="6461" marB="0"/>
                </a:tc>
                <a:tc rowSpan="2">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Net Adjustment (R’billion)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0"/>
                  </a:ext>
                </a:extLst>
              </a:tr>
              <a:tr h="247710">
                <a:tc vMerge="1">
                  <a:txBody>
                    <a:bodyPr/>
                    <a:lstStyle/>
                    <a:p>
                      <a:pPr algn="l" fontAlgn="b"/>
                      <a:endParaRPr lang="en-US" sz="800" b="1" i="0" u="none" strike="noStrike" dirty="0">
                        <a:solidFill>
                          <a:srgbClr val="000000"/>
                        </a:solidFill>
                        <a:effectLst/>
                        <a:latin typeface="Times New Roman" panose="02020603050405020304" pitchFamily="18" charset="0"/>
                      </a:endParaRPr>
                    </a:p>
                  </a:txBody>
                  <a:tcPr marL="6461" marR="6461" marT="6461" marB="0" anchor="b"/>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 Budget 2020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 Revised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vMerge="1">
                  <a:txBody>
                    <a:bodyPr/>
                    <a:lstStyle/>
                    <a:p>
                      <a:endParaRPr lang="en-US"/>
                    </a:p>
                  </a:txBody>
                  <a:tcPr/>
                </a:tc>
                <a:extLst>
                  <a:ext uri="{0D108BD9-81ED-4DB2-BD59-A6C34878D82A}">
                    <a16:rowId xmlns:a16="http://schemas.microsoft.com/office/drawing/2014/main" xmlns="" val="10001"/>
                  </a:ext>
                </a:extLst>
              </a:tr>
              <a:tr h="452000">
                <a:tc rowSpan="2">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Main budget revenue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1,398.0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1,099.5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rowSpan="2">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-298.48</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2"/>
                  </a:ext>
                </a:extLst>
              </a:tr>
              <a:tr h="229370">
                <a:tc vMerge="1">
                  <a:txBody>
                    <a:bodyPr/>
                    <a:lstStyle/>
                    <a:p>
                      <a:pPr algn="l" fontAlgn="t"/>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25.8%  </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22.6%  </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vMerge="1">
                  <a:txBody>
                    <a:bodyPr/>
                    <a:lstStyle/>
                    <a:p>
                      <a:pPr algn="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3"/>
                  </a:ext>
                </a:extLst>
              </a:tr>
              <a:tr h="452000">
                <a:tc rowSpan="2">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Main budget expenditure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1,766.0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1,809.2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rowSpan="2">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43.18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4"/>
                  </a:ext>
                </a:extLst>
              </a:tr>
              <a:tr h="229370">
                <a:tc vMerge="1">
                  <a:txBody>
                    <a:bodyPr/>
                    <a:lstStyle/>
                    <a:p>
                      <a:pPr algn="l" fontAlgn="t"/>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32.5%  </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37.2%  </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vMerge="1">
                  <a:txBody>
                    <a:bodyPr/>
                    <a:lstStyle/>
                    <a:p>
                      <a:pPr algn="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5"/>
                  </a:ext>
                </a:extLst>
              </a:tr>
              <a:tr h="452000">
                <a:tc rowSpan="2">
                  <a:txBody>
                    <a:bodyPr/>
                    <a:lstStyle/>
                    <a:p>
                      <a:pPr algn="l" fontAlgn="b"/>
                      <a:r>
                        <a:rPr lang="en-US" sz="1200" u="none" strike="noStrike" dirty="0">
                          <a:effectLst/>
                          <a:latin typeface="Times New Roman" panose="02020603050405020304" pitchFamily="18" charset="0"/>
                          <a:cs typeface="Times New Roman" panose="02020603050405020304" pitchFamily="18" charset="0"/>
                        </a:rPr>
                        <a:t>Non-interest expenditure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t"/>
                      <a:r>
                        <a:rPr lang="en-US" sz="1200" u="none" strike="noStrike" dirty="0">
                          <a:effectLst/>
                          <a:latin typeface="Times New Roman" panose="02020603050405020304" pitchFamily="18" charset="0"/>
                          <a:cs typeface="Times New Roman" panose="02020603050405020304" pitchFamily="18" charset="0"/>
                        </a:rPr>
                        <a:t>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29" marR="6461" marT="6461" marB="0" anchor="b">
                    <a:solidFill>
                      <a:schemeClr val="bg1"/>
                    </a:solidFill>
                  </a:tcP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1,536.7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1,572.7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rowSpan="2">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36.01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6"/>
                  </a:ext>
                </a:extLst>
              </a:tr>
              <a:tr h="229370">
                <a:tc vMerge="1">
                  <a:txBody>
                    <a:bodyPr/>
                    <a:lstStyle/>
                    <a:p>
                      <a:pPr algn="l" fontAlgn="t"/>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29" marR="6461" marT="6461" marB="0">
                    <a:solidFill>
                      <a:schemeClr val="bg1"/>
                    </a:solidFill>
                  </a:tcPr>
                </a:tc>
                <a:tc>
                  <a:txBody>
                    <a:bodyPr/>
                    <a:lstStyle/>
                    <a:p>
                      <a:pPr algn="r" fontAlgn="t"/>
                      <a:r>
                        <a:rPr lang="en-US" sz="1200" u="none" strike="noStrike" dirty="0">
                          <a:effectLst/>
                          <a:latin typeface="Times New Roman" panose="02020603050405020304" pitchFamily="18" charset="0"/>
                          <a:cs typeface="Times New Roman" panose="02020603050405020304" pitchFamily="18" charset="0"/>
                        </a:rPr>
                        <a:t>28.3%  </a:t>
                      </a:r>
                      <a:endParaRPr lang="en-US"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u="none" strike="noStrike" dirty="0">
                          <a:effectLst/>
                          <a:latin typeface="Times New Roman" panose="02020603050405020304" pitchFamily="18" charset="0"/>
                          <a:cs typeface="Times New Roman" panose="02020603050405020304" pitchFamily="18" charset="0"/>
                        </a:rPr>
                        <a:t>32.4%  </a:t>
                      </a:r>
                      <a:endParaRPr lang="en-US"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vMerge="1">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7"/>
                  </a:ext>
                </a:extLst>
              </a:tr>
              <a:tr h="452000">
                <a:tc rowSpan="2">
                  <a:txBody>
                    <a:bodyPr/>
                    <a:lstStyle/>
                    <a:p>
                      <a:pPr algn="l" fontAlgn="b"/>
                      <a:r>
                        <a:rPr lang="en-US" sz="1200" u="none" strike="noStrike" dirty="0">
                          <a:effectLst/>
                          <a:latin typeface="Times New Roman" panose="02020603050405020304" pitchFamily="18" charset="0"/>
                          <a:cs typeface="Times New Roman" panose="02020603050405020304" pitchFamily="18" charset="0"/>
                        </a:rPr>
                        <a:t>Debt-service costs</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29" marR="6461" marT="6461" marB="0" anchor="b">
                    <a:solidFill>
                      <a:schemeClr val="bg1"/>
                    </a:solidFill>
                  </a:tcP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229.3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236.4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rowSpan="2">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7.17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8"/>
                  </a:ext>
                </a:extLst>
              </a:tr>
              <a:tr h="187237">
                <a:tc vMerge="1">
                  <a:txBody>
                    <a:bodyPr/>
                    <a:lstStyle/>
                    <a:p>
                      <a:pPr algn="l" fontAlgn="t"/>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u="none" strike="noStrike" dirty="0">
                          <a:effectLst/>
                          <a:latin typeface="Times New Roman" panose="02020603050405020304" pitchFamily="18" charset="0"/>
                          <a:cs typeface="Times New Roman" panose="02020603050405020304" pitchFamily="18" charset="0"/>
                        </a:rPr>
                        <a:t>4.2%  </a:t>
                      </a:r>
                      <a:endParaRPr lang="en-US"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u="none" strike="noStrike" dirty="0">
                          <a:effectLst/>
                          <a:latin typeface="Times New Roman" panose="02020603050405020304" pitchFamily="18" charset="0"/>
                          <a:cs typeface="Times New Roman" panose="02020603050405020304" pitchFamily="18" charset="0"/>
                        </a:rPr>
                        <a:t>4.9%  </a:t>
                      </a:r>
                      <a:endParaRPr lang="en-US" sz="12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vMerge="1">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09"/>
                  </a:ext>
                </a:extLst>
              </a:tr>
              <a:tr h="452000">
                <a:tc rowSpan="2">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Main budget balance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-368.0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-709.7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rowSpan="2">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-341.66</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10"/>
                  </a:ext>
                </a:extLst>
              </a:tr>
              <a:tr h="229370">
                <a:tc vMerge="1">
                  <a:txBody>
                    <a:bodyPr/>
                    <a:lstStyle/>
                    <a:p>
                      <a:pPr algn="l" fontAlgn="t"/>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-6.8%  </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-14.6%  </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vMerge="1">
                  <a:txBody>
                    <a:bodyPr/>
                    <a:lstStyle/>
                    <a:p>
                      <a:pPr algn="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11"/>
                  </a:ext>
                </a:extLst>
              </a:tr>
              <a:tr h="314833">
                <a:tc rowSpan="2">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Primary balance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t"/>
                      <a:r>
                        <a:rPr lang="en-US" sz="1200" b="1" u="none" strike="noStrike" dirty="0">
                          <a:effectLst/>
                          <a:latin typeface="Times New Roman" panose="02020603050405020304" pitchFamily="18" charset="0"/>
                          <a:cs typeface="Times New Roman" panose="02020603050405020304" pitchFamily="18" charset="0"/>
                        </a:rPr>
                        <a:t>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  -138.7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  -473.2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rowSpan="2">
                  <a:txBody>
                    <a:bodyPr/>
                    <a:lstStyle/>
                    <a:p>
                      <a:pPr algn="r" fontAlgn="b"/>
                      <a:r>
                        <a:rPr lang="en-US" sz="1200" b="1" u="none" strike="noStrike" dirty="0">
                          <a:effectLst/>
                          <a:latin typeface="Times New Roman" panose="02020603050405020304" pitchFamily="18" charset="0"/>
                          <a:cs typeface="Times New Roman" panose="02020603050405020304" pitchFamily="18" charset="0"/>
                        </a:rPr>
                        <a:t>              -334.49</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12"/>
                  </a:ext>
                </a:extLst>
              </a:tr>
              <a:tr h="229370">
                <a:tc vMerge="1">
                  <a:txBody>
                    <a:bodyPr/>
                    <a:lstStyle/>
                    <a:p>
                      <a:pPr algn="l" fontAlgn="t"/>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529"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-2.6%  </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a:txBody>
                    <a:bodyPr/>
                    <a:lstStyle/>
                    <a:p>
                      <a:pPr algn="r" fontAlgn="t"/>
                      <a:r>
                        <a:rPr lang="en-US" sz="1200" b="1" u="none" strike="noStrike" dirty="0">
                          <a:effectLst/>
                          <a:latin typeface="Times New Roman" panose="02020603050405020304" pitchFamily="18" charset="0"/>
                          <a:cs typeface="Times New Roman" panose="02020603050405020304" pitchFamily="18" charset="0"/>
                        </a:rPr>
                        <a:t>-9.7%  </a:t>
                      </a:r>
                      <a:endParaRPr lang="en-US"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solidFill>
                      <a:schemeClr val="bg1"/>
                    </a:solidFill>
                  </a:tcPr>
                </a:tc>
                <a:tc vMerge="1">
                  <a:txBody>
                    <a:bodyPr/>
                    <a:lstStyle/>
                    <a:p>
                      <a:pPr algn="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61" marR="6461" marT="6461" marB="0" anchor="b">
                    <a:solidFill>
                      <a:schemeClr val="bg1"/>
                    </a:solidFill>
                  </a:tcPr>
                </a:tc>
                <a:extLst>
                  <a:ext uri="{0D108BD9-81ED-4DB2-BD59-A6C34878D82A}">
                    <a16:rowId xmlns:a16="http://schemas.microsoft.com/office/drawing/2014/main" xmlns="" val="10013"/>
                  </a:ext>
                </a:extLst>
              </a:tr>
            </a:tbl>
          </a:graphicData>
        </a:graphic>
      </p:graphicFrame>
      <p:sp>
        <p:nvSpPr>
          <p:cNvPr id="6" name="Rectangle 5"/>
          <p:cNvSpPr/>
          <p:nvPr/>
        </p:nvSpPr>
        <p:spPr>
          <a:xfrm>
            <a:off x="-263616" y="1544738"/>
            <a:ext cx="5566777" cy="304699"/>
          </a:xfrm>
          <a:prstGeom prst="rect">
            <a:avLst/>
          </a:prstGeom>
        </p:spPr>
        <p:txBody>
          <a:bodyPr wrap="square">
            <a:spAutoFit/>
          </a:bodyPr>
          <a:lstStyle/>
          <a:p>
            <a:pPr marL="0" marR="0" algn="ctr">
              <a:lnSpc>
                <a:spcPct val="115000"/>
              </a:lnSpc>
              <a:spcBef>
                <a:spcPts val="0"/>
              </a:spcBef>
              <a:spcAft>
                <a:spcPts val="1000"/>
              </a:spcAft>
            </a:pPr>
            <a:r>
              <a:rPr lang="en-US" sz="1200" b="1" dirty="0">
                <a:latin typeface="Times New Roman" panose="02020603050405020304" pitchFamily="18" charset="0"/>
                <a:ea typeface="Times New Roman" panose="02020603050405020304" pitchFamily="18" charset="0"/>
              </a:rPr>
              <a:t>Adjustment Between Budget 2020 and adjustment  Budget</a:t>
            </a:r>
            <a:endParaRPr lang="en-US" sz="1200" b="1" dirty="0">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4788024" y="1565789"/>
            <a:ext cx="4176464" cy="4832092"/>
          </a:xfrm>
          <a:prstGeom prst="rect">
            <a:avLst/>
          </a:prstGeom>
          <a:noFill/>
        </p:spPr>
        <p:txBody>
          <a:bodyPr wrap="square" rtlCol="0">
            <a:spAutoFit/>
          </a:bodyPr>
          <a:lstStyle/>
          <a:p>
            <a:pPr marL="285750"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Commission notes that even prior to Covid-19, slow growth had impacted on government revenues, leading to a rising deficit and </a:t>
            </a:r>
            <a:r>
              <a:rPr lang="en-ZA" sz="1400" dirty="0" smtClean="0">
                <a:latin typeface="Times New Roman" panose="02020603050405020304" pitchFamily="18" charset="0"/>
                <a:cs typeface="Times New Roman" panose="02020603050405020304" pitchFamily="18" charset="0"/>
              </a:rPr>
              <a:t>debt</a:t>
            </a:r>
            <a:endParaRPr lang="en-ZA"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Covid-19 has further exacerbated these challenges with fiscal space further deteriorating and estimates showing that the m</a:t>
            </a:r>
            <a:r>
              <a:rPr lang="en-US" sz="1400" dirty="0">
                <a:latin typeface="Times New Roman" panose="02020603050405020304" pitchFamily="18" charset="0"/>
                <a:cs typeface="Times New Roman" panose="02020603050405020304" pitchFamily="18" charset="0"/>
              </a:rPr>
              <a:t>ain budget deficit will more than double from 6.8% of GDP to 14.6% of </a:t>
            </a:r>
            <a:r>
              <a:rPr lang="en-US" sz="1400" dirty="0" smtClean="0">
                <a:latin typeface="Times New Roman" panose="02020603050405020304" pitchFamily="18" charset="0"/>
                <a:cs typeface="Times New Roman" panose="02020603050405020304" pitchFamily="18" charset="0"/>
              </a:rPr>
              <a:t>GDP</a:t>
            </a:r>
          </a:p>
          <a:p>
            <a:pPr marL="742950" lvl="1"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credit downgrades compounded this.</a:t>
            </a: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On the revenue side, government has indicated that beyond 2020/21, it will seek to achieve a primary surplus by 2023/24 – this will necessitate tax increases</a:t>
            </a:r>
          </a:p>
          <a:p>
            <a:pPr marL="742950" lvl="1"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Commission notes that at the time of </a:t>
            </a:r>
            <a:r>
              <a:rPr lang="en-US" sz="1400" dirty="0">
                <a:latin typeface="Times New Roman" panose="02020603050405020304" pitchFamily="18" charset="0"/>
                <a:cs typeface="Times New Roman" panose="02020603050405020304" pitchFamily="18" charset="0"/>
              </a:rPr>
              <a:t>Budget 2020, promising avenues for increasing tax revenue (for example taxing the digital economy and </a:t>
            </a:r>
            <a:r>
              <a:rPr lang="en-ZA" sz="1400" dirty="0">
                <a:latin typeface="Times New Roman" panose="02020603050405020304" pitchFamily="18" charset="0"/>
                <a:cs typeface="Times New Roman" panose="02020603050405020304" pitchFamily="18" charset="0"/>
              </a:rPr>
              <a:t>new environmental taxes and reforms) were highlighted– unclear whether these will still be pursued. Further details on how tax revenue increases will be achieved will be detailed in MTBPS 2020</a:t>
            </a:r>
          </a:p>
          <a:p>
            <a:endParaRPr lang="en-ZA" sz="14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A3E2BE73-F732-8147-8CCA-0C02D04C061B}"/>
              </a:ext>
            </a:extLst>
          </p:cNvPr>
          <p:cNvSpPr>
            <a:spLocks noGrp="1"/>
          </p:cNvSpPr>
          <p:nvPr>
            <p:ph type="sldNum" sz="quarter" idx="10"/>
          </p:nvPr>
        </p:nvSpPr>
        <p:spPr/>
        <p:txBody>
          <a:bodyPr/>
          <a:lstStyle/>
          <a:p>
            <a:pPr>
              <a:defRPr/>
            </a:pPr>
            <a:fld id="{F1102E04-C8CA-4535-B9A8-E00E6E7F4501}" type="slidenum">
              <a:rPr lang="en-ZA" smtClean="0"/>
              <a:pPr>
                <a:defRPr/>
              </a:pPr>
              <a:t>17</a:t>
            </a:fld>
            <a:endParaRPr lang="en-ZA" dirty="0"/>
          </a:p>
        </p:txBody>
      </p:sp>
    </p:spTree>
    <p:extLst>
      <p:ext uri="{BB962C8B-B14F-4D97-AF65-F5344CB8AC3E}">
        <p14:creationId xmlns:p14="http://schemas.microsoft.com/office/powerpoint/2010/main" val="1963757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63273" cy="1143000"/>
          </a:xfrm>
        </p:spPr>
        <p:txBody>
          <a:bodyPr>
            <a:normAutofit/>
          </a:bodyPr>
          <a:lstStyle/>
          <a:p>
            <a:r>
              <a:rPr lang="en-ZA" sz="3600" dirty="0">
                <a:effectLst/>
              </a:rPr>
              <a:t>Main Budget Revenue </a:t>
            </a:r>
            <a:endParaRPr lang="en-US" sz="3600" dirty="0">
              <a:effectLst/>
            </a:endParaRPr>
          </a:p>
        </p:txBody>
      </p:sp>
      <p:sp>
        <p:nvSpPr>
          <p:cNvPr id="3" name="Content Placeholder 2"/>
          <p:cNvSpPr>
            <a:spLocks noGrp="1"/>
          </p:cNvSpPr>
          <p:nvPr>
            <p:ph idx="1"/>
          </p:nvPr>
        </p:nvSpPr>
        <p:spPr>
          <a:xfrm>
            <a:off x="251520" y="1556792"/>
            <a:ext cx="5328592" cy="5040560"/>
          </a:xfrm>
          <a:solidFill>
            <a:schemeClr val="bg1"/>
          </a:solidFill>
        </p:spPr>
        <p:txBody>
          <a:bodyPr/>
          <a:lstStyle/>
          <a:p>
            <a:r>
              <a:rPr lang="en-ZA" sz="1600" dirty="0"/>
              <a:t>At the time of 2020 Budget, the Commission noted that slow growth had impacted on government revenues, leading to a rising deficit and debt which has constrained government’s ability to invest in society and the economy.</a:t>
            </a:r>
          </a:p>
          <a:p>
            <a:r>
              <a:rPr lang="en-ZA" sz="1600" dirty="0"/>
              <a:t>Revenue decline is largest driver of the </a:t>
            </a:r>
            <a:r>
              <a:rPr lang="en-ZA" sz="1600" dirty="0" err="1"/>
              <a:t>defict</a:t>
            </a:r>
            <a:endParaRPr lang="en-ZA" sz="1600" dirty="0"/>
          </a:p>
          <a:p>
            <a:r>
              <a:rPr lang="en-US" sz="1600" dirty="0"/>
              <a:t>Given the pandemic and credit downgrade, a further decline in revenue as a result of restricted economic activity, is anticipated</a:t>
            </a:r>
          </a:p>
          <a:p>
            <a:r>
              <a:rPr lang="en-ZA" sz="1600" dirty="0"/>
              <a:t>Tax revenue underperformance expected to be  R304.1 billion lower than the 2020 Budget estimate</a:t>
            </a:r>
          </a:p>
          <a:p>
            <a:pPr lvl="1"/>
            <a:r>
              <a:rPr lang="en-ZA" sz="1500" dirty="0">
                <a:ea typeface="Times New Roman" panose="02020603050405020304" pitchFamily="18" charset="0"/>
                <a:cs typeface="Arial" charset="0"/>
              </a:rPr>
              <a:t>For 2020/21, the Commission recommends that tax policy should prioritise fiscal support to ensure that the economy survives the pandemic because under the current circumstances increasing tax revenues is not a feasible policy option</a:t>
            </a:r>
            <a:endParaRPr lang="en-ZA" sz="1500" dirty="0">
              <a:latin typeface="Arial" charset="0"/>
              <a:cs typeface="Arial" charset="0"/>
            </a:endParaRPr>
          </a:p>
          <a:p>
            <a:pPr lvl="1"/>
            <a:r>
              <a:rPr lang="en-ZA" sz="1500" dirty="0"/>
              <a:t>Beyond 2020/21, government has indicated that it will seek to achieve an primary surplus by 2023/24. Details of to achieve this to be tabled in the MTBPS. </a:t>
            </a:r>
            <a:r>
              <a:rPr lang="en-US" sz="1500" dirty="0"/>
              <a:t>Details of how this will be achieved to be set out in 2020 </a:t>
            </a:r>
            <a:r>
              <a:rPr lang="en-US" sz="1500" dirty="0" smtClean="0"/>
              <a:t>MTBPS</a:t>
            </a:r>
            <a:endParaRPr lang="en-US" sz="1500" dirty="0"/>
          </a:p>
        </p:txBody>
      </p:sp>
      <p:graphicFrame>
        <p:nvGraphicFramePr>
          <p:cNvPr id="5" name="Chart 4">
            <a:extLst>
              <a:ext uri="{FF2B5EF4-FFF2-40B4-BE49-F238E27FC236}">
                <a16:creationId xmlns:a16="http://schemas.microsoft.com/office/drawing/2014/main" xmlns="" id="{4C581479-EF7E-4484-BA59-9B85A9D3DA3A}"/>
              </a:ext>
            </a:extLst>
          </p:cNvPr>
          <p:cNvGraphicFramePr>
            <a:graphicFrameLocks/>
          </p:cNvGraphicFramePr>
          <p:nvPr>
            <p:extLst>
              <p:ext uri="{D42A27DB-BD31-4B8C-83A1-F6EECF244321}">
                <p14:modId xmlns:p14="http://schemas.microsoft.com/office/powerpoint/2010/main" val="3685690788"/>
              </p:ext>
            </p:extLst>
          </p:nvPr>
        </p:nvGraphicFramePr>
        <p:xfrm>
          <a:off x="5580113" y="2141180"/>
          <a:ext cx="3240360" cy="438416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837128" y="1553328"/>
            <a:ext cx="3096343" cy="587853"/>
          </a:xfrm>
          <a:prstGeom prst="rect">
            <a:avLst/>
          </a:prstGeom>
        </p:spPr>
        <p:txBody>
          <a:bodyPr wrap="square">
            <a:spAutoFit/>
          </a:bodyPr>
          <a:lstStyle/>
          <a:p>
            <a:pPr marL="0" marR="0" algn="ctr">
              <a:lnSpc>
                <a:spcPct val="115000"/>
              </a:lnSpc>
              <a:spcBef>
                <a:spcPts val="0"/>
              </a:spcBef>
              <a:spcAft>
                <a:spcPts val="1000"/>
              </a:spcAft>
            </a:pPr>
            <a:r>
              <a:rPr lang="en-US" sz="1400" b="1" dirty="0">
                <a:latin typeface="Times New Roman" panose="02020603050405020304" pitchFamily="18" charset="0"/>
                <a:ea typeface="Times New Roman" panose="02020603050405020304" pitchFamily="18" charset="0"/>
              </a:rPr>
              <a:t>Main Budget Revenue relative            to Expenditure</a:t>
            </a:r>
            <a:endParaRPr lang="en-US" sz="1400" b="1"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67A0456-30CF-384D-A376-D37B939A6913}"/>
              </a:ext>
            </a:extLst>
          </p:cNvPr>
          <p:cNvSpPr>
            <a:spLocks noGrp="1"/>
          </p:cNvSpPr>
          <p:nvPr>
            <p:ph type="sldNum" sz="quarter" idx="10"/>
          </p:nvPr>
        </p:nvSpPr>
        <p:spPr/>
        <p:txBody>
          <a:bodyPr/>
          <a:lstStyle/>
          <a:p>
            <a:pPr>
              <a:defRPr/>
            </a:pPr>
            <a:fld id="{F1102E04-C8CA-4535-B9A8-E00E6E7F4501}" type="slidenum">
              <a:rPr lang="en-ZA" smtClean="0"/>
              <a:pPr>
                <a:defRPr/>
              </a:pPr>
              <a:t>18</a:t>
            </a:fld>
            <a:endParaRPr lang="en-ZA" dirty="0"/>
          </a:p>
        </p:txBody>
      </p:sp>
    </p:spTree>
    <p:extLst>
      <p:ext uri="{BB962C8B-B14F-4D97-AF65-F5344CB8AC3E}">
        <p14:creationId xmlns:p14="http://schemas.microsoft.com/office/powerpoint/2010/main" val="114265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066130"/>
          </a:xfrm>
        </p:spPr>
        <p:txBody>
          <a:bodyPr>
            <a:noAutofit/>
          </a:bodyPr>
          <a:lstStyle/>
          <a:p>
            <a:r>
              <a:rPr lang="en-US" sz="3200" dirty="0">
                <a:effectLst/>
              </a:rPr>
              <a:t>	</a:t>
            </a:r>
            <a:r>
              <a:rPr lang="en-US" sz="3200" dirty="0" smtClean="0">
                <a:effectLst/>
              </a:rPr>
              <a:t>Expenditure Adjustment </a:t>
            </a:r>
            <a:r>
              <a:rPr lang="en-US" sz="3200" dirty="0">
                <a:effectLst/>
              </a:rPr>
              <a:t>by Economic Classification</a:t>
            </a:r>
          </a:p>
        </p:txBody>
      </p:sp>
      <p:sp>
        <p:nvSpPr>
          <p:cNvPr id="6" name="TextBox 5"/>
          <p:cNvSpPr txBox="1"/>
          <p:nvPr/>
        </p:nvSpPr>
        <p:spPr>
          <a:xfrm>
            <a:off x="5165450" y="1484784"/>
            <a:ext cx="3799038" cy="589392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Transfers and subsidies component sees largest adjustment (increase of R12.3 billion) - bulk of increase is to vulnerable households (increased social payments) and transfers to local government </a:t>
            </a: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Commission welcomes these adjustments – especially support to municipalities as they are key to implementing response to Covid-19</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Net increase to current payments mainly driven by additions to goods and services (R2.4 billion) whilst compensation (COE) sees a R591 million reduction</a:t>
            </a: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Commission notes that Budget 2020 indicated intention to cut COE – extent to which this will be achieved is questionable</a:t>
            </a:r>
          </a:p>
          <a:p>
            <a:pPr marL="285750"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R3 billion added to recapitalise the Land Bank</a:t>
            </a:r>
          </a:p>
          <a:p>
            <a:pPr marL="742950" lvl="1"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Persistent financial assistance to ailing SOCs divert funds from critical areas of service delivery </a:t>
            </a:r>
          </a:p>
          <a:p>
            <a:pPr marL="742950" lvl="1"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Commission believes reforms of SOCs long overdue – efforts to stabilise, re-purpose, rationalise SOCs are urgent</a:t>
            </a:r>
            <a:endParaRPr lang="en-US"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ZA" sz="1400" dirty="0">
              <a:latin typeface="Times New Roman" panose="02020603050405020304" pitchFamily="18" charset="0"/>
              <a:cs typeface="Times New Roman" panose="02020603050405020304" pitchFamily="18" charset="0"/>
            </a:endParaRPr>
          </a:p>
          <a:p>
            <a:pPr lvl="1"/>
            <a:endParaRPr lang="en-ZA" sz="14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66287163"/>
              </p:ext>
            </p:extLst>
          </p:nvPr>
        </p:nvGraphicFramePr>
        <p:xfrm>
          <a:off x="251520" y="1556792"/>
          <a:ext cx="4913930" cy="5019517"/>
        </p:xfrm>
        <a:graphic>
          <a:graphicData uri="http://schemas.openxmlformats.org/drawingml/2006/table">
            <a:tbl>
              <a:tblPr>
                <a:tableStyleId>{8799B23B-EC83-4686-B30A-512413B5E67A}</a:tableStyleId>
              </a:tblPr>
              <a:tblGrid>
                <a:gridCol w="1944216">
                  <a:extLst>
                    <a:ext uri="{9D8B030D-6E8A-4147-A177-3AD203B41FA5}">
                      <a16:colId xmlns:a16="http://schemas.microsoft.com/office/drawing/2014/main" xmlns="" val="20000"/>
                    </a:ext>
                  </a:extLst>
                </a:gridCol>
                <a:gridCol w="991376">
                  <a:extLst>
                    <a:ext uri="{9D8B030D-6E8A-4147-A177-3AD203B41FA5}">
                      <a16:colId xmlns:a16="http://schemas.microsoft.com/office/drawing/2014/main" xmlns="" val="20001"/>
                    </a:ext>
                  </a:extLst>
                </a:gridCol>
                <a:gridCol w="940184">
                  <a:extLst>
                    <a:ext uri="{9D8B030D-6E8A-4147-A177-3AD203B41FA5}">
                      <a16:colId xmlns:a16="http://schemas.microsoft.com/office/drawing/2014/main" xmlns="" val="20002"/>
                    </a:ext>
                  </a:extLst>
                </a:gridCol>
                <a:gridCol w="1038154">
                  <a:extLst>
                    <a:ext uri="{9D8B030D-6E8A-4147-A177-3AD203B41FA5}">
                      <a16:colId xmlns:a16="http://schemas.microsoft.com/office/drawing/2014/main" xmlns="" val="20003"/>
                    </a:ext>
                  </a:extLst>
                </a:gridCol>
              </a:tblGrid>
              <a:tr h="376330">
                <a:tc>
                  <a:txBody>
                    <a:bodyPr/>
                    <a:lstStyle/>
                    <a:p>
                      <a:pPr algn="l" fontAlgn="b"/>
                      <a:r>
                        <a:rPr lang="en-US" sz="1100" b="1" u="none" strike="noStrike" dirty="0">
                          <a:effectLst/>
                          <a:latin typeface="Times New Roman" panose="02020603050405020304" pitchFamily="18" charset="0"/>
                          <a:cs typeface="Times New Roman" panose="02020603050405020304" pitchFamily="18" charset="0"/>
                        </a:rPr>
                        <a:t>R’million</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ctr" fontAlgn="t"/>
                      <a:r>
                        <a:rPr lang="en-US" sz="1100" b="1" u="none" strike="noStrike" dirty="0">
                          <a:effectLst/>
                          <a:latin typeface="Times New Roman" panose="02020603050405020304" pitchFamily="18" charset="0"/>
                          <a:cs typeface="Times New Roman" panose="02020603050405020304" pitchFamily="18" charset="0"/>
                        </a:rPr>
                        <a:t> </a:t>
                      </a:r>
                    </a:p>
                    <a:p>
                      <a:pPr algn="ctr" fontAlgn="t"/>
                      <a:r>
                        <a:rPr lang="en-US" sz="1100" b="1" u="none" strike="noStrike" dirty="0">
                          <a:effectLst/>
                          <a:latin typeface="Times New Roman" panose="02020603050405020304" pitchFamily="18" charset="0"/>
                          <a:cs typeface="Times New Roman" panose="02020603050405020304" pitchFamily="18" charset="0"/>
                        </a:rPr>
                        <a:t>Budget 2020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Revised</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Net </a:t>
                      </a:r>
                    </a:p>
                    <a:p>
                      <a:pPr algn="ctr" fontAlgn="b"/>
                      <a:r>
                        <a:rPr lang="en-US" sz="1100" b="1" u="none" strike="noStrike" dirty="0">
                          <a:effectLst/>
                          <a:latin typeface="Times New Roman" panose="02020603050405020304" pitchFamily="18" charset="0"/>
                          <a:cs typeface="Times New Roman" panose="02020603050405020304" pitchFamily="18" charset="0"/>
                        </a:rPr>
                        <a:t>Adjustment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0"/>
                  </a:ext>
                </a:extLst>
              </a:tr>
              <a:tr h="376330">
                <a:tc>
                  <a:txBody>
                    <a:bodyPr/>
                    <a:lstStyle/>
                    <a:p>
                      <a:pPr algn="l" fontAlgn="t"/>
                      <a:endParaRPr lang="en-US" sz="1100" b="1" u="none" strike="noStrike" dirty="0">
                        <a:effectLst/>
                        <a:latin typeface="Times New Roman" panose="02020603050405020304" pitchFamily="18" charset="0"/>
                        <a:cs typeface="Times New Roman" panose="02020603050405020304" pitchFamily="18" charset="0"/>
                      </a:endParaRPr>
                    </a:p>
                    <a:p>
                      <a:pPr algn="l" fontAlgn="t"/>
                      <a:r>
                        <a:rPr lang="en-US" sz="1100" b="1" u="none" strike="noStrike" dirty="0">
                          <a:effectLst/>
                          <a:latin typeface="Times New Roman" panose="02020603050405020304" pitchFamily="18" charset="0"/>
                          <a:cs typeface="Times New Roman" panose="02020603050405020304" pitchFamily="18" charset="0"/>
                        </a:rPr>
                        <a:t>Current payments</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t"/>
                      <a:r>
                        <a:rPr lang="en-US" sz="1100" b="1" u="none" strike="noStrike" dirty="0">
                          <a:effectLst/>
                          <a:latin typeface="Times New Roman" panose="02020603050405020304" pitchFamily="18" charset="0"/>
                          <a:cs typeface="Times New Roman" panose="02020603050405020304" pitchFamily="18" charset="0"/>
                        </a:rPr>
                        <a:t>        </a:t>
                      </a:r>
                    </a:p>
                    <a:p>
                      <a:pPr algn="r" fontAlgn="t"/>
                      <a:r>
                        <a:rPr lang="en-US" sz="1100" b="1" u="none" strike="noStrike" dirty="0">
                          <a:effectLst/>
                          <a:latin typeface="Times New Roman" panose="02020603050405020304" pitchFamily="18" charset="0"/>
                          <a:cs typeface="Times New Roman" panose="02020603050405020304" pitchFamily="18" charset="0"/>
                        </a:rPr>
                        <a:t>  265,720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267,544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1,824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1"/>
                  </a:ext>
                </a:extLst>
              </a:tr>
              <a:tr h="20070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Compensation of employees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187,668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187,077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-591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2"/>
                  </a:ext>
                </a:extLst>
              </a:tr>
              <a:tr h="20070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Goods and services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77,891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80,306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2,415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3"/>
                  </a:ext>
                </a:extLst>
              </a:tr>
              <a:tr h="20070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Rent on land</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161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161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4"/>
                  </a:ext>
                </a:extLst>
              </a:tr>
              <a:tr h="200709">
                <a:tc>
                  <a:txBody>
                    <a:bodyPr/>
                    <a:lstStyle/>
                    <a:p>
                      <a:pPr algn="l" fontAlgn="t"/>
                      <a:r>
                        <a:rPr lang="en-US" sz="1100" b="1" u="none" strike="noStrike" dirty="0">
                          <a:effectLst/>
                          <a:latin typeface="Times New Roman" panose="02020603050405020304" pitchFamily="18" charset="0"/>
                          <a:cs typeface="Times New Roman" panose="02020603050405020304" pitchFamily="18" charset="0"/>
                        </a:rPr>
                        <a:t>Transfers and subsidies</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t"/>
                      <a:r>
                        <a:rPr lang="en-US" sz="1100" b="1" u="none" strike="noStrike" dirty="0">
                          <a:effectLst/>
                          <a:latin typeface="Times New Roman" panose="02020603050405020304" pitchFamily="18" charset="0"/>
                          <a:cs typeface="Times New Roman" panose="02020603050405020304" pitchFamily="18" charset="0"/>
                        </a:rPr>
                        <a:t>       1,215,936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1,228,251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12,315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5"/>
                  </a:ext>
                </a:extLst>
              </a:tr>
              <a:tr h="20070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Provinces and municipalities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781,934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785,373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3,439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6"/>
                  </a:ext>
                </a:extLst>
              </a:tr>
              <a:tr h="35302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Departmental agencies and accounts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143,296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131,193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-12,103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7"/>
                  </a:ext>
                </a:extLst>
              </a:tr>
              <a:tr h="20070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Higher education institutions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44,803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43,920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-883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8"/>
                  </a:ext>
                </a:extLst>
              </a:tr>
              <a:tr h="376330">
                <a:tc>
                  <a:txBody>
                    <a:bodyPr/>
                    <a:lstStyle/>
                    <a:p>
                      <a:pPr algn="l" fontAlgn="t"/>
                      <a:r>
                        <a:rPr lang="en-ZA" sz="1100" u="none" strike="noStrike" dirty="0">
                          <a:effectLst/>
                          <a:latin typeface="Times New Roman" panose="02020603050405020304" pitchFamily="18" charset="0"/>
                          <a:cs typeface="Times New Roman" panose="02020603050405020304" pitchFamily="18" charset="0"/>
                        </a:rPr>
                        <a:t>Foreign governments and</a:t>
                      </a:r>
                      <a:br>
                        <a:rPr lang="en-ZA" sz="1100" u="none" strike="noStrike" dirty="0">
                          <a:effectLst/>
                          <a:latin typeface="Times New Roman" panose="02020603050405020304" pitchFamily="18" charset="0"/>
                          <a:cs typeface="Times New Roman" panose="02020603050405020304" pitchFamily="18" charset="0"/>
                        </a:rPr>
                      </a:br>
                      <a:r>
                        <a:rPr lang="en-ZA" sz="1100" u="none" strike="noStrike" dirty="0">
                          <a:effectLst/>
                          <a:latin typeface="Times New Roman" panose="02020603050405020304" pitchFamily="18" charset="0"/>
                          <a:cs typeface="Times New Roman" panose="02020603050405020304" pitchFamily="18" charset="0"/>
                        </a:rPr>
                        <a:t>international organisations</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2,829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2,721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-108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09"/>
                  </a:ext>
                </a:extLst>
              </a:tr>
              <a:tr h="376330">
                <a:tc>
                  <a:txBody>
                    <a:bodyPr/>
                    <a:lstStyle/>
                    <a:p>
                      <a:pPr algn="l" fontAlgn="t"/>
                      <a:r>
                        <a:rPr lang="en-ZA" sz="1100" u="none" strike="noStrike" dirty="0">
                          <a:effectLst/>
                          <a:latin typeface="Times New Roman" panose="02020603050405020304" pitchFamily="18" charset="0"/>
                          <a:cs typeface="Times New Roman" panose="02020603050405020304" pitchFamily="18" charset="0"/>
                        </a:rPr>
                        <a:t>Public corporations and private enterprises</a:t>
                      </a:r>
                      <a:endParaRPr lang="en-ZA"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32,525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29,172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-3,353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10"/>
                  </a:ext>
                </a:extLst>
              </a:tr>
              <a:tr h="20070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Non-profit institutions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9,073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8,503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-570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11"/>
                  </a:ext>
                </a:extLst>
              </a:tr>
              <a:tr h="20070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Households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R="7620" marT="7620" marB="0">
                    <a:solidFill>
                      <a:schemeClr val="bg1"/>
                    </a:solidFill>
                  </a:tcPr>
                </a:tc>
                <a:tc>
                  <a:txBody>
                    <a:bodyPr/>
                    <a:lstStyle/>
                    <a:p>
                      <a:pPr algn="r" fontAlgn="t"/>
                      <a:r>
                        <a:rPr lang="en-US" sz="1100" u="none" strike="noStrike" dirty="0">
                          <a:effectLst/>
                          <a:latin typeface="Times New Roman" panose="02020603050405020304" pitchFamily="18" charset="0"/>
                          <a:cs typeface="Times New Roman" panose="02020603050405020304" pitchFamily="18" charset="0"/>
                        </a:rPr>
                        <a:t>            201,477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227,370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u="none" strike="noStrike" dirty="0">
                          <a:effectLst/>
                          <a:latin typeface="Times New Roman" panose="02020603050405020304" pitchFamily="18" charset="0"/>
                          <a:cs typeface="Times New Roman" panose="02020603050405020304" pitchFamily="18" charset="0"/>
                        </a:rPr>
                        <a:t>          25,893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12"/>
                  </a:ext>
                </a:extLst>
              </a:tr>
              <a:tr h="200709">
                <a:tc>
                  <a:txBody>
                    <a:bodyPr/>
                    <a:lstStyle/>
                    <a:p>
                      <a:pPr algn="l" fontAlgn="t"/>
                      <a:r>
                        <a:rPr lang="en-US" sz="1100" b="1" u="none" strike="noStrike" dirty="0">
                          <a:effectLst/>
                          <a:latin typeface="Times New Roman" panose="02020603050405020304" pitchFamily="18" charset="0"/>
                          <a:cs typeface="Times New Roman" panose="02020603050405020304" pitchFamily="18" charset="0"/>
                        </a:rPr>
                        <a:t>Payments for capital assets</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t"/>
                      <a:r>
                        <a:rPr lang="en-US" sz="1100" b="1" u="none" strike="noStrike" dirty="0">
                          <a:effectLst/>
                          <a:latin typeface="Times New Roman" panose="02020603050405020304" pitchFamily="18" charset="0"/>
                          <a:cs typeface="Times New Roman" panose="02020603050405020304" pitchFamily="18" charset="0"/>
                        </a:rPr>
                        <a:t>            15,303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14,582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-721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13"/>
                  </a:ext>
                </a:extLst>
              </a:tr>
              <a:tr h="200709">
                <a:tc>
                  <a:txBody>
                    <a:bodyPr/>
                    <a:lstStyle/>
                    <a:p>
                      <a:pPr algn="l" fontAlgn="t"/>
                      <a:r>
                        <a:rPr lang="en-US" sz="1100" b="1" u="none" strike="noStrike" dirty="0">
                          <a:effectLst/>
                          <a:latin typeface="Times New Roman" panose="02020603050405020304" pitchFamily="18" charset="0"/>
                          <a:cs typeface="Times New Roman" panose="02020603050405020304" pitchFamily="18" charset="0"/>
                        </a:rPr>
                        <a:t>Payments for financial assets</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t"/>
                      <a:r>
                        <a:rPr lang="en-US" sz="1100" b="1" u="none" strike="noStrike" dirty="0">
                          <a:effectLst/>
                          <a:latin typeface="Times New Roman" panose="02020603050405020304" pitchFamily="18" charset="0"/>
                          <a:cs typeface="Times New Roman" panose="02020603050405020304" pitchFamily="18" charset="0"/>
                        </a:rPr>
                        <a:t>            42,552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45,565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3,013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14"/>
                  </a:ext>
                </a:extLst>
              </a:tr>
              <a:tr h="376330">
                <a:tc>
                  <a:txBody>
                    <a:bodyPr/>
                    <a:lstStyle/>
                    <a:p>
                      <a:pPr algn="l" fontAlgn="t"/>
                      <a:r>
                        <a:rPr lang="en-US" sz="1100" b="1" u="none" strike="noStrike" dirty="0">
                          <a:effectLst/>
                          <a:latin typeface="Times New Roman" panose="02020603050405020304" pitchFamily="18" charset="0"/>
                          <a:cs typeface="Times New Roman" panose="02020603050405020304" pitchFamily="18" charset="0"/>
                        </a:rPr>
                        <a:t>Provisional allocations: Covid-19 package</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t"/>
                      <a:r>
                        <a:rPr lang="en-US" sz="1100" b="1" u="none" strike="noStrike" dirty="0">
                          <a:effectLst/>
                          <a:latin typeface="Times New Roman" panose="02020603050405020304" pitchFamily="18" charset="0"/>
                          <a:cs typeface="Times New Roman" panose="02020603050405020304" pitchFamily="18" charset="0"/>
                        </a:rPr>
                        <a:t>                    </a:t>
                      </a:r>
                    </a:p>
                    <a:p>
                      <a:pPr algn="r" fontAlgn="t"/>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19,575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19,575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15"/>
                  </a:ext>
                </a:extLst>
              </a:tr>
              <a:tr h="376330">
                <a:tc>
                  <a:txBody>
                    <a:bodyPr/>
                    <a:lstStyle/>
                    <a:p>
                      <a:pPr algn="l" fontAlgn="t"/>
                      <a:r>
                        <a:rPr lang="en-ZA" sz="1100" b="1" u="none" strike="noStrike" dirty="0">
                          <a:effectLst/>
                          <a:latin typeface="Times New Roman" panose="02020603050405020304" pitchFamily="18" charset="0"/>
                          <a:cs typeface="Times New Roman" panose="02020603050405020304" pitchFamily="18" charset="0"/>
                        </a:rPr>
                        <a:t>Provisional allocations not assigned to votes</a:t>
                      </a:r>
                      <a:endParaRPr lang="en-ZA"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t"/>
                      <a:r>
                        <a:rPr lang="en-US" sz="1100" b="1" u="none" strike="noStrike" dirty="0">
                          <a:effectLst/>
                          <a:latin typeface="Times New Roman" panose="02020603050405020304" pitchFamily="18" charset="0"/>
                          <a:cs typeface="Times New Roman" panose="02020603050405020304" pitchFamily="18" charset="0"/>
                        </a:rPr>
                        <a:t>  </a:t>
                      </a:r>
                    </a:p>
                    <a:p>
                      <a:pPr algn="r" fontAlgn="t"/>
                      <a:r>
                        <a:rPr lang="en-US" sz="1100" b="1" u="none" strike="noStrike" dirty="0">
                          <a:effectLst/>
                          <a:latin typeface="Times New Roman" panose="02020603050405020304" pitchFamily="18" charset="0"/>
                          <a:cs typeface="Times New Roman" panose="02020603050405020304" pitchFamily="18" charset="0"/>
                        </a:rPr>
                        <a:t>-7,786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t"/>
                      <a:endParaRPr lang="en-US" sz="1100" b="1" u="none" strike="noStrike" dirty="0">
                        <a:effectLst/>
                        <a:latin typeface="Times New Roman" panose="02020603050405020304" pitchFamily="18" charset="0"/>
                        <a:cs typeface="Times New Roman" panose="02020603050405020304" pitchFamily="18" charset="0"/>
                      </a:endParaRPr>
                    </a:p>
                    <a:p>
                      <a:pPr algn="r" fontAlgn="t"/>
                      <a:r>
                        <a:rPr lang="en-US" sz="1100" b="1" u="none" strike="noStrike" dirty="0">
                          <a:effectLst/>
                          <a:latin typeface="Times New Roman" panose="02020603050405020304" pitchFamily="18" charset="0"/>
                          <a:cs typeface="Times New Roman" panose="02020603050405020304" pitchFamily="18" charset="0"/>
                        </a:rPr>
                        <a:t>  -7,786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extLst>
                  <a:ext uri="{0D108BD9-81ED-4DB2-BD59-A6C34878D82A}">
                    <a16:rowId xmlns:a16="http://schemas.microsoft.com/office/drawing/2014/main" xmlns="" val="10016"/>
                  </a:ext>
                </a:extLst>
              </a:tr>
              <a:tr h="200709">
                <a:tc>
                  <a:txBody>
                    <a:bodyPr/>
                    <a:lstStyle/>
                    <a:p>
                      <a:pPr algn="l" fontAlgn="t"/>
                      <a:r>
                        <a:rPr lang="en-US" sz="1100" b="1" u="none" strike="noStrike" dirty="0">
                          <a:effectLst/>
                          <a:latin typeface="Times New Roman" panose="02020603050405020304" pitchFamily="18" charset="0"/>
                          <a:cs typeface="Times New Roman" panose="02020603050405020304" pitchFamily="18" charset="0"/>
                        </a:rPr>
                        <a:t>Contingency reserve</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t"/>
                      <a:r>
                        <a:rPr lang="en-US" sz="1100" b="1" u="none" strike="noStrike" dirty="0">
                          <a:effectLst/>
                          <a:latin typeface="Times New Roman" panose="02020603050405020304" pitchFamily="18" charset="0"/>
                          <a:cs typeface="Times New Roman" panose="02020603050405020304" pitchFamily="18" charset="0"/>
                        </a:rPr>
                        <a:t>              5,000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t"/>
                      <a:r>
                        <a:rPr lang="en-US" sz="1100" b="1" u="none" strike="noStrike" dirty="0">
                          <a:effectLst/>
                          <a:latin typeface="Times New Roman" panose="02020603050405020304" pitchFamily="18" charset="0"/>
                          <a:cs typeface="Times New Roman" panose="02020603050405020304" pitchFamily="18" charset="0"/>
                        </a:rPr>
                        <a:t>              5,000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solidFill>
                      <a:schemeClr val="bg1"/>
                    </a:solidFill>
                  </a:tcPr>
                </a:tc>
                <a:extLst>
                  <a:ext uri="{0D108BD9-81ED-4DB2-BD59-A6C34878D82A}">
                    <a16:rowId xmlns:a16="http://schemas.microsoft.com/office/drawing/2014/main" xmlns="" val="10017"/>
                  </a:ext>
                </a:extLst>
              </a:tr>
              <a:tr h="200709">
                <a:tc>
                  <a:txBody>
                    <a:bodyPr/>
                    <a:lstStyle/>
                    <a:p>
                      <a:pPr algn="l" fontAlgn="ctr"/>
                      <a:r>
                        <a:rPr lang="en-US" sz="1100" b="1" u="none" strike="noStrike" dirty="0">
                          <a:effectLst/>
                          <a:latin typeface="Times New Roman" panose="02020603050405020304" pitchFamily="18" charset="0"/>
                          <a:cs typeface="Times New Roman" panose="02020603050405020304" pitchFamily="18" charset="0"/>
                        </a:rPr>
                        <a:t>Total</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bg1"/>
                    </a:solidFill>
                  </a:tcPr>
                </a:tc>
                <a:tc>
                  <a:txBody>
                    <a:bodyPr/>
                    <a:lstStyle/>
                    <a:p>
                      <a:pPr algn="r" fontAlgn="ctr"/>
                      <a:r>
                        <a:rPr lang="en-US" sz="1100" b="1" u="none" strike="noStrike" dirty="0">
                          <a:effectLst/>
                          <a:latin typeface="Times New Roman" panose="02020603050405020304" pitchFamily="18" charset="0"/>
                          <a:cs typeface="Times New Roman" panose="02020603050405020304" pitchFamily="18" charset="0"/>
                        </a:rPr>
                        <a:t>       1,536,724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1,572,731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        36,006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bg1"/>
                    </a:solidFill>
                  </a:tcPr>
                </a:tc>
                <a:extLst>
                  <a:ext uri="{0D108BD9-81ED-4DB2-BD59-A6C34878D82A}">
                    <a16:rowId xmlns:a16="http://schemas.microsoft.com/office/drawing/2014/main" xmlns="" val="10018"/>
                  </a:ext>
                </a:extLst>
              </a:tr>
            </a:tbl>
          </a:graphicData>
        </a:graphic>
      </p:graphicFrame>
      <p:sp>
        <p:nvSpPr>
          <p:cNvPr id="3" name="Slide Number Placeholder 2">
            <a:extLst>
              <a:ext uri="{FF2B5EF4-FFF2-40B4-BE49-F238E27FC236}">
                <a16:creationId xmlns:a16="http://schemas.microsoft.com/office/drawing/2014/main" xmlns="" id="{4CC54977-2681-7E49-A7F4-2903646B9C33}"/>
              </a:ext>
            </a:extLst>
          </p:cNvPr>
          <p:cNvSpPr>
            <a:spLocks noGrp="1"/>
          </p:cNvSpPr>
          <p:nvPr>
            <p:ph type="sldNum" sz="quarter" idx="10"/>
          </p:nvPr>
        </p:nvSpPr>
        <p:spPr/>
        <p:txBody>
          <a:bodyPr/>
          <a:lstStyle/>
          <a:p>
            <a:pPr>
              <a:defRPr/>
            </a:pPr>
            <a:fld id="{F1102E04-C8CA-4535-B9A8-E00E6E7F4501}" type="slidenum">
              <a:rPr lang="en-ZA" smtClean="0"/>
              <a:pPr>
                <a:defRPr/>
              </a:pPr>
              <a:t>19</a:t>
            </a:fld>
            <a:endParaRPr lang="en-ZA" dirty="0"/>
          </a:p>
        </p:txBody>
      </p:sp>
    </p:spTree>
    <p:extLst>
      <p:ext uri="{BB962C8B-B14F-4D97-AF65-F5344CB8AC3E}">
        <p14:creationId xmlns:p14="http://schemas.microsoft.com/office/powerpoint/2010/main" val="53158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Introduction</a:t>
            </a:r>
            <a:r>
              <a:rPr lang="en-ZA" dirty="0"/>
              <a:t> </a:t>
            </a:r>
          </a:p>
        </p:txBody>
      </p:sp>
      <p:sp>
        <p:nvSpPr>
          <p:cNvPr id="3" name="Content Placeholder 2"/>
          <p:cNvSpPr>
            <a:spLocks noGrp="1"/>
          </p:cNvSpPr>
          <p:nvPr>
            <p:ph idx="1"/>
          </p:nvPr>
        </p:nvSpPr>
        <p:spPr>
          <a:xfrm>
            <a:off x="179512" y="1700808"/>
            <a:ext cx="8712968" cy="4752528"/>
          </a:xfrm>
        </p:spPr>
        <p:txBody>
          <a:bodyPr/>
          <a:lstStyle/>
          <a:p>
            <a:r>
              <a:rPr lang="en-ZA" sz="2000" dirty="0"/>
              <a:t>The health and economic state of disaster from Covid-19 Pandemic has necessitated drastic adjustment of the February budget to respond the crises.</a:t>
            </a:r>
          </a:p>
          <a:p>
            <a:r>
              <a:rPr lang="en-ZA" sz="2000" dirty="0"/>
              <a:t>Section 30 (2) (a) of the PFMA empowers the Minister of Finance to table an adjustment budget when fiscal targets are compromised by significant and unforeseeable financial and economic events.</a:t>
            </a:r>
          </a:p>
          <a:p>
            <a:r>
              <a:rPr lang="en-ZA" sz="2000" dirty="0"/>
              <a:t>A combination of pre &amp; post Covid-19 economic deterioration, sovereign credit downgrades, and widening fiscal deficit has made the 2020 Budget fiscal targets unattainable.</a:t>
            </a:r>
          </a:p>
          <a:p>
            <a:r>
              <a:rPr lang="en-ZA" sz="2000" dirty="0"/>
              <a:t>The adjustment  budget is necessary to mitigate the downside Covid-19 healthcare, socio-economic and fiscal risks. </a:t>
            </a:r>
          </a:p>
          <a:p>
            <a:r>
              <a:rPr lang="en-ZA" sz="2000" dirty="0"/>
              <a:t>Government is forced to make drastic changes to the budget within a short period of time – Making it difficult to follow a systematic reprioritisation framework that is growth enhancing. </a:t>
            </a:r>
          </a:p>
          <a:p>
            <a:endParaRPr lang="en-ZA"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a:t>
            </a:fld>
            <a:endParaRPr lang="en-ZA" dirty="0"/>
          </a:p>
        </p:txBody>
      </p:sp>
    </p:spTree>
    <p:extLst>
      <p:ext uri="{BB962C8B-B14F-4D97-AF65-F5344CB8AC3E}">
        <p14:creationId xmlns:p14="http://schemas.microsoft.com/office/powerpoint/2010/main" val="899905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28011" cy="1138138"/>
          </a:xfrm>
        </p:spPr>
        <p:txBody>
          <a:bodyPr>
            <a:noAutofit/>
          </a:bodyPr>
          <a:lstStyle/>
          <a:p>
            <a:r>
              <a:rPr lang="en-US" sz="3200" dirty="0">
                <a:effectLst/>
              </a:rPr>
              <a:t>Adjustment by Function Category</a:t>
            </a:r>
          </a:p>
        </p:txBody>
      </p:sp>
      <p:sp>
        <p:nvSpPr>
          <p:cNvPr id="6" name="TextBox 5"/>
          <p:cNvSpPr txBox="1"/>
          <p:nvPr/>
        </p:nvSpPr>
        <p:spPr>
          <a:xfrm>
            <a:off x="4728497" y="1447122"/>
            <a:ext cx="4156714" cy="5478423"/>
          </a:xfrm>
          <a:prstGeom prst="rect">
            <a:avLst/>
          </a:prstGeom>
          <a:noFill/>
        </p:spPr>
        <p:txBody>
          <a:bodyPr wrap="square" rtlCol="0">
            <a:spAutoFit/>
          </a:bodyPr>
          <a:lstStyle/>
          <a:p>
            <a:pPr marL="285750" indent="-285750" algn="just">
              <a:buFont typeface="Arial" panose="020B0604020202020204" pitchFamily="34" charset="0"/>
              <a:buChar char="•"/>
            </a:pPr>
            <a:endParaRPr lang="en-US" sz="125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Largest net increases are to Social Development (net increase of R25.3 billion) and Peace and Security (net increase of R 5.9 billion) and Health (net increase of R2.9 billion) </a:t>
            </a:r>
          </a:p>
          <a:p>
            <a:pPr marL="742950" lvl="1" indent="-285750" algn="just">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The Commission acknowledges the importance of these essential, frontline sectors in directly responding to Covid-19 and scaling up and maintaining social assistance interventions to vulnerable households </a:t>
            </a:r>
          </a:p>
          <a:p>
            <a:pPr marL="285750" indent="-285750" algn="just">
              <a:buFont typeface="Arial" panose="020B0604020202020204" pitchFamily="34" charset="0"/>
              <a:buChar char="•"/>
            </a:pPr>
            <a:r>
              <a:rPr lang="en-ZA" sz="1250" dirty="0">
                <a:latin typeface="Times New Roman" panose="02020603050405020304" pitchFamily="18" charset="0"/>
                <a:cs typeface="Times New Roman" panose="02020603050405020304" pitchFamily="18" charset="0"/>
              </a:rPr>
              <a:t>General public service increases by R 759 million. </a:t>
            </a:r>
          </a:p>
          <a:p>
            <a:pPr marL="742950" lvl="1" indent="-285750" algn="just">
              <a:buFont typeface="Arial" panose="020B0604020202020204" pitchFamily="34" charset="0"/>
              <a:buChar char="•"/>
            </a:pPr>
            <a:r>
              <a:rPr lang="en-ZA" sz="1250" dirty="0">
                <a:latin typeface="Times New Roman" panose="02020603050405020304" pitchFamily="18" charset="0"/>
                <a:cs typeface="Times New Roman" panose="02020603050405020304" pitchFamily="18" charset="0"/>
              </a:rPr>
              <a:t>The function is supporting the provision of quarantine sites for people who test positive for COVID-19 and repatriation of South Africans stranded abroad</a:t>
            </a:r>
          </a:p>
          <a:p>
            <a:pPr marL="285750" indent="-285750" algn="just">
              <a:buFont typeface="Arial" panose="020B0604020202020204" pitchFamily="34" charset="0"/>
              <a:buChar char="•"/>
            </a:pPr>
            <a:r>
              <a:rPr lang="en-US" sz="1250" dirty="0">
                <a:latin typeface="Times New Roman" panose="02020603050405020304" pitchFamily="18" charset="0"/>
                <a:cs typeface="Times New Roman" panose="02020603050405020304" pitchFamily="18" charset="0"/>
              </a:rPr>
              <a:t>The biggest reduction is to Learning and Culture with a net decrease of R13.1 billion</a:t>
            </a:r>
          </a:p>
          <a:p>
            <a:pPr marL="285750" indent="-285750" algn="just">
              <a:buFont typeface="Arial" panose="020B0604020202020204" pitchFamily="34" charset="0"/>
              <a:buChar char="•"/>
            </a:pPr>
            <a:r>
              <a:rPr lang="en-ZA" sz="1250" dirty="0">
                <a:latin typeface="Times New Roman" panose="02020603050405020304" pitchFamily="18" charset="0"/>
                <a:cs typeface="Times New Roman" panose="02020603050405020304" pitchFamily="18" charset="0"/>
              </a:rPr>
              <a:t>The FFC notes the adjustment by function category and the difficult balance that government has tried to achieve </a:t>
            </a:r>
          </a:p>
          <a:p>
            <a:pPr marL="742950" lvl="1" indent="-285750" algn="just">
              <a:buFont typeface="Arial" panose="020B0604020202020204" pitchFamily="34" charset="0"/>
              <a:buChar char="•"/>
            </a:pPr>
            <a:r>
              <a:rPr lang="en-ZA" sz="1250" dirty="0">
                <a:latin typeface="Times New Roman" panose="02020603050405020304" pitchFamily="18" charset="0"/>
                <a:cs typeface="Times New Roman" panose="02020603050405020304" pitchFamily="18" charset="0"/>
              </a:rPr>
              <a:t>The Commission welcomes the prioritisation of funding towards fighting Covid-19 while protecting livelihoods and the economy. </a:t>
            </a:r>
          </a:p>
          <a:p>
            <a:pPr marL="742950" lvl="1" indent="-285750" algn="just">
              <a:buFont typeface="Arial" panose="020B0604020202020204" pitchFamily="34" charset="0"/>
              <a:buChar char="•"/>
            </a:pPr>
            <a:r>
              <a:rPr lang="en-ZA" sz="1250" dirty="0">
                <a:latin typeface="Times New Roman" panose="02020603050405020304" pitchFamily="18" charset="0"/>
                <a:cs typeface="Times New Roman" panose="02020603050405020304" pitchFamily="18" charset="0"/>
              </a:rPr>
              <a:t>However, the Commission is wary of the extent </a:t>
            </a:r>
            <a:r>
              <a:rPr lang="en-ZA" sz="1250" dirty="0" smtClean="0">
                <a:latin typeface="Times New Roman" panose="02020603050405020304" pitchFamily="18" charset="0"/>
                <a:cs typeface="Times New Roman" panose="02020603050405020304" pitchFamily="18" charset="0"/>
              </a:rPr>
              <a:t>and modalities of </a:t>
            </a:r>
            <a:r>
              <a:rPr lang="en-ZA" sz="1250" dirty="0">
                <a:latin typeface="Times New Roman" panose="02020603050405020304" pitchFamily="18" charset="0"/>
                <a:cs typeface="Times New Roman" panose="02020603050405020304" pitchFamily="18" charset="0"/>
              </a:rPr>
              <a:t>the health </a:t>
            </a:r>
            <a:r>
              <a:rPr lang="en-ZA" sz="1250" dirty="0" smtClean="0">
                <a:latin typeface="Times New Roman" panose="02020603050405020304" pitchFamily="18" charset="0"/>
                <a:cs typeface="Times New Roman" panose="02020603050405020304" pitchFamily="18" charset="0"/>
              </a:rPr>
              <a:t>adjustment</a:t>
            </a:r>
            <a:r>
              <a:rPr lang="en-ZA" sz="1250" dirty="0">
                <a:latin typeface="Times New Roman" panose="02020603050405020304" pitchFamily="18" charset="0"/>
                <a:cs typeface="Times New Roman" panose="02020603050405020304" pitchFamily="18" charset="0"/>
              </a:rPr>
              <a:t>, given its centrality to fighting Covid-19. </a:t>
            </a:r>
          </a:p>
          <a:p>
            <a:pPr marL="742950" lvl="1" indent="-285750" algn="just">
              <a:buFont typeface="Arial" panose="020B0604020202020204" pitchFamily="34" charset="0"/>
              <a:buChar char="•"/>
            </a:pPr>
            <a:r>
              <a:rPr lang="en-ZA" sz="1250" dirty="0">
                <a:latin typeface="Times New Roman" panose="02020603050405020304" pitchFamily="18" charset="0"/>
                <a:cs typeface="Times New Roman" panose="02020603050405020304" pitchFamily="18" charset="0"/>
              </a:rPr>
              <a:t>Commission questions whether efforts in respect of economic recovery are sufficient</a:t>
            </a:r>
          </a:p>
        </p:txBody>
      </p:sp>
      <p:graphicFrame>
        <p:nvGraphicFramePr>
          <p:cNvPr id="10" name="Table 9">
            <a:extLst>
              <a:ext uri="{FF2B5EF4-FFF2-40B4-BE49-F238E27FC236}">
                <a16:creationId xmlns:a16="http://schemas.microsoft.com/office/drawing/2014/main" xmlns="" id="{16126136-7836-435D-9F00-333EE7F8011E}"/>
              </a:ext>
            </a:extLst>
          </p:cNvPr>
          <p:cNvGraphicFramePr>
            <a:graphicFrameLocks noGrp="1"/>
          </p:cNvGraphicFramePr>
          <p:nvPr>
            <p:extLst>
              <p:ext uri="{D42A27DB-BD31-4B8C-83A1-F6EECF244321}">
                <p14:modId xmlns:p14="http://schemas.microsoft.com/office/powerpoint/2010/main" val="1029183916"/>
              </p:ext>
            </p:extLst>
          </p:nvPr>
        </p:nvGraphicFramePr>
        <p:xfrm>
          <a:off x="251521" y="1556792"/>
          <a:ext cx="4476976" cy="5045625"/>
        </p:xfrm>
        <a:graphic>
          <a:graphicData uri="http://schemas.openxmlformats.org/drawingml/2006/table">
            <a:tbl>
              <a:tblPr firstRow="1" firstCol="1" bandRow="1">
                <a:tableStyleId>{8799B23B-EC83-4686-B30A-512413B5E67A}</a:tableStyleId>
              </a:tblPr>
              <a:tblGrid>
                <a:gridCol w="1119244">
                  <a:extLst>
                    <a:ext uri="{9D8B030D-6E8A-4147-A177-3AD203B41FA5}">
                      <a16:colId xmlns:a16="http://schemas.microsoft.com/office/drawing/2014/main" xmlns="" val="2005093310"/>
                    </a:ext>
                  </a:extLst>
                </a:gridCol>
                <a:gridCol w="1119244">
                  <a:extLst>
                    <a:ext uri="{9D8B030D-6E8A-4147-A177-3AD203B41FA5}">
                      <a16:colId xmlns:a16="http://schemas.microsoft.com/office/drawing/2014/main" xmlns="" val="1522127885"/>
                    </a:ext>
                  </a:extLst>
                </a:gridCol>
                <a:gridCol w="1057063">
                  <a:extLst>
                    <a:ext uri="{9D8B030D-6E8A-4147-A177-3AD203B41FA5}">
                      <a16:colId xmlns:a16="http://schemas.microsoft.com/office/drawing/2014/main" xmlns="" val="1035602017"/>
                    </a:ext>
                  </a:extLst>
                </a:gridCol>
                <a:gridCol w="1181425">
                  <a:extLst>
                    <a:ext uri="{9D8B030D-6E8A-4147-A177-3AD203B41FA5}">
                      <a16:colId xmlns:a16="http://schemas.microsoft.com/office/drawing/2014/main" xmlns="" val="2820871567"/>
                    </a:ext>
                  </a:extLst>
                </a:gridCol>
              </a:tblGrid>
              <a:tr h="487450">
                <a:tc>
                  <a:txBody>
                    <a:bodyPr/>
                    <a:lstStyle/>
                    <a:p>
                      <a:pPr>
                        <a:spcAft>
                          <a:spcPts val="0"/>
                        </a:spcAft>
                      </a:pPr>
                      <a:r>
                        <a:rPr lang="en-US" sz="1300" kern="50" dirty="0">
                          <a:effectLst/>
                          <a:latin typeface="Times New Roman" panose="02020603050405020304" pitchFamily="18" charset="0"/>
                          <a:cs typeface="Times New Roman" panose="02020603050405020304" pitchFamily="18" charset="0"/>
                        </a:rPr>
                        <a:t>R’million</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Budget 2020</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Revised</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Net Adjustment</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1316787102"/>
                  </a:ext>
                </a:extLst>
              </a:tr>
              <a:tr h="648294">
                <a:tc>
                  <a:txBody>
                    <a:bodyPr/>
                    <a:lstStyle/>
                    <a:p>
                      <a:pPr>
                        <a:spcAft>
                          <a:spcPts val="0"/>
                        </a:spcAft>
                      </a:pPr>
                      <a:r>
                        <a:rPr lang="en-US" sz="1300" b="0" kern="50" dirty="0">
                          <a:effectLst/>
                          <a:latin typeface="Times New Roman" panose="02020603050405020304" pitchFamily="18" charset="0"/>
                          <a:cs typeface="Times New Roman" panose="02020603050405020304" pitchFamily="18" charset="0"/>
                        </a:rPr>
                        <a:t>General public services</a:t>
                      </a:r>
                      <a:endParaRPr lang="en-ZA" sz="1300" b="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618 840</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619 599</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759</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3329205996"/>
                  </a:ext>
                </a:extLst>
              </a:tr>
              <a:tr h="648294">
                <a:tc>
                  <a:txBody>
                    <a:bodyPr/>
                    <a:lstStyle/>
                    <a:p>
                      <a:pPr>
                        <a:spcAft>
                          <a:spcPts val="0"/>
                        </a:spcAft>
                      </a:pPr>
                      <a:r>
                        <a:rPr lang="en-US" sz="1300" b="0" kern="50" dirty="0">
                          <a:effectLst/>
                          <a:latin typeface="Times New Roman" panose="02020603050405020304" pitchFamily="18" charset="0"/>
                          <a:cs typeface="Times New Roman" panose="02020603050405020304" pitchFamily="18" charset="0"/>
                        </a:rPr>
                        <a:t>Economic development</a:t>
                      </a:r>
                      <a:endParaRPr lang="en-ZA" sz="1300" b="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88 381</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80 886</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-7 496</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1715751822"/>
                  </a:ext>
                </a:extLst>
              </a:tr>
              <a:tr h="546131">
                <a:tc>
                  <a:txBody>
                    <a:bodyPr/>
                    <a:lstStyle/>
                    <a:p>
                      <a:pPr>
                        <a:spcAft>
                          <a:spcPts val="0"/>
                        </a:spcAft>
                      </a:pPr>
                      <a:r>
                        <a:rPr lang="en-US" sz="1300" b="0" kern="50" dirty="0">
                          <a:effectLst/>
                          <a:latin typeface="Times New Roman" panose="02020603050405020304" pitchFamily="18" charset="0"/>
                          <a:cs typeface="Times New Roman" panose="02020603050405020304" pitchFamily="18" charset="0"/>
                        </a:rPr>
                        <a:t>Learning and culture</a:t>
                      </a:r>
                      <a:endParaRPr lang="en-ZA" sz="1300" b="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151 543</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138 364</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-13 179</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15292307"/>
                  </a:ext>
                </a:extLst>
              </a:tr>
              <a:tr h="487450">
                <a:tc>
                  <a:txBody>
                    <a:bodyPr/>
                    <a:lstStyle/>
                    <a:p>
                      <a:pPr>
                        <a:spcAft>
                          <a:spcPts val="0"/>
                        </a:spcAft>
                      </a:pPr>
                      <a:r>
                        <a:rPr lang="en-US" sz="1300" b="0" kern="50" dirty="0">
                          <a:effectLst/>
                          <a:latin typeface="Times New Roman" panose="02020603050405020304" pitchFamily="18" charset="0"/>
                          <a:cs typeface="Times New Roman" panose="02020603050405020304" pitchFamily="18" charset="0"/>
                        </a:rPr>
                        <a:t>Health</a:t>
                      </a:r>
                      <a:endParaRPr lang="en-ZA" sz="1300" b="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55 516</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58 430</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2 914</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378708846"/>
                  </a:ext>
                </a:extLst>
              </a:tr>
              <a:tr h="546131">
                <a:tc>
                  <a:txBody>
                    <a:bodyPr/>
                    <a:lstStyle/>
                    <a:p>
                      <a:pPr>
                        <a:spcAft>
                          <a:spcPts val="0"/>
                        </a:spcAft>
                      </a:pPr>
                      <a:r>
                        <a:rPr lang="en-US" sz="1300" b="0" kern="50" dirty="0">
                          <a:effectLst/>
                          <a:latin typeface="Times New Roman" panose="02020603050405020304" pitchFamily="18" charset="0"/>
                          <a:cs typeface="Times New Roman" panose="02020603050405020304" pitchFamily="18" charset="0"/>
                        </a:rPr>
                        <a:t>Peace and security</a:t>
                      </a:r>
                      <a:endParaRPr lang="en-ZA" sz="1300" b="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207 006</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212 991</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5 985</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4268221829"/>
                  </a:ext>
                </a:extLst>
              </a:tr>
              <a:tr h="648294">
                <a:tc>
                  <a:txBody>
                    <a:bodyPr/>
                    <a:lstStyle/>
                    <a:p>
                      <a:pPr>
                        <a:spcAft>
                          <a:spcPts val="0"/>
                        </a:spcAft>
                      </a:pPr>
                      <a:r>
                        <a:rPr lang="en-US" sz="1300" b="0" kern="50" dirty="0">
                          <a:effectLst/>
                          <a:latin typeface="Times New Roman" panose="02020603050405020304" pitchFamily="18" charset="0"/>
                          <a:cs typeface="Times New Roman" panose="02020603050405020304" pitchFamily="18" charset="0"/>
                        </a:rPr>
                        <a:t>Community development</a:t>
                      </a:r>
                      <a:endParaRPr lang="en-ZA" sz="1300" b="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219 727</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221 835</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2 108</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1416359995"/>
                  </a:ext>
                </a:extLst>
              </a:tr>
              <a:tr h="546131">
                <a:tc>
                  <a:txBody>
                    <a:bodyPr/>
                    <a:lstStyle/>
                    <a:p>
                      <a:pPr>
                        <a:spcAft>
                          <a:spcPts val="0"/>
                        </a:spcAft>
                      </a:pPr>
                      <a:r>
                        <a:rPr lang="en-US" sz="1300" b="0" kern="50" dirty="0">
                          <a:effectLst/>
                          <a:latin typeface="Times New Roman" panose="02020603050405020304" pitchFamily="18" charset="0"/>
                          <a:cs typeface="Times New Roman" panose="02020603050405020304" pitchFamily="18" charset="0"/>
                        </a:rPr>
                        <a:t>Social development</a:t>
                      </a:r>
                      <a:endParaRPr lang="en-ZA" sz="1300" b="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198 497</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223 837</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kern="50" dirty="0">
                          <a:effectLst/>
                          <a:latin typeface="Times New Roman" panose="02020603050405020304" pitchFamily="18" charset="0"/>
                          <a:cs typeface="Times New Roman" panose="02020603050405020304" pitchFamily="18" charset="0"/>
                        </a:rPr>
                        <a:t>25 341</a:t>
                      </a:r>
                      <a:endParaRPr lang="en-ZA" sz="1300"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1413849578"/>
                  </a:ext>
                </a:extLst>
              </a:tr>
              <a:tr h="487450">
                <a:tc>
                  <a:txBody>
                    <a:bodyPr/>
                    <a:lstStyle/>
                    <a:p>
                      <a:pPr>
                        <a:spcAft>
                          <a:spcPts val="0"/>
                        </a:spcAft>
                      </a:pPr>
                      <a:r>
                        <a:rPr lang="en-US" sz="1300" kern="50" dirty="0">
                          <a:effectLst/>
                          <a:latin typeface="Times New Roman" panose="02020603050405020304" pitchFamily="18" charset="0"/>
                          <a:cs typeface="Times New Roman" panose="02020603050405020304" pitchFamily="18" charset="0"/>
                        </a:rPr>
                        <a:t>Total</a:t>
                      </a:r>
                      <a:endParaRPr lang="en-ZA" sz="1300" b="1"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b="1" kern="50" dirty="0">
                          <a:effectLst/>
                          <a:latin typeface="Times New Roman" panose="02020603050405020304" pitchFamily="18" charset="0"/>
                          <a:cs typeface="Times New Roman" panose="02020603050405020304" pitchFamily="18" charset="0"/>
                        </a:rPr>
                        <a:t>1 539 511</a:t>
                      </a:r>
                      <a:endParaRPr lang="en-ZA" sz="1300" b="1"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b="1" kern="50" dirty="0">
                          <a:effectLst/>
                          <a:latin typeface="Times New Roman" panose="02020603050405020304" pitchFamily="18" charset="0"/>
                          <a:cs typeface="Times New Roman" panose="02020603050405020304" pitchFamily="18" charset="0"/>
                        </a:rPr>
                        <a:t>1 555 941</a:t>
                      </a:r>
                      <a:endParaRPr lang="en-ZA" sz="1300" b="1"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tc>
                  <a:txBody>
                    <a:bodyPr/>
                    <a:lstStyle/>
                    <a:p>
                      <a:pPr algn="ctr">
                        <a:spcAft>
                          <a:spcPts val="0"/>
                        </a:spcAft>
                      </a:pPr>
                      <a:r>
                        <a:rPr lang="en-US" sz="1300" b="1" kern="50" dirty="0">
                          <a:effectLst/>
                          <a:latin typeface="Times New Roman" panose="02020603050405020304" pitchFamily="18" charset="0"/>
                          <a:cs typeface="Times New Roman" panose="02020603050405020304" pitchFamily="18" charset="0"/>
                        </a:rPr>
                        <a:t>16 431</a:t>
                      </a:r>
                      <a:endParaRPr lang="en-ZA" sz="1300" b="1" kern="50" dirty="0">
                        <a:effectLst/>
                        <a:latin typeface="Times New Roman" panose="02020603050405020304" pitchFamily="18" charset="0"/>
                        <a:ea typeface="Albany AMT"/>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xmlns="" val="486888349"/>
                  </a:ext>
                </a:extLst>
              </a:tr>
            </a:tbl>
          </a:graphicData>
        </a:graphic>
      </p:graphicFrame>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20</a:t>
            </a:fld>
            <a:endParaRPr lang="en-ZA" dirty="0"/>
          </a:p>
        </p:txBody>
      </p:sp>
    </p:spTree>
    <p:extLst>
      <p:ext uri="{BB962C8B-B14F-4D97-AF65-F5344CB8AC3E}">
        <p14:creationId xmlns:p14="http://schemas.microsoft.com/office/powerpoint/2010/main" val="110518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Autofit/>
          </a:bodyPr>
          <a:lstStyle/>
          <a:p>
            <a:r>
              <a:rPr lang="en-US" sz="3600" dirty="0">
                <a:effectLst/>
              </a:rPr>
              <a:t>	Share of Consolidated Expenditure by Function </a:t>
            </a:r>
          </a:p>
        </p:txBody>
      </p:sp>
      <p:sp>
        <p:nvSpPr>
          <p:cNvPr id="6" name="TextBox 5"/>
          <p:cNvSpPr txBox="1"/>
          <p:nvPr/>
        </p:nvSpPr>
        <p:spPr>
          <a:xfrm>
            <a:off x="305412" y="4417199"/>
            <a:ext cx="8587068" cy="2185214"/>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 learning and culture function sees a decrease in its share of consolidated expenditure of 0.4%. This is from 20.3% in the 2020 Budget to 19% in the Adjustment budget </a:t>
            </a:r>
          </a:p>
          <a:p>
            <a:pPr marL="285750" indent="-285750" algn="jus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Community Development function also sees a decreases in its share of consolidated expenditure by 0.5%. This is from 10.9% in the 2020 Budget to 10.4%. </a:t>
            </a:r>
            <a:r>
              <a:rPr lang="en-ZA" sz="1700" dirty="0">
                <a:latin typeface="Times New Roman" panose="02020603050405020304" pitchFamily="18" charset="0"/>
                <a:cs typeface="Times New Roman" panose="02020603050405020304" pitchFamily="18" charset="0"/>
              </a:rPr>
              <a:t>General public services decrease by 0.4% from 7.3% in the 2020 Budget to 6.9% Adjustment budget</a:t>
            </a:r>
            <a:endParaRPr lang="en-US" sz="17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In the front line departments, only social development (from 15.8% to 18.4%) and health (from 11.8% to 12.1%) increase as a share of consolidated expenditure in the adjustment  budget</a:t>
            </a:r>
          </a:p>
        </p:txBody>
      </p:sp>
      <p:graphicFrame>
        <p:nvGraphicFramePr>
          <p:cNvPr id="5" name="Chart 4">
            <a:extLst>
              <a:ext uri="{FF2B5EF4-FFF2-40B4-BE49-F238E27FC236}">
                <a16:creationId xmlns:a16="http://schemas.microsoft.com/office/drawing/2014/main" xmlns="" id="{4D379BAA-0885-4062-9D5A-863E4E5EF747}"/>
              </a:ext>
            </a:extLst>
          </p:cNvPr>
          <p:cNvGraphicFramePr>
            <a:graphicFrameLocks/>
          </p:cNvGraphicFramePr>
          <p:nvPr>
            <p:extLst>
              <p:ext uri="{D42A27DB-BD31-4B8C-83A1-F6EECF244321}">
                <p14:modId xmlns:p14="http://schemas.microsoft.com/office/powerpoint/2010/main" val="2041607101"/>
              </p:ext>
            </p:extLst>
          </p:nvPr>
        </p:nvGraphicFramePr>
        <p:xfrm>
          <a:off x="323528" y="1604291"/>
          <a:ext cx="8568952" cy="268880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21</a:t>
            </a:fld>
            <a:endParaRPr lang="en-ZA" dirty="0"/>
          </a:p>
        </p:txBody>
      </p:sp>
    </p:spTree>
    <p:extLst>
      <p:ext uri="{BB962C8B-B14F-4D97-AF65-F5344CB8AC3E}">
        <p14:creationId xmlns:p14="http://schemas.microsoft.com/office/powerpoint/2010/main" val="839912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effectLst/>
              </a:rPr>
              <a:t>Budget Reprioritisation and Suspension of Allocations </a:t>
            </a:r>
          </a:p>
        </p:txBody>
      </p:sp>
    </p:spTree>
    <p:extLst>
      <p:ext uri="{BB962C8B-B14F-4D97-AF65-F5344CB8AC3E}">
        <p14:creationId xmlns:p14="http://schemas.microsoft.com/office/powerpoint/2010/main" val="206522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82021-93AE-4E56-9F6F-E1C59DE82402}"/>
              </a:ext>
            </a:extLst>
          </p:cNvPr>
          <p:cNvSpPr>
            <a:spLocks noGrp="1"/>
          </p:cNvSpPr>
          <p:nvPr>
            <p:ph type="title"/>
          </p:nvPr>
        </p:nvSpPr>
        <p:spPr>
          <a:xfrm>
            <a:off x="251520" y="274638"/>
            <a:ext cx="8640960" cy="1143000"/>
          </a:xfrm>
        </p:spPr>
        <p:txBody>
          <a:bodyPr>
            <a:noAutofit/>
          </a:bodyPr>
          <a:lstStyle/>
          <a:p>
            <a:r>
              <a:rPr lang="en-ZA" sz="3600" dirty="0">
                <a:effectLst/>
              </a:rPr>
              <a:t>Allocations : Adjusted budget</a:t>
            </a:r>
          </a:p>
        </p:txBody>
      </p:sp>
      <p:sp>
        <p:nvSpPr>
          <p:cNvPr id="3" name="Content Placeholder 2">
            <a:extLst>
              <a:ext uri="{FF2B5EF4-FFF2-40B4-BE49-F238E27FC236}">
                <a16:creationId xmlns:a16="http://schemas.microsoft.com/office/drawing/2014/main" xmlns="" id="{DD11F1FE-8AE1-48CF-B010-97A0B555E98A}"/>
              </a:ext>
            </a:extLst>
          </p:cNvPr>
          <p:cNvSpPr>
            <a:spLocks noGrp="1"/>
          </p:cNvSpPr>
          <p:nvPr>
            <p:ph idx="1"/>
          </p:nvPr>
        </p:nvSpPr>
        <p:spPr>
          <a:xfrm>
            <a:off x="248278" y="1417638"/>
            <a:ext cx="8644202" cy="5373215"/>
          </a:xfrm>
        </p:spPr>
        <p:txBody>
          <a:bodyPr/>
          <a:lstStyle/>
          <a:p>
            <a:pPr lvl="0" algn="just"/>
            <a:r>
              <a:rPr lang="en-GB" sz="2000" dirty="0">
                <a:solidFill>
                  <a:prstClr val="black"/>
                </a:solidFill>
              </a:rPr>
              <a:t>In his speech on proposed economic stimulus package, the president indicated plans to secure a total amount of R130 billion for COVID-19 responses through reprioritisation and reductions across the three spheres of government. </a:t>
            </a:r>
          </a:p>
          <a:p>
            <a:pPr lvl="1" algn="just"/>
            <a:r>
              <a:rPr lang="en-GB" sz="2000" dirty="0">
                <a:solidFill>
                  <a:prstClr val="black"/>
                </a:solidFill>
              </a:rPr>
              <a:t>In the adjusted budget the amount to be reprioritised is R100,9billion </a:t>
            </a:r>
          </a:p>
          <a:p>
            <a:pPr lvl="1" algn="just"/>
            <a:r>
              <a:rPr lang="en-GB" sz="2000" dirty="0">
                <a:solidFill>
                  <a:prstClr val="black"/>
                </a:solidFill>
              </a:rPr>
              <a:t>National departments to contribute 53,9%, </a:t>
            </a:r>
          </a:p>
          <a:p>
            <a:pPr lvl="1" algn="just"/>
            <a:r>
              <a:rPr lang="en-GB" sz="2000" dirty="0">
                <a:solidFill>
                  <a:prstClr val="black"/>
                </a:solidFill>
              </a:rPr>
              <a:t>Provincial and local governments to contribute 33,6% and 12,5% respectively</a:t>
            </a:r>
          </a:p>
          <a:p>
            <a:pPr algn="just"/>
            <a:r>
              <a:rPr lang="en-ZA" sz="2000" dirty="0">
                <a:solidFill>
                  <a:prstClr val="black"/>
                </a:solidFill>
              </a:rPr>
              <a:t>On the whole the FFC supports the general thrust of government's reprioritisation as it closely follows criteria proposed by Commission to parliament in its submission to the Select and Standing Committees on Appropriations and Finance but future adjustment should be linked to growth.</a:t>
            </a:r>
          </a:p>
          <a:p>
            <a:pPr algn="just"/>
            <a:r>
              <a:rPr lang="en-ZA" sz="2000" dirty="0">
                <a:solidFill>
                  <a:prstClr val="black"/>
                </a:solidFill>
              </a:rPr>
              <a:t>However three  key concerns need noting:</a:t>
            </a:r>
          </a:p>
          <a:p>
            <a:pPr lvl="1" algn="just"/>
            <a:r>
              <a:rPr lang="en-ZA" sz="1600" dirty="0">
                <a:solidFill>
                  <a:prstClr val="black"/>
                </a:solidFill>
              </a:rPr>
              <a:t>Repeat reprioritisation/baseline cuts/suspensions </a:t>
            </a:r>
          </a:p>
          <a:p>
            <a:pPr lvl="1" algn="just"/>
            <a:r>
              <a:rPr lang="en-ZA" sz="1600" dirty="0">
                <a:solidFill>
                  <a:prstClr val="black"/>
                </a:solidFill>
              </a:rPr>
              <a:t>Provinces were left on their own to reprioritise: </a:t>
            </a:r>
            <a:r>
              <a:rPr lang="en-ZA" sz="1600" dirty="0">
                <a:solidFill>
                  <a:prstClr val="black"/>
                </a:solidFill>
              </a:rPr>
              <a:t>the extent of realisation and impact is </a:t>
            </a:r>
            <a:r>
              <a:rPr lang="en-ZA" sz="1600" dirty="0" smtClean="0">
                <a:solidFill>
                  <a:prstClr val="black"/>
                </a:solidFill>
              </a:rPr>
              <a:t>unknown</a:t>
            </a:r>
            <a:endParaRPr lang="en-ZA" sz="1600" dirty="0">
              <a:solidFill>
                <a:prstClr val="black"/>
              </a:solidFill>
            </a:endParaRPr>
          </a:p>
          <a:p>
            <a:pPr lvl="1" algn="just"/>
            <a:r>
              <a:rPr lang="en-ZA" sz="1600" dirty="0">
                <a:solidFill>
                  <a:prstClr val="black"/>
                </a:solidFill>
              </a:rPr>
              <a:t>Instead of the R20 billion promised to be injected to local government as announced as part of the fiscal package only R11 billion constitutes additional resources</a:t>
            </a:r>
          </a:p>
        </p:txBody>
      </p:sp>
      <p:sp>
        <p:nvSpPr>
          <p:cNvPr id="4" name="Slide Number Placeholder 3">
            <a:extLst>
              <a:ext uri="{FF2B5EF4-FFF2-40B4-BE49-F238E27FC236}">
                <a16:creationId xmlns:a16="http://schemas.microsoft.com/office/drawing/2014/main" xmlns="" id="{642256D5-CADD-446F-ACBD-B76D9457D13F}"/>
              </a:ext>
            </a:extLst>
          </p:cNvPr>
          <p:cNvSpPr>
            <a:spLocks noGrp="1"/>
          </p:cNvSpPr>
          <p:nvPr>
            <p:ph type="sldNum" sz="quarter" idx="10"/>
          </p:nvPr>
        </p:nvSpPr>
        <p:spPr/>
        <p:txBody>
          <a:bodyPr/>
          <a:lstStyle/>
          <a:p>
            <a:pPr>
              <a:defRPr/>
            </a:pPr>
            <a:r>
              <a:rPr lang="en-ZA" dirty="0"/>
              <a:t> </a:t>
            </a:r>
            <a:fld id="{F1102E04-C8CA-4535-B9A8-E00E6E7F4501}" type="slidenum">
              <a:rPr lang="en-ZA" smtClean="0"/>
              <a:pPr>
                <a:defRPr/>
              </a:pPr>
              <a:t>23</a:t>
            </a:fld>
            <a:endParaRPr lang="en-ZA" dirty="0"/>
          </a:p>
        </p:txBody>
      </p:sp>
      <mc:AlternateContent xmlns:mc="http://schemas.openxmlformats.org/markup-compatibility/2006" xmlns:p14="http://schemas.microsoft.com/office/powerpoint/2010/main">
        <mc:Choice Requires="p14">
          <p:contentPart p14:bwMode="auto" r:id="rId3">
            <p14:nvContentPartPr>
              <p14:cNvPr id="59" name="Ink 58">
                <a:extLst>
                  <a:ext uri="{FF2B5EF4-FFF2-40B4-BE49-F238E27FC236}">
                    <a16:creationId xmlns:a16="http://schemas.microsoft.com/office/drawing/2014/main" xmlns="" id="{6BC9DAB8-4F1B-4FF5-B46A-E6FCF598EF5E}"/>
                  </a:ext>
                </a:extLst>
              </p14:cNvPr>
              <p14:cNvContentPartPr/>
              <p14:nvPr/>
            </p14:nvContentPartPr>
            <p14:xfrm>
              <a:off x="7543819" y="4381257"/>
              <a:ext cx="51840" cy="162720"/>
            </p14:xfrm>
          </p:contentPart>
        </mc:Choice>
        <mc:Fallback xmlns="">
          <p:pic>
            <p:nvPicPr>
              <p:cNvPr id="59" name="Ink 58">
                <a:extLst>
                  <a:ext uri="{FF2B5EF4-FFF2-40B4-BE49-F238E27FC236}">
                    <a16:creationId xmlns:a16="http://schemas.microsoft.com/office/drawing/2014/main" xmlns:p14="http://schemas.microsoft.com/office/powerpoint/2010/main" xmlns="" id="{6BC9DAB8-4F1B-4FF5-B46A-E6FCF598EF5E}"/>
                  </a:ext>
                </a:extLst>
              </p:cNvPr>
              <p:cNvPicPr/>
              <p:nvPr/>
            </p:nvPicPr>
            <p:blipFill>
              <a:blip r:embed="rId4"/>
              <a:stretch>
                <a:fillRect/>
              </a:stretch>
            </p:blipFill>
            <p:spPr>
              <a:xfrm>
                <a:off x="7540579" y="4374777"/>
                <a:ext cx="61560" cy="176040"/>
              </a:xfrm>
              <a:prstGeom prst="rect">
                <a:avLst/>
              </a:prstGeom>
            </p:spPr>
          </p:pic>
        </mc:Fallback>
      </mc:AlternateContent>
    </p:spTree>
    <p:extLst>
      <p:ext uri="{BB962C8B-B14F-4D97-AF65-F5344CB8AC3E}">
        <p14:creationId xmlns:p14="http://schemas.microsoft.com/office/powerpoint/2010/main" val="157417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rPr>
              <a:t>Reprioritisation criteria</a:t>
            </a:r>
          </a:p>
        </p:txBody>
      </p:sp>
      <p:sp>
        <p:nvSpPr>
          <p:cNvPr id="3" name="Content Placeholder 2"/>
          <p:cNvSpPr>
            <a:spLocks noGrp="1"/>
          </p:cNvSpPr>
          <p:nvPr>
            <p:ph idx="1"/>
          </p:nvPr>
        </p:nvSpPr>
        <p:spPr>
          <a:xfrm>
            <a:off x="276532" y="1556792"/>
            <a:ext cx="8615948" cy="5040560"/>
          </a:xfrm>
        </p:spPr>
        <p:txBody>
          <a:bodyPr/>
          <a:lstStyle/>
          <a:p>
            <a:endParaRPr lang="en-US" sz="1800" dirty="0"/>
          </a:p>
          <a:p>
            <a:pPr lvl="1"/>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437148016"/>
              </p:ext>
            </p:extLst>
          </p:nvPr>
        </p:nvGraphicFramePr>
        <p:xfrm>
          <a:off x="264026" y="1551732"/>
          <a:ext cx="8615948" cy="4757588"/>
        </p:xfrm>
        <a:graphic>
          <a:graphicData uri="http://schemas.openxmlformats.org/drawingml/2006/table">
            <a:tbl>
              <a:tblPr firstRow="1" bandRow="1">
                <a:tableStyleId>{8799B23B-EC83-4686-B30A-512413B5E67A}</a:tableStyleId>
              </a:tblPr>
              <a:tblGrid>
                <a:gridCol w="4163958">
                  <a:extLst>
                    <a:ext uri="{9D8B030D-6E8A-4147-A177-3AD203B41FA5}">
                      <a16:colId xmlns:a16="http://schemas.microsoft.com/office/drawing/2014/main" xmlns="" val="20000"/>
                    </a:ext>
                  </a:extLst>
                </a:gridCol>
                <a:gridCol w="4451990">
                  <a:extLst>
                    <a:ext uri="{9D8B030D-6E8A-4147-A177-3AD203B41FA5}">
                      <a16:colId xmlns:a16="http://schemas.microsoft.com/office/drawing/2014/main" xmlns="" val="20001"/>
                    </a:ext>
                  </a:extLst>
                </a:gridCol>
              </a:tblGrid>
              <a:tr h="377061">
                <a:tc>
                  <a:txBody>
                    <a:bodyPr/>
                    <a:lstStyle/>
                    <a:p>
                      <a:pPr algn="just"/>
                      <a:r>
                        <a:rPr lang="en-US" sz="1200" dirty="0">
                          <a:solidFill>
                            <a:schemeClr val="tx1"/>
                          </a:solidFill>
                          <a:latin typeface="Times New Roman" panose="02020603050405020304" pitchFamily="18" charset="0"/>
                          <a:cs typeface="Times New Roman" panose="02020603050405020304" pitchFamily="18" charset="0"/>
                        </a:rPr>
                        <a:t>FFC Criteria</a:t>
                      </a:r>
                    </a:p>
                  </a:txBody>
                  <a:tcPr>
                    <a:solidFill>
                      <a:schemeClr val="bg1"/>
                    </a:solidFill>
                  </a:tcPr>
                </a:tc>
                <a:tc>
                  <a:txBody>
                    <a:bodyPr/>
                    <a:lstStyle/>
                    <a:p>
                      <a:pPr algn="just"/>
                      <a:r>
                        <a:rPr lang="en-US" sz="1200" dirty="0">
                          <a:solidFill>
                            <a:schemeClr val="tx1"/>
                          </a:solidFill>
                          <a:latin typeface="Times New Roman" panose="02020603050405020304" pitchFamily="18" charset="0"/>
                          <a:cs typeface="Times New Roman" panose="02020603050405020304" pitchFamily="18" charset="0"/>
                        </a:rPr>
                        <a:t>Government Reprioritisation Focus</a:t>
                      </a:r>
                    </a:p>
                  </a:txBody>
                  <a:tcPr>
                    <a:solidFill>
                      <a:schemeClr val="bg1"/>
                    </a:solidFill>
                  </a:tcPr>
                </a:tc>
                <a:extLst>
                  <a:ext uri="{0D108BD9-81ED-4DB2-BD59-A6C34878D82A}">
                    <a16:rowId xmlns:a16="http://schemas.microsoft.com/office/drawing/2014/main" xmlns="" val="10000"/>
                  </a:ext>
                </a:extLst>
              </a:tr>
              <a:tr h="670342">
                <a:tc>
                  <a:txBody>
                    <a:bodyPr/>
                    <a:lstStyle/>
                    <a:p>
                      <a:pPr marL="0" lvl="1" indent="0" algn="just"/>
                      <a:r>
                        <a:rPr lang="en-ZA" sz="1200" b="0" dirty="0">
                          <a:solidFill>
                            <a:schemeClr val="tx1"/>
                          </a:solidFill>
                          <a:latin typeface="Times New Roman" panose="02020603050405020304" pitchFamily="18" charset="0"/>
                          <a:cs typeface="Times New Roman" panose="02020603050405020304" pitchFamily="18" charset="0"/>
                        </a:rPr>
                        <a:t>Rights based approach: Protecting spending that caters for the basic rights of people (e.g. spending on basic services: water and sanitation, refuse removal);</a:t>
                      </a:r>
                      <a:endParaRPr lang="en-GB" sz="12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Font typeface="Arial" panose="020B0604020202020204" pitchFamily="34" charset="0"/>
                        <a:buNone/>
                      </a:pPr>
                      <a:r>
                        <a:rPr lang="en-US" sz="1200" b="0" dirty="0">
                          <a:solidFill>
                            <a:schemeClr val="tx1"/>
                          </a:solidFill>
                          <a:latin typeface="Times New Roman" panose="02020603050405020304" pitchFamily="18" charset="0"/>
                          <a:cs typeface="Times New Roman" panose="02020603050405020304" pitchFamily="18" charset="0"/>
                        </a:rPr>
                        <a:t>Government protected to a large extent basic services as it reprioritised. Education was not priority before but it was prioritised in the adjustment budget</a:t>
                      </a:r>
                    </a:p>
                  </a:txBody>
                  <a:tcPr>
                    <a:solidFill>
                      <a:schemeClr val="bg1"/>
                    </a:solidFill>
                  </a:tcPr>
                </a:tc>
                <a:extLst>
                  <a:ext uri="{0D108BD9-81ED-4DB2-BD59-A6C34878D82A}">
                    <a16:rowId xmlns:a16="http://schemas.microsoft.com/office/drawing/2014/main" xmlns="" val="10001"/>
                  </a:ext>
                </a:extLst>
              </a:tr>
              <a:tr h="8618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Times New Roman" panose="02020603050405020304" pitchFamily="18" charset="0"/>
                          <a:cs typeface="Times New Roman" panose="02020603050405020304" pitchFamily="18" charset="0"/>
                        </a:rPr>
                        <a:t>Equity and fairness: Balancing rural vs urban (spatial equity), formal vs informal. For example, a grant dedicated to urban areas may be a better candidate for reprioritisation than a grant focussing on rural areas</a:t>
                      </a:r>
                      <a:endParaRPr lang="en-US" sz="12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1200" b="0" dirty="0">
                          <a:solidFill>
                            <a:schemeClr val="tx1"/>
                          </a:solidFill>
                          <a:latin typeface="Times New Roman" panose="02020603050405020304" pitchFamily="18" charset="0"/>
                          <a:cs typeface="Times New Roman" panose="02020603050405020304" pitchFamily="18" charset="0"/>
                        </a:rPr>
                        <a:t>Evidently reprioritisation was not aggressive in grants with a rural focus and more aggressive on grants</a:t>
                      </a:r>
                      <a:r>
                        <a:rPr lang="en-US" sz="1200" b="0" baseline="0" dirty="0">
                          <a:solidFill>
                            <a:schemeClr val="tx1"/>
                          </a:solidFill>
                          <a:latin typeface="Times New Roman" panose="02020603050405020304" pitchFamily="18" charset="0"/>
                          <a:cs typeface="Times New Roman" panose="02020603050405020304" pitchFamily="18" charset="0"/>
                        </a:rPr>
                        <a:t> with an urban bias</a:t>
                      </a:r>
                      <a:endParaRPr lang="en-US" sz="12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2"/>
                  </a:ext>
                </a:extLst>
              </a:tr>
              <a:tr h="672214">
                <a:tc>
                  <a:txBody>
                    <a:bodyPr/>
                    <a:lstStyle/>
                    <a:p>
                      <a:pPr marL="0" lvl="1" indent="0" algn="just"/>
                      <a:r>
                        <a:rPr lang="en-ZA" sz="1200" b="0" dirty="0">
                          <a:solidFill>
                            <a:schemeClr val="tx1"/>
                          </a:solidFill>
                          <a:latin typeface="Times New Roman" panose="02020603050405020304" pitchFamily="18" charset="0"/>
                          <a:cs typeface="Times New Roman" panose="02020603050405020304" pitchFamily="18" charset="0"/>
                        </a:rPr>
                        <a:t>Spending performance: Reprioritising spending that exhibits consistent underspending, irregular or wasteful spending</a:t>
                      </a:r>
                      <a:endParaRPr lang="en-GB" sz="12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Times New Roman" panose="02020603050405020304" pitchFamily="18" charset="0"/>
                          <a:cs typeface="Times New Roman" panose="02020603050405020304" pitchFamily="18" charset="0"/>
                        </a:rPr>
                        <a:t>The government reprioritised aggressively on funds or line items with a history of underperformance/underspending and those likely to be underspent due to Covid-19 related lockdown. </a:t>
                      </a:r>
                      <a:endParaRPr lang="en-US" sz="12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3"/>
                  </a:ext>
                </a:extLst>
              </a:tr>
              <a:tr h="931179">
                <a:tc>
                  <a:txBody>
                    <a:bodyPr/>
                    <a:lstStyle/>
                    <a:p>
                      <a:pPr marL="0" lvl="1" indent="0" algn="just"/>
                      <a:r>
                        <a:rPr lang="en-ZA" sz="1200" b="0" dirty="0">
                          <a:solidFill>
                            <a:schemeClr val="tx1"/>
                          </a:solidFill>
                          <a:latin typeface="Times New Roman" panose="02020603050405020304" pitchFamily="18" charset="0"/>
                          <a:cs typeface="Times New Roman" panose="02020603050405020304" pitchFamily="18" charset="0"/>
                        </a:rPr>
                        <a:t>Impact: Reprioritising spending that would have the least impact on livelihoods and the economy e.g. include travel, subsistence allowances, training and catering;</a:t>
                      </a:r>
                      <a:endParaRPr lang="en-GB" sz="12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fontAlgn="ctr">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Suspending allocations for capital and other departmental projects that could be delayed or rescheduled to later.</a:t>
                      </a:r>
                      <a:r>
                        <a:rPr lang="en-US" sz="1200" b="0" i="0" u="none" strike="noStrike" baseline="0" dirty="0">
                          <a:solidFill>
                            <a:schemeClr val="tx1"/>
                          </a:solidFill>
                          <a:effectLst/>
                          <a:latin typeface="Times New Roman" panose="02020603050405020304" pitchFamily="18" charset="0"/>
                          <a:cs typeface="Times New Roman" panose="02020603050405020304" pitchFamily="18" charset="0"/>
                        </a:rPr>
                        <a:t>, e.g. t</a:t>
                      </a:r>
                      <a:r>
                        <a:rPr lang="en-US" sz="1200" b="0" i="0" u="none" strike="noStrike" dirty="0">
                          <a:solidFill>
                            <a:schemeClr val="tx1"/>
                          </a:solidFill>
                          <a:effectLst/>
                          <a:latin typeface="Times New Roman" panose="02020603050405020304" pitchFamily="18" charset="0"/>
                          <a:cs typeface="Times New Roman" panose="02020603050405020304" pitchFamily="18" charset="0"/>
                        </a:rPr>
                        <a:t>he implementation of infrastructure projects at various museums and the National Archives, as well as some legacy projects, has been delayed due to the restrictions on </a:t>
                      </a:r>
                      <a:r>
                        <a:rPr lang="en-US" sz="1200" b="0" i="0" u="none" strike="noStrike" dirty="0" smtClean="0">
                          <a:solidFill>
                            <a:schemeClr val="tx1"/>
                          </a:solidFill>
                          <a:effectLst/>
                          <a:latin typeface="Times New Roman" panose="02020603050405020304" pitchFamily="18" charset="0"/>
                          <a:cs typeface="Times New Roman" panose="02020603050405020304" pitchFamily="18" charset="0"/>
                        </a:rPr>
                        <a:t>the economy </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solidFill>
                      <a:schemeClr val="bg1"/>
                    </a:solidFill>
                  </a:tcPr>
                </a:tc>
                <a:extLst>
                  <a:ext uri="{0D108BD9-81ED-4DB2-BD59-A6C34878D82A}">
                    <a16:rowId xmlns:a16="http://schemas.microsoft.com/office/drawing/2014/main" xmlns="" val="10004"/>
                  </a:ext>
                </a:extLst>
              </a:tr>
              <a:tr h="1244922">
                <a:tc>
                  <a:txBody>
                    <a:bodyPr/>
                    <a:lstStyle/>
                    <a:p>
                      <a:pPr algn="just"/>
                      <a:r>
                        <a:rPr lang="en-ZA" sz="1200" b="0" dirty="0">
                          <a:solidFill>
                            <a:schemeClr val="tx1"/>
                          </a:solidFill>
                          <a:latin typeface="Times New Roman" panose="02020603050405020304" pitchFamily="18" charset="0"/>
                          <a:cs typeface="Times New Roman" panose="02020603050405020304" pitchFamily="18" charset="0"/>
                        </a:rPr>
                        <a:t>Essential vs non essential to Covid-19: In determining where to prioritise, decision makers need to distinguish between essential departments or items of spending relative to non-essential</a:t>
                      </a:r>
                    </a:p>
                    <a:p>
                      <a:pPr algn="just"/>
                      <a:r>
                        <a:rPr lang="en-ZA" sz="1200" b="0" dirty="0">
                          <a:solidFill>
                            <a:schemeClr val="tx1"/>
                          </a:solidFill>
                          <a:latin typeface="Times New Roman" panose="02020603050405020304" pitchFamily="18" charset="0"/>
                          <a:cs typeface="Times New Roman" panose="02020603050405020304" pitchFamily="18" charset="0"/>
                        </a:rPr>
                        <a:t>Moderate compensation of employees</a:t>
                      </a:r>
                    </a:p>
                    <a:p>
                      <a:pPr lvl="1" algn="just"/>
                      <a:endParaRPr lang="en-US" sz="12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Font typeface="Arial" panose="020B0604020202020204" pitchFamily="34" charset="0"/>
                        <a:buNone/>
                      </a:pPr>
                      <a:r>
                        <a:rPr lang="en-US" sz="1200" b="0" i="0" u="none" strike="noStrike" dirty="0">
                          <a:solidFill>
                            <a:schemeClr val="tx1"/>
                          </a:solidFill>
                          <a:effectLst/>
                          <a:latin typeface="Times New Roman" panose="02020603050405020304" pitchFamily="18" charset="0"/>
                          <a:cs typeface="Times New Roman" panose="02020603050405020304" pitchFamily="18" charset="0"/>
                        </a:rPr>
                        <a:t>Reprioritisation</a:t>
                      </a:r>
                      <a:r>
                        <a:rPr lang="en-US" sz="1200" b="0" i="0" u="none" strike="noStrike" baseline="0" dirty="0">
                          <a:solidFill>
                            <a:schemeClr val="tx1"/>
                          </a:solidFill>
                          <a:effectLst/>
                          <a:latin typeface="Times New Roman" panose="02020603050405020304" pitchFamily="18" charset="0"/>
                          <a:cs typeface="Times New Roman" panose="02020603050405020304" pitchFamily="18" charset="0"/>
                        </a:rPr>
                        <a:t> was more aggressive on </a:t>
                      </a:r>
                      <a:r>
                        <a:rPr lang="en-US" sz="1200" b="0" i="0" u="none" strike="noStrike" dirty="0">
                          <a:solidFill>
                            <a:schemeClr val="tx1"/>
                          </a:solidFill>
                          <a:effectLst/>
                          <a:latin typeface="Times New Roman" panose="02020603050405020304" pitchFamily="18" charset="0"/>
                          <a:cs typeface="Times New Roman" panose="02020603050405020304" pitchFamily="18" charset="0"/>
                        </a:rPr>
                        <a:t>non-essential</a:t>
                      </a:r>
                      <a:r>
                        <a:rPr lang="en-US" sz="1200" b="0" i="0" u="none" strike="noStrike" baseline="0" dirty="0">
                          <a:solidFill>
                            <a:schemeClr val="tx1"/>
                          </a:solidFill>
                          <a:effectLst/>
                          <a:latin typeface="Times New Roman" panose="02020603050405020304" pitchFamily="18" charset="0"/>
                          <a:cs typeface="Times New Roman" panose="02020603050405020304" pitchFamily="18" charset="0"/>
                        </a:rPr>
                        <a:t> Covid-19 related spending, e.g.</a:t>
                      </a:r>
                      <a:endParaRPr lang="en-US" sz="1200" b="0" dirty="0">
                        <a:solidFill>
                          <a:schemeClr val="tx1"/>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200" b="0" dirty="0">
                          <a:solidFill>
                            <a:schemeClr val="tx1"/>
                          </a:solidFill>
                          <a:latin typeface="Times New Roman" panose="02020603050405020304" pitchFamily="18" charset="0"/>
                          <a:cs typeface="Times New Roman" panose="02020603050405020304" pitchFamily="18" charset="0"/>
                        </a:rPr>
                        <a:t>planned projects or planned construction projects  was targeted </a:t>
                      </a:r>
                    </a:p>
                    <a:p>
                      <a:pPr marL="171450" indent="-171450" algn="just">
                        <a:buFont typeface="Arial" panose="020B0604020202020204" pitchFamily="34" charset="0"/>
                        <a:buChar char="•"/>
                      </a:pPr>
                      <a:r>
                        <a:rPr lang="en-US" sz="1200" b="0" dirty="0">
                          <a:solidFill>
                            <a:schemeClr val="tx1"/>
                          </a:solidFill>
                          <a:latin typeface="Times New Roman" panose="02020603050405020304" pitchFamily="18" charset="0"/>
                          <a:cs typeface="Times New Roman" panose="02020603050405020304" pitchFamily="18" charset="0"/>
                        </a:rPr>
                        <a:t>Scaling back on the purchase of library</a:t>
                      </a:r>
                      <a:r>
                        <a:rPr lang="en-US" sz="1200" b="0" baseline="0" dirty="0">
                          <a:solidFill>
                            <a:schemeClr val="tx1"/>
                          </a:solidFill>
                          <a:latin typeface="Times New Roman" panose="02020603050405020304" pitchFamily="18" charset="0"/>
                          <a:cs typeface="Times New Roman" panose="02020603050405020304" pitchFamily="18" charset="0"/>
                        </a:rPr>
                        <a:t> construction</a:t>
                      </a:r>
                      <a:r>
                        <a:rPr lang="en-US" sz="1200" b="0" dirty="0">
                          <a:solidFill>
                            <a:schemeClr val="tx1"/>
                          </a:solidFill>
                          <a:latin typeface="Times New Roman" panose="02020603050405020304" pitchFamily="18" charset="0"/>
                          <a:cs typeface="Times New Roman" panose="02020603050405020304" pitchFamily="18" charset="0"/>
                        </a:rPr>
                        <a:t>, </a:t>
                      </a:r>
                    </a:p>
                    <a:p>
                      <a:pPr marL="171450" indent="-171450" algn="just">
                        <a:buFont typeface="Arial" panose="020B0604020202020204" pitchFamily="34" charset="0"/>
                        <a:buChar char="•"/>
                      </a:pPr>
                      <a:r>
                        <a:rPr lang="en-US" sz="1200" b="0" dirty="0">
                          <a:solidFill>
                            <a:schemeClr val="tx1"/>
                          </a:solidFill>
                          <a:latin typeface="Times New Roman" panose="02020603050405020304" pitchFamily="18" charset="0"/>
                          <a:cs typeface="Times New Roman" panose="02020603050405020304" pitchFamily="18" charset="0"/>
                        </a:rPr>
                        <a:t>Filling of vacancies suspended until later in the financial year e.g.</a:t>
                      </a:r>
                      <a:r>
                        <a:rPr lang="en-US" sz="1200" b="0" baseline="0" dirty="0">
                          <a:solidFill>
                            <a:schemeClr val="tx1"/>
                          </a:solidFill>
                          <a:latin typeface="Times New Roman" panose="02020603050405020304" pitchFamily="18" charset="0"/>
                          <a:cs typeface="Times New Roman" panose="02020603050405020304" pitchFamily="18" charset="0"/>
                        </a:rPr>
                        <a:t> vote 37</a:t>
                      </a:r>
                      <a:endParaRPr lang="en-US" sz="12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0"/>
          </p:nvPr>
        </p:nvSpPr>
        <p:spPr/>
        <p:txBody>
          <a:bodyPr/>
          <a:lstStyle/>
          <a:p>
            <a:pPr>
              <a:defRPr/>
            </a:pPr>
            <a:fld id="{F1102E04-C8CA-4535-B9A8-E00E6E7F4501}" type="slidenum">
              <a:rPr lang="en-ZA" smtClean="0"/>
              <a:pPr>
                <a:defRPr/>
              </a:pPr>
              <a:t>24</a:t>
            </a:fld>
            <a:endParaRPr lang="en-ZA" dirty="0"/>
          </a:p>
        </p:txBody>
      </p:sp>
      <mc:AlternateContent xmlns:mc="http://schemas.openxmlformats.org/markup-compatibility/2006" xmlns:p14="http://schemas.microsoft.com/office/powerpoint/2010/main">
        <mc:Choice Requires="p14">
          <p:contentPart p14:bwMode="auto" r:id="rId2">
            <p14:nvContentPartPr>
              <p14:cNvPr id="151" name="Ink 150">
                <a:extLst>
                  <a:ext uri="{FF2B5EF4-FFF2-40B4-BE49-F238E27FC236}">
                    <a16:creationId xmlns:a16="http://schemas.microsoft.com/office/drawing/2014/main" xmlns="" id="{B4321E16-BAC9-42F6-88B0-6BAAE5AF8F90}"/>
                  </a:ext>
                </a:extLst>
              </p14:cNvPr>
              <p14:cNvContentPartPr/>
              <p14:nvPr/>
            </p14:nvContentPartPr>
            <p14:xfrm>
              <a:off x="533899" y="5093109"/>
              <a:ext cx="8640" cy="46440"/>
            </p14:xfrm>
          </p:contentPart>
        </mc:Choice>
        <mc:Fallback xmlns="">
          <p:pic>
            <p:nvPicPr>
              <p:cNvPr id="151" name="Ink 150">
                <a:extLst>
                  <a:ext uri="{FF2B5EF4-FFF2-40B4-BE49-F238E27FC236}">
                    <a16:creationId xmlns:a16="http://schemas.microsoft.com/office/drawing/2014/main" xmlns:p14="http://schemas.microsoft.com/office/powerpoint/2010/main" xmlns="" id="{B4321E16-BAC9-42F6-88B0-6BAAE5AF8F90}"/>
                  </a:ext>
                </a:extLst>
              </p:cNvPr>
              <p:cNvPicPr/>
              <p:nvPr/>
            </p:nvPicPr>
            <p:blipFill>
              <a:blip r:embed="rId3"/>
              <a:stretch>
                <a:fillRect/>
              </a:stretch>
            </p:blipFill>
            <p:spPr>
              <a:xfrm>
                <a:off x="530299" y="5089844"/>
                <a:ext cx="15480" cy="53333"/>
              </a:xfrm>
              <a:prstGeom prst="rect">
                <a:avLst/>
              </a:prstGeom>
            </p:spPr>
          </p:pic>
        </mc:Fallback>
      </mc:AlternateContent>
    </p:spTree>
    <p:extLst>
      <p:ext uri="{BB962C8B-B14F-4D97-AF65-F5344CB8AC3E}">
        <p14:creationId xmlns:p14="http://schemas.microsoft.com/office/powerpoint/2010/main" val="105555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59606" cy="1143000"/>
          </a:xfrm>
        </p:spPr>
        <p:txBody>
          <a:bodyPr>
            <a:noAutofit/>
          </a:bodyPr>
          <a:lstStyle/>
          <a:p>
            <a:r>
              <a:rPr lang="en-GB" sz="1800" dirty="0">
                <a:effectLst/>
              </a:rPr>
              <a:t>    	</a:t>
            </a:r>
            <a:r>
              <a:rPr lang="en-GB" sz="2400" dirty="0">
                <a:effectLst/>
              </a:rPr>
              <a:t>Continuous Baseline Cuts (2017-2020 budgets) and Net Suspensions (2020 Adjustment  Budget</a:t>
            </a:r>
          </a:p>
        </p:txBody>
      </p:sp>
      <p:sp>
        <p:nvSpPr>
          <p:cNvPr id="3" name="Content Placeholder 2"/>
          <p:cNvSpPr>
            <a:spLocks noGrp="1"/>
          </p:cNvSpPr>
          <p:nvPr>
            <p:ph idx="1"/>
          </p:nvPr>
        </p:nvSpPr>
        <p:spPr>
          <a:xfrm>
            <a:off x="251520" y="1463289"/>
            <a:ext cx="8565286" cy="4641379"/>
          </a:xfrm>
        </p:spPr>
        <p:txBody>
          <a:bodyPr/>
          <a:lstStyle/>
          <a:p>
            <a:pPr algn="just"/>
            <a:r>
              <a:rPr lang="en-ZA" sz="2000" dirty="0">
                <a:solidFill>
                  <a:prstClr val="black"/>
                </a:solidFill>
              </a:rPr>
              <a:t>Repeat reprioritisation/baseline cuts/suspensions is likely to have negative consequences. </a:t>
            </a:r>
          </a:p>
          <a:p>
            <a:pPr lvl="1" algn="just"/>
            <a:r>
              <a:rPr lang="en-ZA" sz="1600" dirty="0">
                <a:solidFill>
                  <a:prstClr val="black"/>
                </a:solidFill>
              </a:rPr>
              <a:t>It compounds uncertainties on subnational governments in terms of planning and service delivery; </a:t>
            </a:r>
            <a:r>
              <a:rPr lang="en-ZA" sz="1600" dirty="0" smtClean="0">
                <a:solidFill>
                  <a:prstClr val="black"/>
                </a:solidFill>
              </a:rPr>
              <a:t>affects </a:t>
            </a:r>
            <a:r>
              <a:rPr lang="en-ZA" sz="1600" dirty="0">
                <a:solidFill>
                  <a:prstClr val="black"/>
                </a:solidFill>
              </a:rPr>
              <a:t>infrastructure investment and asset care; service delivery in the long run; and ultimately </a:t>
            </a:r>
            <a:r>
              <a:rPr lang="en-ZA" sz="1600" dirty="0" smtClean="0">
                <a:solidFill>
                  <a:prstClr val="black"/>
                </a:solidFill>
              </a:rPr>
              <a:t>derails </a:t>
            </a:r>
            <a:r>
              <a:rPr lang="en-ZA" sz="1600" dirty="0">
                <a:solidFill>
                  <a:prstClr val="black"/>
                </a:solidFill>
              </a:rPr>
              <a:t>the country’s from achieving its NDP or SDG goals.</a:t>
            </a:r>
          </a:p>
          <a:p>
            <a:pPr lvl="1" algn="just"/>
            <a:r>
              <a:rPr lang="en-ZA" sz="1600" dirty="0">
                <a:solidFill>
                  <a:prstClr val="black"/>
                </a:solidFill>
              </a:rPr>
              <a:t>There is therefore a need for a thorough assessment of the implications of the repeated reprioritisation of some grants on employment, poverty alleviation, rural and urban development, education and health outcomes among others.  </a:t>
            </a:r>
            <a:endParaRPr lang="en-GB" sz="1600" dirty="0">
              <a:solidFill>
                <a:prstClr val="black"/>
              </a:solidFill>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25</a:t>
            </a:fld>
            <a:endParaRPr lang="en-ZA" dirty="0"/>
          </a:p>
        </p:txBody>
      </p:sp>
      <p:graphicFrame>
        <p:nvGraphicFramePr>
          <p:cNvPr id="5" name="Content Placeholder 4"/>
          <p:cNvGraphicFramePr>
            <a:graphicFrameLocks/>
          </p:cNvGraphicFramePr>
          <p:nvPr>
            <p:extLst>
              <p:ext uri="{D42A27DB-BD31-4B8C-83A1-F6EECF244321}">
                <p14:modId xmlns:p14="http://schemas.microsoft.com/office/powerpoint/2010/main" val="3154117319"/>
              </p:ext>
            </p:extLst>
          </p:nvPr>
        </p:nvGraphicFramePr>
        <p:xfrm>
          <a:off x="251520" y="3789040"/>
          <a:ext cx="8640960" cy="2592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2274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B1FA6-C775-49F5-B046-F59BC3BE717F}"/>
              </a:ext>
            </a:extLst>
          </p:cNvPr>
          <p:cNvSpPr>
            <a:spLocks noGrp="1"/>
          </p:cNvSpPr>
          <p:nvPr>
            <p:ph type="title"/>
          </p:nvPr>
        </p:nvSpPr>
        <p:spPr>
          <a:xfrm>
            <a:off x="653355" y="255587"/>
            <a:ext cx="8229600" cy="1143000"/>
          </a:xfrm>
        </p:spPr>
        <p:txBody>
          <a:bodyPr>
            <a:noAutofit/>
          </a:bodyPr>
          <a:lstStyle/>
          <a:p>
            <a:r>
              <a:rPr lang="en-ZA" sz="3200" dirty="0">
                <a:effectLst/>
              </a:rPr>
              <a:t>Budget adjustments by vote: adjusted budget vs 2020 budget</a:t>
            </a:r>
          </a:p>
        </p:txBody>
      </p:sp>
      <p:sp>
        <p:nvSpPr>
          <p:cNvPr id="4" name="Slide Number Placeholder 3">
            <a:extLst>
              <a:ext uri="{FF2B5EF4-FFF2-40B4-BE49-F238E27FC236}">
                <a16:creationId xmlns:a16="http://schemas.microsoft.com/office/drawing/2014/main" xmlns="" id="{29357222-0A5E-4FB4-8ECD-90C9FF13F03A}"/>
              </a:ext>
            </a:extLst>
          </p:cNvPr>
          <p:cNvSpPr>
            <a:spLocks noGrp="1"/>
          </p:cNvSpPr>
          <p:nvPr>
            <p:ph type="sldNum" sz="quarter" idx="10"/>
          </p:nvPr>
        </p:nvSpPr>
        <p:spPr/>
        <p:txBody>
          <a:bodyPr/>
          <a:lstStyle/>
          <a:p>
            <a:pPr>
              <a:defRPr/>
            </a:pPr>
            <a:fld id="{F1102E04-C8CA-4535-B9A8-E00E6E7F4501}" type="slidenum">
              <a:rPr lang="en-ZA" smtClean="0"/>
              <a:pPr>
                <a:defRPr/>
              </a:pPr>
              <a:t>26</a:t>
            </a:fld>
            <a:endParaRPr lang="en-ZA" dirty="0"/>
          </a:p>
        </p:txBody>
      </p:sp>
      <p:sp>
        <p:nvSpPr>
          <p:cNvPr id="8" name="Rectangle 7">
            <a:extLst>
              <a:ext uri="{FF2B5EF4-FFF2-40B4-BE49-F238E27FC236}">
                <a16:creationId xmlns:a16="http://schemas.microsoft.com/office/drawing/2014/main" xmlns="" id="{62D7F334-067F-40EA-BC0A-3F2D96C8E2C9}"/>
              </a:ext>
            </a:extLst>
          </p:cNvPr>
          <p:cNvSpPr/>
          <p:nvPr/>
        </p:nvSpPr>
        <p:spPr>
          <a:xfrm>
            <a:off x="111127" y="4778469"/>
            <a:ext cx="8777733" cy="1569660"/>
          </a:xfrm>
          <a:prstGeom prst="rect">
            <a:avLst/>
          </a:prstGeom>
        </p:spPr>
        <p:txBody>
          <a:bodyPr wrap="square">
            <a:spAutoFit/>
          </a:bodyPr>
          <a:lstStyle/>
          <a:p>
            <a:pPr marL="285750" indent="-285750" algn="just">
              <a:buFont typeface="Arial" panose="020B0604020202020204" pitchFamily="34" charset="0"/>
              <a:buChar char="•"/>
            </a:pPr>
            <a:r>
              <a:rPr lang="en-ZA" sz="1600" dirty="0">
                <a:latin typeface="Times New Roman" panose="02020603050405020304" pitchFamily="18" charset="0"/>
                <a:cs typeface="Times New Roman" panose="02020603050405020304" pitchFamily="18" charset="0"/>
              </a:rPr>
              <a:t>The national departments of Tourism and Military Veterans are the most effected, with their budgeted spending reduced by R1.0billion(40%) and R137million(20,1%)  respectively. </a:t>
            </a:r>
          </a:p>
          <a:p>
            <a:pPr marL="285750" indent="-285750" algn="just">
              <a:buFont typeface="Arial" panose="020B0604020202020204" pitchFamily="34" charset="0"/>
              <a:buChar char="•"/>
            </a:pPr>
            <a:r>
              <a:rPr lang="en-ZA" sz="1600" dirty="0">
                <a:latin typeface="Times New Roman" panose="02020603050405020304" pitchFamily="18" charset="0"/>
                <a:cs typeface="Times New Roman" panose="02020603050405020304" pitchFamily="18" charset="0"/>
              </a:rPr>
              <a:t>The national department of Public Enterprise and Office of the Chief Justice are the least affected with their budgeted spending reduced by R92 million (0,2%) and R30 million (1,2%).</a:t>
            </a:r>
          </a:p>
          <a:p>
            <a:pPr marL="285750" indent="-285750" algn="just">
              <a:buFont typeface="Arial" panose="020B0604020202020204" pitchFamily="34" charset="0"/>
              <a:buChar char="•"/>
            </a:pPr>
            <a:r>
              <a:rPr lang="en-ZA" sz="1600" dirty="0">
                <a:latin typeface="Times New Roman" panose="02020603050405020304" pitchFamily="18" charset="0"/>
                <a:cs typeface="Times New Roman" panose="02020603050405020304" pitchFamily="18" charset="0"/>
              </a:rPr>
              <a:t>The Commission notes and the reprioritisation in departments, as certain departments </a:t>
            </a:r>
            <a:r>
              <a:rPr lang="en-ZA" sz="1600" dirty="0" smtClean="0">
                <a:latin typeface="Times New Roman" panose="02020603050405020304" pitchFamily="18" charset="0"/>
                <a:cs typeface="Times New Roman" panose="02020603050405020304" pitchFamily="18" charset="0"/>
              </a:rPr>
              <a:t>are in reality </a:t>
            </a:r>
            <a:r>
              <a:rPr lang="en-ZA" sz="1600" dirty="0">
                <a:latin typeface="Times New Roman" panose="02020603050405020304" pitchFamily="18" charset="0"/>
                <a:cs typeface="Times New Roman" panose="02020603050405020304" pitchFamily="18" charset="0"/>
              </a:rPr>
              <a:t>likely to </a:t>
            </a:r>
            <a:r>
              <a:rPr lang="en-ZA" sz="1600" dirty="0">
                <a:latin typeface="Times New Roman" panose="02020603050405020304" pitchFamily="18" charset="0"/>
                <a:cs typeface="Times New Roman" panose="02020603050405020304" pitchFamily="18" charset="0"/>
              </a:rPr>
              <a:t>underspend in the 2020/21 financial year due to lockdown. </a:t>
            </a:r>
            <a:endParaRPr lang="en-ZA"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A1A76B5B-7A85-48C4-B158-EBD585058A85}"/>
                  </a:ext>
                </a:extLst>
              </p14:cNvPr>
              <p14:cNvContentPartPr/>
              <p14:nvPr/>
            </p14:nvContentPartPr>
            <p14:xfrm>
              <a:off x="2695560" y="3952950"/>
              <a:ext cx="360" cy="360"/>
            </p14:xfrm>
          </p:contentPart>
        </mc:Choice>
        <mc:Fallback xmlns="">
          <p:pic>
            <p:nvPicPr>
              <p:cNvPr id="3" name="Ink 2">
                <a:extLst>
                  <a:ext uri="{FF2B5EF4-FFF2-40B4-BE49-F238E27FC236}">
                    <a16:creationId xmlns:a16="http://schemas.microsoft.com/office/drawing/2014/main" xmlns:p14="http://schemas.microsoft.com/office/powerpoint/2010/main" xmlns="" id="{A1A76B5B-7A85-48C4-B158-EBD585058A85}"/>
                  </a:ext>
                </a:extLst>
              </p:cNvPr>
              <p:cNvPicPr/>
              <p:nvPr/>
            </p:nvPicPr>
            <p:blipFill>
              <a:blip r:embed="rId4"/>
              <a:stretch>
                <a:fillRect/>
              </a:stretch>
            </p:blipFill>
            <p:spPr>
              <a:xfrm>
                <a:off x="2686560" y="394395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0750235D-D6DD-4FD0-BAF1-94D9F287C868}"/>
                  </a:ext>
                </a:extLst>
              </p14:cNvPr>
              <p14:cNvContentPartPr/>
              <p14:nvPr/>
            </p14:nvContentPartPr>
            <p14:xfrm>
              <a:off x="2762160" y="3933870"/>
              <a:ext cx="360" cy="360"/>
            </p14:xfrm>
          </p:contentPart>
        </mc:Choice>
        <mc:Fallback xmlns="">
          <p:pic>
            <p:nvPicPr>
              <p:cNvPr id="5" name="Ink 4">
                <a:extLst>
                  <a:ext uri="{FF2B5EF4-FFF2-40B4-BE49-F238E27FC236}">
                    <a16:creationId xmlns:a16="http://schemas.microsoft.com/office/drawing/2014/main" xmlns:p14="http://schemas.microsoft.com/office/powerpoint/2010/main" xmlns="" id="{0750235D-D6DD-4FD0-BAF1-94D9F287C868}"/>
                  </a:ext>
                </a:extLst>
              </p:cNvPr>
              <p:cNvPicPr/>
              <p:nvPr/>
            </p:nvPicPr>
            <p:blipFill>
              <a:blip r:embed="rId4"/>
              <a:stretch>
                <a:fillRect/>
              </a:stretch>
            </p:blipFill>
            <p:spPr>
              <a:xfrm>
                <a:off x="2753160" y="392487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xmlns="" id="{ED2C0B6F-1450-4B71-B3CB-CD0363E9E0D9}"/>
                  </a:ext>
                </a:extLst>
              </p14:cNvPr>
              <p14:cNvContentPartPr/>
              <p14:nvPr/>
            </p14:nvContentPartPr>
            <p14:xfrm>
              <a:off x="3409800" y="4200630"/>
              <a:ext cx="360" cy="360"/>
            </p14:xfrm>
          </p:contentPart>
        </mc:Choice>
        <mc:Fallback xmlns="">
          <p:pic>
            <p:nvPicPr>
              <p:cNvPr id="6" name="Ink 5">
                <a:extLst>
                  <a:ext uri="{FF2B5EF4-FFF2-40B4-BE49-F238E27FC236}">
                    <a16:creationId xmlns:a16="http://schemas.microsoft.com/office/drawing/2014/main" xmlns:p14="http://schemas.microsoft.com/office/powerpoint/2010/main" xmlns="" id="{ED2C0B6F-1450-4B71-B3CB-CD0363E9E0D9}"/>
                  </a:ext>
                </a:extLst>
              </p:cNvPr>
              <p:cNvPicPr/>
              <p:nvPr/>
            </p:nvPicPr>
            <p:blipFill>
              <a:blip r:embed="rId4"/>
              <a:stretch>
                <a:fillRect/>
              </a:stretch>
            </p:blipFill>
            <p:spPr>
              <a:xfrm>
                <a:off x="3400800" y="419163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xmlns="" id="{96268D78-EF86-4018-BAAF-A7AB6821BA72}"/>
                  </a:ext>
                </a:extLst>
              </p14:cNvPr>
              <p14:cNvContentPartPr/>
              <p14:nvPr/>
            </p14:nvContentPartPr>
            <p14:xfrm>
              <a:off x="828600" y="1171590"/>
              <a:ext cx="360" cy="360"/>
            </p14:xfrm>
          </p:contentPart>
        </mc:Choice>
        <mc:Fallback xmlns="">
          <p:pic>
            <p:nvPicPr>
              <p:cNvPr id="11" name="Ink 10">
                <a:extLst>
                  <a:ext uri="{FF2B5EF4-FFF2-40B4-BE49-F238E27FC236}">
                    <a16:creationId xmlns:a16="http://schemas.microsoft.com/office/drawing/2014/main" xmlns:p14="http://schemas.microsoft.com/office/powerpoint/2010/main" xmlns="" id="{96268D78-EF86-4018-BAAF-A7AB6821BA72}"/>
                  </a:ext>
                </a:extLst>
              </p:cNvPr>
              <p:cNvPicPr/>
              <p:nvPr/>
            </p:nvPicPr>
            <p:blipFill>
              <a:blip r:embed="rId8"/>
              <a:stretch>
                <a:fillRect/>
              </a:stretch>
            </p:blipFill>
            <p:spPr>
              <a:xfrm>
                <a:off x="819600" y="1162590"/>
                <a:ext cx="18360" cy="18360"/>
              </a:xfrm>
              <a:prstGeom prst="rect">
                <a:avLst/>
              </a:prstGeom>
            </p:spPr>
          </p:pic>
        </mc:Fallback>
      </mc:AlternateContent>
      <p:graphicFrame>
        <p:nvGraphicFramePr>
          <p:cNvPr id="14" name="Chart 13">
            <a:extLst>
              <a:ext uri="{FF2B5EF4-FFF2-40B4-BE49-F238E27FC236}">
                <a16:creationId xmlns:a16="http://schemas.microsoft.com/office/drawing/2014/main" xmlns="" id="{326271F9-9D96-4E3B-A5C3-CB3EF2E8C7C0}"/>
              </a:ext>
            </a:extLst>
          </p:cNvPr>
          <p:cNvGraphicFramePr>
            <a:graphicFrameLocks/>
          </p:cNvGraphicFramePr>
          <p:nvPr>
            <p:extLst>
              <p:ext uri="{D42A27DB-BD31-4B8C-83A1-F6EECF244321}">
                <p14:modId xmlns:p14="http://schemas.microsoft.com/office/powerpoint/2010/main" val="3078950721"/>
              </p:ext>
            </p:extLst>
          </p:nvPr>
        </p:nvGraphicFramePr>
        <p:xfrm>
          <a:off x="229842" y="1484783"/>
          <a:ext cx="4414166" cy="337126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a:extLst>
              <a:ext uri="{FF2B5EF4-FFF2-40B4-BE49-F238E27FC236}">
                <a16:creationId xmlns:a16="http://schemas.microsoft.com/office/drawing/2014/main" xmlns="" id="{9B37F70E-350B-4331-8EA6-D33D4E73BC8F}"/>
              </a:ext>
            </a:extLst>
          </p:cNvPr>
          <p:cNvGraphicFramePr>
            <a:graphicFrameLocks/>
          </p:cNvGraphicFramePr>
          <p:nvPr>
            <p:extLst>
              <p:ext uri="{D42A27DB-BD31-4B8C-83A1-F6EECF244321}">
                <p14:modId xmlns:p14="http://schemas.microsoft.com/office/powerpoint/2010/main" val="859362547"/>
              </p:ext>
            </p:extLst>
          </p:nvPr>
        </p:nvGraphicFramePr>
        <p:xfrm>
          <a:off x="4644007" y="1483704"/>
          <a:ext cx="4270151" cy="337126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79949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FDE1A-E21C-478E-9ECE-D88D7B8B4328}"/>
              </a:ext>
            </a:extLst>
          </p:cNvPr>
          <p:cNvSpPr>
            <a:spLocks noGrp="1"/>
          </p:cNvSpPr>
          <p:nvPr>
            <p:ph type="title"/>
          </p:nvPr>
        </p:nvSpPr>
        <p:spPr/>
        <p:txBody>
          <a:bodyPr>
            <a:noAutofit/>
          </a:bodyPr>
          <a:lstStyle/>
          <a:p>
            <a:r>
              <a:rPr lang="en-ZA" sz="3200" dirty="0">
                <a:effectLst/>
              </a:rPr>
              <a:t>Reprioritisation and Reductions by economic classification</a:t>
            </a:r>
          </a:p>
        </p:txBody>
      </p:sp>
      <p:sp>
        <p:nvSpPr>
          <p:cNvPr id="4" name="Slide Number Placeholder 3">
            <a:extLst>
              <a:ext uri="{FF2B5EF4-FFF2-40B4-BE49-F238E27FC236}">
                <a16:creationId xmlns:a16="http://schemas.microsoft.com/office/drawing/2014/main" xmlns="" id="{212873A3-6906-40F0-86F7-F6FD6FC0598D}"/>
              </a:ext>
            </a:extLst>
          </p:cNvPr>
          <p:cNvSpPr>
            <a:spLocks noGrp="1"/>
          </p:cNvSpPr>
          <p:nvPr>
            <p:ph type="sldNum" sz="quarter" idx="10"/>
          </p:nvPr>
        </p:nvSpPr>
        <p:spPr/>
        <p:txBody>
          <a:bodyPr/>
          <a:lstStyle/>
          <a:p>
            <a:pPr>
              <a:defRPr/>
            </a:pPr>
            <a:fld id="{F1102E04-C8CA-4535-B9A8-E00E6E7F4501}" type="slidenum">
              <a:rPr lang="en-ZA" smtClean="0"/>
              <a:pPr>
                <a:defRPr/>
              </a:pPr>
              <a:t>27</a:t>
            </a:fld>
            <a:endParaRPr lang="en-ZA" dirty="0"/>
          </a:p>
        </p:txBody>
      </p:sp>
      <p:graphicFrame>
        <p:nvGraphicFramePr>
          <p:cNvPr id="5" name="Content Placeholder 4">
            <a:extLst>
              <a:ext uri="{FF2B5EF4-FFF2-40B4-BE49-F238E27FC236}">
                <a16:creationId xmlns:a16="http://schemas.microsoft.com/office/drawing/2014/main" xmlns="" id="{F65E05B3-6214-47CD-9DF6-66F4D8B7B956}"/>
              </a:ext>
            </a:extLst>
          </p:cNvPr>
          <p:cNvGraphicFramePr>
            <a:graphicFrameLocks noGrp="1"/>
          </p:cNvGraphicFramePr>
          <p:nvPr>
            <p:ph idx="1"/>
            <p:extLst>
              <p:ext uri="{D42A27DB-BD31-4B8C-83A1-F6EECF244321}">
                <p14:modId xmlns:p14="http://schemas.microsoft.com/office/powerpoint/2010/main" val="4265699940"/>
              </p:ext>
            </p:extLst>
          </p:nvPr>
        </p:nvGraphicFramePr>
        <p:xfrm>
          <a:off x="217801" y="1417638"/>
          <a:ext cx="8602671"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xmlns="" id="{74B01BEC-F4C7-43AE-A012-EB57B3886585}"/>
              </a:ext>
            </a:extLst>
          </p:cNvPr>
          <p:cNvSpPr/>
          <p:nvPr/>
        </p:nvSpPr>
        <p:spPr>
          <a:xfrm>
            <a:off x="215516" y="4636413"/>
            <a:ext cx="8712968" cy="1754326"/>
          </a:xfrm>
          <a:prstGeom prst="rect">
            <a:avLst/>
          </a:prstGeom>
        </p:spPr>
        <p:txBody>
          <a:bodyPr wrap="square">
            <a:spAutoFit/>
          </a:bodyPr>
          <a:lstStyle/>
          <a:p>
            <a:pPr marL="285750" indent="-285750">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Suspension of funds are mainly on transfers and subsidies,  goods and services, payment for capital assets and employee costs. </a:t>
            </a:r>
          </a:p>
          <a:p>
            <a:pPr marL="285750" indent="-285750">
              <a:buFont typeface="Arial" panose="020B0604020202020204" pitchFamily="34" charset="0"/>
              <a:buChar char="•"/>
            </a:pPr>
            <a:r>
              <a:rPr lang="en-ZA" sz="1600" dirty="0">
                <a:latin typeface="Times New Roman" panose="02020603050405020304" pitchFamily="18" charset="0"/>
                <a:cs typeface="Times New Roman" panose="02020603050405020304" pitchFamily="18" charset="0"/>
              </a:rPr>
              <a:t>Goods and services are the most affected, with 9% of its budgeted spending suspended followed by transfers and subsidies with a spending suspension of 7%. </a:t>
            </a:r>
            <a:endParaRPr lang="en-GB"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The Commission notes the targeting of spending on goods and services, as this category consists(mostly) of non-essential items and there is high anticipated underspending due to lockdown. </a:t>
            </a:r>
          </a:p>
          <a:p>
            <a:pPr marL="285750" indent="-285750">
              <a:buFont typeface="Arial" panose="020B0604020202020204" pitchFamily="34" charset="0"/>
              <a:buChar char="•"/>
            </a:pPr>
            <a:endParaRPr lang="en-ZA"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547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effectLst/>
              </a:rPr>
              <a:t>Provincial and LG Grant Reprioritisation Analysis</a:t>
            </a:r>
          </a:p>
        </p:txBody>
      </p:sp>
      <p:sp>
        <p:nvSpPr>
          <p:cNvPr id="3" name="Content Placeholder 2"/>
          <p:cNvSpPr>
            <a:spLocks noGrp="1"/>
          </p:cNvSpPr>
          <p:nvPr>
            <p:ph idx="1"/>
          </p:nvPr>
        </p:nvSpPr>
        <p:spPr>
          <a:xfrm>
            <a:off x="323528" y="1484784"/>
            <a:ext cx="8496944" cy="4824536"/>
          </a:xfrm>
        </p:spPr>
        <p:txBody>
          <a:bodyPr/>
          <a:lstStyle/>
          <a:p>
            <a:pPr algn="just"/>
            <a:r>
              <a:rPr lang="en-ZA" sz="1700" dirty="0"/>
              <a:t>The FFC notes the grant reprioritisations/ repurposing in line with the criteria/identification as presented in the briefing to SCoA’s in May 2020 which include considering the critical role these grants play in terms of directing funds these grants to Covid 19 related impacts and delay non essential services as well as infrastructure that is at planning or pre feasibility stage.</a:t>
            </a:r>
          </a:p>
          <a:p>
            <a:pPr algn="just"/>
            <a:r>
              <a:rPr lang="en-ZA" sz="1700" dirty="0"/>
              <a:t>Provinces will reprioritise R20 billion from their own budget and R7.5 billion </a:t>
            </a:r>
            <a:r>
              <a:rPr lang="en-ZA" sz="1700" dirty="0" smtClean="0"/>
              <a:t>taken from </a:t>
            </a:r>
            <a:r>
              <a:rPr lang="en-ZA" sz="1700" dirty="0"/>
              <a:t>conditional grants. The criteria for reprioritising the R20 billion is not clear - each province </a:t>
            </a:r>
            <a:r>
              <a:rPr lang="en-ZA" sz="1700" dirty="0" smtClean="0"/>
              <a:t>will do its </a:t>
            </a:r>
            <a:r>
              <a:rPr lang="en-ZA" sz="1700" dirty="0"/>
              <a:t>own </a:t>
            </a:r>
            <a:r>
              <a:rPr lang="en-ZA" sz="1700" dirty="0" smtClean="0"/>
              <a:t>reprioritisation </a:t>
            </a:r>
            <a:r>
              <a:rPr lang="en-ZA" sz="1700" dirty="0" err="1" smtClean="0"/>
              <a:t>regiven</a:t>
            </a:r>
            <a:r>
              <a:rPr lang="en-ZA" sz="1700" dirty="0" smtClean="0"/>
              <a:t> </a:t>
            </a:r>
            <a:r>
              <a:rPr lang="en-ZA" sz="1700" dirty="0"/>
              <a:t>its provincial profile of the disease. This may result in unevenness in the services delivered by provinces. In the absence of a uniform criteria it </a:t>
            </a:r>
            <a:r>
              <a:rPr lang="en-ZA" sz="1700" dirty="0" smtClean="0"/>
              <a:t>may be advisable that provinces report </a:t>
            </a:r>
            <a:r>
              <a:rPr lang="en-ZA" sz="1700" dirty="0"/>
              <a:t>to Parliament on the reprioritisation criteria used. </a:t>
            </a:r>
          </a:p>
          <a:p>
            <a:pPr algn="just"/>
            <a:r>
              <a:rPr lang="en-ZA" sz="1700" dirty="0">
                <a:solidFill>
                  <a:prstClr val="black"/>
                </a:solidFill>
              </a:rPr>
              <a:t>Instead of the R20 billion promised to be injected to local government as announced as part of the fiscal package turns out to be R11 billion in the adjustment budget: R9.4 billion will be reprioritised from conditional grants. This will pose challenges to LG in terms of service delivery, delivering on the Covid-19.</a:t>
            </a:r>
          </a:p>
          <a:p>
            <a:pPr algn="just"/>
            <a:r>
              <a:rPr lang="en-ZA" sz="1700" dirty="0"/>
              <a:t>So the local government receives R11 billion as additional funding through the LES, and R9.4 billion will be reprioritised from conditional grants. Largest part of reprioritisation is from Municipal Infrastructure Grant (R4.4 billion), Urban Settlement Grant (R2.2 billion), Public Transport Network (R1billion).</a:t>
            </a:r>
          </a:p>
          <a:p>
            <a:endParaRPr lang="en-ZA" sz="1700" dirty="0"/>
          </a:p>
          <a:p>
            <a:endParaRPr lang="en-ZA" sz="1700" dirty="0"/>
          </a:p>
          <a:p>
            <a:endParaRPr lang="en-ZA" sz="17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28</a:t>
            </a:fld>
            <a:endParaRPr lang="en-ZA" dirty="0"/>
          </a:p>
        </p:txBody>
      </p:sp>
    </p:spTree>
    <p:extLst>
      <p:ext uri="{BB962C8B-B14F-4D97-AF65-F5344CB8AC3E}">
        <p14:creationId xmlns:p14="http://schemas.microsoft.com/office/powerpoint/2010/main" val="277762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5" y="274638"/>
            <a:ext cx="8604955" cy="1138138"/>
          </a:xfrm>
        </p:spPr>
        <p:txBody>
          <a:bodyPr>
            <a:noAutofit/>
          </a:bodyPr>
          <a:lstStyle/>
          <a:p>
            <a:r>
              <a:rPr lang="en-US" sz="2400" dirty="0">
                <a:effectLst/>
              </a:rPr>
              <a:t>  	Summary of All Conditional Grants Recommended for Reprioritisation  and Reprioritised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555702"/>
              </p:ext>
            </p:extLst>
          </p:nvPr>
        </p:nvGraphicFramePr>
        <p:xfrm>
          <a:off x="287524" y="1586901"/>
          <a:ext cx="8604956" cy="5016320"/>
        </p:xfrm>
        <a:graphic>
          <a:graphicData uri="http://schemas.openxmlformats.org/drawingml/2006/table">
            <a:tbl>
              <a:tblPr>
                <a:tableStyleId>{8799B23B-EC83-4686-B30A-512413B5E67A}</a:tableStyleId>
              </a:tblPr>
              <a:tblGrid>
                <a:gridCol w="2251749">
                  <a:extLst>
                    <a:ext uri="{9D8B030D-6E8A-4147-A177-3AD203B41FA5}">
                      <a16:colId xmlns:a16="http://schemas.microsoft.com/office/drawing/2014/main" xmlns="" val="20000"/>
                    </a:ext>
                  </a:extLst>
                </a:gridCol>
                <a:gridCol w="3391757">
                  <a:extLst>
                    <a:ext uri="{9D8B030D-6E8A-4147-A177-3AD203B41FA5}">
                      <a16:colId xmlns:a16="http://schemas.microsoft.com/office/drawing/2014/main" xmlns="" val="20001"/>
                    </a:ext>
                  </a:extLst>
                </a:gridCol>
                <a:gridCol w="1549198">
                  <a:extLst>
                    <a:ext uri="{9D8B030D-6E8A-4147-A177-3AD203B41FA5}">
                      <a16:colId xmlns:a16="http://schemas.microsoft.com/office/drawing/2014/main" xmlns="" val="20005"/>
                    </a:ext>
                  </a:extLst>
                </a:gridCol>
                <a:gridCol w="1412252">
                  <a:extLst>
                    <a:ext uri="{9D8B030D-6E8A-4147-A177-3AD203B41FA5}">
                      <a16:colId xmlns:a16="http://schemas.microsoft.com/office/drawing/2014/main" xmlns="" val="3371084261"/>
                    </a:ext>
                  </a:extLst>
                </a:gridCol>
              </a:tblGrid>
              <a:tr h="348692">
                <a:tc>
                  <a:txBody>
                    <a:bodyPr/>
                    <a:lstStyle/>
                    <a:p>
                      <a:pPr algn="l" fontAlgn="b"/>
                      <a:r>
                        <a:rPr lang="en-US" sz="1200" b="1" u="none" strike="noStrike" dirty="0">
                          <a:solidFill>
                            <a:schemeClr val="tx1"/>
                          </a:solidFill>
                          <a:effectLst/>
                          <a:latin typeface="Times New Roman" panose="02020603050405020304" pitchFamily="18" charset="0"/>
                          <a:cs typeface="Times New Roman" panose="02020603050405020304" pitchFamily="18" charset="0"/>
                        </a:rPr>
                        <a:t>Department</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l" fontAlgn="b"/>
                      <a:r>
                        <a:rPr lang="en-US" sz="1200" b="1" i="0" u="none" strike="noStrike" dirty="0">
                          <a:solidFill>
                            <a:schemeClr val="tx1"/>
                          </a:solidFill>
                          <a:effectLst/>
                          <a:latin typeface="Times New Roman" panose="02020603050405020304" pitchFamily="18" charset="0"/>
                          <a:cs typeface="Times New Roman" panose="02020603050405020304" pitchFamily="18" charset="0"/>
                        </a:rPr>
                        <a:t>FFC</a:t>
                      </a:r>
                      <a:r>
                        <a:rPr lang="en-US" sz="1200" b="1" i="0" u="none" strike="noStrike" baseline="0" dirty="0">
                          <a:solidFill>
                            <a:schemeClr val="tx1"/>
                          </a:solidFill>
                          <a:effectLst/>
                          <a:latin typeface="Times New Roman" panose="02020603050405020304" pitchFamily="18" charset="0"/>
                          <a:cs typeface="Times New Roman" panose="02020603050405020304" pitchFamily="18" charset="0"/>
                        </a:rPr>
                        <a:t> Recommended</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b="1" u="none" strike="noStrike" dirty="0">
                          <a:solidFill>
                            <a:schemeClr val="tx1"/>
                          </a:solidFill>
                          <a:effectLst/>
                          <a:latin typeface="Times New Roman" panose="02020603050405020304" pitchFamily="18" charset="0"/>
                          <a:cs typeface="Times New Roman" panose="02020603050405020304" pitchFamily="18" charset="0"/>
                        </a:rPr>
                        <a:t>Adjustment  budget reprioritised</a:t>
                      </a:r>
                      <a:endParaRPr lang="en-ZA"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b="1" i="0" u="none" strike="noStrike" dirty="0">
                          <a:solidFill>
                            <a:schemeClr val="tx1"/>
                          </a:solidFill>
                          <a:effectLst/>
                          <a:latin typeface="Times New Roman" panose="02020603050405020304" pitchFamily="18" charset="0"/>
                          <a:cs typeface="Times New Roman" panose="02020603050405020304" pitchFamily="18" charset="0"/>
                        </a:rPr>
                        <a:t>Amounts Reprioritised</a:t>
                      </a:r>
                    </a:p>
                  </a:txBody>
                  <a:tcPr marL="0" marR="0" marT="0" marB="0" anchor="b">
                    <a:solidFill>
                      <a:schemeClr val="bg1"/>
                    </a:solidFill>
                  </a:tcPr>
                </a:tc>
                <a:extLst>
                  <a:ext uri="{0D108BD9-81ED-4DB2-BD59-A6C34878D82A}">
                    <a16:rowId xmlns:a16="http://schemas.microsoft.com/office/drawing/2014/main" xmlns="" val="10000"/>
                  </a:ext>
                </a:extLst>
              </a:tr>
              <a:tr h="174346">
                <a:tc rowSpan="2">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Sports, Art and Culture </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Community Library Services Grant </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R10million</a:t>
                      </a:r>
                    </a:p>
                  </a:txBody>
                  <a:tcPr marL="0" marR="0" marT="0" marB="0" anchor="b">
                    <a:solidFill>
                      <a:schemeClr val="bg1">
                        <a:lumMod val="95000"/>
                      </a:schemeClr>
                    </a:solidFill>
                  </a:tcPr>
                </a:tc>
                <a:extLst>
                  <a:ext uri="{0D108BD9-81ED-4DB2-BD59-A6C34878D82A}">
                    <a16:rowId xmlns:a16="http://schemas.microsoft.com/office/drawing/2014/main" xmlns="" val="10002"/>
                  </a:ext>
                </a:extLst>
              </a:tr>
              <a:tr h="174346">
                <a:tc vMerge="1">
                  <a:txBody>
                    <a:bodyPr/>
                    <a:lstStyle/>
                    <a:p>
                      <a:endParaRPr lang="en-US"/>
                    </a:p>
                  </a:txBody>
                  <a:tcPr/>
                </a:tc>
                <a:tc>
                  <a:txBody>
                    <a:bodyPr/>
                    <a:lstStyle/>
                    <a:p>
                      <a:pPr algn="l" fontAlgn="b"/>
                      <a:r>
                        <a:rPr lang="en-ZA" sz="1200" u="none" strike="noStrike" dirty="0">
                          <a:solidFill>
                            <a:schemeClr val="tx1"/>
                          </a:solidFill>
                          <a:effectLst/>
                          <a:latin typeface="Times New Roman" panose="02020603050405020304" pitchFamily="18" charset="0"/>
                          <a:cs typeface="Times New Roman" panose="02020603050405020304" pitchFamily="18" charset="0"/>
                        </a:rPr>
                        <a:t>Mass Participation and Sport Development Grant</a:t>
                      </a:r>
                      <a:endParaRPr lang="en-ZA"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R58 million</a:t>
                      </a:r>
                    </a:p>
                  </a:txBody>
                  <a:tcPr marL="0" marR="0" marT="0" marB="0" anchor="b">
                    <a:solidFill>
                      <a:schemeClr val="bg1">
                        <a:lumMod val="95000"/>
                      </a:schemeClr>
                    </a:solidFill>
                  </a:tcPr>
                </a:tc>
                <a:extLst>
                  <a:ext uri="{0D108BD9-81ED-4DB2-BD59-A6C34878D82A}">
                    <a16:rowId xmlns:a16="http://schemas.microsoft.com/office/drawing/2014/main" xmlns="" val="10003"/>
                  </a:ext>
                </a:extLst>
              </a:tr>
              <a:tr h="174346">
                <a:tc rowSpan="5">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Basic Education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National School Nutrition Programme</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dirty="0"/>
                        <a:t>R50million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0004"/>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HIV/AIDS</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R40million</a:t>
                      </a:r>
                    </a:p>
                  </a:txBody>
                  <a:tcPr marL="0" marR="0" marT="0" marB="0" anchor="b">
                    <a:solidFill>
                      <a:schemeClr val="bg1"/>
                    </a:solidFill>
                  </a:tcPr>
                </a:tc>
                <a:extLst>
                  <a:ext uri="{0D108BD9-81ED-4DB2-BD59-A6C34878D82A}">
                    <a16:rowId xmlns:a16="http://schemas.microsoft.com/office/drawing/2014/main" xmlns="" val="10005"/>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Maths Science and Technology</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dirty="0"/>
                        <a:t>R30million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0006"/>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Education Infrastructure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dirty="0"/>
                        <a:t>R4.4 billion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0007"/>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School Infrastructure Backlogs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b="0" i="1" u="none" strike="noStrike" kern="1200" dirty="0">
                          <a:solidFill>
                            <a:schemeClr val="tx1"/>
                          </a:solidFill>
                          <a:effectLst/>
                          <a:latin typeface="+mn-lt"/>
                          <a:ea typeface="+mn-ea"/>
                          <a:cs typeface="+mn-cs"/>
                        </a:rPr>
                        <a:t>X</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b">
                    <a:solidFill>
                      <a:schemeClr val="bg1"/>
                    </a:solidFill>
                  </a:tcPr>
                </a:tc>
                <a:extLst>
                  <a:ext uri="{0D108BD9-81ED-4DB2-BD59-A6C34878D82A}">
                    <a16:rowId xmlns:a16="http://schemas.microsoft.com/office/drawing/2014/main" xmlns="" val="10008"/>
                  </a:ext>
                </a:extLst>
              </a:tr>
              <a:tr h="174346">
                <a:tc rowSpan="3">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Human Settlements</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just" fontAlgn="ctr"/>
                      <a:r>
                        <a:rPr lang="en-US" sz="1200" u="none" strike="noStrike" dirty="0">
                          <a:solidFill>
                            <a:schemeClr val="tx1"/>
                          </a:solidFill>
                          <a:effectLst/>
                          <a:latin typeface="Times New Roman" panose="02020603050405020304" pitchFamily="18" charset="0"/>
                          <a:cs typeface="Times New Roman" panose="02020603050405020304" pitchFamily="18" charset="0"/>
                        </a:rPr>
                        <a:t>Urban Settlements Development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ZA" sz="1200" dirty="0"/>
                        <a:t>R2.2 billion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extLst>
                  <a:ext uri="{0D108BD9-81ED-4DB2-BD59-A6C34878D82A}">
                    <a16:rowId xmlns:a16="http://schemas.microsoft.com/office/drawing/2014/main" xmlns="" val="10009"/>
                  </a:ext>
                </a:extLst>
              </a:tr>
              <a:tr h="174346">
                <a:tc vMerge="1">
                  <a:txBody>
                    <a:bodyPr/>
                    <a:lstStyle/>
                    <a:p>
                      <a:endParaRPr lang="en-US"/>
                    </a:p>
                  </a:txBody>
                  <a:tcPr/>
                </a:tc>
                <a:tc>
                  <a:txBody>
                    <a:bodyPr/>
                    <a:lstStyle/>
                    <a:p>
                      <a:pPr algn="just" fontAlgn="ctr"/>
                      <a:r>
                        <a:rPr lang="en-US" sz="1200" u="none" strike="noStrike" dirty="0">
                          <a:solidFill>
                            <a:schemeClr val="tx1"/>
                          </a:solidFill>
                          <a:effectLst/>
                          <a:latin typeface="Times New Roman" panose="02020603050405020304" pitchFamily="18" charset="0"/>
                          <a:cs typeface="Times New Roman" panose="02020603050405020304" pitchFamily="18" charset="0"/>
                        </a:rPr>
                        <a:t>Human Settlements Development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ZA" sz="1200" dirty="0"/>
                        <a:t>R378 million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extLst>
                  <a:ext uri="{0D108BD9-81ED-4DB2-BD59-A6C34878D82A}">
                    <a16:rowId xmlns:a16="http://schemas.microsoft.com/office/drawing/2014/main" xmlns="" val="10010"/>
                  </a:ext>
                </a:extLst>
              </a:tr>
              <a:tr h="174346">
                <a:tc vMerge="1">
                  <a:txBody>
                    <a:bodyPr/>
                    <a:lstStyle/>
                    <a:p>
                      <a:endParaRPr lang="en-US"/>
                    </a:p>
                  </a:txBody>
                  <a:tcPr/>
                </a:tc>
                <a:tc>
                  <a:txBody>
                    <a:bodyPr/>
                    <a:lstStyle/>
                    <a:p>
                      <a:pPr algn="just" fontAlgn="ctr"/>
                      <a:r>
                        <a:rPr lang="en-US" sz="1200" u="none" strike="noStrike" dirty="0">
                          <a:solidFill>
                            <a:schemeClr val="tx1"/>
                          </a:solidFill>
                          <a:effectLst/>
                          <a:latin typeface="Times New Roman" panose="02020603050405020304" pitchFamily="18" charset="0"/>
                          <a:cs typeface="Times New Roman" panose="02020603050405020304" pitchFamily="18" charset="0"/>
                        </a:rPr>
                        <a:t>Title Deeds Restoration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ctr" fontAlgn="b"/>
                      <a:r>
                        <a:rPr lang="en-ZA" sz="1200" b="0" i="1" u="none" strike="noStrike" kern="1200" dirty="0">
                          <a:solidFill>
                            <a:schemeClr val="tx1"/>
                          </a:solidFill>
                          <a:effectLst/>
                          <a:latin typeface="+mn-lt"/>
                          <a:ea typeface="+mn-ea"/>
                          <a:cs typeface="+mn-cs"/>
                        </a:rPr>
                        <a:t>X</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b">
                    <a:solidFill>
                      <a:schemeClr val="bg1">
                        <a:lumMod val="95000"/>
                      </a:schemeClr>
                    </a:solidFill>
                  </a:tcPr>
                </a:tc>
                <a:extLst>
                  <a:ext uri="{0D108BD9-81ED-4DB2-BD59-A6C34878D82A}">
                    <a16:rowId xmlns:a16="http://schemas.microsoft.com/office/drawing/2014/main" xmlns="" val="10011"/>
                  </a:ext>
                </a:extLst>
              </a:tr>
              <a:tr h="174346">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Cooperative Governance</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l" fontAlgn="t"/>
                      <a:r>
                        <a:rPr lang="en-US" sz="1200" u="none" strike="noStrike" dirty="0">
                          <a:solidFill>
                            <a:schemeClr val="tx1"/>
                          </a:solidFill>
                          <a:effectLst/>
                          <a:latin typeface="Times New Roman" panose="02020603050405020304" pitchFamily="18" charset="0"/>
                          <a:cs typeface="Times New Roman" panose="02020603050405020304" pitchFamily="18" charset="0"/>
                        </a:rPr>
                        <a:t>Municipal infrastructure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dirty="0"/>
                        <a:t>R4.4 billion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0012"/>
                  </a:ext>
                </a:extLst>
              </a:tr>
              <a:tr h="174346">
                <a:tc rowSpan="2">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Water and Sanitation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just" fontAlgn="ctr"/>
                      <a:r>
                        <a:rPr lang="en-US" sz="1200" u="none" strike="noStrike" dirty="0">
                          <a:solidFill>
                            <a:schemeClr val="tx1"/>
                          </a:solidFill>
                          <a:effectLst/>
                          <a:latin typeface="Times New Roman" panose="02020603050405020304" pitchFamily="18" charset="0"/>
                          <a:cs typeface="Times New Roman" panose="02020603050405020304" pitchFamily="18" charset="0"/>
                        </a:rPr>
                        <a:t>Regional bulk infrastructure grant </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R401million</a:t>
                      </a:r>
                    </a:p>
                  </a:txBody>
                  <a:tcPr marL="0" marR="0" marT="0" marB="0" anchor="b">
                    <a:solidFill>
                      <a:schemeClr val="bg1">
                        <a:lumMod val="95000"/>
                      </a:schemeClr>
                    </a:solidFill>
                  </a:tcPr>
                </a:tc>
                <a:extLst>
                  <a:ext uri="{0D108BD9-81ED-4DB2-BD59-A6C34878D82A}">
                    <a16:rowId xmlns:a16="http://schemas.microsoft.com/office/drawing/2014/main" xmlns="" val="10013"/>
                  </a:ext>
                </a:extLst>
              </a:tr>
              <a:tr h="174346">
                <a:tc vMerge="1">
                  <a:txBody>
                    <a:bodyPr/>
                    <a:lstStyle/>
                    <a:p>
                      <a:endParaRPr lang="en-US"/>
                    </a:p>
                  </a:txBody>
                  <a:tcPr/>
                </a:tc>
                <a:tc>
                  <a:txBody>
                    <a:bodyPr/>
                    <a:lstStyle/>
                    <a:p>
                      <a:pPr algn="just" fontAlgn="ctr"/>
                      <a:r>
                        <a:rPr lang="en-US" sz="1200" u="none" strike="noStrike" dirty="0">
                          <a:solidFill>
                            <a:schemeClr val="tx1"/>
                          </a:solidFill>
                          <a:effectLst/>
                          <a:latin typeface="Times New Roman" panose="02020603050405020304" pitchFamily="18" charset="0"/>
                          <a:cs typeface="Times New Roman" panose="02020603050405020304" pitchFamily="18" charset="0"/>
                        </a:rPr>
                        <a:t>Water services infrastructure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R689million</a:t>
                      </a:r>
                    </a:p>
                  </a:txBody>
                  <a:tcPr marL="0" marR="0" marT="0" marB="0" anchor="b">
                    <a:solidFill>
                      <a:schemeClr val="bg1">
                        <a:lumMod val="95000"/>
                      </a:schemeClr>
                    </a:solidFill>
                  </a:tcPr>
                </a:tc>
                <a:extLst>
                  <a:ext uri="{0D108BD9-81ED-4DB2-BD59-A6C34878D82A}">
                    <a16:rowId xmlns:a16="http://schemas.microsoft.com/office/drawing/2014/main" xmlns="" val="10014"/>
                  </a:ext>
                </a:extLst>
              </a:tr>
              <a:tr h="174346">
                <a:tc rowSpan="3">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Health</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National Tertiary Services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R298 million</a:t>
                      </a:r>
                    </a:p>
                  </a:txBody>
                  <a:tcPr marL="0" marR="0" marT="0" marB="0" anchor="b">
                    <a:solidFill>
                      <a:schemeClr val="bg1"/>
                    </a:solidFill>
                  </a:tcPr>
                </a:tc>
                <a:extLst>
                  <a:ext uri="{0D108BD9-81ED-4DB2-BD59-A6C34878D82A}">
                    <a16:rowId xmlns:a16="http://schemas.microsoft.com/office/drawing/2014/main" xmlns="" val="10015"/>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Health Facility Revitalisation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dirty="0"/>
                        <a:t>R1billion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0016"/>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NHI Indirect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R23million</a:t>
                      </a:r>
                    </a:p>
                  </a:txBody>
                  <a:tcPr marL="0" marR="0" marT="0" marB="0" anchor="b">
                    <a:solidFill>
                      <a:schemeClr val="bg1"/>
                    </a:solidFill>
                  </a:tcPr>
                </a:tc>
                <a:extLst>
                  <a:ext uri="{0D108BD9-81ED-4DB2-BD59-A6C34878D82A}">
                    <a16:rowId xmlns:a16="http://schemas.microsoft.com/office/drawing/2014/main" xmlns="" val="10017"/>
                  </a:ext>
                </a:extLst>
              </a:tr>
              <a:tr h="348692">
                <a:tc>
                  <a:txBody>
                    <a:bodyPr/>
                    <a:lstStyle/>
                    <a:p>
                      <a:pPr algn="l" fontAlgn="b"/>
                      <a:r>
                        <a:rPr lang="en-ZA" sz="1200" u="none" strike="noStrike" dirty="0">
                          <a:solidFill>
                            <a:schemeClr val="tx1"/>
                          </a:solidFill>
                          <a:effectLst/>
                          <a:latin typeface="Times New Roman" panose="02020603050405020304" pitchFamily="18" charset="0"/>
                          <a:cs typeface="Times New Roman" panose="02020603050405020304" pitchFamily="18" charset="0"/>
                        </a:rPr>
                        <a:t>Agriculture Land Reform &amp; Rural Development</a:t>
                      </a:r>
                      <a:endParaRPr lang="en-ZA"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Comprehensive Agricultural Support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ZA" sz="1200" b="0" i="1" u="none" strike="noStrike" kern="1200" dirty="0">
                          <a:solidFill>
                            <a:schemeClr val="tx1"/>
                          </a:solidFill>
                          <a:effectLst/>
                          <a:latin typeface="+mn-lt"/>
                          <a:ea typeface="+mn-ea"/>
                          <a:cs typeface="+mn-cs"/>
                        </a:rPr>
                        <a:t>X</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b">
                    <a:solidFill>
                      <a:schemeClr val="bg1">
                        <a:lumMod val="95000"/>
                      </a:schemeClr>
                    </a:solidFill>
                  </a:tcPr>
                </a:tc>
                <a:extLst>
                  <a:ext uri="{0D108BD9-81ED-4DB2-BD59-A6C34878D82A}">
                    <a16:rowId xmlns:a16="http://schemas.microsoft.com/office/drawing/2014/main" xmlns="" val="10018"/>
                  </a:ext>
                </a:extLst>
              </a:tr>
              <a:tr h="174346">
                <a:tc rowSpan="3">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Transport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Provincial Roads Maintenance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dirty="0"/>
                        <a:t>R4.4 billion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0019"/>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Public Transport Operations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dirty="0"/>
                        <a:t>R378 million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0020"/>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Public Transport Network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dirty="0"/>
                        <a:t>R1billion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extLst>
                  <a:ext uri="{0D108BD9-81ED-4DB2-BD59-A6C34878D82A}">
                    <a16:rowId xmlns:a16="http://schemas.microsoft.com/office/drawing/2014/main" xmlns="" val="10021"/>
                  </a:ext>
                </a:extLst>
              </a:tr>
              <a:tr h="174346">
                <a:tc rowSpan="3">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National Treasury</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lumMod val="95000"/>
                      </a:schemeClr>
                    </a:solidFill>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Integrated City Development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ZA" sz="1200" i="1" kern="1200" dirty="0">
                          <a:solidFill>
                            <a:schemeClr val="tx1"/>
                          </a:solidFill>
                          <a:effectLst/>
                          <a:latin typeface="+mn-lt"/>
                          <a:ea typeface="+mn-ea"/>
                          <a:cs typeface="+mn-cs"/>
                        </a:rPr>
                        <a: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R190</a:t>
                      </a:r>
                      <a:r>
                        <a:rPr lang="en-US" sz="1200" b="0" i="0" u="none" strike="noStrike" baseline="0" dirty="0">
                          <a:solidFill>
                            <a:schemeClr val="tx1"/>
                          </a:solidFill>
                          <a:effectLst/>
                          <a:latin typeface="Times New Roman" panose="02020603050405020304" pitchFamily="18" charset="0"/>
                          <a:cs typeface="Times New Roman" panose="02020603050405020304" pitchFamily="18" charset="0"/>
                        </a:rPr>
                        <a:t> million</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extLst>
                  <a:ext uri="{0D108BD9-81ED-4DB2-BD59-A6C34878D82A}">
                    <a16:rowId xmlns:a16="http://schemas.microsoft.com/office/drawing/2014/main" xmlns="" val="10022"/>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Neighbourhood Development Partnership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ZA" sz="1200" b="0" i="1" u="none" strike="noStrike" kern="1200" dirty="0">
                          <a:solidFill>
                            <a:schemeClr val="tx1"/>
                          </a:solidFill>
                          <a:effectLst/>
                          <a:latin typeface="+mn-lt"/>
                          <a:ea typeface="+mn-ea"/>
                          <a:cs typeface="+mn-cs"/>
                        </a:rPr>
                        <a:t>X</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b">
                    <a:solidFill>
                      <a:schemeClr val="bg1">
                        <a:lumMod val="95000"/>
                      </a:schemeClr>
                    </a:solidFill>
                  </a:tcPr>
                </a:tc>
                <a:extLst>
                  <a:ext uri="{0D108BD9-81ED-4DB2-BD59-A6C34878D82A}">
                    <a16:rowId xmlns:a16="http://schemas.microsoft.com/office/drawing/2014/main" xmlns="" val="10023"/>
                  </a:ext>
                </a:extLst>
              </a:tr>
              <a:tr h="174346">
                <a:tc vMerge="1">
                  <a:txBody>
                    <a:bodyPr/>
                    <a:lstStyle/>
                    <a:p>
                      <a:endParaRPr lang="en-US"/>
                    </a:p>
                  </a:txBody>
                  <a:tcPr/>
                </a:tc>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Financial Management Grant</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ZA" sz="1200" b="0" i="1" u="none" strike="noStrike" kern="1200" dirty="0">
                          <a:solidFill>
                            <a:schemeClr val="tx1"/>
                          </a:solidFill>
                          <a:effectLst/>
                          <a:latin typeface="+mn-lt"/>
                          <a:ea typeface="+mn-ea"/>
                          <a:cs typeface="+mn-cs"/>
                        </a:rPr>
                        <a:t>X</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lumMod val="95000"/>
                      </a:schemeClr>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b">
                    <a:solidFill>
                      <a:schemeClr val="bg1">
                        <a:lumMod val="95000"/>
                      </a:schemeClr>
                    </a:solidFill>
                  </a:tcPr>
                </a:tc>
                <a:extLst>
                  <a:ext uri="{0D108BD9-81ED-4DB2-BD59-A6C34878D82A}">
                    <a16:rowId xmlns:a16="http://schemas.microsoft.com/office/drawing/2014/main" xmlns="" val="10024"/>
                  </a:ext>
                </a:extLst>
              </a:tr>
              <a:tr h="261440">
                <a:tc>
                  <a:txBody>
                    <a:bodyPr/>
                    <a:lstStyle/>
                    <a:p>
                      <a:pPr algn="l" fontAlgn="b"/>
                      <a:r>
                        <a:rPr lang="en-US" sz="1200" u="none" strike="noStrike" dirty="0">
                          <a:solidFill>
                            <a:schemeClr val="tx1"/>
                          </a:solidFill>
                          <a:effectLst/>
                          <a:latin typeface="Times New Roman" panose="02020603050405020304" pitchFamily="18" charset="0"/>
                          <a:cs typeface="Times New Roman" panose="02020603050405020304" pitchFamily="18" charset="0"/>
                        </a:rPr>
                        <a:t>Public Works &amp; Infrastructure </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bg1"/>
                    </a:solidFill>
                  </a:tcPr>
                </a:tc>
                <a:tc>
                  <a:txBody>
                    <a:bodyPr/>
                    <a:lstStyle/>
                    <a:p>
                      <a:pPr algn="l" fontAlgn="b"/>
                      <a:r>
                        <a:rPr lang="en-ZA" sz="1200" u="none" strike="noStrike" dirty="0">
                          <a:solidFill>
                            <a:schemeClr val="tx1"/>
                          </a:solidFill>
                          <a:effectLst/>
                          <a:latin typeface="Times New Roman" panose="02020603050405020304" pitchFamily="18" charset="0"/>
                          <a:cs typeface="Times New Roman" panose="02020603050405020304" pitchFamily="18" charset="0"/>
                        </a:rPr>
                        <a:t>EWP Integrated Grant for Municipalities</a:t>
                      </a:r>
                      <a:endParaRPr lang="en-ZA"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ZA" sz="1200" b="0" i="1" u="none" strike="noStrike" kern="1200" dirty="0">
                          <a:solidFill>
                            <a:schemeClr val="tx1"/>
                          </a:solidFill>
                          <a:effectLst/>
                          <a:latin typeface="+mn-lt"/>
                          <a:ea typeface="+mn-ea"/>
                          <a:cs typeface="+mn-cs"/>
                        </a:rPr>
                        <a:t>X</a:t>
                      </a:r>
                      <a:endParaRPr lang="en-US"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0" marR="0" marT="0" marB="0" anchor="b">
                    <a:solidFill>
                      <a:schemeClr val="bg1"/>
                    </a:solidFill>
                  </a:tcPr>
                </a:tc>
                <a:tc>
                  <a:txBody>
                    <a:bodyPr/>
                    <a:lstStyle/>
                    <a:p>
                      <a:pPr algn="ctr" fontAlgn="b"/>
                      <a:r>
                        <a:rPr lang="en-US" sz="1200" b="0" i="0" u="none" strike="noStrike" dirty="0">
                          <a:solidFill>
                            <a:schemeClr val="tx1"/>
                          </a:solidFill>
                          <a:effectLst/>
                          <a:latin typeface="Times New Roman" panose="02020603050405020304" pitchFamily="18" charset="0"/>
                          <a:cs typeface="Times New Roman" panose="02020603050405020304" pitchFamily="18" charset="0"/>
                        </a:rPr>
                        <a:t>-</a:t>
                      </a:r>
                    </a:p>
                  </a:txBody>
                  <a:tcPr marL="0" marR="0" marT="0" marB="0" anchor="b">
                    <a:solidFill>
                      <a:schemeClr val="bg1"/>
                    </a:solidFill>
                  </a:tcPr>
                </a:tc>
                <a:extLst>
                  <a:ext uri="{0D108BD9-81ED-4DB2-BD59-A6C34878D82A}">
                    <a16:rowId xmlns:a16="http://schemas.microsoft.com/office/drawing/2014/main" xmlns="" val="10025"/>
                  </a:ext>
                </a:extLst>
              </a:tr>
            </a:tbl>
          </a:graphicData>
        </a:graphic>
      </p:graphicFrame>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29</a:t>
            </a:fld>
            <a:endParaRPr lang="en-ZA" dirty="0"/>
          </a:p>
        </p:txBody>
      </p:sp>
    </p:spTree>
    <p:extLst>
      <p:ext uri="{BB962C8B-B14F-4D97-AF65-F5344CB8AC3E}">
        <p14:creationId xmlns:p14="http://schemas.microsoft.com/office/powerpoint/2010/main" val="76730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274638"/>
            <a:ext cx="8229600" cy="1143001"/>
          </a:xfrm>
          <a:prstGeom prst="rect">
            <a:avLst/>
          </a:prstGeom>
        </p:spPr>
        <p:txBody>
          <a:bodyPr/>
          <a:lstStyle/>
          <a:p>
            <a:pPr>
              <a:defRPr sz="1800" cap="none">
                <a:solidFill>
                  <a:srgbClr val="000000"/>
                </a:solidFill>
                <a:effectLst/>
              </a:defRPr>
            </a:pPr>
            <a:r>
              <a:rPr sz="4400" cap="small" dirty="0">
                <a:solidFill>
                  <a:srgbClr val="3B7150"/>
                </a:solidFill>
                <a:effectLst/>
              </a:rPr>
              <a:t>Background</a:t>
            </a:r>
          </a:p>
        </p:txBody>
      </p:sp>
      <p:sp>
        <p:nvSpPr>
          <p:cNvPr id="93" name="Shape 93"/>
          <p:cNvSpPr>
            <a:spLocks noGrp="1"/>
          </p:cNvSpPr>
          <p:nvPr>
            <p:ph type="body" idx="1"/>
          </p:nvPr>
        </p:nvSpPr>
        <p:spPr>
          <a:xfrm>
            <a:off x="287524" y="1628800"/>
            <a:ext cx="8568952" cy="4752528"/>
          </a:xfrm>
          <a:prstGeom prst="rect">
            <a:avLst/>
          </a:prstGeom>
        </p:spPr>
        <p:txBody>
          <a:bodyPr lIns="0" tIns="0" rIns="0" bIns="0">
            <a:noAutofit/>
          </a:bodyPr>
          <a:lstStyle/>
          <a:p>
            <a:pPr marL="336042" indent="-336042" algn="just" defTabSz="896111">
              <a:defRPr sz="1800"/>
            </a:pPr>
            <a:r>
              <a:rPr lang="en-ZA" sz="2000" dirty="0"/>
              <a:t>It is against this background that the Standing and Select Committees on Finance have requested FFC to make a submission on the responsiveness of adjustment budget to the risks.  </a:t>
            </a:r>
          </a:p>
          <a:p>
            <a:pPr marL="336042" lvl="1" indent="-336042" algn="just" defTabSz="896111">
              <a:buFont typeface="Arial" charset="0"/>
              <a:buChar char="•"/>
              <a:defRPr sz="1800"/>
            </a:pPr>
            <a:r>
              <a:rPr lang="en-ZA" sz="2000" dirty="0"/>
              <a:t>The Commission makes this submission in terms of section 214 (2) of the Constitution.</a:t>
            </a:r>
          </a:p>
          <a:p>
            <a:pPr marL="736092" lvl="2" indent="-336042" algn="just" defTabSz="896111">
              <a:defRPr sz="1800"/>
            </a:pPr>
            <a:r>
              <a:rPr sz="2000" dirty="0"/>
              <a:t>Requires Parliamentary Committees to consider any recommendations of </a:t>
            </a:r>
            <a:r>
              <a:rPr lang="en-ZA" sz="2000" dirty="0"/>
              <a:t>the </a:t>
            </a:r>
            <a:r>
              <a:rPr sz="2000" dirty="0"/>
              <a:t>FFC during deliberations on Money Bills</a:t>
            </a:r>
            <a:endParaRPr lang="en-ZA" sz="2000" dirty="0"/>
          </a:p>
          <a:p>
            <a:pPr marL="328041" indent="-280035" algn="just" defTabSz="896111">
              <a:spcBef>
                <a:spcPts val="600"/>
              </a:spcBef>
              <a:defRPr sz="1800"/>
            </a:pPr>
            <a:r>
              <a:rPr sz="2000" dirty="0"/>
              <a:t>Also made in terms of </a:t>
            </a:r>
            <a:r>
              <a:rPr lang="en-ZA" sz="2000" dirty="0"/>
              <a:t>Financial and Fiscal Commission Act (1997) as amended</a:t>
            </a:r>
          </a:p>
          <a:p>
            <a:pPr marL="728091" lvl="1" indent="-280035" algn="just" defTabSz="896111">
              <a:spcBef>
                <a:spcPts val="600"/>
              </a:spcBef>
              <a:defRPr sz="1800"/>
            </a:pPr>
            <a:r>
              <a:rPr sz="2000" dirty="0"/>
              <a:t>Requires that</a:t>
            </a:r>
            <a:r>
              <a:rPr lang="en-ZA" sz="2000" dirty="0"/>
              <a:t> the</a:t>
            </a:r>
            <a:r>
              <a:rPr sz="2000" dirty="0"/>
              <a:t> FFC responds to any requests for recommendations by any organ of state on any financial and/or fiscal matter(s) relevant to its mandate</a:t>
            </a:r>
            <a:endParaRPr lang="en-ZA" sz="2000" dirty="0"/>
          </a:p>
          <a:p>
            <a:pPr marL="328041" indent="-280035" algn="just" defTabSz="896111">
              <a:spcBef>
                <a:spcPts val="600"/>
              </a:spcBef>
              <a:defRPr sz="1800"/>
            </a:pPr>
            <a:r>
              <a:rPr lang="en-ZA" sz="2000" dirty="0"/>
              <a:t>The Commission’s submission should be seen as a continuation of the inputs made to the Standing Committees regarding the impact of Covid-19 on the budget.</a:t>
            </a:r>
            <a:endParaRPr sz="2000" dirty="0"/>
          </a:p>
        </p:txBody>
      </p:sp>
      <p:sp>
        <p:nvSpPr>
          <p:cNvPr id="2" name="Slide Number Placeholder 1"/>
          <p:cNvSpPr>
            <a:spLocks noGrp="1"/>
          </p:cNvSpPr>
          <p:nvPr>
            <p:ph type="sldNum" sz="quarter" idx="10"/>
          </p:nvPr>
        </p:nvSpPr>
        <p:spPr/>
        <p:txBody>
          <a:bodyPr/>
          <a:lstStyle/>
          <a:p>
            <a:pPr>
              <a:defRPr/>
            </a:pPr>
            <a:fld id="{F1102E04-C8CA-4535-B9A8-E00E6E7F4501}" type="slidenum">
              <a:rPr lang="en-ZA" smtClean="0"/>
              <a:pPr>
                <a:defRPr/>
              </a:pPr>
              <a:t>3</a:t>
            </a:fld>
            <a:endParaRPr lang="en-ZA" dirty="0"/>
          </a:p>
        </p:txBody>
      </p:sp>
    </p:spTree>
    <p:extLst>
      <p:ext uri="{BB962C8B-B14F-4D97-AF65-F5344CB8AC3E}">
        <p14:creationId xmlns:p14="http://schemas.microsoft.com/office/powerpoint/2010/main" val="240003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a:effectLst/>
              </a:rPr>
              <a:t>Budget 2020 vs Proposed Adjustment  Allocations of Provincial Grants(1)</a:t>
            </a:r>
          </a:p>
        </p:txBody>
      </p:sp>
      <p:sp>
        <p:nvSpPr>
          <p:cNvPr id="3" name="Content Placeholder 2"/>
          <p:cNvSpPr>
            <a:spLocks noGrp="1"/>
          </p:cNvSpPr>
          <p:nvPr>
            <p:ph idx="1"/>
          </p:nvPr>
        </p:nvSpPr>
        <p:spPr>
          <a:xfrm>
            <a:off x="251520" y="1600200"/>
            <a:ext cx="8712968" cy="4525963"/>
          </a:xfrm>
        </p:spPr>
        <p:txBody>
          <a:bodyPr/>
          <a:lstStyle/>
          <a:p>
            <a:r>
              <a:rPr lang="en-ZA" sz="1600" dirty="0"/>
              <a:t>The FFC notes the grant reprioritisations  by R7.5 billion in 2020/21 adjusted  budget</a:t>
            </a:r>
          </a:p>
          <a:p>
            <a:pPr marL="0" indent="0">
              <a:buNone/>
            </a:pPr>
            <a:endParaRPr lang="en-ZA" sz="1600" dirty="0"/>
          </a:p>
          <a:p>
            <a:pPr marL="571500" lvl="1" indent="-171450"/>
            <a:r>
              <a:rPr lang="en-ZA" sz="1600" dirty="0"/>
              <a:t> The grants where reprioritisations was the largest are in the Human Settlement Development Grant (R378million), Public transport Operation (R378million), Provincial  Road Maintenance and Education Infrastructure  (R4.4 billion) and Health Facility Revitalisation (R1billion).</a:t>
            </a:r>
          </a:p>
          <a:p>
            <a:pPr marL="571500" lvl="1" indent="-171450"/>
            <a:r>
              <a:rPr lang="en-ZA" sz="1600" dirty="0"/>
              <a:t> The Commission would like to reiterate its previous stance that caution should be exercised with respect to reprioritisations especially on the infrastructure related grants, that it should not affect the day to day operations of these grants as well the maintenance and rehabilitation of existing infrastructure </a:t>
            </a:r>
          </a:p>
          <a:p>
            <a:pPr marL="571500" lvl="1" indent="-171450"/>
            <a:r>
              <a:rPr lang="en-ZA" sz="1600" dirty="0"/>
              <a:t>While some grants were negatively affected, other grants were  increased in the adjusted budget such as HIV,TB,Malaria and Community Outreach </a:t>
            </a:r>
            <a:r>
              <a:rPr lang="en-ZA" sz="1600" dirty="0" smtClean="0"/>
              <a:t>grant:  </a:t>
            </a:r>
            <a:r>
              <a:rPr lang="en-ZA" sz="1600" dirty="0"/>
              <a:t>Malaria component in the health grant  (R.28 Billion). The grant also has  a new Covid19 component . The FFC would like to reiterate its previous stance on this grant that it has many objectives which may have the potential not to meet all the objectives.</a:t>
            </a:r>
          </a:p>
          <a:p>
            <a:pPr marL="571500" lvl="1" indent="-171450"/>
            <a:endParaRPr lang="en-ZA" sz="1600" dirty="0"/>
          </a:p>
          <a:p>
            <a:endParaRPr lang="en-ZA"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30</a:t>
            </a:fld>
            <a:endParaRPr lang="en-ZA" dirty="0"/>
          </a:p>
        </p:txBody>
      </p:sp>
    </p:spTree>
    <p:extLst>
      <p:ext uri="{BB962C8B-B14F-4D97-AF65-F5344CB8AC3E}">
        <p14:creationId xmlns:p14="http://schemas.microsoft.com/office/powerpoint/2010/main" val="890338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a:effectLst/>
              </a:rPr>
              <a:t>Budget 2020 vs Proposed Adjustment  Allocations of Provincial Grants(2) </a:t>
            </a:r>
            <a:endParaRPr lang="en-GB" sz="3200" dirty="0">
              <a:effectLst/>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31</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3739240"/>
              </p:ext>
            </p:extLst>
          </p:nvPr>
        </p:nvGraphicFramePr>
        <p:xfrm>
          <a:off x="323528" y="1556792"/>
          <a:ext cx="8496944" cy="4680496"/>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1331640" y="3141559"/>
            <a:ext cx="360040"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4530824" y="4464722"/>
            <a:ext cx="28803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272717" y="4509711"/>
            <a:ext cx="21602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258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a:effectLst/>
              </a:rPr>
              <a:t>Budget 2020 vs Proposed Adjustment  Allocations of LG Grants </a:t>
            </a:r>
            <a:endParaRPr lang="en-GB" sz="3200" dirty="0">
              <a:effectLst/>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32</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6512163"/>
              </p:ext>
            </p:extLst>
          </p:nvPr>
        </p:nvGraphicFramePr>
        <p:xfrm>
          <a:off x="251520" y="1600200"/>
          <a:ext cx="8640960" cy="4983162"/>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3563888" y="4437112"/>
            <a:ext cx="36004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9609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effectLst/>
              </a:rPr>
              <a:t>Implications for the Division of Revenue </a:t>
            </a:r>
          </a:p>
        </p:txBody>
      </p:sp>
    </p:spTree>
    <p:extLst>
      <p:ext uri="{BB962C8B-B14F-4D97-AF65-F5344CB8AC3E}">
        <p14:creationId xmlns:p14="http://schemas.microsoft.com/office/powerpoint/2010/main" val="317727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r>
              <a:rPr lang="en-ZA" sz="3200" dirty="0">
                <a:effectLst/>
              </a:rPr>
              <a:t>	Changes to the Division of Revenue – Net Effect of the Adjustments  </a:t>
            </a:r>
          </a:p>
        </p:txBody>
      </p:sp>
      <p:sp>
        <p:nvSpPr>
          <p:cNvPr id="3" name="Content Placeholder 2"/>
          <p:cNvSpPr>
            <a:spLocks noGrp="1"/>
          </p:cNvSpPr>
          <p:nvPr>
            <p:ph idx="1"/>
          </p:nvPr>
        </p:nvSpPr>
        <p:spPr>
          <a:xfrm>
            <a:off x="251520" y="1556792"/>
            <a:ext cx="8640960" cy="5045621"/>
          </a:xfrm>
        </p:spPr>
        <p:txBody>
          <a:bodyPr/>
          <a:lstStyle/>
          <a:p>
            <a:r>
              <a:rPr lang="en-ZA" sz="2000" dirty="0"/>
              <a:t>The total non-interest expenditure R1 536 billion tabled in February has been revised upwards by 2% to R1 572 billion. </a:t>
            </a:r>
          </a:p>
          <a:p>
            <a:r>
              <a:rPr lang="en-ZA" sz="2000" dirty="0"/>
              <a:t>Budget adjustment has resulted in slight shifts in the Division of Revenue.  </a:t>
            </a:r>
          </a:p>
          <a:p>
            <a:r>
              <a:rPr lang="en-ZA" sz="2000" dirty="0"/>
              <a:t>National government accounts for a larger share of expenditure reductions (R54 billion) followed by provinces (13.8 billion) and local government (R12.6 billion).</a:t>
            </a:r>
          </a:p>
          <a:p>
            <a:r>
              <a:rPr lang="en-ZA" sz="2000" dirty="0"/>
              <a:t>The bulk of the reprioritised funding is reallocated </a:t>
            </a:r>
            <a:r>
              <a:rPr lang="en-ZA" sz="2000" dirty="0" smtClean="0"/>
              <a:t>to national </a:t>
            </a:r>
            <a:r>
              <a:rPr lang="en-ZA" sz="2000" dirty="0"/>
              <a:t>government to support vulnerable households and health.</a:t>
            </a:r>
          </a:p>
          <a:p>
            <a:r>
              <a:rPr lang="en-ZA" sz="2000" dirty="0"/>
              <a:t>Overall provinces </a:t>
            </a:r>
            <a:r>
              <a:rPr lang="en-ZA" sz="2000" dirty="0" smtClean="0"/>
              <a:t>carry the </a:t>
            </a:r>
            <a:r>
              <a:rPr lang="en-ZA" sz="2000" dirty="0"/>
              <a:t>heaviest burden of expenditure </a:t>
            </a:r>
            <a:r>
              <a:rPr lang="en-ZA" sz="2000" dirty="0" smtClean="0"/>
              <a:t>reductions.</a:t>
            </a:r>
            <a:endParaRPr lang="en-ZA" sz="20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34</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616608013"/>
              </p:ext>
            </p:extLst>
          </p:nvPr>
        </p:nvGraphicFramePr>
        <p:xfrm>
          <a:off x="251520" y="4637385"/>
          <a:ext cx="8640960" cy="1964791"/>
        </p:xfrm>
        <a:graphic>
          <a:graphicData uri="http://schemas.openxmlformats.org/drawingml/2006/table">
            <a:tbl>
              <a:tblPr>
                <a:tableStyleId>{8799B23B-EC83-4686-B30A-512413B5E67A}</a:tableStyleId>
              </a:tblPr>
              <a:tblGrid>
                <a:gridCol w="3809454">
                  <a:extLst>
                    <a:ext uri="{9D8B030D-6E8A-4147-A177-3AD203B41FA5}">
                      <a16:colId xmlns:a16="http://schemas.microsoft.com/office/drawing/2014/main" xmlns="" val="20000"/>
                    </a:ext>
                  </a:extLst>
                </a:gridCol>
                <a:gridCol w="1610501">
                  <a:extLst>
                    <a:ext uri="{9D8B030D-6E8A-4147-A177-3AD203B41FA5}">
                      <a16:colId xmlns:a16="http://schemas.microsoft.com/office/drawing/2014/main" xmlns="" val="20001"/>
                    </a:ext>
                  </a:extLst>
                </a:gridCol>
                <a:gridCol w="1734387">
                  <a:extLst>
                    <a:ext uri="{9D8B030D-6E8A-4147-A177-3AD203B41FA5}">
                      <a16:colId xmlns:a16="http://schemas.microsoft.com/office/drawing/2014/main" xmlns="" val="20002"/>
                    </a:ext>
                  </a:extLst>
                </a:gridCol>
                <a:gridCol w="1486618">
                  <a:extLst>
                    <a:ext uri="{9D8B030D-6E8A-4147-A177-3AD203B41FA5}">
                      <a16:colId xmlns:a16="http://schemas.microsoft.com/office/drawing/2014/main" xmlns="" val="20003"/>
                    </a:ext>
                  </a:extLst>
                </a:gridCol>
              </a:tblGrid>
              <a:tr h="261721">
                <a:tc>
                  <a:txBody>
                    <a:bodyPr/>
                    <a:lstStyle/>
                    <a:p>
                      <a:pPr algn="l" fontAlgn="b"/>
                      <a:r>
                        <a:rPr lang="en-ZA" sz="1600" b="1" u="none" strike="noStrike" dirty="0">
                          <a:effectLst/>
                          <a:latin typeface="Times New Roman" panose="02020603050405020304" pitchFamily="18" charset="0"/>
                          <a:cs typeface="Times New Roman" panose="02020603050405020304" pitchFamily="18" charset="0"/>
                        </a:rPr>
                        <a:t>R' billion </a:t>
                      </a:r>
                      <a:endParaRPr lang="en-ZA"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ZA" sz="1600" b="1" u="none" strike="noStrike" dirty="0">
                          <a:effectLst/>
                          <a:latin typeface="Times New Roman" panose="02020603050405020304" pitchFamily="18" charset="0"/>
                          <a:cs typeface="Times New Roman" panose="02020603050405020304" pitchFamily="18" charset="0"/>
                        </a:rPr>
                        <a:t>2020 Budget </a:t>
                      </a:r>
                      <a:endParaRPr lang="en-ZA"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ZA" sz="1600" b="1" u="none" strike="noStrike" dirty="0">
                          <a:effectLst/>
                          <a:latin typeface="Times New Roman" panose="02020603050405020304" pitchFamily="18" charset="0"/>
                          <a:cs typeface="Times New Roman" panose="02020603050405020304" pitchFamily="18" charset="0"/>
                        </a:rPr>
                        <a:t>Revised budget </a:t>
                      </a:r>
                      <a:endParaRPr lang="en-ZA"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ZA" sz="1600" b="1" u="none" strike="noStrike" dirty="0">
                          <a:effectLst/>
                          <a:latin typeface="Times New Roman" panose="02020603050405020304" pitchFamily="18" charset="0"/>
                          <a:cs typeface="Times New Roman" panose="02020603050405020304" pitchFamily="18" charset="0"/>
                        </a:rPr>
                        <a:t>% change</a:t>
                      </a:r>
                      <a:endParaRPr lang="en-ZA"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0"/>
                  </a:ext>
                </a:extLst>
              </a:tr>
              <a:tr h="279827">
                <a:tc>
                  <a:txBody>
                    <a:bodyPr/>
                    <a:lstStyle/>
                    <a:p>
                      <a:pPr algn="l" fontAlgn="b"/>
                      <a:r>
                        <a:rPr lang="en-ZA" sz="1800" u="none" strike="noStrike" dirty="0">
                          <a:effectLst/>
                          <a:latin typeface="Times New Roman" panose="02020603050405020304" pitchFamily="18" charset="0"/>
                          <a:cs typeface="Times New Roman" panose="02020603050405020304" pitchFamily="18" charset="0"/>
                        </a:rPr>
                        <a:t>National government </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757.7</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790.3</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4.3</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1"/>
                  </a:ext>
                </a:extLst>
              </a:tr>
              <a:tr h="279827">
                <a:tc>
                  <a:txBody>
                    <a:bodyPr/>
                    <a:lstStyle/>
                    <a:p>
                      <a:pPr algn="l" fontAlgn="b"/>
                      <a:r>
                        <a:rPr lang="en-ZA" sz="1800" u="none" strike="noStrike" dirty="0">
                          <a:effectLst/>
                          <a:latin typeface="Times New Roman" panose="02020603050405020304" pitchFamily="18" charset="0"/>
                          <a:cs typeface="Times New Roman" panose="02020603050405020304" pitchFamily="18" charset="0"/>
                        </a:rPr>
                        <a:t>Provinces </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649.3</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645.3</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-0.6</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2"/>
                  </a:ext>
                </a:extLst>
              </a:tr>
              <a:tr h="279827">
                <a:tc>
                  <a:txBody>
                    <a:bodyPr/>
                    <a:lstStyle/>
                    <a:p>
                      <a:pPr algn="l" fontAlgn="b"/>
                      <a:r>
                        <a:rPr lang="en-ZA" sz="1800" u="none" strike="noStrike" dirty="0">
                          <a:effectLst/>
                          <a:latin typeface="Times New Roman" panose="02020603050405020304" pitchFamily="18" charset="0"/>
                          <a:cs typeface="Times New Roman" panose="02020603050405020304" pitchFamily="18" charset="0"/>
                        </a:rPr>
                        <a:t>Local government </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132.5</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139.9</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5.6</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3"/>
                  </a:ext>
                </a:extLst>
              </a:tr>
              <a:tr h="279827">
                <a:tc>
                  <a:txBody>
                    <a:bodyPr/>
                    <a:lstStyle/>
                    <a:p>
                      <a:pPr algn="l" fontAlgn="b"/>
                      <a:r>
                        <a:rPr lang="en-ZA" sz="1800" u="none" strike="noStrike" dirty="0">
                          <a:effectLst/>
                          <a:latin typeface="Times New Roman" panose="02020603050405020304" pitchFamily="18" charset="0"/>
                          <a:cs typeface="Times New Roman" panose="02020603050405020304" pitchFamily="18" charset="0"/>
                        </a:rPr>
                        <a:t>National</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2900"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49.2</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50.1</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0.9</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4"/>
                  </a:ext>
                </a:extLst>
              </a:tr>
              <a:tr h="279827">
                <a:tc>
                  <a:txBody>
                    <a:bodyPr/>
                    <a:lstStyle/>
                    <a:p>
                      <a:pPr algn="l" fontAlgn="b"/>
                      <a:r>
                        <a:rPr lang="en-ZA" sz="1800" u="none" strike="noStrike" dirty="0">
                          <a:effectLst/>
                          <a:latin typeface="Times New Roman" panose="02020603050405020304" pitchFamily="18" charset="0"/>
                          <a:cs typeface="Times New Roman" panose="02020603050405020304" pitchFamily="18" charset="0"/>
                        </a:rPr>
                        <a:t>Provinces </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2900"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42.2</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41</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-1.2</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5"/>
                  </a:ext>
                </a:extLst>
              </a:tr>
              <a:tr h="279827">
                <a:tc>
                  <a:txBody>
                    <a:bodyPr/>
                    <a:lstStyle/>
                    <a:p>
                      <a:pPr algn="l" fontAlgn="b"/>
                      <a:r>
                        <a:rPr lang="en-ZA" sz="1800" u="none" strike="noStrike" dirty="0">
                          <a:effectLst/>
                          <a:latin typeface="Times New Roman" panose="02020603050405020304" pitchFamily="18" charset="0"/>
                          <a:cs typeface="Times New Roman" panose="02020603050405020304" pitchFamily="18" charset="0"/>
                        </a:rPr>
                        <a:t>Local </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42900"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8.6</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8.9</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800" u="none" strike="noStrike" dirty="0">
                          <a:effectLst/>
                          <a:latin typeface="Times New Roman" panose="02020603050405020304" pitchFamily="18" charset="0"/>
                          <a:cs typeface="Times New Roman" panose="02020603050405020304" pitchFamily="18" charset="0"/>
                        </a:rPr>
                        <a:t>0.3</a:t>
                      </a:r>
                      <a:endParaRPr lang="en-ZA"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601636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a:t>Provincial Budget Repurposing and Reductions</a:t>
            </a:r>
          </a:p>
        </p:txBody>
      </p:sp>
      <p:sp>
        <p:nvSpPr>
          <p:cNvPr id="3" name="Content Placeholder 2"/>
          <p:cNvSpPr>
            <a:spLocks noGrp="1"/>
          </p:cNvSpPr>
          <p:nvPr>
            <p:ph idx="1"/>
          </p:nvPr>
        </p:nvSpPr>
        <p:spPr>
          <a:xfrm>
            <a:off x="251520" y="1556792"/>
            <a:ext cx="8568952" cy="5045621"/>
          </a:xfrm>
        </p:spPr>
        <p:txBody>
          <a:bodyPr/>
          <a:lstStyle/>
          <a:p>
            <a:r>
              <a:rPr lang="en-ZA" sz="1600" dirty="0"/>
              <a:t>The adjustment budget indicates that “provinces have committed to reprioritise R20 billion from the PES”.</a:t>
            </a:r>
          </a:p>
          <a:p>
            <a:r>
              <a:rPr lang="en-ZA" sz="1600" dirty="0"/>
              <a:t>Approximately 75% of the reprioritised funding is directed at health. </a:t>
            </a:r>
          </a:p>
          <a:p>
            <a:r>
              <a:rPr lang="en-ZA" sz="1600" dirty="0"/>
              <a:t>The Commission is concerned about absence of a framework to guide provincial reprioritisation.</a:t>
            </a:r>
          </a:p>
          <a:p>
            <a:pPr lvl="1"/>
            <a:r>
              <a:rPr lang="en-ZA" sz="1600" dirty="0"/>
              <a:t>The proportional share of the reprioritisation seem to be equal across all provinces</a:t>
            </a:r>
          </a:p>
          <a:p>
            <a:r>
              <a:rPr lang="en-ZA" sz="1600" dirty="0"/>
              <a:t>The absence of method in guiding reprioritisation will have serious implications on the budget structure and delivery of services.</a:t>
            </a:r>
            <a:endParaRPr lang="en-ZA" sz="2000" dirty="0"/>
          </a:p>
          <a:p>
            <a:endParaRPr lang="en-ZA" dirty="0"/>
          </a:p>
          <a:p>
            <a:endParaRPr lang="en-ZA"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978519678"/>
              </p:ext>
            </p:extLst>
          </p:nvPr>
        </p:nvGraphicFramePr>
        <p:xfrm>
          <a:off x="421196" y="3717032"/>
          <a:ext cx="8229600" cy="2290264"/>
        </p:xfrm>
        <a:graphic>
          <a:graphicData uri="http://schemas.openxmlformats.org/drawingml/2006/table">
            <a:tbl>
              <a:tblPr>
                <a:tableStyleId>{8799B23B-EC83-4686-B30A-512413B5E67A}</a:tableStyleId>
              </a:tblPr>
              <a:tblGrid>
                <a:gridCol w="2122098">
                  <a:extLst>
                    <a:ext uri="{9D8B030D-6E8A-4147-A177-3AD203B41FA5}">
                      <a16:colId xmlns:a16="http://schemas.microsoft.com/office/drawing/2014/main" xmlns="" val="20000"/>
                    </a:ext>
                  </a:extLst>
                </a:gridCol>
                <a:gridCol w="1380226">
                  <a:extLst>
                    <a:ext uri="{9D8B030D-6E8A-4147-A177-3AD203B41FA5}">
                      <a16:colId xmlns:a16="http://schemas.microsoft.com/office/drawing/2014/main" xmlns="" val="20001"/>
                    </a:ext>
                  </a:extLst>
                </a:gridCol>
                <a:gridCol w="1052423">
                  <a:extLst>
                    <a:ext uri="{9D8B030D-6E8A-4147-A177-3AD203B41FA5}">
                      <a16:colId xmlns:a16="http://schemas.microsoft.com/office/drawing/2014/main" xmlns="" val="20002"/>
                    </a:ext>
                  </a:extLst>
                </a:gridCol>
                <a:gridCol w="845389">
                  <a:extLst>
                    <a:ext uri="{9D8B030D-6E8A-4147-A177-3AD203B41FA5}">
                      <a16:colId xmlns:a16="http://schemas.microsoft.com/office/drawing/2014/main" xmlns="" val="20003"/>
                    </a:ext>
                  </a:extLst>
                </a:gridCol>
                <a:gridCol w="1086928">
                  <a:extLst>
                    <a:ext uri="{9D8B030D-6E8A-4147-A177-3AD203B41FA5}">
                      <a16:colId xmlns:a16="http://schemas.microsoft.com/office/drawing/2014/main" xmlns="" val="20004"/>
                    </a:ext>
                  </a:extLst>
                </a:gridCol>
                <a:gridCol w="810883">
                  <a:extLst>
                    <a:ext uri="{9D8B030D-6E8A-4147-A177-3AD203B41FA5}">
                      <a16:colId xmlns:a16="http://schemas.microsoft.com/office/drawing/2014/main" xmlns="" val="20005"/>
                    </a:ext>
                  </a:extLst>
                </a:gridCol>
                <a:gridCol w="931653">
                  <a:extLst>
                    <a:ext uri="{9D8B030D-6E8A-4147-A177-3AD203B41FA5}">
                      <a16:colId xmlns:a16="http://schemas.microsoft.com/office/drawing/2014/main" xmlns="" val="20006"/>
                    </a:ext>
                  </a:extLst>
                </a:gridCol>
              </a:tblGrid>
              <a:tr h="512434">
                <a:tc>
                  <a:txBody>
                    <a:bodyPr/>
                    <a:lstStyle/>
                    <a:p>
                      <a:pPr algn="l" fontAlgn="b"/>
                      <a:r>
                        <a:rPr lang="en-ZA" sz="1000" b="1" u="none" strike="noStrike" dirty="0">
                          <a:effectLst/>
                          <a:latin typeface="Times New Roman" panose="02020603050405020304" pitchFamily="18" charset="0"/>
                          <a:cs typeface="Times New Roman" panose="02020603050405020304" pitchFamily="18" charset="0"/>
                        </a:rPr>
                        <a:t>Province  </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PES allocation 2020 budget </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Health </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Other sectors </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Total repurposing </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Total repurposing as % of PES</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Health repurposing as % PES</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0"/>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Eastern Cape</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71 415 000 000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1 988 374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662 791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2 651 165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1"/>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Free State</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30 017 000 000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835 589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278 530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1 114 119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2"/>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Gauteng</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112 118 000 000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3 126 485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1 042 162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4 168 647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3"/>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Kwa-Zulu Natal</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111 442 000 000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3 105 174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1 035 058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4 140 232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4"/>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Limpopo</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62 329 000 000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1 735 434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578 478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2 313 912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5"/>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Mpumalanga</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44 105 000 000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1 228 288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409 429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1 637 717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6"/>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Northern Cape</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14 290 000 000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396 847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132 282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529 129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7"/>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North West</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37 548 000 000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1 045 383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348 461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1 393 844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8"/>
                  </a:ext>
                </a:extLst>
              </a:tr>
              <a:tr h="177783">
                <a:tc>
                  <a:txBody>
                    <a:bodyPr/>
                    <a:lstStyle/>
                    <a:p>
                      <a:pPr algn="l" fontAlgn="b"/>
                      <a:r>
                        <a:rPr lang="en-ZA" sz="1000" u="none" strike="noStrike" dirty="0">
                          <a:effectLst/>
                          <a:latin typeface="Times New Roman" panose="02020603050405020304" pitchFamily="18" charset="0"/>
                          <a:cs typeface="Times New Roman" panose="02020603050405020304" pitchFamily="18" charset="0"/>
                        </a:rPr>
                        <a:t>Western Cape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55 208 000 000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1 538 426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512 809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         2 051 235 </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0.0037%</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u="none" strike="noStrike" dirty="0">
                          <a:effectLst/>
                          <a:latin typeface="Times New Roman" panose="02020603050405020304" pitchFamily="18" charset="0"/>
                          <a:cs typeface="Times New Roman" panose="02020603050405020304" pitchFamily="18" charset="0"/>
                        </a:rPr>
                        <a:t>0.0028%</a:t>
                      </a:r>
                      <a:endParaRPr lang="en-ZA"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9"/>
                  </a:ext>
                </a:extLst>
              </a:tr>
              <a:tr h="177783">
                <a:tc>
                  <a:txBody>
                    <a:bodyPr/>
                    <a:lstStyle/>
                    <a:p>
                      <a:pPr algn="l" fontAlgn="b"/>
                      <a:r>
                        <a:rPr lang="en-ZA" sz="1000" b="1" u="none" strike="noStrike" dirty="0">
                          <a:effectLst/>
                          <a:latin typeface="Times New Roman" panose="02020603050405020304" pitchFamily="18" charset="0"/>
                          <a:cs typeface="Times New Roman" panose="02020603050405020304" pitchFamily="18" charset="0"/>
                        </a:rPr>
                        <a:t>Total</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 538 472 000 000 </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   15 000 000 </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5000000</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    20 000 000 </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0.0037%</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ZA" sz="1000" b="1" u="none" strike="noStrike" dirty="0">
                          <a:effectLst/>
                          <a:latin typeface="Times New Roman" panose="02020603050405020304" pitchFamily="18" charset="0"/>
                          <a:cs typeface="Times New Roman" panose="02020603050405020304" pitchFamily="18" charset="0"/>
                        </a:rPr>
                        <a:t>0.0028%</a:t>
                      </a:r>
                      <a:endParaRPr lang="en-ZA"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416600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457200" y="274638"/>
            <a:ext cx="8229600" cy="1143001"/>
          </a:xfrm>
          <a:prstGeom prst="rect">
            <a:avLst/>
          </a:prstGeom>
        </p:spPr>
        <p:txBody>
          <a:bodyPr>
            <a:noAutofit/>
          </a:bodyPr>
          <a:lstStyle/>
          <a:p>
            <a:pPr lvl="0">
              <a:defRPr sz="1800" cap="none">
                <a:solidFill>
                  <a:srgbClr val="000000"/>
                </a:solidFill>
                <a:effectLst/>
              </a:defRPr>
            </a:pPr>
            <a:r>
              <a:rPr lang="en-ZA" sz="3600" cap="small" dirty="0">
                <a:solidFill>
                  <a:srgbClr val="3B7150"/>
                </a:solidFill>
                <a:effectLst/>
              </a:rPr>
              <a:t>Composition of the Reprioritised Budget </a:t>
            </a:r>
            <a:endParaRPr sz="3600" cap="small" dirty="0">
              <a:solidFill>
                <a:srgbClr val="3B7150"/>
              </a:solidFill>
              <a:effectLst/>
            </a:endParaRPr>
          </a:p>
        </p:txBody>
      </p:sp>
      <p:sp>
        <p:nvSpPr>
          <p:cNvPr id="37" name="Shape 37"/>
          <p:cNvSpPr>
            <a:spLocks noGrp="1"/>
          </p:cNvSpPr>
          <p:nvPr>
            <p:ph type="body" idx="1"/>
          </p:nvPr>
        </p:nvSpPr>
        <p:spPr>
          <a:xfrm>
            <a:off x="313765" y="1600200"/>
            <a:ext cx="8650724" cy="5002213"/>
          </a:xfrm>
          <a:prstGeom prst="rect">
            <a:avLst/>
          </a:prstGeom>
        </p:spPr>
        <p:txBody>
          <a:bodyPr lIns="0" tIns="0" rIns="0" bIns="0">
            <a:normAutofit/>
          </a:bodyPr>
          <a:lstStyle/>
          <a:p>
            <a:pPr marL="192881" lvl="0" indent="-192881">
              <a:lnSpc>
                <a:spcPct val="90000"/>
              </a:lnSpc>
              <a:spcBef>
                <a:spcPts val="400"/>
              </a:spcBef>
              <a:buClr>
                <a:srgbClr val="191919"/>
              </a:buClr>
              <a:defRPr sz="1800"/>
            </a:pPr>
            <a:r>
              <a:rPr dirty="0">
                <a:solidFill>
                  <a:srgbClr val="191919"/>
                </a:solidFill>
              </a:rPr>
              <a:t>The </a:t>
            </a:r>
            <a:r>
              <a:rPr lang="en-ZA" dirty="0">
                <a:solidFill>
                  <a:srgbClr val="191919"/>
                </a:solidFill>
              </a:rPr>
              <a:t> total allocation for Covid-19 relief amounts to R122.4 billion (excluding allocation to Land Bank equity investment and provisional allocation for Covi19 fiscal relief package).</a:t>
            </a:r>
          </a:p>
          <a:p>
            <a:pPr marL="192881" lvl="0" indent="-192881">
              <a:lnSpc>
                <a:spcPct val="90000"/>
              </a:lnSpc>
              <a:spcBef>
                <a:spcPts val="400"/>
              </a:spcBef>
              <a:buClr>
                <a:srgbClr val="191919"/>
              </a:buClr>
              <a:defRPr sz="1800"/>
            </a:pPr>
            <a:r>
              <a:rPr lang="en-ZA" dirty="0">
                <a:solidFill>
                  <a:srgbClr val="191919"/>
                </a:solidFill>
              </a:rPr>
              <a:t>The largest share (33%) of this </a:t>
            </a:r>
            <a:r>
              <a:rPr lang="en-ZA" dirty="0" smtClean="0">
                <a:solidFill>
                  <a:srgbClr val="191919"/>
                </a:solidFill>
              </a:rPr>
              <a:t>prioritised relief is </a:t>
            </a:r>
            <a:r>
              <a:rPr lang="en-ZA" dirty="0">
                <a:solidFill>
                  <a:srgbClr val="191919"/>
                </a:solidFill>
              </a:rPr>
              <a:t>for supporting vulnerable households for 6 months followed by increased allocation to health (18%).</a:t>
            </a:r>
            <a:endParaRPr dirty="0">
              <a:solidFill>
                <a:srgbClr val="191919"/>
              </a:solidFill>
            </a:endParaRPr>
          </a:p>
        </p:txBody>
      </p:sp>
      <p:sp>
        <p:nvSpPr>
          <p:cNvPr id="38" name="Shape 38"/>
          <p:cNvSpPr>
            <a:spLocks noGrp="1"/>
          </p:cNvSpPr>
          <p:nvPr>
            <p:ph type="sldNum" sz="quarter" idx="4294967295"/>
          </p:nvPr>
        </p:nvSpPr>
        <p:spPr>
          <a:xfrm>
            <a:off x="6553200" y="6099554"/>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t>36</a:t>
            </a:fld>
            <a:endParaRPr sz="1200" dirty="0">
              <a:solidFill>
                <a:srgbClr val="888888"/>
              </a:solidFill>
            </a:endParaRPr>
          </a:p>
        </p:txBody>
      </p:sp>
      <p:graphicFrame>
        <p:nvGraphicFramePr>
          <p:cNvPr id="8" name="Chart 7">
            <a:extLst>
              <a:ext uri="{FF2B5EF4-FFF2-40B4-BE49-F238E27FC236}">
                <a16:creationId xmlns:a16="http://schemas.microsoft.com/office/drawing/2014/main" xmlns="" id="{2334B6F5-67DD-49A0-A3C4-6E5C1420950D}"/>
              </a:ext>
            </a:extLst>
          </p:cNvPr>
          <p:cNvGraphicFramePr>
            <a:graphicFrameLocks/>
          </p:cNvGraphicFramePr>
          <p:nvPr>
            <p:extLst>
              <p:ext uri="{D42A27DB-BD31-4B8C-83A1-F6EECF244321}">
                <p14:modId xmlns:p14="http://schemas.microsoft.com/office/powerpoint/2010/main" val="334425858"/>
              </p:ext>
            </p:extLst>
          </p:nvPr>
        </p:nvGraphicFramePr>
        <p:xfrm>
          <a:off x="323528" y="2666943"/>
          <a:ext cx="4141186" cy="3839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xmlns="" id="{E21B3521-5E91-4C33-AFBE-446CAC67A69B}"/>
              </a:ext>
            </a:extLst>
          </p:cNvPr>
          <p:cNvGraphicFramePr>
            <a:graphicFrameLocks/>
          </p:cNvGraphicFramePr>
          <p:nvPr>
            <p:extLst>
              <p:ext uri="{D42A27DB-BD31-4B8C-83A1-F6EECF244321}">
                <p14:modId xmlns:p14="http://schemas.microsoft.com/office/powerpoint/2010/main" val="3077377817"/>
              </p:ext>
            </p:extLst>
          </p:nvPr>
        </p:nvGraphicFramePr>
        <p:xfrm>
          <a:off x="4572000" y="2743467"/>
          <a:ext cx="4248472" cy="36315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382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effectLst/>
              </a:rPr>
              <a:t>Budget and Policy considerations For MTBPS…(1) </a:t>
            </a:r>
          </a:p>
        </p:txBody>
      </p:sp>
      <p:sp>
        <p:nvSpPr>
          <p:cNvPr id="3" name="Content Placeholder 2"/>
          <p:cNvSpPr>
            <a:spLocks noGrp="1"/>
          </p:cNvSpPr>
          <p:nvPr>
            <p:ph idx="1"/>
          </p:nvPr>
        </p:nvSpPr>
        <p:spPr>
          <a:xfrm>
            <a:off x="179512" y="1628800"/>
            <a:ext cx="8784976" cy="4973612"/>
          </a:xfrm>
        </p:spPr>
        <p:txBody>
          <a:bodyPr/>
          <a:lstStyle/>
          <a:p>
            <a:r>
              <a:rPr lang="en-ZA" sz="2000" dirty="0"/>
              <a:t>Government needs to reconsider the sequencing of phases for managing the pandemic.</a:t>
            </a:r>
          </a:p>
          <a:p>
            <a:pPr lvl="1"/>
            <a:r>
              <a:rPr lang="en-ZA" sz="2000" dirty="0"/>
              <a:t>Support for investment and employment (phase 2) must be underpinned by economic reforms (phase 3) to achieve effective targeting of interventions.</a:t>
            </a:r>
          </a:p>
          <a:p>
            <a:r>
              <a:rPr lang="en-ZA" sz="2000" dirty="0"/>
              <a:t>The package of reforms must incorporate suitable public sector reforms (particularly, expenditure reforms) given the conundrum of stagnant revenue, expenditure pressures and foreseeable low growth trajectory. </a:t>
            </a:r>
          </a:p>
          <a:p>
            <a:pPr lvl="1"/>
            <a:r>
              <a:rPr lang="en-ZA" sz="2000" dirty="0"/>
              <a:t>Expenditure reform strategies essentially consist of three main elements: ensuring the sustainability of social spending and the public wage bill; achieving efficiency gains while paying due regard to equity; and establishing institutions that promote spending control and enhance its effectiveness.</a:t>
            </a:r>
          </a:p>
          <a:p>
            <a:r>
              <a:rPr lang="en-ZA" sz="2000" dirty="0"/>
              <a:t>The Commission notes the announcement about Zero Base Budgeting but has concerns over its effectiveness in changing the budget structure – data, time &amp; resource intensive; and intense focus on annual major spending areas.</a:t>
            </a:r>
          </a:p>
          <a:p>
            <a:pPr lvl="1"/>
            <a:endParaRPr lang="en-ZA" sz="2000" dirty="0"/>
          </a:p>
          <a:p>
            <a:pPr marL="457200" lvl="1" indent="0">
              <a:buNone/>
            </a:pPr>
            <a:endParaRPr lang="en-ZA" sz="2400"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37</a:t>
            </a:fld>
            <a:endParaRPr lang="en-ZA" dirty="0"/>
          </a:p>
        </p:txBody>
      </p:sp>
    </p:spTree>
    <p:extLst>
      <p:ext uri="{BB962C8B-B14F-4D97-AF65-F5344CB8AC3E}">
        <p14:creationId xmlns:p14="http://schemas.microsoft.com/office/powerpoint/2010/main" val="1596786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a:effectLst/>
              </a:rPr>
              <a:t>Budget and Policy considerations For MTBPS…(2) </a:t>
            </a:r>
          </a:p>
        </p:txBody>
      </p:sp>
      <p:sp>
        <p:nvSpPr>
          <p:cNvPr id="3" name="Content Placeholder 2"/>
          <p:cNvSpPr>
            <a:spLocks noGrp="1"/>
          </p:cNvSpPr>
          <p:nvPr>
            <p:ph idx="1"/>
          </p:nvPr>
        </p:nvSpPr>
        <p:spPr>
          <a:xfrm>
            <a:off x="215516" y="1844824"/>
            <a:ext cx="8676964" cy="4757589"/>
          </a:xfrm>
        </p:spPr>
        <p:txBody>
          <a:bodyPr/>
          <a:lstStyle/>
          <a:p>
            <a:r>
              <a:rPr lang="en-ZA" sz="2000" dirty="0"/>
              <a:t>There is an urgent need in the present to Strengthen the institutional capacity of government to disburse relief funds and collate data on beneficiaries (needs and profiles).</a:t>
            </a:r>
          </a:p>
          <a:p>
            <a:r>
              <a:rPr lang="en-ZA" sz="2000" dirty="0"/>
              <a:t>Outline a clear allocation and eligibility framework for the unallocated R19.6 billion set aside for job creation, a key element of phase 2.</a:t>
            </a:r>
          </a:p>
          <a:p>
            <a:r>
              <a:rPr lang="en-ZA" sz="2000" dirty="0"/>
              <a:t>There is need to reconcile the announcement made by the President with regard to Covid-19 relief with the adjustment budget.</a:t>
            </a:r>
          </a:p>
          <a:p>
            <a:pPr lvl="1"/>
            <a:r>
              <a:rPr lang="en-ZA" sz="2000" dirty="0"/>
              <a:t>R100 billion job creation funding and R20 billion local government funding </a:t>
            </a:r>
          </a:p>
          <a:p>
            <a:r>
              <a:rPr lang="en-ZA" sz="2000" dirty="0"/>
              <a:t>Outline business plans for phase 2 and 3 of managing the fiscus through and beyond the Covid-19 pandemic. </a:t>
            </a:r>
          </a:p>
          <a:p>
            <a:endParaRPr lang="en-ZA" sz="2400" dirty="0"/>
          </a:p>
          <a:p>
            <a:endParaRPr lang="en-ZA"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38</a:t>
            </a:fld>
            <a:endParaRPr lang="en-ZA" dirty="0"/>
          </a:p>
        </p:txBody>
      </p:sp>
    </p:spTree>
    <p:extLst>
      <p:ext uri="{BB962C8B-B14F-4D97-AF65-F5344CB8AC3E}">
        <p14:creationId xmlns:p14="http://schemas.microsoft.com/office/powerpoint/2010/main" val="3790343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Concluding Remarks…(1)</a:t>
            </a:r>
            <a:endParaRPr lang="en-GB" dirty="0">
              <a:effectLst/>
            </a:endParaRPr>
          </a:p>
        </p:txBody>
      </p:sp>
      <p:sp>
        <p:nvSpPr>
          <p:cNvPr id="3" name="Content Placeholder 2"/>
          <p:cNvSpPr>
            <a:spLocks noGrp="1"/>
          </p:cNvSpPr>
          <p:nvPr>
            <p:ph idx="1"/>
          </p:nvPr>
        </p:nvSpPr>
        <p:spPr>
          <a:xfrm>
            <a:off x="251520" y="1772816"/>
            <a:ext cx="8568952" cy="4680520"/>
          </a:xfrm>
        </p:spPr>
        <p:txBody>
          <a:bodyPr/>
          <a:lstStyle/>
          <a:p>
            <a:pPr algn="just"/>
            <a:r>
              <a:rPr lang="en-ZA" sz="2000" dirty="0"/>
              <a:t>Budget adjustment is inevitable in the context of the devastating pandemic- low economic growth and diminished revenues are now critically worse.</a:t>
            </a:r>
          </a:p>
          <a:p>
            <a:pPr algn="just"/>
            <a:r>
              <a:rPr lang="en-ZA" sz="2000" dirty="0"/>
              <a:t>FFC is in agreement with government stance on reprioritisation as it closely follows its own criteria presented to Parliament ahead of the adjustment budget and also is consistent with Presidential pronouncements. </a:t>
            </a:r>
          </a:p>
          <a:p>
            <a:pPr algn="just"/>
            <a:r>
              <a:rPr lang="en-ZA" sz="2000" dirty="0"/>
              <a:t>The FFC is concerned with the repeat reprioritisation of the budgets and the likely impact on the economy and service delivery.</a:t>
            </a:r>
          </a:p>
          <a:p>
            <a:pPr algn="just"/>
            <a:r>
              <a:rPr lang="en-ZA" sz="2000" dirty="0"/>
              <a:t>There is an urgent need to assess the impact of repeat budget reprioritisation on the budget structure and delivery of basic services. </a:t>
            </a:r>
            <a:r>
              <a:rPr lang="en-ZA" sz="2000" dirty="0" smtClean="0"/>
              <a:t>Macro-reorganisation of government is needed. </a:t>
            </a:r>
            <a:endParaRPr lang="en-ZA" sz="2000" dirty="0"/>
          </a:p>
          <a:p>
            <a:pPr algn="just"/>
            <a:r>
              <a:rPr lang="en-ZA" sz="2000" dirty="0"/>
              <a:t> Economic growth stimulation must be at the centre of debt reduction strategy since inadequate revenue is the largest driver of the burgeoning deficit.</a:t>
            </a:r>
          </a:p>
          <a:p>
            <a:endParaRPr lang="en-GB"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39</a:t>
            </a:fld>
            <a:endParaRPr lang="en-ZA" dirty="0"/>
          </a:p>
        </p:txBody>
      </p:sp>
    </p:spTree>
    <p:extLst>
      <p:ext uri="{BB962C8B-B14F-4D97-AF65-F5344CB8AC3E}">
        <p14:creationId xmlns:p14="http://schemas.microsoft.com/office/powerpoint/2010/main" val="153446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Presentation</a:t>
            </a:r>
            <a:r>
              <a:rPr lang="en-ZA" dirty="0"/>
              <a:t> </a:t>
            </a:r>
            <a:r>
              <a:rPr lang="en-ZA" dirty="0">
                <a:effectLst/>
              </a:rPr>
              <a:t>Outline</a:t>
            </a:r>
            <a:r>
              <a:rPr lang="en-ZA" dirty="0"/>
              <a:t> </a:t>
            </a:r>
          </a:p>
        </p:txBody>
      </p:sp>
      <p:sp>
        <p:nvSpPr>
          <p:cNvPr id="3" name="Content Placeholder 2"/>
          <p:cNvSpPr>
            <a:spLocks noGrp="1"/>
          </p:cNvSpPr>
          <p:nvPr>
            <p:ph idx="1"/>
          </p:nvPr>
        </p:nvSpPr>
        <p:spPr>
          <a:xfrm>
            <a:off x="323528" y="1772815"/>
            <a:ext cx="8568952" cy="3456385"/>
          </a:xfrm>
        </p:spPr>
        <p:txBody>
          <a:bodyPr/>
          <a:lstStyle/>
          <a:p>
            <a:r>
              <a:rPr lang="en-ZA" sz="2000" dirty="0"/>
              <a:t>Recap of Commission inputs on Covid-19</a:t>
            </a:r>
          </a:p>
          <a:p>
            <a:r>
              <a:rPr lang="en-ZA" sz="2000" dirty="0"/>
              <a:t>Changes in macro and fiscal outlook from the 2020 Budget </a:t>
            </a:r>
          </a:p>
          <a:p>
            <a:r>
              <a:rPr lang="en-ZA" sz="2000" dirty="0"/>
              <a:t>Changes in fiscal framework from the 2020 Budget </a:t>
            </a:r>
          </a:p>
          <a:p>
            <a:r>
              <a:rPr lang="en-ZA" sz="2000" dirty="0"/>
              <a:t>Budget reprioritisation and allocation of funds </a:t>
            </a:r>
          </a:p>
          <a:p>
            <a:r>
              <a:rPr lang="en-ZA" sz="2000" dirty="0"/>
              <a:t>Implications of reprioritisation for the Division of Revenue</a:t>
            </a: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a:t>
            </a:fld>
            <a:endParaRPr lang="en-ZA" dirty="0"/>
          </a:p>
        </p:txBody>
      </p:sp>
    </p:spTree>
    <p:extLst>
      <p:ext uri="{BB962C8B-B14F-4D97-AF65-F5344CB8AC3E}">
        <p14:creationId xmlns:p14="http://schemas.microsoft.com/office/powerpoint/2010/main" val="2670204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Concluding Remarks…(2)</a:t>
            </a:r>
          </a:p>
        </p:txBody>
      </p:sp>
      <p:sp>
        <p:nvSpPr>
          <p:cNvPr id="3" name="Content Placeholder 2"/>
          <p:cNvSpPr>
            <a:spLocks noGrp="1"/>
          </p:cNvSpPr>
          <p:nvPr>
            <p:ph idx="1"/>
          </p:nvPr>
        </p:nvSpPr>
        <p:spPr>
          <a:xfrm>
            <a:off x="323528" y="1700808"/>
            <a:ext cx="8496944" cy="4752528"/>
          </a:xfrm>
        </p:spPr>
        <p:txBody>
          <a:bodyPr/>
          <a:lstStyle/>
          <a:p>
            <a:pPr marL="342900" lvl="1" indent="-342900">
              <a:buFont typeface="Arial" charset="0"/>
              <a:buChar char="•"/>
            </a:pPr>
            <a:r>
              <a:rPr lang="en-ZA" sz="2000" dirty="0">
                <a:ea typeface="Times New Roman" panose="02020603050405020304" pitchFamily="18" charset="0"/>
                <a:cs typeface="Arial" charset="0"/>
              </a:rPr>
              <a:t>The Commission recommends that tax policy should prioritise fiscal support to ensure that the economy survives the pandemic because under the current circumstances increasing tax revenues is not a feasible policy option</a:t>
            </a:r>
          </a:p>
          <a:p>
            <a:pPr marL="342900" lvl="1" indent="-342900">
              <a:buFont typeface="Arial" charset="0"/>
              <a:buChar char="•"/>
            </a:pPr>
            <a:r>
              <a:rPr lang="en-ZA" sz="2000" dirty="0">
                <a:ea typeface="Times New Roman" panose="02020603050405020304" pitchFamily="18" charset="0"/>
                <a:cs typeface="Arial" charset="0"/>
              </a:rPr>
              <a:t>All </a:t>
            </a:r>
            <a:r>
              <a:rPr lang="en-ZA" sz="2000" dirty="0" smtClean="0">
                <a:ea typeface="Times New Roman" panose="02020603050405020304" pitchFamily="18" charset="0"/>
                <a:cs typeface="Arial" charset="0"/>
              </a:rPr>
              <a:t>spheres </a:t>
            </a:r>
            <a:r>
              <a:rPr lang="en-ZA" sz="2000" dirty="0">
                <a:ea typeface="Times New Roman" panose="02020603050405020304" pitchFamily="18" charset="0"/>
                <a:cs typeface="Arial" charset="0"/>
              </a:rPr>
              <a:t>of government must table plans for revenue enhancement and expenditure management guided by the National </a:t>
            </a:r>
            <a:r>
              <a:rPr lang="en-ZA" sz="2000" dirty="0" smtClean="0">
                <a:ea typeface="Times New Roman" panose="02020603050405020304" pitchFamily="18" charset="0"/>
                <a:cs typeface="Arial" charset="0"/>
              </a:rPr>
              <a:t>Treasury</a:t>
            </a:r>
            <a:r>
              <a:rPr lang="en-ZA" sz="2000" dirty="0">
                <a:ea typeface="Times New Roman" panose="02020603050405020304" pitchFamily="18" charset="0"/>
                <a:cs typeface="Arial" charset="0"/>
              </a:rPr>
              <a:t>.</a:t>
            </a:r>
          </a:p>
          <a:p>
            <a:pPr marL="342900" lvl="1" indent="-342900">
              <a:buFont typeface="Arial" charset="0"/>
              <a:buChar char="•"/>
            </a:pPr>
            <a:r>
              <a:rPr lang="en-ZA" sz="2000" dirty="0">
                <a:ea typeface="Times New Roman" panose="02020603050405020304" pitchFamily="18" charset="0"/>
                <a:cs typeface="Arial" charset="0"/>
              </a:rPr>
              <a:t>Parliament should receive reports on how provinces have carried out budget reprioritisation</a:t>
            </a:r>
            <a:endParaRPr lang="en-ZA" sz="2000" dirty="0"/>
          </a:p>
          <a:p>
            <a:pPr algn="just"/>
            <a:r>
              <a:rPr lang="en-ZA" sz="2000" dirty="0"/>
              <a:t>Reform plans with timelines are needed for each phase of managing </a:t>
            </a:r>
            <a:r>
              <a:rPr lang="en-ZA" sz="2000" dirty="0" smtClean="0"/>
              <a:t>South </a:t>
            </a:r>
            <a:r>
              <a:rPr lang="en-ZA" sz="2000" smtClean="0"/>
              <a:t>Africa out of the </a:t>
            </a:r>
            <a:r>
              <a:rPr lang="en-ZA" sz="2000" dirty="0"/>
              <a:t>pandemic including measurements for success.</a:t>
            </a:r>
          </a:p>
          <a:p>
            <a:pPr lvl="1" algn="just"/>
            <a:r>
              <a:rPr lang="en-ZA" sz="1800" dirty="0"/>
              <a:t>SOCs reform plans are equally necessary, as posing stranglehold on the fiscus </a:t>
            </a:r>
          </a:p>
          <a:p>
            <a:pPr lvl="1" algn="just"/>
            <a:r>
              <a:rPr lang="en-ZA" sz="1800" dirty="0"/>
              <a:t>The Commission is concern about lack of information of SOCs restructuring and its consequences to the economy</a:t>
            </a:r>
          </a:p>
          <a:p>
            <a:endParaRPr lang="en-ZA" dirty="0"/>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40</a:t>
            </a:fld>
            <a:endParaRPr lang="en-ZA" dirty="0"/>
          </a:p>
        </p:txBody>
      </p:sp>
    </p:spTree>
    <p:extLst>
      <p:ext uri="{BB962C8B-B14F-4D97-AF65-F5344CB8AC3E}">
        <p14:creationId xmlns:p14="http://schemas.microsoft.com/office/powerpoint/2010/main" val="153093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ZA" dirty="0">
                <a:effectLst/>
              </a:rPr>
              <a:t>Summary of Commission Inputs on the Impact of Covid-19 on the Budget </a:t>
            </a:r>
          </a:p>
        </p:txBody>
      </p:sp>
    </p:spTree>
    <p:extLst>
      <p:ext uri="{BB962C8B-B14F-4D97-AF65-F5344CB8AC3E}">
        <p14:creationId xmlns:p14="http://schemas.microsoft.com/office/powerpoint/2010/main" val="149051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FE1EC-A8D0-452E-BF53-E18342E11E35}"/>
              </a:ext>
            </a:extLst>
          </p:cNvPr>
          <p:cNvSpPr>
            <a:spLocks noGrp="1"/>
          </p:cNvSpPr>
          <p:nvPr>
            <p:ph type="title"/>
          </p:nvPr>
        </p:nvSpPr>
        <p:spPr>
          <a:xfrm>
            <a:off x="457200" y="274638"/>
            <a:ext cx="8435280" cy="1143000"/>
          </a:xfrm>
        </p:spPr>
        <p:txBody>
          <a:bodyPr>
            <a:normAutofit/>
          </a:bodyPr>
          <a:lstStyle/>
          <a:p>
            <a:r>
              <a:rPr lang="en-ZA" sz="3600" dirty="0">
                <a:effectLst/>
              </a:rPr>
              <a:t>Towards a Bolder Stimulus</a:t>
            </a:r>
          </a:p>
        </p:txBody>
      </p:sp>
      <p:sp>
        <p:nvSpPr>
          <p:cNvPr id="3" name="Content Placeholder 2">
            <a:extLst>
              <a:ext uri="{FF2B5EF4-FFF2-40B4-BE49-F238E27FC236}">
                <a16:creationId xmlns:a16="http://schemas.microsoft.com/office/drawing/2014/main" xmlns="" id="{806F42AF-9BCB-4FC5-86FB-DCD84462B0C3}"/>
              </a:ext>
            </a:extLst>
          </p:cNvPr>
          <p:cNvSpPr>
            <a:spLocks noGrp="1"/>
          </p:cNvSpPr>
          <p:nvPr>
            <p:ph idx="1"/>
          </p:nvPr>
        </p:nvSpPr>
        <p:spPr>
          <a:xfrm>
            <a:off x="251520" y="1844824"/>
            <a:ext cx="8568952" cy="4320480"/>
          </a:xfrm>
        </p:spPr>
        <p:txBody>
          <a:bodyPr/>
          <a:lstStyle/>
          <a:p>
            <a:pPr algn="just"/>
            <a:r>
              <a:rPr lang="en-ZA" sz="2000" dirty="0"/>
              <a:t>GDP growth in 2020 will contract significantly. Fiscal and monetary support warranted must be commensurate with the magnitude of the forecasted economic contraction. </a:t>
            </a:r>
          </a:p>
          <a:p>
            <a:pPr algn="just"/>
            <a:r>
              <a:rPr lang="en-ZA" sz="2000" dirty="0"/>
              <a:t>Only R95 billion could be considered a fiscal stimulus. This means that the Covid-19 stimulus falls far too short of the expected shock to the economy. </a:t>
            </a:r>
          </a:p>
          <a:p>
            <a:pPr marL="685800" lvl="1" algn="just">
              <a:lnSpc>
                <a:spcPct val="115000"/>
              </a:lnSpc>
              <a:spcAft>
                <a:spcPts val="0"/>
              </a:spcAft>
              <a:buFont typeface="Arial" panose="020B0604020202020204" pitchFamily="34" charset="0"/>
              <a:buChar char="•"/>
            </a:pPr>
            <a:r>
              <a:rPr lang="en-ZA" sz="2000" dirty="0">
                <a:latin typeface="Times" panose="02020603050405020304" pitchFamily="18" charset="0"/>
                <a:ea typeface="Times New Roman" panose="02020603050405020304" pitchFamily="18" charset="0"/>
              </a:rPr>
              <a:t>The R95 billion is earmarked for business support, job creation and protection is not adequate given the scale of projected job losses- in excess of a million. </a:t>
            </a:r>
          </a:p>
          <a:p>
            <a:pPr algn="just"/>
            <a:r>
              <a:rPr lang="en-ZA" sz="2000" dirty="0"/>
              <a:t> The stimulus package should not be delayed considering the </a:t>
            </a:r>
            <a:r>
              <a:rPr lang="en-ZA" sz="2000" dirty="0" smtClean="0"/>
              <a:t>damage </a:t>
            </a:r>
            <a:r>
              <a:rPr lang="en-ZA" sz="2000" dirty="0"/>
              <a:t>caused by Covid-19 pandemic. </a:t>
            </a:r>
            <a:endParaRPr lang="en-ZA" sz="2000" dirty="0">
              <a:solidFill>
                <a:srgbClr val="FF0000"/>
              </a:solidFill>
            </a:endParaRPr>
          </a:p>
          <a:p>
            <a:pPr marL="0" indent="0">
              <a:buNone/>
            </a:pPr>
            <a:r>
              <a:rPr lang="en-ZA" sz="2400" dirty="0">
                <a:solidFill>
                  <a:srgbClr val="FF0000"/>
                </a:solidFill>
              </a:rPr>
              <a:t>            </a:t>
            </a:r>
          </a:p>
          <a:p>
            <a:pPr marL="0" indent="0">
              <a:buNone/>
            </a:pPr>
            <a:endParaRPr lang="en-ZA" dirty="0"/>
          </a:p>
        </p:txBody>
      </p:sp>
      <p:sp>
        <p:nvSpPr>
          <p:cNvPr id="4" name="Slide Number Placeholder 3">
            <a:extLst>
              <a:ext uri="{FF2B5EF4-FFF2-40B4-BE49-F238E27FC236}">
                <a16:creationId xmlns:a16="http://schemas.microsoft.com/office/drawing/2014/main" xmlns="" id="{EB1503DE-660E-D649-A9D5-54F4E161045C}"/>
              </a:ext>
            </a:extLst>
          </p:cNvPr>
          <p:cNvSpPr>
            <a:spLocks noGrp="1"/>
          </p:cNvSpPr>
          <p:nvPr>
            <p:ph type="sldNum" sz="quarter" idx="10"/>
          </p:nvPr>
        </p:nvSpPr>
        <p:spPr/>
        <p:txBody>
          <a:bodyPr/>
          <a:lstStyle/>
          <a:p>
            <a:pPr>
              <a:defRPr/>
            </a:pPr>
            <a:fld id="{F1102E04-C8CA-4535-B9A8-E00E6E7F4501}" type="slidenum">
              <a:rPr lang="en-ZA" smtClean="0"/>
              <a:pPr>
                <a:defRPr/>
              </a:pPr>
              <a:t>6</a:t>
            </a:fld>
            <a:endParaRPr lang="en-ZA" dirty="0"/>
          </a:p>
        </p:txBody>
      </p:sp>
    </p:spTree>
    <p:extLst>
      <p:ext uri="{BB962C8B-B14F-4D97-AF65-F5344CB8AC3E}">
        <p14:creationId xmlns:p14="http://schemas.microsoft.com/office/powerpoint/2010/main" val="345893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r>
              <a:rPr lang="en-ZA" sz="3600" dirty="0">
                <a:effectLst/>
              </a:rPr>
              <a:t>Need for bolder reform agenda</a:t>
            </a:r>
            <a:endParaRPr lang="en-GB" sz="3600" dirty="0">
              <a:effectLst/>
            </a:endParaRPr>
          </a:p>
        </p:txBody>
      </p:sp>
      <p:sp>
        <p:nvSpPr>
          <p:cNvPr id="3" name="Content Placeholder 2"/>
          <p:cNvSpPr>
            <a:spLocks noGrp="1"/>
          </p:cNvSpPr>
          <p:nvPr>
            <p:ph idx="1"/>
          </p:nvPr>
        </p:nvSpPr>
        <p:spPr>
          <a:xfrm>
            <a:off x="323528" y="1600200"/>
            <a:ext cx="8496944" cy="4525963"/>
          </a:xfrm>
        </p:spPr>
        <p:txBody>
          <a:bodyPr/>
          <a:lstStyle/>
          <a:p>
            <a:pPr algn="just"/>
            <a:r>
              <a:rPr lang="en-ZA" sz="2000" dirty="0"/>
              <a:t>Government reconsider the fiscal consolidation stance on condition that the spending increase is directed at social relief in the short run and growth inducing activities in the long run. The relaxation of the fiscal consolidation must be accompanied by robust reform focusing on the following:  </a:t>
            </a:r>
          </a:p>
          <a:p>
            <a:pPr lvl="1" algn="just"/>
            <a:r>
              <a:rPr lang="en-ZA" sz="2000" dirty="0"/>
              <a:t>Fighting corruption and improving governance;</a:t>
            </a:r>
            <a:endParaRPr lang="en-GB" sz="2000" dirty="0"/>
          </a:p>
          <a:p>
            <a:pPr lvl="1" algn="just"/>
            <a:r>
              <a:rPr lang="en-ZA" sz="2000" dirty="0" smtClean="0"/>
              <a:t>Reducing </a:t>
            </a:r>
            <a:r>
              <a:rPr lang="en-ZA" sz="2000" dirty="0"/>
              <a:t>high levels of concentration in the economy;</a:t>
            </a:r>
            <a:endParaRPr lang="en-GB" sz="2000" dirty="0"/>
          </a:p>
          <a:p>
            <a:pPr lvl="1" algn="just"/>
            <a:r>
              <a:rPr lang="en-ZA" sz="2000" dirty="0"/>
              <a:t>Improving land reform and agriculture for food security; </a:t>
            </a:r>
            <a:endParaRPr lang="en-GB" sz="2000" dirty="0"/>
          </a:p>
          <a:p>
            <a:pPr lvl="1" algn="just"/>
            <a:r>
              <a:rPr lang="en-ZA" sz="2000" dirty="0"/>
              <a:t>Reducing the cost of broadband and assignment of high-demand spectrum; </a:t>
            </a:r>
            <a:r>
              <a:rPr lang="en-ZA" sz="2000" dirty="0" smtClean="0"/>
              <a:t>and other costs of doing business;</a:t>
            </a:r>
            <a:endParaRPr lang="en-GB" sz="2000" dirty="0"/>
          </a:p>
          <a:p>
            <a:pPr lvl="1" algn="just"/>
            <a:r>
              <a:rPr lang="en-ZA" sz="2000" dirty="0"/>
              <a:t>Strengthening capacity of State; </a:t>
            </a:r>
            <a:endParaRPr lang="en-GB" sz="2000" dirty="0"/>
          </a:p>
          <a:p>
            <a:pPr lvl="1" algn="just"/>
            <a:r>
              <a:rPr lang="en-ZA" sz="2000" dirty="0"/>
              <a:t>Reviewing of “means tests” of beneficiaries of government across the board.</a:t>
            </a:r>
            <a:endParaRPr lang="en-GB" sz="2000" dirty="0"/>
          </a:p>
          <a:p>
            <a:endParaRPr lang="en-GB" dirty="0">
              <a:ea typeface="Times New Roman" panose="02020603050405020304" pitchFamily="18" charset="0"/>
            </a:endParaRPr>
          </a:p>
          <a:p>
            <a:endParaRPr lang="en-GB" dirty="0">
              <a:ea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xmlns="" id="{38DA9FCB-DDAD-3E4E-8B58-497F24409A05}"/>
              </a:ext>
            </a:extLst>
          </p:cNvPr>
          <p:cNvSpPr>
            <a:spLocks noGrp="1"/>
          </p:cNvSpPr>
          <p:nvPr>
            <p:ph type="sldNum" sz="quarter" idx="10"/>
          </p:nvPr>
        </p:nvSpPr>
        <p:spPr/>
        <p:txBody>
          <a:bodyPr/>
          <a:lstStyle/>
          <a:p>
            <a:pPr>
              <a:defRPr/>
            </a:pPr>
            <a:fld id="{F1102E04-C8CA-4535-B9A8-E00E6E7F4501}" type="slidenum">
              <a:rPr lang="en-ZA" smtClean="0"/>
              <a:pPr>
                <a:defRPr/>
              </a:pPr>
              <a:t>7</a:t>
            </a:fld>
            <a:endParaRPr lang="en-ZA" dirty="0"/>
          </a:p>
        </p:txBody>
      </p:sp>
    </p:spTree>
    <p:extLst>
      <p:ext uri="{BB962C8B-B14F-4D97-AF65-F5344CB8AC3E}">
        <p14:creationId xmlns:p14="http://schemas.microsoft.com/office/powerpoint/2010/main" val="429156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effectLst/>
              </a:rPr>
              <a:t>Macroeconomic and Fiscal Policy Outlook </a:t>
            </a:r>
            <a:endParaRPr lang="en-GB" dirty="0">
              <a:effectLst/>
            </a:endParaRPr>
          </a:p>
        </p:txBody>
      </p:sp>
    </p:spTree>
    <p:extLst>
      <p:ext uri="{BB962C8B-B14F-4D97-AF65-F5344CB8AC3E}">
        <p14:creationId xmlns:p14="http://schemas.microsoft.com/office/powerpoint/2010/main" val="362331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effectLst/>
              </a:rPr>
              <a:t>Deep Global and Local Growth Contraction Expected</a:t>
            </a:r>
            <a:r>
              <a:rPr lang="en-US" dirty="0">
                <a:effectLst/>
              </a:rPr>
              <a:t>  </a:t>
            </a:r>
            <a:endParaRPr lang="en-ZA" dirty="0">
              <a:effectLst/>
            </a:endParaRPr>
          </a:p>
        </p:txBody>
      </p:sp>
      <p:sp>
        <p:nvSpPr>
          <p:cNvPr id="7" name="Rectangle 6">
            <a:extLst>
              <a:ext uri="{FF2B5EF4-FFF2-40B4-BE49-F238E27FC236}">
                <a16:creationId xmlns:a16="http://schemas.microsoft.com/office/drawing/2014/main" xmlns="" id="{98848862-2EFE-45C5-9465-A9BAB00EF3E0}"/>
              </a:ext>
            </a:extLst>
          </p:cNvPr>
          <p:cNvSpPr/>
          <p:nvPr/>
        </p:nvSpPr>
        <p:spPr>
          <a:xfrm>
            <a:off x="1043608" y="4040342"/>
            <a:ext cx="6480720" cy="230832"/>
          </a:xfrm>
          <a:prstGeom prst="rect">
            <a:avLst/>
          </a:prstGeom>
        </p:spPr>
        <p:txBody>
          <a:bodyPr wrap="square">
            <a:spAutoFit/>
          </a:bodyPr>
          <a:lstStyle/>
          <a:p>
            <a:pPr algn="ctr"/>
            <a:r>
              <a:rPr lang="en-US" sz="900" b="1" dirty="0">
                <a:latin typeface="Times New Roman" panose="02020603050405020304" pitchFamily="18" charset="0"/>
                <a:cs typeface="Times New Roman" panose="02020603050405020304" pitchFamily="18" charset="0"/>
              </a:rPr>
              <a:t>Source: IMF and World Bank, 2020 </a:t>
            </a:r>
            <a:endParaRPr lang="en-ZA" sz="9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835F1E3A-3DAE-4B19-A884-7BA7E5FE0014}"/>
              </a:ext>
            </a:extLst>
          </p:cNvPr>
          <p:cNvSpPr/>
          <p:nvPr/>
        </p:nvSpPr>
        <p:spPr>
          <a:xfrm>
            <a:off x="251520" y="4238884"/>
            <a:ext cx="8646492" cy="1569660"/>
          </a:xfrm>
          <a:prstGeom prst="rect">
            <a:avLst/>
          </a:prstGeom>
        </p:spPr>
        <p:txBody>
          <a:bodyPr wrap="square">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global and local economic growth outlook is grim.</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Unprecedented fiscal and monetary policy interventions will be required to boost the South African </a:t>
            </a:r>
            <a:r>
              <a:rPr lang="en-US" sz="2400" dirty="0" smtClean="0">
                <a:latin typeface="Times New Roman" panose="02020603050405020304" pitchFamily="18" charset="0"/>
                <a:cs typeface="Times New Roman" panose="02020603050405020304" pitchFamily="18" charset="0"/>
              </a:rPr>
              <a:t>economy, just </a:t>
            </a:r>
            <a:r>
              <a:rPr lang="en-US" sz="2400" dirty="0">
                <a:latin typeface="Times New Roman" panose="02020603050405020304" pitchFamily="18" charset="0"/>
                <a:cs typeface="Times New Roman" panose="02020603050405020304" pitchFamily="18" charset="0"/>
              </a:rPr>
              <a:t>to its pre- Covid-19 growth trajectory.  </a:t>
            </a:r>
          </a:p>
        </p:txBody>
      </p:sp>
      <p:graphicFrame>
        <p:nvGraphicFramePr>
          <p:cNvPr id="9" name="Content Placeholder 8">
            <a:extLst>
              <a:ext uri="{FF2B5EF4-FFF2-40B4-BE49-F238E27FC236}">
                <a16:creationId xmlns:a16="http://schemas.microsoft.com/office/drawing/2014/main" xmlns="" id="{05EAC65B-CE70-49FC-B8E9-5F0AADCFB697}"/>
              </a:ext>
            </a:extLst>
          </p:cNvPr>
          <p:cNvGraphicFramePr>
            <a:graphicFrameLocks noGrp="1"/>
          </p:cNvGraphicFramePr>
          <p:nvPr>
            <p:ph idx="1"/>
            <p:extLst>
              <p:ext uri="{D42A27DB-BD31-4B8C-83A1-F6EECF244321}">
                <p14:modId xmlns:p14="http://schemas.microsoft.com/office/powerpoint/2010/main" val="391380956"/>
              </p:ext>
            </p:extLst>
          </p:nvPr>
        </p:nvGraphicFramePr>
        <p:xfrm>
          <a:off x="341888" y="1745379"/>
          <a:ext cx="4086096" cy="252579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xmlns="" id="{8C4174EC-3639-4876-BC3D-1FD57AB5486F}"/>
              </a:ext>
            </a:extLst>
          </p:cNvPr>
          <p:cNvSpPr/>
          <p:nvPr/>
        </p:nvSpPr>
        <p:spPr>
          <a:xfrm>
            <a:off x="762131" y="1487309"/>
            <a:ext cx="3528392" cy="276999"/>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Global growth outlook projections, 2018-2021</a:t>
            </a:r>
            <a:endParaRPr lang="en-ZA" sz="1200" b="1" dirty="0">
              <a:latin typeface="Times New Roman" panose="02020603050405020304" pitchFamily="18"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xmlns="" id="{8771546A-0371-408C-B5E1-3266C94084C7}"/>
              </a:ext>
            </a:extLst>
          </p:cNvPr>
          <p:cNvGraphicFramePr/>
          <p:nvPr>
            <p:extLst>
              <p:ext uri="{D42A27DB-BD31-4B8C-83A1-F6EECF244321}">
                <p14:modId xmlns:p14="http://schemas.microsoft.com/office/powerpoint/2010/main" val="2965007960"/>
              </p:ext>
            </p:extLst>
          </p:nvPr>
        </p:nvGraphicFramePr>
        <p:xfrm>
          <a:off x="4499992" y="1681060"/>
          <a:ext cx="4302120" cy="259011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xmlns="" id="{84E1A9B6-C76E-4224-9BC6-2EEACDE60EA5}"/>
              </a:ext>
            </a:extLst>
          </p:cNvPr>
          <p:cNvSpPr/>
          <p:nvPr/>
        </p:nvSpPr>
        <p:spPr>
          <a:xfrm>
            <a:off x="5076056" y="1487309"/>
            <a:ext cx="3444020" cy="287643"/>
          </a:xfrm>
          <a:prstGeom prst="rect">
            <a:avLst/>
          </a:prstGeom>
        </p:spPr>
        <p:txBody>
          <a:bodyPr wrap="none">
            <a:spAutoFit/>
          </a:bodyPr>
          <a:lstStyle/>
          <a:p>
            <a:pPr algn="ctr">
              <a:lnSpc>
                <a:spcPct val="115000"/>
              </a:lnSpc>
              <a:spcAft>
                <a:spcPts val="1000"/>
              </a:spcAft>
            </a:pPr>
            <a:r>
              <a:rPr lang="en-ZA" sz="1200" b="1" dirty="0">
                <a:latin typeface="Times New Roman" panose="02020603050405020304" pitchFamily="18" charset="0"/>
                <a:ea typeface="Times New Roman" panose="02020603050405020304" pitchFamily="18" charset="0"/>
              </a:rPr>
              <a:t>Projections for GDP growth in South Africa, 2020</a:t>
            </a:r>
          </a:p>
        </p:txBody>
      </p:sp>
      <p:sp>
        <p:nvSpPr>
          <p:cNvPr id="3" name="Slide Number Placeholder 2">
            <a:extLst>
              <a:ext uri="{FF2B5EF4-FFF2-40B4-BE49-F238E27FC236}">
                <a16:creationId xmlns:a16="http://schemas.microsoft.com/office/drawing/2014/main" xmlns="" id="{FA2BFF9A-DDF6-A54C-A3C6-61A1A757B8F6}"/>
              </a:ext>
            </a:extLst>
          </p:cNvPr>
          <p:cNvSpPr>
            <a:spLocks noGrp="1"/>
          </p:cNvSpPr>
          <p:nvPr>
            <p:ph type="sldNum" sz="quarter" idx="10"/>
          </p:nvPr>
        </p:nvSpPr>
        <p:spPr/>
        <p:txBody>
          <a:bodyPr/>
          <a:lstStyle/>
          <a:p>
            <a:pPr>
              <a:defRPr/>
            </a:pPr>
            <a:fld id="{F1102E04-C8CA-4535-B9A8-E00E6E7F4501}" type="slidenum">
              <a:rPr lang="en-ZA" smtClean="0"/>
              <a:pPr>
                <a:defRPr/>
              </a:pPr>
              <a:t>9</a:t>
            </a:fld>
            <a:endParaRPr lang="en-ZA" dirty="0"/>
          </a:p>
        </p:txBody>
      </p:sp>
    </p:spTree>
    <p:extLst>
      <p:ext uri="{BB962C8B-B14F-4D97-AF65-F5344CB8AC3E}">
        <p14:creationId xmlns:p14="http://schemas.microsoft.com/office/powerpoint/2010/main" val="69532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FC">
    <a:dk1>
      <a:srgbClr val="000000"/>
    </a:dk1>
    <a:lt1>
      <a:srgbClr val="FFFFFF"/>
    </a:lt1>
    <a:dk2>
      <a:srgbClr val="004C45"/>
    </a:dk2>
    <a:lt2>
      <a:srgbClr val="C2D69B"/>
    </a:lt2>
    <a:accent1>
      <a:srgbClr val="4681BD"/>
    </a:accent1>
    <a:accent2>
      <a:srgbClr val="C0504D"/>
    </a:accent2>
    <a:accent3>
      <a:srgbClr val="9BBB59"/>
    </a:accent3>
    <a:accent4>
      <a:srgbClr val="8064A2"/>
    </a:accent4>
    <a:accent5>
      <a:srgbClr val="4BACC6"/>
    </a:accent5>
    <a:accent6>
      <a:srgbClr val="F79646"/>
    </a:accent6>
    <a:hlink>
      <a:srgbClr val="0645AD"/>
    </a:hlink>
    <a:folHlink>
      <a:srgbClr val="0645AD"/>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FC">
    <a:dk1>
      <a:srgbClr val="000000"/>
    </a:dk1>
    <a:lt1>
      <a:srgbClr val="FFFFFF"/>
    </a:lt1>
    <a:dk2>
      <a:srgbClr val="004C45"/>
    </a:dk2>
    <a:lt2>
      <a:srgbClr val="C2D69B"/>
    </a:lt2>
    <a:accent1>
      <a:srgbClr val="4681BD"/>
    </a:accent1>
    <a:accent2>
      <a:srgbClr val="C0504D"/>
    </a:accent2>
    <a:accent3>
      <a:srgbClr val="9BBB59"/>
    </a:accent3>
    <a:accent4>
      <a:srgbClr val="8064A2"/>
    </a:accent4>
    <a:accent5>
      <a:srgbClr val="4BACC6"/>
    </a:accent5>
    <a:accent6>
      <a:srgbClr val="F79646"/>
    </a:accent6>
    <a:hlink>
      <a:srgbClr val="0645AD"/>
    </a:hlink>
    <a:folHlink>
      <a:srgbClr val="0645AD"/>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114D97"/>
    </a:accent1>
    <a:accent2>
      <a:srgbClr val="0076BB"/>
    </a:accent2>
    <a:accent3>
      <a:srgbClr val="787878"/>
    </a:accent3>
    <a:accent4>
      <a:srgbClr val="D3CCBD"/>
    </a:accent4>
    <a:accent5>
      <a:srgbClr val="FBB729"/>
    </a:accent5>
    <a:accent6>
      <a:srgbClr val="49A078"/>
    </a:accent6>
    <a:hlink>
      <a:srgbClr val="0563C1"/>
    </a:hlink>
    <a:folHlink>
      <a:srgbClr val="954F72"/>
    </a:folHlink>
  </a:clrScheme>
  <a:fontScheme name="Custom 1">
    <a:majorFont>
      <a:latin typeface="Helvetica Bold"/>
      <a:ea typeface=""/>
      <a:cs typeface=""/>
    </a:majorFont>
    <a:minorFont>
      <a:latin typeface="Helvet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51274</TotalTime>
  <Words>5125</Words>
  <Application>Microsoft Office PowerPoint</Application>
  <PresentationFormat>On-screen Show (4:3)</PresentationFormat>
  <Paragraphs>736</Paragraphs>
  <Slides>40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Albany AMT</vt:lpstr>
      <vt:lpstr>Arial</vt:lpstr>
      <vt:lpstr>Calibri</vt:lpstr>
      <vt:lpstr>Times</vt:lpstr>
      <vt:lpstr>Times New Roman</vt:lpstr>
      <vt:lpstr>Office Theme</vt:lpstr>
      <vt:lpstr>Briefing to the Standing and Select Committees on Finance on Adjustment Budget 2020 </vt:lpstr>
      <vt:lpstr>Introduction </vt:lpstr>
      <vt:lpstr>Background</vt:lpstr>
      <vt:lpstr>Presentation Outline </vt:lpstr>
      <vt:lpstr>PowerPoint Presentation</vt:lpstr>
      <vt:lpstr>Towards a Bolder Stimulus</vt:lpstr>
      <vt:lpstr>Need for bolder reform agenda</vt:lpstr>
      <vt:lpstr>PowerPoint Presentation</vt:lpstr>
      <vt:lpstr>Deep Global and Local Growth Contraction Expected  </vt:lpstr>
      <vt:lpstr>SA’s sovereign credit rating has deteriorated</vt:lpstr>
      <vt:lpstr>Budget Deficit is Ballooning </vt:lpstr>
      <vt:lpstr> Public Expenditure and Economic Growth</vt:lpstr>
      <vt:lpstr> COVID-19 impact: Changes in Employment and Joblessness, Q4 2019 – Q1 2020</vt:lpstr>
      <vt:lpstr>COVID-19 impact: Change in Employment by Occupation and Industry, Q4 2019 – Q1 2020</vt:lpstr>
      <vt:lpstr>  COVID-19 impact: Financial Stability and Core Inflation</vt:lpstr>
      <vt:lpstr>PowerPoint Presentation</vt:lpstr>
      <vt:lpstr>Adjustments to Main Budget Framework</vt:lpstr>
      <vt:lpstr>Main Budget Revenue </vt:lpstr>
      <vt:lpstr> Expenditure Adjustment by Economic Classification</vt:lpstr>
      <vt:lpstr>Adjustment by Function Category</vt:lpstr>
      <vt:lpstr> Share of Consolidated Expenditure by Function </vt:lpstr>
      <vt:lpstr>PowerPoint Presentation</vt:lpstr>
      <vt:lpstr>Allocations : Adjusted budget</vt:lpstr>
      <vt:lpstr>Reprioritisation criteria</vt:lpstr>
      <vt:lpstr>     Continuous Baseline Cuts (2017-2020 budgets) and Net Suspensions (2020 Adjustment  Budget</vt:lpstr>
      <vt:lpstr>Budget adjustments by vote: adjusted budget vs 2020 budget</vt:lpstr>
      <vt:lpstr>Reprioritisation and Reductions by economic classification</vt:lpstr>
      <vt:lpstr>Provincial and LG Grant Reprioritisation Analysis</vt:lpstr>
      <vt:lpstr>   Summary of All Conditional Grants Recommended for Reprioritisation  and Reprioritised</vt:lpstr>
      <vt:lpstr>Budget 2020 vs Proposed Adjustment  Allocations of Provincial Grants(1)</vt:lpstr>
      <vt:lpstr>Budget 2020 vs Proposed Adjustment  Allocations of Provincial Grants(2) </vt:lpstr>
      <vt:lpstr>Budget 2020 vs Proposed Adjustment  Allocations of LG Grants </vt:lpstr>
      <vt:lpstr>PowerPoint Presentation</vt:lpstr>
      <vt:lpstr> Changes to the Division of Revenue – Net Effect of the Adjustments  </vt:lpstr>
      <vt:lpstr>Provincial Budget Repurposing and Reductions</vt:lpstr>
      <vt:lpstr>Composition of the Reprioritised Budget </vt:lpstr>
      <vt:lpstr>Budget and Policy considerations For MTBPS…(1) </vt:lpstr>
      <vt:lpstr>Budget and Policy considerations For MTBPS…(2) </vt:lpstr>
      <vt:lpstr>Concluding Remarks…(1)</vt:lpstr>
      <vt:lpstr>Concluding Remarks…(2)</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Western Cape Provincial Legislature</dc:title>
  <dc:creator>Ramos Mabugu</dc:creator>
  <cp:lastModifiedBy>Eddie Rakabe</cp:lastModifiedBy>
  <cp:revision>1316</cp:revision>
  <cp:lastPrinted>2018-09-12T07:59:55Z</cp:lastPrinted>
  <dcterms:created xsi:type="dcterms:W3CDTF">2010-11-22T17:59:05Z</dcterms:created>
  <dcterms:modified xsi:type="dcterms:W3CDTF">2020-06-29T13:48:00Z</dcterms:modified>
</cp:coreProperties>
</file>