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702" r:id="rId2"/>
  </p:sldMasterIdLst>
  <p:notesMasterIdLst>
    <p:notesMasterId r:id="rId17"/>
  </p:notesMasterIdLst>
  <p:handoutMasterIdLst>
    <p:handoutMasterId r:id="rId18"/>
  </p:handoutMasterIdLst>
  <p:sldIdLst>
    <p:sldId id="256" r:id="rId3"/>
    <p:sldId id="637" r:id="rId4"/>
    <p:sldId id="498" r:id="rId5"/>
    <p:sldId id="510" r:id="rId6"/>
    <p:sldId id="516" r:id="rId7"/>
    <p:sldId id="638" r:id="rId8"/>
    <p:sldId id="502" r:id="rId9"/>
    <p:sldId id="499" r:id="rId10"/>
    <p:sldId id="500" r:id="rId11"/>
    <p:sldId id="640" r:id="rId12"/>
    <p:sldId id="515" r:id="rId13"/>
    <p:sldId id="518" r:id="rId14"/>
    <p:sldId id="520" r:id="rId15"/>
    <p:sldId id="465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D7A6F2-CC3B-4C95-9AA1-42FF317C3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B2EE5-EA75-4E36-9612-4A5DFC68A1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9D642D-2BEE-46BB-89AE-2AC3D008BF70}" type="datetimeFigureOut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13898-C044-463B-BADB-94D59D4BC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5DBDB-6DED-4D6F-B887-52AEFC885D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EC6A054-49E9-40C3-A6CE-517CC76C3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32A464-3AB6-434D-B718-01BB57A256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73745-9CB0-4B60-8BFC-52F251EA0F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6A8C72-6A0F-4460-A678-A8E61E6C146D}" type="datetimeFigureOut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FE55099-FE1A-44FF-844F-54A12CDAD8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9D146F-2F94-4E37-9C4A-83A5BB29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C3BD3-0AAE-4C47-9A92-FA25123B78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1695E-E409-47F3-AC5A-27C4278F0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70ECCE8-3B53-4EC2-B79B-ECB594AB4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63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CC349B8-E26A-4355-8C0F-EC37E8A78D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73E88C52-0875-4D6F-80F2-FEF362C01C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90D3E11-6A95-4B23-870A-4B99F47F9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F11970-E42C-461C-BBB8-3F9881FF7428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943851A-58FA-4246-9AFA-264589E185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90DD68EE-ED23-41B7-B104-67BB1D23FB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7A461F4-66AD-4A3D-89C7-7D4C6CBB89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7EE650-DF1F-4229-9A6A-0002380EE96C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8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04C1B7B-AD39-4057-A908-60C78A10B0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9679135-C221-450B-979A-F7A242C91C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7074A5E-F445-4C6C-9C73-129B5069B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8CD02-87CB-40F9-AF01-D8FA30505CF1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8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814BE77-A231-411D-BC68-92ABB99830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219E5B9-5250-45AF-BA51-6DDE5EB186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95615444-96B0-4964-8520-3EF44E73A9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9C87A6-5958-42B9-B25A-3F45B7A53AE9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02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620708A-6AA9-4689-ADE1-E4A969D32D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3616E3B-C5BD-4142-B671-8F80AD4862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8024F94-5639-44EC-AA32-53ED266924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3681C6-D4A5-4693-AB9B-C02D1CB53DBE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88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>
            <a:extLst>
              <a:ext uri="{FF2B5EF4-FFF2-40B4-BE49-F238E27FC236}">
                <a16:creationId xmlns:a16="http://schemas.microsoft.com/office/drawing/2014/main" id="{522B63C3-2E2E-4BA4-9F4B-406A3F2C0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DAD85C17-4307-47BD-AD32-4597C27B3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latin typeface="Times" panose="02020603050405020304" pitchFamily="18" charset="0"/>
            </a:endParaRPr>
          </a:p>
        </p:txBody>
      </p:sp>
      <p:pic>
        <p:nvPicPr>
          <p:cNvPr id="6" name="Picture 7" descr="dirclogo">
            <a:extLst>
              <a:ext uri="{FF2B5EF4-FFF2-40B4-BE49-F238E27FC236}">
                <a16:creationId xmlns:a16="http://schemas.microsoft.com/office/drawing/2014/main" id="{D4E13859-22C7-488D-89E1-9050FA097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0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F69C2827-ABDB-4C48-824B-A1EEBC9414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7F5AC-385B-4E6D-8EF0-D9FC5E09B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8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80E87622-DB14-40D3-91AA-36BF9343AC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23656-146E-4987-A385-E68B7605A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07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C40C8393-3C73-47B1-B6EB-99B7D3B4B07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CD28F-15D8-434D-8883-52B55CF74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03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>
            <a:extLst>
              <a:ext uri="{FF2B5EF4-FFF2-40B4-BE49-F238E27FC236}">
                <a16:creationId xmlns:a16="http://schemas.microsoft.com/office/drawing/2014/main" id="{A9719A7E-AB33-427E-8EE7-06115611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FF36975E-308C-4066-81EA-5D2D1C002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latin typeface="Times" panose="02020603050405020304" pitchFamily="18" charset="0"/>
            </a:endParaRPr>
          </a:p>
        </p:txBody>
      </p:sp>
      <p:pic>
        <p:nvPicPr>
          <p:cNvPr id="6" name="Picture 7" descr="dirclogo">
            <a:extLst>
              <a:ext uri="{FF2B5EF4-FFF2-40B4-BE49-F238E27FC236}">
                <a16:creationId xmlns:a16="http://schemas.microsoft.com/office/drawing/2014/main" id="{F428C48D-3F0E-4B24-9844-DB9F5AF5F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78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C9CAF61B-5E57-44E7-A78A-29CDB74D33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A490D-C541-4B16-9FED-4BA39EA75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6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E7CB5EE2-145F-4E1E-B688-843DE90D51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0704-72C4-4FCF-B848-BF011CC7D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745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78491A75-B9E1-42DA-AA7C-678836F15B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9A802-7048-4273-9265-4202CE728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4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8E7B6466-2168-4CC5-94D1-4C131D1414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02A6D-4D2E-4DF8-AD66-4D56F9A8C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57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FBFE67BF-A302-4956-B3C1-3C918DEC40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0C44F-347C-4D14-A8B8-F2F62E9D9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76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B1F335DA-390F-46E7-8A4A-814B9C7084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85BE6-BEE8-49CC-8732-E708DC89C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21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324C8C46-0EEA-4DF2-A603-2B22A19127D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398C6-AA01-41DB-804E-563BEFB10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995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F4183A3-5921-4B9F-91B1-B25A4B1B0D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E0418-CFE0-4D9B-9271-0794A3F0C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3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2E2BBC97-2F1C-4FAF-8A53-DF8D73A907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9C520-587C-4FB3-8B08-31D83E664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00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B0F9A9B-F997-48BE-AC91-914413F4BD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80E42-3D51-4BAB-BF29-240F36E34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0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9259F5C-9E8E-4469-9FB0-3B542A1684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E3C55-8D0F-46B0-924A-ADBF30698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888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FC5B6088-A369-44F2-B31B-E6A3A5A179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3837F-A466-45CE-87A9-2F4EE675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1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EB3D7C74-E4E9-4FD6-B251-D1CA863174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E85D4-7EA7-4190-BD18-735F5F592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6A2B9B76-D73A-4B58-9257-67941496648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F9F79-E2F5-4059-9F46-6F0F1B1BB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96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49C68E0-B6D6-48FC-81C7-49F1DEE46E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180BE-2DEB-4A1E-92DB-218C2C401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2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A3F66B93-5C4C-41E7-86C0-85D198B1591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DDB14-E137-4776-8793-70708EF8D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78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728382BC-946C-4217-9BF5-D907BAADF7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DAC5D-AEDC-488A-863E-3B71C4811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70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627CF636-1036-4517-9ADD-574C0CD13A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5166B-59DD-4A1D-BE01-ABE23C74E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4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90985FC7-D4A4-4CC6-954F-FB6B3E6B70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649B2-5FEF-48D9-9E8B-C6D1341F6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6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>
            <a:extLst>
              <a:ext uri="{FF2B5EF4-FFF2-40B4-BE49-F238E27FC236}">
                <a16:creationId xmlns:a16="http://schemas.microsoft.com/office/drawing/2014/main" id="{AFD46FF7-2954-47BD-931B-B52094369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latin typeface="Times" panose="02020603050405020304" pitchFamily="18" charset="0"/>
            </a:endParaRPr>
          </a:p>
        </p:txBody>
      </p:sp>
      <p:pic>
        <p:nvPicPr>
          <p:cNvPr id="1027" name="Picture 20" descr="dirclogo">
            <a:extLst>
              <a:ext uri="{FF2B5EF4-FFF2-40B4-BE49-F238E27FC236}">
                <a16:creationId xmlns:a16="http://schemas.microsoft.com/office/drawing/2014/main" id="{CE80CD4C-7765-4310-95CF-4AC7B3A01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5">
            <a:extLst>
              <a:ext uri="{FF2B5EF4-FFF2-40B4-BE49-F238E27FC236}">
                <a16:creationId xmlns:a16="http://schemas.microsoft.com/office/drawing/2014/main" id="{304FF422-9234-48C0-8F67-EF266425C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Rectangle 26">
            <a:extLst>
              <a:ext uri="{FF2B5EF4-FFF2-40B4-BE49-F238E27FC236}">
                <a16:creationId xmlns:a16="http://schemas.microsoft.com/office/drawing/2014/main" id="{9E033B9F-0577-4DFA-899C-033EED23D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CF1B008E-1A42-4B7F-B188-07B2ED7D72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imes" panose="02020603050405020304" pitchFamily="18" charset="0"/>
              </a:defRPr>
            </a:lvl1pPr>
          </a:lstStyle>
          <a:p>
            <a:fld id="{B29AA505-F385-4508-9786-C468282D56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5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8">
            <a:extLst>
              <a:ext uri="{FF2B5EF4-FFF2-40B4-BE49-F238E27FC236}">
                <a16:creationId xmlns:a16="http://schemas.microsoft.com/office/drawing/2014/main" id="{A3CA28B1-A19B-4FD5-893A-574F26CA0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latin typeface="Times" panose="02020603050405020304" pitchFamily="18" charset="0"/>
            </a:endParaRPr>
          </a:p>
        </p:txBody>
      </p:sp>
      <p:pic>
        <p:nvPicPr>
          <p:cNvPr id="2051" name="Picture 20" descr="dirclogo">
            <a:extLst>
              <a:ext uri="{FF2B5EF4-FFF2-40B4-BE49-F238E27FC236}">
                <a16:creationId xmlns:a16="http://schemas.microsoft.com/office/drawing/2014/main" id="{BC2B59F3-7BDE-44FA-9050-C2CD51BCD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5">
            <a:extLst>
              <a:ext uri="{FF2B5EF4-FFF2-40B4-BE49-F238E27FC236}">
                <a16:creationId xmlns:a16="http://schemas.microsoft.com/office/drawing/2014/main" id="{7F77E4A0-1155-45E2-BF7F-FAF60AB12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Rectangle 26">
            <a:extLst>
              <a:ext uri="{FF2B5EF4-FFF2-40B4-BE49-F238E27FC236}">
                <a16:creationId xmlns:a16="http://schemas.microsoft.com/office/drawing/2014/main" id="{3A4D4822-5D60-43A5-828C-C2B19600F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EAAD9388-080D-4656-83CB-CCCAC23090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imes" panose="02020603050405020304" pitchFamily="18" charset="0"/>
              </a:defRPr>
            </a:lvl1pPr>
          </a:lstStyle>
          <a:p>
            <a:fld id="{21D86D4F-4682-4C08-B484-59884B2E2E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6" r:id="rId1"/>
    <p:sldLayoutId id="2147484794" r:id="rId2"/>
    <p:sldLayoutId id="2147484795" r:id="rId3"/>
    <p:sldLayoutId id="2147484796" r:id="rId4"/>
    <p:sldLayoutId id="2147484797" r:id="rId5"/>
    <p:sldLayoutId id="2147484798" r:id="rId6"/>
    <p:sldLayoutId id="2147484799" r:id="rId7"/>
    <p:sldLayoutId id="2147484800" r:id="rId8"/>
    <p:sldLayoutId id="2147484801" r:id="rId9"/>
    <p:sldLayoutId id="2147484802" r:id="rId10"/>
    <p:sldLayoutId id="2147484803" r:id="rId11"/>
    <p:sldLayoutId id="214748480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34B378C-8FE1-4E07-BCC8-B101B243A63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0" y="0"/>
            <a:ext cx="8820150" cy="5661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ZA" altLang="en-US" sz="2800" dirty="0">
                <a:cs typeface="Arial" panose="020B0604020202020204" pitchFamily="34" charset="0"/>
              </a:rPr>
              <a:t/>
            </a:r>
            <a:br>
              <a:rPr lang="en-ZA" altLang="en-US" sz="28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>2019/20 Fourth Quarterly report</a:t>
            </a:r>
            <a:br>
              <a:rPr lang="en-ZA" altLang="en-US" sz="28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> to the Portfolio Committee </a:t>
            </a:r>
            <a:br>
              <a:rPr lang="en-ZA" altLang="en-US" sz="28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>on </a:t>
            </a:r>
            <a:br>
              <a:rPr lang="en-ZA" altLang="en-US" sz="28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>African Renaissance and International </a:t>
            </a:r>
            <a:br>
              <a:rPr lang="en-ZA" altLang="en-US" sz="28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>Co-operation Fund (ARF)</a:t>
            </a:r>
            <a:r>
              <a:rPr lang="en-ZA" altLang="en-US" sz="2400" dirty="0">
                <a:cs typeface="Arial" panose="020B0604020202020204" pitchFamily="34" charset="0"/>
              </a:rPr>
              <a:t/>
            </a:r>
            <a:br>
              <a:rPr lang="en-ZA" altLang="en-US" sz="2400" dirty="0">
                <a:cs typeface="Arial" panose="020B0604020202020204" pitchFamily="34" charset="0"/>
              </a:rPr>
            </a:br>
            <a:r>
              <a:rPr lang="en-ZA" altLang="en-US" sz="2800" dirty="0">
                <a:cs typeface="Arial" panose="020B0604020202020204" pitchFamily="34" charset="0"/>
              </a:rPr>
              <a:t/>
            </a:r>
            <a:br>
              <a:rPr lang="en-ZA" altLang="en-US" sz="2800" dirty="0">
                <a:cs typeface="Arial" panose="020B0604020202020204" pitchFamily="34" charset="0"/>
              </a:rPr>
            </a:b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32801446-F4B7-47FD-8C91-FFB0866F93C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192213" y="4797425"/>
            <a:ext cx="6400800" cy="585788"/>
          </a:xfrm>
        </p:spPr>
        <p:txBody>
          <a:bodyPr/>
          <a:lstStyle/>
          <a:p>
            <a:pPr eaLnBrk="1" hangingPunct="1"/>
            <a:r>
              <a:rPr lang="en-ZA" altLang="en-US" sz="2000" b="1" dirty="0">
                <a:cs typeface="Arial" panose="020B0604020202020204" pitchFamily="34" charset="0"/>
              </a:rPr>
              <a:t>26 June 2020.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038600"/>
          </a:xfrm>
        </p:spPr>
        <p:txBody>
          <a:bodyPr/>
          <a:lstStyle/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sz="4000" dirty="0"/>
              <a:t>Section B: Quarter 4</a:t>
            </a:r>
          </a:p>
          <a:p>
            <a:pPr marL="0" indent="0" algn="ctr">
              <a:buNone/>
            </a:pPr>
            <a:r>
              <a:rPr lang="en-ZA" sz="4000" dirty="0"/>
              <a:t>Financial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8BE5-9B38-4D4D-8A8D-9B1CB484EFE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3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F109441-3DA6-476F-84C5-2E3A97B93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8EDDF0-FC6D-46D9-A38D-2FDB07184EF5}" type="slidenum">
              <a:rPr lang="en-GB" altLang="en-US" sz="1000">
                <a:solidFill>
                  <a:srgbClr val="000000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0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388ABC7C-BAFC-44E1-B6CA-22C82A63B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8592"/>
            <a:ext cx="8893175" cy="82012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  </a:t>
            </a:r>
            <a:br>
              <a:rPr lang="en-US" altLang="en-US" sz="2800" dirty="0"/>
            </a:br>
            <a:r>
              <a:rPr lang="en-ZA" sz="2000" dirty="0"/>
              <a:t>Summary of Statement of Financial Performance as at 31 March 2020</a:t>
            </a:r>
            <a:endParaRPr lang="en-GB" alt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E2A5DF-5FFB-45E8-93A7-77681C3A5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20097"/>
              </p:ext>
            </p:extLst>
          </p:nvPr>
        </p:nvGraphicFramePr>
        <p:xfrm>
          <a:off x="179510" y="1124744"/>
          <a:ext cx="8713665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3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>
                          <a:solidFill>
                            <a:schemeClr val="tx1"/>
                          </a:solidFill>
                          <a:latin typeface="+mj-lt"/>
                        </a:rPr>
                        <a:t>Amount</a:t>
                      </a:r>
                    </a:p>
                    <a:p>
                      <a:pPr algn="r"/>
                      <a:r>
                        <a:rPr lang="en-ZA" sz="1600" dirty="0">
                          <a:solidFill>
                            <a:schemeClr val="tx1"/>
                          </a:solidFill>
                          <a:latin typeface="+mj-lt"/>
                        </a:rPr>
                        <a:t>R’000</a:t>
                      </a: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36">
                <a:tc>
                  <a:txBody>
                    <a:bodyPr/>
                    <a:lstStyle/>
                    <a:p>
                      <a:r>
                        <a:rPr lang="en-ZA" sz="1600" b="1" dirty="0"/>
                        <a:t>Revenue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85723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756">
                <a:tc>
                  <a:txBody>
                    <a:bodyPr/>
                    <a:lstStyle/>
                    <a:p>
                      <a:r>
                        <a:rPr lang="en-ZA" sz="1600" dirty="0"/>
                        <a:t>Annual</a:t>
                      </a:r>
                      <a:r>
                        <a:rPr lang="en-ZA" sz="1600" baseline="0" dirty="0"/>
                        <a:t> Appropriation </a:t>
                      </a:r>
                      <a:endParaRPr lang="en-ZA" sz="16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                       46</a:t>
                      </a: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272</a:t>
                      </a:r>
                      <a:endParaRPr lang="en-ZA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Income</a:t>
                      </a:r>
                      <a:endParaRPr lang="en-ZA" sz="1800" dirty="0"/>
                    </a:p>
                    <a:p>
                      <a:pPr algn="just" rtl="0" fontAlgn="ctr"/>
                      <a:endParaRPr lang="en-ZA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               </a:t>
                      </a:r>
                      <a:r>
                        <a:rPr lang="en-ZA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63 208</a:t>
                      </a:r>
                    </a:p>
                  </a:txBody>
                  <a:tcPr marL="9525" marR="85723" marT="952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09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 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                   109</a:t>
                      </a:r>
                      <a:r>
                        <a:rPr lang="en-ZA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480</a:t>
                      </a:r>
                      <a:endParaRPr lang="en-ZA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and foreign aid assistance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en-ZA" sz="1600" b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45 019  )</a:t>
                      </a:r>
                      <a:endParaRPr lang="en-ZA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</a:t>
                      </a:r>
                      <a:r>
                        <a:rPr lang="en-ZA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 loss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44 684 )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2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Surplus for the year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                       19 777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36"/>
            <a:ext cx="8229600" cy="648072"/>
          </a:xfrm>
        </p:spPr>
        <p:txBody>
          <a:bodyPr/>
          <a:lstStyle/>
          <a:p>
            <a:pPr algn="l"/>
            <a:r>
              <a:rPr lang="en-ZA" sz="2000" dirty="0"/>
              <a:t>Summary of Statement of Financial Position as 31 March 2020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161318"/>
              </p:ext>
            </p:extLst>
          </p:nvPr>
        </p:nvGraphicFramePr>
        <p:xfrm>
          <a:off x="251520" y="836715"/>
          <a:ext cx="8784976" cy="482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R’000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Assets</a:t>
                      </a:r>
                      <a:endParaRPr lang="en-ZA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>
                          <a:latin typeface="Calibri" panose="020F0502020204030204" pitchFamily="34" charset="0"/>
                        </a:rPr>
                        <a:t>                                                                            918 029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Cash in the bank 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>
                          <a:latin typeface="Calibri" panose="020F0502020204030204" pitchFamily="34" charset="0"/>
                        </a:rPr>
                        <a:t>                                                                            918 029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net assets and Liabilities </a:t>
                      </a:r>
                      <a:endParaRPr lang="en-ZA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>
                          <a:latin typeface="Calibri" panose="020F0502020204030204" pitchFamily="34" charset="0"/>
                        </a:rPr>
                        <a:t>                                                                            918 029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>
                          <a:latin typeface="Calibri" panose="020F0502020204030204" pitchFamily="34" charset="0"/>
                        </a:rPr>
                        <a:t>                                                                            448</a:t>
                      </a:r>
                      <a:r>
                        <a:rPr lang="en-ZA" sz="1600" baseline="0" dirty="0">
                          <a:latin typeface="Calibri" panose="020F0502020204030204" pitchFamily="34" charset="0"/>
                        </a:rPr>
                        <a:t> 761</a:t>
                      </a:r>
                      <a:endParaRPr lang="en-ZA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Payables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from non-exchange transactions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>
                          <a:latin typeface="Calibri" panose="020F0502020204030204" pitchFamily="34" charset="0"/>
                        </a:rPr>
                        <a:t>                                                                                 1 332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Accumulated surplus</a:t>
                      </a:r>
                    </a:p>
                    <a:p>
                      <a:endParaRPr lang="en-ZA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>
                          <a:latin typeface="Calibri" panose="020F0502020204030204" pitchFamily="34" charset="0"/>
                        </a:rPr>
                        <a:t>                                                                            467 936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8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A490D-C541-4B16-9FED-4BA39EA7545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96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97884"/>
            <a:ext cx="8229600" cy="1164150"/>
          </a:xfrm>
        </p:spPr>
        <p:txBody>
          <a:bodyPr/>
          <a:lstStyle/>
          <a:p>
            <a:r>
              <a:rPr lang="en-US" sz="2000" dirty="0"/>
              <a:t>Reconciliation of available funds</a:t>
            </a:r>
            <a:endParaRPr lang="en-ZA" sz="20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3816350"/>
          </a:xfrm>
        </p:spPr>
        <p:txBody>
          <a:bodyPr/>
          <a:lstStyle/>
          <a:p>
            <a:endParaRPr lang="en-Z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A6080F-A410-4CCA-B400-398F91C75E6E}" type="slidenum">
              <a:rPr lang="en-US" smtClean="0">
                <a:latin typeface="Times" panose="02020603050405020304" pitchFamily="18" charset="0"/>
              </a:rPr>
              <a:pPr/>
              <a:t>13</a:t>
            </a:fld>
            <a:endParaRPr lang="en-US">
              <a:latin typeface="Times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44066"/>
              </p:ext>
            </p:extLst>
          </p:nvPr>
        </p:nvGraphicFramePr>
        <p:xfrm>
          <a:off x="107504" y="987407"/>
          <a:ext cx="8856984" cy="458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R’000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Cash in the bank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918 029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Less total Projects committed by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31 March 2020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( 619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190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Less total Projects committed after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year end prior to reporting date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( 106 800)                                                    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Less loan amount to be granted to CUBA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( 140 000)                                       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Less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amount to be paid to DIRCO</a:t>
                      </a:r>
                      <a:endParaRPr lang="en-ZA" sz="18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( 1</a:t>
                      </a:r>
                      <a:r>
                        <a:rPr lang="en-ZA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332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Available Funds as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31 March 2020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707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0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B90FC601-9035-469B-997A-9DA17424A1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19B518-D376-4A49-A7CA-D39CCB515D77}" type="slidenum">
              <a:rPr lang="en-GB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000">
              <a:latin typeface="Times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9E55AE3-520E-4E15-BB1A-7AA3FEC7B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038600"/>
          </a:xfrm>
        </p:spPr>
        <p:txBody>
          <a:bodyPr/>
          <a:lstStyle/>
          <a:p>
            <a:pPr marL="419100" indent="-41910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ZA" altLang="en-US" sz="1600"/>
          </a:p>
          <a:p>
            <a:pPr marL="419100" indent="-4191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Char char="-"/>
            </a:pPr>
            <a:endParaRPr lang="en-US" altLang="en-US" sz="160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2EAF4D3-BDF0-4435-BE6F-869D0CD6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58863"/>
            <a:ext cx="79248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/>
              <a:t>			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>
                <a:latin typeface="Arial Body"/>
              </a:rPr>
              <a:t>THANK YOU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/>
              <a:t>						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</a:pP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Outline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Section A: Performance Information</a:t>
            </a:r>
          </a:p>
          <a:p>
            <a:endParaRPr lang="en-ZA" dirty="0"/>
          </a:p>
          <a:p>
            <a:r>
              <a:rPr lang="en-ZA" dirty="0"/>
              <a:t>Section B: Financial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8BE5-9B38-4D4D-8A8D-9B1CB484EFE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02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1136941-CE75-4819-9CE5-82141E87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3" y="42863"/>
            <a:ext cx="8599487" cy="1143000"/>
          </a:xfrm>
        </p:spPr>
        <p:txBody>
          <a:bodyPr/>
          <a:lstStyle/>
          <a:p>
            <a:r>
              <a:rPr lang="en-ZA" altLang="en-US"/>
              <a:t>Content of the Presentation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929C270F-7645-468F-9029-FFBC14B215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B6B8D0-DD9B-42FC-9488-0B6740D60628}" type="slidenum">
              <a:rPr lang="en-US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latin typeface="Times" panose="02020603050405020304" pitchFamily="18" charset="0"/>
            </a:endParaRPr>
          </a:p>
        </p:txBody>
      </p:sp>
      <p:pic>
        <p:nvPicPr>
          <p:cNvPr id="8196" name="Picture 8">
            <a:extLst>
              <a:ext uri="{FF2B5EF4-FFF2-40B4-BE49-F238E27FC236}">
                <a16:creationId xmlns:a16="http://schemas.microsoft.com/office/drawing/2014/main" id="{2717B266-5B93-49F1-83CF-6005B63A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1125538"/>
            <a:ext cx="8632825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Content Placeholder 2">
            <a:extLst>
              <a:ext uri="{FF2B5EF4-FFF2-40B4-BE49-F238E27FC236}">
                <a16:creationId xmlns:a16="http://schemas.microsoft.com/office/drawing/2014/main" id="{BB456077-CBA8-49C0-A678-27F293533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438"/>
            <a:ext cx="9180513" cy="4103687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/>
              <a:t>Strategic Outcome-Oriented Goal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/>
              <a:t>Strategic Objectives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/>
              <a:t>Quarter 4 Performance Information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/>
              <a:t>ARF Financial Report as at 31 March 2020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A47692AF-C138-4F22-B16B-4DDCE36EC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869950"/>
            <a:ext cx="8632825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BA16167E-38C9-488E-A88A-3D2547DE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188913"/>
            <a:ext cx="8456612" cy="476250"/>
          </a:xfrm>
        </p:spPr>
        <p:txBody>
          <a:bodyPr/>
          <a:lstStyle/>
          <a:p>
            <a:r>
              <a:rPr lang="en-ZA" altLang="en-US"/>
              <a:t> Strategic Outcome-oriented Goal</a:t>
            </a: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6BBA11DF-3264-4D24-9B04-6C6DAF149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88" y="1041400"/>
            <a:ext cx="8982075" cy="497205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GB" b="1" dirty="0"/>
          </a:p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GB" sz="3200" dirty="0"/>
              <a:t>Contribute to an integrated, democratic, peaceful and prosperous Continent.</a:t>
            </a:r>
            <a:endParaRPr lang="en-US" sz="3200" dirty="0"/>
          </a:p>
        </p:txBody>
      </p:sp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69F7A4E0-D8E5-47F0-9DB9-A0B43F5809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C01D9C-EDD8-49F1-B3EF-40D12AB88634}" type="slidenum">
              <a:rPr lang="en-US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E0EBDCF6-6BD8-432E-894D-C0B166CC6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869950"/>
            <a:ext cx="8632825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09B4BE0C-4315-45EA-8F95-B359879E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260350"/>
            <a:ext cx="8242300" cy="476250"/>
          </a:xfrm>
        </p:spPr>
        <p:txBody>
          <a:bodyPr/>
          <a:lstStyle/>
          <a:p>
            <a:r>
              <a:rPr lang="en-ZA" altLang="en-US"/>
              <a:t> Strategic Objectives </a:t>
            </a:r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CB103B76-801A-4926-BEF3-30E48E52D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3" y="1273175"/>
            <a:ext cx="8982075" cy="438785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promote democracy and good governance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contribute to human resource development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support socio-economic development and integration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provide humanitarian assistance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support cooperation between South Africa and other countries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/>
              <a:t>To support prevention and resolution of conflict (PRC)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10245" name="Slide Number Placeholder 3">
            <a:extLst>
              <a:ext uri="{FF2B5EF4-FFF2-40B4-BE49-F238E27FC236}">
                <a16:creationId xmlns:a16="http://schemas.microsoft.com/office/drawing/2014/main" id="{F2E8FCD7-3C56-4382-8AB5-F6D7DBDF44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E3312-B187-424A-A519-69467A7A5651}" type="slidenum">
              <a:rPr lang="en-US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038600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sz="3600" dirty="0"/>
              <a:t>Section A: Quarter 4 </a:t>
            </a:r>
          </a:p>
          <a:p>
            <a:pPr marL="0" indent="0" algn="ctr">
              <a:buNone/>
            </a:pPr>
            <a:r>
              <a:rPr lang="en-ZA" sz="3600" dirty="0"/>
              <a:t>Performance Information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E8BE5-9B38-4D4D-8A8D-9B1CB484EFE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61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760F6A5-CF3A-43E9-ADC0-2FE173C6A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47116"/>
              </p:ext>
            </p:extLst>
          </p:nvPr>
        </p:nvGraphicFramePr>
        <p:xfrm>
          <a:off x="31564" y="765175"/>
          <a:ext cx="8877300" cy="497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5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806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Performance indicators</a:t>
                      </a:r>
                      <a:endParaRPr lang="en-Z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Annual Target</a:t>
                      </a:r>
                      <a:endParaRPr lang="en-Z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4</a:t>
                      </a:r>
                      <a:r>
                        <a:rPr lang="en-GB" sz="1100" b="1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th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 Quarter </a:t>
                      </a:r>
                      <a:endParaRPr lang="en-Z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Achieved</a:t>
                      </a:r>
                      <a:endParaRPr lang="en-ZA" sz="12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Reason for variance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Number of ARF Advisory Committee meetings held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Four (4)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ARF Advisory Committee meetings held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One (1)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ARF Advisory Committee meeting held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One (1)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ARF Advisory Committee meeting held</a:t>
                      </a:r>
                      <a:endParaRPr lang="en-ZA" sz="10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None</a:t>
                      </a:r>
                      <a:endParaRPr lang="en-ZA" sz="10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27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Percentage of requests reviewed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500" b="1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requests reviewed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requests reviewed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80%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(4 of 5) of requests reviewed </a:t>
                      </a:r>
                    </a:p>
                    <a:p>
                      <a:pPr marL="180975" indent="-180975" algn="just" defTabSz="180975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Project proposal to the ARF for funds to be contributed to the</a:t>
                      </a:r>
                      <a:r>
                        <a:rPr lang="en-ZA" sz="1000" baseline="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Special Fund for COVID-19.</a:t>
                      </a:r>
                    </a:p>
                    <a:p>
                      <a:pPr marL="180975" indent="-180975" algn="just" defTabSz="180975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Project proposal to the ARF for funds to be contributed towards the Africa Centre for Disease Control(African CDC).</a:t>
                      </a:r>
                    </a:p>
                    <a:p>
                      <a:pPr marL="180975" indent="-180975" algn="just" defTabSz="180975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Project proposal to the ARF for the Military </a:t>
                      </a:r>
                      <a:r>
                        <a:rPr lang="en-ZA" sz="1000" dirty="0" err="1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Ombud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Project.</a:t>
                      </a:r>
                    </a:p>
                    <a:p>
                      <a:pPr marL="180975" indent="-180975" algn="just" defTabSz="180975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5725" algn="l"/>
                        </a:tabLs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Project Proposal to the African Renaissance Fund for assistance for Saharawi Arab Democratic Republic (SADR).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One (1)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project proposal to the ARF for the Competition Commission was not reviewed because presenters did not attend the meeting.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296">
                <a:tc rowSpan="2"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GB" sz="6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Percentage of approved disbursement processed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GB" sz="5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approved disbursement processed to support democracy and good governance</a:t>
                      </a:r>
                      <a:endParaRPr lang="en-ZA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approved disbursement processed to support democracy and good governance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(2 of 2)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approved disbursement to support democracy and good governance processed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lvl="0" indent="-179388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</a:t>
                      </a:r>
                      <a:r>
                        <a:rPr lang="pt-BR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 2 721 871, 10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South African Intervention and Contribution to the Kingdom of Lesotho Peace Process. </a:t>
                      </a:r>
                      <a:endParaRPr lang="en-ZA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179388" lvl="0" indent="-179388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</a:t>
                      </a:r>
                      <a:r>
                        <a:rPr lang="en-US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 121 747, 21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 South African participation in the Election Observer Mission (Mozambique, Botswana and Malawi).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7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None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313">
                <a:tc vMerge="1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Socio-economic development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approved disbursement to support socio-economic development processed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 disbursements approved.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2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Not applicable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85910C1D-EACB-4797-A592-090B77D35F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992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D2736-2C9C-40FD-AFF1-D30C3B153DF2}" type="slidenum">
              <a:rPr lang="en-GB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000">
              <a:latin typeface="Times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D2583CF-9ADE-4CE1-910E-A1AA7A264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58750" y="0"/>
            <a:ext cx="9144000" cy="661988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tabLst>
                <a:tab pos="447675" algn="l"/>
              </a:tabLst>
            </a:pPr>
            <a:r>
              <a:rPr lang="en-ZA" altLang="en-US" sz="2300">
                <a:solidFill>
                  <a:srgbClr val="000000"/>
                </a:solidFill>
              </a:rPr>
              <a:t>Quarter 4 Performance: </a:t>
            </a:r>
            <a:r>
              <a:rPr lang="en-ZA" altLang="en-US" sz="2400"/>
              <a:t>1 January 2020 – 31 March 2020</a:t>
            </a:r>
          </a:p>
        </p:txBody>
      </p:sp>
      <p:cxnSp>
        <p:nvCxnSpPr>
          <p:cNvPr id="12293" name="Straight Connector 9">
            <a:extLst>
              <a:ext uri="{FF2B5EF4-FFF2-40B4-BE49-F238E27FC236}">
                <a16:creationId xmlns:a16="http://schemas.microsoft.com/office/drawing/2014/main" id="{61086967-E181-416C-9F5F-8E293BD1B9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950" y="7651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F3DE347C-C299-454E-AB0A-967F1F8AC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3" y="836613"/>
            <a:ext cx="9144000" cy="63642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en-US" altLang="en-US" sz="1100" dirty="0"/>
          </a:p>
          <a:p>
            <a:pPr marL="0" indent="0" algn="just">
              <a:buFontTx/>
              <a:buNone/>
              <a:defRPr/>
            </a:pPr>
            <a:endParaRPr lang="en-ZA" altLang="en-US" sz="2400" dirty="0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5F45E77A-90BA-4875-839F-FDE532CD3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992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C9298A-CC12-4840-811A-4350BCFB8093}" type="slidenum">
              <a:rPr lang="en-GB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000">
              <a:latin typeface="Times" panose="02020603050405020304" pitchFamily="18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BA77736-B4F6-4F25-A589-A1E27DF0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3" y="0"/>
            <a:ext cx="9505950" cy="6953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400"/>
              <a:t/>
            </a:r>
            <a:br>
              <a:rPr lang="en-GB" altLang="en-US" sz="2400"/>
            </a:br>
            <a:r>
              <a:rPr lang="en-GB" altLang="en-US" sz="2400"/>
              <a:t/>
            </a:r>
            <a:br>
              <a:rPr lang="en-GB" altLang="en-US" sz="2400"/>
            </a:br>
            <a:r>
              <a:rPr lang="en-GB" altLang="en-US" sz="2400"/>
              <a:t/>
            </a:r>
            <a:br>
              <a:rPr lang="en-GB" altLang="en-US" sz="2400"/>
            </a:br>
            <a:r>
              <a:rPr lang="en-US" altLang="en-US" sz="2200">
                <a:solidFill>
                  <a:srgbClr val="000000"/>
                </a:solidFill>
              </a:rPr>
              <a:t>Quarter 4 Performance: </a:t>
            </a:r>
            <a:r>
              <a:rPr lang="en-GB" altLang="en-US" sz="2400"/>
              <a:t>1 January 2020 – 31 March 2020</a:t>
            </a:r>
            <a:r>
              <a:rPr lang="en-ZA" altLang="en-US" sz="2400"/>
              <a:t> </a:t>
            </a:r>
            <a:r>
              <a:rPr lang="da-DK" altLang="en-US" sz="2200">
                <a:solidFill>
                  <a:srgbClr val="000000"/>
                </a:solidFill>
              </a:rPr>
              <a:t>Cont...</a:t>
            </a:r>
            <a:r>
              <a:rPr lang="en-ZA" altLang="en-US" sz="4800" i="1"/>
              <a:t/>
            </a:r>
            <a:br>
              <a:rPr lang="en-ZA" altLang="en-US" sz="4800" i="1"/>
            </a:br>
            <a:endParaRPr lang="en-GB" altLang="en-US" sz="8000"/>
          </a:p>
        </p:txBody>
      </p:sp>
      <p:cxnSp>
        <p:nvCxnSpPr>
          <p:cNvPr id="14341" name="Straight Connector 9">
            <a:extLst>
              <a:ext uri="{FF2B5EF4-FFF2-40B4-BE49-F238E27FC236}">
                <a16:creationId xmlns:a16="http://schemas.microsoft.com/office/drawing/2014/main" id="{0455B06C-1235-4F13-823C-359B50E082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388" y="69532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5A3FDE1-A340-4128-BAC9-B2E5436D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72732"/>
              </p:ext>
            </p:extLst>
          </p:nvPr>
        </p:nvGraphicFramePr>
        <p:xfrm>
          <a:off x="7202" y="620689"/>
          <a:ext cx="9136062" cy="5208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3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062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Performance indicators</a:t>
                      </a:r>
                      <a:endParaRPr lang="en-ZA" sz="1100" dirty="0">
                        <a:latin typeface="+mn-lt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Annual Target</a:t>
                      </a:r>
                      <a:endParaRPr lang="en-ZA" sz="1100" dirty="0">
                        <a:latin typeface="+mn-lt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mbria" panose="02040503050406030204" pitchFamily="18" charset="0"/>
                        </a:rPr>
                        <a:t>4</a:t>
                      </a:r>
                      <a:r>
                        <a:rPr kumimoji="0" lang="en-GB" sz="11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mbria" panose="02040503050406030204" pitchFamily="18" charset="0"/>
                        </a:rPr>
                        <a:t>th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mbria" panose="02040503050406030204" pitchFamily="18" charset="0"/>
                        </a:rPr>
                        <a:t> Quarter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Achieved</a:t>
                      </a:r>
                      <a:endParaRPr lang="en-ZA" sz="12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Reason for variance</a:t>
                      </a:r>
                      <a:endParaRPr lang="en-ZA" sz="11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775">
                <a:tc rowSpan="5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Percentage of approved disbursement processed</a:t>
                      </a:r>
                    </a:p>
                    <a:p>
                      <a:endParaRPr lang="en-ZA" sz="1800" dirty="0"/>
                    </a:p>
                  </a:txBody>
                  <a:tcPr marT="45706" marB="45706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approved disbursement processed to support humanitarian assistance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approved disbursement processed to support humanitarian assistance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ZA" sz="10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(2 of 2) of approved disbursement to support humanitarian assistance 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ZA" sz="1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R 85 747, 00 </a:t>
                      </a:r>
                      <a:r>
                        <a:rPr lang="en-ZA" sz="10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 the Humanitarian Assistance to South Sudan.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ZA" sz="1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R 470 900, 00 </a:t>
                      </a:r>
                      <a:r>
                        <a:rPr lang="en-ZA" sz="10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 the Namibia drought relief project.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None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1760"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50% (2 of 4) of approved disbursement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support humanitarian assistance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payments of R 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740 857, 50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 the Namibia drought relief project.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R 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227 257, 70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for the Namibia drought relief project.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endParaRPr lang="en-GB" sz="100" dirty="0"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Two (2)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four (4)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payments approved in quarter three processed in quarter 4.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approved disbursement processed to support capacity-building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approved disbursement processed to support capacity-building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 disbursements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Not applicable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656385"/>
                  </a:ext>
                </a:extLst>
              </a:tr>
              <a:tr h="103772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50%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(1 of 2) of approved disbursement to support capacity-building processed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Processed payment of R  1 744 328,50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 support capacity-building processed (Human Resources Development for AORC)</a:t>
                      </a:r>
                      <a:endParaRPr lang="en-ZA" sz="1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2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Two (2)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payments approved in quarter three, the first one was processed in quarter 3 and the second one was processed in quarter 4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approved disbursement processed to support cooperation with other countries and partners in various areas of development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approved disbursement processed to support cooperation with other countries and partners in various areas of development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 disbursements  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4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Not applicable</a:t>
                      </a:r>
                      <a:endParaRPr lang="en-ZA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CE3149C4-94D7-4AAD-B785-142E781DB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992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0D47F3-16C5-4F10-9F9C-1F3398582565}" type="slidenum">
              <a:rPr lang="en-GB" altLang="en-US" sz="100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000">
              <a:latin typeface="Times" panose="02020603050405020304" pitchFamily="18" charset="0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D523EDF3-5712-442D-8FBA-F73A3CE0C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258300" cy="504826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400"/>
              <a:t/>
            </a:r>
            <a:br>
              <a:rPr lang="en-GB" altLang="en-US" sz="2400"/>
            </a:br>
            <a:r>
              <a:rPr lang="en-GB" altLang="en-US" sz="2400"/>
              <a:t/>
            </a:r>
            <a:br>
              <a:rPr lang="en-GB" altLang="en-US" sz="2400"/>
            </a:br>
            <a:r>
              <a:rPr lang="en-GB" altLang="en-US" sz="2400"/>
              <a:t/>
            </a:r>
            <a:br>
              <a:rPr lang="en-GB" altLang="en-US" sz="2400"/>
            </a:br>
            <a:r>
              <a:rPr lang="en-GB" altLang="en-US" sz="2400"/>
              <a:t/>
            </a:r>
            <a:br>
              <a:rPr lang="en-GB" altLang="en-US" sz="2400"/>
            </a:br>
            <a:r>
              <a:rPr lang="en-ZA" altLang="en-US" sz="2000">
                <a:solidFill>
                  <a:srgbClr val="000000"/>
                </a:solidFill>
              </a:rPr>
              <a:t>Quarter 4 Performance: </a:t>
            </a:r>
            <a:r>
              <a:rPr lang="en-GB" altLang="en-US" sz="2000"/>
              <a:t>1 January 2020 – 31 March 2020</a:t>
            </a:r>
            <a:r>
              <a:rPr lang="en-ZA" altLang="en-US" sz="2000"/>
              <a:t> </a:t>
            </a:r>
            <a:r>
              <a:rPr lang="da-DK" altLang="en-US" sz="2000">
                <a:solidFill>
                  <a:srgbClr val="000000"/>
                </a:solidFill>
              </a:rPr>
              <a:t>Cont...</a:t>
            </a:r>
            <a:r>
              <a:rPr lang="en-ZA" altLang="en-US" sz="4800" i="1"/>
              <a:t/>
            </a:r>
            <a:br>
              <a:rPr lang="en-ZA" altLang="en-US" sz="4800" i="1"/>
            </a:br>
            <a:endParaRPr lang="en-GB" altLang="en-US" sz="8000"/>
          </a:p>
        </p:txBody>
      </p:sp>
      <p:cxnSp>
        <p:nvCxnSpPr>
          <p:cNvPr id="16388" name="Straight Connector 9">
            <a:extLst>
              <a:ext uri="{FF2B5EF4-FFF2-40B4-BE49-F238E27FC236}">
                <a16:creationId xmlns:a16="http://schemas.microsoft.com/office/drawing/2014/main" id="{6672E2A9-F08E-404B-9BE1-5F48EC75BC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4300" y="5492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7E2B323-40EC-4C16-8762-32B771E88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575447"/>
              </p:ext>
            </p:extLst>
          </p:nvPr>
        </p:nvGraphicFramePr>
        <p:xfrm>
          <a:off x="0" y="692150"/>
          <a:ext cx="9144000" cy="4970463"/>
        </p:xfrm>
        <a:graphic>
          <a:graphicData uri="http://schemas.openxmlformats.org/drawingml/2006/table">
            <a:tbl>
              <a:tblPr/>
              <a:tblGrid>
                <a:gridCol w="133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indicators</a:t>
                      </a:r>
                      <a:endParaRPr kumimoji="0" lang="en-ZA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Target</a:t>
                      </a:r>
                      <a:endParaRPr kumimoji="0" lang="en-ZA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GB" sz="11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Achieved</a:t>
                      </a:r>
                      <a:endParaRPr kumimoji="0" lang="en-ZA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Reason for variance</a:t>
                      </a:r>
                      <a:endParaRPr kumimoji="0" lang="en-ZA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Percentage of approved disbursement processed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 approved disbursement processed to support Prevention and Resolution of Conflict (PRC)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approved disbursement processed to support Prevention and Resolution of Conflict (PRC)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100 %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(1 of 1) of approved disbursement to support Prevention and Resolution of Conflict (PRC) processed.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Processed payment of </a:t>
                      </a: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 1 439 622, 00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for South African Intervention and Contribution to the In Transformation Initiative to the Central African Republic.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None 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Percentage of quarterly project progress reports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 of quarterly project progress reports</a:t>
                      </a:r>
                      <a:endParaRPr kumimoji="0" lang="en-ZA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 quarterly project progress reports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 of 1)</a:t>
                      </a: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 quarterly project progress reports 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CO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CO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Elements of a business plan to Counsellors 11 August 2010 (2)</Template>
  <TotalTime>11978</TotalTime>
  <Words>420</Words>
  <Application>Microsoft Office PowerPoint</Application>
  <PresentationFormat>On-screen Show (4:3)</PresentationFormat>
  <Paragraphs>234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Body</vt:lpstr>
      <vt:lpstr>Arial Narrow</vt:lpstr>
      <vt:lpstr>Calibri</vt:lpstr>
      <vt:lpstr>Cambria</vt:lpstr>
      <vt:lpstr>Times</vt:lpstr>
      <vt:lpstr>Times New Roman</vt:lpstr>
      <vt:lpstr>Wingdings</vt:lpstr>
      <vt:lpstr>DICO Presentation</vt:lpstr>
      <vt:lpstr>1_DICO Presentation</vt:lpstr>
      <vt:lpstr> 2019/20 Fourth Quarterly report  to the Portfolio Committee  on  African Renaissance and International  Co-operation Fund (ARF)  </vt:lpstr>
      <vt:lpstr>Outline of the Presentation</vt:lpstr>
      <vt:lpstr>Content of the Presentation</vt:lpstr>
      <vt:lpstr> Strategic Outcome-oriented Goal</vt:lpstr>
      <vt:lpstr> Strategic Objectives </vt:lpstr>
      <vt:lpstr>PowerPoint Presentation</vt:lpstr>
      <vt:lpstr>Quarter 4 Performance: 1 January 2020 – 31 March 2020</vt:lpstr>
      <vt:lpstr>   Quarter 4 Performance: 1 January 2020 – 31 March 2020 Cont... </vt:lpstr>
      <vt:lpstr>    Quarter 4 Performance: 1 January 2020 – 31 March 2020 Cont... </vt:lpstr>
      <vt:lpstr>PowerPoint Presentation</vt:lpstr>
      <vt:lpstr>   Summary of Statement of Financial Performance as at 31 March 2020</vt:lpstr>
      <vt:lpstr>Summary of Statement of Financial Position as 31 March 2020</vt:lpstr>
      <vt:lpstr>Reconciliation of available funds</vt:lpstr>
      <vt:lpstr>PowerPoint Presentation</vt:lpstr>
    </vt:vector>
  </TitlesOfParts>
  <Company>DIRCO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PLANS ANNUAL PERFORMANCE PLANS QUARTERLY REPORTS</dc:title>
  <dc:creator>czz005</dc:creator>
  <cp:lastModifiedBy>Lubabalo Sigwela</cp:lastModifiedBy>
  <cp:revision>592</cp:revision>
  <cp:lastPrinted>2018-04-19T08:26:37Z</cp:lastPrinted>
  <dcterms:created xsi:type="dcterms:W3CDTF">2012-01-19T12:24:57Z</dcterms:created>
  <dcterms:modified xsi:type="dcterms:W3CDTF">2020-06-25T20:02:27Z</dcterms:modified>
</cp:coreProperties>
</file>