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828" r:id="rId2"/>
  </p:sldMasterIdLst>
  <p:notesMasterIdLst>
    <p:notesMasterId r:id="rId74"/>
  </p:notesMasterIdLst>
  <p:sldIdLst>
    <p:sldId id="257" r:id="rId3"/>
    <p:sldId id="258" r:id="rId4"/>
    <p:sldId id="340" r:id="rId5"/>
    <p:sldId id="259" r:id="rId6"/>
    <p:sldId id="342" r:id="rId7"/>
    <p:sldId id="343" r:id="rId8"/>
    <p:sldId id="341" r:id="rId9"/>
    <p:sldId id="344" r:id="rId10"/>
    <p:sldId id="345" r:id="rId11"/>
    <p:sldId id="262" r:id="rId12"/>
    <p:sldId id="346" r:id="rId13"/>
    <p:sldId id="347" r:id="rId14"/>
    <p:sldId id="348" r:id="rId15"/>
    <p:sldId id="349" r:id="rId16"/>
    <p:sldId id="350" r:id="rId17"/>
    <p:sldId id="351" r:id="rId18"/>
    <p:sldId id="352" r:id="rId19"/>
    <p:sldId id="364" r:id="rId20"/>
    <p:sldId id="404" r:id="rId21"/>
    <p:sldId id="284" r:id="rId22"/>
    <p:sldId id="339" r:id="rId23"/>
    <p:sldId id="285" r:id="rId24"/>
    <p:sldId id="405" r:id="rId25"/>
    <p:sldId id="355" r:id="rId26"/>
    <p:sldId id="356" r:id="rId27"/>
    <p:sldId id="357" r:id="rId28"/>
    <p:sldId id="358" r:id="rId29"/>
    <p:sldId id="359"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400" r:id="rId54"/>
    <p:sldId id="401" r:id="rId55"/>
    <p:sldId id="402" r:id="rId56"/>
    <p:sldId id="403" r:id="rId57"/>
    <p:sldId id="360" r:id="rId58"/>
    <p:sldId id="361" r:id="rId59"/>
    <p:sldId id="366" r:id="rId60"/>
    <p:sldId id="365" r:id="rId61"/>
    <p:sldId id="368" r:id="rId62"/>
    <p:sldId id="371" r:id="rId63"/>
    <p:sldId id="372" r:id="rId64"/>
    <p:sldId id="373" r:id="rId65"/>
    <p:sldId id="369" r:id="rId66"/>
    <p:sldId id="328" r:id="rId67"/>
    <p:sldId id="370" r:id="rId68"/>
    <p:sldId id="409" r:id="rId69"/>
    <p:sldId id="406" r:id="rId70"/>
    <p:sldId id="407" r:id="rId71"/>
    <p:sldId id="408" r:id="rId72"/>
    <p:sldId id="269" r:id="rId7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lisa Mkhize - NO" initials="YM-N" lastIdx="5" clrIdx="0">
    <p:extLst>
      <p:ext uri="{19B8F6BF-5375-455C-9EA6-DF929625EA0E}">
        <p15:presenceInfo xmlns:p15="http://schemas.microsoft.com/office/powerpoint/2012/main" userId="S-1-5-21-1384904517-1471558128-49931551-5623" providerId="AD"/>
      </p:ext>
    </p:extLst>
  </p:cmAuthor>
  <p:cmAuthor id="2" name="Nosipho Khonkwane - N0" initials="NK-N" lastIdx="4" clrIdx="1">
    <p:extLst>
      <p:ext uri="{19B8F6BF-5375-455C-9EA6-DF929625EA0E}">
        <p15:presenceInfo xmlns:p15="http://schemas.microsoft.com/office/powerpoint/2012/main" userId="S-1-5-21-1384904517-1471558128-49931551-2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sedibana\Documents\Work%20data%20-%20Quarter%20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ZA"/>
              <a:t>VACANCY RATE </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7D9-42EA-9CC4-BDCE3AD0417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7D9-42EA-9CC4-BDCE3AD0417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7D9-42EA-9CC4-BDCE3AD0417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7D9-42EA-9CC4-BDCE3AD0417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7D9-42EA-9CC4-BDCE3AD0417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7D9-42EA-9CC4-BDCE3AD0417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37D9-42EA-9CC4-BDCE3AD0417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37D9-42EA-9CC4-BDCE3AD0417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37D9-42EA-9CC4-BDCE3AD0417B}"/>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37D9-42EA-9CC4-BDCE3AD0417B}"/>
              </c:ext>
            </c:extLst>
          </c:dPt>
          <c:dLbls>
            <c:dLbl>
              <c:idx val="0"/>
              <c:layout>
                <c:manualLayout>
                  <c:x val="-8.7923887652637586E-3"/>
                  <c:y val="-1.893121555988776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D9-42EA-9CC4-BDCE3AD0417B}"/>
                </c:ext>
              </c:extLst>
            </c:dLbl>
            <c:dLbl>
              <c:idx val="1"/>
              <c:layout>
                <c:manualLayout>
                  <c:x val="3.3034107574706061E-2"/>
                  <c:y val="-1.459854014598541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D9-42EA-9CC4-BDCE3AD0417B}"/>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37D9-42EA-9CC4-BDCE3AD0417B}"/>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37D9-42EA-9CC4-BDCE3AD0417B}"/>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9-37D9-42EA-9CC4-BDCE3AD0417B}"/>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B-37D9-42EA-9CC4-BDCE3AD0417B}"/>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D-37D9-42EA-9CC4-BDCE3AD0417B}"/>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F-37D9-42EA-9CC4-BDCE3AD0417B}"/>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11-37D9-42EA-9CC4-BDCE3AD0417B}"/>
                </c:ext>
              </c:extLst>
            </c:dLbl>
            <c:dLbl>
              <c:idx val="9"/>
              <c:layout>
                <c:manualLayout>
                  <c:x val="-2.5848142164781866E-2"/>
                  <c:y val="7.346189164370966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7D9-42EA-9CC4-BDCE3AD0417B}"/>
                </c:ext>
              </c:extLst>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Sheet1!$A$3:$A$12</c:f>
              <c:strCache>
                <c:ptCount val="10"/>
                <c:pt idx="0">
                  <c:v>Limpopo</c:v>
                </c:pt>
                <c:pt idx="1">
                  <c:v>North-West</c:v>
                </c:pt>
                <c:pt idx="2">
                  <c:v>Western Cape</c:v>
                </c:pt>
                <c:pt idx="3">
                  <c:v>Mpumalanga</c:v>
                </c:pt>
                <c:pt idx="4">
                  <c:v>Eastern Cape</c:v>
                </c:pt>
                <c:pt idx="5">
                  <c:v>Gauteng</c:v>
                </c:pt>
                <c:pt idx="6">
                  <c:v>KwaZulu Natal</c:v>
                </c:pt>
                <c:pt idx="7">
                  <c:v>Free State</c:v>
                </c:pt>
                <c:pt idx="8">
                  <c:v>Northern Cape</c:v>
                </c:pt>
                <c:pt idx="9">
                  <c:v>National Office</c:v>
                </c:pt>
              </c:strCache>
            </c:strRef>
          </c:cat>
          <c:val>
            <c:numRef>
              <c:f>Sheet1!$B$3:$B$12</c:f>
              <c:numCache>
                <c:formatCode>0%</c:formatCode>
                <c:ptCount val="10"/>
                <c:pt idx="0">
                  <c:v>0</c:v>
                </c:pt>
                <c:pt idx="1">
                  <c:v>0.04</c:v>
                </c:pt>
                <c:pt idx="2">
                  <c:v>0.03</c:v>
                </c:pt>
                <c:pt idx="3">
                  <c:v>0.09</c:v>
                </c:pt>
                <c:pt idx="4">
                  <c:v>0.05</c:v>
                </c:pt>
                <c:pt idx="5">
                  <c:v>0.09</c:v>
                </c:pt>
                <c:pt idx="6">
                  <c:v>0.06</c:v>
                </c:pt>
                <c:pt idx="7">
                  <c:v>0.05</c:v>
                </c:pt>
                <c:pt idx="8">
                  <c:v>0.09</c:v>
                </c:pt>
                <c:pt idx="9">
                  <c:v>0.04</c:v>
                </c:pt>
              </c:numCache>
            </c:numRef>
          </c:val>
          <c:extLst>
            <c:ext xmlns:c16="http://schemas.microsoft.com/office/drawing/2014/chart" uri="{C3380CC4-5D6E-409C-BE32-E72D297353CC}">
              <c16:uniqueId val="{00000014-37D9-42EA-9CC4-BDCE3AD0417B}"/>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538459800132524"/>
          <c:y val="0.11367585247739505"/>
          <c:w val="0.80242611986801571"/>
          <c:h val="0.66184106608313076"/>
        </c:manualLayout>
      </c:layout>
      <c:pie3DChart>
        <c:varyColors val="1"/>
        <c:ser>
          <c:idx val="0"/>
          <c:order val="0"/>
          <c:tx>
            <c:strRef>
              <c:f>Sheet1!$B$1</c:f>
              <c:strCache>
                <c:ptCount val="1"/>
                <c:pt idx="0">
                  <c:v>Column1</c:v>
                </c:pt>
              </c:strCache>
            </c:strRef>
          </c:tx>
          <c:explosion val="22"/>
          <c:dPt>
            <c:idx val="0"/>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A952-4435-8C72-EA1402423DAC}"/>
              </c:ext>
            </c:extLst>
          </c:dPt>
          <c:dPt>
            <c:idx val="1"/>
            <c:bubble3D val="0"/>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A952-4435-8C72-EA1402423DAC}"/>
              </c:ext>
            </c:extLst>
          </c:dPt>
          <c:dPt>
            <c:idx val="2"/>
            <c:bubble3D val="0"/>
            <c:spPr>
              <a:solidFill>
                <a:srgbClr val="00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A952-4435-8C72-EA1402423DAC}"/>
              </c:ext>
            </c:extLst>
          </c:dPt>
          <c:dLbls>
            <c:dLbl>
              <c:idx val="0"/>
              <c:layout>
                <c:manualLayout>
                  <c:x val="3.0092592592592591E-2"/>
                  <c:y val="-8.333333333333332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52-4435-8C72-EA1402423DAC}"/>
                </c:ext>
              </c:extLst>
            </c:dLbl>
            <c:dLbl>
              <c:idx val="1"/>
              <c:layout>
                <c:manualLayout>
                  <c:x val="-2.0920062714531101E-2"/>
                  <c:y val="-1.602291761243565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52-4435-8C72-EA1402423DAC}"/>
                </c:ext>
              </c:extLst>
            </c:dLbl>
            <c:dLbl>
              <c:idx val="2"/>
              <c:layout>
                <c:manualLayout>
                  <c:x val="-5.5646818935989731E-2"/>
                  <c:y val="-5.945273242435152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52-4435-8C72-EA1402423DAC}"/>
                </c:ext>
              </c:extLst>
            </c:dLbl>
            <c:spPr>
              <a:noFill/>
              <a:ln>
                <a:noFill/>
              </a:ln>
              <a:effectLst/>
            </c:spPr>
            <c:txPr>
              <a:bodyPr rot="0" vert="horz"/>
              <a:lstStyle/>
              <a:p>
                <a:pPr>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Not Started</c:v>
                </c:pt>
                <c:pt idx="1">
                  <c:v>In Progress</c:v>
                </c:pt>
                <c:pt idx="2">
                  <c:v>Complete</c:v>
                </c:pt>
              </c:strCache>
            </c:strRef>
          </c:cat>
          <c:val>
            <c:numRef>
              <c:f>Sheet1!$B$2:$B$4</c:f>
              <c:numCache>
                <c:formatCode>0%</c:formatCode>
                <c:ptCount val="3"/>
                <c:pt idx="0">
                  <c:v>0</c:v>
                </c:pt>
                <c:pt idx="1">
                  <c:v>0.23</c:v>
                </c:pt>
                <c:pt idx="2">
                  <c:v>0.77</c:v>
                </c:pt>
              </c:numCache>
            </c:numRef>
          </c:val>
          <c:extLst>
            <c:ext xmlns:c16="http://schemas.microsoft.com/office/drawing/2014/chart" uri="{C3380CC4-5D6E-409C-BE32-E72D297353CC}">
              <c16:uniqueId val="{00000006-A952-4435-8C72-EA1402423DAC}"/>
            </c:ext>
          </c:extLst>
        </c:ser>
        <c:ser>
          <c:idx val="1"/>
          <c:order val="1"/>
          <c:tx>
            <c:strRef>
              <c:f>Sheet1!$C$1</c:f>
              <c:strCache>
                <c:ptCount val="1"/>
                <c:pt idx="0">
                  <c:v>Column2</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8-A952-4435-8C72-EA1402423DA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A-A952-4435-8C72-EA1402423DA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C-A952-4435-8C72-EA1402423DAC}"/>
              </c:ext>
            </c:extLst>
          </c:dPt>
          <c:cat>
            <c:strRef>
              <c:f>Sheet1!$A$2:$A$4</c:f>
              <c:strCache>
                <c:ptCount val="3"/>
                <c:pt idx="0">
                  <c:v>Not Started</c:v>
                </c:pt>
                <c:pt idx="1">
                  <c:v>In Progress</c:v>
                </c:pt>
                <c:pt idx="2">
                  <c:v>Complete</c:v>
                </c:pt>
              </c:strCache>
            </c:strRef>
          </c:cat>
          <c:val>
            <c:numRef>
              <c:f>Sheet1!$C$2:$C$4</c:f>
              <c:numCache>
                <c:formatCode>General</c:formatCode>
                <c:ptCount val="3"/>
              </c:numCache>
            </c:numRef>
          </c:val>
          <c:extLst>
            <c:ext xmlns:c16="http://schemas.microsoft.com/office/drawing/2014/chart" uri="{C3380CC4-5D6E-409C-BE32-E72D297353CC}">
              <c16:uniqueId val="{0000000D-A952-4435-8C72-EA1402423DAC}"/>
            </c:ext>
          </c:extLst>
        </c:ser>
        <c:ser>
          <c:idx val="2"/>
          <c:order val="2"/>
          <c:tx>
            <c:strRef>
              <c:f>Sheet1!$D$1</c:f>
              <c:strCache>
                <c:ptCount val="1"/>
                <c:pt idx="0">
                  <c:v>Column3</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F-A952-4435-8C72-EA1402423DA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1-A952-4435-8C72-EA1402423DA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3-A952-4435-8C72-EA1402423DAC}"/>
              </c:ext>
            </c:extLst>
          </c:dPt>
          <c:cat>
            <c:strRef>
              <c:f>Sheet1!$A$2:$A$4</c:f>
              <c:strCache>
                <c:ptCount val="3"/>
                <c:pt idx="0">
                  <c:v>Not Started</c:v>
                </c:pt>
                <c:pt idx="1">
                  <c:v>In Progress</c:v>
                </c:pt>
                <c:pt idx="2">
                  <c:v>Complete</c:v>
                </c:pt>
              </c:strCache>
            </c:strRef>
          </c:cat>
          <c:val>
            <c:numRef>
              <c:f>Sheet1!$D$2:$D$4</c:f>
              <c:numCache>
                <c:formatCode>General</c:formatCode>
                <c:ptCount val="3"/>
              </c:numCache>
            </c:numRef>
          </c:val>
          <c:extLst>
            <c:ext xmlns:c16="http://schemas.microsoft.com/office/drawing/2014/chart" uri="{C3380CC4-5D6E-409C-BE32-E72D297353CC}">
              <c16:uniqueId val="{00000014-A952-4435-8C72-EA1402423DA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22175743657042871"/>
          <c:y val="0.90219378827646557"/>
          <c:w val="0.55185531496062989"/>
          <c:h val="7.3996687914010761E-2"/>
        </c:manualLayout>
      </c:layout>
      <c:overlay val="0"/>
      <c:spPr>
        <a:noFill/>
        <a:ln>
          <a:noFill/>
        </a:ln>
        <a:effectLst/>
      </c:spPr>
      <c:txPr>
        <a:bodyPr rot="0" vert="horz"/>
        <a:lstStyle/>
        <a:p>
          <a:pPr>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800">
          <a:solidFill>
            <a:schemeClr val="bg1"/>
          </a:solidFill>
          <a:latin typeface="Trebuchet MS" panose="020B0603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Z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DB488C5-D5B8-46FE-AA6B-9469EF887927}" type="datetimeFigureOut">
              <a:rPr lang="en-ZA" smtClean="0"/>
              <a:t>2020/06/24</a:t>
            </a:fld>
            <a:endParaRPr lang="en-Z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Z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Z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91EBDC4-5092-4610-9E11-DEDC55DA6BE1}" type="slidenum">
              <a:rPr lang="en-ZA" smtClean="0"/>
              <a:t>‹#›</a:t>
            </a:fld>
            <a:endParaRPr lang="en-ZA"/>
          </a:p>
        </p:txBody>
      </p:sp>
    </p:spTree>
    <p:extLst>
      <p:ext uri="{BB962C8B-B14F-4D97-AF65-F5344CB8AC3E}">
        <p14:creationId xmlns:p14="http://schemas.microsoft.com/office/powerpoint/2010/main" val="13798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a:defRPr/>
            </a:pPr>
            <a:endParaRPr lang="en-ZA" dirty="0">
              <a:solidFill>
                <a:prstClr val="black"/>
              </a:solidFill>
            </a:endParaRPr>
          </a:p>
        </p:txBody>
      </p:sp>
      <p:sp>
        <p:nvSpPr>
          <p:cNvPr id="5" name="Slide Number Placeholder 4"/>
          <p:cNvSpPr>
            <a:spLocks noGrp="1"/>
          </p:cNvSpPr>
          <p:nvPr>
            <p:ph type="sldNum" sz="quarter" idx="11"/>
          </p:nvPr>
        </p:nvSpPr>
        <p:spPr/>
        <p:txBody>
          <a:bodyPr/>
          <a:lstStyle/>
          <a:p>
            <a:pPr>
              <a:defRPr/>
            </a:pPr>
            <a:fld id="{E7B81220-3CB9-40B6-BDA4-0825C25B5974}" type="slidenum">
              <a:rPr lang="en-ZA" smtClean="0">
                <a:solidFill>
                  <a:prstClr val="black"/>
                </a:solidFill>
              </a:rPr>
              <a:pPr>
                <a:defRPr/>
              </a:pPr>
              <a:t>65</a:t>
            </a:fld>
            <a:endParaRPr lang="en-ZA" dirty="0">
              <a:solidFill>
                <a:prstClr val="black"/>
              </a:solidFill>
            </a:endParaRPr>
          </a:p>
        </p:txBody>
      </p:sp>
    </p:spTree>
    <p:extLst>
      <p:ext uri="{BB962C8B-B14F-4D97-AF65-F5344CB8AC3E}">
        <p14:creationId xmlns:p14="http://schemas.microsoft.com/office/powerpoint/2010/main" val="196951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a:defRPr/>
            </a:pPr>
            <a:endParaRPr lang="en-ZA" dirty="0">
              <a:solidFill>
                <a:prstClr val="black"/>
              </a:solidFill>
            </a:endParaRPr>
          </a:p>
        </p:txBody>
      </p:sp>
      <p:sp>
        <p:nvSpPr>
          <p:cNvPr id="5" name="Slide Number Placeholder 4"/>
          <p:cNvSpPr>
            <a:spLocks noGrp="1"/>
          </p:cNvSpPr>
          <p:nvPr>
            <p:ph type="sldNum" sz="quarter" idx="11"/>
          </p:nvPr>
        </p:nvSpPr>
        <p:spPr/>
        <p:txBody>
          <a:bodyPr/>
          <a:lstStyle/>
          <a:p>
            <a:pPr>
              <a:defRPr/>
            </a:pPr>
            <a:fld id="{E7B81220-3CB9-40B6-BDA4-0825C25B5974}" type="slidenum">
              <a:rPr lang="en-ZA" smtClean="0">
                <a:solidFill>
                  <a:prstClr val="black"/>
                </a:solidFill>
              </a:rPr>
              <a:pPr>
                <a:defRPr/>
              </a:pPr>
              <a:t>66</a:t>
            </a:fld>
            <a:endParaRPr lang="en-ZA" dirty="0">
              <a:solidFill>
                <a:prstClr val="black"/>
              </a:solidFill>
            </a:endParaRPr>
          </a:p>
        </p:txBody>
      </p:sp>
    </p:spTree>
    <p:extLst>
      <p:ext uri="{BB962C8B-B14F-4D97-AF65-F5344CB8AC3E}">
        <p14:creationId xmlns:p14="http://schemas.microsoft.com/office/powerpoint/2010/main" val="2008109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CC1F782-AD1B-4819-8CB1-AB6361FD4C6A}" type="datetime1">
              <a:rPr lang="en-ZA" smtClean="0"/>
              <a:t>2020/06/24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32619B-E9F6-4002-8F95-E8AFA5AE3C53}" type="slidenum">
              <a:rPr lang="en-ZA" smtClean="0"/>
              <a:t>‹#›</a:t>
            </a:fld>
            <a:endParaRPr lang="en-ZA"/>
          </a:p>
        </p:txBody>
      </p:sp>
    </p:spTree>
    <p:extLst>
      <p:ext uri="{BB962C8B-B14F-4D97-AF65-F5344CB8AC3E}">
        <p14:creationId xmlns:p14="http://schemas.microsoft.com/office/powerpoint/2010/main" val="367392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8BF287B-79B7-4384-B902-C0F8996E90A1}" type="datetime1">
              <a:rPr lang="en-ZA" smtClean="0"/>
              <a:t>2020/06/24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32619B-E9F6-4002-8F95-E8AFA5AE3C53}" type="slidenum">
              <a:rPr lang="en-ZA" smtClean="0"/>
              <a:t>‹#›</a:t>
            </a:fld>
            <a:endParaRPr lang="en-ZA"/>
          </a:p>
        </p:txBody>
      </p:sp>
    </p:spTree>
    <p:extLst>
      <p:ext uri="{BB962C8B-B14F-4D97-AF65-F5344CB8AC3E}">
        <p14:creationId xmlns:p14="http://schemas.microsoft.com/office/powerpoint/2010/main" val="134502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58ADEFE-3CEC-4F94-8A1B-C0C5A2A498E8}" type="datetime1">
              <a:rPr lang="en-ZA" smtClean="0"/>
              <a:t>2020/06/24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32619B-E9F6-4002-8F95-E8AFA5AE3C53}" type="slidenum">
              <a:rPr lang="en-ZA" smtClean="0"/>
              <a:t>‹#›</a:t>
            </a:fld>
            <a:endParaRPr lang="en-ZA"/>
          </a:p>
        </p:txBody>
      </p:sp>
    </p:spTree>
    <p:extLst>
      <p:ext uri="{BB962C8B-B14F-4D97-AF65-F5344CB8AC3E}">
        <p14:creationId xmlns:p14="http://schemas.microsoft.com/office/powerpoint/2010/main" val="1459817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defTabSz="685800"/>
            <a:fld id="{6A968EFD-8DF3-4D33-9197-B913AE055DE2}" type="datetimeFigureOut">
              <a:rPr lang="en-ZA" smtClean="0">
                <a:solidFill>
                  <a:prstClr val="black">
                    <a:tint val="75000"/>
                  </a:prstClr>
                </a:solidFill>
              </a:rPr>
              <a:pPr defTabSz="685800"/>
              <a:t>2020/06/24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21A040-FE0B-48C8-B39E-E24DF39564A9}"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1096393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685800"/>
            <a:fld id="{6A968EFD-8DF3-4D33-9197-B913AE055DE2}" type="datetimeFigureOut">
              <a:rPr lang="en-ZA" smtClean="0">
                <a:solidFill>
                  <a:prstClr val="black">
                    <a:tint val="75000"/>
                  </a:prstClr>
                </a:solidFill>
              </a:rPr>
              <a:pPr defTabSz="685800"/>
              <a:t>2020/06/24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21A040-FE0B-48C8-B39E-E24DF39564A9}"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3407110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6A968EFD-8DF3-4D33-9197-B913AE055DE2}" type="datetimeFigureOut">
              <a:rPr lang="en-ZA" smtClean="0">
                <a:solidFill>
                  <a:prstClr val="black">
                    <a:tint val="75000"/>
                  </a:prstClr>
                </a:solidFill>
              </a:rPr>
              <a:pPr defTabSz="685800"/>
              <a:t>2020/06/24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21A040-FE0B-48C8-B39E-E24DF39564A9}"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245584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defTabSz="685800"/>
            <a:fld id="{6A968EFD-8DF3-4D33-9197-B913AE055DE2}" type="datetimeFigureOut">
              <a:rPr lang="en-ZA" smtClean="0">
                <a:solidFill>
                  <a:prstClr val="black">
                    <a:tint val="75000"/>
                  </a:prstClr>
                </a:solidFill>
              </a:rPr>
              <a:pPr defTabSz="685800"/>
              <a:t>2020/06/24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E021A040-FE0B-48C8-B39E-E24DF39564A9}"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3111416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defTabSz="685800"/>
            <a:fld id="{6A968EFD-8DF3-4D33-9197-B913AE055DE2}" type="datetimeFigureOut">
              <a:rPr lang="en-ZA" smtClean="0">
                <a:solidFill>
                  <a:prstClr val="black">
                    <a:tint val="75000"/>
                  </a:prstClr>
                </a:solidFill>
              </a:rPr>
              <a:pPr defTabSz="685800"/>
              <a:t>2020/06/24</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E021A040-FE0B-48C8-B39E-E24DF39564A9}"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982494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defTabSz="685800"/>
            <a:fld id="{6A968EFD-8DF3-4D33-9197-B913AE055DE2}" type="datetimeFigureOut">
              <a:rPr lang="en-ZA" smtClean="0">
                <a:solidFill>
                  <a:prstClr val="black">
                    <a:tint val="75000"/>
                  </a:prstClr>
                </a:solidFill>
              </a:rPr>
              <a:pPr defTabSz="685800"/>
              <a:t>2020/06/24</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E021A040-FE0B-48C8-B39E-E24DF39564A9}"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909738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6A968EFD-8DF3-4D33-9197-B913AE055DE2}" type="datetimeFigureOut">
              <a:rPr lang="en-ZA" smtClean="0">
                <a:solidFill>
                  <a:prstClr val="black">
                    <a:tint val="75000"/>
                  </a:prstClr>
                </a:solidFill>
              </a:rPr>
              <a:pPr defTabSz="685800"/>
              <a:t>2020/06/24</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E021A040-FE0B-48C8-B39E-E24DF39564A9}"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1192320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6A968EFD-8DF3-4D33-9197-B913AE055DE2}" type="datetimeFigureOut">
              <a:rPr lang="en-ZA" smtClean="0">
                <a:solidFill>
                  <a:prstClr val="black">
                    <a:tint val="75000"/>
                  </a:prstClr>
                </a:solidFill>
              </a:rPr>
              <a:pPr defTabSz="685800"/>
              <a:t>2020/06/24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E021A040-FE0B-48C8-B39E-E24DF39564A9}"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4101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02B6FF0-09B7-4FA3-9D81-04F1DC91B213}" type="datetime1">
              <a:rPr lang="en-ZA" smtClean="0"/>
              <a:t>2020/06/24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32619B-E9F6-4002-8F95-E8AFA5AE3C53}" type="slidenum">
              <a:rPr lang="en-ZA" smtClean="0"/>
              <a:t>‹#›</a:t>
            </a:fld>
            <a:endParaRPr lang="en-ZA"/>
          </a:p>
        </p:txBody>
      </p:sp>
    </p:spTree>
    <p:extLst>
      <p:ext uri="{BB962C8B-B14F-4D97-AF65-F5344CB8AC3E}">
        <p14:creationId xmlns:p14="http://schemas.microsoft.com/office/powerpoint/2010/main" val="500832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6A968EFD-8DF3-4D33-9197-B913AE055DE2}" type="datetimeFigureOut">
              <a:rPr lang="en-ZA" smtClean="0">
                <a:solidFill>
                  <a:prstClr val="black">
                    <a:tint val="75000"/>
                  </a:prstClr>
                </a:solidFill>
              </a:rPr>
              <a:pPr defTabSz="685800"/>
              <a:t>2020/06/24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E021A040-FE0B-48C8-B39E-E24DF39564A9}"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719880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685800"/>
            <a:fld id="{6A968EFD-8DF3-4D33-9197-B913AE055DE2}" type="datetimeFigureOut">
              <a:rPr lang="en-ZA" smtClean="0">
                <a:solidFill>
                  <a:prstClr val="black">
                    <a:tint val="75000"/>
                  </a:prstClr>
                </a:solidFill>
              </a:rPr>
              <a:pPr defTabSz="685800"/>
              <a:t>2020/06/24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21A040-FE0B-48C8-B39E-E24DF39564A9}"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4129668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685800"/>
            <a:fld id="{6A968EFD-8DF3-4D33-9197-B913AE055DE2}" type="datetimeFigureOut">
              <a:rPr lang="en-ZA" smtClean="0">
                <a:solidFill>
                  <a:prstClr val="black">
                    <a:tint val="75000"/>
                  </a:prstClr>
                </a:solidFill>
              </a:rPr>
              <a:pPr defTabSz="685800"/>
              <a:t>2020/06/24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21A040-FE0B-48C8-B39E-E24DF39564A9}"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238303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D2497-CF60-45C6-A79D-E89708C2D7C5}" type="datetime1">
              <a:rPr lang="en-ZA" smtClean="0"/>
              <a:t>2020/06/24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32619B-E9F6-4002-8F95-E8AFA5AE3C53}" type="slidenum">
              <a:rPr lang="en-ZA" smtClean="0"/>
              <a:t>‹#›</a:t>
            </a:fld>
            <a:endParaRPr lang="en-ZA"/>
          </a:p>
        </p:txBody>
      </p:sp>
    </p:spTree>
    <p:extLst>
      <p:ext uri="{BB962C8B-B14F-4D97-AF65-F5344CB8AC3E}">
        <p14:creationId xmlns:p14="http://schemas.microsoft.com/office/powerpoint/2010/main" val="393342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D929C28-A1B6-401E-8535-3B3EB1802578}" type="datetime1">
              <a:rPr lang="en-ZA" smtClean="0"/>
              <a:t>2020/06/24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A32619B-E9F6-4002-8F95-E8AFA5AE3C53}" type="slidenum">
              <a:rPr lang="en-ZA" smtClean="0"/>
              <a:t>‹#›</a:t>
            </a:fld>
            <a:endParaRPr lang="en-ZA"/>
          </a:p>
        </p:txBody>
      </p:sp>
    </p:spTree>
    <p:extLst>
      <p:ext uri="{BB962C8B-B14F-4D97-AF65-F5344CB8AC3E}">
        <p14:creationId xmlns:p14="http://schemas.microsoft.com/office/powerpoint/2010/main" val="235672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857120FD-0BEE-4AE5-92F5-BEEA7B211918}" type="datetime1">
              <a:rPr lang="en-ZA" smtClean="0"/>
              <a:t>2020/06/24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A32619B-E9F6-4002-8F95-E8AFA5AE3C53}" type="slidenum">
              <a:rPr lang="en-ZA" smtClean="0"/>
              <a:t>‹#›</a:t>
            </a:fld>
            <a:endParaRPr lang="en-ZA"/>
          </a:p>
        </p:txBody>
      </p:sp>
    </p:spTree>
    <p:extLst>
      <p:ext uri="{BB962C8B-B14F-4D97-AF65-F5344CB8AC3E}">
        <p14:creationId xmlns:p14="http://schemas.microsoft.com/office/powerpoint/2010/main" val="293138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CD12C26-257C-4BBC-9040-86904194F3C7}" type="datetime1">
              <a:rPr lang="en-ZA" smtClean="0"/>
              <a:t>2020/06/24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A32619B-E9F6-4002-8F95-E8AFA5AE3C53}" type="slidenum">
              <a:rPr lang="en-ZA" smtClean="0"/>
              <a:t>‹#›</a:t>
            </a:fld>
            <a:endParaRPr lang="en-ZA"/>
          </a:p>
        </p:txBody>
      </p:sp>
    </p:spTree>
    <p:extLst>
      <p:ext uri="{BB962C8B-B14F-4D97-AF65-F5344CB8AC3E}">
        <p14:creationId xmlns:p14="http://schemas.microsoft.com/office/powerpoint/2010/main" val="236426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BBD14-7E93-4E84-9EC2-1E468B164E10}" type="datetime1">
              <a:rPr lang="en-ZA" smtClean="0"/>
              <a:t>2020/06/24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A32619B-E9F6-4002-8F95-E8AFA5AE3C53}" type="slidenum">
              <a:rPr lang="en-ZA" smtClean="0"/>
              <a:t>‹#›</a:t>
            </a:fld>
            <a:endParaRPr lang="en-ZA"/>
          </a:p>
        </p:txBody>
      </p:sp>
    </p:spTree>
    <p:extLst>
      <p:ext uri="{BB962C8B-B14F-4D97-AF65-F5344CB8AC3E}">
        <p14:creationId xmlns:p14="http://schemas.microsoft.com/office/powerpoint/2010/main" val="1835456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1E35F8-ED9A-4AF3-AC00-8AA5D9DF4850}" type="datetime1">
              <a:rPr lang="en-ZA" smtClean="0"/>
              <a:t>2020/06/24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A32619B-E9F6-4002-8F95-E8AFA5AE3C53}" type="slidenum">
              <a:rPr lang="en-ZA" smtClean="0"/>
              <a:t>‹#›</a:t>
            </a:fld>
            <a:endParaRPr lang="en-ZA"/>
          </a:p>
        </p:txBody>
      </p:sp>
    </p:spTree>
    <p:extLst>
      <p:ext uri="{BB962C8B-B14F-4D97-AF65-F5344CB8AC3E}">
        <p14:creationId xmlns:p14="http://schemas.microsoft.com/office/powerpoint/2010/main" val="1141646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329E6-152C-4BDF-977E-48343369A0B5}" type="datetime1">
              <a:rPr lang="en-ZA" smtClean="0"/>
              <a:t>2020/06/24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A32619B-E9F6-4002-8F95-E8AFA5AE3C53}" type="slidenum">
              <a:rPr lang="en-ZA" smtClean="0"/>
              <a:t>‹#›</a:t>
            </a:fld>
            <a:endParaRPr lang="en-ZA"/>
          </a:p>
        </p:txBody>
      </p:sp>
    </p:spTree>
    <p:extLst>
      <p:ext uri="{BB962C8B-B14F-4D97-AF65-F5344CB8AC3E}">
        <p14:creationId xmlns:p14="http://schemas.microsoft.com/office/powerpoint/2010/main" val="93403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CDA07-94CA-433C-A843-C35A92B9EBB7}" type="datetime1">
              <a:rPr lang="en-ZA" smtClean="0"/>
              <a:t>2020/06/24</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2619B-E9F6-4002-8F95-E8AFA5AE3C53}" type="slidenum">
              <a:rPr lang="en-ZA" smtClean="0"/>
              <a:t>‹#›</a:t>
            </a:fld>
            <a:endParaRPr lang="en-ZA"/>
          </a:p>
        </p:txBody>
      </p:sp>
    </p:spTree>
    <p:extLst>
      <p:ext uri="{BB962C8B-B14F-4D97-AF65-F5344CB8AC3E}">
        <p14:creationId xmlns:p14="http://schemas.microsoft.com/office/powerpoint/2010/main" val="604171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A968EFD-8DF3-4D33-9197-B913AE055DE2}" type="datetimeFigureOut">
              <a:rPr lang="en-ZA" smtClean="0">
                <a:solidFill>
                  <a:prstClr val="black">
                    <a:tint val="75000"/>
                  </a:prstClr>
                </a:solidFill>
              </a:rPr>
              <a:pPr defTabSz="685800"/>
              <a:t>2020/06/24</a:t>
            </a:fld>
            <a:endParaRPr lang="en-ZA">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ZA">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021A040-FE0B-48C8-B39E-E24DF39564A9}"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159448022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chart" Target="../charts/chart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13" y="27676"/>
            <a:ext cx="654677" cy="67104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498" y="5969958"/>
            <a:ext cx="2210139" cy="761958"/>
          </a:xfrm>
          <a:prstGeom prst="rect">
            <a:avLst/>
          </a:prstGeom>
        </p:spPr>
      </p:pic>
      <p:grpSp>
        <p:nvGrpSpPr>
          <p:cNvPr id="7" name="Group 6"/>
          <p:cNvGrpSpPr/>
          <p:nvPr/>
        </p:nvGrpSpPr>
        <p:grpSpPr>
          <a:xfrm>
            <a:off x="0" y="698719"/>
            <a:ext cx="12192000" cy="5305807"/>
            <a:chOff x="0" y="612806"/>
            <a:chExt cx="12192000" cy="5305807"/>
          </a:xfrm>
        </p:grpSpPr>
        <p:sp>
          <p:nvSpPr>
            <p:cNvPr id="5" name="Rectangle 4"/>
            <p:cNvSpPr/>
            <p:nvPr/>
          </p:nvSpPr>
          <p:spPr>
            <a:xfrm>
              <a:off x="0" y="688954"/>
              <a:ext cx="12192000" cy="5163902"/>
            </a:xfrm>
            <a:prstGeom prst="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nvGrpSpPr>
            <p:cNvPr id="4" name="Group 3"/>
            <p:cNvGrpSpPr/>
            <p:nvPr/>
          </p:nvGrpSpPr>
          <p:grpSpPr>
            <a:xfrm>
              <a:off x="0" y="612806"/>
              <a:ext cx="12192000" cy="128623"/>
              <a:chOff x="0" y="612806"/>
              <a:chExt cx="12192000" cy="128623"/>
            </a:xfrm>
          </p:grpSpPr>
          <p:sp>
            <p:nvSpPr>
              <p:cNvPr id="6" name="Rectangle 5"/>
              <p:cNvSpPr/>
              <p:nvPr/>
            </p:nvSpPr>
            <p:spPr>
              <a:xfrm>
                <a:off x="0" y="672507"/>
                <a:ext cx="6194738" cy="6892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2" name="Picture 1"/>
              <p:cNvPicPr>
                <a:picLocks noChangeAspect="1"/>
              </p:cNvPicPr>
              <p:nvPr/>
            </p:nvPicPr>
            <p:blipFill>
              <a:blip r:embed="rId4"/>
              <a:stretch>
                <a:fillRect/>
              </a:stretch>
            </p:blipFill>
            <p:spPr>
              <a:xfrm>
                <a:off x="6194738" y="612806"/>
                <a:ext cx="5997262" cy="76586"/>
              </a:xfrm>
              <a:prstGeom prst="rect">
                <a:avLst/>
              </a:prstGeom>
            </p:spPr>
          </p:pic>
        </p:grpSp>
        <p:grpSp>
          <p:nvGrpSpPr>
            <p:cNvPr id="3" name="Group 2"/>
            <p:cNvGrpSpPr/>
            <p:nvPr/>
          </p:nvGrpSpPr>
          <p:grpSpPr>
            <a:xfrm>
              <a:off x="0" y="5787909"/>
              <a:ext cx="12192000" cy="130704"/>
              <a:chOff x="0" y="5798300"/>
              <a:chExt cx="12192000" cy="130704"/>
            </a:xfrm>
          </p:grpSpPr>
          <p:sp>
            <p:nvSpPr>
              <p:cNvPr id="13" name="Rectangle 12"/>
              <p:cNvSpPr/>
              <p:nvPr/>
            </p:nvSpPr>
            <p:spPr>
              <a:xfrm>
                <a:off x="0" y="5870881"/>
                <a:ext cx="5985734" cy="5812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18" name="Picture 17"/>
              <p:cNvPicPr>
                <a:picLocks noChangeAspect="1"/>
              </p:cNvPicPr>
              <p:nvPr/>
            </p:nvPicPr>
            <p:blipFill>
              <a:blip r:embed="rId4"/>
              <a:stretch>
                <a:fillRect/>
              </a:stretch>
            </p:blipFill>
            <p:spPr>
              <a:xfrm>
                <a:off x="5985734" y="5798300"/>
                <a:ext cx="6206266" cy="79255"/>
              </a:xfrm>
              <a:prstGeom prst="rect">
                <a:avLst/>
              </a:prstGeom>
            </p:spPr>
          </p:pic>
        </p:grpSp>
      </p:grpSp>
      <p:sp>
        <p:nvSpPr>
          <p:cNvPr id="8" name="Rectangle 7"/>
          <p:cNvSpPr/>
          <p:nvPr/>
        </p:nvSpPr>
        <p:spPr>
          <a:xfrm>
            <a:off x="669979" y="1513799"/>
            <a:ext cx="10631510" cy="3970318"/>
          </a:xfrm>
          <a:prstGeom prst="rect">
            <a:avLst/>
          </a:prstGeom>
        </p:spPr>
        <p:txBody>
          <a:bodyPr wrap="square">
            <a:spAutoFit/>
          </a:bodyPr>
          <a:lstStyle/>
          <a:p>
            <a:pPr algn="ctr"/>
            <a:r>
              <a:rPr lang="en-ZA" sz="3600" b="1" dirty="0" smtClean="0">
                <a:solidFill>
                  <a:schemeClr val="bg1"/>
                </a:solidFill>
              </a:rPr>
              <a:t>SEDA QUARTER 4 </a:t>
            </a:r>
            <a:endParaRPr lang="en-GB" sz="3600" b="1" dirty="0" smtClean="0">
              <a:solidFill>
                <a:schemeClr val="bg1"/>
              </a:solidFill>
            </a:endParaRPr>
          </a:p>
          <a:p>
            <a:pPr algn="ctr"/>
            <a:r>
              <a:rPr lang="en-GB" sz="3600" b="1" dirty="0" smtClean="0">
                <a:solidFill>
                  <a:prstClr val="white"/>
                </a:solidFill>
              </a:rPr>
              <a:t>PERFORMANCE </a:t>
            </a:r>
          </a:p>
          <a:p>
            <a:pPr algn="ctr"/>
            <a:endParaRPr lang="en-GB" sz="3600" b="1" dirty="0">
              <a:solidFill>
                <a:prstClr val="white"/>
              </a:solidFill>
            </a:endParaRPr>
          </a:p>
          <a:p>
            <a:pPr algn="ctr"/>
            <a:r>
              <a:rPr lang="en-GB" sz="3600" b="1" dirty="0" smtClean="0">
                <a:solidFill>
                  <a:prstClr val="white"/>
                </a:solidFill>
              </a:rPr>
              <a:t>By Ms N. Majola</a:t>
            </a:r>
          </a:p>
          <a:p>
            <a:pPr algn="ctr"/>
            <a:r>
              <a:rPr lang="en-GB" sz="3600" b="1" dirty="0" smtClean="0">
                <a:solidFill>
                  <a:prstClr val="white"/>
                </a:solidFill>
              </a:rPr>
              <a:t>Acting Chief Executive Officer</a:t>
            </a:r>
          </a:p>
          <a:p>
            <a:pPr algn="ctr"/>
            <a:endParaRPr lang="en-GB" sz="3600" b="1" dirty="0" smtClean="0">
              <a:solidFill>
                <a:prstClr val="white"/>
              </a:solidFill>
            </a:endParaRPr>
          </a:p>
          <a:p>
            <a:pPr algn="ctr"/>
            <a:r>
              <a:rPr lang="en-ZA" sz="3600" b="1" dirty="0" smtClean="0"/>
              <a:t>24 JUNE 2020</a:t>
            </a:r>
          </a:p>
        </p:txBody>
      </p:sp>
      <p:sp>
        <p:nvSpPr>
          <p:cNvPr id="11" name="Slide Number Placeholder 10"/>
          <p:cNvSpPr>
            <a:spLocks noGrp="1"/>
          </p:cNvSpPr>
          <p:nvPr>
            <p:ph type="sldNum" sz="quarter" idx="12"/>
          </p:nvPr>
        </p:nvSpPr>
        <p:spPr/>
        <p:txBody>
          <a:bodyPr/>
          <a:lstStyle/>
          <a:p>
            <a:fld id="{2A32619B-E9F6-4002-8F95-E8AFA5AE3C53}" type="slidenum">
              <a:rPr lang="en-ZA" smtClean="0"/>
              <a:t>1</a:t>
            </a:fld>
            <a:endParaRPr lang="en-ZA"/>
          </a:p>
        </p:txBody>
      </p:sp>
    </p:spTree>
    <p:extLst>
      <p:ext uri="{BB962C8B-B14F-4D97-AF65-F5344CB8AC3E}">
        <p14:creationId xmlns:p14="http://schemas.microsoft.com/office/powerpoint/2010/main" val="3502172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smtClean="0">
                <a:solidFill>
                  <a:schemeClr val="accent6">
                    <a:lumMod val="75000"/>
                  </a:schemeClr>
                </a:solidFill>
                <a:latin typeface="Trebuchet MS" pitchFamily="34" charset="0"/>
              </a:rPr>
              <a:t>OVERALL PERFORMANCE AGAINST APP TARGETS</a:t>
            </a:r>
            <a:endParaRPr lang="en-ZA" sz="2800" b="1" dirty="0">
              <a:solidFill>
                <a:schemeClr val="accent6">
                  <a:lumMod val="75000"/>
                </a:schemeClr>
              </a:solidFill>
              <a:latin typeface="Trebuchet MS" pitchFamily="34" charset="0"/>
            </a:endParaRPr>
          </a:p>
        </p:txBody>
      </p:sp>
      <p:sp>
        <p:nvSpPr>
          <p:cNvPr id="27" name="Content Placeholder 2"/>
          <p:cNvSpPr txBox="1">
            <a:spLocks/>
          </p:cNvSpPr>
          <p:nvPr/>
        </p:nvSpPr>
        <p:spPr bwMode="auto">
          <a:xfrm>
            <a:off x="1036320" y="807743"/>
            <a:ext cx="5638800" cy="53941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spcAft>
                <a:spcPts val="600"/>
              </a:spcAft>
              <a:buNone/>
            </a:pPr>
            <a:endParaRPr lang="en-US" dirty="0"/>
          </a:p>
        </p:txBody>
      </p:sp>
      <p:sp>
        <p:nvSpPr>
          <p:cNvPr id="5" name="Slide Number Placeholder 4"/>
          <p:cNvSpPr>
            <a:spLocks noGrp="1"/>
          </p:cNvSpPr>
          <p:nvPr>
            <p:ph type="sldNum" sz="quarter" idx="12"/>
          </p:nvPr>
        </p:nvSpPr>
        <p:spPr/>
        <p:txBody>
          <a:bodyPr/>
          <a:lstStyle/>
          <a:p>
            <a:fld id="{2A32619B-E9F6-4002-8F95-E8AFA5AE3C53}" type="slidenum">
              <a:rPr lang="en-ZA" smtClean="0"/>
              <a:t>10</a:t>
            </a:fld>
            <a:endParaRPr lang="en-ZA"/>
          </a:p>
        </p:txBody>
      </p:sp>
      <p:sp>
        <p:nvSpPr>
          <p:cNvPr id="11" name="Cloud Callout 10"/>
          <p:cNvSpPr/>
          <p:nvPr/>
        </p:nvSpPr>
        <p:spPr>
          <a:xfrm>
            <a:off x="7003046" y="2436852"/>
            <a:ext cx="3956874" cy="22135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Increase in performance, however we could not maximize our full potential because of the outbreak of COVID-19.</a:t>
            </a:r>
            <a:endParaRPr lang="en-US" dirty="0"/>
          </a:p>
        </p:txBody>
      </p:sp>
      <p:pic>
        <p:nvPicPr>
          <p:cNvPr id="3" name="Picture 2"/>
          <p:cNvPicPr>
            <a:picLocks noChangeAspect="1"/>
          </p:cNvPicPr>
          <p:nvPr/>
        </p:nvPicPr>
        <p:blipFill>
          <a:blip r:embed="rId4"/>
          <a:stretch>
            <a:fillRect/>
          </a:stretch>
        </p:blipFill>
        <p:spPr>
          <a:xfrm>
            <a:off x="749300" y="1985281"/>
            <a:ext cx="6253746" cy="3840208"/>
          </a:xfrm>
          <a:prstGeom prst="rect">
            <a:avLst/>
          </a:prstGeom>
        </p:spPr>
      </p:pic>
    </p:spTree>
    <p:extLst>
      <p:ext uri="{BB962C8B-B14F-4D97-AF65-F5344CB8AC3E}">
        <p14:creationId xmlns:p14="http://schemas.microsoft.com/office/powerpoint/2010/main" val="1188565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a:solidFill>
                  <a:schemeClr val="accent6">
                    <a:lumMod val="75000"/>
                  </a:schemeClr>
                </a:solidFill>
                <a:latin typeface="Trebuchet MS" pitchFamily="34" charset="0"/>
              </a:rPr>
              <a:t>ANNUAL PERFORMANCE PLAN – PROGRAMME 1- EDD</a:t>
            </a:r>
          </a:p>
        </p:txBody>
      </p:sp>
      <p:sp>
        <p:nvSpPr>
          <p:cNvPr id="27" name="Content Placeholder 2"/>
          <p:cNvSpPr txBox="1">
            <a:spLocks/>
          </p:cNvSpPr>
          <p:nvPr/>
        </p:nvSpPr>
        <p:spPr bwMode="auto">
          <a:xfrm>
            <a:off x="1036320" y="807743"/>
            <a:ext cx="5638800" cy="53941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spcAft>
                <a:spcPts val="600"/>
              </a:spcAft>
              <a:buNone/>
            </a:pPr>
            <a:endParaRPr lang="en-US" dirty="0"/>
          </a:p>
        </p:txBody>
      </p:sp>
      <p:sp>
        <p:nvSpPr>
          <p:cNvPr id="5" name="Slide Number Placeholder 4"/>
          <p:cNvSpPr>
            <a:spLocks noGrp="1"/>
          </p:cNvSpPr>
          <p:nvPr>
            <p:ph type="sldNum" sz="quarter" idx="12"/>
          </p:nvPr>
        </p:nvSpPr>
        <p:spPr/>
        <p:txBody>
          <a:bodyPr/>
          <a:lstStyle/>
          <a:p>
            <a:fld id="{2A32619B-E9F6-4002-8F95-E8AFA5AE3C53}" type="slidenum">
              <a:rPr lang="en-ZA" smtClean="0"/>
              <a:t>11</a:t>
            </a:fld>
            <a:endParaRPr lang="en-ZA"/>
          </a:p>
        </p:txBody>
      </p:sp>
      <p:graphicFrame>
        <p:nvGraphicFramePr>
          <p:cNvPr id="9" name="Table 8"/>
          <p:cNvGraphicFramePr>
            <a:graphicFrameLocks noGrp="1"/>
          </p:cNvGraphicFramePr>
          <p:nvPr>
            <p:extLst>
              <p:ext uri="{D42A27DB-BD31-4B8C-83A1-F6EECF244321}">
                <p14:modId xmlns:p14="http://schemas.microsoft.com/office/powerpoint/2010/main" val="3296852661"/>
              </p:ext>
            </p:extLst>
          </p:nvPr>
        </p:nvGraphicFramePr>
        <p:xfrm>
          <a:off x="749301" y="966652"/>
          <a:ext cx="10850514" cy="5185954"/>
        </p:xfrm>
        <a:graphic>
          <a:graphicData uri="http://schemas.openxmlformats.org/drawingml/2006/table">
            <a:tbl>
              <a:tblPr firstRow="1" firstCol="1" bandRow="1"/>
              <a:tblGrid>
                <a:gridCol w="1411984">
                  <a:extLst>
                    <a:ext uri="{9D8B030D-6E8A-4147-A177-3AD203B41FA5}">
                      <a16:colId xmlns:a16="http://schemas.microsoft.com/office/drawing/2014/main" val="1823570877"/>
                    </a:ext>
                  </a:extLst>
                </a:gridCol>
                <a:gridCol w="1411984">
                  <a:extLst>
                    <a:ext uri="{9D8B030D-6E8A-4147-A177-3AD203B41FA5}">
                      <a16:colId xmlns:a16="http://schemas.microsoft.com/office/drawing/2014/main" val="2100617818"/>
                    </a:ext>
                  </a:extLst>
                </a:gridCol>
                <a:gridCol w="1411984">
                  <a:extLst>
                    <a:ext uri="{9D8B030D-6E8A-4147-A177-3AD203B41FA5}">
                      <a16:colId xmlns:a16="http://schemas.microsoft.com/office/drawing/2014/main" val="1461162288"/>
                    </a:ext>
                  </a:extLst>
                </a:gridCol>
                <a:gridCol w="793696">
                  <a:extLst>
                    <a:ext uri="{9D8B030D-6E8A-4147-A177-3AD203B41FA5}">
                      <a16:colId xmlns:a16="http://schemas.microsoft.com/office/drawing/2014/main" val="971073059"/>
                    </a:ext>
                  </a:extLst>
                </a:gridCol>
                <a:gridCol w="970352">
                  <a:extLst>
                    <a:ext uri="{9D8B030D-6E8A-4147-A177-3AD203B41FA5}">
                      <a16:colId xmlns:a16="http://schemas.microsoft.com/office/drawing/2014/main" val="2307820441"/>
                    </a:ext>
                  </a:extLst>
                </a:gridCol>
                <a:gridCol w="1167311">
                  <a:extLst>
                    <a:ext uri="{9D8B030D-6E8A-4147-A177-3AD203B41FA5}">
                      <a16:colId xmlns:a16="http://schemas.microsoft.com/office/drawing/2014/main" val="2036047097"/>
                    </a:ext>
                  </a:extLst>
                </a:gridCol>
                <a:gridCol w="1743122">
                  <a:extLst>
                    <a:ext uri="{9D8B030D-6E8A-4147-A177-3AD203B41FA5}">
                      <a16:colId xmlns:a16="http://schemas.microsoft.com/office/drawing/2014/main" val="363003242"/>
                    </a:ext>
                  </a:extLst>
                </a:gridCol>
                <a:gridCol w="1940081">
                  <a:extLst>
                    <a:ext uri="{9D8B030D-6E8A-4147-A177-3AD203B41FA5}">
                      <a16:colId xmlns:a16="http://schemas.microsoft.com/office/drawing/2014/main" val="1515553380"/>
                    </a:ext>
                  </a:extLst>
                </a:gridCol>
              </a:tblGrid>
              <a:tr h="429867">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Strategic Objective </a:t>
                      </a: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Strategic </a:t>
                      </a:r>
                    </a:p>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Initiative </a:t>
                      </a: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Performance Measure or Indicator</a:t>
                      </a: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Annual Target</a:t>
                      </a: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Quarterly Milestone</a:t>
                      </a: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Actual Achievement</a:t>
                      </a: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Quarterly </a:t>
                      </a:r>
                    </a:p>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Variance </a:t>
                      </a:r>
                    </a:p>
                  </a:txBody>
                  <a:tcPr marL="18685" marR="18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Reasons for Variance</a:t>
                      </a: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505943821"/>
                  </a:ext>
                </a:extLst>
              </a:tr>
              <a:tr h="1146309">
                <a:tc rowSpan="4">
                  <a:txBody>
                    <a:bodyPr/>
                    <a:lstStyle/>
                    <a:p>
                      <a:pPr algn="ctr">
                        <a:spcAft>
                          <a:spcPts val="0"/>
                        </a:spcAft>
                      </a:pPr>
                      <a:endParaRPr lang="en-ZA" sz="1000" b="0" dirty="0" smtClean="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b="0" dirty="0" smtClean="0">
                          <a:effectLst/>
                          <a:latin typeface="Trebuchet MS" panose="020B0603020202020204" pitchFamily="34" charset="0"/>
                          <a:ea typeface="Times New Roman" panose="02020603050405020304" pitchFamily="18" charset="0"/>
                          <a:cs typeface="Times New Roman" panose="02020603050405020304" pitchFamily="18" charset="0"/>
                        </a:rPr>
                        <a:t>Improve </a:t>
                      </a:r>
                      <a:r>
                        <a:rPr lang="en-ZA" sz="1000" b="0" dirty="0">
                          <a:effectLst/>
                          <a:latin typeface="Trebuchet MS" panose="020B0603020202020204" pitchFamily="34" charset="0"/>
                          <a:ea typeface="Times New Roman" panose="02020603050405020304" pitchFamily="18" charset="0"/>
                          <a:cs typeface="Times New Roman" panose="02020603050405020304" pitchFamily="18" charset="0"/>
                        </a:rPr>
                        <a:t>Service Access</a:t>
                      </a:r>
                      <a:endParaRPr lang="en-ZA" sz="10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Increase number of enterprises accessing Seda services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Number of people  </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dirty="0">
                          <a:effectLst/>
                          <a:latin typeface="Trebuchet MS" panose="020B0603020202020204" pitchFamily="34" charset="0"/>
                          <a:ea typeface="Calibri" panose="020F0502020204030204" pitchFamily="34" charset="0"/>
                          <a:cs typeface="TTE1F48518t00"/>
                        </a:rPr>
                        <a:t>who attended entrepreneurship awareness </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dirty="0">
                          <a:effectLst/>
                          <a:latin typeface="Trebuchet MS" panose="020B0603020202020204" pitchFamily="34" charset="0"/>
                          <a:ea typeface="Calibri" panose="020F0502020204030204" pitchFamily="34" charset="0"/>
                          <a:cs typeface="TTE1F48518t00"/>
                        </a:rPr>
                        <a:t>(Briefing Sessions)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22,000</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22,000</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36,684</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14,684</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High number of pre-start up clients visiting the network,  referrals from partnerships and successful outreach events  resulted in an increase in briefing sessions.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773931"/>
                  </a:ext>
                </a:extLst>
              </a:tr>
              <a:tr h="1407697">
                <a:tc vMerge="1">
                  <a:txBody>
                    <a:bodyPr/>
                    <a:lstStyle/>
                    <a:p>
                      <a:endParaRPr lang="en-ZA"/>
                    </a:p>
                  </a:txBody>
                  <a:tcPr/>
                </a:tc>
                <a:tc vMerge="1">
                  <a:txBody>
                    <a:bodyPr/>
                    <a:lstStyle/>
                    <a:p>
                      <a:endParaRPr lang="en-ZA"/>
                    </a:p>
                  </a:txBody>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Number of diagnostic assessment conducted on clients businesses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11,212</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11,212</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FF0000"/>
                          </a:solidFill>
                          <a:effectLst/>
                          <a:latin typeface="Trebuchet MS" panose="020B0603020202020204" pitchFamily="34" charset="0"/>
                          <a:ea typeface="Calibri" panose="020F0502020204030204" pitchFamily="34" charset="0"/>
                          <a:cs typeface="TTE1F48518t00"/>
                        </a:rPr>
                        <a:t>11,196</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FF0000"/>
                          </a:solidFill>
                          <a:effectLst/>
                          <a:latin typeface="Trebuchet MS" panose="020B0603020202020204" pitchFamily="34" charset="0"/>
                          <a:ea typeface="Calibri" panose="020F0502020204030204" pitchFamily="34" charset="0"/>
                          <a:cs typeface="TTE1F48518t00"/>
                        </a:rPr>
                        <a:t>-16</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Variance attributed to BA vacancies and the negative impact of COVID-19 restrictions that started during the month March. </a:t>
                      </a:r>
                      <a:r>
                        <a:rPr lang="en-ZA" sz="1000" dirty="0" smtClean="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Some of the assessments couldn’t be signed off by clients.  Branches are following up on the outstanding assessments</a:t>
                      </a:r>
                      <a:r>
                        <a:rPr lang="en-ZA" sz="10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941756"/>
                  </a:ext>
                </a:extLst>
              </a:tr>
              <a:tr h="1055772">
                <a:tc vMerge="1">
                  <a:txBody>
                    <a:bodyPr/>
                    <a:lstStyle/>
                    <a:p>
                      <a:endParaRPr lang="en-ZA"/>
                    </a:p>
                  </a:txBody>
                  <a:tcPr/>
                </a:tc>
                <a:tc vMerge="1">
                  <a:txBody>
                    <a:bodyPr/>
                    <a:lstStyle/>
                    <a:p>
                      <a:endParaRPr lang="en-ZA"/>
                    </a:p>
                  </a:txBody>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Number of people trained in business management </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dirty="0">
                          <a:effectLst/>
                          <a:latin typeface="Trebuchet MS" panose="020B0603020202020204" pitchFamily="34" charset="0"/>
                          <a:ea typeface="Calibri" panose="020F0502020204030204" pitchFamily="34" charset="0"/>
                          <a:cs typeface="TTE1F48518t00"/>
                        </a:rPr>
                        <a:t>(Group training etc.)</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5,000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5,000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11,320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6,320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000" dirty="0">
                          <a:effectLst/>
                          <a:latin typeface="Trebuchet MS" panose="020B0603020202020204" pitchFamily="34" charset="0"/>
                          <a:ea typeface="Times New Roman" panose="02020603050405020304" pitchFamily="18" charset="0"/>
                          <a:cs typeface="Times New Roman" panose="02020603050405020304" pitchFamily="18" charset="0"/>
                        </a:rPr>
                        <a:t>Training is based on the needs of clients and requests from stakeholders for clients they work with. All these are supported by the </a:t>
                      </a:r>
                      <a:r>
                        <a:rPr lang="en-GB" sz="1000" dirty="0" smtClean="0">
                          <a:effectLst/>
                          <a:latin typeface="Trebuchet MS" panose="020B0603020202020204" pitchFamily="34" charset="0"/>
                          <a:ea typeface="Times New Roman" panose="02020603050405020304" pitchFamily="18" charset="0"/>
                          <a:cs typeface="Times New Roman" panose="02020603050405020304" pitchFamily="18" charset="0"/>
                        </a:rPr>
                        <a:t>assessments conducted.</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296087"/>
                  </a:ext>
                </a:extLst>
              </a:tr>
              <a:tr h="1146309">
                <a:tc vMerge="1">
                  <a:txBody>
                    <a:bodyPr/>
                    <a:lstStyle/>
                    <a:p>
                      <a:endParaRPr lang="en-ZA"/>
                    </a:p>
                  </a:txBody>
                  <a:tcPr/>
                </a:tc>
                <a:tc vMerge="1">
                  <a:txBody>
                    <a:bodyPr/>
                    <a:lstStyle/>
                    <a:p>
                      <a:endParaRPr lang="en-ZA"/>
                    </a:p>
                  </a:txBody>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Number of interventions implemented on SMMEs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4,200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4,200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4,806</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606</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000" dirty="0">
                          <a:effectLst/>
                          <a:latin typeface="Trebuchet MS" panose="020B0603020202020204" pitchFamily="34" charset="0"/>
                          <a:ea typeface="Times New Roman" panose="02020603050405020304" pitchFamily="18" charset="0"/>
                          <a:cs typeface="Times New Roman" panose="02020603050405020304" pitchFamily="18" charset="0"/>
                        </a:rPr>
                        <a:t>This is due to business development support services through partnerships with Productivity SA, Department of Rural Development and </a:t>
                      </a:r>
                      <a:r>
                        <a:rPr lang="en-GB" sz="1000" dirty="0" smtClean="0">
                          <a:effectLst/>
                          <a:latin typeface="Trebuchet MS" panose="020B0603020202020204" pitchFamily="34" charset="0"/>
                          <a:ea typeface="Times New Roman" panose="02020603050405020304" pitchFamily="18" charset="0"/>
                          <a:cs typeface="Times New Roman" panose="02020603050405020304" pitchFamily="18" charset="0"/>
                        </a:rPr>
                        <a:t>FNB.</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865918"/>
                  </a:ext>
                </a:extLst>
              </a:tr>
            </a:tbl>
          </a:graphicData>
        </a:graphic>
      </p:graphicFrame>
    </p:spTree>
    <p:extLst>
      <p:ext uri="{BB962C8B-B14F-4D97-AF65-F5344CB8AC3E}">
        <p14:creationId xmlns:p14="http://schemas.microsoft.com/office/powerpoint/2010/main" val="3082557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a:solidFill>
                  <a:schemeClr val="accent6">
                    <a:lumMod val="75000"/>
                  </a:schemeClr>
                </a:solidFill>
                <a:latin typeface="Trebuchet MS" pitchFamily="34" charset="0"/>
              </a:rPr>
              <a:t>ANNUAL PERFORMANCE PLAN – PROGRAMME 1- EDD</a:t>
            </a:r>
          </a:p>
        </p:txBody>
      </p:sp>
      <p:sp>
        <p:nvSpPr>
          <p:cNvPr id="27" name="Content Placeholder 2"/>
          <p:cNvSpPr txBox="1">
            <a:spLocks/>
          </p:cNvSpPr>
          <p:nvPr/>
        </p:nvSpPr>
        <p:spPr bwMode="auto">
          <a:xfrm>
            <a:off x="1036320" y="807743"/>
            <a:ext cx="5638800" cy="53941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spcAft>
                <a:spcPts val="600"/>
              </a:spcAft>
              <a:buNone/>
            </a:pPr>
            <a:endParaRPr lang="en-US" dirty="0"/>
          </a:p>
        </p:txBody>
      </p:sp>
      <p:sp>
        <p:nvSpPr>
          <p:cNvPr id="5" name="Slide Number Placeholder 4"/>
          <p:cNvSpPr>
            <a:spLocks noGrp="1"/>
          </p:cNvSpPr>
          <p:nvPr>
            <p:ph type="sldNum" sz="quarter" idx="12"/>
          </p:nvPr>
        </p:nvSpPr>
        <p:spPr/>
        <p:txBody>
          <a:bodyPr/>
          <a:lstStyle/>
          <a:p>
            <a:fld id="{2A32619B-E9F6-4002-8F95-E8AFA5AE3C53}" type="slidenum">
              <a:rPr lang="en-ZA" smtClean="0"/>
              <a:t>12</a:t>
            </a:fld>
            <a:endParaRPr lang="en-ZA"/>
          </a:p>
        </p:txBody>
      </p:sp>
      <p:graphicFrame>
        <p:nvGraphicFramePr>
          <p:cNvPr id="8" name="Table 7"/>
          <p:cNvGraphicFramePr>
            <a:graphicFrameLocks noGrp="1"/>
          </p:cNvGraphicFramePr>
          <p:nvPr>
            <p:extLst>
              <p:ext uri="{D42A27DB-BD31-4B8C-83A1-F6EECF244321}">
                <p14:modId xmlns:p14="http://schemas.microsoft.com/office/powerpoint/2010/main" val="2067756394"/>
              </p:ext>
            </p:extLst>
          </p:nvPr>
        </p:nvGraphicFramePr>
        <p:xfrm>
          <a:off x="381002" y="914400"/>
          <a:ext cx="10972797" cy="5441951"/>
        </p:xfrm>
        <a:graphic>
          <a:graphicData uri="http://schemas.openxmlformats.org/drawingml/2006/table">
            <a:tbl>
              <a:tblPr firstRow="1" firstCol="1" bandRow="1"/>
              <a:tblGrid>
                <a:gridCol w="1427897">
                  <a:extLst>
                    <a:ext uri="{9D8B030D-6E8A-4147-A177-3AD203B41FA5}">
                      <a16:colId xmlns:a16="http://schemas.microsoft.com/office/drawing/2014/main" val="138829263"/>
                    </a:ext>
                  </a:extLst>
                </a:gridCol>
                <a:gridCol w="1427897">
                  <a:extLst>
                    <a:ext uri="{9D8B030D-6E8A-4147-A177-3AD203B41FA5}">
                      <a16:colId xmlns:a16="http://schemas.microsoft.com/office/drawing/2014/main" val="1603984068"/>
                    </a:ext>
                  </a:extLst>
                </a:gridCol>
                <a:gridCol w="1427897">
                  <a:extLst>
                    <a:ext uri="{9D8B030D-6E8A-4147-A177-3AD203B41FA5}">
                      <a16:colId xmlns:a16="http://schemas.microsoft.com/office/drawing/2014/main" val="987955172"/>
                    </a:ext>
                  </a:extLst>
                </a:gridCol>
                <a:gridCol w="802640">
                  <a:extLst>
                    <a:ext uri="{9D8B030D-6E8A-4147-A177-3AD203B41FA5}">
                      <a16:colId xmlns:a16="http://schemas.microsoft.com/office/drawing/2014/main" val="3747044537"/>
                    </a:ext>
                  </a:extLst>
                </a:gridCol>
                <a:gridCol w="981287">
                  <a:extLst>
                    <a:ext uri="{9D8B030D-6E8A-4147-A177-3AD203B41FA5}">
                      <a16:colId xmlns:a16="http://schemas.microsoft.com/office/drawing/2014/main" val="468176235"/>
                    </a:ext>
                  </a:extLst>
                </a:gridCol>
                <a:gridCol w="981287">
                  <a:extLst>
                    <a:ext uri="{9D8B030D-6E8A-4147-A177-3AD203B41FA5}">
                      <a16:colId xmlns:a16="http://schemas.microsoft.com/office/drawing/2014/main" val="3758181107"/>
                    </a:ext>
                  </a:extLst>
                </a:gridCol>
                <a:gridCol w="1961946">
                  <a:extLst>
                    <a:ext uri="{9D8B030D-6E8A-4147-A177-3AD203B41FA5}">
                      <a16:colId xmlns:a16="http://schemas.microsoft.com/office/drawing/2014/main" val="2129010001"/>
                    </a:ext>
                  </a:extLst>
                </a:gridCol>
                <a:gridCol w="1961946">
                  <a:extLst>
                    <a:ext uri="{9D8B030D-6E8A-4147-A177-3AD203B41FA5}">
                      <a16:colId xmlns:a16="http://schemas.microsoft.com/office/drawing/2014/main" val="2410779503"/>
                    </a:ext>
                  </a:extLst>
                </a:gridCol>
              </a:tblGrid>
              <a:tr h="1185120">
                <a:tc rowSpan="5">
                  <a:txBody>
                    <a:bodyPr/>
                    <a:lstStyle/>
                    <a:p>
                      <a:pPr algn="ctr">
                        <a:spcAft>
                          <a:spcPts val="0"/>
                        </a:spcAft>
                      </a:pPr>
                      <a:r>
                        <a:rPr lang="en-ZA" sz="950" b="0" dirty="0">
                          <a:effectLst/>
                          <a:latin typeface="Trebuchet MS" panose="020B0603020202020204" pitchFamily="34" charset="0"/>
                          <a:ea typeface="Times New Roman" panose="02020603050405020304" pitchFamily="18" charset="0"/>
                          <a:cs typeface="Times New Roman" panose="02020603050405020304" pitchFamily="18" charset="0"/>
                        </a:rPr>
                        <a:t>Improve Service Access</a:t>
                      </a:r>
                      <a:endParaRPr lang="en-ZA" sz="9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en-ZA" sz="900" dirty="0">
                          <a:effectLst/>
                          <a:latin typeface="Trebuchet MS" panose="020B0603020202020204" pitchFamily="34" charset="0"/>
                          <a:ea typeface="Calibri" panose="020F0502020204030204" pitchFamily="34" charset="0"/>
                          <a:cs typeface="TTE1F48518t00"/>
                        </a:rPr>
                        <a:t>Increase number of cooperative accessing Seda services</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ZA" sz="900" dirty="0">
                          <a:effectLst/>
                          <a:latin typeface="Trebuchet MS" panose="020B0603020202020204" pitchFamily="34" charset="0"/>
                          <a:ea typeface="Calibri" panose="020F0502020204030204" pitchFamily="34" charset="0"/>
                          <a:cs typeface="TTE1F48518t00"/>
                        </a:rPr>
                        <a:t> </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dirty="0">
                          <a:effectLst/>
                          <a:latin typeface="Trebuchet MS" panose="020B0603020202020204" pitchFamily="34" charset="0"/>
                          <a:ea typeface="Calibri" panose="020F0502020204030204" pitchFamily="34" charset="0"/>
                          <a:cs typeface="TTE1F48518t00"/>
                        </a:rPr>
                        <a:t>Number of interventions implemented on adopted cooperatives</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b="1" dirty="0">
                          <a:effectLst/>
                          <a:latin typeface="Trebuchet MS" panose="020B0603020202020204" pitchFamily="34" charset="0"/>
                          <a:ea typeface="Calibri" panose="020F0502020204030204" pitchFamily="34" charset="0"/>
                          <a:cs typeface="TTE1F48518t00"/>
                        </a:rPr>
                        <a:t>150</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b="1" dirty="0">
                          <a:effectLst/>
                          <a:latin typeface="Trebuchet MS" panose="020B0603020202020204" pitchFamily="34" charset="0"/>
                          <a:ea typeface="Calibri" panose="020F0502020204030204" pitchFamily="34" charset="0"/>
                          <a:cs typeface="TTE1F48518t00"/>
                        </a:rPr>
                        <a:t>150</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dirty="0">
                          <a:solidFill>
                            <a:srgbClr val="0070C0"/>
                          </a:solidFill>
                          <a:effectLst/>
                          <a:latin typeface="Trebuchet MS" panose="020B0603020202020204" pitchFamily="34" charset="0"/>
                          <a:ea typeface="Calibri" panose="020F0502020204030204" pitchFamily="34" charset="0"/>
                          <a:cs typeface="TTE1F48518t00"/>
                        </a:rPr>
                        <a:t>627</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dirty="0">
                          <a:solidFill>
                            <a:srgbClr val="0070C0"/>
                          </a:solidFill>
                          <a:effectLst/>
                          <a:latin typeface="Trebuchet MS" panose="020B0603020202020204" pitchFamily="34" charset="0"/>
                          <a:ea typeface="Calibri" panose="020F0502020204030204" pitchFamily="34" charset="0"/>
                          <a:cs typeface="TTE1F48518t00"/>
                        </a:rPr>
                        <a:t>477</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9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Increased number in adopted and assessed co-ops followed by interventions. Referrals from external stakeholders also resulted in the positive performance.</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877081"/>
                  </a:ext>
                </a:extLst>
              </a:tr>
              <a:tr h="1185120">
                <a:tc vMerge="1">
                  <a:txBody>
                    <a:bodyPr/>
                    <a:lstStyle/>
                    <a:p>
                      <a:endParaRPr lang="en-ZA"/>
                    </a:p>
                  </a:txBody>
                  <a:tcPr/>
                </a:tc>
                <a:tc vMerge="1">
                  <a:txBody>
                    <a:bodyPr/>
                    <a:lstStyle/>
                    <a:p>
                      <a:pPr algn="ctr">
                        <a:spcAft>
                          <a:spcPts val="0"/>
                        </a:spcAft>
                      </a:pP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dirty="0">
                          <a:effectLst/>
                          <a:latin typeface="Trebuchet MS" panose="020B0603020202020204" pitchFamily="34" charset="0"/>
                          <a:ea typeface="Calibri" panose="020F0502020204030204" pitchFamily="34" charset="0"/>
                          <a:cs typeface="TTE1F48518t00"/>
                        </a:rPr>
                        <a:t>Number of</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ZA" sz="900" dirty="0">
                          <a:effectLst/>
                          <a:latin typeface="Trebuchet MS" panose="020B0603020202020204" pitchFamily="34" charset="0"/>
                          <a:ea typeface="Calibri" panose="020F0502020204030204" pitchFamily="34" charset="0"/>
                          <a:cs typeface="TTE1F48518t00"/>
                        </a:rPr>
                        <a:t>cooperative assisted</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ZA" sz="900" dirty="0">
                          <a:effectLst/>
                          <a:latin typeface="Trebuchet MS" panose="020B0603020202020204" pitchFamily="34" charset="0"/>
                          <a:ea typeface="Calibri" panose="020F0502020204030204" pitchFamily="34" charset="0"/>
                          <a:cs typeface="TTE1F48518t00"/>
                        </a:rPr>
                        <a:t>with access to</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ZA" sz="900" dirty="0">
                          <a:effectLst/>
                          <a:latin typeface="Trebuchet MS" panose="020B0603020202020204" pitchFamily="34" charset="0"/>
                          <a:ea typeface="Calibri" panose="020F0502020204030204" pitchFamily="34" charset="0"/>
                          <a:cs typeface="TTE1F48518t00"/>
                        </a:rPr>
                        <a:t>finance</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b="1" dirty="0">
                          <a:effectLst/>
                          <a:latin typeface="Trebuchet MS" panose="020B0603020202020204" pitchFamily="34" charset="0"/>
                          <a:ea typeface="Calibri" panose="020F0502020204030204" pitchFamily="34" charset="0"/>
                          <a:cs typeface="TTE1F48518t00"/>
                        </a:rPr>
                        <a:t>200</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b="1" dirty="0">
                          <a:effectLst/>
                          <a:latin typeface="Trebuchet MS" panose="020B0603020202020204" pitchFamily="34" charset="0"/>
                          <a:ea typeface="Calibri" panose="020F0502020204030204" pitchFamily="34" charset="0"/>
                          <a:cs typeface="TTE1F48518t00"/>
                        </a:rPr>
                        <a:t>200</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dirty="0">
                          <a:solidFill>
                            <a:srgbClr val="FF0000"/>
                          </a:solidFill>
                          <a:effectLst/>
                          <a:latin typeface="Trebuchet MS" panose="020B0603020202020204" pitchFamily="34" charset="0"/>
                          <a:ea typeface="Calibri" panose="020F0502020204030204" pitchFamily="34" charset="0"/>
                          <a:cs typeface="TTE1F48518t00"/>
                        </a:rPr>
                        <a:t>139</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dirty="0">
                          <a:solidFill>
                            <a:srgbClr val="FF0000"/>
                          </a:solidFill>
                          <a:effectLst/>
                          <a:latin typeface="Trebuchet MS" panose="020B0603020202020204" pitchFamily="34" charset="0"/>
                          <a:ea typeface="Calibri" panose="020F0502020204030204" pitchFamily="34" charset="0"/>
                          <a:cs typeface="TTE1F48518t00"/>
                        </a:rPr>
                        <a:t>-61</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900" dirty="0">
                          <a:solidFill>
                            <a:srgbClr val="000000"/>
                          </a:solidFill>
                          <a:effectLst/>
                          <a:latin typeface="Trebuchet MS" panose="020B0603020202020204" pitchFamily="34" charset="0"/>
                          <a:ea typeface="Calibri" panose="020F0502020204030204" pitchFamily="34" charset="0"/>
                          <a:cs typeface="TTE1F48518t00"/>
                        </a:rPr>
                        <a:t>It has been a challenging exercise to secure finance for newly established cooperatives</a:t>
                      </a:r>
                      <a:r>
                        <a:rPr lang="en-ZA" sz="900" dirty="0" smtClean="0">
                          <a:solidFill>
                            <a:srgbClr val="000000"/>
                          </a:solidFill>
                          <a:effectLst/>
                          <a:latin typeface="Trebuchet MS" panose="020B0603020202020204" pitchFamily="34" charset="0"/>
                          <a:ea typeface="Calibri" panose="020F0502020204030204" pitchFamily="34" charset="0"/>
                          <a:cs typeface="TTE1F48518t00"/>
                        </a:rPr>
                        <a:t>.  Most financial institutions</a:t>
                      </a:r>
                      <a:r>
                        <a:rPr lang="en-ZA" sz="900" baseline="0" dirty="0" smtClean="0">
                          <a:solidFill>
                            <a:srgbClr val="000000"/>
                          </a:solidFill>
                          <a:effectLst/>
                          <a:latin typeface="Trebuchet MS" panose="020B0603020202020204" pitchFamily="34" charset="0"/>
                          <a:ea typeface="Calibri" panose="020F0502020204030204" pitchFamily="34" charset="0"/>
                          <a:cs typeface="TTE1F48518t00"/>
                        </a:rPr>
                        <a:t> are reluctant to fund. Them.</a:t>
                      </a:r>
                      <a:r>
                        <a:rPr lang="en-ZA" sz="900" u="sng" dirty="0" smtClean="0">
                          <a:solidFill>
                            <a:srgbClr val="00808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1519460"/>
                  </a:ext>
                </a:extLst>
              </a:tr>
              <a:tr h="677212">
                <a:tc vMerge="1">
                  <a:txBody>
                    <a:bodyPr/>
                    <a:lstStyle/>
                    <a:p>
                      <a:endParaRPr lang="en-ZA"/>
                    </a:p>
                  </a:txBody>
                  <a:tcPr/>
                </a:tc>
                <a:tc rowSpan="3">
                  <a:txBody>
                    <a:bodyPr/>
                    <a:lstStyle/>
                    <a:p>
                      <a:pPr algn="ctr">
                        <a:spcAft>
                          <a:spcPts val="0"/>
                        </a:spcAft>
                      </a:pPr>
                      <a:r>
                        <a:rPr lang="en-ZA" sz="900" dirty="0">
                          <a:effectLst/>
                          <a:latin typeface="Trebuchet MS" panose="020B0603020202020204" pitchFamily="34" charset="0"/>
                          <a:ea typeface="Calibri" panose="020F0502020204030204" pitchFamily="34" charset="0"/>
                          <a:cs typeface="TTE1F48518t00"/>
                        </a:rPr>
                        <a:t>Increase number of enterprises supported through enterprises development programmes </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ZA" sz="900" dirty="0">
                          <a:effectLst/>
                          <a:latin typeface="Trebuchet MS" panose="020B0603020202020204" pitchFamily="34" charset="0"/>
                          <a:ea typeface="Calibri" panose="020F0502020204030204" pitchFamily="34" charset="0"/>
                          <a:cs typeface="TTE1F48518t00"/>
                        </a:rPr>
                        <a:t>Number of clients supported through   National Gazelles</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b="1" dirty="0">
                          <a:effectLst/>
                          <a:latin typeface="Trebuchet MS" panose="020B0603020202020204" pitchFamily="34" charset="0"/>
                          <a:ea typeface="Calibri" panose="020F0502020204030204" pitchFamily="34" charset="0"/>
                          <a:cs typeface="TTE1F48518t00"/>
                        </a:rPr>
                        <a:t>70</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b="1">
                          <a:effectLst/>
                          <a:latin typeface="Trebuchet MS" panose="020B0603020202020204" pitchFamily="34" charset="0"/>
                          <a:ea typeface="Calibri" panose="020F0502020204030204" pitchFamily="34" charset="0"/>
                          <a:cs typeface="TTE1F48518t00"/>
                        </a:rPr>
                        <a:t>70</a:t>
                      </a:r>
                      <a:endParaRPr lang="en-ZA"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a:solidFill>
                            <a:srgbClr val="FF0000"/>
                          </a:solidFill>
                          <a:effectLst/>
                          <a:latin typeface="Trebuchet MS" panose="020B0603020202020204" pitchFamily="34" charset="0"/>
                          <a:ea typeface="Calibri" panose="020F0502020204030204" pitchFamily="34" charset="0"/>
                          <a:cs typeface="TTE1F48518t00"/>
                        </a:rPr>
                        <a:t>39 continuous </a:t>
                      </a:r>
                      <a:endParaRPr lang="en-ZA"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dirty="0">
                          <a:solidFill>
                            <a:srgbClr val="FF0000"/>
                          </a:solidFill>
                          <a:effectLst/>
                          <a:latin typeface="Trebuchet MS" panose="020B0603020202020204" pitchFamily="34" charset="0"/>
                          <a:ea typeface="Calibri" panose="020F0502020204030204" pitchFamily="34" charset="0"/>
                          <a:cs typeface="TTE1F48518t00"/>
                        </a:rPr>
                        <a:t>n/a</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900" dirty="0">
                          <a:effectLst/>
                          <a:latin typeface="Trebuchet MS" panose="020B0603020202020204" pitchFamily="34" charset="0"/>
                          <a:ea typeface="Times New Roman" panose="02020603050405020304" pitchFamily="18" charset="0"/>
                          <a:cs typeface="Times New Roman" panose="02020603050405020304" pitchFamily="18" charset="0"/>
                        </a:rPr>
                        <a:t>A 3</a:t>
                      </a:r>
                      <a:r>
                        <a:rPr lang="en-ZA" sz="900" baseline="30000" dirty="0">
                          <a:effectLst/>
                          <a:latin typeface="Trebuchet MS" panose="020B0603020202020204" pitchFamily="34" charset="0"/>
                          <a:ea typeface="Times New Roman" panose="02020603050405020304" pitchFamily="18" charset="0"/>
                          <a:cs typeface="Times New Roman" panose="02020603050405020304" pitchFamily="18" charset="0"/>
                        </a:rPr>
                        <a:t>rd</a:t>
                      </a:r>
                      <a:r>
                        <a:rPr lang="en-ZA" sz="900" dirty="0">
                          <a:effectLst/>
                          <a:latin typeface="Trebuchet MS" panose="020B0603020202020204" pitchFamily="34" charset="0"/>
                          <a:ea typeface="Times New Roman" panose="02020603050405020304" pitchFamily="18" charset="0"/>
                          <a:cs typeface="Times New Roman" panose="02020603050405020304" pitchFamily="18" charset="0"/>
                        </a:rPr>
                        <a:t> Cohort was not invited, as the programme </a:t>
                      </a:r>
                      <a:r>
                        <a:rPr lang="en-ZA" sz="900" dirty="0" smtClean="0">
                          <a:effectLst/>
                          <a:latin typeface="Trebuchet MS" panose="020B0603020202020204" pitchFamily="34" charset="0"/>
                          <a:ea typeface="Times New Roman" panose="02020603050405020304" pitchFamily="18" charset="0"/>
                          <a:cs typeface="Times New Roman" panose="02020603050405020304" pitchFamily="18" charset="0"/>
                        </a:rPr>
                        <a:t>was discontinued</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932861"/>
                  </a:ext>
                </a:extLst>
              </a:tr>
              <a:tr h="1218981">
                <a:tc vMerge="1">
                  <a:txBody>
                    <a:bodyPr/>
                    <a:lstStyle/>
                    <a:p>
                      <a:endParaRPr lang="en-ZA"/>
                    </a:p>
                  </a:txBody>
                  <a:tcPr/>
                </a:tc>
                <a:tc vMerge="1">
                  <a:txBody>
                    <a:bodyPr/>
                    <a:lstStyle/>
                    <a:p>
                      <a:endParaRPr lang="en-ZA"/>
                    </a:p>
                  </a:txBody>
                  <a:tcPr/>
                </a:tc>
                <a:tc>
                  <a:txBody>
                    <a:bodyPr/>
                    <a:lstStyle/>
                    <a:p>
                      <a:pPr algn="ctr">
                        <a:spcAft>
                          <a:spcPts val="0"/>
                        </a:spcAft>
                      </a:pPr>
                      <a:r>
                        <a:rPr lang="en-ZA" sz="900">
                          <a:effectLst/>
                          <a:latin typeface="Trebuchet MS" panose="020B0603020202020204" pitchFamily="34" charset="0"/>
                          <a:ea typeface="Calibri" panose="020F0502020204030204" pitchFamily="34" charset="0"/>
                          <a:cs typeface="TTE1F48518t00"/>
                        </a:rPr>
                        <a:t>Number of clients supported through enterprise coaching</a:t>
                      </a:r>
                      <a:endParaRPr lang="en-ZA"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b="1">
                          <a:effectLst/>
                          <a:latin typeface="Trebuchet MS" panose="020B0603020202020204" pitchFamily="34" charset="0"/>
                          <a:ea typeface="Calibri" panose="020F0502020204030204" pitchFamily="34" charset="0"/>
                          <a:cs typeface="TTE1F48518t00"/>
                        </a:rPr>
                        <a:t>370</a:t>
                      </a:r>
                      <a:endParaRPr lang="en-ZA"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b="1">
                          <a:effectLst/>
                          <a:latin typeface="Trebuchet MS" panose="020B0603020202020204" pitchFamily="34" charset="0"/>
                          <a:ea typeface="Calibri" panose="020F0502020204030204" pitchFamily="34" charset="0"/>
                          <a:cs typeface="TTE1F48518t00"/>
                        </a:rPr>
                        <a:t>370</a:t>
                      </a:r>
                      <a:endParaRPr lang="en-ZA"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a:solidFill>
                            <a:srgbClr val="0070C0"/>
                          </a:solidFill>
                          <a:effectLst/>
                          <a:latin typeface="Trebuchet MS" panose="020B0603020202020204" pitchFamily="34" charset="0"/>
                          <a:ea typeface="Calibri" panose="020F0502020204030204" pitchFamily="34" charset="0"/>
                          <a:cs typeface="TTE1F48518t00"/>
                        </a:rPr>
                        <a:t>372</a:t>
                      </a:r>
                      <a:endParaRPr lang="en-ZA"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dirty="0">
                          <a:solidFill>
                            <a:srgbClr val="0070C0"/>
                          </a:solidFill>
                          <a:effectLst/>
                          <a:latin typeface="Trebuchet MS" panose="020B0603020202020204" pitchFamily="34" charset="0"/>
                          <a:ea typeface="Calibri" panose="020F0502020204030204" pitchFamily="34" charset="0"/>
                          <a:cs typeface="TTE1F48518t00"/>
                        </a:rPr>
                        <a:t>2</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900" dirty="0">
                          <a:effectLst/>
                          <a:latin typeface="Trebuchet MS" panose="020B0603020202020204" pitchFamily="34" charset="0"/>
                          <a:ea typeface="Times New Roman" panose="02020603050405020304" pitchFamily="18" charset="0"/>
                          <a:cs typeface="Times New Roman" panose="02020603050405020304" pitchFamily="18" charset="0"/>
                        </a:rPr>
                        <a:t>Increased number of Province participating in the programme at the Provincial. </a:t>
                      </a:r>
                      <a:r>
                        <a:rPr lang="en-ZA" sz="9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Branches also implement M&amp;C interventions outside of the programme.</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ZA" sz="9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373317"/>
                  </a:ext>
                </a:extLst>
              </a:tr>
              <a:tr h="1175518">
                <a:tc vMerge="1">
                  <a:txBody>
                    <a:bodyPr/>
                    <a:lstStyle/>
                    <a:p>
                      <a:endParaRPr lang="en-ZA"/>
                    </a:p>
                  </a:txBody>
                  <a:tcPr/>
                </a:tc>
                <a:tc vMerge="1">
                  <a:txBody>
                    <a:bodyPr/>
                    <a:lstStyle/>
                    <a:p>
                      <a:endParaRPr lang="en-ZA"/>
                    </a:p>
                  </a:txBody>
                  <a:tcPr/>
                </a:tc>
                <a:tc>
                  <a:txBody>
                    <a:bodyPr/>
                    <a:lstStyle/>
                    <a:p>
                      <a:pPr algn="ctr">
                        <a:spcAft>
                          <a:spcPts val="0"/>
                        </a:spcAft>
                      </a:pPr>
                      <a:r>
                        <a:rPr lang="en-ZA" sz="900">
                          <a:effectLst/>
                          <a:latin typeface="Trebuchet MS" panose="020B0603020202020204" pitchFamily="34" charset="0"/>
                          <a:ea typeface="Calibri" panose="020F0502020204030204" pitchFamily="34" charset="0"/>
                          <a:cs typeface="TTE1F48518t00"/>
                        </a:rPr>
                        <a:t>Number of learners  participating in entrepreneurship in schools</a:t>
                      </a:r>
                      <a:endParaRPr lang="en-ZA"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ZA" sz="900" b="1">
                          <a:effectLst/>
                          <a:latin typeface="Trebuchet MS" panose="020B0603020202020204" pitchFamily="34" charset="0"/>
                          <a:ea typeface="Calibri" panose="020F0502020204030204" pitchFamily="34" charset="0"/>
                          <a:cs typeface="TTE1F48518t00"/>
                        </a:rPr>
                        <a:t>12,000</a:t>
                      </a:r>
                      <a:endParaRPr lang="en-ZA"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b="1">
                          <a:effectLst/>
                          <a:latin typeface="Trebuchet MS" panose="020B0603020202020204" pitchFamily="34" charset="0"/>
                          <a:ea typeface="Calibri" panose="020F0502020204030204" pitchFamily="34" charset="0"/>
                          <a:cs typeface="TTE1F48518t00"/>
                        </a:rPr>
                        <a:t>12,000</a:t>
                      </a:r>
                      <a:endParaRPr lang="en-ZA"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a:solidFill>
                            <a:srgbClr val="0070C0"/>
                          </a:solidFill>
                          <a:effectLst/>
                          <a:latin typeface="Trebuchet MS" panose="020B0603020202020204" pitchFamily="34" charset="0"/>
                          <a:ea typeface="Calibri" panose="020F0502020204030204" pitchFamily="34" charset="0"/>
                          <a:cs typeface="TTE1F48518t00"/>
                        </a:rPr>
                        <a:t>12,182</a:t>
                      </a:r>
                      <a:endParaRPr lang="en-ZA"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dirty="0">
                          <a:solidFill>
                            <a:srgbClr val="0070C0"/>
                          </a:solidFill>
                          <a:effectLst/>
                          <a:latin typeface="Trebuchet MS" panose="020B0603020202020204" pitchFamily="34" charset="0"/>
                          <a:ea typeface="Calibri" panose="020F0502020204030204" pitchFamily="34" charset="0"/>
                          <a:cs typeface="TTE1F48518t00"/>
                        </a:rPr>
                        <a:t>182</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9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A </a:t>
                      </a:r>
                      <a:r>
                        <a:rPr lang="en-ZA" sz="900" dirty="0" err="1">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MoA</a:t>
                      </a:r>
                      <a:r>
                        <a:rPr lang="en-ZA" sz="9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between Seda and Prime Stars resulted in the increased learners participating in the entrepreneurship in schools </a:t>
                      </a:r>
                      <a:r>
                        <a:rPr lang="en-ZA" sz="900" dirty="0" smtClean="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programme.</a:t>
                      </a:r>
                      <a:r>
                        <a:rPr lang="en-ZA" sz="900" baseline="0" dirty="0" smtClean="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ZA" sz="9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685" marR="18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558015"/>
                  </a:ext>
                </a:extLst>
              </a:tr>
            </a:tbl>
          </a:graphicData>
        </a:graphic>
      </p:graphicFrame>
    </p:spTree>
    <p:extLst>
      <p:ext uri="{BB962C8B-B14F-4D97-AF65-F5344CB8AC3E}">
        <p14:creationId xmlns:p14="http://schemas.microsoft.com/office/powerpoint/2010/main" val="3827341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a:solidFill>
                  <a:schemeClr val="accent6">
                    <a:lumMod val="75000"/>
                  </a:schemeClr>
                </a:solidFill>
                <a:latin typeface="Trebuchet MS" pitchFamily="34" charset="0"/>
              </a:rPr>
              <a:t>ANNUAL PERFORMANCE PLAN – PROGRAMME </a:t>
            </a:r>
            <a:r>
              <a:rPr lang="en-ZA" sz="2800" b="1" dirty="0" smtClean="0">
                <a:solidFill>
                  <a:schemeClr val="accent6">
                    <a:lumMod val="75000"/>
                  </a:schemeClr>
                </a:solidFill>
                <a:latin typeface="Trebuchet MS" pitchFamily="34" charset="0"/>
              </a:rPr>
              <a:t>1- EDD</a:t>
            </a:r>
            <a:endParaRPr lang="en-ZA" sz="2800" b="1" dirty="0">
              <a:solidFill>
                <a:schemeClr val="accent6">
                  <a:lumMod val="75000"/>
                </a:schemeClr>
              </a:solidFill>
              <a:latin typeface="Trebuchet MS" pitchFamily="34" charset="0"/>
            </a:endParaRPr>
          </a:p>
        </p:txBody>
      </p:sp>
      <p:sp>
        <p:nvSpPr>
          <p:cNvPr id="27" name="Content Placeholder 2"/>
          <p:cNvSpPr txBox="1">
            <a:spLocks/>
          </p:cNvSpPr>
          <p:nvPr/>
        </p:nvSpPr>
        <p:spPr bwMode="auto">
          <a:xfrm>
            <a:off x="1036320" y="807743"/>
            <a:ext cx="5638800" cy="53941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spcAft>
                <a:spcPts val="600"/>
              </a:spcAft>
              <a:buNone/>
            </a:pPr>
            <a:endParaRPr lang="en-US" dirty="0"/>
          </a:p>
        </p:txBody>
      </p:sp>
      <p:sp>
        <p:nvSpPr>
          <p:cNvPr id="5" name="Slide Number Placeholder 4"/>
          <p:cNvSpPr>
            <a:spLocks noGrp="1"/>
          </p:cNvSpPr>
          <p:nvPr>
            <p:ph type="sldNum" sz="quarter" idx="12"/>
          </p:nvPr>
        </p:nvSpPr>
        <p:spPr/>
        <p:txBody>
          <a:bodyPr/>
          <a:lstStyle/>
          <a:p>
            <a:fld id="{2A32619B-E9F6-4002-8F95-E8AFA5AE3C53}" type="slidenum">
              <a:rPr lang="en-ZA" smtClean="0"/>
              <a:t>13</a:t>
            </a:fld>
            <a:endParaRPr lang="en-ZA"/>
          </a:p>
        </p:txBody>
      </p:sp>
      <p:graphicFrame>
        <p:nvGraphicFramePr>
          <p:cNvPr id="9" name="Table 8"/>
          <p:cNvGraphicFramePr>
            <a:graphicFrameLocks noGrp="1"/>
          </p:cNvGraphicFramePr>
          <p:nvPr>
            <p:extLst>
              <p:ext uri="{D42A27DB-BD31-4B8C-83A1-F6EECF244321}">
                <p14:modId xmlns:p14="http://schemas.microsoft.com/office/powerpoint/2010/main" val="307211201"/>
              </p:ext>
            </p:extLst>
          </p:nvPr>
        </p:nvGraphicFramePr>
        <p:xfrm>
          <a:off x="749301" y="953589"/>
          <a:ext cx="10759076" cy="5431573"/>
        </p:xfrm>
        <a:graphic>
          <a:graphicData uri="http://schemas.openxmlformats.org/drawingml/2006/table">
            <a:tbl>
              <a:tblPr firstRow="1" firstCol="1" bandRow="1"/>
              <a:tblGrid>
                <a:gridCol w="1400086">
                  <a:extLst>
                    <a:ext uri="{9D8B030D-6E8A-4147-A177-3AD203B41FA5}">
                      <a16:colId xmlns:a16="http://schemas.microsoft.com/office/drawing/2014/main" val="2638705240"/>
                    </a:ext>
                  </a:extLst>
                </a:gridCol>
                <a:gridCol w="1400086">
                  <a:extLst>
                    <a:ext uri="{9D8B030D-6E8A-4147-A177-3AD203B41FA5}">
                      <a16:colId xmlns:a16="http://schemas.microsoft.com/office/drawing/2014/main" val="2223097082"/>
                    </a:ext>
                  </a:extLst>
                </a:gridCol>
                <a:gridCol w="1400086">
                  <a:extLst>
                    <a:ext uri="{9D8B030D-6E8A-4147-A177-3AD203B41FA5}">
                      <a16:colId xmlns:a16="http://schemas.microsoft.com/office/drawing/2014/main" val="1371142243"/>
                    </a:ext>
                  </a:extLst>
                </a:gridCol>
                <a:gridCol w="787006">
                  <a:extLst>
                    <a:ext uri="{9D8B030D-6E8A-4147-A177-3AD203B41FA5}">
                      <a16:colId xmlns:a16="http://schemas.microsoft.com/office/drawing/2014/main" val="3680753834"/>
                    </a:ext>
                  </a:extLst>
                </a:gridCol>
                <a:gridCol w="962174">
                  <a:extLst>
                    <a:ext uri="{9D8B030D-6E8A-4147-A177-3AD203B41FA5}">
                      <a16:colId xmlns:a16="http://schemas.microsoft.com/office/drawing/2014/main" val="1028909574"/>
                    </a:ext>
                  </a:extLst>
                </a:gridCol>
                <a:gridCol w="962174">
                  <a:extLst>
                    <a:ext uri="{9D8B030D-6E8A-4147-A177-3AD203B41FA5}">
                      <a16:colId xmlns:a16="http://schemas.microsoft.com/office/drawing/2014/main" val="2190048442"/>
                    </a:ext>
                  </a:extLst>
                </a:gridCol>
                <a:gridCol w="1923732">
                  <a:extLst>
                    <a:ext uri="{9D8B030D-6E8A-4147-A177-3AD203B41FA5}">
                      <a16:colId xmlns:a16="http://schemas.microsoft.com/office/drawing/2014/main" val="182808864"/>
                    </a:ext>
                  </a:extLst>
                </a:gridCol>
                <a:gridCol w="1923732">
                  <a:extLst>
                    <a:ext uri="{9D8B030D-6E8A-4147-A177-3AD203B41FA5}">
                      <a16:colId xmlns:a16="http://schemas.microsoft.com/office/drawing/2014/main" val="2439007456"/>
                    </a:ext>
                  </a:extLst>
                </a:gridCol>
              </a:tblGrid>
              <a:tr h="822966">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000" b="0" dirty="0" smtClean="0">
                          <a:effectLst/>
                          <a:latin typeface="Trebuchet MS" panose="020B0603020202020204" pitchFamily="34" charset="0"/>
                          <a:ea typeface="Times New Roman" panose="02020603050405020304" pitchFamily="18" charset="0"/>
                          <a:cs typeface="Times New Roman" panose="02020603050405020304" pitchFamily="18" charset="0"/>
                        </a:rPr>
                        <a:t>Improve Service Access</a:t>
                      </a:r>
                      <a:endParaRPr lang="en-ZA"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en-ZA" sz="10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Number of clients supported through export, exhibitions &amp; training </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450</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450</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586</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136</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A number of Export Orientation </a:t>
                      </a:r>
                      <a:r>
                        <a:rPr lang="en-ZA" sz="1000" dirty="0" smtClean="0">
                          <a:effectLst/>
                          <a:latin typeface="Trebuchet MS" panose="020B0603020202020204" pitchFamily="34" charset="0"/>
                          <a:ea typeface="Times New Roman" panose="02020603050405020304" pitchFamily="18" charset="0"/>
                          <a:cs typeface="Times New Roman" panose="02020603050405020304" pitchFamily="18" charset="0"/>
                        </a:rPr>
                        <a:t>Courses </a:t>
                      </a: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and International Trade </a:t>
                      </a:r>
                      <a:r>
                        <a:rPr lang="en-ZA" sz="1000" dirty="0" smtClean="0">
                          <a:effectLst/>
                          <a:latin typeface="Trebuchet MS" panose="020B0603020202020204" pitchFamily="34" charset="0"/>
                          <a:ea typeface="Times New Roman" panose="02020603050405020304" pitchFamily="18" charset="0"/>
                          <a:cs typeface="Times New Roman" panose="02020603050405020304" pitchFamily="18" charset="0"/>
                        </a:rPr>
                        <a:t>Workshops</a:t>
                      </a:r>
                      <a:r>
                        <a:rPr lang="en-ZA" sz="1000" baseline="0" dirty="0" smtClean="0">
                          <a:effectLst/>
                          <a:latin typeface="Trebuchet MS" panose="020B0603020202020204" pitchFamily="34" charset="0"/>
                          <a:ea typeface="Times New Roman" panose="02020603050405020304" pitchFamily="18" charset="0"/>
                          <a:cs typeface="Times New Roman" panose="02020603050405020304" pitchFamily="18" charset="0"/>
                        </a:rPr>
                        <a:t> contributed towards the achievement of this target.</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103663"/>
                  </a:ext>
                </a:extLst>
              </a:tr>
              <a:tr h="987558">
                <a:tc vMerge="1">
                  <a:txBody>
                    <a:bodyPr/>
                    <a:lstStyle/>
                    <a:p>
                      <a:pPr algn="ctr">
                        <a:spcAft>
                          <a:spcPts val="0"/>
                        </a:spcAft>
                      </a:pPr>
                      <a:endParaRPr lang="en-ZA" sz="10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Increase number of informal businesses accessing Seda services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Number of informal businesses </a:t>
                      </a:r>
                      <a:r>
                        <a:rPr lang="en-ZA" sz="1000" dirty="0" smtClean="0">
                          <a:effectLst/>
                          <a:latin typeface="Trebuchet MS" panose="020B0603020202020204" pitchFamily="34" charset="0"/>
                          <a:ea typeface="Calibri" panose="020F0502020204030204" pitchFamily="34" charset="0"/>
                          <a:cs typeface="TTE1F48518t00"/>
                        </a:rPr>
                        <a:t>supported </a:t>
                      </a:r>
                      <a:r>
                        <a:rPr lang="en-ZA" sz="1000" dirty="0">
                          <a:effectLst/>
                          <a:latin typeface="Trebuchet MS" panose="020B0603020202020204" pitchFamily="34" charset="0"/>
                          <a:ea typeface="Calibri" panose="020F0502020204030204" pitchFamily="34" charset="0"/>
                          <a:cs typeface="TTE1F48518t00"/>
                        </a:rPr>
                        <a:t>(BESD)</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350</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350</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366</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16</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The number of SMMEs that are recruited is always higher than the required to make provision for drop-outs during the programme</a:t>
                      </a:r>
                    </a:p>
                  </a:txBody>
                  <a:tcPr marL="18685" marR="18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235327"/>
                  </a:ext>
                </a:extLst>
              </a:tr>
              <a:tr h="1152152">
                <a:tc vMerge="1">
                  <a:txBody>
                    <a:bodyPr/>
                    <a:lstStyle/>
                    <a:p>
                      <a:endParaRPr lang="en-ZA"/>
                    </a:p>
                  </a:txBody>
                  <a:tcPr/>
                </a:tc>
                <a:tc vMerge="1">
                  <a:txBody>
                    <a:bodyPr/>
                    <a:lstStyle/>
                    <a:p>
                      <a:endParaRPr lang="en-ZA"/>
                    </a:p>
                  </a:txBody>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Number of informal</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dirty="0">
                          <a:effectLst/>
                          <a:latin typeface="Trebuchet MS" panose="020B0603020202020204" pitchFamily="34" charset="0"/>
                          <a:ea typeface="Calibri" panose="020F0502020204030204" pitchFamily="34" charset="0"/>
                          <a:cs typeface="TTE1F48518t00"/>
                        </a:rPr>
                        <a:t>businesses supported</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dirty="0">
                          <a:effectLst/>
                          <a:latin typeface="Trebuchet MS" panose="020B0603020202020204" pitchFamily="34" charset="0"/>
                          <a:ea typeface="Calibri" panose="020F0502020204030204" pitchFamily="34" charset="0"/>
                          <a:cs typeface="TTE1F48518t00"/>
                        </a:rPr>
                        <a:t>through Supplier</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dirty="0">
                          <a:effectLst/>
                          <a:latin typeface="Trebuchet MS" panose="020B0603020202020204" pitchFamily="34" charset="0"/>
                          <a:ea typeface="Calibri" panose="020F0502020204030204" pitchFamily="34" charset="0"/>
                          <a:cs typeface="TTE1F48518t00"/>
                        </a:rPr>
                        <a:t>Development</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dirty="0">
                          <a:effectLst/>
                          <a:latin typeface="Trebuchet MS" panose="020B0603020202020204" pitchFamily="34" charset="0"/>
                          <a:ea typeface="Calibri" panose="020F0502020204030204" pitchFamily="34" charset="0"/>
                          <a:cs typeface="TTE1F48518t00"/>
                        </a:rPr>
                        <a:t>Programme ( SDP)</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200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200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207</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7</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Contract signed with Retail Motor Industry Organisation (RMI) to support 207 </a:t>
                      </a:r>
                      <a:r>
                        <a:rPr lang="en-ZA" sz="1000" dirty="0" smtClean="0">
                          <a:effectLst/>
                          <a:latin typeface="Trebuchet MS" panose="020B0603020202020204" pitchFamily="34" charset="0"/>
                          <a:ea typeface="Times New Roman" panose="02020603050405020304" pitchFamily="18" charset="0"/>
                          <a:cs typeface="Times New Roman" panose="02020603050405020304" pitchFamily="18" charset="0"/>
                        </a:rPr>
                        <a:t>enterprises who are informal auto body mechanics.  </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204501"/>
                  </a:ext>
                </a:extLst>
              </a:tr>
              <a:tr h="1152152">
                <a:tc vMerge="1">
                  <a:txBody>
                    <a:bodyPr/>
                    <a:lstStyle/>
                    <a:p>
                      <a:pPr algn="ctr">
                        <a:spcAft>
                          <a:spcPts val="0"/>
                        </a:spcAft>
                      </a:pPr>
                      <a:endParaRPr lang="en-ZA" sz="10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ZA" sz="1000">
                          <a:effectLst/>
                          <a:latin typeface="Trebuchet MS" panose="020B0603020202020204" pitchFamily="34" charset="0"/>
                          <a:ea typeface="Calibri" panose="020F0502020204030204" pitchFamily="34" charset="0"/>
                          <a:cs typeface="TTE1F48518t00"/>
                        </a:rPr>
                        <a:t>Increase number of clients trained in quality improvement</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Number of clients trained on national and international standards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850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850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1,007</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157</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09650" algn="l"/>
                          <a:tab pos="4300855" algn="l"/>
                          <a:tab pos="5131435" algn="l"/>
                        </a:tabLst>
                      </a:pPr>
                      <a:r>
                        <a:rPr lang="en-ZA" sz="10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This training is needs based and is dependent on requests from </a:t>
                      </a:r>
                      <a:r>
                        <a:rPr lang="en-ZA" sz="1000" dirty="0" smtClean="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Branches.</a:t>
                      </a:r>
                      <a:r>
                        <a:rPr lang="en-ZA" sz="1000" baseline="0" dirty="0" smtClean="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I</a:t>
                      </a:r>
                      <a:r>
                        <a:rPr lang="en-ZA" sz="1000" dirty="0" smtClean="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ncreased </a:t>
                      </a:r>
                      <a:r>
                        <a:rPr lang="en-ZA" sz="10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requests from the Branches assisted to exceed the target</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801362"/>
                  </a:ext>
                </a:extLst>
              </a:tr>
              <a:tr h="1316745">
                <a:tc vMerge="1">
                  <a:txBody>
                    <a:bodyPr/>
                    <a:lstStyle/>
                    <a:p>
                      <a:pPr algn="ctr">
                        <a:spcAft>
                          <a:spcPts val="0"/>
                        </a:spcAft>
                      </a:pPr>
                      <a:endParaRPr lang="en-ZA" sz="10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effectLst/>
                          <a:latin typeface="Trebuchet MS" panose="020B0603020202020204" pitchFamily="34" charset="0"/>
                          <a:ea typeface="Calibri" panose="020F0502020204030204" pitchFamily="34" charset="0"/>
                          <a:cs typeface="TTE1F48518t00"/>
                        </a:rPr>
                        <a:t>Increase  service access points</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Number of colocation points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65</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65</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87</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22</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000" dirty="0">
                          <a:effectLst/>
                          <a:latin typeface="Trebuchet MS" panose="020B0603020202020204" pitchFamily="34" charset="0"/>
                          <a:ea typeface="Times New Roman" panose="02020603050405020304" pitchFamily="18" charset="0"/>
                          <a:cs typeface="Times New Roman" panose="02020603050405020304" pitchFamily="18" charset="0"/>
                        </a:rPr>
                        <a:t>66 co-locations were existing </a:t>
                      </a:r>
                      <a:r>
                        <a:rPr lang="en-GB" sz="1000" dirty="0" smtClean="0">
                          <a:effectLst/>
                          <a:latin typeface="Trebuchet MS" panose="020B0603020202020204" pitchFamily="34" charset="0"/>
                          <a:ea typeface="Times New Roman" panose="02020603050405020304" pitchFamily="18" charset="0"/>
                          <a:cs typeface="Times New Roman" panose="02020603050405020304" pitchFamily="18" charset="0"/>
                        </a:rPr>
                        <a:t>from </a:t>
                      </a:r>
                      <a:r>
                        <a:rPr lang="en-GB" sz="1000" dirty="0">
                          <a:effectLst/>
                          <a:latin typeface="Trebuchet MS" panose="020B0603020202020204" pitchFamily="34" charset="0"/>
                          <a:ea typeface="Times New Roman" panose="02020603050405020304" pitchFamily="18" charset="0"/>
                          <a:cs typeface="Times New Roman" panose="02020603050405020304" pitchFamily="18" charset="0"/>
                        </a:rPr>
                        <a:t>the previous Financial year. Further new 21 co-locations were established during this current financial year.</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8685" marR="18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226774"/>
                  </a:ext>
                </a:extLst>
              </a:tr>
            </a:tbl>
          </a:graphicData>
        </a:graphic>
      </p:graphicFrame>
    </p:spTree>
    <p:extLst>
      <p:ext uri="{BB962C8B-B14F-4D97-AF65-F5344CB8AC3E}">
        <p14:creationId xmlns:p14="http://schemas.microsoft.com/office/powerpoint/2010/main" val="1035402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a:solidFill>
                  <a:schemeClr val="accent6">
                    <a:lumMod val="75000"/>
                  </a:schemeClr>
                </a:solidFill>
                <a:latin typeface="Trebuchet MS" pitchFamily="34" charset="0"/>
              </a:rPr>
              <a:t>ANNUAL PERFORMANCE PLAN – PROGRAMME 2- STP</a:t>
            </a:r>
          </a:p>
        </p:txBody>
      </p:sp>
      <p:sp>
        <p:nvSpPr>
          <p:cNvPr id="27" name="Content Placeholder 2"/>
          <p:cNvSpPr txBox="1">
            <a:spLocks/>
          </p:cNvSpPr>
          <p:nvPr/>
        </p:nvSpPr>
        <p:spPr bwMode="auto">
          <a:xfrm>
            <a:off x="1036320" y="807743"/>
            <a:ext cx="5638800" cy="53941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spcAft>
                <a:spcPts val="600"/>
              </a:spcAft>
              <a:buNone/>
            </a:pPr>
            <a:endParaRPr lang="en-US" dirty="0"/>
          </a:p>
        </p:txBody>
      </p:sp>
      <p:sp>
        <p:nvSpPr>
          <p:cNvPr id="5" name="Slide Number Placeholder 4"/>
          <p:cNvSpPr>
            <a:spLocks noGrp="1"/>
          </p:cNvSpPr>
          <p:nvPr>
            <p:ph type="sldNum" sz="quarter" idx="12"/>
          </p:nvPr>
        </p:nvSpPr>
        <p:spPr/>
        <p:txBody>
          <a:bodyPr/>
          <a:lstStyle/>
          <a:p>
            <a:fld id="{2A32619B-E9F6-4002-8F95-E8AFA5AE3C53}" type="slidenum">
              <a:rPr lang="en-ZA" smtClean="0"/>
              <a:t>14</a:t>
            </a:fld>
            <a:endParaRPr lang="en-ZA"/>
          </a:p>
        </p:txBody>
      </p:sp>
      <p:graphicFrame>
        <p:nvGraphicFramePr>
          <p:cNvPr id="8" name="Table 7"/>
          <p:cNvGraphicFramePr>
            <a:graphicFrameLocks noGrp="1"/>
          </p:cNvGraphicFramePr>
          <p:nvPr>
            <p:extLst>
              <p:ext uri="{D42A27DB-BD31-4B8C-83A1-F6EECF244321}">
                <p14:modId xmlns:p14="http://schemas.microsoft.com/office/powerpoint/2010/main" val="1676287602"/>
              </p:ext>
            </p:extLst>
          </p:nvPr>
        </p:nvGraphicFramePr>
        <p:xfrm>
          <a:off x="380998" y="1066800"/>
          <a:ext cx="10972801" cy="5289549"/>
        </p:xfrm>
        <a:graphic>
          <a:graphicData uri="http://schemas.openxmlformats.org/drawingml/2006/table">
            <a:tbl>
              <a:tblPr firstRow="1" firstCol="1" bandRow="1"/>
              <a:tblGrid>
                <a:gridCol w="1199185">
                  <a:extLst>
                    <a:ext uri="{9D8B030D-6E8A-4147-A177-3AD203B41FA5}">
                      <a16:colId xmlns:a16="http://schemas.microsoft.com/office/drawing/2014/main" val="1547445911"/>
                    </a:ext>
                  </a:extLst>
                </a:gridCol>
                <a:gridCol w="1476220">
                  <a:extLst>
                    <a:ext uri="{9D8B030D-6E8A-4147-A177-3AD203B41FA5}">
                      <a16:colId xmlns:a16="http://schemas.microsoft.com/office/drawing/2014/main" val="992705420"/>
                    </a:ext>
                  </a:extLst>
                </a:gridCol>
                <a:gridCol w="1476220">
                  <a:extLst>
                    <a:ext uri="{9D8B030D-6E8A-4147-A177-3AD203B41FA5}">
                      <a16:colId xmlns:a16="http://schemas.microsoft.com/office/drawing/2014/main" val="3979669063"/>
                    </a:ext>
                  </a:extLst>
                </a:gridCol>
                <a:gridCol w="921500">
                  <a:extLst>
                    <a:ext uri="{9D8B030D-6E8A-4147-A177-3AD203B41FA5}">
                      <a16:colId xmlns:a16="http://schemas.microsoft.com/office/drawing/2014/main" val="2502204965"/>
                    </a:ext>
                  </a:extLst>
                </a:gridCol>
                <a:gridCol w="1013845">
                  <a:extLst>
                    <a:ext uri="{9D8B030D-6E8A-4147-A177-3AD203B41FA5}">
                      <a16:colId xmlns:a16="http://schemas.microsoft.com/office/drawing/2014/main" val="3870156435"/>
                    </a:ext>
                  </a:extLst>
                </a:gridCol>
                <a:gridCol w="1013845">
                  <a:extLst>
                    <a:ext uri="{9D8B030D-6E8A-4147-A177-3AD203B41FA5}">
                      <a16:colId xmlns:a16="http://schemas.microsoft.com/office/drawing/2014/main" val="3473362917"/>
                    </a:ext>
                  </a:extLst>
                </a:gridCol>
                <a:gridCol w="1935993">
                  <a:extLst>
                    <a:ext uri="{9D8B030D-6E8A-4147-A177-3AD203B41FA5}">
                      <a16:colId xmlns:a16="http://schemas.microsoft.com/office/drawing/2014/main" val="3829023535"/>
                    </a:ext>
                  </a:extLst>
                </a:gridCol>
                <a:gridCol w="1935993">
                  <a:extLst>
                    <a:ext uri="{9D8B030D-6E8A-4147-A177-3AD203B41FA5}">
                      <a16:colId xmlns:a16="http://schemas.microsoft.com/office/drawing/2014/main" val="1981818783"/>
                    </a:ext>
                  </a:extLst>
                </a:gridCol>
              </a:tblGrid>
              <a:tr h="568289">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Strategic Objective </a:t>
                      </a: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Strategic </a:t>
                      </a:r>
                    </a:p>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Initiative </a:t>
                      </a: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Performance Measure or Indicator</a:t>
                      </a: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Annual Target</a:t>
                      </a: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Quarterly Milestone</a:t>
                      </a: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Actual Achievement</a:t>
                      </a: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Quarterly </a:t>
                      </a:r>
                    </a:p>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Variance </a:t>
                      </a:r>
                    </a:p>
                  </a:txBody>
                  <a:tcPr marL="37868" marR="37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Reasons for Variance</a:t>
                      </a: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572803262"/>
                  </a:ext>
                </a:extLst>
              </a:tr>
              <a:tr h="947147">
                <a:tc rowSpan="4">
                  <a:txBody>
                    <a:bodyPr/>
                    <a:lstStyle/>
                    <a:p>
                      <a:pPr algn="ctr">
                        <a:spcAft>
                          <a:spcPts val="0"/>
                        </a:spcAft>
                      </a:pPr>
                      <a:r>
                        <a:rPr lang="en-ZA" sz="1000" b="0" dirty="0">
                          <a:effectLst/>
                          <a:latin typeface="Trebuchet MS" panose="020B0603020202020204" pitchFamily="34" charset="0"/>
                          <a:ea typeface="Times New Roman" panose="02020603050405020304" pitchFamily="18" charset="0"/>
                          <a:cs typeface="Times New Roman" panose="02020603050405020304" pitchFamily="18" charset="0"/>
                        </a:rPr>
                        <a:t>Improve Service Access</a:t>
                      </a:r>
                      <a:endParaRPr lang="en-ZA" sz="10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ZA" sz="1000">
                          <a:effectLst/>
                          <a:latin typeface="Trebuchet MS" panose="020B0603020202020204" pitchFamily="34" charset="0"/>
                          <a:ea typeface="Calibri" panose="020F0502020204030204" pitchFamily="34" charset="0"/>
                          <a:cs typeface="TTE1F48518t00"/>
                        </a:rPr>
                        <a:t>Increase the number of incubated clients </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Number of clients supported through Incubation </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2680</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2680</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2951</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271</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a:solidFill>
                            <a:srgbClr val="000000"/>
                          </a:solidFill>
                          <a:effectLst/>
                          <a:latin typeface="Trebuchet MS" panose="020B0603020202020204" pitchFamily="34" charset="0"/>
                          <a:ea typeface="Calibri" panose="020F0502020204030204" pitchFamily="34" charset="0"/>
                          <a:cs typeface="TTE1F48518t00"/>
                        </a:rPr>
                        <a:t>An improved compliance with verifiable MoVs created confidence in reporting. </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515185"/>
                  </a:ext>
                </a:extLst>
              </a:tr>
              <a:tr h="1326007">
                <a:tc vMerge="1">
                  <a:txBody>
                    <a:bodyPr/>
                    <a:lstStyle/>
                    <a:p>
                      <a:endParaRPr lang="en-ZA"/>
                    </a:p>
                  </a:txBody>
                  <a:tcPr/>
                </a:tc>
                <a:tc>
                  <a:txBody>
                    <a:bodyPr/>
                    <a:lstStyle/>
                    <a:p>
                      <a:pPr algn="ctr">
                        <a:spcAft>
                          <a:spcPts val="0"/>
                        </a:spcAft>
                      </a:pPr>
                      <a:r>
                        <a:rPr lang="en-ZA" sz="1000">
                          <a:effectLst/>
                          <a:latin typeface="Trebuchet MS" panose="020B0603020202020204" pitchFamily="34" charset="0"/>
                          <a:ea typeface="Calibri" panose="020F0502020204030204" pitchFamily="34" charset="0"/>
                          <a:cs typeface="TTE1F48518t00"/>
                        </a:rPr>
                        <a:t>Increase the number of clients supported through innovation </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effectLst/>
                          <a:latin typeface="Trebuchet MS" panose="020B0603020202020204" pitchFamily="34" charset="0"/>
                          <a:ea typeface="Calibri" panose="020F0502020204030204" pitchFamily="34" charset="0"/>
                          <a:cs typeface="TTE1F48518t00"/>
                        </a:rPr>
                        <a:t>Number of clients</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a:effectLst/>
                          <a:latin typeface="Trebuchet MS" panose="020B0603020202020204" pitchFamily="34" charset="0"/>
                          <a:ea typeface="Calibri" panose="020F0502020204030204" pitchFamily="34" charset="0"/>
                          <a:cs typeface="TTE1F48518t00"/>
                        </a:rPr>
                        <a:t>supported through</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a:effectLst/>
                          <a:latin typeface="Trebuchet MS" panose="020B0603020202020204" pitchFamily="34" charset="0"/>
                          <a:ea typeface="Calibri" panose="020F0502020204030204" pitchFamily="34" charset="0"/>
                          <a:cs typeface="TTE1F48518t00"/>
                        </a:rPr>
                        <a:t>pitching and innovation</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a:effectLst/>
                          <a:latin typeface="Trebuchet MS" panose="020B0603020202020204" pitchFamily="34" charset="0"/>
                          <a:ea typeface="Calibri" panose="020F0502020204030204" pitchFamily="34" charset="0"/>
                          <a:cs typeface="TTE1F48518t00"/>
                        </a:rPr>
                        <a:t>forums</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230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230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5 295</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5 065</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a:effectLst/>
                          <a:latin typeface="Trebuchet MS" panose="020B0603020202020204" pitchFamily="34" charset="0"/>
                          <a:ea typeface="Calibri" panose="020F0502020204030204" pitchFamily="34" charset="0"/>
                          <a:cs typeface="Times New Roman" panose="02020603050405020304" pitchFamily="18" charset="0"/>
                        </a:rPr>
                        <a:t>Collaboration with Sefa and DSBD broadened outreach and number of clients that could participate.</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254326"/>
                  </a:ext>
                </a:extLst>
              </a:tr>
              <a:tr h="932671">
                <a:tc vMerge="1">
                  <a:txBody>
                    <a:bodyPr/>
                    <a:lstStyle/>
                    <a:p>
                      <a:endParaRPr lang="en-ZA"/>
                    </a:p>
                  </a:txBody>
                  <a:tcPr/>
                </a:tc>
                <a:tc>
                  <a:txBody>
                    <a:bodyPr/>
                    <a:lstStyle/>
                    <a:p>
                      <a:pPr algn="ctr">
                        <a:spcAft>
                          <a:spcPts val="0"/>
                        </a:spcAft>
                      </a:pPr>
                      <a:r>
                        <a:rPr lang="en-ZA" sz="1000">
                          <a:effectLst/>
                          <a:latin typeface="Trebuchet MS" panose="020B0603020202020204" pitchFamily="34" charset="0"/>
                          <a:ea typeface="Calibri" panose="020F0502020204030204" pitchFamily="34" charset="0"/>
                          <a:cs typeface="TTE1F48518t00"/>
                        </a:rPr>
                        <a:t>Improve product and service quality of supported clients</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effectLst/>
                          <a:latin typeface="Trebuchet MS" panose="020B0603020202020204" pitchFamily="34" charset="0"/>
                          <a:ea typeface="Calibri" panose="020F0502020204030204" pitchFamily="34" charset="0"/>
                          <a:cs typeface="TTE1F48518t00"/>
                        </a:rPr>
                        <a:t>Number of clients supported with quality interventions</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160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160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275</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115</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dirty="0">
                          <a:effectLst/>
                          <a:latin typeface="Trebuchet MS" panose="020B0603020202020204" pitchFamily="34" charset="0"/>
                          <a:ea typeface="Calibri" panose="020F0502020204030204" pitchFamily="34" charset="0"/>
                          <a:cs typeface="Times New Roman" panose="02020603050405020304" pitchFamily="18" charset="0"/>
                        </a:rPr>
                        <a:t>An increased demand for Quality &amp; Standards services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407364"/>
                  </a:ext>
                </a:extLst>
              </a:tr>
              <a:tr h="1515435">
                <a:tc vMerge="1">
                  <a:txBody>
                    <a:bodyPr/>
                    <a:lstStyle/>
                    <a:p>
                      <a:endParaRPr lang="en-ZA"/>
                    </a:p>
                  </a:txBody>
                  <a:tcPr/>
                </a:tc>
                <a:tc>
                  <a:txBody>
                    <a:bodyPr/>
                    <a:lstStyle/>
                    <a:p>
                      <a:pPr algn="ctr">
                        <a:spcAft>
                          <a:spcPts val="0"/>
                        </a:spcAft>
                      </a:pPr>
                      <a:r>
                        <a:rPr lang="en-ZA" sz="1000">
                          <a:effectLst/>
                          <a:latin typeface="Trebuchet MS" panose="020B0603020202020204" pitchFamily="34" charset="0"/>
                          <a:ea typeface="Calibri" panose="020F0502020204030204" pitchFamily="34" charset="0"/>
                          <a:cs typeface="TTE1F48518t00"/>
                        </a:rPr>
                        <a:t>Increase in number of clients supported through TTF</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ZA" sz="1000">
                          <a:effectLst/>
                          <a:latin typeface="Trebuchet MS" panose="020B0603020202020204" pitchFamily="34" charset="0"/>
                          <a:ea typeface="Calibri" panose="020F0502020204030204" pitchFamily="34" charset="0"/>
                          <a:cs typeface="TTE1F48518t00"/>
                        </a:rPr>
                        <a:t>Number of clients supported through Technology Transfer </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30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30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77</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47</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solidFill>
                            <a:srgbClr val="000000"/>
                          </a:solidFill>
                          <a:effectLst/>
                          <a:latin typeface="Trebuchet MS" panose="020B0603020202020204" pitchFamily="34" charset="0"/>
                          <a:ea typeface="Calibri" panose="020F0502020204030204" pitchFamily="34" charset="0"/>
                          <a:cs typeface="TTE1F48518t00"/>
                        </a:rPr>
                        <a:t>Additional funding was received through budget reprioritization and increased partnerships. These resources enabled an increase support to more enterprises.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957818"/>
                  </a:ext>
                </a:extLst>
              </a:tr>
            </a:tbl>
          </a:graphicData>
        </a:graphic>
      </p:graphicFrame>
    </p:spTree>
    <p:extLst>
      <p:ext uri="{BB962C8B-B14F-4D97-AF65-F5344CB8AC3E}">
        <p14:creationId xmlns:p14="http://schemas.microsoft.com/office/powerpoint/2010/main" val="1562087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smtClean="0">
                <a:solidFill>
                  <a:schemeClr val="accent6">
                    <a:lumMod val="75000"/>
                  </a:schemeClr>
                </a:solidFill>
                <a:latin typeface="Trebuchet MS" pitchFamily="34" charset="0"/>
              </a:rPr>
              <a:t>ANNUAL </a:t>
            </a:r>
            <a:r>
              <a:rPr lang="en-ZA" sz="2800" b="1" dirty="0">
                <a:solidFill>
                  <a:schemeClr val="accent6">
                    <a:lumMod val="75000"/>
                  </a:schemeClr>
                </a:solidFill>
                <a:latin typeface="Trebuchet MS" pitchFamily="34" charset="0"/>
              </a:rPr>
              <a:t>PERFORMANCE PLAN </a:t>
            </a:r>
            <a:r>
              <a:rPr lang="en-ZA" sz="2800" b="1" dirty="0" smtClean="0">
                <a:solidFill>
                  <a:schemeClr val="accent6">
                    <a:lumMod val="75000"/>
                  </a:schemeClr>
                </a:solidFill>
                <a:latin typeface="Trebuchet MS" pitchFamily="34" charset="0"/>
              </a:rPr>
              <a:t>– PROGRAMME 2- STP</a:t>
            </a:r>
            <a:endParaRPr lang="en-ZA" sz="2800" b="1" dirty="0">
              <a:solidFill>
                <a:schemeClr val="accent6">
                  <a:lumMod val="75000"/>
                </a:schemeClr>
              </a:solidFill>
              <a:latin typeface="Trebuchet MS" pitchFamily="34" charset="0"/>
            </a:endParaRPr>
          </a:p>
        </p:txBody>
      </p:sp>
      <p:sp>
        <p:nvSpPr>
          <p:cNvPr id="27" name="Content Placeholder 2"/>
          <p:cNvSpPr txBox="1">
            <a:spLocks/>
          </p:cNvSpPr>
          <p:nvPr/>
        </p:nvSpPr>
        <p:spPr bwMode="auto">
          <a:xfrm>
            <a:off x="1036320" y="807743"/>
            <a:ext cx="5638800" cy="53941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spcAft>
                <a:spcPts val="600"/>
              </a:spcAft>
              <a:buNone/>
            </a:pPr>
            <a:endParaRPr lang="en-US" dirty="0"/>
          </a:p>
        </p:txBody>
      </p:sp>
      <p:sp>
        <p:nvSpPr>
          <p:cNvPr id="5" name="Slide Number Placeholder 4"/>
          <p:cNvSpPr>
            <a:spLocks noGrp="1"/>
          </p:cNvSpPr>
          <p:nvPr>
            <p:ph type="sldNum" sz="quarter" idx="12"/>
          </p:nvPr>
        </p:nvSpPr>
        <p:spPr/>
        <p:txBody>
          <a:bodyPr/>
          <a:lstStyle/>
          <a:p>
            <a:fld id="{2A32619B-E9F6-4002-8F95-E8AFA5AE3C53}" type="slidenum">
              <a:rPr lang="en-ZA" smtClean="0"/>
              <a:t>15</a:t>
            </a:fld>
            <a:endParaRPr lang="en-ZA"/>
          </a:p>
        </p:txBody>
      </p:sp>
      <p:graphicFrame>
        <p:nvGraphicFramePr>
          <p:cNvPr id="9" name="Table 8"/>
          <p:cNvGraphicFramePr>
            <a:graphicFrameLocks noGrp="1"/>
          </p:cNvGraphicFramePr>
          <p:nvPr>
            <p:extLst>
              <p:ext uri="{D42A27DB-BD31-4B8C-83A1-F6EECF244321}">
                <p14:modId xmlns:p14="http://schemas.microsoft.com/office/powerpoint/2010/main" val="3950054893"/>
              </p:ext>
            </p:extLst>
          </p:nvPr>
        </p:nvGraphicFramePr>
        <p:xfrm>
          <a:off x="862150" y="1005841"/>
          <a:ext cx="10491652" cy="5321697"/>
        </p:xfrm>
        <a:graphic>
          <a:graphicData uri="http://schemas.openxmlformats.org/drawingml/2006/table">
            <a:tbl>
              <a:tblPr firstRow="1" firstCol="1" bandRow="1"/>
              <a:tblGrid>
                <a:gridCol w="1146601">
                  <a:extLst>
                    <a:ext uri="{9D8B030D-6E8A-4147-A177-3AD203B41FA5}">
                      <a16:colId xmlns:a16="http://schemas.microsoft.com/office/drawing/2014/main" val="2680421627"/>
                    </a:ext>
                  </a:extLst>
                </a:gridCol>
                <a:gridCol w="1411489">
                  <a:extLst>
                    <a:ext uri="{9D8B030D-6E8A-4147-A177-3AD203B41FA5}">
                      <a16:colId xmlns:a16="http://schemas.microsoft.com/office/drawing/2014/main" val="1094724086"/>
                    </a:ext>
                  </a:extLst>
                </a:gridCol>
                <a:gridCol w="1411489">
                  <a:extLst>
                    <a:ext uri="{9D8B030D-6E8A-4147-A177-3AD203B41FA5}">
                      <a16:colId xmlns:a16="http://schemas.microsoft.com/office/drawing/2014/main" val="3302447051"/>
                    </a:ext>
                  </a:extLst>
                </a:gridCol>
                <a:gridCol w="881093">
                  <a:extLst>
                    <a:ext uri="{9D8B030D-6E8A-4147-A177-3AD203B41FA5}">
                      <a16:colId xmlns:a16="http://schemas.microsoft.com/office/drawing/2014/main" val="21129523"/>
                    </a:ext>
                  </a:extLst>
                </a:gridCol>
                <a:gridCol w="969388">
                  <a:extLst>
                    <a:ext uri="{9D8B030D-6E8A-4147-A177-3AD203B41FA5}">
                      <a16:colId xmlns:a16="http://schemas.microsoft.com/office/drawing/2014/main" val="3047757520"/>
                    </a:ext>
                  </a:extLst>
                </a:gridCol>
                <a:gridCol w="969388">
                  <a:extLst>
                    <a:ext uri="{9D8B030D-6E8A-4147-A177-3AD203B41FA5}">
                      <a16:colId xmlns:a16="http://schemas.microsoft.com/office/drawing/2014/main" val="247554744"/>
                    </a:ext>
                  </a:extLst>
                </a:gridCol>
                <a:gridCol w="1851102">
                  <a:extLst>
                    <a:ext uri="{9D8B030D-6E8A-4147-A177-3AD203B41FA5}">
                      <a16:colId xmlns:a16="http://schemas.microsoft.com/office/drawing/2014/main" val="337790446"/>
                    </a:ext>
                  </a:extLst>
                </a:gridCol>
                <a:gridCol w="1851102">
                  <a:extLst>
                    <a:ext uri="{9D8B030D-6E8A-4147-A177-3AD203B41FA5}">
                      <a16:colId xmlns:a16="http://schemas.microsoft.com/office/drawing/2014/main" val="3095136505"/>
                    </a:ext>
                  </a:extLst>
                </a:gridCol>
              </a:tblGrid>
              <a:tr h="615727">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Strategic Objective </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Strategic </a:t>
                      </a:r>
                    </a:p>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Initiative </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Performance Measure or Indicator</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Annual Target</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Quarterly Milestone</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Actual Achievement</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Quarterly </a:t>
                      </a:r>
                    </a:p>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Variance </a:t>
                      </a: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Reasons for variance</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514763"/>
                  </a:ext>
                </a:extLst>
              </a:tr>
              <a:tr h="2994709">
                <a:tc rowSpan="2">
                  <a:txBody>
                    <a:bodyPr/>
                    <a:lstStyle/>
                    <a:p>
                      <a:pPr algn="ctr">
                        <a:spcAft>
                          <a:spcPts val="0"/>
                        </a:spcAft>
                      </a:pPr>
                      <a:endParaRPr lang="en-ZA"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Increase in incubation graduates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Number of SMMEs graduated</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160</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160</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FF0000"/>
                          </a:solidFill>
                          <a:effectLst/>
                          <a:latin typeface="Trebuchet MS" panose="020B0603020202020204" pitchFamily="34" charset="0"/>
                          <a:ea typeface="Calibri" panose="020F0502020204030204" pitchFamily="34" charset="0"/>
                          <a:cs typeface="TTE1F48518t00"/>
                        </a:rPr>
                        <a:t>106</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FF0000"/>
                          </a:solidFill>
                          <a:effectLst/>
                          <a:latin typeface="Trebuchet MS" panose="020B0603020202020204" pitchFamily="34" charset="0"/>
                          <a:ea typeface="Calibri" panose="020F0502020204030204" pitchFamily="34" charset="0"/>
                          <a:cs typeface="TTE1F48518t00"/>
                        </a:rPr>
                        <a:t>-54</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solidFill>
                            <a:srgbClr val="000000"/>
                          </a:solidFill>
                          <a:effectLst/>
                          <a:latin typeface="Trebuchet MS" panose="020B0603020202020204" pitchFamily="34" charset="0"/>
                          <a:ea typeface="Calibri" panose="020F0502020204030204" pitchFamily="34" charset="0"/>
                          <a:cs typeface="TTE1F48518t00"/>
                        </a:rPr>
                        <a:t>Some of the entrepreneurs who were due to graduate by end March couldn’t finalize their processes due to the Covid-19 lockdown.  These will be further delayed as these entrepreneurs will now be requiring more support in order to survive. </a:t>
                      </a: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Assess the impact and develop initiatives to assist</a:t>
                      </a: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710320"/>
                  </a:ext>
                </a:extLst>
              </a:tr>
              <a:tr h="1711261">
                <a:tc vMerge="1">
                  <a:txBody>
                    <a:bodyPr/>
                    <a:lstStyle/>
                    <a:p>
                      <a:pPr algn="ctr">
                        <a:spcAft>
                          <a:spcPts val="0"/>
                        </a:spcAft>
                      </a:pPr>
                      <a:endParaRPr lang="en-Z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 </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effectLst/>
                          <a:latin typeface="Trebuchet MS" panose="020B0603020202020204" pitchFamily="34" charset="0"/>
                          <a:ea typeface="Calibri" panose="020F0502020204030204" pitchFamily="34" charset="0"/>
                          <a:cs typeface="TTE1F48518t00"/>
                        </a:rPr>
                        <a:t>Number of new</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a:effectLst/>
                          <a:latin typeface="Trebuchet MS" panose="020B0603020202020204" pitchFamily="34" charset="0"/>
                          <a:ea typeface="Calibri" panose="020F0502020204030204" pitchFamily="34" charset="0"/>
                          <a:cs typeface="TTE1F48518t00"/>
                        </a:rPr>
                        <a:t>incubation centers</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a:effectLst/>
                          <a:latin typeface="Trebuchet MS" panose="020B0603020202020204" pitchFamily="34" charset="0"/>
                          <a:ea typeface="Calibri" panose="020F0502020204030204" pitchFamily="34" charset="0"/>
                          <a:cs typeface="TTE1F48518t00"/>
                        </a:rPr>
                        <a:t>established and</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a:effectLst/>
                          <a:latin typeface="Trebuchet MS" panose="020B0603020202020204" pitchFamily="34" charset="0"/>
                          <a:ea typeface="Calibri" panose="020F0502020204030204" pitchFamily="34" charset="0"/>
                          <a:cs typeface="TTE1F48518t00"/>
                        </a:rPr>
                        <a:t>supported</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8</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8</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28</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20</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solidFill>
                            <a:srgbClr val="000000"/>
                          </a:solidFill>
                          <a:effectLst/>
                          <a:latin typeface="Trebuchet MS" panose="020B0603020202020204" pitchFamily="34" charset="0"/>
                          <a:ea typeface="Calibri" panose="020F0502020204030204" pitchFamily="34" charset="0"/>
                          <a:cs typeface="TTE1F48518t00"/>
                        </a:rPr>
                        <a:t> Budget reprioritization to 6</a:t>
                      </a:r>
                      <a:r>
                        <a:rPr lang="en-ZA" sz="1000" baseline="30000" dirty="0">
                          <a:solidFill>
                            <a:srgbClr val="000000"/>
                          </a:solidFill>
                          <a:effectLst/>
                          <a:latin typeface="Trebuchet MS" panose="020B0603020202020204" pitchFamily="34" charset="0"/>
                          <a:ea typeface="Calibri" panose="020F0502020204030204" pitchFamily="34" charset="0"/>
                          <a:cs typeface="TTE1F48518t00"/>
                        </a:rPr>
                        <a:t>th</a:t>
                      </a:r>
                      <a:r>
                        <a:rPr lang="en-ZA" sz="1000" dirty="0">
                          <a:solidFill>
                            <a:srgbClr val="000000"/>
                          </a:solidFill>
                          <a:effectLst/>
                          <a:latin typeface="Trebuchet MS" panose="020B0603020202020204" pitchFamily="34" charset="0"/>
                          <a:ea typeface="Calibri" panose="020F0502020204030204" pitchFamily="34" charset="0"/>
                          <a:cs typeface="TTE1F48518t00"/>
                        </a:rPr>
                        <a:t> administration priorities and partnerships enabled creation of more incubators, prioritizing townships and rural areas.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7868" marR="37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591996"/>
                  </a:ext>
                </a:extLst>
              </a:tr>
            </a:tbl>
          </a:graphicData>
        </a:graphic>
      </p:graphicFrame>
    </p:spTree>
    <p:extLst>
      <p:ext uri="{BB962C8B-B14F-4D97-AF65-F5344CB8AC3E}">
        <p14:creationId xmlns:p14="http://schemas.microsoft.com/office/powerpoint/2010/main" val="422991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a:solidFill>
                  <a:schemeClr val="accent6">
                    <a:lumMod val="75000"/>
                  </a:schemeClr>
                </a:solidFill>
                <a:latin typeface="Trebuchet MS" pitchFamily="34" charset="0"/>
              </a:rPr>
              <a:t>ANNUAL PERFORMANCE PLAN - ADMINISTRATION</a:t>
            </a:r>
          </a:p>
        </p:txBody>
      </p:sp>
      <p:sp>
        <p:nvSpPr>
          <p:cNvPr id="27" name="Content Placeholder 2"/>
          <p:cNvSpPr txBox="1">
            <a:spLocks/>
          </p:cNvSpPr>
          <p:nvPr/>
        </p:nvSpPr>
        <p:spPr bwMode="auto">
          <a:xfrm>
            <a:off x="1036320" y="807743"/>
            <a:ext cx="5638800" cy="53941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spcAft>
                <a:spcPts val="600"/>
              </a:spcAft>
              <a:buNone/>
            </a:pPr>
            <a:endParaRPr lang="en-US" dirty="0"/>
          </a:p>
        </p:txBody>
      </p:sp>
      <p:sp>
        <p:nvSpPr>
          <p:cNvPr id="5" name="Slide Number Placeholder 4"/>
          <p:cNvSpPr>
            <a:spLocks noGrp="1"/>
          </p:cNvSpPr>
          <p:nvPr>
            <p:ph type="sldNum" sz="quarter" idx="12"/>
          </p:nvPr>
        </p:nvSpPr>
        <p:spPr/>
        <p:txBody>
          <a:bodyPr/>
          <a:lstStyle/>
          <a:p>
            <a:fld id="{2A32619B-E9F6-4002-8F95-E8AFA5AE3C53}" type="slidenum">
              <a:rPr lang="en-ZA" smtClean="0"/>
              <a:t>16</a:t>
            </a:fld>
            <a:endParaRPr lang="en-ZA"/>
          </a:p>
        </p:txBody>
      </p:sp>
      <p:graphicFrame>
        <p:nvGraphicFramePr>
          <p:cNvPr id="8" name="Table 7"/>
          <p:cNvGraphicFramePr>
            <a:graphicFrameLocks noGrp="1"/>
          </p:cNvGraphicFramePr>
          <p:nvPr>
            <p:extLst>
              <p:ext uri="{D42A27DB-BD31-4B8C-83A1-F6EECF244321}">
                <p14:modId xmlns:p14="http://schemas.microsoft.com/office/powerpoint/2010/main" val="1405792089"/>
              </p:ext>
            </p:extLst>
          </p:nvPr>
        </p:nvGraphicFramePr>
        <p:xfrm>
          <a:off x="380999" y="911349"/>
          <a:ext cx="11101252" cy="5416188"/>
        </p:xfrm>
        <a:graphic>
          <a:graphicData uri="http://schemas.openxmlformats.org/drawingml/2006/table">
            <a:tbl>
              <a:tblPr firstRow="1" firstCol="1" bandRow="1"/>
              <a:tblGrid>
                <a:gridCol w="1255407">
                  <a:extLst>
                    <a:ext uri="{9D8B030D-6E8A-4147-A177-3AD203B41FA5}">
                      <a16:colId xmlns:a16="http://schemas.microsoft.com/office/drawing/2014/main" val="1688022236"/>
                    </a:ext>
                  </a:extLst>
                </a:gridCol>
                <a:gridCol w="1351403">
                  <a:extLst>
                    <a:ext uri="{9D8B030D-6E8A-4147-A177-3AD203B41FA5}">
                      <a16:colId xmlns:a16="http://schemas.microsoft.com/office/drawing/2014/main" val="2400601787"/>
                    </a:ext>
                  </a:extLst>
                </a:gridCol>
                <a:gridCol w="1516512">
                  <a:extLst>
                    <a:ext uri="{9D8B030D-6E8A-4147-A177-3AD203B41FA5}">
                      <a16:colId xmlns:a16="http://schemas.microsoft.com/office/drawing/2014/main" val="2826665987"/>
                    </a:ext>
                  </a:extLst>
                </a:gridCol>
                <a:gridCol w="800275">
                  <a:extLst>
                    <a:ext uri="{9D8B030D-6E8A-4147-A177-3AD203B41FA5}">
                      <a16:colId xmlns:a16="http://schemas.microsoft.com/office/drawing/2014/main" val="2685653977"/>
                    </a:ext>
                  </a:extLst>
                </a:gridCol>
                <a:gridCol w="1061381">
                  <a:extLst>
                    <a:ext uri="{9D8B030D-6E8A-4147-A177-3AD203B41FA5}">
                      <a16:colId xmlns:a16="http://schemas.microsoft.com/office/drawing/2014/main" val="3506906210"/>
                    </a:ext>
                  </a:extLst>
                </a:gridCol>
                <a:gridCol w="1061381">
                  <a:extLst>
                    <a:ext uri="{9D8B030D-6E8A-4147-A177-3AD203B41FA5}">
                      <a16:colId xmlns:a16="http://schemas.microsoft.com/office/drawing/2014/main" val="2744878191"/>
                    </a:ext>
                  </a:extLst>
                </a:gridCol>
                <a:gridCol w="1306013">
                  <a:extLst>
                    <a:ext uri="{9D8B030D-6E8A-4147-A177-3AD203B41FA5}">
                      <a16:colId xmlns:a16="http://schemas.microsoft.com/office/drawing/2014/main" val="207755602"/>
                    </a:ext>
                  </a:extLst>
                </a:gridCol>
                <a:gridCol w="2748880">
                  <a:extLst>
                    <a:ext uri="{9D8B030D-6E8A-4147-A177-3AD203B41FA5}">
                      <a16:colId xmlns:a16="http://schemas.microsoft.com/office/drawing/2014/main" val="1347770225"/>
                    </a:ext>
                  </a:extLst>
                </a:gridCol>
              </a:tblGrid>
              <a:tr h="606584">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Strategic Objective </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Strategic </a:t>
                      </a:r>
                    </a:p>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Initiative </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Performance Measure or Indicator</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Annual Target</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Quarterly Milestone</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Actual Achievement</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Quarterly </a:t>
                      </a:r>
                    </a:p>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Variance </a:t>
                      </a: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Reasons for variance</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3548302254"/>
                  </a:ext>
                </a:extLst>
              </a:tr>
              <a:tr h="790965">
                <a:tc>
                  <a:txBody>
                    <a:bodyPr/>
                    <a:lstStyle/>
                    <a:p>
                      <a:pPr algn="ctr">
                        <a:spcAft>
                          <a:spcPts val="0"/>
                        </a:spcAft>
                      </a:pPr>
                      <a:r>
                        <a:rPr lang="en-ZA" sz="1000" b="0">
                          <a:effectLst/>
                          <a:latin typeface="Trebuchet MS" panose="020B0603020202020204" pitchFamily="34" charset="0"/>
                          <a:ea typeface="Times New Roman" panose="02020603050405020304" pitchFamily="18" charset="0"/>
                          <a:cs typeface="Times New Roman" panose="02020603050405020304" pitchFamily="18" charset="0"/>
                        </a:rPr>
                        <a:t>Improve strategic alignment </a:t>
                      </a:r>
                      <a:endParaRPr lang="en-ZA" sz="10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Delivery on shareholders compact </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Percentage achievement of shareholders compact deliverables</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100%</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100%</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100%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None</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192398"/>
                  </a:ext>
                </a:extLst>
              </a:tr>
              <a:tr h="790965">
                <a:tc>
                  <a:txBody>
                    <a:bodyPr/>
                    <a:lstStyle/>
                    <a:p>
                      <a:pPr algn="ctr">
                        <a:spcAft>
                          <a:spcPts val="0"/>
                        </a:spcAft>
                      </a:pPr>
                      <a:r>
                        <a:rPr lang="en-ZA" sz="1000" b="0">
                          <a:effectLst/>
                          <a:latin typeface="Trebuchet MS" panose="020B0603020202020204" pitchFamily="34" charset="0"/>
                          <a:ea typeface="Times New Roman" panose="02020603050405020304" pitchFamily="18" charset="0"/>
                          <a:cs typeface="Times New Roman" panose="02020603050405020304" pitchFamily="18" charset="0"/>
                        </a:rPr>
                        <a:t>Improve stakeholder engagement  </a:t>
                      </a:r>
                      <a:endParaRPr lang="en-ZA" sz="1000" b="1">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b="0">
                          <a:effectLst/>
                          <a:latin typeface="Trebuchet MS" panose="020B0603020202020204" pitchFamily="34" charset="0"/>
                          <a:ea typeface="Times New Roman" panose="02020603050405020304" pitchFamily="18" charset="0"/>
                          <a:cs typeface="Times New Roman" panose="02020603050405020304" pitchFamily="18" charset="0"/>
                        </a:rPr>
                        <a:t> </a:t>
                      </a:r>
                      <a:endParaRPr lang="en-ZA" sz="10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000" b="0">
                          <a:effectLst/>
                          <a:latin typeface="Trebuchet MS" panose="020B0603020202020204" pitchFamily="34" charset="0"/>
                          <a:ea typeface="Times New Roman" panose="02020603050405020304" pitchFamily="18" charset="0"/>
                          <a:cs typeface="Times New Roman" panose="02020603050405020304" pitchFamily="18" charset="0"/>
                        </a:rPr>
                        <a:t>Implement stakeholder engagement plan </a:t>
                      </a:r>
                      <a:endParaRPr lang="en-ZA" sz="1000" b="1">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b="0">
                          <a:effectLst/>
                          <a:latin typeface="Trebuchet MS" panose="020B0603020202020204" pitchFamily="34" charset="0"/>
                          <a:ea typeface="Times New Roman" panose="02020603050405020304" pitchFamily="18" charset="0"/>
                          <a:cs typeface="Times New Roman" panose="02020603050405020304" pitchFamily="18" charset="0"/>
                        </a:rPr>
                        <a:t> </a:t>
                      </a:r>
                      <a:endParaRPr lang="en-ZA" sz="10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000" b="0" dirty="0">
                          <a:effectLst/>
                          <a:latin typeface="Trebuchet MS" panose="020B0603020202020204" pitchFamily="34" charset="0"/>
                          <a:ea typeface="Times New Roman" panose="02020603050405020304" pitchFamily="18" charset="0"/>
                          <a:cs typeface="Times New Roman" panose="02020603050405020304" pitchFamily="18" charset="0"/>
                        </a:rPr>
                        <a:t>Percentage of stakeholders engaged </a:t>
                      </a:r>
                      <a:endParaRPr lang="en-ZA" sz="10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70%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70%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97%</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27%</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a:effectLst/>
                          <a:latin typeface="Trebuchet MS" panose="020B0603020202020204" pitchFamily="34" charset="0"/>
                          <a:ea typeface="Times New Roman" panose="02020603050405020304" pitchFamily="18" charset="0"/>
                          <a:cs typeface="Times New Roman" panose="02020603050405020304" pitchFamily="18" charset="0"/>
                        </a:rPr>
                        <a:t>Due to the various engagements in relation to the eco system facilitation role.</a:t>
                      </a: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44471"/>
                  </a:ext>
                </a:extLst>
              </a:tr>
              <a:tr h="1265545">
                <a:tc rowSpan="3">
                  <a:txBody>
                    <a:bodyPr/>
                    <a:lstStyle/>
                    <a:p>
                      <a:pPr algn="ctr">
                        <a:spcAft>
                          <a:spcPts val="0"/>
                        </a:spcAft>
                      </a:pPr>
                      <a:r>
                        <a:rPr lang="en-ZA" sz="1000" b="0">
                          <a:effectLst/>
                          <a:latin typeface="Trebuchet MS" panose="020B0603020202020204" pitchFamily="34" charset="0"/>
                          <a:ea typeface="Times New Roman" panose="02020603050405020304" pitchFamily="18" charset="0"/>
                          <a:cs typeface="Times New Roman" panose="02020603050405020304" pitchFamily="18" charset="0"/>
                        </a:rPr>
                        <a:t>Improve Organisational Performance </a:t>
                      </a:r>
                      <a:endParaRPr lang="en-ZA" sz="10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0000"/>
                          </a:solidFill>
                          <a:effectLst/>
                          <a:latin typeface="Trebuchet MS" panose="020B0603020202020204" pitchFamily="34" charset="0"/>
                          <a:ea typeface="Calibri" panose="020F0502020204030204" pitchFamily="34" charset="0"/>
                          <a:cs typeface="TTE1F48518t00"/>
                        </a:rPr>
                        <a:t>Jobs created</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000">
                          <a:solidFill>
                            <a:srgbClr val="000000"/>
                          </a:solidFill>
                          <a:effectLst/>
                          <a:latin typeface="Trebuchet MS" panose="020B0603020202020204" pitchFamily="34" charset="0"/>
                          <a:ea typeface="Calibri" panose="020F0502020204030204" pitchFamily="34" charset="0"/>
                          <a:cs typeface="TTE1F48518t00"/>
                        </a:rPr>
                        <a:t>Number of new jobs created by supported clients</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a:solidFill>
                            <a:srgbClr val="000000"/>
                          </a:solidFill>
                          <a:effectLst/>
                          <a:latin typeface="Trebuchet MS" panose="020B0603020202020204" pitchFamily="34" charset="0"/>
                          <a:ea typeface="Calibri" panose="020F0502020204030204" pitchFamily="34" charset="0"/>
                          <a:cs typeface="TTE1F48518t00"/>
                        </a:rPr>
                        <a:t> </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000" b="1" dirty="0">
                          <a:solidFill>
                            <a:srgbClr val="000000"/>
                          </a:solidFill>
                          <a:effectLst/>
                          <a:latin typeface="Trebuchet MS" panose="020B0603020202020204" pitchFamily="34" charset="0"/>
                          <a:ea typeface="Calibri" panose="020F0502020204030204" pitchFamily="34" charset="0"/>
                          <a:cs typeface="TTE1F48518t00"/>
                        </a:rPr>
                        <a:t>3,250</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000" b="1">
                          <a:solidFill>
                            <a:srgbClr val="000000"/>
                          </a:solidFill>
                          <a:effectLst/>
                          <a:latin typeface="Trebuchet MS" panose="020B0603020202020204" pitchFamily="34" charset="0"/>
                          <a:ea typeface="Calibri" panose="020F0502020204030204" pitchFamily="34" charset="0"/>
                          <a:cs typeface="TTE1F48518t00"/>
                        </a:rPr>
                        <a:t>3,250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6 709</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3 459</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This is due to the number of improvement assessments conducted, the impact of appropriate interventions implemented and increased number of incubatees due to increased number of incubators established.</a:t>
                      </a: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259246"/>
                  </a:ext>
                </a:extLst>
              </a:tr>
              <a:tr h="1012970">
                <a:tc vMerge="1">
                  <a:txBody>
                    <a:bodyPr/>
                    <a:lstStyle/>
                    <a:p>
                      <a:endParaRPr lang="en-ZA"/>
                    </a:p>
                  </a:txBody>
                  <a:tcPr/>
                </a:tc>
                <a:tc>
                  <a:txBody>
                    <a:bodyPr/>
                    <a:lstStyle/>
                    <a:p>
                      <a:pPr algn="ctr">
                        <a:spcAft>
                          <a:spcPts val="0"/>
                        </a:spcAft>
                      </a:pPr>
                      <a:r>
                        <a:rPr lang="en-ZA" sz="1000">
                          <a:solidFill>
                            <a:srgbClr val="000000"/>
                          </a:solidFill>
                          <a:effectLst/>
                          <a:latin typeface="Trebuchet MS" panose="020B0603020202020204" pitchFamily="34" charset="0"/>
                          <a:ea typeface="Calibri" panose="020F0502020204030204" pitchFamily="34" charset="0"/>
                          <a:cs typeface="TTE1F48518t00"/>
                        </a:rPr>
                        <a:t>Jobs sustained</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0000"/>
                          </a:solidFill>
                          <a:effectLst/>
                          <a:latin typeface="Trebuchet MS" panose="020B0603020202020204" pitchFamily="34" charset="0"/>
                          <a:ea typeface="Calibri" panose="020F0502020204030204" pitchFamily="34" charset="0"/>
                          <a:cs typeface="TTE1F48518t00"/>
                        </a:rPr>
                        <a:t>Number of jobs sustained by supported clients</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solidFill>
                            <a:srgbClr val="000000"/>
                          </a:solidFill>
                          <a:effectLst/>
                          <a:latin typeface="Trebuchet MS" panose="020B0603020202020204" pitchFamily="34" charset="0"/>
                          <a:ea typeface="Calibri" panose="020F0502020204030204" pitchFamily="34" charset="0"/>
                          <a:cs typeface="TTE1F48518t00"/>
                        </a:rPr>
                        <a:t>8,250</a:t>
                      </a:r>
                      <a:r>
                        <a:rPr lang="en-ZA" sz="1000" b="1">
                          <a:solidFill>
                            <a:srgbClr val="000000"/>
                          </a:solidFill>
                          <a:effectLst/>
                          <a:highlight>
                            <a:srgbClr val="FFFF00"/>
                          </a:highlight>
                          <a:latin typeface="Trebuchet MS" panose="020B0603020202020204" pitchFamily="34" charset="0"/>
                          <a:ea typeface="Calibri" panose="020F0502020204030204" pitchFamily="34" charset="0"/>
                          <a:cs typeface="TTE1F48518t00"/>
                        </a:rPr>
                        <a:t> </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solidFill>
                            <a:srgbClr val="000000"/>
                          </a:solidFill>
                          <a:effectLst/>
                          <a:latin typeface="Trebuchet MS" panose="020B0603020202020204" pitchFamily="34" charset="0"/>
                          <a:ea typeface="Calibri" panose="020F0502020204030204" pitchFamily="34" charset="0"/>
                          <a:cs typeface="TTE1F48518t00"/>
                        </a:rPr>
                        <a:t>8,250</a:t>
                      </a:r>
                      <a:r>
                        <a:rPr lang="en-ZA" sz="1000" b="1">
                          <a:solidFill>
                            <a:srgbClr val="000000"/>
                          </a:solidFill>
                          <a:effectLst/>
                          <a:highlight>
                            <a:srgbClr val="FFFF00"/>
                          </a:highlight>
                          <a:latin typeface="Trebuchet MS" panose="020B0603020202020204" pitchFamily="34" charset="0"/>
                          <a:ea typeface="Calibri" panose="020F0502020204030204" pitchFamily="34" charset="0"/>
                          <a:cs typeface="TTE1F48518t00"/>
                        </a:rPr>
                        <a:t> </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22 230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13 980</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The high number of jobs sustained is a result of the number of interventions conducted and successfully implemented and increased number of incubators established.</a:t>
                      </a: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874095"/>
                  </a:ext>
                </a:extLst>
              </a:tr>
              <a:tr h="949159">
                <a:tc vMerge="1">
                  <a:txBody>
                    <a:bodyPr/>
                    <a:lstStyle/>
                    <a:p>
                      <a:endParaRPr lang="en-ZA"/>
                    </a:p>
                  </a:txBody>
                  <a:tcPr/>
                </a:tc>
                <a:tc>
                  <a:txBody>
                    <a:bodyPr/>
                    <a:lstStyle/>
                    <a:p>
                      <a:pPr algn="ctr">
                        <a:spcAft>
                          <a:spcPts val="0"/>
                        </a:spcAft>
                      </a:pPr>
                      <a:r>
                        <a:rPr lang="en-ZA" sz="1000">
                          <a:solidFill>
                            <a:srgbClr val="000000"/>
                          </a:solidFill>
                          <a:effectLst/>
                          <a:latin typeface="Trebuchet MS" panose="020B0603020202020204" pitchFamily="34" charset="0"/>
                          <a:ea typeface="Calibri" panose="020F0502020204030204" pitchFamily="34" charset="0"/>
                          <a:cs typeface="TTE1F48518t00"/>
                        </a:rPr>
                        <a:t>Turnover increase</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0000"/>
                          </a:solidFill>
                          <a:effectLst/>
                          <a:latin typeface="Trebuchet MS" panose="020B0603020202020204" pitchFamily="34" charset="0"/>
                          <a:ea typeface="Calibri" panose="020F0502020204030204" pitchFamily="34" charset="0"/>
                          <a:cs typeface="TTE1F48518t00"/>
                        </a:rPr>
                        <a:t>Amount increase in turnover in supported clients</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a:solidFill>
                            <a:srgbClr val="000000"/>
                          </a:solidFill>
                          <a:effectLst/>
                          <a:latin typeface="Trebuchet MS" panose="020B0603020202020204" pitchFamily="34" charset="0"/>
                          <a:ea typeface="Calibri" panose="020F0502020204030204" pitchFamily="34" charset="0"/>
                          <a:cs typeface="TTE1F48518t00"/>
                        </a:rPr>
                        <a:t> </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R 1,5 Billion</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R 1,5 Billion</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4F81BD"/>
                          </a:solidFill>
                          <a:effectLst/>
                          <a:latin typeface="Trebuchet MS" panose="020B0603020202020204" pitchFamily="34" charset="0"/>
                          <a:ea typeface="Calibri" panose="020F0502020204030204" pitchFamily="34" charset="0"/>
                          <a:cs typeface="TTE1F48518t00"/>
                        </a:rPr>
                        <a:t>R 2,055 Billion</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4F81BD"/>
                          </a:solidFill>
                          <a:effectLst/>
                          <a:latin typeface="Trebuchet MS" panose="020B0603020202020204" pitchFamily="34" charset="0"/>
                          <a:ea typeface="Calibri" panose="020F0502020204030204" pitchFamily="34" charset="0"/>
                          <a:cs typeface="TTE1F48518t00"/>
                        </a:rPr>
                        <a:t>R 555 Million</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Good business performance,  positive impact of interventions implemented as well as access to new markets and improved quality of products resulted in </a:t>
                      </a:r>
                      <a:r>
                        <a:rPr lang="en-ZA" sz="1000" dirty="0" smtClean="0">
                          <a:effectLst/>
                          <a:latin typeface="Trebuchet MS" panose="020B0603020202020204" pitchFamily="34" charset="0"/>
                          <a:ea typeface="Times New Roman" panose="02020603050405020304" pitchFamily="18" charset="0"/>
                          <a:cs typeface="Times New Roman" panose="02020603050405020304" pitchFamily="18" charset="0"/>
                        </a:rPr>
                        <a:t>increased </a:t>
                      </a: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in client’s turnover.</a:t>
                      </a: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618495"/>
                  </a:ext>
                </a:extLst>
              </a:tr>
            </a:tbl>
          </a:graphicData>
        </a:graphic>
      </p:graphicFrame>
    </p:spTree>
    <p:extLst>
      <p:ext uri="{BB962C8B-B14F-4D97-AF65-F5344CB8AC3E}">
        <p14:creationId xmlns:p14="http://schemas.microsoft.com/office/powerpoint/2010/main" val="2007073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smtClean="0">
                <a:solidFill>
                  <a:schemeClr val="accent6">
                    <a:lumMod val="75000"/>
                  </a:schemeClr>
                </a:solidFill>
                <a:latin typeface="Trebuchet MS" pitchFamily="34" charset="0"/>
              </a:rPr>
              <a:t>ANNUAL PERFORMANCE PLAN - ADMINISTRATION</a:t>
            </a:r>
            <a:endParaRPr lang="en-ZA" sz="2800" b="1" dirty="0">
              <a:solidFill>
                <a:schemeClr val="accent6">
                  <a:lumMod val="75000"/>
                </a:schemeClr>
              </a:solidFill>
              <a:latin typeface="Trebuchet MS" pitchFamily="34" charset="0"/>
            </a:endParaRPr>
          </a:p>
        </p:txBody>
      </p:sp>
      <p:sp>
        <p:nvSpPr>
          <p:cNvPr id="27" name="Content Placeholder 2"/>
          <p:cNvSpPr txBox="1">
            <a:spLocks/>
          </p:cNvSpPr>
          <p:nvPr/>
        </p:nvSpPr>
        <p:spPr bwMode="auto">
          <a:xfrm>
            <a:off x="1036320" y="807743"/>
            <a:ext cx="5638800" cy="53941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spcAft>
                <a:spcPts val="600"/>
              </a:spcAft>
              <a:buNone/>
            </a:pPr>
            <a:endParaRPr lang="en-US" dirty="0"/>
          </a:p>
        </p:txBody>
      </p:sp>
      <p:sp>
        <p:nvSpPr>
          <p:cNvPr id="5" name="Slide Number Placeholder 4"/>
          <p:cNvSpPr>
            <a:spLocks noGrp="1"/>
          </p:cNvSpPr>
          <p:nvPr>
            <p:ph type="sldNum" sz="quarter" idx="12"/>
          </p:nvPr>
        </p:nvSpPr>
        <p:spPr/>
        <p:txBody>
          <a:bodyPr/>
          <a:lstStyle/>
          <a:p>
            <a:fld id="{2A32619B-E9F6-4002-8F95-E8AFA5AE3C53}" type="slidenum">
              <a:rPr lang="en-ZA" smtClean="0"/>
              <a:t>17</a:t>
            </a:fld>
            <a:endParaRPr lang="en-ZA"/>
          </a:p>
        </p:txBody>
      </p:sp>
      <p:graphicFrame>
        <p:nvGraphicFramePr>
          <p:cNvPr id="9" name="Table 8"/>
          <p:cNvGraphicFramePr>
            <a:graphicFrameLocks noGrp="1"/>
          </p:cNvGraphicFramePr>
          <p:nvPr>
            <p:extLst>
              <p:ext uri="{D42A27DB-BD31-4B8C-83A1-F6EECF244321}">
                <p14:modId xmlns:p14="http://schemas.microsoft.com/office/powerpoint/2010/main" val="387208624"/>
              </p:ext>
            </p:extLst>
          </p:nvPr>
        </p:nvGraphicFramePr>
        <p:xfrm>
          <a:off x="409301" y="1008063"/>
          <a:ext cx="11049001" cy="5184537"/>
        </p:xfrm>
        <a:graphic>
          <a:graphicData uri="http://schemas.openxmlformats.org/drawingml/2006/table">
            <a:tbl>
              <a:tblPr firstRow="1" firstCol="1" bandRow="1"/>
              <a:tblGrid>
                <a:gridCol w="1249500">
                  <a:extLst>
                    <a:ext uri="{9D8B030D-6E8A-4147-A177-3AD203B41FA5}">
                      <a16:colId xmlns:a16="http://schemas.microsoft.com/office/drawing/2014/main" val="1688022236"/>
                    </a:ext>
                  </a:extLst>
                </a:gridCol>
                <a:gridCol w="1345043">
                  <a:extLst>
                    <a:ext uri="{9D8B030D-6E8A-4147-A177-3AD203B41FA5}">
                      <a16:colId xmlns:a16="http://schemas.microsoft.com/office/drawing/2014/main" val="2400601787"/>
                    </a:ext>
                  </a:extLst>
                </a:gridCol>
                <a:gridCol w="1345043">
                  <a:extLst>
                    <a:ext uri="{9D8B030D-6E8A-4147-A177-3AD203B41FA5}">
                      <a16:colId xmlns:a16="http://schemas.microsoft.com/office/drawing/2014/main" val="2826665987"/>
                    </a:ext>
                  </a:extLst>
                </a:gridCol>
                <a:gridCol w="960841">
                  <a:extLst>
                    <a:ext uri="{9D8B030D-6E8A-4147-A177-3AD203B41FA5}">
                      <a16:colId xmlns:a16="http://schemas.microsoft.com/office/drawing/2014/main" val="2685653977"/>
                    </a:ext>
                  </a:extLst>
                </a:gridCol>
                <a:gridCol w="1056384">
                  <a:extLst>
                    <a:ext uri="{9D8B030D-6E8A-4147-A177-3AD203B41FA5}">
                      <a16:colId xmlns:a16="http://schemas.microsoft.com/office/drawing/2014/main" val="3506906210"/>
                    </a:ext>
                  </a:extLst>
                </a:gridCol>
                <a:gridCol w="1056384">
                  <a:extLst>
                    <a:ext uri="{9D8B030D-6E8A-4147-A177-3AD203B41FA5}">
                      <a16:colId xmlns:a16="http://schemas.microsoft.com/office/drawing/2014/main" val="2744878191"/>
                    </a:ext>
                  </a:extLst>
                </a:gridCol>
                <a:gridCol w="2017903">
                  <a:extLst>
                    <a:ext uri="{9D8B030D-6E8A-4147-A177-3AD203B41FA5}">
                      <a16:colId xmlns:a16="http://schemas.microsoft.com/office/drawing/2014/main" val="207755602"/>
                    </a:ext>
                  </a:extLst>
                </a:gridCol>
                <a:gridCol w="2017903">
                  <a:extLst>
                    <a:ext uri="{9D8B030D-6E8A-4147-A177-3AD203B41FA5}">
                      <a16:colId xmlns:a16="http://schemas.microsoft.com/office/drawing/2014/main" val="1347770225"/>
                    </a:ext>
                  </a:extLst>
                </a:gridCol>
              </a:tblGrid>
              <a:tr h="676245">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Strategic Objective </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Strategic </a:t>
                      </a:r>
                    </a:p>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Initiative </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Performance Measure or Indicator</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Annual Target</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Quarterly Milestone</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Actual Achievement</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Quarterly </a:t>
                      </a:r>
                    </a:p>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Variance </a:t>
                      </a: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Reasons for variance</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3548302254"/>
                  </a:ext>
                </a:extLst>
              </a:tr>
              <a:tr h="901658">
                <a:tc>
                  <a:txBody>
                    <a:bodyPr/>
                    <a:lstStyle/>
                    <a:p>
                      <a:pPr algn="ctr">
                        <a:spcAft>
                          <a:spcPts val="0"/>
                        </a:spcAft>
                      </a:pPr>
                      <a:r>
                        <a:rPr lang="en-ZA" sz="1000" b="0" dirty="0">
                          <a:effectLst/>
                          <a:latin typeface="Trebuchet MS" panose="020B0603020202020204" pitchFamily="34" charset="0"/>
                          <a:ea typeface="Times New Roman" panose="02020603050405020304" pitchFamily="18" charset="0"/>
                          <a:cs typeface="Times New Roman" panose="02020603050405020304" pitchFamily="18" charset="0"/>
                        </a:rPr>
                        <a:t>Increase funding  </a:t>
                      </a:r>
                      <a:endParaRPr lang="en-ZA" sz="10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Improve partnering with stakeholders </a:t>
                      </a:r>
                    </a:p>
                    <a:p>
                      <a:pPr algn="ctr">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Value of support leveraged from partners</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R35 million </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Calibri" panose="020F0502020204030204" pitchFamily="34" charset="0"/>
                          <a:cs typeface="TTE1F48518t00"/>
                        </a:rPr>
                        <a:t>R35 million </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R 87,4 Million</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R 54,4 Million</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effectLst/>
                          <a:latin typeface="Trebuchet MS" panose="020B0603020202020204" pitchFamily="34" charset="0"/>
                          <a:ea typeface="Times New Roman" panose="02020603050405020304" pitchFamily="18" charset="0"/>
                          <a:cs typeface="Times New Roman" panose="02020603050405020304" pitchFamily="18" charset="0"/>
                        </a:rPr>
                        <a:t>Money or support in-kind</a:t>
                      </a:r>
                    </a:p>
                    <a:p>
                      <a:pPr>
                        <a:spcAft>
                          <a:spcPts val="0"/>
                        </a:spcAft>
                      </a:pPr>
                      <a:r>
                        <a:rPr lang="en-ZA" sz="1000" dirty="0" smtClean="0">
                          <a:effectLst/>
                          <a:latin typeface="Trebuchet MS" panose="020B0603020202020204" pitchFamily="34" charset="0"/>
                          <a:ea typeface="Times New Roman" panose="02020603050405020304" pitchFamily="18" charset="0"/>
                          <a:cs typeface="Times New Roman" panose="02020603050405020304" pitchFamily="18" charset="0"/>
                        </a:rPr>
                        <a:t>received from Stakeholders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651177"/>
                  </a:ext>
                </a:extLst>
              </a:tr>
              <a:tr h="1127073">
                <a:tc>
                  <a:txBody>
                    <a:bodyPr/>
                    <a:lstStyle/>
                    <a:p>
                      <a:pPr algn="ctr">
                        <a:spcAft>
                          <a:spcPts val="0"/>
                        </a:spcAft>
                      </a:pPr>
                      <a:r>
                        <a:rPr lang="en-ZA" sz="1000" b="0">
                          <a:effectLst/>
                          <a:latin typeface="Trebuchet MS" panose="020B0603020202020204" pitchFamily="34" charset="0"/>
                          <a:ea typeface="Times New Roman" panose="02020603050405020304" pitchFamily="18" charset="0"/>
                          <a:cs typeface="Times New Roman" panose="02020603050405020304" pitchFamily="18" charset="0"/>
                        </a:rPr>
                        <a:t>Improve cost efficiencies </a:t>
                      </a:r>
                      <a:endParaRPr lang="en-ZA" sz="10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Allocating most of financial resources to core service delivery</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dirty="0">
                          <a:effectLst/>
                          <a:latin typeface="Trebuchet MS" panose="020B0603020202020204" pitchFamily="34" charset="0"/>
                          <a:ea typeface="Calibri" panose="020F0502020204030204" pitchFamily="34" charset="0"/>
                          <a:cs typeface="TTE1F48518t00"/>
                        </a:rPr>
                        <a:t> </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Percentage of Seda budget allocated to core delivery</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75%</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75%</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81.22% </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(Apr-March)</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6.22%</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The 2019/20 focus on core service delivery and the bulk (more than the 75% target) was allocated to service delivery.</a:t>
                      </a: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766317"/>
                  </a:ext>
                </a:extLst>
              </a:tr>
              <a:tr h="901658">
                <a:tc>
                  <a:txBody>
                    <a:bodyPr/>
                    <a:lstStyle/>
                    <a:p>
                      <a:pPr algn="ctr">
                        <a:spcAft>
                          <a:spcPts val="0"/>
                        </a:spcAft>
                      </a:pPr>
                      <a:r>
                        <a:rPr lang="en-ZA" sz="1000" b="0">
                          <a:effectLst/>
                          <a:latin typeface="Trebuchet MS" panose="020B0603020202020204" pitchFamily="34" charset="0"/>
                          <a:ea typeface="Times New Roman" panose="02020603050405020304" pitchFamily="18" charset="0"/>
                          <a:cs typeface="Times New Roman" panose="02020603050405020304" pitchFamily="18" charset="0"/>
                        </a:rPr>
                        <a:t>Improve </a:t>
                      </a:r>
                      <a:endParaRPr lang="en-ZA" sz="1000" b="1">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b="0">
                          <a:effectLst/>
                          <a:latin typeface="Trebuchet MS" panose="020B0603020202020204" pitchFamily="34" charset="0"/>
                          <a:ea typeface="Times New Roman" panose="02020603050405020304" pitchFamily="18" charset="0"/>
                          <a:cs typeface="Times New Roman" panose="02020603050405020304" pitchFamily="18" charset="0"/>
                        </a:rPr>
                        <a:t>Customer  satisfaction</a:t>
                      </a:r>
                      <a:endParaRPr lang="en-ZA" sz="10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effectLst/>
                          <a:latin typeface="Trebuchet MS" panose="020B0603020202020204" pitchFamily="34" charset="0"/>
                          <a:ea typeface="Times New Roman" panose="02020603050405020304" pitchFamily="18" charset="0"/>
                          <a:cs typeface="Times New Roman" panose="02020603050405020304" pitchFamily="18" charset="0"/>
                        </a:rPr>
                        <a:t>Measure customer satisfaction </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Customer satisfaction</a:t>
                      </a:r>
                    </a:p>
                    <a:p>
                      <a:pPr algn="ctr">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index</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4 on a scale of</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 1-5</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4 on a scale of</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b="1">
                          <a:effectLst/>
                          <a:latin typeface="Trebuchet MS" panose="020B0603020202020204" pitchFamily="34" charset="0"/>
                          <a:ea typeface="Times New Roman" panose="02020603050405020304" pitchFamily="18" charset="0"/>
                          <a:cs typeface="Times New Roman" panose="02020603050405020304" pitchFamily="18" charset="0"/>
                        </a:rPr>
                        <a:t> 1-5</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4.65</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0.35</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Increased number of clients satisfied with the </a:t>
                      </a:r>
                      <a:r>
                        <a:rPr lang="en-ZA" sz="1000" dirty="0" smtClean="0">
                          <a:effectLst/>
                          <a:latin typeface="Trebuchet MS" panose="020B0603020202020204" pitchFamily="34" charset="0"/>
                          <a:ea typeface="Times New Roman" panose="02020603050405020304" pitchFamily="18" charset="0"/>
                          <a:cs typeface="Times New Roman" panose="02020603050405020304" pitchFamily="18" charset="0"/>
                        </a:rPr>
                        <a:t>organisation’s </a:t>
                      </a: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quality of service</a:t>
                      </a: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331444"/>
                  </a:ext>
                </a:extLst>
              </a:tr>
              <a:tr h="676245">
                <a:tc rowSpan="2">
                  <a:txBody>
                    <a:bodyPr/>
                    <a:lstStyle/>
                    <a:p>
                      <a:pPr algn="ctr">
                        <a:spcAft>
                          <a:spcPts val="0"/>
                        </a:spcAft>
                      </a:pPr>
                      <a:r>
                        <a:rPr lang="en-ZA" sz="1000" b="0">
                          <a:effectLst/>
                          <a:latin typeface="Trebuchet MS" panose="020B0603020202020204" pitchFamily="34" charset="0"/>
                          <a:ea typeface="Times New Roman" panose="02020603050405020304" pitchFamily="18" charset="0"/>
                          <a:cs typeface="Times New Roman" panose="02020603050405020304" pitchFamily="18" charset="0"/>
                        </a:rPr>
                        <a:t>Improve </a:t>
                      </a:r>
                      <a:endParaRPr lang="en-ZA" sz="1000" b="1">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b="0">
                          <a:effectLst/>
                          <a:latin typeface="Trebuchet MS" panose="020B0603020202020204" pitchFamily="34" charset="0"/>
                          <a:ea typeface="Times New Roman" panose="02020603050405020304" pitchFamily="18" charset="0"/>
                          <a:cs typeface="Times New Roman" panose="02020603050405020304" pitchFamily="18" charset="0"/>
                        </a:rPr>
                        <a:t>Stakeholder satisfaction</a:t>
                      </a:r>
                      <a:endParaRPr lang="en-ZA" sz="10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effectLst/>
                          <a:latin typeface="Trebuchet MS" panose="020B0603020202020204" pitchFamily="34" charset="0"/>
                          <a:ea typeface="Times New Roman" panose="02020603050405020304" pitchFamily="18" charset="0"/>
                          <a:cs typeface="Times New Roman" panose="02020603050405020304" pitchFamily="18" charset="0"/>
                        </a:rPr>
                        <a:t>Measure stakeholder  satisfaction </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Stakeholder satisfaction</a:t>
                      </a:r>
                    </a:p>
                    <a:p>
                      <a:pPr algn="ctr">
                        <a:spcAft>
                          <a:spcPts val="0"/>
                        </a:spcAft>
                      </a:pPr>
                      <a:r>
                        <a:rPr lang="en-ZA" sz="1000" dirty="0">
                          <a:effectLst/>
                          <a:latin typeface="Trebuchet MS" panose="020B0603020202020204" pitchFamily="34" charset="0"/>
                          <a:ea typeface="Times New Roman" panose="02020603050405020304" pitchFamily="18" charset="0"/>
                          <a:cs typeface="Times New Roman" panose="02020603050405020304" pitchFamily="18" charset="0"/>
                        </a:rPr>
                        <a:t>index</a:t>
                      </a: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3 on a scale of</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 1-5</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3 on a scale of</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 1-5</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3.4</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0.4</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dirty="0">
                          <a:effectLst/>
                          <a:latin typeface="Trebuchet MS" panose="020B0603020202020204" pitchFamily="34" charset="0"/>
                          <a:ea typeface="Calibri" panose="020F0502020204030204" pitchFamily="34" charset="0"/>
                          <a:cs typeface="TTE1F48518t00"/>
                        </a:rPr>
                        <a:t>Increased stakeholders satisfaction with Seda process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94524"/>
                  </a:ext>
                </a:extLst>
              </a:tr>
              <a:tr h="901658">
                <a:tc vMerge="1">
                  <a:txBody>
                    <a:bodyPr/>
                    <a:lstStyle/>
                    <a:p>
                      <a:endParaRPr lang="en-ZA"/>
                    </a:p>
                  </a:txBody>
                  <a:tcPr/>
                </a:tc>
                <a:tc>
                  <a:txBody>
                    <a:bodyPr/>
                    <a:lstStyle/>
                    <a:p>
                      <a:pPr algn="ctr">
                        <a:spcAft>
                          <a:spcPts val="0"/>
                        </a:spcAft>
                      </a:pPr>
                      <a:r>
                        <a:rPr lang="en-ZA" sz="1000">
                          <a:solidFill>
                            <a:srgbClr val="000000"/>
                          </a:solidFill>
                          <a:effectLst/>
                          <a:latin typeface="Trebuchet MS" panose="020B0603020202020204" pitchFamily="34" charset="0"/>
                          <a:ea typeface="Calibri" panose="020F0502020204030204" pitchFamily="34" charset="0"/>
                          <a:cs typeface="TTE1F48518t00"/>
                        </a:rPr>
                        <a:t>Reduce the vacancy rate </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a:solidFill>
                            <a:srgbClr val="000000"/>
                          </a:solidFill>
                          <a:effectLst/>
                          <a:latin typeface="Trebuchet MS" panose="020B0603020202020204" pitchFamily="34" charset="0"/>
                          <a:ea typeface="Calibri" panose="020F0502020204030204" pitchFamily="34" charset="0"/>
                          <a:cs typeface="TTE1F48518t00"/>
                        </a:rPr>
                        <a:t> </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0000"/>
                          </a:solidFill>
                          <a:effectLst/>
                          <a:latin typeface="Trebuchet MS" panose="020B0603020202020204" pitchFamily="34" charset="0"/>
                          <a:ea typeface="Calibri" panose="020F0502020204030204" pitchFamily="34" charset="0"/>
                          <a:cs typeface="TTE1F48518t00"/>
                        </a:rPr>
                        <a:t>Percentage of vacancy rate in funded positions</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en-ZA" sz="1000">
                          <a:solidFill>
                            <a:srgbClr val="000000"/>
                          </a:solidFill>
                          <a:effectLst/>
                          <a:latin typeface="Trebuchet MS" panose="020B0603020202020204" pitchFamily="34" charset="0"/>
                          <a:ea typeface="Calibri" panose="020F0502020204030204" pitchFamily="34" charset="0"/>
                          <a:cs typeface="TTE1F48518t00"/>
                        </a:rPr>
                        <a:t> </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5%</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b="1">
                          <a:effectLst/>
                          <a:latin typeface="Trebuchet MS" panose="020B0603020202020204" pitchFamily="34" charset="0"/>
                          <a:ea typeface="Calibri" panose="020F0502020204030204" pitchFamily="34" charset="0"/>
                          <a:cs typeface="TTE1F48518t00"/>
                        </a:rPr>
                        <a:t>5%</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a:solidFill>
                            <a:srgbClr val="0070C0"/>
                          </a:solidFill>
                          <a:effectLst/>
                          <a:latin typeface="Trebuchet MS" panose="020B0603020202020204" pitchFamily="34" charset="0"/>
                          <a:ea typeface="Calibri" panose="020F0502020204030204" pitchFamily="34" charset="0"/>
                          <a:cs typeface="TTE1F48518t00"/>
                        </a:rPr>
                        <a:t>5% </a:t>
                      </a:r>
                      <a:endParaRPr lang="en-ZA" sz="1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70C0"/>
                          </a:solidFill>
                          <a:effectLst/>
                          <a:latin typeface="Trebuchet MS" panose="020B0603020202020204" pitchFamily="34" charset="0"/>
                          <a:ea typeface="Calibri" panose="020F0502020204030204" pitchFamily="34" charset="0"/>
                          <a:cs typeface="TTE1F48518t00"/>
                        </a:rPr>
                        <a:t>5%</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effectLst/>
                          <a:latin typeface="Trebuchet MS" panose="020B0603020202020204" pitchFamily="34" charset="0"/>
                          <a:ea typeface="Calibri" panose="020F0502020204030204" pitchFamily="34" charset="0"/>
                          <a:cs typeface="TTE1F48518t00"/>
                        </a:rPr>
                        <a:t>None</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731" marR="3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217017"/>
                  </a:ext>
                </a:extLst>
              </a:tr>
            </a:tbl>
          </a:graphicData>
        </a:graphic>
      </p:graphicFrame>
    </p:spTree>
    <p:extLst>
      <p:ext uri="{BB962C8B-B14F-4D97-AF65-F5344CB8AC3E}">
        <p14:creationId xmlns:p14="http://schemas.microsoft.com/office/powerpoint/2010/main" val="3448385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smtClean="0">
                <a:solidFill>
                  <a:schemeClr val="accent6">
                    <a:lumMod val="75000"/>
                  </a:schemeClr>
                </a:solidFill>
                <a:latin typeface="Trebuchet MS" pitchFamily="34" charset="0"/>
              </a:rPr>
              <a:t>EXPANDING THE FOOTPRINT</a:t>
            </a:r>
            <a:endParaRPr lang="en-ZA" sz="2800" b="1" dirty="0">
              <a:solidFill>
                <a:schemeClr val="accent6">
                  <a:lumMod val="75000"/>
                </a:schemeClr>
              </a:solidFill>
              <a:latin typeface="Trebuchet MS" pitchFamily="34" charset="0"/>
            </a:endParaRPr>
          </a:p>
        </p:txBody>
      </p:sp>
      <p:sp>
        <p:nvSpPr>
          <p:cNvPr id="5" name="Slide Number Placeholder 4"/>
          <p:cNvSpPr>
            <a:spLocks noGrp="1"/>
          </p:cNvSpPr>
          <p:nvPr>
            <p:ph type="sldNum" sz="quarter" idx="12"/>
          </p:nvPr>
        </p:nvSpPr>
        <p:spPr/>
        <p:txBody>
          <a:bodyPr/>
          <a:lstStyle/>
          <a:p>
            <a:fld id="{2A32619B-E9F6-4002-8F95-E8AFA5AE3C53}" type="slidenum">
              <a:rPr lang="en-ZA" smtClean="0"/>
              <a:t>18</a:t>
            </a:fld>
            <a:endParaRPr lang="en-ZA"/>
          </a:p>
        </p:txBody>
      </p:sp>
      <p:sp>
        <p:nvSpPr>
          <p:cNvPr id="8" name="Content Placeholder 2"/>
          <p:cNvSpPr txBox="1">
            <a:spLocks/>
          </p:cNvSpPr>
          <p:nvPr/>
        </p:nvSpPr>
        <p:spPr>
          <a:xfrm>
            <a:off x="1358536" y="1077448"/>
            <a:ext cx="9995263" cy="5140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ZA" sz="2000" b="1" dirty="0">
              <a:solidFill>
                <a:srgbClr val="92D050"/>
              </a:solidFill>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q"/>
            </a:pPr>
            <a:r>
              <a:rPr lang="en-US" sz="2400" u="sng" dirty="0"/>
              <a:t>Colocation </a:t>
            </a:r>
          </a:p>
          <a:p>
            <a:pPr marL="0" indent="0">
              <a:buNone/>
            </a:pPr>
            <a:endParaRPr lang="en-ZA" sz="2400" dirty="0"/>
          </a:p>
          <a:p>
            <a:r>
              <a:rPr lang="en-ZA" sz="1800" dirty="0">
                <a:latin typeface="Trebuchet MS" panose="020B0603020202020204" pitchFamily="34" charset="0"/>
              </a:rPr>
              <a:t>Seda ensures consistent service delivery through co-locations at 87 municipalities and partners, 23 co-locations at Seda Branches, and 11 mobile units. 5 new colocations were established in Quarter 4 as follows: </a:t>
            </a:r>
          </a:p>
          <a:p>
            <a:r>
              <a:rPr lang="en-ZA" sz="1800" dirty="0">
                <a:latin typeface="Trebuchet MS" panose="020B0603020202020204" pitchFamily="34" charset="0"/>
              </a:rPr>
              <a:t>EC - Middleburg </a:t>
            </a:r>
          </a:p>
          <a:p>
            <a:r>
              <a:rPr lang="en-ZA" sz="1800" dirty="0">
                <a:latin typeface="Trebuchet MS" panose="020B0603020202020204" pitchFamily="34" charset="0"/>
              </a:rPr>
              <a:t>EC - Cradock </a:t>
            </a:r>
          </a:p>
          <a:p>
            <a:r>
              <a:rPr lang="en-ZA" sz="1800" dirty="0">
                <a:latin typeface="Trebuchet MS" panose="020B0603020202020204" pitchFamily="34" charset="0"/>
              </a:rPr>
              <a:t>FS - </a:t>
            </a:r>
            <a:r>
              <a:rPr lang="en-ZA" sz="1800" dirty="0" err="1">
                <a:latin typeface="Trebuchet MS" panose="020B0603020202020204" pitchFamily="34" charset="0"/>
              </a:rPr>
              <a:t>Setsoto</a:t>
            </a:r>
            <a:r>
              <a:rPr lang="en-ZA" sz="1800" dirty="0">
                <a:latin typeface="Trebuchet MS" panose="020B0603020202020204" pitchFamily="34" charset="0"/>
              </a:rPr>
              <a:t> Local Municipality </a:t>
            </a:r>
          </a:p>
          <a:p>
            <a:r>
              <a:rPr lang="en-ZA" sz="1800" dirty="0">
                <a:latin typeface="Trebuchet MS" panose="020B0603020202020204" pitchFamily="34" charset="0"/>
              </a:rPr>
              <a:t>GP – GEP </a:t>
            </a:r>
          </a:p>
          <a:p>
            <a:r>
              <a:rPr lang="en-ZA" sz="1800" dirty="0">
                <a:latin typeface="Trebuchet MS" panose="020B0603020202020204" pitchFamily="34" charset="0"/>
              </a:rPr>
              <a:t>NC - </a:t>
            </a:r>
            <a:r>
              <a:rPr lang="en-ZA" sz="1800" dirty="0" err="1">
                <a:latin typeface="Trebuchet MS" panose="020B0603020202020204" pitchFamily="34" charset="0"/>
              </a:rPr>
              <a:t>Mardan</a:t>
            </a:r>
            <a:r>
              <a:rPr lang="en-ZA" sz="1800" dirty="0">
                <a:latin typeface="Trebuchet MS" panose="020B0603020202020204" pitchFamily="34" charset="0"/>
              </a:rPr>
              <a:t> Enterprises </a:t>
            </a:r>
          </a:p>
          <a:p>
            <a:pPr>
              <a:buFont typeface="Wingdings" panose="05000000000000000000" pitchFamily="2" charset="2"/>
              <a:buChar char="q"/>
            </a:pPr>
            <a:endParaRPr lang="en-ZA" sz="1900" dirty="0"/>
          </a:p>
        </p:txBody>
      </p:sp>
    </p:spTree>
    <p:extLst>
      <p:ext uri="{BB962C8B-B14F-4D97-AF65-F5344CB8AC3E}">
        <p14:creationId xmlns:p14="http://schemas.microsoft.com/office/powerpoint/2010/main" val="895090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19</a:t>
            </a:fld>
            <a:endParaRPr lang="en-ZA">
              <a:solidFill>
                <a:prstClr val="black">
                  <a:tint val="75000"/>
                </a:prstClr>
              </a:solidFill>
            </a:endParaRPr>
          </a:p>
        </p:txBody>
      </p:sp>
      <p:sp>
        <p:nvSpPr>
          <p:cNvPr id="12" name="Content Placeholder 2"/>
          <p:cNvSpPr txBox="1">
            <a:spLocks/>
          </p:cNvSpPr>
          <p:nvPr/>
        </p:nvSpPr>
        <p:spPr bwMode="auto">
          <a:xfrm>
            <a:off x="379712" y="968613"/>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defTabSz="514350">
              <a:lnSpc>
                <a:spcPct val="150000"/>
              </a:lnSpc>
              <a:spcBef>
                <a:spcPts val="450"/>
              </a:spcBef>
              <a:spcAft>
                <a:spcPts val="450"/>
              </a:spcAft>
              <a:buClr>
                <a:srgbClr val="954F72"/>
              </a:buClr>
              <a:buNone/>
            </a:pPr>
            <a:r>
              <a:rPr lang="en-US" dirty="0" smtClean="0"/>
              <a:t>Training of LED Officers</a:t>
            </a:r>
            <a:r>
              <a:rPr lang="en-US" b="0" dirty="0" smtClean="0"/>
              <a:t>:</a:t>
            </a:r>
            <a:endParaRPr lang="en-ZA" b="0" dirty="0" smtClean="0"/>
          </a:p>
          <a:p>
            <a:pPr marL="257175" indent="-257175" defTabSz="514350">
              <a:lnSpc>
                <a:spcPct val="100000"/>
              </a:lnSpc>
              <a:spcBef>
                <a:spcPts val="450"/>
              </a:spcBef>
              <a:spcAft>
                <a:spcPts val="450"/>
              </a:spcAft>
              <a:buClr>
                <a:srgbClr val="954F72"/>
              </a:buClr>
              <a:buFont typeface="Symbol" panose="05050102010706020507" pitchFamily="18" charset="2"/>
              <a:buChar char=""/>
            </a:pPr>
            <a:r>
              <a:rPr lang="en-ZA" b="0" dirty="0" err="1" smtClean="0"/>
              <a:t>Seda</a:t>
            </a:r>
            <a:r>
              <a:rPr lang="en-ZA" b="0" dirty="0" smtClean="0"/>
              <a:t> trained 46 LED Officers on </a:t>
            </a:r>
            <a:r>
              <a:rPr lang="en-ZA" b="0" dirty="0" err="1" smtClean="0"/>
              <a:t>Seda</a:t>
            </a:r>
            <a:r>
              <a:rPr lang="en-ZA" b="0" dirty="0" smtClean="0"/>
              <a:t> Basic Diagnostic tools in the following provinces: </a:t>
            </a:r>
          </a:p>
          <a:p>
            <a:pPr lvl="1" defTabSz="514350">
              <a:lnSpc>
                <a:spcPct val="100000"/>
              </a:lnSpc>
              <a:spcBef>
                <a:spcPts val="450"/>
              </a:spcBef>
              <a:spcAft>
                <a:spcPts val="450"/>
              </a:spcAft>
              <a:buClr>
                <a:srgbClr val="954F72"/>
              </a:buClr>
              <a:buFont typeface="Wingdings" panose="05000000000000000000" pitchFamily="2" charset="2"/>
              <a:buChar char="Ø"/>
            </a:pPr>
            <a:r>
              <a:rPr lang="en-ZA" sz="2000" dirty="0" smtClean="0"/>
              <a:t>Eastern Cape – 8</a:t>
            </a:r>
          </a:p>
          <a:p>
            <a:pPr lvl="1" defTabSz="514350">
              <a:lnSpc>
                <a:spcPct val="100000"/>
              </a:lnSpc>
              <a:spcBef>
                <a:spcPts val="450"/>
              </a:spcBef>
              <a:spcAft>
                <a:spcPts val="450"/>
              </a:spcAft>
              <a:buClr>
                <a:srgbClr val="954F72"/>
              </a:buClr>
              <a:buFont typeface="Wingdings" panose="05000000000000000000" pitchFamily="2" charset="2"/>
              <a:buChar char="Ø"/>
            </a:pPr>
            <a:r>
              <a:rPr lang="en-ZA" sz="2000" dirty="0" smtClean="0"/>
              <a:t>Limpopo – 33</a:t>
            </a:r>
          </a:p>
          <a:p>
            <a:pPr lvl="1" defTabSz="514350">
              <a:lnSpc>
                <a:spcPct val="100000"/>
              </a:lnSpc>
              <a:spcBef>
                <a:spcPts val="450"/>
              </a:spcBef>
              <a:spcAft>
                <a:spcPts val="450"/>
              </a:spcAft>
              <a:buClr>
                <a:srgbClr val="954F72"/>
              </a:buClr>
              <a:buFont typeface="Wingdings" panose="05000000000000000000" pitchFamily="2" charset="2"/>
              <a:buChar char="Ø"/>
            </a:pPr>
            <a:r>
              <a:rPr lang="en-ZA" sz="2000" dirty="0" smtClean="0"/>
              <a:t>North West - 5</a:t>
            </a:r>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ZA" b="0" dirty="0" smtClean="0"/>
              <a:t>34 LED Officers were trained on the New Venture Creation in partnership with Services SETA from the following Municipalities:</a:t>
            </a:r>
          </a:p>
          <a:p>
            <a:pPr lvl="1">
              <a:buFont typeface="Wingdings" panose="05000000000000000000" pitchFamily="2" charset="2"/>
              <a:buChar char="Ø"/>
            </a:pPr>
            <a:r>
              <a:rPr lang="en-ZA" sz="2000" b="0" dirty="0" smtClean="0"/>
              <a:t>City of </a:t>
            </a:r>
            <a:r>
              <a:rPr lang="en-ZA" sz="2000" b="0" dirty="0" err="1" smtClean="0"/>
              <a:t>Tswane</a:t>
            </a:r>
            <a:r>
              <a:rPr lang="en-ZA" sz="2000" b="0" dirty="0" smtClean="0"/>
              <a:t> – 2</a:t>
            </a:r>
          </a:p>
          <a:p>
            <a:pPr lvl="1">
              <a:buFont typeface="Wingdings" panose="05000000000000000000" pitchFamily="2" charset="2"/>
              <a:buChar char="Ø"/>
            </a:pPr>
            <a:r>
              <a:rPr lang="en-ZA" sz="2000" b="0" dirty="0" smtClean="0"/>
              <a:t>Nkangala municipality – 1</a:t>
            </a:r>
          </a:p>
          <a:p>
            <a:pPr lvl="1">
              <a:buFont typeface="Wingdings" panose="05000000000000000000" pitchFamily="2" charset="2"/>
              <a:buChar char="Ø"/>
            </a:pPr>
            <a:r>
              <a:rPr lang="en-ZA" sz="2000" b="0" dirty="0" err="1" smtClean="0"/>
              <a:t>Dihlabeng</a:t>
            </a:r>
            <a:r>
              <a:rPr lang="en-ZA" sz="2000" b="0" dirty="0" smtClean="0"/>
              <a:t> – 8</a:t>
            </a:r>
          </a:p>
          <a:p>
            <a:pPr lvl="1">
              <a:buFont typeface="Wingdings" panose="05000000000000000000" pitchFamily="2" charset="2"/>
              <a:buChar char="Ø"/>
            </a:pPr>
            <a:r>
              <a:rPr lang="en-ZA" sz="2000" b="0" dirty="0" err="1" smtClean="0"/>
              <a:t>Maluti</a:t>
            </a:r>
            <a:r>
              <a:rPr lang="en-ZA" sz="2000" b="0" dirty="0" smtClean="0"/>
              <a:t> – A </a:t>
            </a:r>
            <a:r>
              <a:rPr lang="en-ZA" sz="2000" b="0" dirty="0" err="1" smtClean="0"/>
              <a:t>Phofung</a:t>
            </a:r>
            <a:r>
              <a:rPr lang="en-ZA" sz="2000" b="0" dirty="0" smtClean="0"/>
              <a:t> – 10</a:t>
            </a:r>
          </a:p>
          <a:p>
            <a:pPr lvl="1">
              <a:buFont typeface="Wingdings" panose="05000000000000000000" pitchFamily="2" charset="2"/>
              <a:buChar char="Ø"/>
            </a:pPr>
            <a:r>
              <a:rPr lang="en-ZA" sz="2000" b="0" dirty="0" smtClean="0"/>
              <a:t>Nkomazi – 9</a:t>
            </a:r>
          </a:p>
          <a:p>
            <a:pPr lvl="1">
              <a:buFont typeface="Wingdings" panose="05000000000000000000" pitchFamily="2" charset="2"/>
              <a:buChar char="Ø"/>
            </a:pPr>
            <a:r>
              <a:rPr lang="en-ZA" sz="2000" b="0" dirty="0" err="1" smtClean="0"/>
              <a:t>Mbombela</a:t>
            </a:r>
            <a:r>
              <a:rPr lang="en-ZA" sz="2000" b="0" dirty="0" smtClean="0"/>
              <a:t> – 4</a:t>
            </a:r>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US" b="0" dirty="0" smtClean="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US" b="0" dirty="0" smtClean="0"/>
          </a:p>
          <a:p>
            <a:pPr marL="257175" lvl="0" indent="-257175" defTabSz="514350">
              <a:lnSpc>
                <a:spcPct val="150000"/>
              </a:lnSpc>
              <a:spcBef>
                <a:spcPts val="450"/>
              </a:spcBef>
              <a:spcAft>
                <a:spcPts val="450"/>
              </a:spcAft>
              <a:buClr>
                <a:srgbClr val="954F72"/>
              </a:buClr>
              <a:buFont typeface="Symbol" panose="05050102010706020507" pitchFamily="18" charset="2"/>
              <a:buChar char=""/>
            </a:pPr>
            <a:endParaRPr lang="en-ZA" sz="1800" dirty="0" smtClean="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defTabSz="514350">
              <a:lnSpc>
                <a:spcPct val="150000"/>
              </a:lnSpc>
              <a:spcBef>
                <a:spcPts val="450"/>
              </a:spcBef>
              <a:spcAft>
                <a:spcPts val="450"/>
              </a:spcAft>
              <a:buClr>
                <a:srgbClr val="954F72"/>
              </a:buClr>
              <a:buNone/>
            </a:pPr>
            <a:endParaRPr lang="en-US" sz="1800" b="0" dirty="0" smtClean="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rgbClr val="70AD47">
                    <a:lumMod val="75000"/>
                  </a:srgbClr>
                </a:solidFill>
                <a:latin typeface="Trebuchet MS" pitchFamily="34" charset="0"/>
              </a:rPr>
              <a:t>Improving Service Access Points</a:t>
            </a:r>
            <a:endParaRPr lang="en-ZA" sz="2800" b="1" dirty="0">
              <a:solidFill>
                <a:srgbClr val="70AD47">
                  <a:lumMod val="75000"/>
                </a:srgbClr>
              </a:solidFill>
              <a:latin typeface="Trebuchet MS" pitchFamily="34" charset="0"/>
            </a:endParaRPr>
          </a:p>
        </p:txBody>
      </p:sp>
    </p:spTree>
    <p:extLst>
      <p:ext uri="{BB962C8B-B14F-4D97-AF65-F5344CB8AC3E}">
        <p14:creationId xmlns:p14="http://schemas.microsoft.com/office/powerpoint/2010/main" val="1766567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chemeClr val="accent6">
                    <a:lumMod val="75000"/>
                  </a:schemeClr>
                </a:solidFill>
                <a:latin typeface="Trebuchet MS" pitchFamily="34" charset="0"/>
              </a:rPr>
              <a:t>SEDA PRESENTATION OUTLINE</a:t>
            </a:r>
            <a:endParaRPr lang="en-ZA" sz="2800" b="1" dirty="0">
              <a:solidFill>
                <a:schemeClr val="accent6">
                  <a:lumMod val="75000"/>
                </a:schemeClr>
              </a:solidFill>
              <a:latin typeface="Trebuchet MS" pitchFamily="34" charset="0"/>
            </a:endParaRPr>
          </a:p>
        </p:txBody>
      </p:sp>
      <p:pic>
        <p:nvPicPr>
          <p:cNvPr id="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5388"/>
            <a:ext cx="1219993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821145" y="833675"/>
            <a:ext cx="10138775" cy="4222785"/>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457200" indent="-457200">
              <a:buClr>
                <a:srgbClr val="EE7700"/>
              </a:buClr>
              <a:buFont typeface="+mj-lt"/>
              <a:buAutoNum type="arabicPeriod"/>
            </a:pPr>
            <a:endParaRPr lang="en-GB" dirty="0" smtClean="0">
              <a:latin typeface="Arial" pitchFamily="34" charset="0"/>
              <a:cs typeface="Arial" pitchFamily="34" charset="0"/>
            </a:endParaRPr>
          </a:p>
          <a:p>
            <a:pPr marL="457200" indent="-457200">
              <a:buClr>
                <a:srgbClr val="EE7700"/>
              </a:buClr>
              <a:buFont typeface="+mj-lt"/>
              <a:buAutoNum type="arabicPeriod"/>
            </a:pPr>
            <a:endParaRPr lang="en-GB" dirty="0" smtClean="0">
              <a:latin typeface="Arial" pitchFamily="34" charset="0"/>
              <a:cs typeface="Arial" pitchFamily="34" charset="0"/>
            </a:endParaRPr>
          </a:p>
          <a:p>
            <a:pPr marL="457200" indent="-457200" algn="just">
              <a:lnSpc>
                <a:spcPct val="150000"/>
              </a:lnSpc>
              <a:buClr>
                <a:srgbClr val="EE7700"/>
              </a:buClr>
              <a:buFont typeface="+mj-lt"/>
              <a:buAutoNum type="arabicPeriod"/>
            </a:pPr>
            <a:r>
              <a:rPr lang="en-ZA" dirty="0" smtClean="0"/>
              <a:t>GOVERNANCE AND COMPLIANCE</a:t>
            </a:r>
          </a:p>
          <a:p>
            <a:pPr marL="457200" indent="-457200" algn="just">
              <a:lnSpc>
                <a:spcPct val="150000"/>
              </a:lnSpc>
              <a:buClr>
                <a:srgbClr val="EE7700"/>
              </a:buClr>
              <a:buFont typeface="+mj-lt"/>
              <a:buAutoNum type="arabicPeriod"/>
            </a:pPr>
            <a:r>
              <a:rPr lang="en-ZA" dirty="0" smtClean="0"/>
              <a:t>PERFORMANCE REPORT</a:t>
            </a:r>
          </a:p>
          <a:p>
            <a:pPr marL="457200" indent="-457200" algn="just">
              <a:lnSpc>
                <a:spcPct val="150000"/>
              </a:lnSpc>
              <a:buClr>
                <a:srgbClr val="EE7700"/>
              </a:buClr>
              <a:buFont typeface="+mj-lt"/>
              <a:buAutoNum type="arabicPeriod"/>
            </a:pPr>
            <a:r>
              <a:rPr lang="en-ZA" sz="2100" dirty="0" smtClean="0"/>
              <a:t>HUMAN RESOURCES REPORT</a:t>
            </a:r>
          </a:p>
          <a:p>
            <a:pPr marL="457200" indent="-457200" algn="just">
              <a:lnSpc>
                <a:spcPct val="150000"/>
              </a:lnSpc>
              <a:buClr>
                <a:srgbClr val="EE7700"/>
              </a:buClr>
              <a:buFont typeface="+mj-lt"/>
              <a:buAutoNum type="arabicPeriod"/>
            </a:pPr>
            <a:r>
              <a:rPr lang="en-ZA" sz="2100" dirty="0" smtClean="0"/>
              <a:t>FINANCIAL INFORMATION</a:t>
            </a:r>
          </a:p>
          <a:p>
            <a:pPr marL="457200" indent="-457200" algn="just">
              <a:lnSpc>
                <a:spcPct val="150000"/>
              </a:lnSpc>
              <a:buClr>
                <a:srgbClr val="EE7700"/>
              </a:buClr>
              <a:buFont typeface="+mj-lt"/>
              <a:buAutoNum type="arabicPeriod"/>
            </a:pPr>
            <a:r>
              <a:rPr lang="en-ZA" sz="2100" dirty="0" smtClean="0"/>
              <a:t>RISK MANAGEMENT</a:t>
            </a:r>
          </a:p>
          <a:p>
            <a:pPr marL="457200" indent="-457200" algn="just">
              <a:lnSpc>
                <a:spcPct val="150000"/>
              </a:lnSpc>
              <a:buClr>
                <a:srgbClr val="EE7700"/>
              </a:buClr>
              <a:buFont typeface="+mj-lt"/>
              <a:buAutoNum type="arabicPeriod"/>
            </a:pPr>
            <a:r>
              <a:rPr lang="en-ZA" sz="2100" dirty="0" smtClean="0"/>
              <a:t>CONCLUSION</a:t>
            </a:r>
            <a:endParaRPr lang="en-ZA" sz="2100" dirty="0"/>
          </a:p>
          <a:p>
            <a:pPr marL="457200" indent="-457200">
              <a:buClr>
                <a:srgbClr val="EE7700"/>
              </a:buClr>
              <a:buFont typeface="+mj-lt"/>
              <a:buAutoNum type="arabicPeriod"/>
            </a:pPr>
            <a:endParaRPr lang="en-ZA" sz="2100" dirty="0"/>
          </a:p>
          <a:p>
            <a:pPr marL="0" indent="0">
              <a:buClr>
                <a:srgbClr val="EE7700"/>
              </a:buClr>
              <a:buNone/>
            </a:pPr>
            <a:endParaRPr lang="en-GB" dirty="0" smtClean="0">
              <a:latin typeface="Arial" pitchFamily="34" charset="0"/>
              <a:cs typeface="Arial" pitchFamily="34" charset="0"/>
            </a:endParaRPr>
          </a:p>
          <a:p>
            <a:pPr marL="457200" indent="-457200">
              <a:buClr>
                <a:srgbClr val="EE7700"/>
              </a:buClr>
              <a:buFont typeface="+mj-lt"/>
              <a:buAutoNum type="arabicPeriod"/>
            </a:pPr>
            <a:endParaRPr lang="en-GB" dirty="0" smtClean="0">
              <a:latin typeface="Arial" pitchFamily="34" charset="0"/>
              <a:cs typeface="Arial" pitchFamily="34" charset="0"/>
            </a:endParaRPr>
          </a:p>
          <a:p>
            <a:pPr marL="457200" indent="-457200">
              <a:buClr>
                <a:srgbClr val="EE7700"/>
              </a:buClr>
              <a:buFont typeface="+mj-lt"/>
              <a:buAutoNum type="arabicPeriod"/>
            </a:pPr>
            <a:endParaRPr lang="en-GB" dirty="0" smtClean="0">
              <a:latin typeface="Arial" pitchFamily="34" charset="0"/>
              <a:cs typeface="Arial" pitchFamily="34" charset="0"/>
            </a:endParaRPr>
          </a:p>
          <a:p>
            <a:pPr marL="457200" indent="-457200">
              <a:buClr>
                <a:srgbClr val="EE7700"/>
              </a:buClr>
              <a:buFont typeface="+mj-lt"/>
              <a:buAutoNum type="arabicPeriod"/>
            </a:pPr>
            <a:endParaRPr lang="en-GB"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t>2</a:t>
            </a:fld>
            <a:endParaRPr lang="en-ZA"/>
          </a:p>
        </p:txBody>
      </p:sp>
    </p:spTree>
    <p:extLst>
      <p:ext uri="{BB962C8B-B14F-4D97-AF65-F5344CB8AC3E}">
        <p14:creationId xmlns:p14="http://schemas.microsoft.com/office/powerpoint/2010/main" val="1462095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340027" y="0"/>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rgbClr val="70AD47">
                    <a:lumMod val="75000"/>
                  </a:srgbClr>
                </a:solidFill>
                <a:latin typeface="Trebuchet MS" pitchFamily="34" charset="0"/>
              </a:rPr>
              <a:t>REFLECTION ON SPECIAL PROJECTS FUNDED BY DSBD</a:t>
            </a:r>
            <a:endParaRPr lang="en-ZA" sz="2800" b="1" dirty="0">
              <a:solidFill>
                <a:srgbClr val="70AD47">
                  <a:lumMod val="75000"/>
                </a:srgbClr>
              </a:solidFill>
              <a:latin typeface="Trebuchet MS" pitchFamily="34" charset="0"/>
            </a:endParaRPr>
          </a:p>
        </p:txBody>
      </p:sp>
      <p:pic>
        <p:nvPicPr>
          <p:cNvPr id="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5388"/>
            <a:ext cx="1219993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22572" y="660257"/>
            <a:ext cx="10831228" cy="5480193"/>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buClr>
                <a:srgbClr val="954F72"/>
              </a:buClr>
              <a:buFont typeface="Wingdings" pitchFamily="2" charset="2"/>
              <a:buNone/>
            </a:pPr>
            <a:endParaRPr lang="en-ZA" sz="5600" dirty="0" smtClean="0">
              <a:solidFill>
                <a:prstClr val="black"/>
              </a:solidFill>
              <a:latin typeface="Calibri" panose="020F0502020204030204"/>
            </a:endParaRPr>
          </a:p>
          <a:p>
            <a:pPr marL="0" indent="0">
              <a:buClr>
                <a:srgbClr val="954F72"/>
              </a:buClr>
              <a:buFont typeface="Wingdings" pitchFamily="2" charset="2"/>
              <a:buNone/>
            </a:pPr>
            <a:endParaRPr lang="en-ZA" sz="5600" dirty="0">
              <a:solidFill>
                <a:prstClr val="black"/>
              </a:solidFill>
              <a:latin typeface="Calibri" panose="020F0502020204030204"/>
            </a:endParaRPr>
          </a:p>
          <a:p>
            <a:pPr marL="0" lvl="1" indent="0">
              <a:buClr>
                <a:srgbClr val="954F72"/>
              </a:buClr>
              <a:buFont typeface="Wingdings" pitchFamily="2" charset="2"/>
              <a:buNone/>
            </a:pPr>
            <a:r>
              <a:rPr lang="en-ZA" sz="7200" dirty="0" smtClean="0">
                <a:solidFill>
                  <a:prstClr val="black"/>
                </a:solidFill>
                <a:latin typeface="Calibri" panose="020F0502020204030204"/>
                <a:cs typeface="Arial" panose="020B0604020202020204" pitchFamily="34" charset="0"/>
                <a:sym typeface="Arial"/>
              </a:rPr>
              <a:t> </a:t>
            </a:r>
            <a:endParaRPr lang="en-ZA" sz="7200" dirty="0">
              <a:solidFill>
                <a:prstClr val="black"/>
              </a:solidFill>
              <a:latin typeface="Calibri" panose="020F0502020204030204"/>
              <a:cs typeface="Arial" panose="020B0604020202020204" pitchFamily="34" charset="0"/>
              <a:sym typeface="Arial"/>
            </a:endParaRPr>
          </a:p>
        </p:txBody>
      </p:sp>
      <p:sp>
        <p:nvSpPr>
          <p:cNvPr id="3" name="Slide Number Placeholder 2"/>
          <p:cNvSpPr>
            <a:spLocks noGrp="1"/>
          </p:cNvSpPr>
          <p:nvPr>
            <p:ph type="sldNum" sz="quarter" idx="12"/>
          </p:nvPr>
        </p:nvSpPr>
        <p:spPr/>
        <p:txBody>
          <a:bodyPr/>
          <a:lstStyle/>
          <a:p>
            <a:fld id="{2A32619B-E9F6-4002-8F95-E8AFA5AE3C53}" type="slidenum">
              <a:rPr lang="en-ZA" smtClean="0">
                <a:solidFill>
                  <a:prstClr val="black">
                    <a:tint val="75000"/>
                  </a:prstClr>
                </a:solidFill>
              </a:rPr>
              <a:pPr/>
              <a:t>20</a:t>
            </a:fld>
            <a:endParaRPr lang="en-ZA">
              <a:solidFill>
                <a:prstClr val="black">
                  <a:tint val="75000"/>
                </a:prstClr>
              </a:solidFill>
            </a:endParaRPr>
          </a:p>
        </p:txBody>
      </p:sp>
      <p:sp>
        <p:nvSpPr>
          <p:cNvPr id="8" name="TextBox 7"/>
          <p:cNvSpPr txBox="1"/>
          <p:nvPr/>
        </p:nvSpPr>
        <p:spPr>
          <a:xfrm>
            <a:off x="913435" y="888984"/>
            <a:ext cx="3988443" cy="400110"/>
          </a:xfrm>
          <a:prstGeom prst="rect">
            <a:avLst/>
          </a:prstGeom>
          <a:noFill/>
        </p:spPr>
        <p:txBody>
          <a:bodyPr wrap="square" rtlCol="0">
            <a:spAutoFit/>
          </a:bodyPr>
          <a:lstStyle/>
          <a:p>
            <a:r>
              <a:rPr lang="en-ZA" sz="2000" b="1" dirty="0" smtClean="0">
                <a:solidFill>
                  <a:prstClr val="black"/>
                </a:solidFill>
                <a:latin typeface="Arial" panose="020B0604020202020204" pitchFamily="34" charset="0"/>
                <a:cs typeface="Arial" panose="020B0604020202020204" pitchFamily="34" charset="0"/>
              </a:rPr>
              <a:t>Digital Hubs Established</a:t>
            </a:r>
          </a:p>
        </p:txBody>
      </p:sp>
      <p:sp>
        <p:nvSpPr>
          <p:cNvPr id="14" name="TextBox 13"/>
          <p:cNvSpPr txBox="1"/>
          <p:nvPr/>
        </p:nvSpPr>
        <p:spPr>
          <a:xfrm>
            <a:off x="913435" y="2156842"/>
            <a:ext cx="3988443" cy="400110"/>
          </a:xfrm>
          <a:prstGeom prst="rect">
            <a:avLst/>
          </a:prstGeom>
          <a:noFill/>
        </p:spPr>
        <p:txBody>
          <a:bodyPr wrap="square" rtlCol="0">
            <a:spAutoFit/>
          </a:bodyPr>
          <a:lstStyle/>
          <a:p>
            <a:endParaRPr lang="en-ZA" sz="2000" b="1" dirty="0" smtClean="0">
              <a:solidFill>
                <a:prstClr val="black"/>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16187438"/>
              </p:ext>
            </p:extLst>
          </p:nvPr>
        </p:nvGraphicFramePr>
        <p:xfrm>
          <a:off x="578130" y="1373214"/>
          <a:ext cx="5941060" cy="3692560"/>
        </p:xfrm>
        <a:graphic>
          <a:graphicData uri="http://schemas.openxmlformats.org/drawingml/2006/table">
            <a:tbl>
              <a:tblPr firstRow="1" firstCol="1" bandRow="1"/>
              <a:tblGrid>
                <a:gridCol w="2161540">
                  <a:extLst>
                    <a:ext uri="{9D8B030D-6E8A-4147-A177-3AD203B41FA5}">
                      <a16:colId xmlns:a16="http://schemas.microsoft.com/office/drawing/2014/main" val="20000"/>
                    </a:ext>
                  </a:extLst>
                </a:gridCol>
                <a:gridCol w="1078865">
                  <a:extLst>
                    <a:ext uri="{9D8B030D-6E8A-4147-A177-3AD203B41FA5}">
                      <a16:colId xmlns:a16="http://schemas.microsoft.com/office/drawing/2014/main" val="20001"/>
                    </a:ext>
                  </a:extLst>
                </a:gridCol>
                <a:gridCol w="1530350">
                  <a:extLst>
                    <a:ext uri="{9D8B030D-6E8A-4147-A177-3AD203B41FA5}">
                      <a16:colId xmlns:a16="http://schemas.microsoft.com/office/drawing/2014/main" val="20002"/>
                    </a:ext>
                  </a:extLst>
                </a:gridCol>
                <a:gridCol w="1170305">
                  <a:extLst>
                    <a:ext uri="{9D8B030D-6E8A-4147-A177-3AD203B41FA5}">
                      <a16:colId xmlns:a16="http://schemas.microsoft.com/office/drawing/2014/main" val="20003"/>
                    </a:ext>
                  </a:extLst>
                </a:gridCol>
              </a:tblGrid>
              <a:tr h="409194">
                <a:tc>
                  <a:txBody>
                    <a:bodyPr/>
                    <a:lstStyle/>
                    <a:p>
                      <a:pPr algn="just">
                        <a:lnSpc>
                          <a:spcPct val="107000"/>
                        </a:lnSpc>
                        <a:spcAft>
                          <a:spcPts val="800"/>
                        </a:spcAft>
                      </a:pP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Centre Name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Province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District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Location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0000"/>
                  </a:ext>
                </a:extLst>
              </a:tr>
              <a:tr h="700539">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1.  SBTI BOTSHABELO DIGITAL HUB</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FREE STATE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MANGAUNG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BOTSHABELO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0572">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2.  LIMPOPO DIGITAL HUB</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LIMPOPO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CAPRICORN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MANKWENG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0572">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3.  4</a:t>
                      </a:r>
                      <a:r>
                        <a:rPr lang="en-ZA" sz="1000" b="1" baseline="30000">
                          <a:effectLst/>
                          <a:latin typeface="Trebuchet MS" panose="020B0603020202020204" pitchFamily="34" charset="0"/>
                          <a:ea typeface="Calibri" panose="020F0502020204030204" pitchFamily="34" charset="0"/>
                          <a:cs typeface="Times New Roman" panose="02020603050405020304" pitchFamily="18" charset="0"/>
                        </a:rPr>
                        <a:t>TH</a:t>
                      </a:r>
                      <a:r>
                        <a:rPr lang="en-ZA" sz="1000" b="1">
                          <a:effectLst/>
                          <a:latin typeface="Trebuchet MS" panose="020B0603020202020204" pitchFamily="34" charset="0"/>
                          <a:ea typeface="Calibri" panose="020F0502020204030204" pitchFamily="34" charset="0"/>
                          <a:cs typeface="Times New Roman" panose="02020603050405020304" pitchFamily="18" charset="0"/>
                        </a:rPr>
                        <a:t> INDUSTRIAL REVOLUTION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MPUMALANGA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EMALAHLENI</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KROOMDRAAI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0572">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4.  KWA MASHU DIGITAL HUB</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KZN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ETHEKWINI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KWA MASHU</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00539">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5. MAFIKENG DIGITAL HUB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NORTHWEST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NGAKA MODIRI MOLEMA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MAFIKENG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0572">
                <a:tc>
                  <a:txBody>
                    <a:bodyPr/>
                    <a:lstStyle/>
                    <a:p>
                      <a:pPr algn="just">
                        <a:lnSpc>
                          <a:spcPct val="107000"/>
                        </a:lnSpc>
                        <a:spcAft>
                          <a:spcPts val="800"/>
                        </a:spcAft>
                      </a:pP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6. ALEXANDRA DIGITAL HUB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GAUTENG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JOHANNESBURG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ALEX</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5-Point Star 6"/>
          <p:cNvSpPr/>
          <p:nvPr/>
        </p:nvSpPr>
        <p:spPr>
          <a:xfrm>
            <a:off x="6766560" y="1089340"/>
            <a:ext cx="4178808" cy="29352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p:cNvSpPr txBox="1"/>
          <p:nvPr/>
        </p:nvSpPr>
        <p:spPr>
          <a:xfrm>
            <a:off x="8079353" y="2303053"/>
            <a:ext cx="2219773" cy="923330"/>
          </a:xfrm>
          <a:prstGeom prst="rect">
            <a:avLst/>
          </a:prstGeom>
          <a:noFill/>
        </p:spPr>
        <p:txBody>
          <a:bodyPr wrap="square" rtlCol="0">
            <a:spAutoFit/>
          </a:bodyPr>
          <a:lstStyle/>
          <a:p>
            <a:r>
              <a:rPr lang="en-ZA" b="1" dirty="0" smtClean="0">
                <a:solidFill>
                  <a:srgbClr val="FF0000"/>
                </a:solidFill>
              </a:rPr>
              <a:t>R 17 Million leveraged from partners</a:t>
            </a:r>
            <a:endParaRPr lang="en-ZA" b="1" dirty="0">
              <a:solidFill>
                <a:srgbClr val="FF0000"/>
              </a:solidFill>
            </a:endParaRPr>
          </a:p>
        </p:txBody>
      </p:sp>
    </p:spTree>
    <p:extLst>
      <p:ext uri="{BB962C8B-B14F-4D97-AF65-F5344CB8AC3E}">
        <p14:creationId xmlns:p14="http://schemas.microsoft.com/office/powerpoint/2010/main" val="1322119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340027" y="0"/>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rgbClr val="70AD47">
                    <a:lumMod val="75000"/>
                  </a:srgbClr>
                </a:solidFill>
                <a:latin typeface="Trebuchet MS" pitchFamily="34" charset="0"/>
              </a:rPr>
              <a:t>REFLECTION ON SPECIAL PROJECTS FUNDED BY DSBD</a:t>
            </a:r>
            <a:endParaRPr lang="en-ZA" sz="2800" b="1" dirty="0">
              <a:solidFill>
                <a:srgbClr val="70AD47">
                  <a:lumMod val="75000"/>
                </a:srgbClr>
              </a:solidFill>
              <a:latin typeface="Trebuchet MS" pitchFamily="34" charset="0"/>
            </a:endParaRPr>
          </a:p>
        </p:txBody>
      </p:sp>
      <p:pic>
        <p:nvPicPr>
          <p:cNvPr id="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5388"/>
            <a:ext cx="1219993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423069" y="-183145"/>
            <a:ext cx="10831228" cy="5480193"/>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buClr>
                <a:srgbClr val="954F72"/>
              </a:buClr>
              <a:buFont typeface="Wingdings" pitchFamily="2" charset="2"/>
              <a:buNone/>
            </a:pPr>
            <a:endParaRPr lang="en-ZA" sz="5600" dirty="0" smtClean="0">
              <a:solidFill>
                <a:prstClr val="black"/>
              </a:solidFill>
              <a:latin typeface="Calibri" panose="020F0502020204030204"/>
            </a:endParaRPr>
          </a:p>
          <a:p>
            <a:pPr marL="0" indent="0">
              <a:buClr>
                <a:srgbClr val="954F72"/>
              </a:buClr>
              <a:buFont typeface="Wingdings" pitchFamily="2" charset="2"/>
              <a:buNone/>
            </a:pPr>
            <a:endParaRPr lang="en-ZA" sz="5600" dirty="0">
              <a:solidFill>
                <a:prstClr val="black"/>
              </a:solidFill>
              <a:latin typeface="Calibri" panose="020F0502020204030204"/>
            </a:endParaRPr>
          </a:p>
          <a:p>
            <a:pPr marL="0" lvl="1" indent="0">
              <a:buClr>
                <a:srgbClr val="954F72"/>
              </a:buClr>
              <a:buFont typeface="Wingdings" pitchFamily="2" charset="2"/>
              <a:buNone/>
            </a:pPr>
            <a:r>
              <a:rPr lang="en-ZA" sz="7200" dirty="0" smtClean="0">
                <a:solidFill>
                  <a:prstClr val="black"/>
                </a:solidFill>
                <a:latin typeface="Calibri" panose="020F0502020204030204"/>
                <a:cs typeface="Arial" panose="020B0604020202020204" pitchFamily="34" charset="0"/>
                <a:sym typeface="Arial"/>
              </a:rPr>
              <a:t> </a:t>
            </a:r>
            <a:endParaRPr lang="en-ZA" sz="7200" dirty="0">
              <a:solidFill>
                <a:prstClr val="black"/>
              </a:solidFill>
              <a:latin typeface="Calibri" panose="020F0502020204030204"/>
              <a:cs typeface="Arial" panose="020B0604020202020204" pitchFamily="34" charset="0"/>
              <a:sym typeface="Arial"/>
            </a:endParaRPr>
          </a:p>
        </p:txBody>
      </p:sp>
      <p:sp>
        <p:nvSpPr>
          <p:cNvPr id="3" name="Slide Number Placeholder 2"/>
          <p:cNvSpPr>
            <a:spLocks noGrp="1"/>
          </p:cNvSpPr>
          <p:nvPr>
            <p:ph type="sldNum" sz="quarter" idx="12"/>
          </p:nvPr>
        </p:nvSpPr>
        <p:spPr/>
        <p:txBody>
          <a:bodyPr/>
          <a:lstStyle/>
          <a:p>
            <a:fld id="{2A32619B-E9F6-4002-8F95-E8AFA5AE3C53}" type="slidenum">
              <a:rPr lang="en-ZA" smtClean="0">
                <a:solidFill>
                  <a:prstClr val="black">
                    <a:tint val="75000"/>
                  </a:prstClr>
                </a:solidFill>
              </a:rPr>
              <a:pPr/>
              <a:t>21</a:t>
            </a:fld>
            <a:endParaRPr lang="en-ZA">
              <a:solidFill>
                <a:prstClr val="black">
                  <a:tint val="75000"/>
                </a:prstClr>
              </a:solidFill>
            </a:endParaRPr>
          </a:p>
        </p:txBody>
      </p:sp>
      <p:sp>
        <p:nvSpPr>
          <p:cNvPr id="14" name="TextBox 13"/>
          <p:cNvSpPr txBox="1"/>
          <p:nvPr/>
        </p:nvSpPr>
        <p:spPr>
          <a:xfrm>
            <a:off x="602539" y="1020910"/>
            <a:ext cx="10205669" cy="4093428"/>
          </a:xfrm>
          <a:prstGeom prst="rect">
            <a:avLst/>
          </a:prstGeom>
          <a:noFill/>
        </p:spPr>
        <p:txBody>
          <a:bodyPr wrap="square" rtlCol="0">
            <a:spAutoFit/>
          </a:bodyPr>
          <a:lstStyle/>
          <a:p>
            <a:r>
              <a:rPr lang="en-ZA" sz="2000" b="1" dirty="0" smtClean="0">
                <a:solidFill>
                  <a:prstClr val="black"/>
                </a:solidFill>
                <a:latin typeface="Arial" panose="020B0604020202020204" pitchFamily="34" charset="0"/>
                <a:cs typeface="Arial" panose="020B0604020202020204" pitchFamily="34" charset="0"/>
              </a:rPr>
              <a:t>Township Hubs Established</a:t>
            </a:r>
          </a:p>
          <a:p>
            <a:endParaRPr lang="en-ZA" sz="2000" b="1" dirty="0">
              <a:solidFill>
                <a:prstClr val="black"/>
              </a:solidFill>
              <a:latin typeface="Arial" panose="020B0604020202020204" pitchFamily="34" charset="0"/>
              <a:cs typeface="Arial" panose="020B0604020202020204" pitchFamily="34" charset="0"/>
            </a:endParaRPr>
          </a:p>
          <a:p>
            <a:endParaRPr lang="en-ZA" sz="2000" b="1" dirty="0" smtClean="0">
              <a:solidFill>
                <a:prstClr val="black"/>
              </a:solidFill>
              <a:latin typeface="Arial" panose="020B0604020202020204" pitchFamily="34" charset="0"/>
              <a:cs typeface="Arial" panose="020B0604020202020204" pitchFamily="34" charset="0"/>
            </a:endParaRPr>
          </a:p>
          <a:p>
            <a:endParaRPr lang="en-ZA" sz="2000" b="1" dirty="0">
              <a:solidFill>
                <a:prstClr val="black"/>
              </a:solidFill>
              <a:latin typeface="Arial" panose="020B0604020202020204" pitchFamily="34" charset="0"/>
              <a:cs typeface="Arial" panose="020B0604020202020204" pitchFamily="34" charset="0"/>
            </a:endParaRPr>
          </a:p>
          <a:p>
            <a:endParaRPr lang="en-ZA" sz="2000" b="1" dirty="0" smtClean="0">
              <a:solidFill>
                <a:prstClr val="black"/>
              </a:solidFill>
              <a:latin typeface="Arial" panose="020B0604020202020204" pitchFamily="34" charset="0"/>
              <a:cs typeface="Arial" panose="020B0604020202020204" pitchFamily="34" charset="0"/>
            </a:endParaRPr>
          </a:p>
          <a:p>
            <a:endParaRPr lang="en-ZA" sz="2000" b="1" dirty="0">
              <a:solidFill>
                <a:prstClr val="black"/>
              </a:solidFill>
              <a:latin typeface="Arial" panose="020B0604020202020204" pitchFamily="34" charset="0"/>
              <a:cs typeface="Arial" panose="020B0604020202020204" pitchFamily="34" charset="0"/>
            </a:endParaRPr>
          </a:p>
          <a:p>
            <a:endParaRPr lang="en-ZA" sz="2000" b="1" dirty="0" smtClean="0">
              <a:solidFill>
                <a:prstClr val="black"/>
              </a:solidFill>
              <a:latin typeface="Arial" panose="020B0604020202020204" pitchFamily="34" charset="0"/>
              <a:cs typeface="Arial" panose="020B0604020202020204" pitchFamily="34" charset="0"/>
            </a:endParaRPr>
          </a:p>
          <a:p>
            <a:endParaRPr lang="en-ZA" sz="2000" b="1" dirty="0">
              <a:solidFill>
                <a:prstClr val="black"/>
              </a:solidFill>
              <a:latin typeface="Arial" panose="020B0604020202020204" pitchFamily="34" charset="0"/>
              <a:cs typeface="Arial" panose="020B0604020202020204" pitchFamily="34" charset="0"/>
            </a:endParaRPr>
          </a:p>
          <a:p>
            <a:endParaRPr lang="en-ZA" sz="2000" b="1" dirty="0" smtClean="0">
              <a:solidFill>
                <a:prstClr val="black"/>
              </a:solidFill>
              <a:latin typeface="Arial" panose="020B0604020202020204" pitchFamily="34" charset="0"/>
              <a:cs typeface="Arial" panose="020B0604020202020204" pitchFamily="34" charset="0"/>
            </a:endParaRPr>
          </a:p>
          <a:p>
            <a:endParaRPr lang="en-ZA" sz="2000" b="1" dirty="0">
              <a:solidFill>
                <a:prstClr val="black"/>
              </a:solidFill>
              <a:latin typeface="Arial" panose="020B0604020202020204" pitchFamily="34" charset="0"/>
              <a:cs typeface="Arial" panose="020B0604020202020204" pitchFamily="34" charset="0"/>
            </a:endParaRPr>
          </a:p>
          <a:p>
            <a:endParaRPr lang="en-ZA" sz="2000" b="1" dirty="0" smtClean="0">
              <a:solidFill>
                <a:prstClr val="black"/>
              </a:solidFill>
              <a:latin typeface="Arial" panose="020B0604020202020204" pitchFamily="34" charset="0"/>
              <a:cs typeface="Arial" panose="020B0604020202020204" pitchFamily="34" charset="0"/>
            </a:endParaRPr>
          </a:p>
          <a:p>
            <a:endParaRPr lang="en-ZA" sz="2000" b="1" dirty="0">
              <a:solidFill>
                <a:prstClr val="black"/>
              </a:solidFill>
              <a:latin typeface="Arial" panose="020B0604020202020204" pitchFamily="34" charset="0"/>
              <a:cs typeface="Arial" panose="020B0604020202020204" pitchFamily="34" charset="0"/>
            </a:endParaRPr>
          </a:p>
          <a:p>
            <a:endParaRPr lang="en-ZA" sz="2000" b="1" dirty="0" smtClean="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749300" y="1648265"/>
            <a:ext cx="11183620" cy="3499807"/>
          </a:xfrm>
          <a:prstGeom prst="rect">
            <a:avLst/>
          </a:prstGeom>
          <a:noFill/>
        </p:spPr>
        <p:txBody>
          <a:bodyPr wrap="square" rtlCol="0">
            <a:spAutoFit/>
          </a:bodyPr>
          <a:lstStyle/>
          <a:p>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176579534"/>
              </p:ext>
            </p:extLst>
          </p:nvPr>
        </p:nvGraphicFramePr>
        <p:xfrm>
          <a:off x="602539" y="1558327"/>
          <a:ext cx="5575300" cy="3661664"/>
        </p:xfrm>
        <a:graphic>
          <a:graphicData uri="http://schemas.openxmlformats.org/drawingml/2006/table">
            <a:tbl>
              <a:tblPr firstRow="1" firstCol="1" bandRow="1"/>
              <a:tblGrid>
                <a:gridCol w="2157095">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1530350">
                  <a:extLst>
                    <a:ext uri="{9D8B030D-6E8A-4147-A177-3AD203B41FA5}">
                      <a16:colId xmlns:a16="http://schemas.microsoft.com/office/drawing/2014/main" val="20002"/>
                    </a:ext>
                  </a:extLst>
                </a:gridCol>
                <a:gridCol w="1170305">
                  <a:extLst>
                    <a:ext uri="{9D8B030D-6E8A-4147-A177-3AD203B41FA5}">
                      <a16:colId xmlns:a16="http://schemas.microsoft.com/office/drawing/2014/main" val="20003"/>
                    </a:ext>
                  </a:extLst>
                </a:gridCol>
              </a:tblGrid>
              <a:tr h="150495">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Centre Name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Province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District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Location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0000"/>
                  </a:ext>
                </a:extLst>
              </a:tr>
              <a:tr h="0">
                <a:tc>
                  <a:txBody>
                    <a:bodyPr/>
                    <a:lstStyle/>
                    <a:p>
                      <a:pPr marL="0" lvl="0" indent="0" algn="just">
                        <a:lnSpc>
                          <a:spcPct val="107000"/>
                        </a:lnSpc>
                        <a:spcAft>
                          <a:spcPts val="80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1. PROPELLER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EASTERN CAPE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NELSON MANDELA BAY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STRUANDALE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lvl="0" indent="0" algn="just">
                        <a:lnSpc>
                          <a:spcPct val="107000"/>
                        </a:lnSpc>
                        <a:spcAft>
                          <a:spcPts val="80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2.</a:t>
                      </a:r>
                      <a:r>
                        <a:rPr lang="en-ZA" sz="1000" b="1" baseline="0" dirty="0" smtClean="0">
                          <a:effectLst/>
                          <a:latin typeface="Trebuchet MS" panose="020B0603020202020204" pitchFamily="34" charset="0"/>
                          <a:ea typeface="Calibri" panose="020F0502020204030204" pitchFamily="34" charset="0"/>
                          <a:cs typeface="Times New Roman" panose="02020603050405020304" pitchFamily="18" charset="0"/>
                        </a:rPr>
                        <a:t> </a:t>
                      </a: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BEYOND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4IR INCUBATOR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GAUTENG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TSHWANE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SOSHANGUVE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lvl="0" indent="0" algn="just">
                        <a:lnSpc>
                          <a:spcPct val="107000"/>
                        </a:lnSpc>
                        <a:spcAft>
                          <a:spcPts val="80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3. THE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DAILY GRIND HUB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WESTERN CAPE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WEST COAST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KRAAINFONTEIN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lvl="0" indent="0" algn="just">
                        <a:lnSpc>
                          <a:spcPct val="107000"/>
                        </a:lnSpc>
                        <a:spcAft>
                          <a:spcPts val="80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4. LEEMA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NORTH WEST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BOJANALA WEST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MOKGWASE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1610">
                <a:tc>
                  <a:txBody>
                    <a:bodyPr/>
                    <a:lstStyle/>
                    <a:p>
                      <a:pPr marL="0" lvl="0" indent="0" algn="just">
                        <a:lnSpc>
                          <a:spcPct val="107000"/>
                        </a:lnSpc>
                        <a:spcAft>
                          <a:spcPts val="80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5.</a:t>
                      </a:r>
                      <a:r>
                        <a:rPr lang="en-ZA" sz="1000" b="1" baseline="0" dirty="0" smtClean="0">
                          <a:effectLst/>
                          <a:latin typeface="Trebuchet MS" panose="020B0603020202020204" pitchFamily="34" charset="0"/>
                          <a:ea typeface="Calibri" panose="020F0502020204030204" pitchFamily="34" charset="0"/>
                          <a:cs typeface="Times New Roman" panose="02020603050405020304" pitchFamily="18" charset="0"/>
                        </a:rPr>
                        <a:t> </a:t>
                      </a: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SATEC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AIDC</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GAUTENG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WESTRAND,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CHAMDOR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1610">
                <a:tc>
                  <a:txBody>
                    <a:bodyPr/>
                    <a:lstStyle/>
                    <a:p>
                      <a:pPr marL="0" lvl="0" indent="0" algn="just">
                        <a:lnSpc>
                          <a:spcPct val="107000"/>
                        </a:lnSpc>
                        <a:spcAft>
                          <a:spcPts val="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6. SATEC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AIDC</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GAUTENG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TSHWANE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WINTERVELD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1610">
                <a:tc>
                  <a:txBody>
                    <a:bodyPr/>
                    <a:lstStyle/>
                    <a:p>
                      <a:pPr marL="0" lvl="0" indent="0" algn="just">
                        <a:lnSpc>
                          <a:spcPct val="107000"/>
                        </a:lnSpc>
                        <a:spcAft>
                          <a:spcPts val="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7. SATEC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AIDC</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KZN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ETHEKWINI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UMLAZI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1610">
                <a:tc>
                  <a:txBody>
                    <a:bodyPr/>
                    <a:lstStyle/>
                    <a:p>
                      <a:pPr marL="0" lvl="0" indent="0" algn="just">
                        <a:lnSpc>
                          <a:spcPct val="107000"/>
                        </a:lnSpc>
                        <a:spcAft>
                          <a:spcPts val="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8. GIBELA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BUSINESS INCUBATOR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GAUTENG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EKURHULENI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KWA-THEMA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1610">
                <a:tc>
                  <a:txBody>
                    <a:bodyPr/>
                    <a:lstStyle/>
                    <a:p>
                      <a:pPr marL="0" lvl="0" indent="0" algn="just">
                        <a:lnSpc>
                          <a:spcPct val="107000"/>
                        </a:lnSpc>
                        <a:spcAft>
                          <a:spcPts val="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9. LEPHARO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KHUTSONG HUB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GAUTENG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WEST RAND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CARLETONVILLE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1610">
                <a:tc>
                  <a:txBody>
                    <a:bodyPr/>
                    <a:lstStyle/>
                    <a:p>
                      <a:pPr marL="0" lvl="0" indent="0" algn="just">
                        <a:lnSpc>
                          <a:spcPct val="107000"/>
                        </a:lnSpc>
                        <a:spcAft>
                          <a:spcPts val="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10. LEPHARO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MATLOSANA HUB</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NORTH WEST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DR KENNETH KAUNDA DISTRICT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KLERKSDORP</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1610">
                <a:tc>
                  <a:txBody>
                    <a:bodyPr/>
                    <a:lstStyle/>
                    <a:p>
                      <a:pPr marL="0" lvl="0" indent="0" algn="just">
                        <a:lnSpc>
                          <a:spcPct val="107000"/>
                        </a:lnSpc>
                        <a:spcAft>
                          <a:spcPts val="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11. IHUB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GEORGE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WESTERN CAPE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GARDEN ROUTE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THEMBALETHU</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1610">
                <a:tc>
                  <a:txBody>
                    <a:bodyPr/>
                    <a:lstStyle/>
                    <a:p>
                      <a:pPr marL="0" lvl="0" indent="0" algn="just">
                        <a:lnSpc>
                          <a:spcPct val="107000"/>
                        </a:lnSpc>
                        <a:spcAft>
                          <a:spcPts val="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12. TIMBALI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(HELENA AGRI-PARK)</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MPUMALANGA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NKOMAZI DISTRICT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KOMATIPOORT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1610">
                <a:tc>
                  <a:txBody>
                    <a:bodyPr/>
                    <a:lstStyle/>
                    <a:p>
                      <a:pPr marL="0" lvl="0" indent="0" algn="just">
                        <a:lnSpc>
                          <a:spcPct val="107000"/>
                        </a:lnSpc>
                        <a:spcAft>
                          <a:spcPts val="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13. TIMBALI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(RIETFONTEIN AGRI-PARK)</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MPUMALANGA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EHLANZENI DISTRICT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LYDENBERG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7" name="5-Point Star 6"/>
          <p:cNvSpPr/>
          <p:nvPr/>
        </p:nvSpPr>
        <p:spPr>
          <a:xfrm>
            <a:off x="7103587" y="1337115"/>
            <a:ext cx="4619562" cy="35935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p:cNvSpPr txBox="1"/>
          <p:nvPr/>
        </p:nvSpPr>
        <p:spPr>
          <a:xfrm>
            <a:off x="8523960" y="2893794"/>
            <a:ext cx="2414016" cy="1200329"/>
          </a:xfrm>
          <a:prstGeom prst="rect">
            <a:avLst/>
          </a:prstGeom>
          <a:noFill/>
        </p:spPr>
        <p:txBody>
          <a:bodyPr wrap="square" rtlCol="0">
            <a:spAutoFit/>
          </a:bodyPr>
          <a:lstStyle/>
          <a:p>
            <a:r>
              <a:rPr lang="en-ZA" dirty="0" smtClean="0"/>
              <a:t> </a:t>
            </a:r>
            <a:r>
              <a:rPr lang="en-ZA" dirty="0" smtClean="0">
                <a:solidFill>
                  <a:srgbClr val="FF0000"/>
                </a:solidFill>
              </a:rPr>
              <a:t>R 24 M  leveraged from partners  and  two </a:t>
            </a:r>
            <a:r>
              <a:rPr lang="en-ZA" dirty="0" err="1" smtClean="0">
                <a:solidFill>
                  <a:srgbClr val="FF0000"/>
                </a:solidFill>
              </a:rPr>
              <a:t>agripark</a:t>
            </a:r>
            <a:r>
              <a:rPr lang="en-ZA" dirty="0" smtClean="0">
                <a:solidFill>
                  <a:srgbClr val="FF0000"/>
                </a:solidFill>
              </a:rPr>
              <a:t> infrastructure as shared facility </a:t>
            </a:r>
            <a:endParaRPr lang="en-ZA" dirty="0">
              <a:solidFill>
                <a:srgbClr val="FF0000"/>
              </a:solidFill>
            </a:endParaRPr>
          </a:p>
        </p:txBody>
      </p:sp>
    </p:spTree>
    <p:extLst>
      <p:ext uri="{BB962C8B-B14F-4D97-AF65-F5344CB8AC3E}">
        <p14:creationId xmlns:p14="http://schemas.microsoft.com/office/powerpoint/2010/main" val="71307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rgbClr val="70AD47">
                    <a:lumMod val="75000"/>
                  </a:srgbClr>
                </a:solidFill>
                <a:latin typeface="Trebuchet MS" pitchFamily="34" charset="0"/>
              </a:rPr>
              <a:t>REFLECTION ON SPECIAL PROJECTS FUNDED BY DSBD</a:t>
            </a:r>
            <a:endParaRPr lang="en-ZA" sz="2800" b="1" dirty="0">
              <a:solidFill>
                <a:srgbClr val="70AD47">
                  <a:lumMod val="75000"/>
                </a:srgbClr>
              </a:solidFill>
              <a:latin typeface="Trebuchet MS" pitchFamily="34" charset="0"/>
            </a:endParaRPr>
          </a:p>
        </p:txBody>
      </p:sp>
      <p:sp>
        <p:nvSpPr>
          <p:cNvPr id="27" name="Content Placeholder 2"/>
          <p:cNvSpPr txBox="1">
            <a:spLocks/>
          </p:cNvSpPr>
          <p:nvPr/>
        </p:nvSpPr>
        <p:spPr bwMode="auto">
          <a:xfrm>
            <a:off x="1036320" y="807743"/>
            <a:ext cx="5638800" cy="53941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spcAft>
                <a:spcPts val="600"/>
              </a:spcAft>
              <a:buClr>
                <a:srgbClr val="954F72"/>
              </a:buClr>
              <a:buFont typeface="Wingdings" pitchFamily="2" charset="2"/>
              <a:buNone/>
            </a:pPr>
            <a:endParaRPr lang="en-US" dirty="0">
              <a:solidFill>
                <a:prstClr val="black"/>
              </a:solidFill>
            </a:endParaRPr>
          </a:p>
        </p:txBody>
      </p:sp>
      <p:sp>
        <p:nvSpPr>
          <p:cNvPr id="5" name="Slide Number Placeholder 4"/>
          <p:cNvSpPr>
            <a:spLocks noGrp="1"/>
          </p:cNvSpPr>
          <p:nvPr>
            <p:ph type="sldNum" sz="quarter" idx="12"/>
          </p:nvPr>
        </p:nvSpPr>
        <p:spPr/>
        <p:txBody>
          <a:bodyPr/>
          <a:lstStyle/>
          <a:p>
            <a:fld id="{2A32619B-E9F6-4002-8F95-E8AFA5AE3C53}" type="slidenum">
              <a:rPr lang="en-ZA" smtClean="0">
                <a:solidFill>
                  <a:prstClr val="black">
                    <a:tint val="75000"/>
                  </a:prstClr>
                </a:solidFill>
              </a:rPr>
              <a:pPr/>
              <a:t>22</a:t>
            </a:fld>
            <a:endParaRPr lang="en-ZA">
              <a:solidFill>
                <a:prstClr val="black">
                  <a:tint val="75000"/>
                </a:prstClr>
              </a:solidFill>
            </a:endParaRPr>
          </a:p>
        </p:txBody>
      </p:sp>
      <p:sp>
        <p:nvSpPr>
          <p:cNvPr id="8" name="TextBox 7"/>
          <p:cNvSpPr txBox="1"/>
          <p:nvPr/>
        </p:nvSpPr>
        <p:spPr>
          <a:xfrm>
            <a:off x="905366" y="1162487"/>
            <a:ext cx="5697991" cy="1323439"/>
          </a:xfrm>
          <a:prstGeom prst="rect">
            <a:avLst/>
          </a:prstGeom>
          <a:noFill/>
        </p:spPr>
        <p:txBody>
          <a:bodyPr wrap="square" rtlCol="0">
            <a:spAutoFit/>
          </a:bodyPr>
          <a:lstStyle/>
          <a:p>
            <a:r>
              <a:rPr lang="en-ZA" sz="2000" b="1" dirty="0" smtClean="0">
                <a:solidFill>
                  <a:prstClr val="black"/>
                </a:solidFill>
                <a:latin typeface="Arial" panose="020B0604020202020204" pitchFamily="34" charset="0"/>
                <a:cs typeface="Arial" panose="020B0604020202020204" pitchFamily="34" charset="0"/>
              </a:rPr>
              <a:t>Centres for Entrepreneurship Rapid Incubators Established</a:t>
            </a:r>
          </a:p>
          <a:p>
            <a:endParaRPr lang="en-ZA" sz="2000" b="1" dirty="0">
              <a:solidFill>
                <a:prstClr val="black"/>
              </a:solidFill>
              <a:latin typeface="Arial" panose="020B0604020202020204" pitchFamily="34" charset="0"/>
              <a:cs typeface="Arial" panose="020B0604020202020204" pitchFamily="34" charset="0"/>
            </a:endParaRPr>
          </a:p>
          <a:p>
            <a:endParaRPr lang="en-ZA" sz="2000" b="1" dirty="0" smtClean="0">
              <a:solidFill>
                <a:prstClr val="black"/>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9364911"/>
              </p:ext>
            </p:extLst>
          </p:nvPr>
        </p:nvGraphicFramePr>
        <p:xfrm>
          <a:off x="566737" y="2208308"/>
          <a:ext cx="5937885" cy="2874264"/>
        </p:xfrm>
        <a:graphic>
          <a:graphicData uri="http://schemas.openxmlformats.org/drawingml/2006/table">
            <a:tbl>
              <a:tblPr firstRow="1" firstCol="1" bandRow="1"/>
              <a:tblGrid>
                <a:gridCol w="2297380">
                  <a:extLst>
                    <a:ext uri="{9D8B030D-6E8A-4147-A177-3AD203B41FA5}">
                      <a16:colId xmlns:a16="http://schemas.microsoft.com/office/drawing/2014/main" val="20000"/>
                    </a:ext>
                  </a:extLst>
                </a:gridCol>
                <a:gridCol w="764215">
                  <a:extLst>
                    <a:ext uri="{9D8B030D-6E8A-4147-A177-3AD203B41FA5}">
                      <a16:colId xmlns:a16="http://schemas.microsoft.com/office/drawing/2014/main" val="20001"/>
                    </a:ext>
                  </a:extLst>
                </a:gridCol>
                <a:gridCol w="1629875">
                  <a:extLst>
                    <a:ext uri="{9D8B030D-6E8A-4147-A177-3AD203B41FA5}">
                      <a16:colId xmlns:a16="http://schemas.microsoft.com/office/drawing/2014/main" val="20002"/>
                    </a:ext>
                  </a:extLst>
                </a:gridCol>
                <a:gridCol w="1246415">
                  <a:extLst>
                    <a:ext uri="{9D8B030D-6E8A-4147-A177-3AD203B41FA5}">
                      <a16:colId xmlns:a16="http://schemas.microsoft.com/office/drawing/2014/main" val="20003"/>
                    </a:ext>
                  </a:extLst>
                </a:gridCol>
              </a:tblGrid>
              <a:tr h="150495">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Centre Name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Province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District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Location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0000"/>
                  </a:ext>
                </a:extLst>
              </a:tr>
              <a:tr h="0">
                <a:tc>
                  <a:txBody>
                    <a:bodyPr/>
                    <a:lstStyle/>
                    <a:p>
                      <a:pPr marL="0" lvl="0" indent="0" algn="just">
                        <a:lnSpc>
                          <a:spcPct val="107000"/>
                        </a:lnSpc>
                        <a:spcAft>
                          <a:spcPts val="80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1. UNIVERSITY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OF MPUMALANGA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MPUMALANGA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EMALAHLENI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MBOMBELA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lvl="0" indent="0" algn="just">
                        <a:lnSpc>
                          <a:spcPct val="107000"/>
                        </a:lnSpc>
                        <a:spcAft>
                          <a:spcPts val="80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2. WEST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COAST TVET COLLEGE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WESTERN CAPE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SWARTLAND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MALMSBURY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lvl="0" indent="0" algn="just">
                        <a:lnSpc>
                          <a:spcPct val="107000"/>
                        </a:lnSpc>
                        <a:spcAft>
                          <a:spcPts val="80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3. NORTHERN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CAPE RURAL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NORTHERN CAPE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NAMAQUALAND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KHATHU</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lvl="0" indent="0" algn="just">
                        <a:lnSpc>
                          <a:spcPct val="107000"/>
                        </a:lnSpc>
                        <a:spcAft>
                          <a:spcPts val="80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4. ESAYIDI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TVET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KZN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HARRY GWALA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KOKSTAD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lvl="0" indent="0" algn="just">
                        <a:lnSpc>
                          <a:spcPct val="107000"/>
                        </a:lnSpc>
                        <a:spcAft>
                          <a:spcPts val="80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5. WALTER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SISULU UNIVERSITY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EAST LONDON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BUFALLO CITY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UMTATA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lvl="0" indent="0" algn="just">
                        <a:lnSpc>
                          <a:spcPct val="107000"/>
                        </a:lnSpc>
                        <a:spcAft>
                          <a:spcPts val="80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6. SEFAKO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MAKGATHO UNIVERSITY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GAUTENG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TSHWANE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GARANKUWA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1610">
                <a:tc>
                  <a:txBody>
                    <a:bodyPr/>
                    <a:lstStyle/>
                    <a:p>
                      <a:pPr marL="0" lvl="0" indent="0" algn="just">
                        <a:lnSpc>
                          <a:spcPct val="107000"/>
                        </a:lnSpc>
                        <a:spcAft>
                          <a:spcPts val="80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7. MALUTI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TVET COLLEGE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b="1">
                          <a:effectLst/>
                          <a:latin typeface="Calibri" panose="020F0502020204030204" pitchFamily="34" charset="0"/>
                          <a:ea typeface="Calibri" panose="020F0502020204030204" pitchFamily="34" charset="0"/>
                          <a:cs typeface="Arial" panose="020B0604020202020204" pitchFamily="34" charset="0"/>
                        </a:rPr>
                        <a:t>FREE STATE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b="1">
                          <a:effectLst/>
                          <a:latin typeface="Calibri" panose="020F0502020204030204" pitchFamily="34" charset="0"/>
                          <a:ea typeface="Calibri" panose="020F0502020204030204" pitchFamily="34" charset="0"/>
                          <a:cs typeface="Arial" panose="020B0604020202020204" pitchFamily="34" charset="0"/>
                        </a:rPr>
                        <a:t>PHUTHADITJHABA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b="1">
                          <a:effectLst/>
                          <a:latin typeface="Calibri" panose="020F0502020204030204" pitchFamily="34" charset="0"/>
                          <a:ea typeface="Calibri" panose="020F0502020204030204" pitchFamily="34" charset="0"/>
                          <a:cs typeface="Arial" panose="020B0604020202020204" pitchFamily="34" charset="0"/>
                        </a:rPr>
                        <a:t>QWAQWA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1610">
                <a:tc>
                  <a:txBody>
                    <a:bodyPr/>
                    <a:lstStyle/>
                    <a:p>
                      <a:pPr marL="0" lvl="0" indent="0" algn="just">
                        <a:lnSpc>
                          <a:spcPct val="107000"/>
                        </a:lnSpc>
                        <a:spcAft>
                          <a:spcPts val="80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8. SEKHUKHUNE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TVET COLLEGE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b="1">
                          <a:effectLst/>
                          <a:latin typeface="Calibri" panose="020F0502020204030204" pitchFamily="34" charset="0"/>
                          <a:ea typeface="Calibri" panose="020F0502020204030204" pitchFamily="34" charset="0"/>
                          <a:cs typeface="Arial" panose="020B0604020202020204" pitchFamily="34" charset="0"/>
                        </a:rPr>
                        <a:t>LIMPOPO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b="1">
                          <a:effectLst/>
                          <a:latin typeface="Calibri" panose="020F0502020204030204" pitchFamily="34" charset="0"/>
                          <a:ea typeface="Calibri" panose="020F0502020204030204" pitchFamily="34" charset="0"/>
                          <a:cs typeface="Arial" panose="020B0604020202020204" pitchFamily="34" charset="0"/>
                        </a:rPr>
                        <a:t>SEKHUKHUNE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b="1">
                          <a:effectLst/>
                          <a:latin typeface="Calibri" panose="020F0502020204030204" pitchFamily="34" charset="0"/>
                          <a:ea typeface="Calibri" panose="020F0502020204030204" pitchFamily="34" charset="0"/>
                          <a:cs typeface="Arial" panose="020B0604020202020204" pitchFamily="34" charset="0"/>
                        </a:rPr>
                        <a:t>GROBLERSDAL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1610">
                <a:tc>
                  <a:txBody>
                    <a:bodyPr/>
                    <a:lstStyle/>
                    <a:p>
                      <a:pPr marL="0" lvl="0" indent="0" algn="just">
                        <a:lnSpc>
                          <a:spcPct val="107000"/>
                        </a:lnSpc>
                        <a:spcAft>
                          <a:spcPts val="0"/>
                        </a:spcAft>
                        <a:buFont typeface="+mj-lt"/>
                        <a:buNone/>
                      </a:pPr>
                      <a:r>
                        <a:rPr lang="en-ZA" sz="1000" b="1" dirty="0" smtClean="0">
                          <a:effectLst/>
                          <a:latin typeface="Trebuchet MS" panose="020B0603020202020204" pitchFamily="34" charset="0"/>
                          <a:ea typeface="Calibri" panose="020F0502020204030204" pitchFamily="34" charset="0"/>
                          <a:cs typeface="Times New Roman" panose="02020603050405020304" pitchFamily="18" charset="0"/>
                        </a:rPr>
                        <a:t>9. IKHALA </a:t>
                      </a:r>
                      <a:r>
                        <a:rPr lang="en-ZA" sz="1000" b="1" dirty="0">
                          <a:effectLst/>
                          <a:latin typeface="Trebuchet MS" panose="020B0603020202020204" pitchFamily="34" charset="0"/>
                          <a:ea typeface="Calibri" panose="020F0502020204030204" pitchFamily="34" charset="0"/>
                          <a:cs typeface="Times New Roman" panose="02020603050405020304" pitchFamily="18" charset="0"/>
                        </a:rPr>
                        <a:t>TVET COLLEGE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EASTERN CAPE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000" b="1">
                          <a:effectLst/>
                          <a:latin typeface="Trebuchet MS" panose="020B0603020202020204" pitchFamily="34" charset="0"/>
                          <a:ea typeface="Calibri" panose="020F0502020204030204" pitchFamily="34" charset="0"/>
                          <a:cs typeface="Times New Roman" panose="02020603050405020304" pitchFamily="18" charset="0"/>
                        </a:rPr>
                        <a:t>CHRIS HANI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b="1" dirty="0">
                          <a:effectLst/>
                          <a:latin typeface="Calibri" panose="020F0502020204030204" pitchFamily="34" charset="0"/>
                          <a:ea typeface="Calibri" panose="020F0502020204030204" pitchFamily="34" charset="0"/>
                          <a:cs typeface="Arial" panose="020B0604020202020204" pitchFamily="34" charset="0"/>
                        </a:rPr>
                        <a:t>EZIBELENI</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5-Point Star 5"/>
          <p:cNvSpPr/>
          <p:nvPr/>
        </p:nvSpPr>
        <p:spPr>
          <a:xfrm>
            <a:off x="6909816" y="1687046"/>
            <a:ext cx="4443984" cy="33284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operating premises</a:t>
            </a:r>
            <a:endParaRPr lang="en-ZA" dirty="0">
              <a:solidFill>
                <a:srgbClr val="FF0000"/>
              </a:solidFill>
            </a:endParaRPr>
          </a:p>
        </p:txBody>
      </p:sp>
    </p:spTree>
    <p:extLst>
      <p:ext uri="{BB962C8B-B14F-4D97-AF65-F5344CB8AC3E}">
        <p14:creationId xmlns:p14="http://schemas.microsoft.com/office/powerpoint/2010/main" val="3907852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rgbClr val="70AD47">
                    <a:lumMod val="75000"/>
                  </a:srgbClr>
                </a:solidFill>
                <a:latin typeface="Trebuchet MS" pitchFamily="34" charset="0"/>
              </a:rPr>
              <a:t>REFLECTION ON 6</a:t>
            </a:r>
            <a:r>
              <a:rPr lang="en-ZA" sz="2800" b="1" baseline="30000" dirty="0" smtClean="0">
                <a:solidFill>
                  <a:srgbClr val="70AD47">
                    <a:lumMod val="75000"/>
                  </a:srgbClr>
                </a:solidFill>
                <a:latin typeface="Trebuchet MS" pitchFamily="34" charset="0"/>
              </a:rPr>
              <a:t>TH</a:t>
            </a:r>
            <a:r>
              <a:rPr lang="en-ZA" sz="2800" b="1" dirty="0" smtClean="0">
                <a:solidFill>
                  <a:srgbClr val="70AD47">
                    <a:lumMod val="75000"/>
                  </a:srgbClr>
                </a:solidFill>
                <a:latin typeface="Trebuchet MS" pitchFamily="34" charset="0"/>
              </a:rPr>
              <a:t> ADMINISTRATION PRIORITIES</a:t>
            </a:r>
            <a:endParaRPr lang="en-ZA" sz="2800" b="1" dirty="0">
              <a:solidFill>
                <a:srgbClr val="70AD47">
                  <a:lumMod val="75000"/>
                </a:srgbClr>
              </a:solidFill>
              <a:latin typeface="Trebuchet MS" pitchFamily="34" charset="0"/>
            </a:endParaRPr>
          </a:p>
        </p:txBody>
      </p:sp>
      <p:sp>
        <p:nvSpPr>
          <p:cNvPr id="27" name="Content Placeholder 2"/>
          <p:cNvSpPr txBox="1">
            <a:spLocks/>
          </p:cNvSpPr>
          <p:nvPr/>
        </p:nvSpPr>
        <p:spPr bwMode="auto">
          <a:xfrm>
            <a:off x="1036320" y="807743"/>
            <a:ext cx="5638800" cy="53941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spcAft>
                <a:spcPts val="600"/>
              </a:spcAft>
              <a:buClr>
                <a:srgbClr val="954F72"/>
              </a:buClr>
              <a:buFont typeface="Wingdings" pitchFamily="2" charset="2"/>
              <a:buNone/>
            </a:pPr>
            <a:endParaRPr lang="en-US" dirty="0">
              <a:solidFill>
                <a:prstClr val="black"/>
              </a:solidFill>
            </a:endParaRPr>
          </a:p>
        </p:txBody>
      </p:sp>
      <p:sp>
        <p:nvSpPr>
          <p:cNvPr id="5" name="Slide Number Placeholder 4"/>
          <p:cNvSpPr>
            <a:spLocks noGrp="1"/>
          </p:cNvSpPr>
          <p:nvPr>
            <p:ph type="sldNum" sz="quarter" idx="12"/>
          </p:nvPr>
        </p:nvSpPr>
        <p:spPr/>
        <p:txBody>
          <a:bodyPr/>
          <a:lstStyle/>
          <a:p>
            <a:fld id="{2A32619B-E9F6-4002-8F95-E8AFA5AE3C53}" type="slidenum">
              <a:rPr lang="en-ZA" smtClean="0">
                <a:solidFill>
                  <a:prstClr val="black">
                    <a:tint val="75000"/>
                  </a:prstClr>
                </a:solidFill>
              </a:rPr>
              <a:pPr/>
              <a:t>23</a:t>
            </a:fld>
            <a:endParaRPr lang="en-ZA">
              <a:solidFill>
                <a:prstClr val="black">
                  <a:tint val="75000"/>
                </a:prstClr>
              </a:solidFill>
            </a:endParaRPr>
          </a:p>
        </p:txBody>
      </p:sp>
      <p:sp>
        <p:nvSpPr>
          <p:cNvPr id="11" name="Rectangle 10"/>
          <p:cNvSpPr/>
          <p:nvPr/>
        </p:nvSpPr>
        <p:spPr>
          <a:xfrm>
            <a:off x="159123" y="895521"/>
            <a:ext cx="10384971" cy="7072449"/>
          </a:xfrm>
          <a:prstGeom prst="rect">
            <a:avLst/>
          </a:prstGeom>
        </p:spPr>
        <p:txBody>
          <a:bodyPr wrap="square">
            <a:spAutoFit/>
          </a:bodyPr>
          <a:lstStyle/>
          <a:p>
            <a:pPr marL="285750" indent="-285750" algn="just" defTabSz="685800">
              <a:lnSpc>
                <a:spcPct val="150000"/>
              </a:lnSpc>
              <a:spcBef>
                <a:spcPts val="450"/>
              </a:spcBef>
              <a:spcAft>
                <a:spcPts val="450"/>
              </a:spcAft>
              <a:buFont typeface="Arial" panose="020B0604020202020204" pitchFamily="34" charset="0"/>
              <a:buChar char="•"/>
            </a:pPr>
            <a:r>
              <a:rPr lang="en-GB" b="1" dirty="0" smtClean="0">
                <a:latin typeface="Trebuchet MS" panose="020B0603020202020204" pitchFamily="34" charset="0"/>
                <a:ea typeface="Times New Roman" panose="02020603050405020304" pitchFamily="18" charset="0"/>
              </a:rPr>
              <a:t>PITCH FOR FUNDING</a:t>
            </a:r>
          </a:p>
          <a:p>
            <a:pPr algn="just" defTabSz="685800">
              <a:lnSpc>
                <a:spcPct val="150000"/>
              </a:lnSpc>
              <a:spcBef>
                <a:spcPts val="450"/>
              </a:spcBef>
              <a:spcAft>
                <a:spcPts val="450"/>
              </a:spcAft>
            </a:pPr>
            <a:r>
              <a:rPr lang="en-US" dirty="0">
                <a:solidFill>
                  <a:prstClr val="black"/>
                </a:solidFill>
                <a:latin typeface="DIN-Light"/>
                <a:ea typeface="Times New Roman" panose="02020603050405020304" pitchFamily="18" charset="0"/>
                <a:cs typeface="Times New Roman" panose="02020603050405020304" pitchFamily="18" charset="0"/>
              </a:rPr>
              <a:t>During the period under review, 2 290 entrepreneurs attended Pitch for Funding Master Classes and Pitch for Funding Sessions in the Vhembe District, in collaboration with </a:t>
            </a:r>
            <a:r>
              <a:rPr lang="en-US" b="1" dirty="0" err="1">
                <a:solidFill>
                  <a:prstClr val="black"/>
                </a:solidFill>
                <a:latin typeface="DIN-Light"/>
                <a:ea typeface="Times New Roman" panose="02020603050405020304" pitchFamily="18" charset="0"/>
                <a:cs typeface="Times New Roman" panose="02020603050405020304" pitchFamily="18" charset="0"/>
              </a:rPr>
              <a:t>sefa</a:t>
            </a:r>
            <a:r>
              <a:rPr lang="en-US" dirty="0">
                <a:solidFill>
                  <a:prstClr val="black"/>
                </a:solidFill>
                <a:latin typeface="DIN-Light"/>
                <a:ea typeface="Times New Roman" panose="02020603050405020304" pitchFamily="18" charset="0"/>
                <a:cs typeface="Times New Roman" panose="02020603050405020304" pitchFamily="18" charset="0"/>
              </a:rPr>
              <a:t> and DSBD.  Further sessions took place covering 9 District Municipalities within KZN and reached 2 442 entrepreneurs. </a:t>
            </a:r>
            <a:r>
              <a:rPr lang="en-US" dirty="0" smtClean="0">
                <a:solidFill>
                  <a:prstClr val="black"/>
                </a:solidFill>
                <a:latin typeface="DIN-Light"/>
                <a:ea typeface="Times New Roman" panose="02020603050405020304" pitchFamily="18" charset="0"/>
                <a:cs typeface="Times New Roman" panose="02020603050405020304" pitchFamily="18" charset="0"/>
              </a:rPr>
              <a:t> Moving total for the year to  4732 prepared for funding.</a:t>
            </a:r>
            <a:endParaRPr lang="en-US" dirty="0">
              <a:solidFill>
                <a:prstClr val="black"/>
              </a:solidFill>
              <a:latin typeface="DIN-Light"/>
              <a:ea typeface="Times New Roman" panose="02020603050405020304" pitchFamily="18" charset="0"/>
              <a:cs typeface="Times New Roman" panose="02020603050405020304" pitchFamily="18" charset="0"/>
            </a:endParaRPr>
          </a:p>
          <a:p>
            <a:pPr marL="285750" indent="-285750" algn="just" defTabSz="685800">
              <a:lnSpc>
                <a:spcPct val="150000"/>
              </a:lnSpc>
              <a:spcBef>
                <a:spcPts val="450"/>
              </a:spcBef>
              <a:spcAft>
                <a:spcPts val="450"/>
              </a:spcAft>
              <a:buFont typeface="Arial" panose="020B0604020202020204" pitchFamily="34" charset="0"/>
              <a:buChar char="•"/>
            </a:pPr>
            <a:r>
              <a:rPr lang="en-GB" b="1" dirty="0" smtClean="0">
                <a:latin typeface="Trebuchet MS" panose="020B0603020202020204" pitchFamily="34" charset="0"/>
              </a:rPr>
              <a:t>DISTRICT MARKETS</a:t>
            </a:r>
          </a:p>
          <a:p>
            <a:pPr algn="just" defTabSz="685800">
              <a:lnSpc>
                <a:spcPct val="150000"/>
              </a:lnSpc>
              <a:spcBef>
                <a:spcPts val="450"/>
              </a:spcBef>
              <a:spcAft>
                <a:spcPts val="450"/>
              </a:spcAft>
            </a:pPr>
            <a:r>
              <a:rPr lang="en-GB" dirty="0" smtClean="0">
                <a:solidFill>
                  <a:prstClr val="black"/>
                </a:solidFill>
              </a:rPr>
              <a:t>Feasibility studies and Business Plans for four (4) Products Markets (</a:t>
            </a:r>
            <a:r>
              <a:rPr lang="en-GB" dirty="0" err="1" smtClean="0">
                <a:solidFill>
                  <a:prstClr val="black"/>
                </a:solidFill>
              </a:rPr>
              <a:t>Umthatha</a:t>
            </a:r>
            <a:r>
              <a:rPr lang="en-GB" dirty="0" smtClean="0">
                <a:solidFill>
                  <a:prstClr val="black"/>
                </a:solidFill>
              </a:rPr>
              <a:t>, </a:t>
            </a:r>
            <a:r>
              <a:rPr lang="en-GB" dirty="0" err="1" smtClean="0">
                <a:solidFill>
                  <a:prstClr val="black"/>
                </a:solidFill>
              </a:rPr>
              <a:t>Mahikeng</a:t>
            </a:r>
            <a:r>
              <a:rPr lang="en-GB" dirty="0" smtClean="0">
                <a:solidFill>
                  <a:prstClr val="black"/>
                </a:solidFill>
              </a:rPr>
              <a:t>, </a:t>
            </a:r>
            <a:r>
              <a:rPr lang="en-GB" dirty="0" err="1" smtClean="0">
                <a:solidFill>
                  <a:prstClr val="black"/>
                </a:solidFill>
              </a:rPr>
              <a:t>Emalahleni</a:t>
            </a:r>
            <a:r>
              <a:rPr lang="en-GB" dirty="0" smtClean="0">
                <a:solidFill>
                  <a:prstClr val="black"/>
                </a:solidFill>
              </a:rPr>
              <a:t> and </a:t>
            </a:r>
            <a:r>
              <a:rPr lang="en-GB" dirty="0" err="1" smtClean="0">
                <a:solidFill>
                  <a:prstClr val="black"/>
                </a:solidFill>
              </a:rPr>
              <a:t>Musina</a:t>
            </a:r>
            <a:r>
              <a:rPr lang="en-GB" dirty="0" smtClean="0">
                <a:solidFill>
                  <a:prstClr val="black"/>
                </a:solidFill>
              </a:rPr>
              <a:t>)  were completed and submitted to the Department for implementation under the Economic Infrastructure Programme</a:t>
            </a:r>
          </a:p>
          <a:p>
            <a:pPr marL="285750" indent="-285750" algn="just" defTabSz="685800">
              <a:lnSpc>
                <a:spcPct val="150000"/>
              </a:lnSpc>
              <a:spcBef>
                <a:spcPts val="450"/>
              </a:spcBef>
              <a:spcAft>
                <a:spcPts val="450"/>
              </a:spcAft>
              <a:buFont typeface="Arial" panose="020B0604020202020204" pitchFamily="34" charset="0"/>
              <a:buChar char="•"/>
            </a:pPr>
            <a:r>
              <a:rPr lang="en-GB" b="1" dirty="0" smtClean="0">
                <a:latin typeface="Trebuchet MS" panose="020B0603020202020204" pitchFamily="34" charset="0"/>
              </a:rPr>
              <a:t>INCUBATION &amp; BDS STANDARDs</a:t>
            </a:r>
          </a:p>
          <a:p>
            <a:pPr algn="just" defTabSz="685800">
              <a:lnSpc>
                <a:spcPct val="150000"/>
              </a:lnSpc>
              <a:spcBef>
                <a:spcPts val="450"/>
              </a:spcBef>
              <a:spcAft>
                <a:spcPts val="450"/>
              </a:spcAft>
            </a:pPr>
            <a:r>
              <a:rPr lang="en-ZA" dirty="0" smtClean="0">
                <a:solidFill>
                  <a:prstClr val="black"/>
                </a:solidFill>
              </a:rPr>
              <a:t>The standard development process is taking place in partnership with SABS and 50% of the processes has been achieved by end March, Standard technical committee reviewing the documents for approval.    The SABS has also set up a Technical Committee for the BDS Standards. </a:t>
            </a:r>
            <a:endParaRPr lang="en-ZA" dirty="0">
              <a:solidFill>
                <a:prstClr val="black"/>
              </a:solidFill>
            </a:endParaRPr>
          </a:p>
          <a:p>
            <a:pPr marL="285750" indent="-285750" algn="just" defTabSz="685800">
              <a:lnSpc>
                <a:spcPct val="150000"/>
              </a:lnSpc>
              <a:spcBef>
                <a:spcPts val="450"/>
              </a:spcBef>
              <a:spcAft>
                <a:spcPts val="450"/>
              </a:spcAft>
              <a:buFont typeface="Arial" panose="020B0604020202020204" pitchFamily="34" charset="0"/>
              <a:buChar char="•"/>
            </a:pPr>
            <a:endParaRPr lang="en-ZA" sz="1600" b="1" dirty="0">
              <a:solidFill>
                <a:prstClr val="black"/>
              </a:solidFill>
              <a:latin typeface="DIN-Light"/>
            </a:endParaRPr>
          </a:p>
          <a:p>
            <a:pPr algn="just" defTabSz="685800">
              <a:lnSpc>
                <a:spcPct val="150000"/>
              </a:lnSpc>
              <a:spcBef>
                <a:spcPts val="450"/>
              </a:spcBef>
              <a:spcAft>
                <a:spcPts val="450"/>
              </a:spcAft>
            </a:pPr>
            <a:endParaRPr lang="en-GB" sz="1350" dirty="0">
              <a:solidFill>
                <a:srgbClr val="000000"/>
              </a:solidFill>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623874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rgbClr val="70AD47">
                    <a:lumMod val="75000"/>
                  </a:srgbClr>
                </a:solidFill>
                <a:latin typeface="Trebuchet MS" pitchFamily="34" charset="0"/>
              </a:rPr>
              <a:t>SEDA/sefa COLLABORATION</a:t>
            </a:r>
            <a:endParaRPr lang="en-ZA" sz="2800" b="1" dirty="0">
              <a:solidFill>
                <a:srgbClr val="70AD47">
                  <a:lumMod val="75000"/>
                </a:srgbClr>
              </a:solidFill>
              <a:latin typeface="Trebuchet MS" pitchFamily="34" charset="0"/>
            </a:endParaRPr>
          </a:p>
        </p:txBody>
      </p:sp>
      <p:sp>
        <p:nvSpPr>
          <p:cNvPr id="27" name="Content Placeholder 2"/>
          <p:cNvSpPr txBox="1">
            <a:spLocks/>
          </p:cNvSpPr>
          <p:nvPr/>
        </p:nvSpPr>
        <p:spPr bwMode="auto">
          <a:xfrm>
            <a:off x="411480" y="1162595"/>
            <a:ext cx="11269980" cy="4389119"/>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24</a:t>
            </a:fld>
            <a:endParaRPr lang="en-ZA">
              <a:solidFill>
                <a:prstClr val="black">
                  <a:tint val="75000"/>
                </a:prstClr>
              </a:solidFill>
            </a:endParaRPr>
          </a:p>
        </p:txBody>
      </p:sp>
      <p:sp>
        <p:nvSpPr>
          <p:cNvPr id="8" name="Content Placeholder 2"/>
          <p:cNvSpPr txBox="1">
            <a:spLocks/>
          </p:cNvSpPr>
          <p:nvPr/>
        </p:nvSpPr>
        <p:spPr bwMode="auto">
          <a:xfrm>
            <a:off x="1167383" y="1110344"/>
            <a:ext cx="8452485" cy="505714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rmAutofit fontScale="55000" lnSpcReduction="20000"/>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257175" indent="-257175" defTabSz="514350">
              <a:lnSpc>
                <a:spcPct val="150000"/>
              </a:lnSpc>
              <a:buClr>
                <a:srgbClr val="954F72"/>
              </a:buClr>
            </a:pPr>
            <a:endParaRPr lang="en-GB" sz="1500" b="0" dirty="0">
              <a:solidFill>
                <a:prstClr val="black"/>
              </a:solidFill>
            </a:endParaRPr>
          </a:p>
          <a:p>
            <a:pPr defTabSz="514350">
              <a:lnSpc>
                <a:spcPct val="150000"/>
              </a:lnSpc>
              <a:buClr>
                <a:srgbClr val="954F72"/>
              </a:buClr>
              <a:buFont typeface="Arial" panose="020B0604020202020204" pitchFamily="34" charset="0"/>
              <a:buChar char="•"/>
            </a:pPr>
            <a:r>
              <a:rPr lang="en-GB" sz="3300" b="0" dirty="0">
                <a:solidFill>
                  <a:prstClr val="black"/>
                </a:solidFill>
              </a:rPr>
              <a:t>Seda and </a:t>
            </a:r>
            <a:r>
              <a:rPr lang="en-GB" sz="3300" dirty="0" err="1">
                <a:solidFill>
                  <a:prstClr val="black"/>
                </a:solidFill>
              </a:rPr>
              <a:t>sefa</a:t>
            </a:r>
            <a:r>
              <a:rPr lang="en-GB" sz="3300" b="0" dirty="0">
                <a:solidFill>
                  <a:prstClr val="black"/>
                </a:solidFill>
              </a:rPr>
              <a:t> continues to work together assisting with the DSBD Covid-19 Hotline.  </a:t>
            </a:r>
            <a:endParaRPr lang="en-GB" sz="3300" b="0" dirty="0" smtClean="0">
              <a:solidFill>
                <a:prstClr val="black"/>
              </a:solidFill>
            </a:endParaRPr>
          </a:p>
          <a:p>
            <a:pPr defTabSz="514350">
              <a:lnSpc>
                <a:spcPct val="150000"/>
              </a:lnSpc>
              <a:buClr>
                <a:srgbClr val="954F72"/>
              </a:buClr>
              <a:buFont typeface="Arial" panose="020B0604020202020204" pitchFamily="34" charset="0"/>
              <a:buChar char="•"/>
            </a:pPr>
            <a:r>
              <a:rPr lang="en-GB" sz="3300" b="0" dirty="0" smtClean="0">
                <a:solidFill>
                  <a:prstClr val="black"/>
                </a:solidFill>
              </a:rPr>
              <a:t>Have been working together on the Debt Relief Scheme</a:t>
            </a:r>
          </a:p>
          <a:p>
            <a:pPr defTabSz="514350">
              <a:lnSpc>
                <a:spcPct val="150000"/>
              </a:lnSpc>
              <a:buClr>
                <a:srgbClr val="954F72"/>
              </a:buClr>
              <a:buFont typeface="Arial" panose="020B0604020202020204" pitchFamily="34" charset="0"/>
              <a:buChar char="•"/>
            </a:pPr>
            <a:r>
              <a:rPr lang="en-GB" sz="3300" b="0" dirty="0" smtClean="0">
                <a:solidFill>
                  <a:prstClr val="black"/>
                </a:solidFill>
              </a:rPr>
              <a:t>Both Agencies have been serving on the various DSBD work streams that have been developing the various programmes and will be the main drivers of implementation</a:t>
            </a:r>
          </a:p>
          <a:p>
            <a:pPr defTabSz="514350">
              <a:lnSpc>
                <a:spcPct val="150000"/>
              </a:lnSpc>
              <a:buClr>
                <a:srgbClr val="954F72"/>
              </a:buClr>
              <a:buFont typeface="Arial" panose="020B0604020202020204" pitchFamily="34" charset="0"/>
              <a:buChar char="•"/>
            </a:pPr>
            <a:r>
              <a:rPr lang="en-GB" sz="3300" b="0" dirty="0" smtClean="0">
                <a:solidFill>
                  <a:prstClr val="black"/>
                </a:solidFill>
              </a:rPr>
              <a:t>Development of a database for Service Providers that will offer post-funding support to </a:t>
            </a:r>
            <a:r>
              <a:rPr lang="en-GB" sz="3300" dirty="0" err="1">
                <a:solidFill>
                  <a:prstClr val="black"/>
                </a:solidFill>
              </a:rPr>
              <a:t>s</a:t>
            </a:r>
            <a:r>
              <a:rPr lang="en-GB" sz="3300" dirty="0" err="1" smtClean="0">
                <a:solidFill>
                  <a:prstClr val="black"/>
                </a:solidFill>
              </a:rPr>
              <a:t>efa</a:t>
            </a:r>
            <a:r>
              <a:rPr lang="en-GB" sz="3300" b="0" dirty="0" smtClean="0">
                <a:solidFill>
                  <a:prstClr val="black"/>
                </a:solidFill>
              </a:rPr>
              <a:t>-funded clients.</a:t>
            </a:r>
          </a:p>
          <a:p>
            <a:pPr defTabSz="514350">
              <a:lnSpc>
                <a:spcPct val="150000"/>
              </a:lnSpc>
              <a:buClr>
                <a:srgbClr val="954F72"/>
              </a:buClr>
              <a:buFont typeface="Arial" panose="020B0604020202020204" pitchFamily="34" charset="0"/>
              <a:buChar char="•"/>
            </a:pPr>
            <a:r>
              <a:rPr lang="en-GB" sz="3300" b="0" dirty="0" smtClean="0">
                <a:solidFill>
                  <a:prstClr val="black"/>
                </a:solidFill>
              </a:rPr>
              <a:t>Digitisation of the </a:t>
            </a:r>
            <a:r>
              <a:rPr lang="en-GB" sz="3300" b="0" dirty="0" err="1" smtClean="0">
                <a:solidFill>
                  <a:prstClr val="black"/>
                </a:solidFill>
              </a:rPr>
              <a:t>Seda</a:t>
            </a:r>
            <a:r>
              <a:rPr lang="en-GB" sz="3300" b="0" dirty="0" smtClean="0">
                <a:solidFill>
                  <a:prstClr val="black"/>
                </a:solidFill>
              </a:rPr>
              <a:t>/</a:t>
            </a:r>
            <a:r>
              <a:rPr lang="en-GB" sz="3300" dirty="0" err="1" smtClean="0">
                <a:solidFill>
                  <a:prstClr val="black"/>
                </a:solidFill>
              </a:rPr>
              <a:t>sefa</a:t>
            </a:r>
            <a:r>
              <a:rPr lang="en-GB" sz="3300" b="0" dirty="0" smtClean="0">
                <a:solidFill>
                  <a:prstClr val="black"/>
                </a:solidFill>
              </a:rPr>
              <a:t> referral process remains a priority </a:t>
            </a:r>
          </a:p>
          <a:p>
            <a:pPr marL="257175" indent="-257175" defTabSz="514350">
              <a:lnSpc>
                <a:spcPct val="150000"/>
              </a:lnSpc>
              <a:buClr>
                <a:srgbClr val="954F72"/>
              </a:buClr>
            </a:pPr>
            <a:endParaRPr lang="en-GB" b="0" dirty="0">
              <a:solidFill>
                <a:prstClr val="black"/>
              </a:solidFill>
            </a:endParaRPr>
          </a:p>
          <a:p>
            <a:pPr marL="257175" indent="-257175" defTabSz="514350">
              <a:lnSpc>
                <a:spcPct val="150000"/>
              </a:lnSpc>
              <a:buClr>
                <a:srgbClr val="954F72"/>
              </a:buClr>
            </a:pPr>
            <a:endParaRPr lang="en-GB" b="0" dirty="0">
              <a:solidFill>
                <a:prstClr val="black"/>
              </a:solidFill>
            </a:endParaRPr>
          </a:p>
          <a:p>
            <a:pPr marL="0" indent="0" defTabSz="514350">
              <a:lnSpc>
                <a:spcPct val="150000"/>
              </a:lnSpc>
              <a:buClr>
                <a:srgbClr val="954F72"/>
              </a:buClr>
              <a:buNone/>
            </a:pPr>
            <a:r>
              <a:rPr lang="en-GB" sz="1500" b="0" dirty="0">
                <a:solidFill>
                  <a:prstClr val="black"/>
                </a:solidFill>
              </a:rPr>
              <a:t>  </a:t>
            </a:r>
            <a:endParaRPr lang="en-ZA" sz="1500" b="0" dirty="0">
              <a:solidFill>
                <a:prstClr val="black"/>
              </a:solidFill>
            </a:endParaRPr>
          </a:p>
          <a:p>
            <a:pPr marL="257175" indent="-257175" defTabSz="514350">
              <a:buClr>
                <a:srgbClr val="954F72"/>
              </a:buClr>
            </a:pPr>
            <a:endParaRPr lang="en-GB" sz="1500" b="0" dirty="0">
              <a:solidFill>
                <a:prstClr val="black"/>
              </a:solidFill>
            </a:endParaRPr>
          </a:p>
          <a:p>
            <a:pPr marL="257175" indent="-257175" defTabSz="514350">
              <a:buClr>
                <a:srgbClr val="954F72"/>
              </a:buClr>
            </a:pPr>
            <a:endParaRPr lang="en-GB" sz="1500" b="0" dirty="0">
              <a:solidFill>
                <a:prstClr val="black"/>
              </a:solidFill>
            </a:endParaRPr>
          </a:p>
          <a:p>
            <a:pPr marL="257175" indent="-257175" defTabSz="514350">
              <a:buClr>
                <a:srgbClr val="954F72"/>
              </a:buClr>
            </a:pPr>
            <a:endParaRPr lang="en-GB" sz="1500" b="0" dirty="0">
              <a:solidFill>
                <a:prstClr val="black"/>
              </a:solidFill>
            </a:endParaRPr>
          </a:p>
          <a:p>
            <a:pPr marL="257175" indent="-257175" defTabSz="514350">
              <a:buClr>
                <a:srgbClr val="954F72"/>
              </a:buClr>
            </a:pPr>
            <a:endParaRPr lang="en-GB" sz="1500" dirty="0">
              <a:solidFill>
                <a:prstClr val="black"/>
              </a:solidFill>
            </a:endParaRPr>
          </a:p>
          <a:p>
            <a:pPr marL="0" indent="0" defTabSz="514350">
              <a:buClr>
                <a:srgbClr val="954F72"/>
              </a:buClr>
              <a:buNone/>
            </a:pPr>
            <a:endParaRPr lang="en-GB" sz="1500" dirty="0">
              <a:solidFill>
                <a:prstClr val="black"/>
              </a:solidFill>
            </a:endParaRPr>
          </a:p>
          <a:p>
            <a:pPr marL="0" indent="0" defTabSz="514350">
              <a:buClr>
                <a:srgbClr val="954F72"/>
              </a:buClr>
              <a:buNone/>
            </a:pPr>
            <a:endParaRPr lang="en-GB" sz="1500" dirty="0">
              <a:solidFill>
                <a:prstClr val="black"/>
              </a:solidFill>
            </a:endParaRPr>
          </a:p>
          <a:p>
            <a:pPr marL="0" indent="0" defTabSz="514350">
              <a:buClr>
                <a:srgbClr val="954F72"/>
              </a:buClr>
              <a:buNone/>
            </a:pPr>
            <a:endParaRPr lang="en-GB" sz="1500" dirty="0">
              <a:solidFill>
                <a:prstClr val="black"/>
              </a:solidFill>
            </a:endParaRPr>
          </a:p>
          <a:p>
            <a:pPr marL="0" indent="0" defTabSz="514350">
              <a:buClr>
                <a:srgbClr val="954F72"/>
              </a:buClr>
              <a:buNone/>
            </a:pPr>
            <a:endParaRPr lang="en-GB" sz="1500" dirty="0">
              <a:solidFill>
                <a:prstClr val="black"/>
              </a:solidFill>
            </a:endParaRPr>
          </a:p>
          <a:p>
            <a:pPr marL="257175" indent="-257175" defTabSz="514350">
              <a:buClr>
                <a:srgbClr val="954F72"/>
              </a:buClr>
              <a:buFont typeface="Wingdings" pitchFamily="2" charset="2"/>
              <a:buChar char="q"/>
            </a:pPr>
            <a:endParaRPr lang="en-GB" sz="1500" dirty="0">
              <a:solidFill>
                <a:prstClr val="black"/>
              </a:solidFill>
            </a:endParaRPr>
          </a:p>
          <a:p>
            <a:pPr marL="257175" indent="-257175" defTabSz="514350">
              <a:buClr>
                <a:srgbClr val="954F72"/>
              </a:buClr>
            </a:pPr>
            <a:endParaRPr lang="en-GB" sz="1500" dirty="0">
              <a:solidFill>
                <a:prstClr val="black"/>
              </a:solidFill>
            </a:endParaRPr>
          </a:p>
          <a:p>
            <a:pPr marL="257175" indent="-257175" defTabSz="514350">
              <a:buClr>
                <a:srgbClr val="954F72"/>
              </a:buClr>
            </a:pPr>
            <a:endParaRPr lang="en-GB" sz="1500" dirty="0">
              <a:solidFill>
                <a:prstClr val="black"/>
              </a:solidFill>
            </a:endParaRPr>
          </a:p>
          <a:p>
            <a:pPr marL="0" indent="0" defTabSz="514350">
              <a:buClr>
                <a:srgbClr val="954F72"/>
              </a:buClr>
              <a:buNone/>
            </a:pPr>
            <a:endParaRPr lang="en-GB" sz="1500" dirty="0">
              <a:solidFill>
                <a:prstClr val="black"/>
              </a:solidFill>
            </a:endParaRPr>
          </a:p>
          <a:p>
            <a:pPr marL="257175" indent="-257175" defTabSz="514350">
              <a:buClr>
                <a:srgbClr val="954F72"/>
              </a:buClr>
            </a:pPr>
            <a:endParaRPr lang="en-ZA" sz="2700" dirty="0">
              <a:solidFill>
                <a:prstClr val="black"/>
              </a:solidFill>
            </a:endParaRPr>
          </a:p>
          <a:p>
            <a:pPr marL="257175" indent="-257175" defTabSz="514350">
              <a:buClr>
                <a:srgbClr val="954F72"/>
              </a:buClr>
            </a:pPr>
            <a:endParaRPr lang="en-GB" sz="1500" dirty="0">
              <a:solidFill>
                <a:prstClr val="black"/>
              </a:solidFill>
            </a:endParaRPr>
          </a:p>
          <a:p>
            <a:pPr marL="257175" indent="-257175" defTabSz="514350">
              <a:buClr>
                <a:srgbClr val="954F72"/>
              </a:buClr>
            </a:pPr>
            <a:endParaRPr lang="en-ZA" sz="2700" dirty="0">
              <a:solidFill>
                <a:prstClr val="black"/>
              </a:solidFill>
            </a:endParaRPr>
          </a:p>
          <a:p>
            <a:pPr marL="514350" lvl="2" indent="-171450" defTabSz="514350">
              <a:buClr>
                <a:srgbClr val="954F72"/>
              </a:buClr>
              <a:buFont typeface="Arial" panose="020B0604020202020204" pitchFamily="34" charset="0"/>
              <a:buChar char="•"/>
            </a:pPr>
            <a:endParaRPr lang="en-GB" sz="9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17079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rgbClr val="70AD47">
                    <a:lumMod val="75000"/>
                  </a:srgbClr>
                </a:solidFill>
                <a:latin typeface="Trebuchet MS" pitchFamily="34" charset="0"/>
              </a:rPr>
              <a:t>REFLECTION ON PARTNERSHIP AND VALUE LEVERAGED</a:t>
            </a:r>
            <a:endParaRPr lang="en-ZA" sz="2800" b="1" dirty="0">
              <a:solidFill>
                <a:srgbClr val="70AD47">
                  <a:lumMod val="75000"/>
                </a:srgbClr>
              </a:solidFill>
              <a:latin typeface="Trebuchet MS" pitchFamily="34" charset="0"/>
            </a:endParaRPr>
          </a:p>
        </p:txBody>
      </p:sp>
      <p:sp>
        <p:nvSpPr>
          <p:cNvPr id="27" name="Content Placeholder 2"/>
          <p:cNvSpPr txBox="1">
            <a:spLocks/>
          </p:cNvSpPr>
          <p:nvPr/>
        </p:nvSpPr>
        <p:spPr bwMode="auto">
          <a:xfrm>
            <a:off x="527671" y="826747"/>
            <a:ext cx="11269980" cy="4389119"/>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25</a:t>
            </a:fld>
            <a:endParaRPr lang="en-ZA">
              <a:solidFill>
                <a:prstClr val="black">
                  <a:tint val="75000"/>
                </a:prstClr>
              </a:solidFill>
            </a:endParaRPr>
          </a:p>
        </p:txBody>
      </p:sp>
      <p:sp>
        <p:nvSpPr>
          <p:cNvPr id="9" name="Content Placeholder 2"/>
          <p:cNvSpPr txBox="1">
            <a:spLocks/>
          </p:cNvSpPr>
          <p:nvPr/>
        </p:nvSpPr>
        <p:spPr bwMode="auto">
          <a:xfrm>
            <a:off x="1167383" y="1534021"/>
            <a:ext cx="9674788" cy="4822329"/>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defTabSz="514350">
              <a:lnSpc>
                <a:spcPct val="140000"/>
              </a:lnSpc>
              <a:buClr>
                <a:srgbClr val="954F72"/>
              </a:buClr>
              <a:buNone/>
            </a:pPr>
            <a:endParaRPr lang="en-ZA" sz="1425" b="0" dirty="0">
              <a:solidFill>
                <a:prstClr val="black"/>
              </a:solidFill>
            </a:endParaRPr>
          </a:p>
          <a:p>
            <a:pPr marL="257175" indent="-257175" defTabSz="514350">
              <a:lnSpc>
                <a:spcPct val="130000"/>
              </a:lnSpc>
              <a:buClr>
                <a:srgbClr val="954F72"/>
              </a:buClr>
            </a:pPr>
            <a:r>
              <a:rPr lang="en-US" sz="1500" dirty="0">
                <a:solidFill>
                  <a:prstClr val="black"/>
                </a:solidFill>
              </a:rPr>
              <a:t>The Bureau for Economic Research (BER) (University of </a:t>
            </a:r>
            <a:r>
              <a:rPr lang="en-US" sz="1500" dirty="0" err="1">
                <a:solidFill>
                  <a:prstClr val="black"/>
                </a:solidFill>
              </a:rPr>
              <a:t>Stellenbosh</a:t>
            </a:r>
            <a:r>
              <a:rPr lang="en-US" sz="1500" dirty="0">
                <a:solidFill>
                  <a:prstClr val="black"/>
                </a:solidFill>
              </a:rPr>
              <a:t>)</a:t>
            </a:r>
            <a:endParaRPr lang="en-US" sz="1500" b="0" dirty="0">
              <a:solidFill>
                <a:prstClr val="black"/>
              </a:solidFill>
            </a:endParaRPr>
          </a:p>
          <a:p>
            <a:pPr marL="557213" lvl="1" indent="-214313" algn="just" defTabSz="514350">
              <a:lnSpc>
                <a:spcPct val="130000"/>
              </a:lnSpc>
              <a:spcBef>
                <a:spcPts val="450"/>
              </a:spcBef>
              <a:spcAft>
                <a:spcPts val="450"/>
              </a:spcAft>
              <a:buClr>
                <a:srgbClr val="954F72"/>
              </a:buClr>
              <a:buFont typeface="Wingdings" pitchFamily="2" charset="2"/>
              <a:buChar char=""/>
            </a:pPr>
            <a:r>
              <a:rPr lang="en-GB" sz="1500" dirty="0">
                <a:solidFill>
                  <a:prstClr val="black"/>
                </a:solidFill>
                <a:ea typeface="Times New Roman" panose="02020603050405020304" pitchFamily="18" charset="0"/>
              </a:rPr>
              <a:t>The latest Quarterly SMME Sector Update Report </a:t>
            </a:r>
            <a:r>
              <a:rPr lang="en-US" sz="1500" dirty="0">
                <a:solidFill>
                  <a:prstClr val="black"/>
                </a:solidFill>
                <a:ea typeface="Times New Roman" panose="02020603050405020304" pitchFamily="18" charset="0"/>
              </a:rPr>
              <a:t>prepared by the Bureau for Economic Research (BER) </a:t>
            </a:r>
            <a:r>
              <a:rPr lang="en-GB" sz="1500" dirty="0">
                <a:solidFill>
                  <a:prstClr val="black"/>
                </a:solidFill>
                <a:ea typeface="Times New Roman" panose="02020603050405020304" pitchFamily="18" charset="0"/>
              </a:rPr>
              <a:t>was completed and immediately made available to stakeholders.  </a:t>
            </a:r>
          </a:p>
          <a:p>
            <a:pPr marL="557213" lvl="1" indent="-214313" algn="just" defTabSz="514350">
              <a:lnSpc>
                <a:spcPct val="130000"/>
              </a:lnSpc>
              <a:spcBef>
                <a:spcPts val="450"/>
              </a:spcBef>
              <a:spcAft>
                <a:spcPts val="450"/>
              </a:spcAft>
              <a:buClr>
                <a:srgbClr val="954F72"/>
              </a:buClr>
              <a:buFont typeface="Wingdings" pitchFamily="2" charset="2"/>
              <a:buChar char=""/>
            </a:pPr>
            <a:r>
              <a:rPr lang="en-GB" sz="1500" dirty="0">
                <a:solidFill>
                  <a:prstClr val="black"/>
                </a:solidFill>
                <a:ea typeface="Times New Roman" panose="02020603050405020304" pitchFamily="18" charset="0"/>
              </a:rPr>
              <a:t>T</a:t>
            </a:r>
            <a:r>
              <a:rPr lang="en-US" sz="1500" dirty="0">
                <a:solidFill>
                  <a:prstClr val="black"/>
                </a:solidFill>
                <a:ea typeface="Times New Roman" panose="02020603050405020304" pitchFamily="18" charset="0"/>
              </a:rPr>
              <a:t>he report also indicates the </a:t>
            </a:r>
            <a:r>
              <a:rPr lang="en-GB" sz="1500" dirty="0">
                <a:solidFill>
                  <a:prstClr val="black"/>
                </a:solidFill>
                <a:ea typeface="Times New Roman" panose="02020603050405020304" pitchFamily="18" charset="0"/>
              </a:rPr>
              <a:t>implications of the COVID-19 pandemic on SMMEs.</a:t>
            </a:r>
            <a:endParaRPr lang="en-ZA" sz="1500" dirty="0">
              <a:solidFill>
                <a:prstClr val="black"/>
              </a:solidFill>
              <a:ea typeface="Times New Roman" panose="02020603050405020304" pitchFamily="18" charset="0"/>
            </a:endParaRPr>
          </a:p>
          <a:p>
            <a:pPr marL="0" indent="0" defTabSz="514350">
              <a:lnSpc>
                <a:spcPct val="130000"/>
              </a:lnSpc>
              <a:buClr>
                <a:srgbClr val="954F72"/>
              </a:buClr>
              <a:buNone/>
            </a:pPr>
            <a:endParaRPr lang="en-GB" sz="1500" dirty="0">
              <a:solidFill>
                <a:prstClr val="black"/>
              </a:solidFill>
            </a:endParaRPr>
          </a:p>
          <a:p>
            <a:pPr marL="257175" indent="-257175" defTabSz="514350">
              <a:lnSpc>
                <a:spcPct val="130000"/>
              </a:lnSpc>
              <a:buClr>
                <a:srgbClr val="954F72"/>
              </a:buClr>
            </a:pPr>
            <a:r>
              <a:rPr lang="en-GB" sz="1500" dirty="0">
                <a:solidFill>
                  <a:prstClr val="black"/>
                </a:solidFill>
              </a:rPr>
              <a:t>The Global Entrepreneurship Research Association (GERA): </a:t>
            </a:r>
          </a:p>
          <a:p>
            <a:pPr marL="557213" lvl="1" indent="-214313" algn="just" defTabSz="514350">
              <a:lnSpc>
                <a:spcPct val="130000"/>
              </a:lnSpc>
              <a:spcBef>
                <a:spcPts val="450"/>
              </a:spcBef>
              <a:spcAft>
                <a:spcPts val="450"/>
              </a:spcAft>
              <a:buClr>
                <a:srgbClr val="954F72"/>
              </a:buClr>
              <a:buFont typeface="Wingdings" pitchFamily="2" charset="2"/>
              <a:buChar char=""/>
            </a:pPr>
            <a:r>
              <a:rPr lang="en-GB" sz="1500" dirty="0">
                <a:solidFill>
                  <a:prstClr val="black"/>
                </a:solidFill>
                <a:ea typeface="Times New Roman" panose="02020603050405020304" pitchFamily="18" charset="0"/>
              </a:rPr>
              <a:t>Coordinates the implementation of the GEM project across different countries.</a:t>
            </a:r>
          </a:p>
          <a:p>
            <a:pPr marL="557213" lvl="1" indent="-214313" algn="just" defTabSz="514350">
              <a:lnSpc>
                <a:spcPct val="130000"/>
              </a:lnSpc>
              <a:spcBef>
                <a:spcPts val="450"/>
              </a:spcBef>
              <a:spcAft>
                <a:spcPts val="450"/>
              </a:spcAft>
              <a:buClr>
                <a:srgbClr val="954F72"/>
              </a:buClr>
              <a:buFont typeface="Wingdings" pitchFamily="2" charset="2"/>
              <a:buChar char=""/>
            </a:pPr>
            <a:r>
              <a:rPr lang="en-GB" sz="1500" dirty="0" err="1" smtClean="0">
                <a:solidFill>
                  <a:prstClr val="black"/>
                </a:solidFill>
                <a:ea typeface="Times New Roman" panose="02020603050405020304" pitchFamily="18" charset="0"/>
              </a:rPr>
              <a:t>Seda</a:t>
            </a:r>
            <a:r>
              <a:rPr lang="en-GB" sz="1500" dirty="0" smtClean="0">
                <a:solidFill>
                  <a:prstClr val="black"/>
                </a:solidFill>
                <a:ea typeface="Times New Roman" panose="02020603050405020304" pitchFamily="18" charset="0"/>
              </a:rPr>
              <a:t> is part of the South African chapter of the GEM </a:t>
            </a:r>
            <a:r>
              <a:rPr lang="en-GB" sz="1500" dirty="0">
                <a:solidFill>
                  <a:prstClr val="black"/>
                </a:solidFill>
                <a:ea typeface="Times New Roman" panose="02020603050405020304" pitchFamily="18" charset="0"/>
              </a:rPr>
              <a:t>Report </a:t>
            </a:r>
            <a:r>
              <a:rPr lang="en-GB" sz="1500" dirty="0" smtClean="0">
                <a:solidFill>
                  <a:prstClr val="black"/>
                </a:solidFill>
                <a:ea typeface="Times New Roman" panose="02020603050405020304" pitchFamily="18" charset="0"/>
              </a:rPr>
              <a:t>.  This year </a:t>
            </a:r>
            <a:r>
              <a:rPr lang="en-GB" sz="1500" dirty="0" err="1" smtClean="0">
                <a:solidFill>
                  <a:prstClr val="black"/>
                </a:solidFill>
                <a:ea typeface="Times New Roman" panose="02020603050405020304" pitchFamily="18" charset="0"/>
              </a:rPr>
              <a:t>Seda’s</a:t>
            </a:r>
            <a:r>
              <a:rPr lang="en-GB" sz="1500" dirty="0" smtClean="0">
                <a:solidFill>
                  <a:prstClr val="black"/>
                </a:solidFill>
                <a:ea typeface="Times New Roman" panose="02020603050405020304" pitchFamily="18" charset="0"/>
              </a:rPr>
              <a:t> research team participated in the Global launch.</a:t>
            </a:r>
            <a:endParaRPr lang="en-GB" sz="1500" dirty="0">
              <a:solidFill>
                <a:prstClr val="black"/>
              </a:solidFill>
              <a:ea typeface="Times New Roman" panose="02020603050405020304" pitchFamily="18" charset="0"/>
            </a:endParaRPr>
          </a:p>
          <a:p>
            <a:pPr marL="557213" lvl="1" indent="-214313" algn="just" defTabSz="514350">
              <a:lnSpc>
                <a:spcPct val="130000"/>
              </a:lnSpc>
              <a:spcBef>
                <a:spcPts val="450"/>
              </a:spcBef>
              <a:spcAft>
                <a:spcPts val="450"/>
              </a:spcAft>
              <a:buClr>
                <a:srgbClr val="954F72"/>
              </a:buClr>
              <a:buFont typeface="Wingdings" pitchFamily="2" charset="2"/>
              <a:buChar char=""/>
            </a:pPr>
            <a:r>
              <a:rPr lang="en-GB" sz="1500" dirty="0">
                <a:solidFill>
                  <a:prstClr val="black"/>
                </a:solidFill>
                <a:ea typeface="Times New Roman" panose="02020603050405020304" pitchFamily="18" charset="0"/>
              </a:rPr>
              <a:t>The event provided an opportunity to review the previous year's research, discuss new developments, acquire training and capacity building on GEM procedures and meet entrepreneurship researchers from around the world to share best practices in advancing entrepreneurship and small business research.</a:t>
            </a:r>
          </a:p>
          <a:p>
            <a:pPr marL="557213" lvl="1" indent="-214313" algn="just" defTabSz="514350">
              <a:lnSpc>
                <a:spcPct val="130000"/>
              </a:lnSpc>
              <a:spcBef>
                <a:spcPts val="450"/>
              </a:spcBef>
              <a:spcAft>
                <a:spcPts val="450"/>
              </a:spcAft>
              <a:buClr>
                <a:srgbClr val="954F72"/>
              </a:buClr>
              <a:buFont typeface="Wingdings" pitchFamily="2" charset="2"/>
              <a:buChar char=""/>
            </a:pPr>
            <a:endParaRPr lang="en-ZA" sz="1500" dirty="0">
              <a:solidFill>
                <a:prstClr val="black"/>
              </a:solidFill>
              <a:ea typeface="Times New Roman" panose="02020603050405020304" pitchFamily="18" charset="0"/>
            </a:endParaRPr>
          </a:p>
          <a:p>
            <a:pPr marL="257175" indent="-257175" defTabSz="514350">
              <a:lnSpc>
                <a:spcPct val="140000"/>
              </a:lnSpc>
              <a:buClr>
                <a:srgbClr val="954F72"/>
              </a:buClr>
            </a:pPr>
            <a:endParaRPr lang="en-ZA" sz="1425" b="0" dirty="0">
              <a:solidFill>
                <a:prstClr val="black"/>
              </a:solidFill>
            </a:endParaRPr>
          </a:p>
          <a:p>
            <a:pPr marL="557213" lvl="1" indent="-214313" algn="just" defTabSz="514350">
              <a:lnSpc>
                <a:spcPct val="150000"/>
              </a:lnSpc>
              <a:spcBef>
                <a:spcPts val="450"/>
              </a:spcBef>
              <a:spcAft>
                <a:spcPts val="450"/>
              </a:spcAft>
              <a:buClr>
                <a:srgbClr val="954F72"/>
              </a:buClr>
              <a:buFont typeface="Wingdings" pitchFamily="2" charset="2"/>
              <a:buChar char=""/>
            </a:pPr>
            <a:endParaRPr lang="en-ZA" sz="1800" dirty="0">
              <a:solidFill>
                <a:prstClr val="black"/>
              </a:solidFill>
              <a:latin typeface="Times New Roman" panose="02020603050405020304" pitchFamily="18" charset="0"/>
              <a:ea typeface="Times New Roman" panose="02020603050405020304" pitchFamily="18" charset="0"/>
            </a:endParaRPr>
          </a:p>
          <a:p>
            <a:pPr marL="257175" indent="-257175" defTabSz="514350">
              <a:buClr>
                <a:srgbClr val="954F72"/>
              </a:buClr>
            </a:pPr>
            <a:endParaRPr lang="en-GB" sz="1500" b="0" dirty="0">
              <a:solidFill>
                <a:prstClr val="black"/>
              </a:solidFill>
            </a:endParaRPr>
          </a:p>
          <a:p>
            <a:pPr marL="257175" indent="-257175" defTabSz="514350">
              <a:buClr>
                <a:srgbClr val="954F72"/>
              </a:buClr>
            </a:pPr>
            <a:endParaRPr lang="en-ZA" sz="1500" b="0" dirty="0">
              <a:solidFill>
                <a:prstClr val="black"/>
              </a:solidFill>
            </a:endParaRPr>
          </a:p>
          <a:p>
            <a:pPr marL="257175" indent="-257175" defTabSz="514350">
              <a:buClr>
                <a:srgbClr val="954F72"/>
              </a:buClr>
            </a:pPr>
            <a:endParaRPr lang="en-US" sz="1500" b="0" dirty="0">
              <a:solidFill>
                <a:prstClr val="black"/>
              </a:solidFill>
            </a:endParaRPr>
          </a:p>
          <a:p>
            <a:pPr marL="257175" indent="-257175" defTabSz="514350">
              <a:buClr>
                <a:srgbClr val="954F72"/>
              </a:buClr>
            </a:pPr>
            <a:endParaRPr lang="en-US" sz="1500" b="0" dirty="0">
              <a:solidFill>
                <a:prstClr val="black"/>
              </a:solidFill>
            </a:endParaRPr>
          </a:p>
        </p:txBody>
      </p:sp>
    </p:spTree>
    <p:extLst>
      <p:ext uri="{BB962C8B-B14F-4D97-AF65-F5344CB8AC3E}">
        <p14:creationId xmlns:p14="http://schemas.microsoft.com/office/powerpoint/2010/main" val="1167902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rgbClr val="70AD47">
                    <a:lumMod val="75000"/>
                  </a:srgbClr>
                </a:solidFill>
                <a:latin typeface="Trebuchet MS" pitchFamily="34" charset="0"/>
              </a:rPr>
              <a:t>REFLECTION ON PARTNERSHIP AND VALUE LEVERAGED</a:t>
            </a:r>
            <a:endParaRPr lang="en-ZA" sz="2800" b="1" dirty="0">
              <a:solidFill>
                <a:srgbClr val="70AD47">
                  <a:lumMod val="75000"/>
                </a:srgbClr>
              </a:solidFill>
              <a:latin typeface="Trebuchet MS" pitchFamily="34" charset="0"/>
            </a:endParaRPr>
          </a:p>
        </p:txBody>
      </p:sp>
      <p:sp>
        <p:nvSpPr>
          <p:cNvPr id="27" name="Content Placeholder 2"/>
          <p:cNvSpPr txBox="1">
            <a:spLocks/>
          </p:cNvSpPr>
          <p:nvPr/>
        </p:nvSpPr>
        <p:spPr bwMode="auto">
          <a:xfrm>
            <a:off x="542109" y="868734"/>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26</a:t>
            </a:fld>
            <a:endParaRPr lang="en-ZA">
              <a:solidFill>
                <a:prstClr val="black">
                  <a:tint val="75000"/>
                </a:prstClr>
              </a:solidFill>
            </a:endParaRPr>
          </a:p>
        </p:txBody>
      </p:sp>
      <p:sp>
        <p:nvSpPr>
          <p:cNvPr id="8" name="Content Placeholder 2"/>
          <p:cNvSpPr txBox="1">
            <a:spLocks/>
          </p:cNvSpPr>
          <p:nvPr/>
        </p:nvSpPr>
        <p:spPr bwMode="auto">
          <a:xfrm>
            <a:off x="1169887" y="1128628"/>
            <a:ext cx="10014423" cy="4661629"/>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defTabSz="514350">
              <a:buClr>
                <a:srgbClr val="954F72"/>
              </a:buClr>
              <a:buNone/>
            </a:pPr>
            <a:r>
              <a:rPr lang="en-ZA" sz="1600" b="0" u="sng" dirty="0" err="1">
                <a:solidFill>
                  <a:prstClr val="black"/>
                </a:solidFill>
              </a:rPr>
              <a:t>Seda</a:t>
            </a:r>
            <a:r>
              <a:rPr lang="en-ZA" sz="1600" b="0" u="sng" dirty="0">
                <a:solidFill>
                  <a:prstClr val="black"/>
                </a:solidFill>
              </a:rPr>
              <a:t> leveraged access to funding, contracts and business support from partners/stakeholders in Quarter 4 as follows:</a:t>
            </a:r>
          </a:p>
          <a:p>
            <a:pPr marL="0" indent="0" defTabSz="514350">
              <a:buClr>
                <a:srgbClr val="954F72"/>
              </a:buClr>
              <a:buNone/>
            </a:pPr>
            <a:endParaRPr lang="en-ZA" sz="1600" b="0" dirty="0">
              <a:solidFill>
                <a:prstClr val="black"/>
              </a:solidFill>
            </a:endParaRPr>
          </a:p>
          <a:p>
            <a:pPr marL="0" indent="0" algn="just" defTabSz="514350">
              <a:lnSpc>
                <a:spcPct val="150000"/>
              </a:lnSpc>
              <a:spcBef>
                <a:spcPts val="450"/>
              </a:spcBef>
              <a:spcAft>
                <a:spcPts val="450"/>
              </a:spcAft>
              <a:buClr>
                <a:srgbClr val="954F72"/>
              </a:buClr>
              <a:buNone/>
            </a:pPr>
            <a:r>
              <a:rPr lang="en-ZA" sz="1600" dirty="0">
                <a:solidFill>
                  <a:srgbClr val="000000"/>
                </a:solidFill>
                <a:latin typeface="Trebuchet MS" panose="020B0603020202020204" pitchFamily="34" charset="0"/>
                <a:ea typeface="Times New Roman" panose="02020603050405020304" pitchFamily="18" charset="0"/>
              </a:rPr>
              <a:t>Access to Contracts worth more than R80 million:</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ZA" sz="1600" b="0" dirty="0" err="1">
                <a:solidFill>
                  <a:srgbClr val="000000"/>
                </a:solidFill>
                <a:latin typeface="Trebuchet MS" panose="020B0603020202020204" pitchFamily="34" charset="0"/>
                <a:ea typeface="Times New Roman" panose="02020603050405020304" pitchFamily="18" charset="0"/>
              </a:rPr>
              <a:t>Aggeneys</a:t>
            </a:r>
            <a:r>
              <a:rPr lang="en-ZA" sz="1600" b="0" dirty="0">
                <a:solidFill>
                  <a:srgbClr val="000000"/>
                </a:solidFill>
                <a:latin typeface="Trebuchet MS" panose="020B0603020202020204" pitchFamily="34" charset="0"/>
                <a:ea typeface="Times New Roman" panose="02020603050405020304" pitchFamily="18" charset="0"/>
              </a:rPr>
              <a:t> renovations secured two </a:t>
            </a:r>
            <a:r>
              <a:rPr lang="en-ZA" sz="1600" b="0" dirty="0">
                <a:solidFill>
                  <a:prstClr val="black"/>
                </a:solidFill>
                <a:latin typeface="Trebuchet MS" panose="020B0603020202020204" pitchFamily="34" charset="0"/>
                <a:ea typeface="Times New Roman" panose="02020603050405020304" pitchFamily="18" charset="0"/>
              </a:rPr>
              <a:t>contracts o</a:t>
            </a:r>
            <a:r>
              <a:rPr lang="en-ZA" sz="1600" b="0" dirty="0">
                <a:solidFill>
                  <a:srgbClr val="000000"/>
                </a:solidFill>
                <a:latin typeface="Trebuchet MS" panose="020B0603020202020204" pitchFamily="34" charset="0"/>
                <a:ea typeface="Times New Roman" panose="02020603050405020304" pitchFamily="18" charset="0"/>
              </a:rPr>
              <a:t>ver 2 years with Vedanta Transforming Elements (Mining) for the value of R2 million to provide painting services. </a:t>
            </a:r>
            <a:endParaRPr lang="en-ZA" sz="1600" b="0" dirty="0">
              <a:solidFill>
                <a:prstClr val="black"/>
              </a:solidFill>
              <a:latin typeface="Times New Roman" panose="02020603050405020304" pitchFamily="18" charset="0"/>
              <a:ea typeface="Times New Roman" panose="02020603050405020304" pitchFamily="18" charset="0"/>
            </a:endParaRP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ZA" sz="1600" b="0" dirty="0">
                <a:solidFill>
                  <a:srgbClr val="000000"/>
                </a:solidFill>
                <a:latin typeface="Trebuchet MS" panose="020B0603020202020204" pitchFamily="34" charset="0"/>
                <a:ea typeface="Times New Roman" panose="02020603050405020304" pitchFamily="18" charset="0"/>
              </a:rPr>
              <a:t>JO’s Karoo Flavour (Pty) Ltd signed an SLA with PFP Group Holdings, to supply services to the value of R120 000 per month. Jo’s is now supplying products to Shoprite. </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ZA" sz="1600" b="0" dirty="0">
                <a:solidFill>
                  <a:srgbClr val="000000"/>
                </a:solidFill>
                <a:latin typeface="Trebuchet MS" panose="020B0603020202020204" pitchFamily="34" charset="0"/>
                <a:ea typeface="Times New Roman" panose="02020603050405020304" pitchFamily="18" charset="0"/>
              </a:rPr>
              <a:t>TJ Hot Food </a:t>
            </a:r>
            <a:r>
              <a:rPr lang="en-ZA" sz="1600" b="0" dirty="0" smtClean="0">
                <a:solidFill>
                  <a:srgbClr val="000000"/>
                </a:solidFill>
                <a:latin typeface="Trebuchet MS" panose="020B0603020202020204" pitchFamily="34" charset="0"/>
                <a:ea typeface="Times New Roman" panose="02020603050405020304" pitchFamily="18" charset="0"/>
              </a:rPr>
              <a:t>Cafe </a:t>
            </a:r>
            <a:r>
              <a:rPr lang="en-ZA" sz="1600" b="0" dirty="0">
                <a:solidFill>
                  <a:srgbClr val="000000"/>
                </a:solidFill>
                <a:latin typeface="Trebuchet MS" panose="020B0603020202020204" pitchFamily="34" charset="0"/>
                <a:ea typeface="Times New Roman" panose="02020603050405020304" pitchFamily="18" charset="0"/>
              </a:rPr>
              <a:t>(Pty) Ltd has managed to sign an R 1.8 million contract with SEPCO III Engineering to provide catering services at the site of the establishment of a new Solar Plant in </a:t>
            </a:r>
            <a:r>
              <a:rPr lang="en-ZA" sz="1600" b="0" dirty="0" err="1">
                <a:solidFill>
                  <a:srgbClr val="000000"/>
                </a:solidFill>
                <a:latin typeface="Trebuchet MS" panose="020B0603020202020204" pitchFamily="34" charset="0"/>
                <a:ea typeface="Times New Roman" panose="02020603050405020304" pitchFamily="18" charset="0"/>
              </a:rPr>
              <a:t>Postmasburg</a:t>
            </a:r>
            <a:r>
              <a:rPr lang="en-ZA" sz="1600" b="0" dirty="0">
                <a:solidFill>
                  <a:srgbClr val="000000"/>
                </a:solidFill>
                <a:latin typeface="Trebuchet MS" panose="020B0603020202020204" pitchFamily="34" charset="0"/>
                <a:ea typeface="Times New Roman" panose="02020603050405020304" pitchFamily="18" charset="0"/>
              </a:rPr>
              <a:t>.</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ZA" sz="1600" b="0" dirty="0">
                <a:solidFill>
                  <a:srgbClr val="000000"/>
                </a:solidFill>
                <a:ea typeface="Times New Roman" panose="02020603050405020304" pitchFamily="18" charset="0"/>
              </a:rPr>
              <a:t>Walla Enterprise and Cleaning CC received a contract </a:t>
            </a:r>
            <a:r>
              <a:rPr lang="en-ZA" sz="1600" b="0">
                <a:solidFill>
                  <a:srgbClr val="000000"/>
                </a:solidFill>
                <a:ea typeface="Times New Roman" panose="02020603050405020304" pitchFamily="18" charset="0"/>
              </a:rPr>
              <a:t>from </a:t>
            </a:r>
            <a:r>
              <a:rPr lang="en-ZA" sz="1600" b="0" smtClean="0">
                <a:solidFill>
                  <a:srgbClr val="000000"/>
                </a:solidFill>
                <a:ea typeface="Times New Roman" panose="02020603050405020304" pitchFamily="18" charset="0"/>
              </a:rPr>
              <a:t>Brits town </a:t>
            </a:r>
            <a:r>
              <a:rPr lang="en-ZA" sz="1600" b="0" dirty="0">
                <a:solidFill>
                  <a:srgbClr val="000000"/>
                </a:solidFill>
                <a:ea typeface="Times New Roman" panose="02020603050405020304" pitchFamily="18" charset="0"/>
              </a:rPr>
              <a:t>Primary school to the value </a:t>
            </a:r>
            <a:r>
              <a:rPr lang="en-ZA" sz="1600" b="0" dirty="0">
                <a:solidFill>
                  <a:prstClr val="black"/>
                </a:solidFill>
                <a:ea typeface="Times New Roman" panose="02020603050405020304" pitchFamily="18" charset="0"/>
              </a:rPr>
              <a:t>of </a:t>
            </a:r>
            <a:br>
              <a:rPr lang="en-ZA" sz="1600" b="0" dirty="0">
                <a:solidFill>
                  <a:prstClr val="black"/>
                </a:solidFill>
                <a:ea typeface="Times New Roman" panose="02020603050405020304" pitchFamily="18" charset="0"/>
              </a:rPr>
            </a:br>
            <a:r>
              <a:rPr lang="en-ZA" sz="1600" b="0" dirty="0">
                <a:solidFill>
                  <a:prstClr val="black"/>
                </a:solidFill>
                <a:ea typeface="Times New Roman" panose="02020603050405020304" pitchFamily="18" charset="0"/>
              </a:rPr>
              <a:t>R230 000, while </a:t>
            </a:r>
            <a:r>
              <a:rPr lang="en-ZA" sz="1600" b="0" dirty="0" err="1">
                <a:solidFill>
                  <a:prstClr val="black"/>
                </a:solidFill>
                <a:ea typeface="Times New Roman" panose="02020603050405020304" pitchFamily="18" charset="0"/>
              </a:rPr>
              <a:t>Siyaqhua</a:t>
            </a:r>
            <a:r>
              <a:rPr lang="en-ZA" sz="1600" b="0" dirty="0">
                <a:solidFill>
                  <a:prstClr val="black"/>
                </a:solidFill>
                <a:ea typeface="Times New Roman" panose="02020603050405020304" pitchFamily="18" charset="0"/>
              </a:rPr>
              <a:t> General received a cleaning contract from Department of Social Development value of R307 771.</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350" b="0" dirty="0">
              <a:solidFill>
                <a:prstClr val="black"/>
              </a:solidFill>
              <a:latin typeface="Times New Roman" panose="02020603050405020304" pitchFamily="18" charset="0"/>
              <a:ea typeface="Times New Roman" panose="02020603050405020304" pitchFamily="18" charset="0"/>
            </a:endParaRP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350" b="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454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rgbClr val="70AD47">
                    <a:lumMod val="75000"/>
                  </a:srgbClr>
                </a:solidFill>
                <a:latin typeface="Trebuchet MS" pitchFamily="34" charset="0"/>
              </a:rPr>
              <a:t>REFLECTION ON PARTNERSHIP AND VALUE LEVERAGED</a:t>
            </a:r>
            <a:endParaRPr lang="en-ZA" sz="2800" b="1" dirty="0">
              <a:solidFill>
                <a:srgbClr val="70AD47">
                  <a:lumMod val="75000"/>
                </a:srgbClr>
              </a:solidFill>
              <a:latin typeface="Trebuchet MS" pitchFamily="34" charset="0"/>
            </a:endParaRPr>
          </a:p>
        </p:txBody>
      </p:sp>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27</a:t>
            </a:fld>
            <a:endParaRPr lang="en-ZA">
              <a:solidFill>
                <a:prstClr val="black">
                  <a:tint val="75000"/>
                </a:prstClr>
              </a:solidFill>
            </a:endParaRPr>
          </a:p>
        </p:txBody>
      </p:sp>
      <p:sp>
        <p:nvSpPr>
          <p:cNvPr id="9" name="Content Placeholder 2"/>
          <p:cNvSpPr txBox="1">
            <a:spLocks/>
          </p:cNvSpPr>
          <p:nvPr/>
        </p:nvSpPr>
        <p:spPr bwMode="auto">
          <a:xfrm>
            <a:off x="1023642" y="1180038"/>
            <a:ext cx="10136777" cy="4696381"/>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257175" lvl="1" indent="-257175" algn="just" defTabSz="514350">
              <a:lnSpc>
                <a:spcPct val="150000"/>
              </a:lnSpc>
              <a:spcBef>
                <a:spcPts val="450"/>
              </a:spcBef>
              <a:spcAft>
                <a:spcPts val="450"/>
              </a:spcAft>
              <a:buClr>
                <a:srgbClr val="954F72"/>
              </a:buClr>
              <a:buFont typeface="Symbol" panose="05050102010706020507" pitchFamily="18" charset="2"/>
              <a:buChar char=""/>
            </a:pPr>
            <a:r>
              <a:rPr lang="en-GB" sz="1800" dirty="0" err="1">
                <a:solidFill>
                  <a:srgbClr val="000000"/>
                </a:solidFill>
                <a:ea typeface="Times New Roman" panose="02020603050405020304" pitchFamily="18" charset="0"/>
              </a:rPr>
              <a:t>Matongoni</a:t>
            </a:r>
            <a:r>
              <a:rPr lang="en-GB" sz="1800" dirty="0">
                <a:solidFill>
                  <a:srgbClr val="000000"/>
                </a:solidFill>
                <a:ea typeface="Times New Roman" panose="02020603050405020304" pitchFamily="18" charset="0"/>
              </a:rPr>
              <a:t> General Trading Pty Ltd (Gauteng) is a 100% black owned and managed firm </a:t>
            </a:r>
            <a:r>
              <a:rPr lang="en-GB" sz="1800" dirty="0" smtClean="0">
                <a:solidFill>
                  <a:srgbClr val="000000"/>
                </a:solidFill>
                <a:ea typeface="Times New Roman" panose="02020603050405020304" pitchFamily="18" charset="0"/>
              </a:rPr>
              <a:t> that secured </a:t>
            </a:r>
            <a:r>
              <a:rPr lang="en-GB" sz="1800" dirty="0">
                <a:solidFill>
                  <a:srgbClr val="000000"/>
                </a:solidFill>
                <a:ea typeface="Times New Roman" panose="02020603050405020304" pitchFamily="18" charset="0"/>
              </a:rPr>
              <a:t>a 3 year contract with Coca Cola to supply bottles to the value of R30 million. </a:t>
            </a:r>
            <a:endParaRPr lang="en-ZA" sz="1800" dirty="0">
              <a:solidFill>
                <a:srgbClr val="000000"/>
              </a:solidFill>
              <a:ea typeface="Times New Roman" panose="02020603050405020304" pitchFamily="18" charset="0"/>
            </a:endParaRP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GB" sz="1800" b="0" dirty="0" err="1" smtClean="0">
                <a:solidFill>
                  <a:srgbClr val="000000"/>
                </a:solidFill>
                <a:ea typeface="Times New Roman" panose="02020603050405020304" pitchFamily="18" charset="0"/>
              </a:rPr>
              <a:t>McVigar</a:t>
            </a:r>
            <a:r>
              <a:rPr lang="en-GB" sz="1800" b="0" dirty="0" smtClean="0">
                <a:solidFill>
                  <a:srgbClr val="000000"/>
                </a:solidFill>
                <a:ea typeface="Times New Roman" panose="02020603050405020304" pitchFamily="18" charset="0"/>
              </a:rPr>
              <a:t> (Northern Cape, </a:t>
            </a:r>
            <a:r>
              <a:rPr lang="en-GB" sz="1800" b="0" dirty="0" err="1" smtClean="0">
                <a:solidFill>
                  <a:srgbClr val="000000"/>
                </a:solidFill>
                <a:ea typeface="Times New Roman" panose="02020603050405020304" pitchFamily="18" charset="0"/>
              </a:rPr>
              <a:t>Kakamas</a:t>
            </a:r>
            <a:r>
              <a:rPr lang="en-GB" sz="1800" b="0" dirty="0" smtClean="0">
                <a:solidFill>
                  <a:srgbClr val="000000"/>
                </a:solidFill>
                <a:ea typeface="Times New Roman" panose="02020603050405020304" pitchFamily="18" charset="0"/>
              </a:rPr>
              <a:t>) </a:t>
            </a:r>
            <a:r>
              <a:rPr lang="en-GB" sz="1800" b="0" dirty="0">
                <a:solidFill>
                  <a:srgbClr val="000000"/>
                </a:solidFill>
                <a:ea typeface="Times New Roman" panose="02020603050405020304" pitchFamily="18" charset="0"/>
              </a:rPr>
              <a:t>was awarded a contract by Department of Roads and Public Works worth R43 721 464, creating 80 new jobs.</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GB" sz="1800" b="0" dirty="0">
                <a:solidFill>
                  <a:srgbClr val="000000"/>
                </a:solidFill>
                <a:ea typeface="Times New Roman" panose="02020603050405020304" pitchFamily="18" charset="0"/>
              </a:rPr>
              <a:t>Adonai Enterprise core business is Industrial Cleaning, Crushing and Screening, Drilling and Blasting.  The business was awarded a 5 year contract by </a:t>
            </a:r>
            <a:r>
              <a:rPr lang="en-GB" sz="1800" b="0" dirty="0" err="1">
                <a:solidFill>
                  <a:srgbClr val="000000"/>
                </a:solidFill>
                <a:ea typeface="Times New Roman" panose="02020603050405020304" pitchFamily="18" charset="0"/>
              </a:rPr>
              <a:t>Kumba</a:t>
            </a:r>
            <a:r>
              <a:rPr lang="en-GB" sz="1800" b="0" dirty="0">
                <a:solidFill>
                  <a:srgbClr val="000000"/>
                </a:solidFill>
                <a:ea typeface="Times New Roman" panose="02020603050405020304" pitchFamily="18" charset="0"/>
              </a:rPr>
              <a:t> mine for industrial cleaning to the value of </a:t>
            </a:r>
            <a:r>
              <a:rPr lang="en-GB" sz="1800" b="0" dirty="0">
                <a:solidFill>
                  <a:prstClr val="black"/>
                </a:solidFill>
                <a:ea typeface="Times New Roman" panose="02020603050405020304" pitchFamily="18" charset="0"/>
              </a:rPr>
              <a:t>R5 million.</a:t>
            </a:r>
            <a:r>
              <a:rPr lang="en-GB" sz="1800" b="0" dirty="0">
                <a:solidFill>
                  <a:srgbClr val="000000"/>
                </a:solidFill>
                <a:ea typeface="Times New Roman" panose="02020603050405020304" pitchFamily="18" charset="0"/>
              </a:rPr>
              <a:t> As a result, 38 additional people were employed and turnover increased from R1,683,120 to R4,941,579</a:t>
            </a:r>
            <a:r>
              <a:rPr lang="en-GB" sz="1500" b="0" dirty="0">
                <a:solidFill>
                  <a:srgbClr val="000000"/>
                </a:solidFill>
                <a:ea typeface="Times New Roman" panose="02020603050405020304" pitchFamily="18" charset="0"/>
              </a:rPr>
              <a:t>.</a:t>
            </a:r>
            <a:endParaRPr lang="en-ZA" sz="1500" b="0" dirty="0">
              <a:solidFill>
                <a:srgbClr val="000000"/>
              </a:solidFill>
              <a:ea typeface="Times New Roman" panose="02020603050405020304" pitchFamily="18" charset="0"/>
            </a:endParaRP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1945055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rgbClr val="70AD47">
                    <a:lumMod val="75000"/>
                  </a:srgbClr>
                </a:solidFill>
                <a:latin typeface="Trebuchet MS" pitchFamily="34" charset="0"/>
              </a:rPr>
              <a:t>REFLECTION ON PARTNERSHIP AND VALUE LEVERAGED</a:t>
            </a:r>
            <a:endParaRPr lang="en-ZA" sz="2800" b="1" dirty="0">
              <a:solidFill>
                <a:srgbClr val="70AD47">
                  <a:lumMod val="75000"/>
                </a:srgbClr>
              </a:solidFill>
              <a:latin typeface="Trebuchet MS" pitchFamily="34" charset="0"/>
            </a:endParaRPr>
          </a:p>
        </p:txBody>
      </p:sp>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28</a:t>
            </a:fld>
            <a:endParaRPr lang="en-ZA">
              <a:solidFill>
                <a:prstClr val="black">
                  <a:tint val="75000"/>
                </a:prstClr>
              </a:solidFill>
            </a:endParaRPr>
          </a:p>
        </p:txBody>
      </p:sp>
      <p:sp>
        <p:nvSpPr>
          <p:cNvPr id="8" name="Content Placeholder 2"/>
          <p:cNvSpPr txBox="1">
            <a:spLocks/>
          </p:cNvSpPr>
          <p:nvPr/>
        </p:nvSpPr>
        <p:spPr bwMode="auto">
          <a:xfrm>
            <a:off x="1306286" y="1070429"/>
            <a:ext cx="9653634" cy="4317505"/>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GB" sz="1800" dirty="0">
                <a:solidFill>
                  <a:srgbClr val="000000"/>
                </a:solidFill>
                <a:ea typeface="Times New Roman" panose="02020603050405020304" pitchFamily="18" charset="0"/>
              </a:rPr>
              <a:t>Access to </a:t>
            </a:r>
            <a:r>
              <a:rPr lang="en-GB" sz="1800" dirty="0" smtClean="0">
                <a:solidFill>
                  <a:srgbClr val="000000"/>
                </a:solidFill>
                <a:ea typeface="Times New Roman" panose="02020603050405020304" pitchFamily="18" charset="0"/>
              </a:rPr>
              <a:t>Funding:</a:t>
            </a:r>
            <a:endParaRPr lang="en-GB" sz="1800" dirty="0">
              <a:solidFill>
                <a:srgbClr val="000000"/>
              </a:solidFill>
              <a:ea typeface="Times New Roman" panose="02020603050405020304" pitchFamily="18" charset="0"/>
            </a:endParaRP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GB" sz="1800" b="0" dirty="0" err="1">
                <a:solidFill>
                  <a:srgbClr val="000000"/>
                </a:solidFill>
                <a:ea typeface="Times New Roman" panose="02020603050405020304" pitchFamily="18" charset="0"/>
              </a:rPr>
              <a:t>McVigar</a:t>
            </a:r>
            <a:r>
              <a:rPr lang="en-GB" sz="1800" b="0" dirty="0">
                <a:solidFill>
                  <a:srgbClr val="000000"/>
                </a:solidFill>
                <a:ea typeface="Times New Roman" panose="02020603050405020304" pitchFamily="18" charset="0"/>
              </a:rPr>
              <a:t> also received R4,9 million funding from </a:t>
            </a:r>
            <a:r>
              <a:rPr lang="en-GB" sz="1800" b="0" dirty="0" err="1">
                <a:solidFill>
                  <a:srgbClr val="000000"/>
                </a:solidFill>
                <a:ea typeface="Times New Roman" panose="02020603050405020304" pitchFamily="18" charset="0"/>
              </a:rPr>
              <a:t>Assmang</a:t>
            </a:r>
            <a:r>
              <a:rPr lang="en-GB" sz="1800" b="0" dirty="0">
                <a:solidFill>
                  <a:srgbClr val="000000"/>
                </a:solidFill>
                <a:ea typeface="Times New Roman" panose="02020603050405020304" pitchFamily="18" charset="0"/>
              </a:rPr>
              <a:t> Black Rock Mine for the purchasing of equipment and machineries.  </a:t>
            </a:r>
            <a:endParaRPr lang="en-US" sz="1800" b="0" dirty="0">
              <a:solidFill>
                <a:prstClr val="black"/>
              </a:solidFill>
            </a:endParaRP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GB" sz="1800" b="0" dirty="0" err="1">
                <a:solidFill>
                  <a:srgbClr val="000000"/>
                </a:solidFill>
                <a:ea typeface="Times New Roman" panose="02020603050405020304" pitchFamily="18" charset="0"/>
              </a:rPr>
              <a:t>Zastron</a:t>
            </a:r>
            <a:r>
              <a:rPr lang="en-GB" sz="1800" b="0" dirty="0">
                <a:solidFill>
                  <a:srgbClr val="000000"/>
                </a:solidFill>
                <a:ea typeface="Times New Roman" panose="02020603050405020304" pitchFamily="18" charset="0"/>
              </a:rPr>
              <a:t> Commonage received R1,5 million funding from the Department of Rural Development &amp; Land Reform in the Northern Cape to establish 10 cooperatives and to assist with their other farming activities.</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GB" sz="1800" b="0" dirty="0" err="1">
                <a:solidFill>
                  <a:srgbClr val="000000"/>
                </a:solidFill>
                <a:ea typeface="Times New Roman" panose="02020603050405020304" pitchFamily="18" charset="0"/>
              </a:rPr>
              <a:t>Konomaka</a:t>
            </a:r>
            <a:r>
              <a:rPr lang="en-GB" sz="1800" b="0" dirty="0">
                <a:solidFill>
                  <a:srgbClr val="000000"/>
                </a:solidFill>
                <a:ea typeface="Times New Roman" panose="02020603050405020304" pitchFamily="18" charset="0"/>
              </a:rPr>
              <a:t> Chemicals (Pty) Ltd also obtained grant funding of R 475 000.00 from the Department of Economic Development.</a:t>
            </a:r>
          </a:p>
          <a:p>
            <a:pPr marL="0" indent="0" defTabSz="514350">
              <a:buClr>
                <a:srgbClr val="954F72"/>
              </a:buClr>
              <a:buNone/>
            </a:pPr>
            <a:endParaRPr lang="en-US" sz="750" b="0" dirty="0">
              <a:solidFill>
                <a:prstClr val="black"/>
              </a:solidFill>
            </a:endParaRPr>
          </a:p>
        </p:txBody>
      </p:sp>
    </p:spTree>
    <p:extLst>
      <p:ext uri="{BB962C8B-B14F-4D97-AF65-F5344CB8AC3E}">
        <p14:creationId xmlns:p14="http://schemas.microsoft.com/office/powerpoint/2010/main" val="1406293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29</a:t>
            </a:fld>
            <a:endParaRPr lang="en-ZA">
              <a:solidFill>
                <a:prstClr val="black">
                  <a:tint val="75000"/>
                </a:prstClr>
              </a:solidFill>
            </a:endParaRPr>
          </a:p>
        </p:txBody>
      </p:sp>
      <p:sp>
        <p:nvSpPr>
          <p:cNvPr id="12" name="Content Placeholder 2"/>
          <p:cNvSpPr txBox="1">
            <a:spLocks/>
          </p:cNvSpPr>
          <p:nvPr/>
        </p:nvSpPr>
        <p:spPr bwMode="auto">
          <a:xfrm>
            <a:off x="1023642" y="1180038"/>
            <a:ext cx="10136777" cy="4696381"/>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a:t>Seed of Life: </a:t>
            </a:r>
            <a:r>
              <a:rPr lang="en-US" dirty="0" smtClean="0"/>
              <a:t>Northern Cape </a:t>
            </a:r>
            <a:r>
              <a:rPr lang="en-US" dirty="0"/>
              <a:t>Ostrich Export </a:t>
            </a:r>
            <a:r>
              <a:rPr lang="en-US" dirty="0" smtClean="0"/>
              <a:t>Abattoir </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dirty="0" smtClean="0"/>
              <a:t> </a:t>
            </a:r>
            <a:r>
              <a:rPr lang="en-US" b="0" dirty="0" smtClean="0"/>
              <a:t>Beneficiaries -  </a:t>
            </a:r>
            <a:r>
              <a:rPr lang="en-US" b="0" dirty="0"/>
              <a:t>600 women in the Northern Cape </a:t>
            </a:r>
            <a:r>
              <a:rPr lang="en-US" b="0" dirty="0" smtClean="0"/>
              <a:t>with 25</a:t>
            </a:r>
            <a:r>
              <a:rPr lang="en-US" b="0" dirty="0"/>
              <a:t>% </a:t>
            </a:r>
            <a:r>
              <a:rPr lang="en-US" b="0" dirty="0" smtClean="0"/>
              <a:t>shareholding.</a:t>
            </a:r>
          </a:p>
          <a:p>
            <a:r>
              <a:rPr lang="en-US" b="0" dirty="0" smtClean="0"/>
              <a:t>Received trained on how </a:t>
            </a:r>
            <a:r>
              <a:rPr lang="en-US" b="0" dirty="0"/>
              <a:t>to set up an </a:t>
            </a:r>
            <a:r>
              <a:rPr lang="en-US" b="0" dirty="0" err="1"/>
              <a:t>organisation</a:t>
            </a:r>
            <a:r>
              <a:rPr lang="en-US" b="0" dirty="0"/>
              <a:t>, different formations of Businesses, King IV, cooperative governance, corporate </a:t>
            </a:r>
            <a:r>
              <a:rPr lang="en-US" b="0" dirty="0" smtClean="0"/>
              <a:t>governance.</a:t>
            </a:r>
          </a:p>
          <a:p>
            <a:r>
              <a:rPr lang="en-US" b="0" dirty="0" smtClean="0"/>
              <a:t>The </a:t>
            </a:r>
            <a:r>
              <a:rPr lang="en-US" b="0" dirty="0"/>
              <a:t>training was done in conjunction with IDC, </a:t>
            </a:r>
            <a:r>
              <a:rPr lang="en-US" b="0" dirty="0" err="1"/>
              <a:t>Seda</a:t>
            </a:r>
            <a:r>
              <a:rPr lang="en-US" b="0" dirty="0"/>
              <a:t> and PWC.</a:t>
            </a:r>
            <a:endParaRPr lang="en-ZA" b="0" dirty="0"/>
          </a:p>
          <a:p>
            <a:r>
              <a:rPr lang="en-US" b="0" dirty="0" smtClean="0"/>
              <a:t>Received assistance with </a:t>
            </a:r>
            <a:r>
              <a:rPr lang="en-US" b="0" dirty="0"/>
              <a:t>a QMS (Geotechnical Investigation &amp; Environmental Impact Assessment) as well as a QMS (Concept and Full Designs with engineering cost estimates).  </a:t>
            </a:r>
            <a:endParaRPr lang="en-US" b="0" dirty="0" smtClean="0"/>
          </a:p>
          <a:p>
            <a:r>
              <a:rPr lang="en-US" b="0" dirty="0" smtClean="0"/>
              <a:t>Purchased </a:t>
            </a:r>
            <a:r>
              <a:rPr lang="en-US" b="0" dirty="0"/>
              <a:t>an additional farm in </a:t>
            </a:r>
            <a:r>
              <a:rPr lang="en-US" b="0" dirty="0" err="1"/>
              <a:t>Hartswater</a:t>
            </a:r>
            <a:r>
              <a:rPr lang="en-US" b="0" dirty="0"/>
              <a:t> to add to the farm owned by the women for ostrich breeding. </a:t>
            </a: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13"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4065399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5388"/>
            <a:ext cx="1219993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821145" y="833675"/>
            <a:ext cx="10138775" cy="4222785"/>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457200" indent="-457200">
              <a:buClr>
                <a:srgbClr val="EE7700"/>
              </a:buClr>
              <a:buFont typeface="+mj-lt"/>
              <a:buAutoNum type="arabicPeriod"/>
            </a:pPr>
            <a:endParaRPr lang="en-GB" sz="3200" dirty="0" smtClean="0">
              <a:latin typeface="Arial" pitchFamily="34" charset="0"/>
              <a:cs typeface="Arial" pitchFamily="34" charset="0"/>
            </a:endParaRPr>
          </a:p>
          <a:p>
            <a:pPr marL="0" indent="0" algn="just">
              <a:lnSpc>
                <a:spcPct val="150000"/>
              </a:lnSpc>
              <a:buClr>
                <a:srgbClr val="EE7700"/>
              </a:buClr>
              <a:buNone/>
            </a:pPr>
            <a:endParaRPr lang="en-GB" sz="3200" dirty="0">
              <a:latin typeface="Arial" pitchFamily="34" charset="0"/>
              <a:cs typeface="Arial" pitchFamily="34" charset="0"/>
            </a:endParaRPr>
          </a:p>
          <a:p>
            <a:pPr marL="0" indent="0" algn="ctr">
              <a:lnSpc>
                <a:spcPct val="150000"/>
              </a:lnSpc>
              <a:buClr>
                <a:srgbClr val="EE7700"/>
              </a:buClr>
              <a:buNone/>
            </a:pPr>
            <a:r>
              <a:rPr lang="en-GB" sz="3200" dirty="0" smtClean="0">
                <a:latin typeface="Arial" pitchFamily="34" charset="0"/>
                <a:cs typeface="Arial" pitchFamily="34" charset="0"/>
              </a:rPr>
              <a:t>1. </a:t>
            </a:r>
            <a:r>
              <a:rPr lang="en-ZA" sz="3200" dirty="0" smtClean="0"/>
              <a:t>GOVERNANCE AND COMPLIANCE</a:t>
            </a:r>
          </a:p>
          <a:p>
            <a:pPr marL="457200" indent="-457200">
              <a:buClr>
                <a:srgbClr val="EE7700"/>
              </a:buClr>
              <a:buFont typeface="+mj-lt"/>
              <a:buAutoNum type="arabicPeriod"/>
            </a:pPr>
            <a:endParaRPr lang="en-ZA" sz="3200" dirty="0"/>
          </a:p>
          <a:p>
            <a:pPr marL="0" indent="0">
              <a:buClr>
                <a:srgbClr val="EE7700"/>
              </a:buClr>
              <a:buNone/>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t>3</a:t>
            </a:fld>
            <a:endParaRPr lang="en-ZA"/>
          </a:p>
        </p:txBody>
      </p:sp>
    </p:spTree>
    <p:extLst>
      <p:ext uri="{BB962C8B-B14F-4D97-AF65-F5344CB8AC3E}">
        <p14:creationId xmlns:p14="http://schemas.microsoft.com/office/powerpoint/2010/main" val="1882838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30</a:t>
            </a:fld>
            <a:endParaRPr lang="en-ZA">
              <a:solidFill>
                <a:prstClr val="black">
                  <a:tint val="75000"/>
                </a:prstClr>
              </a:solidFill>
            </a:endParaRPr>
          </a:p>
        </p:txBody>
      </p:sp>
      <p:sp>
        <p:nvSpPr>
          <p:cNvPr id="12" name="Content Placeholder 2"/>
          <p:cNvSpPr txBox="1">
            <a:spLocks/>
          </p:cNvSpPr>
          <p:nvPr/>
        </p:nvSpPr>
        <p:spPr bwMode="auto">
          <a:xfrm>
            <a:off x="1023642" y="1180038"/>
            <a:ext cx="10136777" cy="4696381"/>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a:t>Pella Olive Cooperative</a:t>
            </a:r>
            <a:r>
              <a:rPr lang="en-US" dirty="0" smtClean="0"/>
              <a:t>: Northern Cape</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dirty="0" smtClean="0"/>
              <a:t> </a:t>
            </a:r>
            <a:r>
              <a:rPr lang="en-US" b="0" dirty="0" smtClean="0"/>
              <a:t>Beneficiaries -  </a:t>
            </a:r>
            <a:r>
              <a:rPr lang="en-US" b="0" dirty="0"/>
              <a:t>6 (six) members</a:t>
            </a:r>
            <a:r>
              <a:rPr lang="en-US" b="0" dirty="0" smtClean="0"/>
              <a:t>.</a:t>
            </a:r>
          </a:p>
          <a:p>
            <a:r>
              <a:rPr lang="en-US" b="0" dirty="0" smtClean="0"/>
              <a:t>Received two hectare land from the municipality and planted </a:t>
            </a:r>
            <a:r>
              <a:rPr lang="en-US" b="0" dirty="0"/>
              <a:t>their first 50 trees which they obtained through </a:t>
            </a:r>
            <a:r>
              <a:rPr lang="en-US" b="0" dirty="0" err="1" smtClean="0"/>
              <a:t>Seda’s</a:t>
            </a:r>
            <a:r>
              <a:rPr lang="en-US" b="0" dirty="0" smtClean="0"/>
              <a:t> Supplier Development </a:t>
            </a:r>
            <a:r>
              <a:rPr lang="en-US" b="0" dirty="0" err="1" smtClean="0"/>
              <a:t>Programme</a:t>
            </a:r>
            <a:r>
              <a:rPr lang="en-US" b="0" dirty="0" smtClean="0"/>
              <a:t> in 2009</a:t>
            </a:r>
          </a:p>
          <a:p>
            <a:r>
              <a:rPr lang="en-US" b="0" dirty="0" smtClean="0"/>
              <a:t>The </a:t>
            </a:r>
            <a:r>
              <a:rPr lang="en-US" b="0" dirty="0"/>
              <a:t>Department of Science and Technology donated a production facility to the local community that is currently dormant due to previous intended projects set out for its use not being active anymore. </a:t>
            </a:r>
            <a:endParaRPr lang="en-US" b="0" dirty="0" smtClean="0"/>
          </a:p>
          <a:p>
            <a:r>
              <a:rPr lang="en-US" b="0" dirty="0" smtClean="0"/>
              <a:t>The </a:t>
            </a:r>
            <a:r>
              <a:rPr lang="en-US" b="0" dirty="0"/>
              <a:t>facility is equipped with pressing machines that can be used to manufacture olive oil.  </a:t>
            </a:r>
            <a:endParaRPr lang="en-US" b="0" dirty="0" smtClean="0"/>
          </a:p>
          <a:p>
            <a:r>
              <a:rPr lang="en-US" b="0" dirty="0" smtClean="0"/>
              <a:t>The </a:t>
            </a:r>
            <a:r>
              <a:rPr lang="en-US" b="0" dirty="0"/>
              <a:t>cooperative is </a:t>
            </a:r>
            <a:r>
              <a:rPr lang="en-US" b="0" dirty="0" smtClean="0"/>
              <a:t>looking </a:t>
            </a:r>
            <a:r>
              <a:rPr lang="en-US" b="0" dirty="0"/>
              <a:t>for opportunities to </a:t>
            </a:r>
            <a:r>
              <a:rPr lang="en-US" b="0" dirty="0" err="1"/>
              <a:t>utilise</a:t>
            </a:r>
            <a:r>
              <a:rPr lang="en-US" b="0" dirty="0"/>
              <a:t> their facility in supporting other businesses in their area to bring income</a:t>
            </a:r>
            <a:r>
              <a:rPr lang="en-US" b="0" dirty="0" smtClean="0"/>
              <a:t>. </a:t>
            </a: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3931297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67130"/>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31</a:t>
            </a:fld>
            <a:endParaRPr lang="en-ZA">
              <a:solidFill>
                <a:prstClr val="black">
                  <a:tint val="75000"/>
                </a:prstClr>
              </a:solidFill>
            </a:endParaRPr>
          </a:p>
        </p:txBody>
      </p:sp>
      <p:sp>
        <p:nvSpPr>
          <p:cNvPr id="12" name="Content Placeholder 2"/>
          <p:cNvSpPr txBox="1">
            <a:spLocks/>
          </p:cNvSpPr>
          <p:nvPr/>
        </p:nvSpPr>
        <p:spPr bwMode="auto">
          <a:xfrm>
            <a:off x="1108710" y="1180038"/>
            <a:ext cx="10136777" cy="4696381"/>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a:t>Livestock </a:t>
            </a:r>
            <a:r>
              <a:rPr lang="en-US" dirty="0" smtClean="0"/>
              <a:t>Farming </a:t>
            </a:r>
            <a:r>
              <a:rPr lang="en-US" dirty="0"/>
              <a:t>C</a:t>
            </a:r>
            <a:r>
              <a:rPr lang="en-US" dirty="0" smtClean="0"/>
              <a:t>ooperatives: Northern Cape</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 Beneficiaries -  140 members/Eight </a:t>
            </a:r>
            <a:r>
              <a:rPr lang="en-US" b="0" dirty="0"/>
              <a:t>cooperatives in the </a:t>
            </a:r>
            <a:r>
              <a:rPr lang="en-US" b="0" dirty="0" err="1"/>
              <a:t>Heuningsvlei</a:t>
            </a:r>
            <a:r>
              <a:rPr lang="en-US" b="0" dirty="0"/>
              <a:t> area identified by the Department of Land Reform and Rural Development</a:t>
            </a:r>
            <a:r>
              <a:rPr lang="en-US" b="0" dirty="0" smtClean="0"/>
              <a:t>.</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a:t>A total amount of R600 000 was spent to purchase 30 </a:t>
            </a:r>
            <a:r>
              <a:rPr lang="en-US" b="0" dirty="0" err="1"/>
              <a:t>Bonsmara</a:t>
            </a:r>
            <a:r>
              <a:rPr lang="en-US" b="0" dirty="0"/>
              <a:t> Bulls for the cooperatives.  </a:t>
            </a:r>
            <a:endParaRPr lang="en-US" b="0" dirty="0" smtClean="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err="1" smtClean="0"/>
              <a:t>Seda</a:t>
            </a:r>
            <a:r>
              <a:rPr lang="en-US" b="0" dirty="0" smtClean="0"/>
              <a:t> </a:t>
            </a:r>
            <a:r>
              <a:rPr lang="en-US" b="0" dirty="0"/>
              <a:t>provided Bull Management training and it is working very closely with them to assist with the establishment of an abattoir.</a:t>
            </a: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939714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32</a:t>
            </a:fld>
            <a:endParaRPr lang="en-ZA">
              <a:solidFill>
                <a:prstClr val="black">
                  <a:tint val="75000"/>
                </a:prstClr>
              </a:solidFill>
            </a:endParaRPr>
          </a:p>
        </p:txBody>
      </p:sp>
      <p:sp>
        <p:nvSpPr>
          <p:cNvPr id="12" name="Content Placeholder 2"/>
          <p:cNvSpPr txBox="1">
            <a:spLocks/>
          </p:cNvSpPr>
          <p:nvPr/>
        </p:nvSpPr>
        <p:spPr bwMode="auto">
          <a:xfrm>
            <a:off x="823143" y="863858"/>
            <a:ext cx="10988946"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err="1"/>
              <a:t>Ncera</a:t>
            </a:r>
            <a:r>
              <a:rPr lang="en-US" dirty="0"/>
              <a:t> Macadamia </a:t>
            </a:r>
            <a:r>
              <a:rPr lang="en-US" dirty="0" smtClean="0"/>
              <a:t>Farm:  Eastern Cape</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a:t>Agriculture, Manufacturing &amp; Textile</a:t>
            </a:r>
            <a:r>
              <a:rPr lang="en-US" b="0" dirty="0" smtClean="0"/>
              <a:t> </a:t>
            </a:r>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 - </a:t>
            </a:r>
            <a:r>
              <a:rPr lang="en-US" b="0" dirty="0" err="1" smtClean="0"/>
              <a:t>Imidushane</a:t>
            </a:r>
            <a:r>
              <a:rPr lang="en-US" b="0" dirty="0" smtClean="0"/>
              <a:t> </a:t>
            </a:r>
            <a:r>
              <a:rPr lang="en-US" b="0" dirty="0"/>
              <a:t>Local Community in the village of </a:t>
            </a:r>
            <a:r>
              <a:rPr lang="en-US" b="0" dirty="0" err="1"/>
              <a:t>Ncera</a:t>
            </a:r>
            <a:r>
              <a:rPr lang="en-US" b="0" dirty="0"/>
              <a:t> 35km outside East </a:t>
            </a:r>
            <a:r>
              <a:rPr lang="en-US" b="0" dirty="0" smtClean="0"/>
              <a:t>London, </a:t>
            </a:r>
            <a:r>
              <a:rPr lang="en-US" b="0" dirty="0"/>
              <a:t>owns 51% of the company. Part of their 51% equity is the offer of their land used for farming and 49% is owned by the private sector.  </a:t>
            </a:r>
            <a:endParaRPr lang="en-US" b="0" dirty="0" smtClean="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a:t>Three Co-operatives </a:t>
            </a:r>
            <a:r>
              <a:rPr lang="en-US" b="0" dirty="0" smtClean="0"/>
              <a:t>formed:</a:t>
            </a:r>
          </a:p>
          <a:p>
            <a:pPr marL="857250" lvl="1" indent="-457200" algn="just" defTabSz="514350">
              <a:lnSpc>
                <a:spcPct val="150000"/>
              </a:lnSpc>
              <a:spcBef>
                <a:spcPts val="450"/>
              </a:spcBef>
              <a:spcAft>
                <a:spcPts val="450"/>
              </a:spcAft>
              <a:buClr>
                <a:srgbClr val="954F72"/>
              </a:buClr>
              <a:buFont typeface="Wingdings" panose="05000000000000000000" pitchFamily="2" charset="2"/>
              <a:buChar char="Ø"/>
            </a:pPr>
            <a:r>
              <a:rPr lang="en-US" sz="1800" dirty="0"/>
              <a:t>Women Co-operative in Manufacturing of insecticides and cleaning </a:t>
            </a:r>
            <a:r>
              <a:rPr lang="en-US" sz="1800" dirty="0" smtClean="0"/>
              <a:t>detergents, </a:t>
            </a:r>
            <a:r>
              <a:rPr lang="en-US" sz="1800" dirty="0" err="1"/>
              <a:t>Seda</a:t>
            </a:r>
            <a:r>
              <a:rPr lang="en-US" sz="1800" dirty="0"/>
              <a:t> funded the </a:t>
            </a:r>
            <a:r>
              <a:rPr lang="en-US" sz="1800" dirty="0" err="1"/>
              <a:t>Chemin</a:t>
            </a:r>
            <a:r>
              <a:rPr lang="en-US" sz="1800" dirty="0"/>
              <a:t> incubator </a:t>
            </a:r>
            <a:r>
              <a:rPr lang="en-US" sz="1800" dirty="0" smtClean="0"/>
              <a:t>commissioned </a:t>
            </a:r>
            <a:r>
              <a:rPr lang="en-US" sz="1800" dirty="0"/>
              <a:t>to train the women in the manufacturing of chemicals</a:t>
            </a:r>
          </a:p>
          <a:p>
            <a:pPr marL="857250" lvl="1" indent="-457200" algn="just" defTabSz="514350">
              <a:lnSpc>
                <a:spcPct val="150000"/>
              </a:lnSpc>
              <a:spcBef>
                <a:spcPts val="450"/>
              </a:spcBef>
              <a:spcAft>
                <a:spcPts val="450"/>
              </a:spcAft>
              <a:buClr>
                <a:srgbClr val="954F72"/>
              </a:buClr>
              <a:buFont typeface="Wingdings" panose="05000000000000000000" pitchFamily="2" charset="2"/>
              <a:buChar char="Ø"/>
            </a:pPr>
            <a:r>
              <a:rPr lang="en-US" sz="1800" dirty="0"/>
              <a:t> Primary Co-operative on Bee Keeping made up 9 community </a:t>
            </a:r>
            <a:r>
              <a:rPr lang="en-US" sz="1800" dirty="0" smtClean="0"/>
              <a:t>members</a:t>
            </a:r>
          </a:p>
          <a:p>
            <a:pPr marL="857250" lvl="1" indent="-457200" algn="just" defTabSz="514350">
              <a:lnSpc>
                <a:spcPct val="150000"/>
              </a:lnSpc>
              <a:spcBef>
                <a:spcPts val="450"/>
              </a:spcBef>
              <a:spcAft>
                <a:spcPts val="450"/>
              </a:spcAft>
              <a:buClr>
                <a:srgbClr val="954F72"/>
              </a:buClr>
              <a:buFont typeface="Wingdings" panose="05000000000000000000" pitchFamily="2" charset="2"/>
              <a:buChar char="Ø"/>
            </a:pPr>
            <a:r>
              <a:rPr lang="en-US" sz="1800" dirty="0" smtClean="0"/>
              <a:t>Women </a:t>
            </a:r>
            <a:r>
              <a:rPr lang="en-US" sz="1800" dirty="0"/>
              <a:t>Primary Co-operative in Sewing </a:t>
            </a:r>
            <a:r>
              <a:rPr lang="en-US" sz="1800" dirty="0" smtClean="0"/>
              <a:t>comprised of 12 members</a:t>
            </a:r>
            <a:endParaRPr lang="en-US" sz="1800" dirty="0"/>
          </a:p>
          <a:p>
            <a:pPr marL="857250" lvl="1" indent="-457200" algn="just" defTabSz="514350">
              <a:lnSpc>
                <a:spcPct val="150000"/>
              </a:lnSpc>
              <a:spcBef>
                <a:spcPts val="450"/>
              </a:spcBef>
              <a:spcAft>
                <a:spcPts val="450"/>
              </a:spcAft>
              <a:buClr>
                <a:srgbClr val="954F72"/>
              </a:buClr>
              <a:buFont typeface="Wingdings" panose="05000000000000000000" pitchFamily="2" charset="2"/>
              <a:buChar char="Ø"/>
            </a:pPr>
            <a:endParaRPr lang="en-ZA" sz="180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3303181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33</a:t>
            </a:fld>
            <a:endParaRPr lang="en-ZA">
              <a:solidFill>
                <a:prstClr val="black">
                  <a:tint val="75000"/>
                </a:prstClr>
              </a:solidFill>
            </a:endParaRPr>
          </a:p>
        </p:txBody>
      </p:sp>
      <p:sp>
        <p:nvSpPr>
          <p:cNvPr id="12" name="Content Placeholder 2"/>
          <p:cNvSpPr txBox="1">
            <a:spLocks/>
          </p:cNvSpPr>
          <p:nvPr/>
        </p:nvSpPr>
        <p:spPr bwMode="auto">
          <a:xfrm>
            <a:off x="823143" y="863858"/>
            <a:ext cx="10988946"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err="1"/>
              <a:t>Vendicom</a:t>
            </a:r>
            <a:r>
              <a:rPr lang="en-US" dirty="0"/>
              <a:t> Pty Ltd </a:t>
            </a:r>
            <a:r>
              <a:rPr lang="en-US" dirty="0" smtClean="0"/>
              <a:t>:  Eastern Cape</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Mineral mining </a:t>
            </a:r>
            <a:r>
              <a:rPr lang="en-US" b="0" dirty="0"/>
              <a:t>company based in East London </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 - </a:t>
            </a:r>
            <a:r>
              <a:rPr lang="en-US" b="0" dirty="0"/>
              <a:t>Military Veterans </a:t>
            </a:r>
            <a:r>
              <a:rPr lang="en-US" b="0" dirty="0" smtClean="0"/>
              <a:t>  </a:t>
            </a:r>
            <a:endParaRPr lang="en-US"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Has </a:t>
            </a:r>
            <a:r>
              <a:rPr lang="en-US" b="0" dirty="0"/>
              <a:t>an off take agreement from the </a:t>
            </a:r>
            <a:r>
              <a:rPr lang="en-US" b="0" dirty="0" err="1"/>
              <a:t>Martilox</a:t>
            </a:r>
            <a:r>
              <a:rPr lang="en-US" b="0" dirty="0"/>
              <a:t> Group for concentrated heavy minerals (THM), Zircon (Zr02), Ilmenite (Fe Ti03) and Rutile (Ti02</a:t>
            </a:r>
            <a:r>
              <a:rPr lang="en-US" b="0" dirty="0" smtClean="0"/>
              <a:t>)</a:t>
            </a:r>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Assistance provided with application </a:t>
            </a:r>
            <a:r>
              <a:rPr lang="en-US" b="0" dirty="0"/>
              <a:t>for R5million </a:t>
            </a:r>
            <a:r>
              <a:rPr lang="en-US" b="0" dirty="0" smtClean="0"/>
              <a:t>to </a:t>
            </a:r>
            <a:r>
              <a:rPr lang="en-US" b="0" dirty="0" err="1" smtClean="0"/>
              <a:t>Sefa</a:t>
            </a:r>
            <a:r>
              <a:rPr lang="en-US" b="0" dirty="0" smtClean="0"/>
              <a:t> and </a:t>
            </a:r>
            <a:r>
              <a:rPr lang="en-US" b="0" dirty="0"/>
              <a:t>Environmental Impact Assessment (EIA) assessment report and specialist studies/tests for Environmental Authorization and Mining Permit Application</a:t>
            </a:r>
            <a:r>
              <a:rPr lang="en-US" b="0" dirty="0" smtClean="0"/>
              <a:t>. </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a:t>Expected </a:t>
            </a:r>
            <a:r>
              <a:rPr lang="en-US" b="0" dirty="0" smtClean="0"/>
              <a:t>1500 jobs </a:t>
            </a:r>
            <a:r>
              <a:rPr lang="en-US" b="0" dirty="0"/>
              <a:t>to be </a:t>
            </a:r>
            <a:r>
              <a:rPr lang="en-US" b="0" dirty="0" smtClean="0"/>
              <a:t>created.</a:t>
            </a: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1292848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34</a:t>
            </a:fld>
            <a:endParaRPr lang="en-ZA">
              <a:solidFill>
                <a:prstClr val="black">
                  <a:tint val="75000"/>
                </a:prstClr>
              </a:solidFill>
            </a:endParaRPr>
          </a:p>
        </p:txBody>
      </p:sp>
      <p:sp>
        <p:nvSpPr>
          <p:cNvPr id="12" name="Content Placeholder 2"/>
          <p:cNvSpPr txBox="1">
            <a:spLocks/>
          </p:cNvSpPr>
          <p:nvPr/>
        </p:nvSpPr>
        <p:spPr bwMode="auto">
          <a:xfrm>
            <a:off x="983565" y="1430338"/>
            <a:ext cx="10988946"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err="1"/>
              <a:t>Mdantsane</a:t>
            </a:r>
            <a:r>
              <a:rPr lang="en-US" dirty="0"/>
              <a:t> Mall East London, Buffalo City </a:t>
            </a:r>
            <a:r>
              <a:rPr lang="en-US" dirty="0" smtClean="0"/>
              <a:t>Metro:  Eastern Cape</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a:t>The new shopping mall will be developed in the </a:t>
            </a:r>
            <a:r>
              <a:rPr lang="en-US" b="0" dirty="0" err="1"/>
              <a:t>Mdantsane</a:t>
            </a:r>
            <a:r>
              <a:rPr lang="en-US" b="0" dirty="0"/>
              <a:t> Township </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a:t>Beneficiaries – </a:t>
            </a:r>
            <a:r>
              <a:rPr lang="en-US" b="0" dirty="0" smtClean="0"/>
              <a:t>38 SMMEs as tenants</a:t>
            </a:r>
            <a:endParaRPr lang="en-US"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a:t>The anchor tenant will be Boxer, a subsidiary of the Pick n Pay Group.   </a:t>
            </a: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Assistance with signage </a:t>
            </a:r>
            <a:r>
              <a:rPr lang="en-US" b="0" dirty="0"/>
              <a:t>for public to know about the development; Professional Fees &amp; Engagement </a:t>
            </a:r>
            <a:r>
              <a:rPr lang="en-US" b="0" dirty="0" smtClean="0"/>
              <a:t>with potential tenants.</a:t>
            </a:r>
            <a:endParaRPr lang="en-US"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Potential </a:t>
            </a:r>
            <a:r>
              <a:rPr lang="en-US" b="0" dirty="0"/>
              <a:t>to create 114 new jobs.</a:t>
            </a: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1228686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35</a:t>
            </a:fld>
            <a:endParaRPr lang="en-ZA">
              <a:solidFill>
                <a:prstClr val="black">
                  <a:tint val="75000"/>
                </a:prstClr>
              </a:solidFill>
            </a:endParaRPr>
          </a:p>
        </p:txBody>
      </p:sp>
      <p:sp>
        <p:nvSpPr>
          <p:cNvPr id="12" name="Content Placeholder 2"/>
          <p:cNvSpPr txBox="1">
            <a:spLocks/>
          </p:cNvSpPr>
          <p:nvPr/>
        </p:nvSpPr>
        <p:spPr bwMode="auto">
          <a:xfrm>
            <a:off x="823143" y="1180038"/>
            <a:ext cx="10988946"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a:t>Multi-sector </a:t>
            </a:r>
            <a:r>
              <a:rPr lang="en-US" dirty="0" smtClean="0"/>
              <a:t>Project OR Tambo District:  Eastern Cape</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 </a:t>
            </a:r>
            <a:r>
              <a:rPr lang="en-US" b="0" dirty="0"/>
              <a:t>– 25 Co-operatives </a:t>
            </a:r>
            <a:r>
              <a:rPr lang="en-US" b="0" dirty="0" smtClean="0"/>
              <a:t>for 1000 ex miners</a:t>
            </a:r>
            <a:endParaRPr lang="en-US"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Funded by UIF </a:t>
            </a:r>
            <a:r>
              <a:rPr lang="en-US" b="0" dirty="0"/>
              <a:t>and implemented by the </a:t>
            </a:r>
            <a:r>
              <a:rPr lang="en-US" b="0" dirty="0" err="1"/>
              <a:t>Ntinga</a:t>
            </a:r>
            <a:r>
              <a:rPr lang="en-US" b="0" dirty="0"/>
              <a:t> ORT Development Agency</a:t>
            </a:r>
            <a:r>
              <a:rPr lang="en-US" b="0" dirty="0" smtClean="0"/>
              <a:t>.   </a:t>
            </a: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err="1" smtClean="0"/>
              <a:t>Seda</a:t>
            </a:r>
            <a:r>
              <a:rPr lang="en-US" b="0" dirty="0" smtClean="0"/>
              <a:t> to manage the </a:t>
            </a:r>
            <a:r>
              <a:rPr lang="en-US" b="0" dirty="0"/>
              <a:t>enterprise development of the project </a:t>
            </a:r>
            <a:r>
              <a:rPr lang="en-US" b="0" dirty="0" smtClean="0"/>
              <a:t>valued at R7,5million.</a:t>
            </a:r>
          </a:p>
          <a:p>
            <a:pPr marL="0" indent="0" algn="just" defTabSz="514350">
              <a:lnSpc>
                <a:spcPct val="150000"/>
              </a:lnSpc>
              <a:spcBef>
                <a:spcPts val="450"/>
              </a:spcBef>
              <a:spcAft>
                <a:spcPts val="450"/>
              </a:spcAft>
              <a:buClr>
                <a:srgbClr val="954F72"/>
              </a:buClr>
              <a:buNone/>
            </a:pPr>
            <a:endParaRPr lang="en-US" dirty="0" smtClean="0"/>
          </a:p>
          <a:p>
            <a:pPr marL="0" indent="0" algn="just" defTabSz="514350">
              <a:lnSpc>
                <a:spcPct val="150000"/>
              </a:lnSpc>
              <a:spcBef>
                <a:spcPts val="450"/>
              </a:spcBef>
              <a:spcAft>
                <a:spcPts val="450"/>
              </a:spcAft>
              <a:buClr>
                <a:srgbClr val="954F72"/>
              </a:buClr>
              <a:buNone/>
            </a:pPr>
            <a:r>
              <a:rPr lang="en-US" dirty="0" err="1" smtClean="0"/>
              <a:t>Farmgrow</a:t>
            </a:r>
            <a:r>
              <a:rPr lang="en-US" dirty="0" smtClean="0"/>
              <a:t> </a:t>
            </a:r>
            <a:r>
              <a:rPr lang="en-US" dirty="0"/>
              <a:t>Pty Ltd</a:t>
            </a:r>
            <a:r>
              <a:rPr lang="en-US" dirty="0" smtClean="0"/>
              <a:t>:  </a:t>
            </a:r>
            <a:r>
              <a:rPr lang="en-US" dirty="0"/>
              <a:t>Eastern </a:t>
            </a:r>
            <a:r>
              <a:rPr lang="en-US" dirty="0" smtClean="0"/>
              <a:t>Cape</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a:t>This is the establishment of a fish processing plant to be developed in Port St </a:t>
            </a:r>
            <a:r>
              <a:rPr lang="en-US" b="0" dirty="0" smtClean="0"/>
              <a:t>John’s. </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130 </a:t>
            </a:r>
            <a:r>
              <a:rPr lang="en-US" b="0" dirty="0"/>
              <a:t>potential </a:t>
            </a:r>
            <a:r>
              <a:rPr lang="en-US" b="0" dirty="0" smtClean="0"/>
              <a:t>new Jobs.</a:t>
            </a:r>
            <a:endParaRPr lang="en-US"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2444145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36</a:t>
            </a:fld>
            <a:endParaRPr lang="en-ZA">
              <a:solidFill>
                <a:prstClr val="black">
                  <a:tint val="75000"/>
                </a:prstClr>
              </a:solidFill>
            </a:endParaRPr>
          </a:p>
        </p:txBody>
      </p:sp>
      <p:sp>
        <p:nvSpPr>
          <p:cNvPr id="12" name="Content Placeholder 2"/>
          <p:cNvSpPr txBox="1">
            <a:spLocks/>
          </p:cNvSpPr>
          <p:nvPr/>
        </p:nvSpPr>
        <p:spPr bwMode="auto">
          <a:xfrm>
            <a:off x="542109" y="1180038"/>
            <a:ext cx="10988946"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err="1"/>
              <a:t>Lizwe</a:t>
            </a:r>
            <a:r>
              <a:rPr lang="en-US" dirty="0"/>
              <a:t> Meat </a:t>
            </a:r>
            <a:r>
              <a:rPr lang="en-US" dirty="0" smtClean="0"/>
              <a:t>Agro-processing </a:t>
            </a:r>
            <a:r>
              <a:rPr lang="en-US" dirty="0"/>
              <a:t>NMB/Sarah </a:t>
            </a:r>
            <a:r>
              <a:rPr lang="en-US" dirty="0" err="1"/>
              <a:t>Baartman</a:t>
            </a:r>
            <a:r>
              <a:rPr lang="en-US" dirty="0"/>
              <a:t> District:  </a:t>
            </a:r>
            <a:r>
              <a:rPr lang="en-US" dirty="0" smtClean="0"/>
              <a:t>Eastern Cape</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a:t>Beneficiaries – Emerging livestock farmers </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Establishment </a:t>
            </a:r>
            <a:r>
              <a:rPr lang="en-US" b="0" dirty="0"/>
              <a:t>of a new meat processing plant to be based at the </a:t>
            </a:r>
            <a:r>
              <a:rPr lang="en-US" b="0" dirty="0" err="1"/>
              <a:t>Coega</a:t>
            </a:r>
            <a:r>
              <a:rPr lang="en-US" b="0" dirty="0"/>
              <a:t> Development Zone in Port Elizabeth, Nelson Mandela </a:t>
            </a:r>
            <a:r>
              <a:rPr lang="en-US" b="0" dirty="0" smtClean="0"/>
              <a:t>Metro.</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Backward </a:t>
            </a:r>
            <a:r>
              <a:rPr lang="en-US" b="0" dirty="0"/>
              <a:t>and forward vertical integration opportunities, engaging </a:t>
            </a:r>
            <a:r>
              <a:rPr lang="en-US" b="0" dirty="0" err="1"/>
              <a:t>Coega</a:t>
            </a:r>
            <a:r>
              <a:rPr lang="en-US" b="0" dirty="0"/>
              <a:t> IDZ for a possible operational plant, ensuring strategic sourcing and supplier focused alliances that will contribute to the economic </a:t>
            </a:r>
            <a:r>
              <a:rPr lang="en-US" b="0" dirty="0" err="1"/>
              <a:t>upliftment</a:t>
            </a:r>
            <a:r>
              <a:rPr lang="en-US" b="0" dirty="0"/>
              <a:t> of rural and small scale producers in </a:t>
            </a:r>
            <a:r>
              <a:rPr lang="en-US" b="0" dirty="0" smtClean="0"/>
              <a:t>beef.</a:t>
            </a:r>
            <a:endParaRPr lang="en-US"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100 potential new jobs</a:t>
            </a:r>
            <a:endParaRPr lang="en-US"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28759135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37</a:t>
            </a:fld>
            <a:endParaRPr lang="en-ZA">
              <a:solidFill>
                <a:prstClr val="black">
                  <a:tint val="75000"/>
                </a:prstClr>
              </a:solidFill>
            </a:endParaRPr>
          </a:p>
        </p:txBody>
      </p:sp>
      <p:sp>
        <p:nvSpPr>
          <p:cNvPr id="12" name="Content Placeholder 2"/>
          <p:cNvSpPr txBox="1">
            <a:spLocks/>
          </p:cNvSpPr>
          <p:nvPr/>
        </p:nvSpPr>
        <p:spPr bwMode="auto">
          <a:xfrm>
            <a:off x="569178" y="757510"/>
            <a:ext cx="10988946"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ZA" dirty="0" err="1"/>
              <a:t>Makholokoeng</a:t>
            </a:r>
            <a:r>
              <a:rPr lang="en-ZA" dirty="0"/>
              <a:t> FSPU Secondary Co-operative</a:t>
            </a:r>
            <a:r>
              <a:rPr lang="en-US" dirty="0" smtClean="0"/>
              <a:t>:  Free State</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ZA" b="0" dirty="0"/>
              <a:t>Fully black owned and managed </a:t>
            </a:r>
            <a:r>
              <a:rPr lang="en-ZA" b="0" dirty="0" smtClean="0"/>
              <a:t>that specializes </a:t>
            </a:r>
            <a:r>
              <a:rPr lang="en-ZA" b="0" dirty="0"/>
              <a:t>in Agro-processing and heavy agricultural equipment </a:t>
            </a:r>
            <a:r>
              <a:rPr lang="en-ZA" b="0" dirty="0" smtClean="0"/>
              <a:t>hire.</a:t>
            </a:r>
            <a:endParaRPr lang="en-US"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 </a:t>
            </a:r>
            <a:r>
              <a:rPr lang="en-US" b="0" dirty="0"/>
              <a:t>– </a:t>
            </a:r>
            <a:r>
              <a:rPr lang="en-US" b="0" dirty="0" smtClean="0"/>
              <a:t>9 Primary Co-operatives </a:t>
            </a:r>
            <a:r>
              <a:rPr lang="en-US" b="0" dirty="0"/>
              <a:t>with </a:t>
            </a:r>
            <a:r>
              <a:rPr lang="en-ZA" b="0" dirty="0"/>
              <a:t>135 fulltime members and employs three general workers</a:t>
            </a:r>
            <a:r>
              <a:rPr lang="en-US" b="0" dirty="0"/>
              <a:t>.</a:t>
            </a:r>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The </a:t>
            </a:r>
            <a:r>
              <a:rPr lang="en-US" b="0" dirty="0"/>
              <a:t>Department of Rural Development and Land Reform has donated assets to the value of R74million to the Secondary Co-operative</a:t>
            </a:r>
            <a:r>
              <a:rPr lang="en-US" b="0" dirty="0" smtClean="0"/>
              <a:t>.</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err="1"/>
              <a:t>Seda</a:t>
            </a:r>
            <a:r>
              <a:rPr lang="en-US" b="0" dirty="0"/>
              <a:t> assisted with development of promotional material, </a:t>
            </a:r>
            <a:r>
              <a:rPr lang="en-ZA" b="0" dirty="0"/>
              <a:t>Pre- Incorporation workshop , training on the Co-operative Act and basic Co-operative principles, Start-up 1, Sales Management training, develop an assets management policy and branding of tractors.</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ZA" b="0" dirty="0"/>
              <a:t>Technical mentorship for 30 farmers with </a:t>
            </a:r>
            <a:r>
              <a:rPr lang="en-US" b="0" dirty="0"/>
              <a:t>Garlic Production, Green pepper Production, Egg Plant Production and Turmeric Production</a:t>
            </a:r>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1934506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38</a:t>
            </a:fld>
            <a:endParaRPr lang="en-ZA">
              <a:solidFill>
                <a:prstClr val="black">
                  <a:tint val="75000"/>
                </a:prstClr>
              </a:solidFill>
            </a:endParaRPr>
          </a:p>
        </p:txBody>
      </p:sp>
      <p:sp>
        <p:nvSpPr>
          <p:cNvPr id="12" name="Content Placeholder 2"/>
          <p:cNvSpPr txBox="1">
            <a:spLocks/>
          </p:cNvSpPr>
          <p:nvPr/>
        </p:nvSpPr>
        <p:spPr bwMode="auto">
          <a:xfrm>
            <a:off x="597558" y="1474788"/>
            <a:ext cx="10988946"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ZA" dirty="0" err="1"/>
              <a:t>Tlholo</a:t>
            </a:r>
            <a:r>
              <a:rPr lang="en-ZA" dirty="0"/>
              <a:t> Co-operative </a:t>
            </a:r>
            <a:r>
              <a:rPr lang="en-ZA" dirty="0" err="1" smtClean="0"/>
              <a:t>Fazile</a:t>
            </a:r>
            <a:r>
              <a:rPr lang="en-ZA" dirty="0" smtClean="0"/>
              <a:t> </a:t>
            </a:r>
            <a:r>
              <a:rPr lang="en-ZA" dirty="0" err="1" smtClean="0"/>
              <a:t>Dabi</a:t>
            </a:r>
            <a:r>
              <a:rPr lang="en-ZA" dirty="0" smtClean="0"/>
              <a:t> District</a:t>
            </a:r>
            <a:r>
              <a:rPr lang="en-US" dirty="0" smtClean="0"/>
              <a:t>:  Free State</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ZA" b="0" dirty="0" smtClean="0"/>
              <a:t>Wholesale business </a:t>
            </a:r>
            <a:r>
              <a:rPr lang="en-US" b="0" dirty="0"/>
              <a:t>provide stock </a:t>
            </a:r>
            <a:r>
              <a:rPr lang="en-US" b="0" dirty="0" smtClean="0"/>
              <a:t>and bulk buying to </a:t>
            </a:r>
            <a:r>
              <a:rPr lang="en-US" b="0" dirty="0" err="1" smtClean="0"/>
              <a:t>spaza</a:t>
            </a:r>
            <a:r>
              <a:rPr lang="en-US" b="0" dirty="0" smtClean="0"/>
              <a:t> shops</a:t>
            </a:r>
            <a:r>
              <a:rPr lang="en-ZA" b="0" dirty="0" smtClean="0"/>
              <a:t>.</a:t>
            </a:r>
            <a:endParaRPr lang="en-US"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 </a:t>
            </a:r>
            <a:r>
              <a:rPr lang="en-US" b="0" dirty="0"/>
              <a:t>– </a:t>
            </a:r>
            <a:r>
              <a:rPr lang="en-ZA" b="0" dirty="0" smtClean="0"/>
              <a:t>22 members from the </a:t>
            </a:r>
            <a:r>
              <a:rPr lang="en-ZA" b="0" dirty="0" err="1" smtClean="0"/>
              <a:t>Heilbron</a:t>
            </a:r>
            <a:r>
              <a:rPr lang="en-ZA" b="0" dirty="0" smtClean="0"/>
              <a:t> community.</a:t>
            </a:r>
            <a:endParaRPr lang="en-US"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ZA" b="0" dirty="0" err="1" smtClean="0"/>
              <a:t>Seda</a:t>
            </a:r>
            <a:r>
              <a:rPr lang="en-ZA" b="0" dirty="0" smtClean="0"/>
              <a:t> assisted with </a:t>
            </a:r>
            <a:r>
              <a:rPr lang="en-US" b="0" dirty="0"/>
              <a:t>pre-incorporation workshop </a:t>
            </a:r>
            <a:r>
              <a:rPr lang="en-US" b="0" dirty="0" smtClean="0"/>
              <a:t>and training the </a:t>
            </a:r>
            <a:r>
              <a:rPr lang="en-US" b="0" dirty="0"/>
              <a:t>Co-operative Act and basic Co-operative principles</a:t>
            </a:r>
            <a:r>
              <a:rPr lang="en-US" b="0" dirty="0" smtClean="0"/>
              <a:t>., Start-up </a:t>
            </a:r>
            <a:r>
              <a:rPr lang="en-US" b="0" dirty="0"/>
              <a:t>1 and Sales </a:t>
            </a:r>
            <a:r>
              <a:rPr lang="en-US" b="0" dirty="0" smtClean="0"/>
              <a:t>Management, Bookkeeping</a:t>
            </a:r>
            <a:r>
              <a:rPr lang="en-US" b="0" dirty="0"/>
              <a:t>, Market readiness, Human Resources and Conflict </a:t>
            </a:r>
            <a:r>
              <a:rPr lang="en-US" b="0" dirty="0" smtClean="0"/>
              <a:t>Management, assistance with signage and Business </a:t>
            </a:r>
            <a:r>
              <a:rPr lang="en-US" b="0" dirty="0"/>
              <a:t>Plan </a:t>
            </a:r>
            <a:r>
              <a:rPr lang="en-US" b="0" dirty="0" smtClean="0"/>
              <a:t>for </a:t>
            </a:r>
            <a:r>
              <a:rPr lang="en-US" b="0" dirty="0"/>
              <a:t>access to funding.</a:t>
            </a:r>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988550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39</a:t>
            </a:fld>
            <a:endParaRPr lang="en-ZA">
              <a:solidFill>
                <a:prstClr val="black">
                  <a:tint val="75000"/>
                </a:prstClr>
              </a:solidFill>
            </a:endParaRPr>
          </a:p>
        </p:txBody>
      </p:sp>
      <p:sp>
        <p:nvSpPr>
          <p:cNvPr id="12" name="Content Placeholder 2"/>
          <p:cNvSpPr txBox="1">
            <a:spLocks/>
          </p:cNvSpPr>
          <p:nvPr/>
        </p:nvSpPr>
        <p:spPr bwMode="auto">
          <a:xfrm>
            <a:off x="682626" y="1180038"/>
            <a:ext cx="10988946"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a:t>Fifteen Stars Secondary Co-operative </a:t>
            </a:r>
            <a:r>
              <a:rPr lang="en-US" dirty="0" err="1" smtClean="0"/>
              <a:t>Mangaung</a:t>
            </a:r>
            <a:r>
              <a:rPr lang="en-US" dirty="0" smtClean="0"/>
              <a:t> District:  Free State</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Producing </a:t>
            </a:r>
            <a:r>
              <a:rPr lang="en-US" b="0" dirty="0"/>
              <a:t>and selling </a:t>
            </a:r>
            <a:r>
              <a:rPr lang="en-US" b="0" dirty="0" smtClean="0"/>
              <a:t>of chickens</a:t>
            </a:r>
            <a:r>
              <a:rPr lang="en-ZA" b="0" dirty="0"/>
              <a:t>.</a:t>
            </a:r>
            <a:endParaRPr lang="en-US"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 – Total of 13 coops (</a:t>
            </a:r>
            <a:r>
              <a:rPr lang="en-ZA" b="0" dirty="0" smtClean="0"/>
              <a:t>9 operational with 75 members)</a:t>
            </a:r>
            <a:endParaRPr lang="en-US"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err="1"/>
              <a:t>Seda</a:t>
            </a:r>
            <a:r>
              <a:rPr lang="en-US" b="0" dirty="0"/>
              <a:t> and the Department of Rural Development are in the process of reviving the </a:t>
            </a:r>
            <a:r>
              <a:rPr lang="en-US" b="0" dirty="0" smtClean="0"/>
              <a:t>Co-operative.</a:t>
            </a:r>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err="1" smtClean="0"/>
              <a:t>Seda</a:t>
            </a:r>
            <a:r>
              <a:rPr lang="en-US" b="0" dirty="0" smtClean="0"/>
              <a:t> grant application of R2.5million </a:t>
            </a:r>
            <a:r>
              <a:rPr lang="en-US" b="0" dirty="0"/>
              <a:t>from the DARF </a:t>
            </a:r>
            <a:r>
              <a:rPr lang="en-US" b="0" dirty="0" smtClean="0"/>
              <a:t>was </a:t>
            </a:r>
            <a:r>
              <a:rPr lang="en-US" b="0" dirty="0"/>
              <a:t>approved. The funds were used for production costs</a:t>
            </a:r>
            <a:r>
              <a:rPr lang="en-US" b="0" dirty="0" smtClean="0"/>
              <a:t>.</a:t>
            </a:r>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Currently </a:t>
            </a:r>
            <a:r>
              <a:rPr lang="en-US" b="0" dirty="0"/>
              <a:t>selling their chickens through the FS Poultry Agent – Dave Salvage and some local </a:t>
            </a:r>
            <a:r>
              <a:rPr lang="en-US" b="0" dirty="0" smtClean="0"/>
              <a:t>businesses.</a:t>
            </a:r>
            <a:endParaRPr lang="en-US"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276795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905059"/>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0938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smtClean="0">
                <a:solidFill>
                  <a:schemeClr val="accent6">
                    <a:lumMod val="75000"/>
                  </a:schemeClr>
                </a:solidFill>
                <a:latin typeface="Trebuchet MS" pitchFamily="34" charset="0"/>
              </a:rPr>
              <a:t>GOVERNANCE AND COMPLAINCE</a:t>
            </a:r>
          </a:p>
          <a:p>
            <a:pPr algn="ctr">
              <a:defRPr/>
            </a:pPr>
            <a:r>
              <a:rPr lang="en-ZA" sz="2800" b="1" dirty="0" smtClean="0">
                <a:solidFill>
                  <a:schemeClr val="accent6">
                    <a:lumMod val="75000"/>
                  </a:schemeClr>
                </a:solidFill>
                <a:latin typeface="Trebuchet MS" pitchFamily="34" charset="0"/>
              </a:rPr>
              <a:t>JANUARY – MARCH 2020</a:t>
            </a:r>
            <a:endParaRPr lang="en-ZA" sz="2800" b="1" dirty="0">
              <a:solidFill>
                <a:schemeClr val="accent6">
                  <a:lumMod val="75000"/>
                </a:schemeClr>
              </a:solidFill>
              <a:latin typeface="Trebuchet MS" pitchFamily="34" charset="0"/>
            </a:endParaRPr>
          </a:p>
        </p:txBody>
      </p:sp>
      <p:sp>
        <p:nvSpPr>
          <p:cNvPr id="19" name="Text Placeholder 2"/>
          <p:cNvSpPr txBox="1">
            <a:spLocks/>
          </p:cNvSpPr>
          <p:nvPr/>
        </p:nvSpPr>
        <p:spPr>
          <a:xfrm>
            <a:off x="0" y="1092315"/>
            <a:ext cx="5680759" cy="15062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Verdana" panose="020B0604030504040204" pitchFamily="34" charset="0"/>
              <a:buChar char="−"/>
              <a:defRPr sz="1600" b="1"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2pPr>
            <a:lvl3pPr marL="1143000" indent="-228600" algn="l" defTabSz="914400" rtl="0" eaLnBrk="1" latinLnBrk="0" hangingPunct="1">
              <a:spcBef>
                <a:spcPct val="20000"/>
              </a:spcBef>
              <a:buFont typeface="Verdana" panose="020B0604030504040204" pitchFamily="34" charset="0"/>
              <a:buChar char="−"/>
              <a:defRPr sz="1400" b="0" kern="1200">
                <a:solidFill>
                  <a:schemeClr val="bg2">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rgbClr val="8C979A"/>
                </a:solidFill>
                <a:latin typeface="+mj-lt"/>
                <a:ea typeface="+mn-ea"/>
                <a:cs typeface="+mn-cs"/>
              </a:defRPr>
            </a:lvl4pPr>
            <a:lvl5pPr marL="2057400" indent="-228600" algn="l" defTabSz="914400" rtl="0" eaLnBrk="1" latinLnBrk="0" hangingPunct="1">
              <a:spcBef>
                <a:spcPct val="20000"/>
              </a:spcBef>
              <a:buFont typeface="Verdana" panose="020B0604030504040204" pitchFamily="34" charset="0"/>
              <a:buChar char="−"/>
              <a:defRPr sz="1050" kern="1200">
                <a:solidFill>
                  <a:schemeClr val="bg2">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Tx/>
              <a:buSzTx/>
              <a:buFont typeface="Wingdings" panose="05000000000000000000" pitchFamily="2" charset="2"/>
              <a:buChar char="§"/>
              <a:tabLst/>
              <a:defRPr/>
            </a:pPr>
            <a:endParaRPr kumimoji="0" lang="en-US" sz="16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fld id="{2A32619B-E9F6-4002-8F95-E8AFA5AE3C53}" type="slidenum">
              <a:rPr lang="en-ZA" smtClean="0"/>
              <a:t>4</a:t>
            </a:fld>
            <a:endParaRPr lang="en-ZA"/>
          </a:p>
        </p:txBody>
      </p:sp>
      <p:graphicFrame>
        <p:nvGraphicFramePr>
          <p:cNvPr id="9" name="Content Placeholder 4"/>
          <p:cNvGraphicFramePr>
            <a:graphicFrameLocks/>
          </p:cNvGraphicFramePr>
          <p:nvPr>
            <p:extLst>
              <p:ext uri="{D42A27DB-BD31-4B8C-83A1-F6EECF244321}">
                <p14:modId xmlns:p14="http://schemas.microsoft.com/office/powerpoint/2010/main" val="940990250"/>
              </p:ext>
            </p:extLst>
          </p:nvPr>
        </p:nvGraphicFramePr>
        <p:xfrm>
          <a:off x="1524793" y="1121127"/>
          <a:ext cx="9134475" cy="5681018"/>
        </p:xfrm>
        <a:graphic>
          <a:graphicData uri="http://schemas.openxmlformats.org/drawingml/2006/table">
            <a:tbl>
              <a:tblPr firstRow="1" bandRow="1">
                <a:tableStyleId>{0505E3EF-67EA-436B-97B2-0124C06EBD24}</a:tableStyleId>
              </a:tblPr>
              <a:tblGrid>
                <a:gridCol w="3372885">
                  <a:extLst>
                    <a:ext uri="{9D8B030D-6E8A-4147-A177-3AD203B41FA5}">
                      <a16:colId xmlns:a16="http://schemas.microsoft.com/office/drawing/2014/main" val="20000"/>
                    </a:ext>
                  </a:extLst>
                </a:gridCol>
                <a:gridCol w="1722991">
                  <a:extLst>
                    <a:ext uri="{9D8B030D-6E8A-4147-A177-3AD203B41FA5}">
                      <a16:colId xmlns:a16="http://schemas.microsoft.com/office/drawing/2014/main" val="20001"/>
                    </a:ext>
                  </a:extLst>
                </a:gridCol>
                <a:gridCol w="4038599">
                  <a:extLst>
                    <a:ext uri="{9D8B030D-6E8A-4147-A177-3AD203B41FA5}">
                      <a16:colId xmlns:a16="http://schemas.microsoft.com/office/drawing/2014/main" val="20003"/>
                    </a:ext>
                  </a:extLst>
                </a:gridCol>
              </a:tblGrid>
              <a:tr h="504970">
                <a:tc gridSpan="3">
                  <a:txBody>
                    <a:bodyPr/>
                    <a:lstStyle/>
                    <a:p>
                      <a:pPr algn="ctr"/>
                      <a:endParaRPr lang="en-ZA" sz="1600" b="0" cap="small" baseline="0" dirty="0" smtClean="0">
                        <a:solidFill>
                          <a:srgbClr val="FF0000"/>
                        </a:solidFill>
                        <a:latin typeface="Trebuchet MS" panose="020B0603020202020204" pitchFamily="34" charset="0"/>
                      </a:endParaRPr>
                    </a:p>
                  </a:txBody>
                  <a:tcPr anchor="ctr"/>
                </a:tc>
                <a:tc hMerge="1">
                  <a:txBody>
                    <a:bodyPr/>
                    <a:lstStyle/>
                    <a:p>
                      <a:pPr algn="ctr"/>
                      <a:endParaRPr lang="en-ZA" sz="1600" cap="small" baseline="0" dirty="0">
                        <a:solidFill>
                          <a:srgbClr val="002060"/>
                        </a:solidFill>
                        <a:latin typeface="Trebuchet MS" panose="020B0603020202020204" pitchFamily="34" charset="0"/>
                      </a:endParaRPr>
                    </a:p>
                  </a:txBody>
                  <a:tcPr anchor="ctr"/>
                </a:tc>
                <a:tc hMerge="1">
                  <a:txBody>
                    <a:bodyPr/>
                    <a:lstStyle/>
                    <a:p>
                      <a:pPr algn="ctr"/>
                      <a:endParaRPr lang="en-ZA" sz="1600" cap="small" baseline="0" dirty="0">
                        <a:solidFill>
                          <a:srgbClr val="002060"/>
                        </a:solidFill>
                        <a:latin typeface="Trebuchet MS" panose="020B0603020202020204" pitchFamily="34" charset="0"/>
                      </a:endParaRPr>
                    </a:p>
                  </a:txBody>
                  <a:tcPr anchor="ctr"/>
                </a:tc>
                <a:extLst>
                  <a:ext uri="{0D108BD9-81ED-4DB2-BD59-A6C34878D82A}">
                    <a16:rowId xmlns:a16="http://schemas.microsoft.com/office/drawing/2014/main" val="4266012482"/>
                  </a:ext>
                </a:extLst>
              </a:tr>
              <a:tr h="1167798">
                <a:tc>
                  <a:txBody>
                    <a:bodyPr/>
                    <a:lstStyle/>
                    <a:p>
                      <a:pPr algn="ctr"/>
                      <a:r>
                        <a:rPr lang="en-US" sz="1600" cap="small" baseline="0" dirty="0" smtClean="0"/>
                        <a:t>Committee</a:t>
                      </a:r>
                    </a:p>
                    <a:p>
                      <a:pPr algn="ctr"/>
                      <a:endParaRPr lang="en-ZA" sz="1600" cap="small" baseline="0" dirty="0">
                        <a:solidFill>
                          <a:srgbClr val="002060"/>
                        </a:solidFill>
                        <a:latin typeface="Trebuchet MS" panose="020B0603020202020204" pitchFamily="34" charset="0"/>
                      </a:endParaRPr>
                    </a:p>
                  </a:txBody>
                  <a:tcPr anchor="ctr"/>
                </a:tc>
                <a:tc>
                  <a:txBody>
                    <a:bodyPr/>
                    <a:lstStyle/>
                    <a:p>
                      <a:pPr algn="ctr"/>
                      <a:r>
                        <a:rPr lang="en-US" sz="1600" cap="small" baseline="0" dirty="0" smtClean="0"/>
                        <a:t>No of Scheduled Meetings</a:t>
                      </a:r>
                    </a:p>
                    <a:p>
                      <a:pPr algn="ctr"/>
                      <a:r>
                        <a:rPr lang="en-US" sz="1600" cap="small" baseline="0" dirty="0" smtClean="0"/>
                        <a:t>(total of Q4) </a:t>
                      </a:r>
                      <a:endParaRPr lang="en-ZA" sz="1600" cap="small" baseline="0" dirty="0">
                        <a:solidFill>
                          <a:srgbClr val="002060"/>
                        </a:solidFill>
                        <a:latin typeface="Trebuchet MS" panose="020B0603020202020204" pitchFamily="34" charset="0"/>
                      </a:endParaRPr>
                    </a:p>
                  </a:txBody>
                  <a:tcPr anchor="ctr"/>
                </a:tc>
                <a:tc>
                  <a:txBody>
                    <a:bodyPr/>
                    <a:lstStyle/>
                    <a:p>
                      <a:pPr algn="ctr"/>
                      <a:r>
                        <a:rPr lang="en-US" sz="1600" cap="small" baseline="0" dirty="0" smtClean="0"/>
                        <a:t>Dates</a:t>
                      </a:r>
                      <a:endParaRPr lang="en-ZA" sz="1600" cap="small" baseline="0" dirty="0">
                        <a:solidFill>
                          <a:srgbClr val="002060"/>
                        </a:solidFill>
                        <a:latin typeface="Trebuchet MS" panose="020B0603020202020204" pitchFamily="34" charset="0"/>
                      </a:endParaRPr>
                    </a:p>
                  </a:txBody>
                  <a:tcPr anchor="ctr"/>
                </a:tc>
                <a:extLst>
                  <a:ext uri="{0D108BD9-81ED-4DB2-BD59-A6C34878D82A}">
                    <a16:rowId xmlns:a16="http://schemas.microsoft.com/office/drawing/2014/main" val="10000"/>
                  </a:ext>
                </a:extLst>
              </a:tr>
              <a:tr h="775489">
                <a:tc>
                  <a:txBody>
                    <a:bodyPr/>
                    <a:lstStyle/>
                    <a:p>
                      <a:pPr algn="ctr"/>
                      <a:r>
                        <a:rPr lang="en-ZA" sz="1600" cap="small" baseline="0" dirty="0" smtClean="0"/>
                        <a:t>Board meetings</a:t>
                      </a:r>
                      <a:endParaRPr lang="en-ZA" sz="1600" b="1" cap="small" baseline="0" dirty="0">
                        <a:solidFill>
                          <a:schemeClr val="tx1"/>
                        </a:solidFill>
                        <a:latin typeface="Trebuchet MS" panose="020B0603020202020204" pitchFamily="34" charset="0"/>
                      </a:endParaRPr>
                    </a:p>
                  </a:txBody>
                  <a:tcPr anchor="ctr"/>
                </a:tc>
                <a:tc>
                  <a:txBody>
                    <a:bodyPr/>
                    <a:lstStyle/>
                    <a:p>
                      <a:pPr algn="ctr"/>
                      <a:r>
                        <a:rPr lang="en-ZA" sz="1400" dirty="0" smtClean="0">
                          <a:solidFill>
                            <a:schemeClr val="tx1"/>
                          </a:solidFill>
                        </a:rPr>
                        <a:t>2</a:t>
                      </a:r>
                      <a:endParaRPr lang="en-ZA" sz="1400" b="1" dirty="0">
                        <a:solidFill>
                          <a:schemeClr val="tx1"/>
                        </a:solidFill>
                        <a:latin typeface="Trebuchet MS" panose="020B0603020202020204" pitchFamily="34" charset="0"/>
                      </a:endParaRPr>
                    </a:p>
                  </a:txBody>
                  <a:tcPr anchor="ctr"/>
                </a:tc>
                <a:tc>
                  <a:txBody>
                    <a:bodyPr/>
                    <a:lstStyle/>
                    <a:p>
                      <a:pPr marL="171450" indent="-171450">
                        <a:buFont typeface="Arial" pitchFamily="34" charset="0"/>
                        <a:buChar char="•"/>
                      </a:pPr>
                      <a:endParaRPr lang="en-US" sz="1400" kern="1200" baseline="0" dirty="0" smtClean="0">
                        <a:solidFill>
                          <a:schemeClr val="tx1"/>
                        </a:solidFill>
                      </a:endParaRPr>
                    </a:p>
                    <a:p>
                      <a:pPr marL="171450" indent="-171450">
                        <a:buFont typeface="Arial" pitchFamily="34" charset="0"/>
                        <a:buChar char="•"/>
                      </a:pPr>
                      <a:r>
                        <a:rPr lang="en-US" sz="1400" kern="1200" baseline="0" dirty="0" smtClean="0">
                          <a:solidFill>
                            <a:schemeClr val="tx1"/>
                          </a:solidFill>
                        </a:rPr>
                        <a:t>30 January 2020)</a:t>
                      </a:r>
                    </a:p>
                    <a:p>
                      <a:pPr marL="171450" indent="-171450">
                        <a:buFont typeface="Arial" pitchFamily="34" charset="0"/>
                        <a:buChar char="•"/>
                      </a:pPr>
                      <a:r>
                        <a:rPr lang="en-US" sz="1400" kern="1200" baseline="0" dirty="0" smtClean="0">
                          <a:solidFill>
                            <a:schemeClr val="tx1"/>
                          </a:solidFill>
                        </a:rPr>
                        <a:t>27 March 2020</a:t>
                      </a:r>
                    </a:p>
                  </a:txBody>
                  <a:tcPr/>
                </a:tc>
                <a:extLst>
                  <a:ext uri="{0D108BD9-81ED-4DB2-BD59-A6C34878D82A}">
                    <a16:rowId xmlns:a16="http://schemas.microsoft.com/office/drawing/2014/main" val="10001"/>
                  </a:ext>
                </a:extLst>
              </a:tr>
              <a:tr h="930588">
                <a:tc>
                  <a:txBody>
                    <a:bodyPr/>
                    <a:lstStyle/>
                    <a:p>
                      <a:pPr algn="ctr"/>
                      <a:r>
                        <a:rPr lang="en-ZA" sz="1600" cap="small" baseline="0" dirty="0" smtClean="0"/>
                        <a:t>Strategy and organisational performance Committee (sopc)</a:t>
                      </a:r>
                      <a:endParaRPr lang="en-ZA" sz="1600" b="1" cap="small" baseline="0" dirty="0">
                        <a:solidFill>
                          <a:schemeClr val="tx1"/>
                        </a:solidFill>
                        <a:latin typeface="Trebuchet MS" panose="020B0603020202020204" pitchFamily="34" charset="0"/>
                      </a:endParaRPr>
                    </a:p>
                  </a:txBody>
                  <a:tcPr anchor="ctr"/>
                </a:tc>
                <a:tc>
                  <a:txBody>
                    <a:bodyPr/>
                    <a:lstStyle/>
                    <a:p>
                      <a:pPr algn="ctr"/>
                      <a:r>
                        <a:rPr lang="en-ZA" sz="1400" b="0" dirty="0" smtClean="0">
                          <a:solidFill>
                            <a:schemeClr val="tx1"/>
                          </a:solidFill>
                          <a:latin typeface="+mn-lt"/>
                        </a:rPr>
                        <a:t>4</a:t>
                      </a:r>
                      <a:endParaRPr lang="en-ZA" sz="1400" b="1" dirty="0">
                        <a:solidFill>
                          <a:schemeClr val="tx1"/>
                        </a:solidFill>
                        <a:latin typeface="Trebuchet MS" panose="020B0603020202020204" pitchFamily="34" charset="0"/>
                      </a:endParaRPr>
                    </a:p>
                  </a:txBody>
                  <a:tcPr anchor="ctr"/>
                </a:tc>
                <a:tc>
                  <a:txBody>
                    <a:bodyPr/>
                    <a:lstStyle/>
                    <a:p>
                      <a:pPr marL="171450" indent="-171450">
                        <a:buFont typeface="Arial" pitchFamily="34" charset="0"/>
                        <a:buChar char="•"/>
                      </a:pPr>
                      <a:endParaRPr lang="en-US" sz="1400" kern="1200" baseline="0" dirty="0" smtClean="0">
                        <a:solidFill>
                          <a:schemeClr val="tx1"/>
                        </a:solidFill>
                      </a:endParaRPr>
                    </a:p>
                    <a:p>
                      <a:pPr marL="171450" indent="-171450">
                        <a:buFont typeface="Arial" pitchFamily="34" charset="0"/>
                        <a:buChar char="•"/>
                      </a:pPr>
                      <a:r>
                        <a:rPr lang="en-US" sz="1400" kern="1200" baseline="0" dirty="0" smtClean="0">
                          <a:solidFill>
                            <a:schemeClr val="tx1"/>
                          </a:solidFill>
                        </a:rPr>
                        <a:t>23 January 2020</a:t>
                      </a:r>
                    </a:p>
                    <a:p>
                      <a:pPr marL="171450" indent="-171450">
                        <a:buFont typeface="Arial" pitchFamily="34" charset="0"/>
                        <a:buChar char="•"/>
                      </a:pPr>
                      <a:r>
                        <a:rPr lang="en-US" sz="1400" kern="1200" baseline="0" dirty="0" smtClean="0">
                          <a:solidFill>
                            <a:schemeClr val="tx1"/>
                          </a:solidFill>
                        </a:rPr>
                        <a:t>09 February 2020 (Special Meeting)</a:t>
                      </a:r>
                    </a:p>
                    <a:p>
                      <a:pPr marL="171450" indent="-171450">
                        <a:buFont typeface="Arial" pitchFamily="34" charset="0"/>
                        <a:buChar char="•"/>
                      </a:pPr>
                      <a:r>
                        <a:rPr lang="en-US" sz="1400" kern="1200" baseline="0" dirty="0" smtClean="0">
                          <a:solidFill>
                            <a:schemeClr val="tx1"/>
                          </a:solidFill>
                        </a:rPr>
                        <a:t>20 March 2020 (Special Meeting)</a:t>
                      </a:r>
                    </a:p>
                    <a:p>
                      <a:pPr marL="171450" indent="-171450">
                        <a:buFont typeface="Arial" pitchFamily="34" charset="0"/>
                        <a:buChar char="•"/>
                      </a:pPr>
                      <a:r>
                        <a:rPr lang="en-US" sz="1400" kern="1200" baseline="0" dirty="0" smtClean="0">
                          <a:solidFill>
                            <a:schemeClr val="tx1"/>
                          </a:solidFill>
                        </a:rPr>
                        <a:t>20 March 2020 (Special Meeting)</a:t>
                      </a:r>
                    </a:p>
                  </a:txBody>
                  <a:tcPr marL="68580" marR="68580" marT="0" marB="0"/>
                </a:tc>
                <a:extLst>
                  <a:ext uri="{0D108BD9-81ED-4DB2-BD59-A6C34878D82A}">
                    <a16:rowId xmlns:a16="http://schemas.microsoft.com/office/drawing/2014/main" val="10002"/>
                  </a:ext>
                </a:extLst>
              </a:tr>
              <a:tr h="572670">
                <a:tc>
                  <a:txBody>
                    <a:bodyPr/>
                    <a:lstStyle/>
                    <a:p>
                      <a:pPr algn="ctr"/>
                      <a:r>
                        <a:rPr lang="en-ZA" sz="1600" cap="small" baseline="0" dirty="0" smtClean="0"/>
                        <a:t>Audit and Risk committee (arc)</a:t>
                      </a:r>
                      <a:endParaRPr lang="en-ZA" sz="1600" b="1" cap="small" baseline="0" dirty="0" smtClean="0">
                        <a:solidFill>
                          <a:schemeClr val="tx1"/>
                        </a:solidFill>
                        <a:latin typeface="Trebuchet MS" panose="020B0603020202020204" pitchFamily="34" charset="0"/>
                      </a:endParaRPr>
                    </a:p>
                  </a:txBody>
                  <a:tcPr anchor="ctr"/>
                </a:tc>
                <a:tc>
                  <a:txBody>
                    <a:bodyPr/>
                    <a:lstStyle/>
                    <a:p>
                      <a:pPr algn="ctr"/>
                      <a:r>
                        <a:rPr lang="en-ZA" sz="1400" b="0" dirty="0" smtClean="0">
                          <a:solidFill>
                            <a:schemeClr val="tx1"/>
                          </a:solidFill>
                          <a:latin typeface="+mn-lt"/>
                        </a:rPr>
                        <a:t>2</a:t>
                      </a:r>
                      <a:endParaRPr lang="en-ZA" sz="1400" b="1" dirty="0">
                        <a:solidFill>
                          <a:schemeClr val="tx1"/>
                        </a:solidFill>
                        <a:latin typeface="Trebuchet MS" panose="020B0603020202020204" pitchFamily="34" charset="0"/>
                      </a:endParaRPr>
                    </a:p>
                  </a:txBody>
                  <a:tcPr anchor="ctr"/>
                </a:tc>
                <a:tc>
                  <a:txBody>
                    <a:bodyPr/>
                    <a:lstStyle/>
                    <a:p>
                      <a:pPr marL="171450" indent="-171450">
                        <a:buFont typeface="Arial" pitchFamily="34" charset="0"/>
                        <a:buChar char="•"/>
                      </a:pPr>
                      <a:endParaRPr lang="en-US" sz="1400" kern="1200" baseline="0" dirty="0" smtClean="0">
                        <a:solidFill>
                          <a:schemeClr val="tx1"/>
                        </a:solidFill>
                      </a:endParaRPr>
                    </a:p>
                    <a:p>
                      <a:pPr marL="171450" indent="-171450">
                        <a:buFont typeface="Arial" pitchFamily="34" charset="0"/>
                        <a:buChar char="•"/>
                      </a:pPr>
                      <a:r>
                        <a:rPr lang="en-US" sz="1400" kern="1200" baseline="0" dirty="0" smtClean="0">
                          <a:solidFill>
                            <a:schemeClr val="tx1"/>
                          </a:solidFill>
                        </a:rPr>
                        <a:t>23 January 2020</a:t>
                      </a:r>
                    </a:p>
                    <a:p>
                      <a:pPr marL="171450" indent="-171450">
                        <a:buFont typeface="Arial" pitchFamily="34" charset="0"/>
                        <a:buChar char="•"/>
                      </a:pPr>
                      <a:r>
                        <a:rPr lang="en-US" sz="1400" kern="1200" baseline="0" dirty="0" smtClean="0">
                          <a:solidFill>
                            <a:schemeClr val="tx1"/>
                          </a:solidFill>
                        </a:rPr>
                        <a:t>12 March 2020</a:t>
                      </a:r>
                    </a:p>
                    <a:p>
                      <a:pPr marL="171450" indent="-171450">
                        <a:buFont typeface="Arial" pitchFamily="34" charset="0"/>
                        <a:buChar char="•"/>
                      </a:pPr>
                      <a:endParaRPr lang="en-US" sz="1400" kern="1200" baseline="0" dirty="0" smtClean="0">
                        <a:solidFill>
                          <a:schemeClr val="tx1"/>
                        </a:solidFill>
                      </a:endParaRPr>
                    </a:p>
                  </a:txBody>
                  <a:tcPr marL="68580" marR="68580" marT="0" marB="0"/>
                </a:tc>
                <a:extLst>
                  <a:ext uri="{0D108BD9-81ED-4DB2-BD59-A6C34878D82A}">
                    <a16:rowId xmlns:a16="http://schemas.microsoft.com/office/drawing/2014/main" val="10003"/>
                  </a:ext>
                </a:extLst>
              </a:tr>
              <a:tr h="1312521">
                <a:tc>
                  <a:txBody>
                    <a:bodyPr/>
                    <a:lstStyle/>
                    <a:p>
                      <a:pPr algn="ctr"/>
                      <a:r>
                        <a:rPr lang="en-ZA" sz="1600" cap="small" baseline="0" dirty="0" smtClean="0"/>
                        <a:t>HUMAN RESOURCES &amp; Remuneration Committee</a:t>
                      </a:r>
                      <a:endParaRPr lang="en-ZA" sz="1600" b="1" cap="small" baseline="0" dirty="0">
                        <a:solidFill>
                          <a:schemeClr val="tx1"/>
                        </a:solidFill>
                        <a:latin typeface="Trebuchet MS" panose="020B0603020202020204" pitchFamily="34" charset="0"/>
                      </a:endParaRPr>
                    </a:p>
                  </a:txBody>
                  <a:tcPr anchor="ctr"/>
                </a:tc>
                <a:tc>
                  <a:txBody>
                    <a:bodyPr/>
                    <a:lstStyle/>
                    <a:p>
                      <a:pPr algn="ctr"/>
                      <a:r>
                        <a:rPr lang="en-ZA" sz="1400" b="0" dirty="0" smtClean="0">
                          <a:solidFill>
                            <a:schemeClr val="tx1"/>
                          </a:solidFill>
                          <a:latin typeface="Trebuchet MS" panose="020B0603020202020204" pitchFamily="34" charset="0"/>
                        </a:rPr>
                        <a:t>1</a:t>
                      </a:r>
                      <a:endParaRPr lang="en-ZA" sz="1400" b="0" dirty="0">
                        <a:solidFill>
                          <a:schemeClr val="tx1"/>
                        </a:solidFill>
                        <a:latin typeface="Trebuchet MS" panose="020B0603020202020204" pitchFamily="34" charset="0"/>
                      </a:endParaRPr>
                    </a:p>
                  </a:txBody>
                  <a:tcPr anchor="ctr"/>
                </a:tc>
                <a:tc>
                  <a:txBody>
                    <a:bodyPr/>
                    <a:lstStyle/>
                    <a:p>
                      <a:pPr marL="0" lvl="0" indent="0" algn="l" defTabSz="914400" rtl="0" eaLnBrk="1" latinLnBrk="0" hangingPunct="1">
                        <a:buFont typeface="Arial" pitchFamily="34" charset="0"/>
                        <a:buNone/>
                      </a:pPr>
                      <a:endParaRPr lang="en-GB" sz="1400" kern="1200" baseline="0" dirty="0" smtClean="0">
                        <a:solidFill>
                          <a:schemeClr val="tx1"/>
                        </a:solidFill>
                        <a:latin typeface="+mn-lt"/>
                        <a:ea typeface="+mn-ea"/>
                        <a:cs typeface="+mn-cs"/>
                      </a:endParaRPr>
                    </a:p>
                    <a:p>
                      <a:pPr marL="0" lvl="0" indent="0" algn="l" defTabSz="914400" rtl="0" eaLnBrk="1" latinLnBrk="0" hangingPunct="1">
                        <a:buFont typeface="Arial" pitchFamily="34" charset="0"/>
                        <a:buNone/>
                      </a:pPr>
                      <a:endParaRPr lang="en-GB" sz="1400" kern="1200" baseline="0" dirty="0" smtClean="0">
                        <a:solidFill>
                          <a:schemeClr val="tx1"/>
                        </a:solidFill>
                        <a:latin typeface="+mn-lt"/>
                        <a:ea typeface="+mn-ea"/>
                        <a:cs typeface="+mn-cs"/>
                      </a:endParaRPr>
                    </a:p>
                    <a:p>
                      <a:pPr marL="171450" lvl="0" indent="-171450" algn="l" defTabSz="914400" rtl="0" eaLnBrk="1" latinLnBrk="0" hangingPunct="1">
                        <a:buFont typeface="Arial" pitchFamily="34" charset="0"/>
                        <a:buChar char="•"/>
                      </a:pPr>
                      <a:r>
                        <a:rPr lang="en-GB" sz="1400" kern="1200" baseline="0" dirty="0" smtClean="0">
                          <a:solidFill>
                            <a:schemeClr val="tx1"/>
                          </a:solidFill>
                          <a:latin typeface="+mn-lt"/>
                          <a:ea typeface="+mn-ea"/>
                          <a:cs typeface="+mn-cs"/>
                        </a:rPr>
                        <a:t>12 March 2020 (with SOPC members attending)</a:t>
                      </a: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163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40</a:t>
            </a:fld>
            <a:endParaRPr lang="en-ZA">
              <a:solidFill>
                <a:prstClr val="black">
                  <a:tint val="75000"/>
                </a:prstClr>
              </a:solidFill>
            </a:endParaRPr>
          </a:p>
        </p:txBody>
      </p:sp>
      <p:sp>
        <p:nvSpPr>
          <p:cNvPr id="12" name="Content Placeholder 2"/>
          <p:cNvSpPr txBox="1">
            <a:spLocks/>
          </p:cNvSpPr>
          <p:nvPr/>
        </p:nvSpPr>
        <p:spPr bwMode="auto">
          <a:xfrm>
            <a:off x="542109" y="1180038"/>
            <a:ext cx="10988946"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ZA" dirty="0"/>
              <a:t>RMB Manufacturers Co-operative LTD </a:t>
            </a:r>
            <a:r>
              <a:rPr lang="en-US" dirty="0" err="1" smtClean="0"/>
              <a:t>Mangaung</a:t>
            </a:r>
            <a:r>
              <a:rPr lang="en-US" dirty="0" smtClean="0"/>
              <a:t> District:  Free State</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Textile industry  - manufactures clothing </a:t>
            </a:r>
            <a:r>
              <a:rPr lang="en-US" b="0" dirty="0"/>
              <a:t>and linen for hospitals</a:t>
            </a:r>
            <a:r>
              <a:rPr lang="en-ZA" b="0" dirty="0" smtClean="0"/>
              <a:t>.</a:t>
            </a:r>
            <a:endParaRPr lang="en-US"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 – </a:t>
            </a:r>
            <a:r>
              <a:rPr lang="en-ZA" b="0" dirty="0" smtClean="0"/>
              <a:t>5 members, </a:t>
            </a:r>
            <a:r>
              <a:rPr lang="en-US" b="0" dirty="0"/>
              <a:t>total employment currently stands at 59, </a:t>
            </a:r>
            <a:r>
              <a:rPr lang="en-US" b="0" dirty="0" smtClean="0"/>
              <a:t>(includes </a:t>
            </a:r>
            <a:r>
              <a:rPr lang="en-US" b="0" dirty="0"/>
              <a:t>22 registered </a:t>
            </a:r>
            <a:r>
              <a:rPr lang="en-US" b="0" dirty="0" smtClean="0"/>
              <a:t>employees and  33 trainees).</a:t>
            </a:r>
            <a:endParaRPr lang="en-US"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ZA" b="0" dirty="0" smtClean="0"/>
              <a:t>Main </a:t>
            </a:r>
            <a:r>
              <a:rPr lang="en-ZA" b="0" dirty="0"/>
              <a:t>target market is Government departments which include schools and corporates. </a:t>
            </a:r>
            <a:r>
              <a:rPr lang="en-ZA" b="0" dirty="0" smtClean="0"/>
              <a:t> The </a:t>
            </a:r>
            <a:r>
              <a:rPr lang="en-ZA" b="0" dirty="0"/>
              <a:t>entity recently registered with the Service SETA as a training institute and has been accredited</a:t>
            </a:r>
            <a:r>
              <a:rPr lang="en-US" b="0" dirty="0" smtClean="0"/>
              <a:t>.</a:t>
            </a:r>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Acquired </a:t>
            </a:r>
            <a:r>
              <a:rPr lang="en-US" b="0" dirty="0"/>
              <a:t>a 3 year CMT (Cut-Make-Trim) contract with the </a:t>
            </a:r>
            <a:r>
              <a:rPr lang="en-US" b="0" dirty="0" err="1" smtClean="0"/>
              <a:t>Dept</a:t>
            </a:r>
            <a:r>
              <a:rPr lang="en-US" b="0" dirty="0" smtClean="0"/>
              <a:t> of </a:t>
            </a:r>
            <a:r>
              <a:rPr lang="en-US" b="0" dirty="0"/>
              <a:t>Health to manufacture and supply all hospitals in the Free State with hospital clothing and linen. Including a contract of R1,2million with the </a:t>
            </a:r>
            <a:r>
              <a:rPr lang="en-US" b="0" dirty="0" err="1"/>
              <a:t>Pelonomi</a:t>
            </a:r>
            <a:r>
              <a:rPr lang="en-US" b="0" dirty="0"/>
              <a:t> </a:t>
            </a:r>
            <a:r>
              <a:rPr lang="en-US" b="0" dirty="0" smtClean="0"/>
              <a:t>Hospital amongst others.</a:t>
            </a:r>
            <a:endParaRPr lang="en-US"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21679915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41</a:t>
            </a:fld>
            <a:endParaRPr lang="en-ZA">
              <a:solidFill>
                <a:prstClr val="black">
                  <a:tint val="75000"/>
                </a:prstClr>
              </a:solidFill>
            </a:endParaRPr>
          </a:p>
        </p:txBody>
      </p:sp>
      <p:sp>
        <p:nvSpPr>
          <p:cNvPr id="12" name="Content Placeholder 2"/>
          <p:cNvSpPr txBox="1">
            <a:spLocks/>
          </p:cNvSpPr>
          <p:nvPr/>
        </p:nvSpPr>
        <p:spPr bwMode="auto">
          <a:xfrm>
            <a:off x="340033" y="667000"/>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ZA" dirty="0" smtClean="0"/>
              <a:t>Support to Co-operatives in Limpopo with </a:t>
            </a:r>
            <a:r>
              <a:rPr lang="en-US" dirty="0"/>
              <a:t>Development Environment and Tourism (LEDET) and Limpopo Economic Development Agency (LEDA</a:t>
            </a:r>
            <a:r>
              <a:rPr lang="en-US" dirty="0" smtClean="0"/>
              <a:t>):</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dirty="0" smtClean="0"/>
              <a:t>Greater </a:t>
            </a:r>
            <a:r>
              <a:rPr lang="en-US" dirty="0"/>
              <a:t>Sekhukhune Region Secondary Co-operative</a:t>
            </a:r>
            <a:r>
              <a:rPr lang="en-US" b="0" dirty="0"/>
              <a:t>, is an Agricultural production, manufacturing, bulk buying and skill development Co-operative.</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dirty="0" smtClean="0"/>
              <a:t>Limpopo </a:t>
            </a:r>
            <a:r>
              <a:rPr lang="en-US" dirty="0"/>
              <a:t>Multi Sectoral Tertiary Co-operative</a:t>
            </a:r>
            <a:r>
              <a:rPr lang="en-US" b="0" dirty="0"/>
              <a:t>, is an Agricultural production, manufacturing, bulk buying and skill development Co-operative.</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dirty="0" smtClean="0"/>
              <a:t>Limpopo </a:t>
            </a:r>
            <a:r>
              <a:rPr lang="en-US" dirty="0"/>
              <a:t>Poultry Secondary Co-operative</a:t>
            </a:r>
            <a:r>
              <a:rPr lang="en-US" b="0" dirty="0"/>
              <a:t>, is a co-operative that deals with chicken broilers as well as chicken layers,</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dirty="0" smtClean="0"/>
              <a:t>The </a:t>
            </a:r>
            <a:r>
              <a:rPr lang="en-US" dirty="0"/>
              <a:t>National Retailers Empowerment Forum Primary Co-operative</a:t>
            </a:r>
            <a:r>
              <a:rPr lang="en-US" b="0" dirty="0"/>
              <a:t>, is a financial empowerment, bulk buying and wholesaler of consumer goods.</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dirty="0" err="1" smtClean="0"/>
              <a:t>Lehumo</a:t>
            </a:r>
            <a:r>
              <a:rPr lang="en-US" dirty="0" smtClean="0"/>
              <a:t> </a:t>
            </a:r>
            <a:r>
              <a:rPr lang="en-US" dirty="0"/>
              <a:t>la </a:t>
            </a:r>
            <a:r>
              <a:rPr lang="en-US" dirty="0" err="1"/>
              <a:t>Kgwebo</a:t>
            </a:r>
            <a:r>
              <a:rPr lang="en-US" dirty="0"/>
              <a:t> Secondary Co-operative</a:t>
            </a:r>
            <a:r>
              <a:rPr lang="en-US" b="0" dirty="0"/>
              <a:t>, is an Agricultural production, manufacturing, bulk buying and skill development Co-operative.</a:t>
            </a:r>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1825618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42</a:t>
            </a:fld>
            <a:endParaRPr lang="en-ZA">
              <a:solidFill>
                <a:prstClr val="black">
                  <a:tint val="75000"/>
                </a:prstClr>
              </a:solidFill>
            </a:endParaRPr>
          </a:p>
        </p:txBody>
      </p:sp>
      <p:sp>
        <p:nvSpPr>
          <p:cNvPr id="12" name="Content Placeholder 2"/>
          <p:cNvSpPr txBox="1">
            <a:spLocks/>
          </p:cNvSpPr>
          <p:nvPr/>
        </p:nvSpPr>
        <p:spPr bwMode="auto">
          <a:xfrm>
            <a:off x="364854" y="679975"/>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smtClean="0"/>
              <a:t>Establishment </a:t>
            </a:r>
            <a:r>
              <a:rPr lang="en-US" dirty="0"/>
              <a:t>of a cluster </a:t>
            </a:r>
            <a:r>
              <a:rPr lang="en-US" dirty="0" smtClean="0"/>
              <a:t>Co-operatives </a:t>
            </a:r>
            <a:r>
              <a:rPr lang="en-US" dirty="0"/>
              <a:t>for the </a:t>
            </a:r>
            <a:r>
              <a:rPr lang="en-US" dirty="0" smtClean="0"/>
              <a:t>following(Limpopo):</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dirty="0" err="1" smtClean="0"/>
              <a:t>Vhumbedzi</a:t>
            </a:r>
            <a:r>
              <a:rPr lang="en-US" dirty="0" smtClean="0"/>
              <a:t> </a:t>
            </a:r>
            <a:r>
              <a:rPr lang="en-US" dirty="0" err="1" smtClean="0"/>
              <a:t>Agri</a:t>
            </a:r>
            <a:r>
              <a:rPr lang="en-US" dirty="0" smtClean="0"/>
              <a:t> Cooperative</a:t>
            </a:r>
            <a:r>
              <a:rPr lang="en-US" b="0" dirty="0" smtClean="0"/>
              <a:t>. </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 more </a:t>
            </a:r>
            <a:r>
              <a:rPr lang="en-US" b="0" dirty="0"/>
              <a:t>than 50 individual </a:t>
            </a:r>
            <a:r>
              <a:rPr lang="en-US" b="0" dirty="0" smtClean="0"/>
              <a:t>mango </a:t>
            </a:r>
            <a:r>
              <a:rPr lang="en-US" b="0" dirty="0"/>
              <a:t>growers at </a:t>
            </a:r>
            <a:r>
              <a:rPr lang="en-US" b="0" dirty="0" err="1"/>
              <a:t>Tshifudi</a:t>
            </a:r>
            <a:r>
              <a:rPr lang="en-US" b="0" dirty="0"/>
              <a:t> Village. </a:t>
            </a:r>
            <a:endParaRPr lang="en-US" b="0" dirty="0" smtClean="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Manufactures atchara and has a </a:t>
            </a:r>
            <a:r>
              <a:rPr lang="en-US" b="0" dirty="0"/>
              <a:t>warehouse bought by DRDLR. </a:t>
            </a:r>
            <a:endParaRPr lang="en-US" b="0" dirty="0" smtClean="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Received training on </a:t>
            </a:r>
            <a:r>
              <a:rPr lang="en-US" b="0" dirty="0"/>
              <a:t>Co-operative Governance and Business management as well as drafting of a Business Plan.</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dirty="0" smtClean="0"/>
              <a:t>The </a:t>
            </a:r>
            <a:r>
              <a:rPr lang="en-US" dirty="0"/>
              <a:t>Tomatoes Growers Association </a:t>
            </a:r>
            <a:endParaRPr lang="en-US" dirty="0" smtClean="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Approached </a:t>
            </a:r>
            <a:r>
              <a:rPr lang="en-US" b="0" dirty="0" err="1"/>
              <a:t>Seda</a:t>
            </a:r>
            <a:r>
              <a:rPr lang="en-US" b="0" dirty="0"/>
              <a:t> to assist them </a:t>
            </a:r>
            <a:r>
              <a:rPr lang="en-US" b="0" dirty="0" smtClean="0"/>
              <a:t>to </a:t>
            </a:r>
            <a:r>
              <a:rPr lang="en-US" b="0" dirty="0"/>
              <a:t>establish a co-operative and to assist them in buying a cannery factory just outside of </a:t>
            </a:r>
            <a:r>
              <a:rPr lang="en-US" b="0" dirty="0" smtClean="0"/>
              <a:t>Tzaneen. </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err="1" smtClean="0"/>
              <a:t>Seda</a:t>
            </a:r>
            <a:r>
              <a:rPr lang="en-US" b="0" dirty="0" smtClean="0"/>
              <a:t> </a:t>
            </a:r>
            <a:r>
              <a:rPr lang="en-US" b="0" dirty="0"/>
              <a:t>has started with Co-operative Governance training of all the Association’s members. </a:t>
            </a: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14166256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43</a:t>
            </a:fld>
            <a:endParaRPr lang="en-ZA">
              <a:solidFill>
                <a:prstClr val="black">
                  <a:tint val="75000"/>
                </a:prstClr>
              </a:solidFill>
            </a:endParaRPr>
          </a:p>
        </p:txBody>
      </p:sp>
      <p:sp>
        <p:nvSpPr>
          <p:cNvPr id="12" name="Content Placeholder 2"/>
          <p:cNvSpPr txBox="1">
            <a:spLocks/>
          </p:cNvSpPr>
          <p:nvPr/>
        </p:nvSpPr>
        <p:spPr bwMode="auto">
          <a:xfrm>
            <a:off x="364853" y="737394"/>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err="1" smtClean="0"/>
              <a:t>Nwanedi</a:t>
            </a:r>
            <a:r>
              <a:rPr lang="en-US" dirty="0" smtClean="0"/>
              <a:t> Co-operative Limpopo: </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err="1" smtClean="0"/>
              <a:t>Seda</a:t>
            </a:r>
            <a:r>
              <a:rPr lang="en-US" b="0" dirty="0" smtClean="0"/>
              <a:t> assisted </a:t>
            </a:r>
            <a:r>
              <a:rPr lang="en-US" b="0" dirty="0"/>
              <a:t>with the establishment of a pack house in </a:t>
            </a:r>
            <a:r>
              <a:rPr lang="en-US" b="0" dirty="0" err="1"/>
              <a:t>Musina</a:t>
            </a:r>
            <a:r>
              <a:rPr lang="en-US" b="0" dirty="0"/>
              <a:t>. </a:t>
            </a:r>
            <a:endParaRPr lang="en-US" b="0" dirty="0" smtClean="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err="1" smtClean="0"/>
              <a:t>Nwanedi</a:t>
            </a:r>
            <a:r>
              <a:rPr lang="en-US" b="0" dirty="0" smtClean="0"/>
              <a:t> </a:t>
            </a:r>
            <a:r>
              <a:rPr lang="en-US" b="0" dirty="0"/>
              <a:t>is producing different crops and are supplying to various large markets including Massmart, </a:t>
            </a:r>
            <a:r>
              <a:rPr lang="en-US" b="0" dirty="0" err="1"/>
              <a:t>Goseame</a:t>
            </a:r>
            <a:r>
              <a:rPr lang="en-US" b="0" dirty="0"/>
              <a:t> Fruit and Veg etc.</a:t>
            </a:r>
          </a:p>
          <a:p>
            <a:pPr marL="0" lvl="0" indent="0" algn="just" defTabSz="514350">
              <a:lnSpc>
                <a:spcPct val="150000"/>
              </a:lnSpc>
              <a:spcBef>
                <a:spcPts val="450"/>
              </a:spcBef>
              <a:spcAft>
                <a:spcPts val="450"/>
              </a:spcAft>
              <a:buClr>
                <a:srgbClr val="954F72"/>
              </a:buClr>
              <a:buNone/>
            </a:pPr>
            <a:r>
              <a:rPr lang="en-US" dirty="0"/>
              <a:t>Other Co-operatives </a:t>
            </a:r>
            <a:r>
              <a:rPr lang="en-US" dirty="0" smtClean="0"/>
              <a:t>assisted by </a:t>
            </a:r>
            <a:r>
              <a:rPr lang="en-US" dirty="0" err="1" smtClean="0"/>
              <a:t>Seda</a:t>
            </a:r>
            <a:r>
              <a:rPr lang="en-US" dirty="0" smtClean="0"/>
              <a:t> Limpopo</a:t>
            </a:r>
            <a:r>
              <a:rPr lang="en-US" b="0" dirty="0" smtClean="0"/>
              <a:t>:</a:t>
            </a:r>
            <a:endParaRPr lang="en-US"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The </a:t>
            </a:r>
            <a:r>
              <a:rPr lang="en-US" b="0" dirty="0"/>
              <a:t>NTL Baraka Co-operative is a large scale project in Tzaneen and also a </a:t>
            </a:r>
            <a:r>
              <a:rPr lang="en-US" b="0" dirty="0" err="1"/>
              <a:t>Moringa</a:t>
            </a:r>
            <a:r>
              <a:rPr lang="en-US" b="0" dirty="0"/>
              <a:t> processing plant.</a:t>
            </a:r>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err="1" smtClean="0"/>
              <a:t>Phaphazela</a:t>
            </a:r>
            <a:r>
              <a:rPr lang="en-US" b="0" dirty="0" smtClean="0"/>
              <a:t> </a:t>
            </a:r>
            <a:r>
              <a:rPr lang="en-US" b="0" dirty="0"/>
              <a:t>Funeral Services Co-operative is in the funeral business and also in the financial services as they provide burial policies to their members and the general public.</a:t>
            </a:r>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err="1" smtClean="0"/>
              <a:t>Kuvhanganyani</a:t>
            </a:r>
            <a:r>
              <a:rPr lang="en-US" b="0" dirty="0" smtClean="0"/>
              <a:t> </a:t>
            </a:r>
            <a:r>
              <a:rPr lang="en-US" b="0" dirty="0"/>
              <a:t>Financial Services </a:t>
            </a:r>
            <a:r>
              <a:rPr lang="en-US" b="0" dirty="0" smtClean="0"/>
              <a:t>established </a:t>
            </a:r>
            <a:r>
              <a:rPr lang="en-US" b="0" dirty="0"/>
              <a:t>a financial services </a:t>
            </a:r>
            <a:r>
              <a:rPr lang="en-US" b="0" dirty="0" smtClean="0"/>
              <a:t>Co-operative</a:t>
            </a:r>
            <a:r>
              <a:rPr lang="en-US" b="0" dirty="0"/>
              <a:t>.</a:t>
            </a:r>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8099385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44</a:t>
            </a:fld>
            <a:endParaRPr lang="en-ZA">
              <a:solidFill>
                <a:prstClr val="black">
                  <a:tint val="75000"/>
                </a:prstClr>
              </a:solidFill>
            </a:endParaRPr>
          </a:p>
        </p:txBody>
      </p:sp>
      <p:sp>
        <p:nvSpPr>
          <p:cNvPr id="12" name="Content Placeholder 2"/>
          <p:cNvSpPr txBox="1">
            <a:spLocks/>
          </p:cNvSpPr>
          <p:nvPr/>
        </p:nvSpPr>
        <p:spPr bwMode="auto">
          <a:xfrm>
            <a:off x="453481" y="1316563"/>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a:t>The </a:t>
            </a:r>
            <a:r>
              <a:rPr lang="en-US" dirty="0" err="1"/>
              <a:t>Bapedi</a:t>
            </a:r>
            <a:r>
              <a:rPr lang="en-US" dirty="0"/>
              <a:t> Sheep </a:t>
            </a:r>
            <a:r>
              <a:rPr lang="en-US" dirty="0" smtClean="0"/>
              <a:t>Club Limpopo: </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a:t>F</a:t>
            </a:r>
            <a:r>
              <a:rPr lang="en-US" b="0" dirty="0" smtClean="0"/>
              <a:t>amers </a:t>
            </a:r>
            <a:r>
              <a:rPr lang="en-US" b="0" dirty="0"/>
              <a:t>in </a:t>
            </a:r>
            <a:r>
              <a:rPr lang="en-US" b="0" dirty="0" err="1"/>
              <a:t>Bapedi</a:t>
            </a:r>
            <a:r>
              <a:rPr lang="en-US" b="0" dirty="0"/>
              <a:t> </a:t>
            </a:r>
            <a:r>
              <a:rPr lang="en-US" b="0" dirty="0" smtClean="0"/>
              <a:t>Sheep.</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Forming </a:t>
            </a:r>
            <a:r>
              <a:rPr lang="en-US" b="0" dirty="0"/>
              <a:t>various farmer Co-operatives and has invited </a:t>
            </a:r>
            <a:r>
              <a:rPr lang="en-US" b="0" dirty="0" err="1"/>
              <a:t>Seda</a:t>
            </a:r>
            <a:r>
              <a:rPr lang="en-US" b="0" dirty="0"/>
              <a:t> to come and workshop them on the processes of registering and starting </a:t>
            </a:r>
            <a:r>
              <a:rPr lang="en-US" b="0" dirty="0" smtClean="0"/>
              <a:t>Co-operatives</a:t>
            </a:r>
            <a:r>
              <a:rPr lang="en-US" b="0" dirty="0"/>
              <a:t>. </a:t>
            </a:r>
            <a:endParaRPr lang="en-US" b="0" dirty="0" smtClean="0"/>
          </a:p>
          <a:p>
            <a:pPr marL="0" indent="0" algn="just" defTabSz="514350">
              <a:lnSpc>
                <a:spcPct val="150000"/>
              </a:lnSpc>
              <a:spcBef>
                <a:spcPts val="450"/>
              </a:spcBef>
              <a:spcAft>
                <a:spcPts val="450"/>
              </a:spcAft>
              <a:buClr>
                <a:srgbClr val="954F72"/>
              </a:buClr>
              <a:buNone/>
            </a:pPr>
            <a:r>
              <a:rPr lang="en-US" dirty="0"/>
              <a:t>Waterberg and Sekhukhune </a:t>
            </a:r>
            <a:r>
              <a:rPr lang="en-US" dirty="0" smtClean="0"/>
              <a:t>Districts Limpopo:</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a:t>Continuous engagements with the mining </a:t>
            </a:r>
            <a:r>
              <a:rPr lang="en-US" b="0" dirty="0" smtClean="0"/>
              <a:t>community, sharing </a:t>
            </a:r>
            <a:r>
              <a:rPr lang="en-US" b="0" dirty="0"/>
              <a:t>initiatives </a:t>
            </a:r>
            <a:r>
              <a:rPr lang="en-US" b="0" dirty="0" smtClean="0"/>
              <a:t>discussing amongst </a:t>
            </a:r>
            <a:r>
              <a:rPr lang="en-US" b="0" dirty="0"/>
              <a:t>others Business Cases, Feasibility Studies and Business Plans.  </a:t>
            </a:r>
            <a:endParaRPr lang="en-US" b="0" dirty="0" smtClean="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There </a:t>
            </a:r>
            <a:r>
              <a:rPr lang="en-US" b="0" dirty="0"/>
              <a:t>is a potential for the creation of 100 new jobs. </a:t>
            </a: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3127322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45</a:t>
            </a:fld>
            <a:endParaRPr lang="en-ZA">
              <a:solidFill>
                <a:prstClr val="black">
                  <a:tint val="75000"/>
                </a:prstClr>
              </a:solidFill>
            </a:endParaRPr>
          </a:p>
        </p:txBody>
      </p:sp>
      <p:sp>
        <p:nvSpPr>
          <p:cNvPr id="12" name="Content Placeholder 2"/>
          <p:cNvSpPr txBox="1">
            <a:spLocks/>
          </p:cNvSpPr>
          <p:nvPr/>
        </p:nvSpPr>
        <p:spPr bwMode="auto">
          <a:xfrm>
            <a:off x="453481" y="846764"/>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a:t>The Farmers Production Support Unit (FPSU</a:t>
            </a:r>
            <a:r>
              <a:rPr lang="en-US" dirty="0" smtClean="0"/>
              <a:t>) Western Cape:</a:t>
            </a:r>
            <a:endParaRPr lang="en-ZA"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 181 </a:t>
            </a:r>
            <a:r>
              <a:rPr lang="en-US" b="0" dirty="0"/>
              <a:t>small farmers that cultivates different commodities and livestock, participate </a:t>
            </a:r>
            <a:r>
              <a:rPr lang="en-US" b="0" dirty="0" smtClean="0"/>
              <a:t>and 1 </a:t>
            </a:r>
            <a:r>
              <a:rPr lang="en-US" b="0" dirty="0"/>
              <a:t>500 local families benefits in terms of employment, income and training support</a:t>
            </a:r>
            <a:r>
              <a:rPr lang="en-US" b="0" dirty="0" smtClean="0"/>
              <a:t>:.</a:t>
            </a:r>
          </a:p>
          <a:p>
            <a:pPr lvl="1">
              <a:buFont typeface="Wingdings" panose="05000000000000000000" pitchFamily="2" charset="2"/>
              <a:buChar char="Ø"/>
            </a:pPr>
            <a:r>
              <a:rPr lang="en-US" sz="2000" dirty="0" err="1"/>
              <a:t>Ebenhaeser</a:t>
            </a:r>
            <a:r>
              <a:rPr lang="en-US" sz="2000" dirty="0"/>
              <a:t> Farmers Support Unit Secondary Co-operative </a:t>
            </a:r>
            <a:r>
              <a:rPr lang="en-US" sz="2000" dirty="0" smtClean="0"/>
              <a:t>Limited leads the initiative;</a:t>
            </a:r>
            <a:endParaRPr lang="en-ZA" sz="2000" dirty="0"/>
          </a:p>
          <a:p>
            <a:pPr lvl="1">
              <a:buFont typeface="Wingdings" panose="05000000000000000000" pitchFamily="2" charset="2"/>
              <a:buChar char="Ø"/>
            </a:pPr>
            <a:r>
              <a:rPr lang="en-US" sz="2000" dirty="0" err="1"/>
              <a:t>Ebenhaeser</a:t>
            </a:r>
            <a:r>
              <a:rPr lang="en-US" sz="2000" dirty="0"/>
              <a:t> Grapes Primary Co-operative Limited;</a:t>
            </a:r>
            <a:endParaRPr lang="en-ZA" sz="2000" dirty="0"/>
          </a:p>
          <a:p>
            <a:pPr lvl="1">
              <a:buFont typeface="Wingdings" panose="05000000000000000000" pitchFamily="2" charset="2"/>
              <a:buChar char="Ø"/>
            </a:pPr>
            <a:r>
              <a:rPr lang="en-US" sz="2000" dirty="0" err="1"/>
              <a:t>Eben</a:t>
            </a:r>
            <a:r>
              <a:rPr lang="en-US" sz="2000" dirty="0"/>
              <a:t> Fruit and Vegetables Primary Co-operative Limited;</a:t>
            </a:r>
            <a:endParaRPr lang="en-ZA" sz="2000" dirty="0"/>
          </a:p>
          <a:p>
            <a:pPr lvl="1">
              <a:buFont typeface="Wingdings" panose="05000000000000000000" pitchFamily="2" charset="2"/>
              <a:buChar char="Ø"/>
            </a:pPr>
            <a:r>
              <a:rPr lang="en-US" sz="2000" dirty="0" err="1"/>
              <a:t>Eben</a:t>
            </a:r>
            <a:r>
              <a:rPr lang="en-US" sz="2000" dirty="0"/>
              <a:t> Livestock Primary Co-operative Limited;</a:t>
            </a:r>
            <a:endParaRPr lang="en-ZA" sz="2000" dirty="0"/>
          </a:p>
          <a:p>
            <a:pPr lvl="1">
              <a:buFont typeface="Wingdings" panose="05000000000000000000" pitchFamily="2" charset="2"/>
              <a:buChar char="Ø"/>
            </a:pPr>
            <a:r>
              <a:rPr lang="en-US" sz="2000" dirty="0" err="1"/>
              <a:t>Ebenhaeser</a:t>
            </a:r>
            <a:r>
              <a:rPr lang="en-US" sz="2000" dirty="0"/>
              <a:t> Agricultural Youth Primary Co-operative Limited;</a:t>
            </a:r>
            <a:endParaRPr lang="en-ZA" sz="2000" dirty="0"/>
          </a:p>
          <a:p>
            <a:pPr lvl="1">
              <a:buFont typeface="Wingdings" panose="05000000000000000000" pitchFamily="2" charset="2"/>
              <a:buChar char="Ø"/>
            </a:pPr>
            <a:r>
              <a:rPr lang="en-US" sz="2000" dirty="0"/>
              <a:t>FPSU </a:t>
            </a:r>
            <a:r>
              <a:rPr lang="en-US" sz="2000" dirty="0" err="1"/>
              <a:t>Ebenhaeser</a:t>
            </a:r>
            <a:r>
              <a:rPr lang="en-US" sz="2000" dirty="0"/>
              <a:t> Primary Co-operative Limited;</a:t>
            </a:r>
            <a:endParaRPr lang="en-ZA" sz="2000" dirty="0"/>
          </a:p>
          <a:p>
            <a:pPr lvl="1">
              <a:buFont typeface="Wingdings" panose="05000000000000000000" pitchFamily="2" charset="2"/>
              <a:buChar char="Ø"/>
            </a:pPr>
            <a:r>
              <a:rPr lang="en-US" sz="2000" dirty="0" err="1"/>
              <a:t>Lucern</a:t>
            </a:r>
            <a:r>
              <a:rPr lang="en-US" sz="2000" dirty="0"/>
              <a:t> Co-operative (Reserved), and </a:t>
            </a:r>
            <a:endParaRPr lang="en-ZA" sz="2000" dirty="0"/>
          </a:p>
          <a:p>
            <a:pPr lvl="1">
              <a:buFont typeface="Wingdings" panose="05000000000000000000" pitchFamily="2" charset="2"/>
              <a:buChar char="Ø"/>
            </a:pPr>
            <a:r>
              <a:rPr lang="en-US" sz="2000" dirty="0"/>
              <a:t>Advanced </a:t>
            </a:r>
            <a:r>
              <a:rPr lang="en-US" sz="2000" dirty="0" err="1"/>
              <a:t>Agric</a:t>
            </a:r>
            <a:r>
              <a:rPr lang="en-US" sz="2000" dirty="0"/>
              <a:t> Co-operative (Reserved).  </a:t>
            </a:r>
            <a:endParaRPr lang="en-ZA" sz="200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a:t>DRDLR identified the </a:t>
            </a:r>
            <a:r>
              <a:rPr lang="en-US" b="0" dirty="0" err="1"/>
              <a:t>Ebenhaeser</a:t>
            </a:r>
            <a:r>
              <a:rPr lang="en-US" b="0" dirty="0"/>
              <a:t> FPSU as a priority area and started to provide equipment and skills development to the local </a:t>
            </a:r>
            <a:r>
              <a:rPr lang="en-US" b="0" dirty="0" smtClean="0"/>
              <a:t>farmers in access of R8million, including a 10 Ton truck. </a:t>
            </a:r>
            <a:endParaRPr lang="en-ZA" b="0" dirty="0"/>
          </a:p>
          <a:p>
            <a:pPr marL="0" indent="0" algn="just" defTabSz="514350">
              <a:lnSpc>
                <a:spcPct val="150000"/>
              </a:lnSpc>
              <a:spcBef>
                <a:spcPts val="450"/>
              </a:spcBef>
              <a:spcAft>
                <a:spcPts val="450"/>
              </a:spcAft>
              <a:buClr>
                <a:srgbClr val="954F72"/>
              </a:buClr>
              <a:buNone/>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pic>
        <p:nvPicPr>
          <p:cNvPr id="1026" name="Picture 10" descr="C:\Users\bnefdt\Desktop\EBEN FARMERS\FPSU PHOTOS 2020\IMG-20200319-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9299" y="3022628"/>
            <a:ext cx="3245802" cy="217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25734851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46</a:t>
            </a:fld>
            <a:endParaRPr lang="en-ZA">
              <a:solidFill>
                <a:prstClr val="black">
                  <a:tint val="75000"/>
                </a:prstClr>
              </a:solidFill>
            </a:endParaRPr>
          </a:p>
        </p:txBody>
      </p:sp>
      <p:sp>
        <p:nvSpPr>
          <p:cNvPr id="12" name="Content Placeholder 2"/>
          <p:cNvSpPr txBox="1">
            <a:spLocks/>
          </p:cNvSpPr>
          <p:nvPr/>
        </p:nvSpPr>
        <p:spPr bwMode="auto">
          <a:xfrm>
            <a:off x="542109" y="1343526"/>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a:t>IGQILA Fishing and Multipurpose Co-Operative </a:t>
            </a:r>
            <a:r>
              <a:rPr lang="en-US" dirty="0" smtClean="0"/>
              <a:t>Limited Western Cape:</a:t>
            </a:r>
            <a:endParaRPr lang="en-ZA"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Provide </a:t>
            </a:r>
            <a:r>
              <a:rPr lang="en-US" b="0" dirty="0"/>
              <a:t>catering services and essential food supplies to the community of St Helena Bay. </a:t>
            </a:r>
            <a:endParaRPr lang="en-US" b="0" dirty="0" smtClean="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The </a:t>
            </a:r>
            <a:r>
              <a:rPr lang="en-US" b="0" dirty="0"/>
              <a:t>Co-operative secured catering services at the police services and local schools</a:t>
            </a:r>
            <a:r>
              <a:rPr lang="en-US" b="0" dirty="0" smtClean="0"/>
              <a:t>.</a:t>
            </a:r>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Able </a:t>
            </a:r>
            <a:r>
              <a:rPr lang="en-US" b="0" dirty="0"/>
              <a:t>to buy bulk food essentials and sell it to the local community at a lower price. </a:t>
            </a:r>
            <a:endParaRPr lang="en-US" b="0" dirty="0" smtClean="0"/>
          </a:p>
          <a:p>
            <a:pPr marL="257175" lvl="0"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Obtained a fishing quota from </a:t>
            </a:r>
            <a:r>
              <a:rPr lang="en-US" b="0" dirty="0"/>
              <a:t>the Department of </a:t>
            </a:r>
            <a:r>
              <a:rPr lang="en-US" b="0" dirty="0" smtClean="0"/>
              <a:t/>
            </a:r>
            <a:br>
              <a:rPr lang="en-US" b="0" dirty="0" smtClean="0"/>
            </a:br>
            <a:r>
              <a:rPr lang="en-US" b="0" dirty="0" smtClean="0"/>
              <a:t>Sea </a:t>
            </a:r>
            <a:r>
              <a:rPr lang="en-US" b="0" dirty="0"/>
              <a:t>Fisheries, which secured a sustainable income </a:t>
            </a:r>
            <a:r>
              <a:rPr lang="en-US" b="0" dirty="0" smtClean="0"/>
              <a:t/>
            </a:r>
            <a:br>
              <a:rPr lang="en-US" b="0" dirty="0" smtClean="0"/>
            </a:br>
            <a:r>
              <a:rPr lang="en-US" b="0" dirty="0" smtClean="0"/>
              <a:t>for </a:t>
            </a:r>
            <a:r>
              <a:rPr lang="en-US" b="0" dirty="0"/>
              <a:t>the next five years </a:t>
            </a: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pic>
        <p:nvPicPr>
          <p:cNvPr id="2050" name="Picture 5"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9789" y="3765262"/>
            <a:ext cx="3018810" cy="275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20284913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47</a:t>
            </a:fld>
            <a:endParaRPr lang="en-ZA">
              <a:solidFill>
                <a:prstClr val="black">
                  <a:tint val="75000"/>
                </a:prstClr>
              </a:solidFill>
            </a:endParaRPr>
          </a:p>
        </p:txBody>
      </p:sp>
      <p:sp>
        <p:nvSpPr>
          <p:cNvPr id="12" name="Content Placeholder 2"/>
          <p:cNvSpPr txBox="1">
            <a:spLocks/>
          </p:cNvSpPr>
          <p:nvPr/>
        </p:nvSpPr>
        <p:spPr bwMode="auto">
          <a:xfrm>
            <a:off x="340033" y="957704"/>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US" dirty="0" err="1" smtClean="0"/>
              <a:t>Doring</a:t>
            </a:r>
            <a:r>
              <a:rPr lang="en-US" dirty="0" smtClean="0"/>
              <a:t> Bay Abalone Farm Western Cape:</a:t>
            </a:r>
            <a:endParaRPr lang="en-ZA"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  Emerging farmers who </a:t>
            </a:r>
            <a:r>
              <a:rPr lang="en-US" b="0" dirty="0"/>
              <a:t>are the community representatives through the shareholding of Auburn </a:t>
            </a:r>
            <a:r>
              <a:rPr lang="en-US" b="0" dirty="0" err="1"/>
              <a:t>Malakaza</a:t>
            </a:r>
            <a:r>
              <a:rPr lang="en-US" b="0" dirty="0"/>
              <a:t>.  The trust owns 65% of the business</a:t>
            </a:r>
            <a:r>
              <a:rPr lang="en-US" b="0" dirty="0" smtClean="0"/>
              <a:t>.</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Export to the primarily the Asian Market.</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US" b="0" dirty="0" smtClean="0"/>
              <a:t>The </a:t>
            </a:r>
            <a:r>
              <a:rPr lang="en-US" b="0" dirty="0"/>
              <a:t>Environmental Record of Decision was approved by the Provincial Government to increase </a:t>
            </a:r>
            <a:r>
              <a:rPr lang="en-US" b="0" dirty="0" smtClean="0"/>
              <a:t>their </a:t>
            </a:r>
            <a:r>
              <a:rPr lang="en-US" b="0" dirty="0"/>
              <a:t>plant from a 40 tonnage farm to a 60 tonnage farm. </a:t>
            </a:r>
            <a:endParaRPr lang="en-US" b="0" dirty="0" smtClean="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In </a:t>
            </a:r>
            <a:r>
              <a:rPr lang="en-US" b="0" dirty="0"/>
              <a:t>terms of the industry benchmark of 1 job </a:t>
            </a:r>
            <a:r>
              <a:rPr lang="en-US" b="0" dirty="0" smtClean="0"/>
              <a:t>created </a:t>
            </a:r>
            <a:r>
              <a:rPr lang="en-US" b="0" dirty="0"/>
              <a:t>for </a:t>
            </a:r>
            <a:r>
              <a:rPr lang="en-US" b="0" dirty="0" smtClean="0"/>
              <a:t/>
            </a:r>
            <a:br>
              <a:rPr lang="en-US" b="0" dirty="0" smtClean="0"/>
            </a:br>
            <a:r>
              <a:rPr lang="en-US" b="0" dirty="0" smtClean="0"/>
              <a:t>one </a:t>
            </a:r>
            <a:r>
              <a:rPr lang="en-US" b="0" dirty="0"/>
              <a:t>ton, an additional 43 permanent jobs were created</a:t>
            </a:r>
            <a:r>
              <a:rPr lang="en-US" b="0" dirty="0" smtClean="0"/>
              <a:t>.</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algn="just"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algn="just" defTabSz="514350">
              <a:lnSpc>
                <a:spcPct val="150000"/>
              </a:lnSpc>
              <a:spcBef>
                <a:spcPts val="450"/>
              </a:spcBef>
              <a:spcAft>
                <a:spcPts val="450"/>
              </a:spcAft>
              <a:buClr>
                <a:srgbClr val="954F72"/>
              </a:buClr>
              <a:buNone/>
            </a:pPr>
            <a:endParaRPr lang="en-US" sz="1800" b="0" dirty="0"/>
          </a:p>
          <a:p>
            <a:pPr marL="257175" indent="-257175" algn="just"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pic>
        <p:nvPicPr>
          <p:cNvPr id="3074" name="Picture 1" descr="http://doringbayabalone.co.za/assets/images/doring/our-story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485" y="3804208"/>
            <a:ext cx="4509324" cy="25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12722107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48</a:t>
            </a:fld>
            <a:endParaRPr lang="en-ZA">
              <a:solidFill>
                <a:prstClr val="black">
                  <a:tint val="75000"/>
                </a:prstClr>
              </a:solidFill>
            </a:endParaRPr>
          </a:p>
        </p:txBody>
      </p:sp>
      <p:sp>
        <p:nvSpPr>
          <p:cNvPr id="12" name="Content Placeholder 2"/>
          <p:cNvSpPr txBox="1">
            <a:spLocks/>
          </p:cNvSpPr>
          <p:nvPr/>
        </p:nvSpPr>
        <p:spPr bwMode="auto">
          <a:xfrm>
            <a:off x="340033" y="997475"/>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defTabSz="514350">
              <a:lnSpc>
                <a:spcPct val="150000"/>
              </a:lnSpc>
              <a:spcBef>
                <a:spcPts val="450"/>
              </a:spcBef>
              <a:spcAft>
                <a:spcPts val="450"/>
              </a:spcAft>
              <a:buClr>
                <a:srgbClr val="954F72"/>
              </a:buClr>
              <a:buNone/>
            </a:pPr>
            <a:r>
              <a:rPr lang="en-US" dirty="0" err="1"/>
              <a:t>Honeybush</a:t>
            </a:r>
            <a:r>
              <a:rPr lang="en-US" dirty="0"/>
              <a:t> Tea Primary Co-operative </a:t>
            </a:r>
            <a:r>
              <a:rPr lang="en-US" dirty="0" smtClean="0"/>
              <a:t>Ltd </a:t>
            </a:r>
            <a:r>
              <a:rPr lang="en-US" dirty="0" err="1" smtClean="0"/>
              <a:t>Oudtshoorn</a:t>
            </a:r>
            <a:r>
              <a:rPr lang="en-US" dirty="0" smtClean="0"/>
              <a:t> Western Cape:</a:t>
            </a:r>
            <a:endParaRPr lang="en-ZA"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a:t>
            </a:r>
            <a:r>
              <a:rPr lang="en-US" dirty="0"/>
              <a:t> </a:t>
            </a:r>
            <a:r>
              <a:rPr lang="en-US" b="0" dirty="0" smtClean="0"/>
              <a:t>Previously </a:t>
            </a:r>
            <a:r>
              <a:rPr lang="en-US" b="0" dirty="0"/>
              <a:t>disadvantaged communities </a:t>
            </a:r>
            <a:r>
              <a:rPr lang="en-US" b="0" dirty="0" smtClean="0"/>
              <a:t>from </a:t>
            </a:r>
            <a:r>
              <a:rPr lang="en-US" b="0" dirty="0" err="1" smtClean="0"/>
              <a:t>Oudtshoorn</a:t>
            </a:r>
            <a:r>
              <a:rPr lang="en-US" b="0" dirty="0" smtClean="0"/>
              <a:t> </a:t>
            </a:r>
            <a:r>
              <a:rPr lang="en-US" b="0" dirty="0"/>
              <a:t>and </a:t>
            </a:r>
            <a:r>
              <a:rPr lang="en-US" b="0" dirty="0" err="1"/>
              <a:t>Prins</a:t>
            </a:r>
            <a:r>
              <a:rPr lang="en-US" b="0" dirty="0"/>
              <a:t> </a:t>
            </a:r>
            <a:r>
              <a:rPr lang="en-US" b="0" dirty="0" smtClean="0"/>
              <a:t>Albert.</a:t>
            </a:r>
            <a:endParaRPr lang="en-US"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a:t>Supply </a:t>
            </a:r>
            <a:r>
              <a:rPr lang="en-US" b="0" dirty="0" err="1"/>
              <a:t>Honeybush</a:t>
            </a:r>
            <a:r>
              <a:rPr lang="en-US" b="0" dirty="0"/>
              <a:t> tea products to both domestic and international markets currently Kenya and Czechoslovakia.</a:t>
            </a:r>
            <a:endParaRPr lang="en-US" b="0" dirty="0" smtClean="0"/>
          </a:p>
          <a:p>
            <a:pPr marL="257175" lvl="0" indent="-257175" defTabSz="514350">
              <a:lnSpc>
                <a:spcPct val="150000"/>
              </a:lnSpc>
              <a:spcBef>
                <a:spcPts val="450"/>
              </a:spcBef>
              <a:spcAft>
                <a:spcPts val="450"/>
              </a:spcAft>
              <a:buClr>
                <a:srgbClr val="954F72"/>
              </a:buClr>
              <a:buFont typeface="Symbol" panose="05050102010706020507" pitchFamily="18" charset="2"/>
              <a:buChar char=""/>
            </a:pPr>
            <a:r>
              <a:rPr lang="en-US" b="0" dirty="0"/>
              <a:t>The export market is estimated to be in the region of </a:t>
            </a:r>
            <a:r>
              <a:rPr lang="en-US" b="0" dirty="0" smtClean="0"/>
              <a:t>R </a:t>
            </a:r>
            <a:r>
              <a:rPr lang="en-US" b="0" dirty="0"/>
              <a:t>13.92 million.</a:t>
            </a:r>
            <a:endParaRPr lang="en-ZA"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err="1" smtClean="0"/>
              <a:t>Seda’s</a:t>
            </a:r>
            <a:r>
              <a:rPr lang="en-US" b="0" dirty="0" smtClean="0"/>
              <a:t> </a:t>
            </a:r>
            <a:r>
              <a:rPr lang="en-US" b="0" dirty="0"/>
              <a:t>Eden Branch assisted </a:t>
            </a:r>
            <a:r>
              <a:rPr lang="en-US" b="0" dirty="0" smtClean="0"/>
              <a:t>with </a:t>
            </a:r>
            <a:r>
              <a:rPr lang="en-US" b="0" dirty="0"/>
              <a:t>the development of promotional Material, a Website as well as Mentorship and coaching, packaging and Business Plan to access funding and analyze the industry and </a:t>
            </a:r>
            <a:r>
              <a:rPr lang="en-US" b="0" dirty="0" smtClean="0"/>
              <a:t>market, as well as trade exhibition </a:t>
            </a:r>
            <a:r>
              <a:rPr lang="en-US" b="0" dirty="0"/>
              <a:t>at the Cape Town International Convention Centre (CTICC).</a:t>
            </a:r>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defTabSz="514350">
              <a:lnSpc>
                <a:spcPct val="150000"/>
              </a:lnSpc>
              <a:spcBef>
                <a:spcPts val="450"/>
              </a:spcBef>
              <a:spcAft>
                <a:spcPts val="450"/>
              </a:spcAft>
              <a:buClr>
                <a:srgbClr val="954F72"/>
              </a:buClr>
              <a:buNone/>
            </a:pPr>
            <a:endParaRPr lang="en-US" sz="1800"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pic>
        <p:nvPicPr>
          <p:cNvPr id="4098"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8037" y="5130800"/>
            <a:ext cx="17827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4430800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49</a:t>
            </a:fld>
            <a:endParaRPr lang="en-ZA">
              <a:solidFill>
                <a:prstClr val="black">
                  <a:tint val="75000"/>
                </a:prstClr>
              </a:solidFill>
            </a:endParaRPr>
          </a:p>
        </p:txBody>
      </p:sp>
      <p:sp>
        <p:nvSpPr>
          <p:cNvPr id="12" name="Content Placeholder 2"/>
          <p:cNvSpPr txBox="1">
            <a:spLocks/>
          </p:cNvSpPr>
          <p:nvPr/>
        </p:nvSpPr>
        <p:spPr bwMode="auto">
          <a:xfrm>
            <a:off x="340033" y="997475"/>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defTabSz="514350">
              <a:lnSpc>
                <a:spcPct val="150000"/>
              </a:lnSpc>
              <a:spcBef>
                <a:spcPts val="450"/>
              </a:spcBef>
              <a:spcAft>
                <a:spcPts val="450"/>
              </a:spcAft>
              <a:buClr>
                <a:srgbClr val="954F72"/>
              </a:buClr>
              <a:buNone/>
            </a:pPr>
            <a:r>
              <a:rPr lang="en-US" dirty="0"/>
              <a:t>Free Heim Eggs Primary Co-operative Ltd </a:t>
            </a:r>
            <a:r>
              <a:rPr lang="en-US" dirty="0" smtClean="0"/>
              <a:t>Western Cape:</a:t>
            </a:r>
            <a:endParaRPr lang="en-ZA"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a:t>
            </a:r>
            <a:r>
              <a:rPr lang="en-US" b="0" dirty="0"/>
              <a:t>: small commercial poultry </a:t>
            </a:r>
            <a:r>
              <a:rPr lang="en-US" b="0" dirty="0" smtClean="0"/>
              <a:t>farmers from </a:t>
            </a:r>
            <a:r>
              <a:rPr lang="en-US" b="0" dirty="0" err="1" smtClean="0"/>
              <a:t>Friemersheim</a:t>
            </a:r>
            <a:r>
              <a:rPr lang="en-US" b="0" dirty="0" smtClean="0"/>
              <a:t> George area.</a:t>
            </a:r>
            <a:endParaRPr lang="en-US"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err="1" smtClean="0"/>
              <a:t>Specialiazes</a:t>
            </a:r>
            <a:r>
              <a:rPr lang="en-US" b="0" dirty="0" smtClean="0"/>
              <a:t> in layer </a:t>
            </a:r>
            <a:r>
              <a:rPr lang="en-US" b="0" dirty="0"/>
              <a:t>poultry farming production and sale of eggs.</a:t>
            </a:r>
            <a:endParaRPr lang="en-US" b="0" dirty="0" smtClean="0"/>
          </a:p>
          <a:p>
            <a:pPr marL="257175" lvl="0"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The </a:t>
            </a:r>
            <a:r>
              <a:rPr lang="en-US" b="0" dirty="0"/>
              <a:t>market for the local egg industry in the Garden Route District is estimated at over                   R134.6 million per year. </a:t>
            </a:r>
            <a:endParaRPr lang="en-US" b="0" dirty="0" smtClean="0"/>
          </a:p>
          <a:p>
            <a:pPr marL="257175" lvl="0"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Sales </a:t>
            </a:r>
            <a:r>
              <a:rPr lang="en-US" b="0" dirty="0"/>
              <a:t>target local retail stores, </a:t>
            </a:r>
            <a:r>
              <a:rPr lang="en-US" b="0" dirty="0" err="1"/>
              <a:t>Spaza</a:t>
            </a:r>
            <a:r>
              <a:rPr lang="en-US" b="0" dirty="0"/>
              <a:t> shops, bakeries, hotels and local </a:t>
            </a:r>
            <a:r>
              <a:rPr lang="en-US" b="0" dirty="0" smtClean="0"/>
              <a:t>individuals.</a:t>
            </a:r>
            <a:endParaRPr lang="en-ZA" b="0" dirty="0"/>
          </a:p>
          <a:p>
            <a:pPr marL="257175" lvl="0" indent="-257175"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defTabSz="514350">
              <a:lnSpc>
                <a:spcPct val="150000"/>
              </a:lnSpc>
              <a:spcBef>
                <a:spcPts val="450"/>
              </a:spcBef>
              <a:spcAft>
                <a:spcPts val="450"/>
              </a:spcAft>
              <a:buClr>
                <a:srgbClr val="954F72"/>
              </a:buClr>
              <a:buNone/>
            </a:pPr>
            <a:endParaRPr lang="en-US" sz="1800"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9"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3446968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905059"/>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0938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smtClean="0">
                <a:solidFill>
                  <a:schemeClr val="accent6">
                    <a:lumMod val="75000"/>
                  </a:schemeClr>
                </a:solidFill>
                <a:latin typeface="Trebuchet MS" pitchFamily="34" charset="0"/>
              </a:rPr>
              <a:t>GOVERNANCE AND COMPLAINCE</a:t>
            </a:r>
          </a:p>
          <a:p>
            <a:pPr algn="ctr">
              <a:defRPr/>
            </a:pPr>
            <a:r>
              <a:rPr lang="en-ZA" sz="2800" b="1" dirty="0" smtClean="0">
                <a:solidFill>
                  <a:schemeClr val="accent6">
                    <a:lumMod val="75000"/>
                  </a:schemeClr>
                </a:solidFill>
                <a:latin typeface="Trebuchet MS" pitchFamily="34" charset="0"/>
              </a:rPr>
              <a:t>JANUARY – MARCH 2020</a:t>
            </a:r>
            <a:endParaRPr lang="en-ZA" sz="2800" b="1" dirty="0">
              <a:solidFill>
                <a:schemeClr val="accent6">
                  <a:lumMod val="75000"/>
                </a:schemeClr>
              </a:solidFill>
              <a:latin typeface="Trebuchet MS" pitchFamily="34" charset="0"/>
            </a:endParaRPr>
          </a:p>
        </p:txBody>
      </p:sp>
      <p:sp>
        <p:nvSpPr>
          <p:cNvPr id="19" name="Text Placeholder 2"/>
          <p:cNvSpPr txBox="1">
            <a:spLocks/>
          </p:cNvSpPr>
          <p:nvPr/>
        </p:nvSpPr>
        <p:spPr>
          <a:xfrm>
            <a:off x="0" y="1092315"/>
            <a:ext cx="5680759" cy="15062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Verdana" panose="020B0604030504040204" pitchFamily="34" charset="0"/>
              <a:buChar char="−"/>
              <a:defRPr sz="1600" b="1"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2pPr>
            <a:lvl3pPr marL="1143000" indent="-228600" algn="l" defTabSz="914400" rtl="0" eaLnBrk="1" latinLnBrk="0" hangingPunct="1">
              <a:spcBef>
                <a:spcPct val="20000"/>
              </a:spcBef>
              <a:buFont typeface="Verdana" panose="020B0604030504040204" pitchFamily="34" charset="0"/>
              <a:buChar char="−"/>
              <a:defRPr sz="1400" b="0" kern="1200">
                <a:solidFill>
                  <a:schemeClr val="bg2">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rgbClr val="8C979A"/>
                </a:solidFill>
                <a:latin typeface="+mj-lt"/>
                <a:ea typeface="+mn-ea"/>
                <a:cs typeface="+mn-cs"/>
              </a:defRPr>
            </a:lvl4pPr>
            <a:lvl5pPr marL="2057400" indent="-228600" algn="l" defTabSz="914400" rtl="0" eaLnBrk="1" latinLnBrk="0" hangingPunct="1">
              <a:spcBef>
                <a:spcPct val="20000"/>
              </a:spcBef>
              <a:buFont typeface="Verdana" panose="020B0604030504040204" pitchFamily="34" charset="0"/>
              <a:buChar char="−"/>
              <a:defRPr sz="1050" kern="1200">
                <a:solidFill>
                  <a:schemeClr val="bg2">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Tx/>
              <a:buSzTx/>
              <a:buFont typeface="Wingdings" panose="05000000000000000000" pitchFamily="2" charset="2"/>
              <a:buChar char="§"/>
              <a:tabLst/>
              <a:defRPr/>
            </a:pPr>
            <a:endParaRPr kumimoji="0" lang="en-US" sz="16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fld id="{2A32619B-E9F6-4002-8F95-E8AFA5AE3C53}" type="slidenum">
              <a:rPr lang="en-ZA" smtClean="0"/>
              <a:t>5</a:t>
            </a:fld>
            <a:endParaRPr lang="en-ZA"/>
          </a:p>
        </p:txBody>
      </p:sp>
      <p:sp>
        <p:nvSpPr>
          <p:cNvPr id="8" name="Content Placeholder 2"/>
          <p:cNvSpPr txBox="1">
            <a:spLocks/>
          </p:cNvSpPr>
          <p:nvPr/>
        </p:nvSpPr>
        <p:spPr>
          <a:xfrm>
            <a:off x="919117" y="1506924"/>
            <a:ext cx="9609545" cy="461429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800" dirty="0" smtClean="0">
                <a:latin typeface="Trebuchet MS" panose="020B0603020202020204" pitchFamily="34" charset="0"/>
              </a:rPr>
              <a:t>The Board attended to the following priorities during this quarter:</a:t>
            </a:r>
          </a:p>
          <a:p>
            <a:endParaRPr lang="en-ZA" sz="1800" dirty="0" smtClean="0">
              <a:latin typeface="Trebuchet MS" panose="020B0603020202020204" pitchFamily="34" charset="0"/>
            </a:endParaRPr>
          </a:p>
          <a:p>
            <a:pPr algn="just"/>
            <a:r>
              <a:rPr lang="en-ZA" sz="1800" dirty="0" smtClean="0">
                <a:latin typeface="Trebuchet MS" panose="020B0603020202020204" pitchFamily="34" charset="0"/>
              </a:rPr>
              <a:t>	- </a:t>
            </a:r>
            <a:r>
              <a:rPr lang="en-ZA" sz="1800" dirty="0" smtClean="0">
                <a:solidFill>
                  <a:srgbClr val="000000"/>
                </a:solidFill>
                <a:latin typeface="Trebuchet MS" panose="020B0603020202020204" pitchFamily="34" charset="0"/>
              </a:rPr>
              <a:t>Strategy Plan 2019/20 – 2020/23 </a:t>
            </a:r>
          </a:p>
          <a:p>
            <a:pPr algn="just"/>
            <a:r>
              <a:rPr lang="en-ZA" sz="1800" dirty="0" smtClean="0">
                <a:solidFill>
                  <a:srgbClr val="000000"/>
                </a:solidFill>
                <a:latin typeface="Trebuchet MS" panose="020B0603020202020204" pitchFamily="34" charset="0"/>
              </a:rPr>
              <a:t>	- Seda Annual Performance Plan 2020/2024</a:t>
            </a:r>
          </a:p>
          <a:p>
            <a:pPr algn="just"/>
            <a:r>
              <a:rPr lang="en-ZA" sz="1800" dirty="0" smtClean="0">
                <a:solidFill>
                  <a:srgbClr val="000000"/>
                </a:solidFill>
                <a:latin typeface="Trebuchet MS" panose="020B0603020202020204" pitchFamily="34" charset="0"/>
              </a:rPr>
              <a:t>	- ICT Governance Framework </a:t>
            </a:r>
          </a:p>
          <a:p>
            <a:pPr algn="just"/>
            <a:r>
              <a:rPr lang="en-ZA" sz="1800" dirty="0" smtClean="0">
                <a:solidFill>
                  <a:srgbClr val="000000"/>
                </a:solidFill>
                <a:latin typeface="Trebuchet MS" panose="020B0603020202020204" pitchFamily="34" charset="0"/>
              </a:rPr>
              <a:t>	- ICT Governance Strategic Plan </a:t>
            </a:r>
          </a:p>
          <a:p>
            <a:pPr algn="just"/>
            <a:r>
              <a:rPr lang="en-ZA" sz="1800" dirty="0">
                <a:solidFill>
                  <a:srgbClr val="000000"/>
                </a:solidFill>
                <a:latin typeface="Trebuchet MS" panose="020B0603020202020204" pitchFamily="34" charset="0"/>
              </a:rPr>
              <a:t> </a:t>
            </a:r>
            <a:r>
              <a:rPr lang="en-ZA" sz="1800" dirty="0" smtClean="0">
                <a:solidFill>
                  <a:srgbClr val="000000"/>
                </a:solidFill>
                <a:latin typeface="Trebuchet MS" panose="020B0603020202020204" pitchFamily="34" charset="0"/>
              </a:rPr>
              <a:t>             - Quarterly Performance  and Compliance Reviews </a:t>
            </a:r>
            <a:r>
              <a:rPr lang="en-ZA" dirty="0" smtClean="0">
                <a:solidFill>
                  <a:srgbClr val="000000"/>
                </a:solidFill>
                <a:latin typeface="Trebuchet MS" panose="020B0603020202020204" pitchFamily="34" charset="0"/>
              </a:rPr>
              <a:t>		</a:t>
            </a:r>
          </a:p>
          <a:p>
            <a:endParaRPr lang="en-ZA" dirty="0" smtClean="0">
              <a:solidFill>
                <a:srgbClr val="000000"/>
              </a:solidFill>
              <a:latin typeface="Trebuchet MS" panose="020B0603020202020204" pitchFamily="34" charset="0"/>
            </a:endParaRPr>
          </a:p>
          <a:p>
            <a:pPr lvl="1"/>
            <a:endParaRPr lang="en-ZA" sz="2400" dirty="0" smtClean="0">
              <a:latin typeface="Trebuchet MS" panose="020B0603020202020204" pitchFamily="34" charset="0"/>
            </a:endParaRPr>
          </a:p>
          <a:p>
            <a:pPr lvl="1"/>
            <a:endParaRPr lang="en-ZA" sz="2400" dirty="0" smtClean="0">
              <a:latin typeface="Trebuchet MS" panose="020B0603020202020204" pitchFamily="34" charset="0"/>
            </a:endParaRPr>
          </a:p>
          <a:p>
            <a:pPr marL="355600" lvl="1" indent="-355600">
              <a:buFont typeface="Arial" panose="020B0604020202020204" pitchFamily="34" charset="0"/>
              <a:buChar char="•"/>
            </a:pPr>
            <a:endParaRPr lang="en-ZA" sz="2200" dirty="0" smtClean="0">
              <a:latin typeface="Trebuchet MS" panose="020B0603020202020204" pitchFamily="34" charset="0"/>
            </a:endParaRPr>
          </a:p>
          <a:p>
            <a:pPr marL="355600" lvl="1" indent="-355600">
              <a:buFont typeface="Arial" panose="020B0604020202020204" pitchFamily="34" charset="0"/>
              <a:buChar char="•"/>
            </a:pPr>
            <a:endParaRPr lang="en-ZA" sz="2200" dirty="0" smtClean="0">
              <a:latin typeface="Trebuchet MS" panose="020B0603020202020204" pitchFamily="34" charset="0"/>
            </a:endParaRPr>
          </a:p>
          <a:p>
            <a:pPr lvl="1"/>
            <a:endParaRPr lang="en-ZA" dirty="0"/>
          </a:p>
        </p:txBody>
      </p:sp>
    </p:spTree>
    <p:extLst>
      <p:ext uri="{BB962C8B-B14F-4D97-AF65-F5344CB8AC3E}">
        <p14:creationId xmlns:p14="http://schemas.microsoft.com/office/powerpoint/2010/main" val="102450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50</a:t>
            </a:fld>
            <a:endParaRPr lang="en-ZA">
              <a:solidFill>
                <a:prstClr val="black">
                  <a:tint val="75000"/>
                </a:prstClr>
              </a:solidFill>
            </a:endParaRPr>
          </a:p>
        </p:txBody>
      </p:sp>
      <p:sp>
        <p:nvSpPr>
          <p:cNvPr id="12" name="Content Placeholder 2"/>
          <p:cNvSpPr txBox="1">
            <a:spLocks/>
          </p:cNvSpPr>
          <p:nvPr/>
        </p:nvSpPr>
        <p:spPr bwMode="auto">
          <a:xfrm>
            <a:off x="364854" y="1339850"/>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defTabSz="514350">
              <a:lnSpc>
                <a:spcPct val="150000"/>
              </a:lnSpc>
              <a:spcBef>
                <a:spcPts val="450"/>
              </a:spcBef>
              <a:spcAft>
                <a:spcPts val="450"/>
              </a:spcAft>
              <a:buClr>
                <a:srgbClr val="954F72"/>
              </a:buClr>
              <a:buNone/>
            </a:pPr>
            <a:r>
              <a:rPr lang="en-US" dirty="0" err="1"/>
              <a:t>Sakhasizwe</a:t>
            </a:r>
            <a:r>
              <a:rPr lang="en-US" dirty="0"/>
              <a:t> Primary Agricultural Co-operative </a:t>
            </a:r>
            <a:r>
              <a:rPr lang="en-US" dirty="0" smtClean="0"/>
              <a:t>Ltd Western Cape:</a:t>
            </a:r>
            <a:endParaRPr lang="en-ZA"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a:t>
            </a:r>
            <a:r>
              <a:rPr lang="en-US" b="0" dirty="0"/>
              <a:t>: </a:t>
            </a:r>
            <a:r>
              <a:rPr lang="en-US" b="0" dirty="0" smtClean="0"/>
              <a:t>local communities from the </a:t>
            </a:r>
            <a:r>
              <a:rPr lang="en-US" b="0" dirty="0" err="1" smtClean="0"/>
              <a:t>Oudtshoorn</a:t>
            </a:r>
            <a:r>
              <a:rPr lang="en-US" b="0" dirty="0" smtClean="0"/>
              <a:t> area.</a:t>
            </a:r>
            <a:endParaRPr lang="en-US"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Focused </a:t>
            </a:r>
            <a:r>
              <a:rPr lang="en-US" b="0" dirty="0"/>
              <a:t>on growing day-old chicks to 5 months old and selling it to other ostrich </a:t>
            </a:r>
            <a:r>
              <a:rPr lang="en-US" b="0" dirty="0" smtClean="0"/>
              <a:t>farmers and now growing birds from day old chicks to slaughter age.</a:t>
            </a:r>
            <a:endParaRPr lang="en-US" b="0" dirty="0"/>
          </a:p>
          <a:p>
            <a:pPr marL="257175" lvl="0"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Revenue streams are from meat, skin and feathers. </a:t>
            </a:r>
          </a:p>
          <a:p>
            <a:pPr marL="0" lvl="0" indent="0" defTabSz="514350">
              <a:lnSpc>
                <a:spcPct val="150000"/>
              </a:lnSpc>
              <a:spcBef>
                <a:spcPts val="450"/>
              </a:spcBef>
              <a:spcAft>
                <a:spcPts val="450"/>
              </a:spcAft>
              <a:buClr>
                <a:srgbClr val="954F72"/>
              </a:buClr>
              <a:buNone/>
            </a:pPr>
            <a:endParaRPr lang="en-ZA"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defTabSz="514350">
              <a:lnSpc>
                <a:spcPct val="150000"/>
              </a:lnSpc>
              <a:spcBef>
                <a:spcPts val="450"/>
              </a:spcBef>
              <a:spcAft>
                <a:spcPts val="450"/>
              </a:spcAft>
              <a:buClr>
                <a:srgbClr val="954F72"/>
              </a:buClr>
              <a:buNone/>
            </a:pPr>
            <a:endParaRPr lang="en-US" sz="1800"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pic>
        <p:nvPicPr>
          <p:cNvPr id="512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6616" y="4172474"/>
            <a:ext cx="43053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4122580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51</a:t>
            </a:fld>
            <a:endParaRPr lang="en-ZA">
              <a:solidFill>
                <a:prstClr val="black">
                  <a:tint val="75000"/>
                </a:prstClr>
              </a:solidFill>
            </a:endParaRPr>
          </a:p>
        </p:txBody>
      </p:sp>
      <p:sp>
        <p:nvSpPr>
          <p:cNvPr id="12" name="Content Placeholder 2"/>
          <p:cNvSpPr txBox="1">
            <a:spLocks/>
          </p:cNvSpPr>
          <p:nvPr/>
        </p:nvSpPr>
        <p:spPr bwMode="auto">
          <a:xfrm>
            <a:off x="744765" y="1316563"/>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defTabSz="514350">
              <a:lnSpc>
                <a:spcPct val="150000"/>
              </a:lnSpc>
              <a:spcBef>
                <a:spcPts val="450"/>
              </a:spcBef>
              <a:spcAft>
                <a:spcPts val="450"/>
              </a:spcAft>
              <a:buClr>
                <a:srgbClr val="954F72"/>
              </a:buClr>
              <a:buNone/>
            </a:pPr>
            <a:r>
              <a:rPr lang="en-US" dirty="0" smtClean="0"/>
              <a:t>Co-operative Mentorship </a:t>
            </a:r>
            <a:r>
              <a:rPr lang="en-US" dirty="0" err="1" smtClean="0"/>
              <a:t>Programme</a:t>
            </a:r>
            <a:r>
              <a:rPr lang="en-US" dirty="0" smtClean="0"/>
              <a:t> KZN:</a:t>
            </a:r>
            <a:endParaRPr lang="en-ZA"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a:t>
            </a:r>
            <a:r>
              <a:rPr lang="en-US" b="0" dirty="0"/>
              <a:t>: </a:t>
            </a:r>
            <a:r>
              <a:rPr lang="en-US" b="0" dirty="0" smtClean="0"/>
              <a:t>77 Cooperatives.</a:t>
            </a:r>
            <a:endParaRPr lang="en-US"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Partnership </a:t>
            </a:r>
            <a:r>
              <a:rPr lang="en-US" b="0" dirty="0"/>
              <a:t>with the Provincial Economic </a:t>
            </a:r>
            <a:r>
              <a:rPr lang="en-US" b="0" dirty="0" smtClean="0"/>
              <a:t>Development </a:t>
            </a:r>
            <a:r>
              <a:rPr lang="en-US" b="0" dirty="0"/>
              <a:t>and Tourism Department.</a:t>
            </a:r>
          </a:p>
          <a:p>
            <a:pPr marL="257175" lvl="0"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R10million funding for various </a:t>
            </a:r>
            <a:r>
              <a:rPr lang="en-US" b="0" dirty="0" err="1" smtClean="0"/>
              <a:t>Seda</a:t>
            </a:r>
            <a:r>
              <a:rPr lang="en-US" b="0" dirty="0" smtClean="0"/>
              <a:t> interventions:</a:t>
            </a:r>
          </a:p>
          <a:p>
            <a:pPr marL="857250" lvl="1" indent="-457200" defTabSz="514350">
              <a:lnSpc>
                <a:spcPct val="150000"/>
              </a:lnSpc>
              <a:spcBef>
                <a:spcPts val="450"/>
              </a:spcBef>
              <a:spcAft>
                <a:spcPts val="450"/>
              </a:spcAft>
              <a:buClr>
                <a:srgbClr val="954F72"/>
              </a:buClr>
              <a:buFont typeface="Wingdings" panose="05000000000000000000" pitchFamily="2" charset="2"/>
              <a:buChar char="Ø"/>
            </a:pPr>
            <a:r>
              <a:rPr lang="en-ZA" sz="2000" dirty="0" smtClean="0"/>
              <a:t>Establishment </a:t>
            </a:r>
            <a:r>
              <a:rPr lang="en-ZA" sz="2000" dirty="0"/>
              <a:t>of KZN association for Cooperative Finance </a:t>
            </a:r>
            <a:r>
              <a:rPr lang="en-ZA" sz="2000" dirty="0" smtClean="0"/>
              <a:t>Institution</a:t>
            </a:r>
          </a:p>
          <a:p>
            <a:pPr marL="857250" lvl="1" indent="-457200" defTabSz="514350">
              <a:lnSpc>
                <a:spcPct val="150000"/>
              </a:lnSpc>
              <a:spcBef>
                <a:spcPts val="450"/>
              </a:spcBef>
              <a:spcAft>
                <a:spcPts val="450"/>
              </a:spcAft>
              <a:buClr>
                <a:srgbClr val="954F72"/>
              </a:buClr>
              <a:buFont typeface="Wingdings" panose="05000000000000000000" pitchFamily="2" charset="2"/>
              <a:buChar char="Ø"/>
            </a:pPr>
            <a:r>
              <a:rPr lang="en-US" sz="2000" dirty="0" smtClean="0"/>
              <a:t>Mentorship </a:t>
            </a:r>
            <a:r>
              <a:rPr lang="en-US" sz="2000" dirty="0" err="1"/>
              <a:t>Programme</a:t>
            </a:r>
            <a:r>
              <a:rPr lang="en-US" sz="2000" dirty="0"/>
              <a:t> for 40 Agricultural </a:t>
            </a:r>
            <a:r>
              <a:rPr lang="en-US" sz="2000" dirty="0" smtClean="0"/>
              <a:t>Cooperatives</a:t>
            </a:r>
          </a:p>
          <a:p>
            <a:pPr marL="857250" lvl="1" indent="-457200" defTabSz="514350">
              <a:lnSpc>
                <a:spcPct val="150000"/>
              </a:lnSpc>
              <a:spcBef>
                <a:spcPts val="450"/>
              </a:spcBef>
              <a:spcAft>
                <a:spcPts val="450"/>
              </a:spcAft>
              <a:buClr>
                <a:srgbClr val="954F72"/>
              </a:buClr>
              <a:buFont typeface="Wingdings" panose="05000000000000000000" pitchFamily="2" charset="2"/>
              <a:buChar char="Ø"/>
            </a:pPr>
            <a:r>
              <a:rPr lang="en-ZA" sz="2000" dirty="0" smtClean="0"/>
              <a:t>High </a:t>
            </a:r>
            <a:r>
              <a:rPr lang="en-ZA" sz="2000" dirty="0"/>
              <a:t>Impact Adopted Projects</a:t>
            </a:r>
          </a:p>
          <a:p>
            <a:pPr marL="857250" lvl="1" indent="-457200" defTabSz="514350">
              <a:lnSpc>
                <a:spcPct val="150000"/>
              </a:lnSpc>
              <a:spcBef>
                <a:spcPts val="450"/>
              </a:spcBef>
              <a:spcAft>
                <a:spcPts val="450"/>
              </a:spcAft>
              <a:buClr>
                <a:srgbClr val="954F72"/>
              </a:buClr>
              <a:buFont typeface="Wingdings" panose="05000000000000000000" pitchFamily="2" charset="2"/>
              <a:buChar char="Ø"/>
            </a:pPr>
            <a:endParaRPr lang="en-US" b="0" dirty="0" smtClean="0"/>
          </a:p>
          <a:p>
            <a:pPr marL="0" lvl="0" indent="0" defTabSz="514350">
              <a:lnSpc>
                <a:spcPct val="150000"/>
              </a:lnSpc>
              <a:spcBef>
                <a:spcPts val="450"/>
              </a:spcBef>
              <a:spcAft>
                <a:spcPts val="450"/>
              </a:spcAft>
              <a:buClr>
                <a:srgbClr val="954F72"/>
              </a:buClr>
              <a:buNone/>
            </a:pPr>
            <a:endParaRPr lang="en-ZA"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defTabSz="514350">
              <a:lnSpc>
                <a:spcPct val="150000"/>
              </a:lnSpc>
              <a:spcBef>
                <a:spcPts val="450"/>
              </a:spcBef>
              <a:spcAft>
                <a:spcPts val="450"/>
              </a:spcAft>
              <a:buClr>
                <a:srgbClr val="954F72"/>
              </a:buClr>
              <a:buNone/>
            </a:pPr>
            <a:endParaRPr lang="en-US" sz="1800"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9"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18198044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52</a:t>
            </a:fld>
            <a:endParaRPr lang="en-ZA">
              <a:solidFill>
                <a:prstClr val="black">
                  <a:tint val="75000"/>
                </a:prstClr>
              </a:solidFill>
            </a:endParaRPr>
          </a:p>
        </p:txBody>
      </p:sp>
      <p:sp>
        <p:nvSpPr>
          <p:cNvPr id="12" name="Content Placeholder 2"/>
          <p:cNvSpPr txBox="1">
            <a:spLocks/>
          </p:cNvSpPr>
          <p:nvPr/>
        </p:nvSpPr>
        <p:spPr bwMode="auto">
          <a:xfrm>
            <a:off x="542110" y="1339850"/>
            <a:ext cx="10927996"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defTabSz="514350">
              <a:lnSpc>
                <a:spcPct val="150000"/>
              </a:lnSpc>
              <a:spcBef>
                <a:spcPts val="450"/>
              </a:spcBef>
              <a:spcAft>
                <a:spcPts val="450"/>
              </a:spcAft>
              <a:buClr>
                <a:srgbClr val="954F72"/>
              </a:buClr>
              <a:buNone/>
            </a:pPr>
            <a:r>
              <a:rPr lang="en-US" dirty="0" err="1"/>
              <a:t>Umkhambana</a:t>
            </a:r>
            <a:r>
              <a:rPr lang="en-US" dirty="0"/>
              <a:t> Primary cooperative, Liberty Farmers Primary Cooperatives and Time 2 Strive </a:t>
            </a:r>
            <a:r>
              <a:rPr lang="en-US" dirty="0" smtClean="0"/>
              <a:t>KZN</a:t>
            </a:r>
            <a:r>
              <a:rPr lang="en-US" b="0" dirty="0"/>
              <a:t>:</a:t>
            </a:r>
            <a:endParaRPr lang="en-ZA"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 3 Cooperatives</a:t>
            </a:r>
            <a:endParaRPr lang="en-US"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Supply </a:t>
            </a:r>
            <a:r>
              <a:rPr lang="en-US" b="0" dirty="0"/>
              <a:t>milk to Orange Groove Diary</a:t>
            </a:r>
            <a:r>
              <a:rPr lang="en-US" b="0" dirty="0" smtClean="0"/>
              <a:t>.</a:t>
            </a:r>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a:t>International one on one mentorship </a:t>
            </a:r>
            <a:r>
              <a:rPr lang="en-US" b="0" dirty="0" err="1"/>
              <a:t>programme</a:t>
            </a:r>
            <a:r>
              <a:rPr lang="en-US" b="0" dirty="0"/>
              <a:t> </a:t>
            </a:r>
            <a:r>
              <a:rPr lang="en-US" b="0" dirty="0" smtClean="0"/>
              <a:t>by Danish Diary Expert for </a:t>
            </a:r>
            <a:r>
              <a:rPr lang="en-US" b="0" dirty="0"/>
              <a:t>three cooperatives was </a:t>
            </a:r>
            <a:r>
              <a:rPr lang="en-US" b="0" dirty="0" smtClean="0"/>
              <a:t>undertaken </a:t>
            </a:r>
            <a:r>
              <a:rPr lang="en-US" b="0" dirty="0"/>
              <a:t>through a partnership that </a:t>
            </a:r>
            <a:r>
              <a:rPr lang="en-US" b="0" dirty="0" err="1"/>
              <a:t>Seda</a:t>
            </a:r>
            <a:r>
              <a:rPr lang="en-US" b="0" dirty="0"/>
              <a:t> KZN has with Danish </a:t>
            </a:r>
            <a:r>
              <a:rPr lang="en-US" b="0" dirty="0" smtClean="0"/>
              <a:t>Government.</a:t>
            </a:r>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a:t>Assisted with </a:t>
            </a:r>
            <a:r>
              <a:rPr lang="en-US" b="0" dirty="0" smtClean="0"/>
              <a:t>the </a:t>
            </a:r>
            <a:r>
              <a:rPr lang="en-US" b="0" dirty="0"/>
              <a:t>challenges </a:t>
            </a:r>
            <a:r>
              <a:rPr lang="en-US" b="0" dirty="0" smtClean="0"/>
              <a:t>ranging </a:t>
            </a:r>
            <a:r>
              <a:rPr lang="en-US" b="0" dirty="0"/>
              <a:t>from low milk production volumes; high bacteria somatic cell count up to low quality </a:t>
            </a:r>
            <a:r>
              <a:rPr lang="en-US" b="0" dirty="0" smtClean="0"/>
              <a:t>milk.</a:t>
            </a:r>
            <a:endParaRPr lang="en-ZA"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ZA" b="0" dirty="0"/>
          </a:p>
          <a:p>
            <a:pPr marL="257175" lvl="0" indent="-257175"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defTabSz="514350">
              <a:lnSpc>
                <a:spcPct val="150000"/>
              </a:lnSpc>
              <a:spcBef>
                <a:spcPts val="450"/>
              </a:spcBef>
              <a:spcAft>
                <a:spcPts val="450"/>
              </a:spcAft>
              <a:buClr>
                <a:srgbClr val="954F72"/>
              </a:buClr>
              <a:buNone/>
            </a:pPr>
            <a:endParaRPr lang="en-US" sz="1800"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26562556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53</a:t>
            </a:fld>
            <a:endParaRPr lang="en-ZA">
              <a:solidFill>
                <a:prstClr val="black">
                  <a:tint val="75000"/>
                </a:prstClr>
              </a:solidFill>
            </a:endParaRPr>
          </a:p>
        </p:txBody>
      </p:sp>
      <p:sp>
        <p:nvSpPr>
          <p:cNvPr id="12" name="Content Placeholder 2"/>
          <p:cNvSpPr txBox="1">
            <a:spLocks/>
          </p:cNvSpPr>
          <p:nvPr/>
        </p:nvSpPr>
        <p:spPr bwMode="auto">
          <a:xfrm>
            <a:off x="634351" y="1316563"/>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defTabSz="514350">
              <a:lnSpc>
                <a:spcPct val="150000"/>
              </a:lnSpc>
              <a:spcBef>
                <a:spcPts val="450"/>
              </a:spcBef>
              <a:spcAft>
                <a:spcPts val="450"/>
              </a:spcAft>
              <a:buClr>
                <a:srgbClr val="954F72"/>
              </a:buClr>
              <a:buNone/>
            </a:pPr>
            <a:r>
              <a:rPr lang="en-ZA" dirty="0"/>
              <a:t>Kings of Midlands Secondary Cooperative </a:t>
            </a:r>
            <a:r>
              <a:rPr lang="en-US" dirty="0" smtClean="0"/>
              <a:t>KZN</a:t>
            </a:r>
            <a:r>
              <a:rPr lang="en-US" b="0" dirty="0"/>
              <a:t>:</a:t>
            </a:r>
            <a:endParaRPr lang="en-ZA"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Collectively </a:t>
            </a:r>
            <a:r>
              <a:rPr lang="en-US" b="0" dirty="0"/>
              <a:t>owned business wing of </a:t>
            </a:r>
            <a:r>
              <a:rPr lang="en-US" b="0" dirty="0" smtClean="0"/>
              <a:t>the Grange/Westgate </a:t>
            </a:r>
            <a:r>
              <a:rPr lang="en-US" b="0" dirty="0"/>
              <a:t>Taxi </a:t>
            </a:r>
            <a:r>
              <a:rPr lang="en-US" b="0" dirty="0" smtClean="0"/>
              <a:t>Association.</a:t>
            </a:r>
            <a:endParaRPr lang="en-US"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a:t>
            </a:r>
            <a:r>
              <a:rPr lang="en-US" b="0" dirty="0"/>
              <a:t>: 40 taxi associations within uMgungundlovu District, with 1 180 taxis on the road </a:t>
            </a:r>
            <a:r>
              <a:rPr lang="en-US" b="0" dirty="0" smtClean="0"/>
              <a:t>collectively.</a:t>
            </a:r>
            <a:endParaRPr lang="en-US"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To </a:t>
            </a:r>
            <a:r>
              <a:rPr lang="en-US" b="0" dirty="0"/>
              <a:t>create a value chain operation which will support taxi industry, thereby creating a self-sustaining taxi industry independent of traditionally known service providers within the industry. </a:t>
            </a:r>
            <a:endParaRPr lang="en-US" b="0" dirty="0" smtClean="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Formed </a:t>
            </a:r>
            <a:r>
              <a:rPr lang="en-US" b="0" dirty="0"/>
              <a:t>from eleven (11) Primary Co-operatives in financial services; panel beating; motor mechanic; service stations and </a:t>
            </a:r>
            <a:r>
              <a:rPr lang="en-US" b="0" dirty="0" smtClean="0"/>
              <a:t>sewing industries.</a:t>
            </a:r>
            <a:endParaRPr lang="en-ZA" b="0" dirty="0"/>
          </a:p>
          <a:p>
            <a:pPr marL="257175" lvl="0" indent="-257175"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defTabSz="514350">
              <a:lnSpc>
                <a:spcPct val="150000"/>
              </a:lnSpc>
              <a:spcBef>
                <a:spcPts val="450"/>
              </a:spcBef>
              <a:spcAft>
                <a:spcPts val="450"/>
              </a:spcAft>
              <a:buClr>
                <a:srgbClr val="954F72"/>
              </a:buClr>
              <a:buNone/>
            </a:pPr>
            <a:endParaRPr lang="en-US" sz="1800"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30381891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54</a:t>
            </a:fld>
            <a:endParaRPr lang="en-ZA">
              <a:solidFill>
                <a:prstClr val="black">
                  <a:tint val="75000"/>
                </a:prstClr>
              </a:solidFill>
            </a:endParaRPr>
          </a:p>
        </p:txBody>
      </p:sp>
      <p:sp>
        <p:nvSpPr>
          <p:cNvPr id="12" name="Content Placeholder 2"/>
          <p:cNvSpPr txBox="1">
            <a:spLocks/>
          </p:cNvSpPr>
          <p:nvPr/>
        </p:nvSpPr>
        <p:spPr bwMode="auto">
          <a:xfrm>
            <a:off x="749300" y="1180038"/>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defTabSz="514350">
              <a:lnSpc>
                <a:spcPct val="150000"/>
              </a:lnSpc>
              <a:spcBef>
                <a:spcPts val="450"/>
              </a:spcBef>
              <a:spcAft>
                <a:spcPts val="450"/>
              </a:spcAft>
              <a:buClr>
                <a:srgbClr val="954F72"/>
              </a:buClr>
              <a:buNone/>
            </a:pPr>
            <a:r>
              <a:rPr lang="en-US" dirty="0" smtClean="0"/>
              <a:t>Harry </a:t>
            </a:r>
            <a:r>
              <a:rPr lang="en-US" dirty="0" err="1"/>
              <a:t>Gwala</a:t>
            </a:r>
            <a:r>
              <a:rPr lang="en-US" dirty="0"/>
              <a:t> Co-Operative Development </a:t>
            </a:r>
            <a:r>
              <a:rPr lang="en-US" dirty="0" err="1" smtClean="0"/>
              <a:t>Programme</a:t>
            </a:r>
            <a:r>
              <a:rPr lang="en-US" dirty="0" smtClean="0"/>
              <a:t> Gauteng</a:t>
            </a:r>
            <a:r>
              <a:rPr lang="en-US" b="0" dirty="0" smtClean="0"/>
              <a:t>:</a:t>
            </a:r>
            <a:endParaRPr lang="en-ZA"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Initiative </a:t>
            </a:r>
            <a:r>
              <a:rPr lang="en-US" b="0" dirty="0"/>
              <a:t>of Gauteng City Region Academy (Gauteng Department of Education).</a:t>
            </a:r>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a:t>
            </a:r>
            <a:r>
              <a:rPr lang="en-US" b="0" dirty="0"/>
              <a:t>: 500 </a:t>
            </a:r>
            <a:r>
              <a:rPr lang="en-US" b="0" dirty="0" smtClean="0"/>
              <a:t>unemployed youth trained on various co-operative related topics.</a:t>
            </a:r>
            <a:endParaRPr lang="en-US"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50 </a:t>
            </a:r>
            <a:r>
              <a:rPr lang="en-US" b="0" dirty="0"/>
              <a:t>Co-operatives were registered </a:t>
            </a:r>
            <a:r>
              <a:rPr lang="en-US" b="0" dirty="0" smtClean="0"/>
              <a:t>spread </a:t>
            </a:r>
            <a:r>
              <a:rPr lang="en-US" b="0" dirty="0"/>
              <a:t>as follows:</a:t>
            </a:r>
          </a:p>
          <a:p>
            <a:pPr marL="657225" lvl="1" indent="-257175" defTabSz="514350">
              <a:lnSpc>
                <a:spcPct val="150000"/>
              </a:lnSpc>
              <a:spcBef>
                <a:spcPts val="450"/>
              </a:spcBef>
              <a:spcAft>
                <a:spcPts val="450"/>
              </a:spcAft>
              <a:buClr>
                <a:srgbClr val="954F72"/>
              </a:buClr>
              <a:buFont typeface="Symbol" panose="05050102010706020507" pitchFamily="18" charset="2"/>
              <a:buChar char=""/>
            </a:pPr>
            <a:r>
              <a:rPr lang="en-US" sz="2000" b="0" dirty="0" smtClean="0"/>
              <a:t>22 </a:t>
            </a:r>
            <a:r>
              <a:rPr lang="en-US" sz="2000" b="0" dirty="0"/>
              <a:t>are in the City of Johannesburg</a:t>
            </a:r>
          </a:p>
          <a:p>
            <a:pPr marL="657225" lvl="1" indent="-257175" defTabSz="514350">
              <a:lnSpc>
                <a:spcPct val="150000"/>
              </a:lnSpc>
              <a:spcBef>
                <a:spcPts val="450"/>
              </a:spcBef>
              <a:spcAft>
                <a:spcPts val="450"/>
              </a:spcAft>
              <a:buClr>
                <a:srgbClr val="954F72"/>
              </a:buClr>
              <a:buFont typeface="Symbol" panose="05050102010706020507" pitchFamily="18" charset="2"/>
              <a:buChar char=""/>
            </a:pPr>
            <a:r>
              <a:rPr lang="en-US" sz="2000" b="0" dirty="0" smtClean="0"/>
              <a:t>10 </a:t>
            </a:r>
            <a:r>
              <a:rPr lang="en-US" sz="2000" b="0" dirty="0"/>
              <a:t>in Sedibeng</a:t>
            </a:r>
          </a:p>
          <a:p>
            <a:pPr marL="657225" lvl="1" indent="-257175" defTabSz="514350">
              <a:lnSpc>
                <a:spcPct val="150000"/>
              </a:lnSpc>
              <a:spcBef>
                <a:spcPts val="450"/>
              </a:spcBef>
              <a:spcAft>
                <a:spcPts val="450"/>
              </a:spcAft>
              <a:buClr>
                <a:srgbClr val="954F72"/>
              </a:buClr>
              <a:buFont typeface="Symbol" panose="05050102010706020507" pitchFamily="18" charset="2"/>
              <a:buChar char=""/>
            </a:pPr>
            <a:r>
              <a:rPr lang="en-US" sz="2000" b="0" dirty="0" smtClean="0"/>
              <a:t>9 </a:t>
            </a:r>
            <a:r>
              <a:rPr lang="en-US" sz="2000" b="0" dirty="0"/>
              <a:t>in West Rand</a:t>
            </a:r>
          </a:p>
          <a:p>
            <a:pPr marL="657225" lvl="1" indent="-257175" defTabSz="514350">
              <a:lnSpc>
                <a:spcPct val="150000"/>
              </a:lnSpc>
              <a:spcBef>
                <a:spcPts val="450"/>
              </a:spcBef>
              <a:spcAft>
                <a:spcPts val="450"/>
              </a:spcAft>
              <a:buClr>
                <a:srgbClr val="954F72"/>
              </a:buClr>
              <a:buFont typeface="Symbol" panose="05050102010706020507" pitchFamily="18" charset="2"/>
              <a:buChar char=""/>
            </a:pPr>
            <a:r>
              <a:rPr lang="en-US" sz="2000" b="0" dirty="0" smtClean="0"/>
              <a:t>7 </a:t>
            </a:r>
            <a:r>
              <a:rPr lang="en-US" sz="2000" b="0" dirty="0"/>
              <a:t>in Ekurhuleni</a:t>
            </a:r>
          </a:p>
          <a:p>
            <a:pPr marL="657225" lvl="1" indent="-257175" defTabSz="514350">
              <a:lnSpc>
                <a:spcPct val="150000"/>
              </a:lnSpc>
              <a:spcBef>
                <a:spcPts val="450"/>
              </a:spcBef>
              <a:spcAft>
                <a:spcPts val="450"/>
              </a:spcAft>
              <a:buClr>
                <a:srgbClr val="954F72"/>
              </a:buClr>
              <a:buFont typeface="Symbol" panose="05050102010706020507" pitchFamily="18" charset="2"/>
              <a:buChar char=""/>
            </a:pPr>
            <a:r>
              <a:rPr lang="en-US" sz="2000" b="0" dirty="0" smtClean="0"/>
              <a:t>2 </a:t>
            </a:r>
            <a:r>
              <a:rPr lang="en-US" sz="2000" b="0" dirty="0"/>
              <a:t>in Tshwane</a:t>
            </a:r>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US" b="0" dirty="0" smtClean="0"/>
          </a:p>
          <a:p>
            <a:pPr marL="257175" lvl="0" indent="-257175"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defTabSz="514350">
              <a:lnSpc>
                <a:spcPct val="150000"/>
              </a:lnSpc>
              <a:spcBef>
                <a:spcPts val="450"/>
              </a:spcBef>
              <a:spcAft>
                <a:spcPts val="450"/>
              </a:spcAft>
              <a:buClr>
                <a:srgbClr val="954F72"/>
              </a:buClr>
              <a:buNone/>
            </a:pPr>
            <a:endParaRPr lang="en-US" sz="1800"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4707853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55</a:t>
            </a:fld>
            <a:endParaRPr lang="en-ZA">
              <a:solidFill>
                <a:prstClr val="black">
                  <a:tint val="75000"/>
                </a:prstClr>
              </a:solidFill>
            </a:endParaRPr>
          </a:p>
        </p:txBody>
      </p:sp>
      <p:sp>
        <p:nvSpPr>
          <p:cNvPr id="12" name="Content Placeholder 2"/>
          <p:cNvSpPr txBox="1">
            <a:spLocks/>
          </p:cNvSpPr>
          <p:nvPr/>
        </p:nvSpPr>
        <p:spPr bwMode="auto">
          <a:xfrm>
            <a:off x="744765" y="1180038"/>
            <a:ext cx="11447235" cy="55414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defTabSz="514350">
              <a:lnSpc>
                <a:spcPct val="150000"/>
              </a:lnSpc>
              <a:spcBef>
                <a:spcPts val="450"/>
              </a:spcBef>
              <a:spcAft>
                <a:spcPts val="450"/>
              </a:spcAft>
              <a:buClr>
                <a:srgbClr val="954F72"/>
              </a:buClr>
              <a:buNone/>
            </a:pPr>
            <a:r>
              <a:rPr lang="en-US" dirty="0"/>
              <a:t>Support for </a:t>
            </a:r>
            <a:r>
              <a:rPr lang="en-US" dirty="0" smtClean="0"/>
              <a:t>Small Holder Cotton Growers Mpumalanga</a:t>
            </a:r>
            <a:r>
              <a:rPr lang="en-US" b="0" dirty="0" smtClean="0"/>
              <a:t>:</a:t>
            </a:r>
            <a:endParaRPr lang="en-ZA"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smtClean="0"/>
              <a:t>Beneficiaries</a:t>
            </a:r>
            <a:r>
              <a:rPr lang="en-US" b="0" dirty="0"/>
              <a:t>: </a:t>
            </a:r>
            <a:r>
              <a:rPr lang="en-US" b="0" dirty="0" smtClean="0"/>
              <a:t>approximately 350 rural cotton growers .</a:t>
            </a:r>
            <a:endParaRPr lang="en-US"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a:t>The farmers have been receiving support from Cotton SA, Department of Agriculture and Land Reform and the Agricultural Research Council (ARC</a:t>
            </a:r>
            <a:r>
              <a:rPr lang="en-US" b="0" dirty="0" smtClean="0"/>
              <a:t>).</a:t>
            </a:r>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ZA" b="0" dirty="0"/>
              <a:t>DARDLA provided the farmers with implements</a:t>
            </a:r>
            <a:r>
              <a:rPr lang="en-ZA" b="0" dirty="0" smtClean="0"/>
              <a:t>.</a:t>
            </a:r>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err="1"/>
              <a:t>Seda</a:t>
            </a:r>
            <a:r>
              <a:rPr lang="en-US" b="0" dirty="0"/>
              <a:t> has assisted the </a:t>
            </a:r>
            <a:r>
              <a:rPr lang="en-US" b="0" dirty="0" smtClean="0"/>
              <a:t>co-operatives </a:t>
            </a:r>
            <a:r>
              <a:rPr lang="en-US" b="0" dirty="0"/>
              <a:t>with various </a:t>
            </a:r>
            <a:r>
              <a:rPr lang="en-US" b="0" dirty="0" smtClean="0"/>
              <a:t>Business Development Services </a:t>
            </a:r>
            <a:r>
              <a:rPr lang="en-US" b="0" dirty="0"/>
              <a:t>ranging from training on governance and business management skills to mentorship and compliance with CIPC.</a:t>
            </a:r>
          </a:p>
          <a:p>
            <a:pPr marL="257175" indent="-257175" defTabSz="514350">
              <a:lnSpc>
                <a:spcPct val="150000"/>
              </a:lnSpc>
              <a:spcBef>
                <a:spcPts val="450"/>
              </a:spcBef>
              <a:spcAft>
                <a:spcPts val="450"/>
              </a:spcAft>
              <a:buClr>
                <a:srgbClr val="954F72"/>
              </a:buClr>
              <a:buFont typeface="Symbol" panose="05050102010706020507" pitchFamily="18" charset="2"/>
              <a:buChar char=""/>
            </a:pPr>
            <a:r>
              <a:rPr lang="en-US" b="0" dirty="0"/>
              <a:t>The National Empowerment Fund has agreed to assist the </a:t>
            </a:r>
            <a:r>
              <a:rPr lang="en-US" b="0" dirty="0" smtClean="0"/>
              <a:t>co-operative </a:t>
            </a:r>
            <a:r>
              <a:rPr lang="en-US" b="0" dirty="0"/>
              <a:t>with funding to build a cotton ginnery in Nkomazi. </a:t>
            </a:r>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US" b="0" dirty="0"/>
          </a:p>
          <a:p>
            <a:pPr marL="257175" lvl="0" indent="-257175" defTabSz="514350">
              <a:lnSpc>
                <a:spcPct val="150000"/>
              </a:lnSpc>
              <a:spcBef>
                <a:spcPts val="450"/>
              </a:spcBef>
              <a:spcAft>
                <a:spcPts val="450"/>
              </a:spcAft>
              <a:buClr>
                <a:srgbClr val="954F72"/>
              </a:buClr>
              <a:buFont typeface="Symbol" panose="05050102010706020507" pitchFamily="18" charset="2"/>
              <a:buChar char=""/>
            </a:pPr>
            <a:endParaRPr lang="en-ZA" sz="180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US" sz="1800" b="0" dirty="0" smtClean="0"/>
          </a:p>
          <a:p>
            <a:pPr marL="0" indent="0" defTabSz="514350">
              <a:lnSpc>
                <a:spcPct val="150000"/>
              </a:lnSpc>
              <a:spcBef>
                <a:spcPts val="450"/>
              </a:spcBef>
              <a:spcAft>
                <a:spcPts val="450"/>
              </a:spcAft>
              <a:buClr>
                <a:srgbClr val="954F72"/>
              </a:buClr>
              <a:buNone/>
            </a:pPr>
            <a:endParaRPr lang="en-US" sz="1800" b="0" dirty="0"/>
          </a:p>
          <a:p>
            <a:pPr marL="257175" indent="-257175" defTabSz="514350">
              <a:lnSpc>
                <a:spcPct val="150000"/>
              </a:lnSpc>
              <a:spcBef>
                <a:spcPts val="450"/>
              </a:spcBef>
              <a:spcAft>
                <a:spcPts val="450"/>
              </a:spcAft>
              <a:buClr>
                <a:srgbClr val="954F72"/>
              </a:buClr>
              <a:buFont typeface="Symbol" panose="05050102010706020507" pitchFamily="18" charset="2"/>
              <a:buChar char=""/>
            </a:pPr>
            <a:endParaRPr lang="en-GB" sz="1500" b="0" dirty="0">
              <a:solidFill>
                <a:srgbClr val="000000"/>
              </a:solidFill>
              <a:ea typeface="Times New Roman" panose="02020603050405020304" pitchFamily="18" charset="0"/>
            </a:endParaRPr>
          </a:p>
        </p:txBody>
      </p:sp>
      <p:sp>
        <p:nvSpPr>
          <p:cNvPr id="8"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a:solidFill>
                  <a:srgbClr val="70AD47">
                    <a:lumMod val="75000"/>
                  </a:srgbClr>
                </a:solidFill>
                <a:latin typeface="Trebuchet MS" pitchFamily="34" charset="0"/>
              </a:rPr>
              <a:t>REFLECTION ON </a:t>
            </a:r>
            <a:r>
              <a:rPr lang="en-ZA" sz="2800" b="1" dirty="0" smtClean="0">
                <a:solidFill>
                  <a:srgbClr val="70AD47">
                    <a:lumMod val="75000"/>
                  </a:srgbClr>
                </a:solidFill>
                <a:latin typeface="Trebuchet MS" pitchFamily="34" charset="0"/>
              </a:rPr>
              <a:t>CO-OPERATIVE </a:t>
            </a:r>
            <a:r>
              <a:rPr lang="en-ZA" sz="2800" b="1" dirty="0">
                <a:solidFill>
                  <a:srgbClr val="70AD47">
                    <a:lumMod val="75000"/>
                  </a:srgbClr>
                </a:solidFill>
                <a:latin typeface="Trebuchet MS" pitchFamily="34" charset="0"/>
              </a:rPr>
              <a:t>SUPPORT </a:t>
            </a:r>
          </a:p>
        </p:txBody>
      </p:sp>
    </p:spTree>
    <p:extLst>
      <p:ext uri="{BB962C8B-B14F-4D97-AF65-F5344CB8AC3E}">
        <p14:creationId xmlns:p14="http://schemas.microsoft.com/office/powerpoint/2010/main" val="466836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rgbClr val="70AD47">
                    <a:lumMod val="75000"/>
                  </a:srgbClr>
                </a:solidFill>
                <a:latin typeface="Trebuchet MS" pitchFamily="34" charset="0"/>
              </a:rPr>
              <a:t>REFLECTION ON PARTNERSHIP AND VALUE LEVERAGED</a:t>
            </a:r>
            <a:endParaRPr lang="en-ZA" sz="2800" b="1" dirty="0">
              <a:solidFill>
                <a:srgbClr val="70AD47">
                  <a:lumMod val="75000"/>
                </a:srgbClr>
              </a:solidFill>
              <a:latin typeface="Trebuchet MS" pitchFamily="34" charset="0"/>
            </a:endParaRPr>
          </a:p>
        </p:txBody>
      </p:sp>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56</a:t>
            </a:fld>
            <a:endParaRPr lang="en-ZA">
              <a:solidFill>
                <a:prstClr val="black">
                  <a:tint val="75000"/>
                </a:prstClr>
              </a:solidFill>
            </a:endParaRPr>
          </a:p>
        </p:txBody>
      </p:sp>
      <p:sp>
        <p:nvSpPr>
          <p:cNvPr id="9" name="Content Placeholder 2"/>
          <p:cNvSpPr txBox="1">
            <a:spLocks/>
          </p:cNvSpPr>
          <p:nvPr/>
        </p:nvSpPr>
        <p:spPr bwMode="auto">
          <a:xfrm>
            <a:off x="1167383" y="968613"/>
            <a:ext cx="9100023" cy="4717574"/>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defTabSz="514350">
              <a:lnSpc>
                <a:spcPct val="140000"/>
              </a:lnSpc>
              <a:buClr>
                <a:srgbClr val="954F72"/>
              </a:buClr>
              <a:buNone/>
            </a:pPr>
            <a:endParaRPr lang="en-ZA" sz="1425" b="0" dirty="0">
              <a:solidFill>
                <a:prstClr val="black"/>
              </a:solidFill>
            </a:endParaRPr>
          </a:p>
          <a:p>
            <a:pPr marL="257175" indent="-257175" defTabSz="514350">
              <a:lnSpc>
                <a:spcPct val="110000"/>
              </a:lnSpc>
              <a:buClr>
                <a:srgbClr val="954F72"/>
              </a:buClr>
            </a:pPr>
            <a:r>
              <a:rPr lang="en-GB" sz="1500" b="0" u="sng" dirty="0">
                <a:solidFill>
                  <a:prstClr val="black"/>
                </a:solidFill>
              </a:rPr>
              <a:t>The following co-operatives secured CIS grant funding through </a:t>
            </a:r>
            <a:r>
              <a:rPr lang="en-GB" sz="1500" b="0" u="sng" dirty="0" err="1">
                <a:solidFill>
                  <a:prstClr val="black"/>
                </a:solidFill>
              </a:rPr>
              <a:t>Seda’s</a:t>
            </a:r>
            <a:r>
              <a:rPr lang="en-GB" sz="1500" b="0" u="sng" dirty="0">
                <a:solidFill>
                  <a:prstClr val="black"/>
                </a:solidFill>
              </a:rPr>
              <a:t> facilitation:</a:t>
            </a:r>
            <a:endParaRPr lang="en-ZA" sz="1500" b="0" u="sng" dirty="0">
              <a:solidFill>
                <a:prstClr val="black"/>
              </a:solidFill>
            </a:endParaRPr>
          </a:p>
          <a:p>
            <a:pPr marL="0" indent="0" defTabSz="514350">
              <a:lnSpc>
                <a:spcPct val="110000"/>
              </a:lnSpc>
              <a:buClr>
                <a:srgbClr val="954F72"/>
              </a:buClr>
              <a:buNone/>
            </a:pPr>
            <a:r>
              <a:rPr lang="en-ZA" sz="1425" dirty="0">
                <a:solidFill>
                  <a:prstClr val="black"/>
                </a:solidFill>
              </a:rPr>
              <a:t> </a:t>
            </a:r>
          </a:p>
          <a:p>
            <a:pPr marL="557213" lvl="1" indent="-214313" algn="just" defTabSz="514350">
              <a:lnSpc>
                <a:spcPct val="130000"/>
              </a:lnSpc>
              <a:spcBef>
                <a:spcPts val="450"/>
              </a:spcBef>
              <a:spcAft>
                <a:spcPts val="450"/>
              </a:spcAft>
              <a:buClr>
                <a:srgbClr val="954F72"/>
              </a:buClr>
              <a:buFont typeface="Wingdings" pitchFamily="2" charset="2"/>
              <a:buChar char=""/>
            </a:pPr>
            <a:endParaRPr lang="en-ZA" sz="1500" dirty="0">
              <a:solidFill>
                <a:prstClr val="black"/>
              </a:solidFill>
              <a:ea typeface="Times New Roman" panose="02020603050405020304" pitchFamily="18" charset="0"/>
            </a:endParaRPr>
          </a:p>
          <a:p>
            <a:pPr marL="257175" indent="-257175" defTabSz="514350">
              <a:lnSpc>
                <a:spcPct val="140000"/>
              </a:lnSpc>
              <a:buClr>
                <a:srgbClr val="954F72"/>
              </a:buClr>
            </a:pPr>
            <a:endParaRPr lang="en-ZA" sz="1425" b="0" dirty="0">
              <a:solidFill>
                <a:prstClr val="black"/>
              </a:solidFill>
            </a:endParaRPr>
          </a:p>
          <a:p>
            <a:pPr marL="557213" lvl="1" indent="-214313" algn="just" defTabSz="514350">
              <a:lnSpc>
                <a:spcPct val="150000"/>
              </a:lnSpc>
              <a:spcBef>
                <a:spcPts val="450"/>
              </a:spcBef>
              <a:spcAft>
                <a:spcPts val="450"/>
              </a:spcAft>
              <a:buClr>
                <a:srgbClr val="954F72"/>
              </a:buClr>
              <a:buFont typeface="Wingdings" pitchFamily="2" charset="2"/>
              <a:buChar char=""/>
            </a:pPr>
            <a:endParaRPr lang="en-ZA" sz="1800" dirty="0">
              <a:solidFill>
                <a:prstClr val="black"/>
              </a:solidFill>
              <a:latin typeface="Times New Roman" panose="02020603050405020304" pitchFamily="18" charset="0"/>
              <a:ea typeface="Times New Roman" panose="02020603050405020304" pitchFamily="18" charset="0"/>
            </a:endParaRPr>
          </a:p>
          <a:p>
            <a:pPr marL="257175" indent="-257175" defTabSz="514350">
              <a:buClr>
                <a:srgbClr val="954F72"/>
              </a:buClr>
            </a:pPr>
            <a:endParaRPr lang="en-GB" sz="1500" b="0" dirty="0">
              <a:solidFill>
                <a:prstClr val="black"/>
              </a:solidFill>
            </a:endParaRPr>
          </a:p>
          <a:p>
            <a:pPr marL="257175" indent="-257175" defTabSz="514350">
              <a:buClr>
                <a:srgbClr val="954F72"/>
              </a:buClr>
            </a:pPr>
            <a:endParaRPr lang="en-ZA" sz="1500" b="0" dirty="0">
              <a:solidFill>
                <a:prstClr val="black"/>
              </a:solidFill>
            </a:endParaRPr>
          </a:p>
          <a:p>
            <a:pPr marL="257175" indent="-257175" defTabSz="514350">
              <a:buClr>
                <a:srgbClr val="954F72"/>
              </a:buClr>
            </a:pPr>
            <a:endParaRPr lang="en-US" sz="1500" b="0" dirty="0">
              <a:solidFill>
                <a:prstClr val="black"/>
              </a:solidFill>
            </a:endParaRPr>
          </a:p>
          <a:p>
            <a:pPr marL="257175" indent="-257175" defTabSz="514350">
              <a:buClr>
                <a:srgbClr val="954F72"/>
              </a:buClr>
            </a:pPr>
            <a:endParaRPr lang="en-US" sz="1500" b="0" dirty="0">
              <a:solidFill>
                <a:prstClr val="black"/>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824644807"/>
              </p:ext>
            </p:extLst>
          </p:nvPr>
        </p:nvGraphicFramePr>
        <p:xfrm>
          <a:off x="1340650" y="2074590"/>
          <a:ext cx="9446002" cy="3879210"/>
        </p:xfrm>
        <a:graphic>
          <a:graphicData uri="http://schemas.openxmlformats.org/drawingml/2006/table">
            <a:tbl>
              <a:tblPr firstRow="1" firstCol="1" bandRow="1">
                <a:tableStyleId>{5C22544A-7EE6-4342-B048-85BDC9FD1C3A}</a:tableStyleId>
              </a:tblPr>
              <a:tblGrid>
                <a:gridCol w="6904780">
                  <a:extLst>
                    <a:ext uri="{9D8B030D-6E8A-4147-A177-3AD203B41FA5}">
                      <a16:colId xmlns:a16="http://schemas.microsoft.com/office/drawing/2014/main" val="1781652347"/>
                    </a:ext>
                  </a:extLst>
                </a:gridCol>
                <a:gridCol w="2541222">
                  <a:extLst>
                    <a:ext uri="{9D8B030D-6E8A-4147-A177-3AD203B41FA5}">
                      <a16:colId xmlns:a16="http://schemas.microsoft.com/office/drawing/2014/main" val="1652604082"/>
                    </a:ext>
                  </a:extLst>
                </a:gridCol>
              </a:tblGrid>
              <a:tr h="265068">
                <a:tc>
                  <a:txBody>
                    <a:bodyPr/>
                    <a:lstStyle/>
                    <a:p>
                      <a:pPr>
                        <a:spcAft>
                          <a:spcPts val="0"/>
                        </a:spcAft>
                      </a:pPr>
                      <a:r>
                        <a:rPr lang="en-GB" sz="1400">
                          <a:effectLst/>
                        </a:rPr>
                        <a:t>Name of Co-operative</a:t>
                      </a:r>
                      <a:endParaRPr lang="en-ZA"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GB" sz="1400">
                          <a:effectLst/>
                        </a:rPr>
                        <a:t>CIS Grant Funding</a:t>
                      </a:r>
                      <a:endParaRPr lang="en-ZA"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567350904"/>
                  </a:ext>
                </a:extLst>
              </a:tr>
              <a:tr h="258153">
                <a:tc>
                  <a:txBody>
                    <a:bodyPr/>
                    <a:lstStyle/>
                    <a:p>
                      <a:pPr algn="just">
                        <a:spcAft>
                          <a:spcPts val="0"/>
                        </a:spcAft>
                      </a:pPr>
                      <a:r>
                        <a:rPr lang="en-GB" sz="1400">
                          <a:effectLst/>
                        </a:rPr>
                        <a:t>Sibongangazo Agricultural Primary Co-operative Ltd </a:t>
                      </a:r>
                      <a:endParaRPr lang="en-ZA"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GB" sz="1400">
                          <a:effectLst/>
                        </a:rPr>
                        <a:t>R946,408.00</a:t>
                      </a:r>
                      <a:endParaRPr lang="en-ZA"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249868096"/>
                  </a:ext>
                </a:extLst>
              </a:tr>
              <a:tr h="258153">
                <a:tc>
                  <a:txBody>
                    <a:bodyPr/>
                    <a:lstStyle/>
                    <a:p>
                      <a:pPr algn="just">
                        <a:spcAft>
                          <a:spcPts val="0"/>
                        </a:spcAft>
                      </a:pPr>
                      <a:r>
                        <a:rPr lang="en-GB" sz="1400" dirty="0" err="1">
                          <a:effectLst/>
                        </a:rPr>
                        <a:t>Sinqobile</a:t>
                      </a:r>
                      <a:r>
                        <a:rPr lang="en-GB" sz="1400" dirty="0">
                          <a:effectLst/>
                        </a:rPr>
                        <a:t> Services Primary Co-operative Ltd </a:t>
                      </a:r>
                      <a:endParaRPr lang="en-ZA"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ZA" sz="1400">
                          <a:effectLst/>
                        </a:rPr>
                        <a:t>R1,117,194.00</a:t>
                      </a:r>
                      <a:endParaRPr lang="en-ZA"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565368099"/>
                  </a:ext>
                </a:extLst>
              </a:tr>
              <a:tr h="258153">
                <a:tc>
                  <a:txBody>
                    <a:bodyPr/>
                    <a:lstStyle/>
                    <a:p>
                      <a:pPr algn="just">
                        <a:spcAft>
                          <a:spcPts val="0"/>
                        </a:spcAft>
                      </a:pPr>
                      <a:r>
                        <a:rPr lang="en-GB" sz="1400" dirty="0">
                          <a:effectLst/>
                        </a:rPr>
                        <a:t>Against All Odds Primary Co-operative Ltd </a:t>
                      </a:r>
                      <a:endParaRPr lang="en-ZA"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ZA" sz="1400">
                          <a:effectLst/>
                        </a:rPr>
                        <a:t>R1,379,985.00</a:t>
                      </a:r>
                      <a:endParaRPr lang="en-ZA"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439611826"/>
                  </a:ext>
                </a:extLst>
              </a:tr>
              <a:tr h="258153">
                <a:tc>
                  <a:txBody>
                    <a:bodyPr/>
                    <a:lstStyle/>
                    <a:p>
                      <a:pPr algn="just">
                        <a:spcAft>
                          <a:spcPts val="0"/>
                        </a:spcAft>
                      </a:pPr>
                      <a:r>
                        <a:rPr lang="en-GB" sz="1400" dirty="0" err="1">
                          <a:effectLst/>
                        </a:rPr>
                        <a:t>Somila</a:t>
                      </a:r>
                      <a:r>
                        <a:rPr lang="en-GB" sz="1400" dirty="0">
                          <a:effectLst/>
                        </a:rPr>
                        <a:t> Poultry and Veg Primary Co-operative Ltd</a:t>
                      </a:r>
                      <a:endParaRPr lang="en-ZA"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ZA" sz="1400">
                          <a:effectLst/>
                        </a:rPr>
                        <a:t>R544,618.00</a:t>
                      </a:r>
                      <a:endParaRPr lang="en-ZA"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819954761"/>
                  </a:ext>
                </a:extLst>
              </a:tr>
              <a:tr h="258153">
                <a:tc>
                  <a:txBody>
                    <a:bodyPr/>
                    <a:lstStyle/>
                    <a:p>
                      <a:pPr algn="just">
                        <a:spcAft>
                          <a:spcPts val="0"/>
                        </a:spcAft>
                      </a:pPr>
                      <a:r>
                        <a:rPr lang="en-GB" sz="1400">
                          <a:effectLst/>
                        </a:rPr>
                        <a:t>Langalomso Agricultural Primary Co-operative</a:t>
                      </a:r>
                      <a:endParaRPr lang="en-ZA"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ZA" sz="1400">
                          <a:effectLst/>
                        </a:rPr>
                        <a:t>R984,630.00</a:t>
                      </a:r>
                      <a:endParaRPr lang="en-ZA"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886260023"/>
                  </a:ext>
                </a:extLst>
              </a:tr>
              <a:tr h="258153">
                <a:tc>
                  <a:txBody>
                    <a:bodyPr/>
                    <a:lstStyle/>
                    <a:p>
                      <a:pPr algn="just">
                        <a:spcAft>
                          <a:spcPts val="0"/>
                        </a:spcAft>
                      </a:pPr>
                      <a:r>
                        <a:rPr lang="en-GB" sz="1400">
                          <a:effectLst/>
                        </a:rPr>
                        <a:t>Umbono Ngumbono Primary Co-operative Ltd</a:t>
                      </a:r>
                      <a:endParaRPr lang="en-ZA"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ZA" sz="1400">
                          <a:effectLst/>
                        </a:rPr>
                        <a:t>R810,400.00</a:t>
                      </a:r>
                      <a:endParaRPr lang="en-ZA"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451908086"/>
                  </a:ext>
                </a:extLst>
              </a:tr>
              <a:tr h="258153">
                <a:tc>
                  <a:txBody>
                    <a:bodyPr/>
                    <a:lstStyle/>
                    <a:p>
                      <a:pPr algn="just">
                        <a:spcAft>
                          <a:spcPts val="0"/>
                        </a:spcAft>
                      </a:pPr>
                      <a:r>
                        <a:rPr lang="en-GB" sz="1400">
                          <a:effectLst/>
                        </a:rPr>
                        <a:t>Siyalunga Primary Co-operative Ltd </a:t>
                      </a:r>
                      <a:endParaRPr lang="en-ZA"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ZA" sz="1400">
                          <a:effectLst/>
                        </a:rPr>
                        <a:t>R446,660.00</a:t>
                      </a:r>
                      <a:endParaRPr lang="en-ZA"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460893321"/>
                  </a:ext>
                </a:extLst>
              </a:tr>
              <a:tr h="258153">
                <a:tc>
                  <a:txBody>
                    <a:bodyPr/>
                    <a:lstStyle/>
                    <a:p>
                      <a:pPr algn="just">
                        <a:spcAft>
                          <a:spcPts val="0"/>
                        </a:spcAft>
                      </a:pPr>
                      <a:r>
                        <a:rPr lang="en-GB" sz="1400">
                          <a:effectLst/>
                        </a:rPr>
                        <a:t>Ulundi Lothukela Primary Co-op Ltd</a:t>
                      </a:r>
                      <a:endParaRPr lang="en-ZA"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ZA" sz="1400">
                          <a:effectLst/>
                        </a:rPr>
                        <a:t>R621,281.00</a:t>
                      </a:r>
                      <a:endParaRPr lang="en-ZA"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869778973"/>
                  </a:ext>
                </a:extLst>
              </a:tr>
              <a:tr h="258153">
                <a:tc>
                  <a:txBody>
                    <a:bodyPr/>
                    <a:lstStyle/>
                    <a:p>
                      <a:pPr algn="just">
                        <a:spcAft>
                          <a:spcPts val="0"/>
                        </a:spcAft>
                      </a:pPr>
                      <a:r>
                        <a:rPr lang="en-GB" sz="1400">
                          <a:effectLst/>
                        </a:rPr>
                        <a:t>Silimela Ingomsolethu Agricultural Primary Co-operative </a:t>
                      </a:r>
                      <a:endParaRPr lang="en-ZA"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ZA" sz="1400">
                          <a:effectLst/>
                        </a:rPr>
                        <a:t>R608,698.00</a:t>
                      </a:r>
                      <a:endParaRPr lang="en-ZA"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688645929"/>
                  </a:ext>
                </a:extLst>
              </a:tr>
              <a:tr h="258153">
                <a:tc>
                  <a:txBody>
                    <a:bodyPr/>
                    <a:lstStyle/>
                    <a:p>
                      <a:pPr algn="just">
                        <a:spcAft>
                          <a:spcPts val="0"/>
                        </a:spcAft>
                      </a:pPr>
                      <a:r>
                        <a:rPr lang="en-GB" sz="1400">
                          <a:effectLst/>
                        </a:rPr>
                        <a:t>Mafati Primary Co-operative Ltd</a:t>
                      </a:r>
                      <a:endParaRPr lang="en-ZA"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ZA" sz="1400">
                          <a:effectLst/>
                        </a:rPr>
                        <a:t>R870,029.00</a:t>
                      </a:r>
                      <a:endParaRPr lang="en-ZA"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40867534"/>
                  </a:ext>
                </a:extLst>
              </a:tr>
              <a:tr h="258153">
                <a:tc>
                  <a:txBody>
                    <a:bodyPr/>
                    <a:lstStyle/>
                    <a:p>
                      <a:pPr algn="just">
                        <a:spcAft>
                          <a:spcPts val="0"/>
                        </a:spcAft>
                      </a:pPr>
                      <a:r>
                        <a:rPr lang="en-GB" sz="1400" dirty="0" err="1">
                          <a:effectLst/>
                        </a:rPr>
                        <a:t>Kuhle</a:t>
                      </a:r>
                      <a:r>
                        <a:rPr lang="en-GB" sz="1400" dirty="0">
                          <a:effectLst/>
                        </a:rPr>
                        <a:t> Feed &amp; Cropping Primary Co-operative Ltd</a:t>
                      </a:r>
                      <a:endParaRPr lang="en-ZA"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ZA" sz="1400">
                          <a:effectLst/>
                        </a:rPr>
                        <a:t>R898,560.00</a:t>
                      </a:r>
                      <a:endParaRPr lang="en-ZA"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478819782"/>
                  </a:ext>
                </a:extLst>
              </a:tr>
              <a:tr h="258153">
                <a:tc>
                  <a:txBody>
                    <a:bodyPr/>
                    <a:lstStyle/>
                    <a:p>
                      <a:pPr algn="just">
                        <a:spcAft>
                          <a:spcPts val="0"/>
                        </a:spcAft>
                      </a:pPr>
                      <a:r>
                        <a:rPr lang="en-GB" sz="1400">
                          <a:effectLst/>
                        </a:rPr>
                        <a:t>Mayidume Agricultural Primary Co-operative Ltd </a:t>
                      </a:r>
                      <a:endParaRPr lang="en-ZA"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ZA" sz="1400">
                          <a:effectLst/>
                        </a:rPr>
                        <a:t>R1,324,801.00</a:t>
                      </a:r>
                      <a:endParaRPr lang="en-ZA"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621301148"/>
                  </a:ext>
                </a:extLst>
              </a:tr>
              <a:tr h="258153">
                <a:tc>
                  <a:txBody>
                    <a:bodyPr/>
                    <a:lstStyle/>
                    <a:p>
                      <a:pPr>
                        <a:spcAft>
                          <a:spcPts val="0"/>
                        </a:spcAft>
                      </a:pPr>
                      <a:r>
                        <a:rPr lang="en-GB" sz="1400">
                          <a:effectLst/>
                        </a:rPr>
                        <a:t>Somila Poultry and Vegetables Primary Co-operative Ltd</a:t>
                      </a:r>
                      <a:endParaRPr lang="en-ZA"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ZA" sz="1400">
                          <a:effectLst/>
                        </a:rPr>
                        <a:t>R453,100.00</a:t>
                      </a:r>
                      <a:endParaRPr lang="en-ZA"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968725390"/>
                  </a:ext>
                </a:extLst>
              </a:tr>
              <a:tr h="258153">
                <a:tc>
                  <a:txBody>
                    <a:bodyPr/>
                    <a:lstStyle/>
                    <a:p>
                      <a:pPr>
                        <a:spcAft>
                          <a:spcPts val="0"/>
                        </a:spcAft>
                      </a:pPr>
                      <a:r>
                        <a:rPr lang="en-ZA" sz="1400">
                          <a:effectLst/>
                        </a:rPr>
                        <a:t> TOTAL</a:t>
                      </a:r>
                      <a:endParaRPr lang="en-ZA"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r">
                        <a:spcAft>
                          <a:spcPts val="0"/>
                        </a:spcAft>
                      </a:pPr>
                      <a:r>
                        <a:rPr lang="en-ZA" sz="1400" b="1" dirty="0">
                          <a:effectLst/>
                        </a:rPr>
                        <a:t>R11,006,364.00</a:t>
                      </a:r>
                      <a:endParaRPr lang="en-ZA"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665021322"/>
                  </a:ext>
                </a:extLst>
              </a:tr>
            </a:tbl>
          </a:graphicData>
        </a:graphic>
      </p:graphicFrame>
    </p:spTree>
    <p:extLst>
      <p:ext uri="{BB962C8B-B14F-4D97-AF65-F5344CB8AC3E}">
        <p14:creationId xmlns:p14="http://schemas.microsoft.com/office/powerpoint/2010/main" val="714046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rgbClr val="70AD47">
                    <a:lumMod val="75000"/>
                  </a:srgbClr>
                </a:solidFill>
                <a:latin typeface="Trebuchet MS" pitchFamily="34" charset="0"/>
              </a:rPr>
              <a:t>REFLECTION ON PARTNERSHIP AND VALUE LEVERAGED</a:t>
            </a:r>
            <a:endParaRPr lang="en-ZA" sz="2800" b="1" dirty="0">
              <a:solidFill>
                <a:srgbClr val="70AD47">
                  <a:lumMod val="75000"/>
                </a:srgbClr>
              </a:solidFill>
              <a:latin typeface="Trebuchet MS" pitchFamily="34" charset="0"/>
            </a:endParaRPr>
          </a:p>
        </p:txBody>
      </p:sp>
      <p:sp>
        <p:nvSpPr>
          <p:cNvPr id="27" name="Content Placeholder 2"/>
          <p:cNvSpPr txBox="1">
            <a:spLocks/>
          </p:cNvSpPr>
          <p:nvPr/>
        </p:nvSpPr>
        <p:spPr bwMode="auto">
          <a:xfrm>
            <a:off x="542109" y="835046"/>
            <a:ext cx="11269980" cy="5386366"/>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ZA" sz="1200" b="1" dirty="0" smtClean="0">
              <a:solidFill>
                <a:srgbClr val="C00000"/>
              </a:solidFill>
            </a:endParaRPr>
          </a:p>
          <a:p>
            <a:pPr marL="685800" lvl="2">
              <a:buClr>
                <a:srgbClr val="954F72"/>
              </a:buClr>
              <a:buFont typeface="Arial" panose="020B0604020202020204" pitchFamily="34" charset="0"/>
              <a:buChar char="•"/>
            </a:pPr>
            <a:endParaRPr lang="en-GB" sz="1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57</a:t>
            </a:fld>
            <a:endParaRPr lang="en-ZA">
              <a:solidFill>
                <a:prstClr val="black">
                  <a:tint val="75000"/>
                </a:prstClr>
              </a:solidFill>
            </a:endParaRPr>
          </a:p>
        </p:txBody>
      </p:sp>
      <p:sp>
        <p:nvSpPr>
          <p:cNvPr id="12" name="Content Placeholder 2"/>
          <p:cNvSpPr txBox="1">
            <a:spLocks/>
          </p:cNvSpPr>
          <p:nvPr/>
        </p:nvSpPr>
        <p:spPr bwMode="auto">
          <a:xfrm>
            <a:off x="1280160" y="1617612"/>
            <a:ext cx="10073640" cy="460380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defTabSz="514350">
              <a:lnSpc>
                <a:spcPct val="150000"/>
              </a:lnSpc>
              <a:spcBef>
                <a:spcPts val="450"/>
              </a:spcBef>
              <a:spcAft>
                <a:spcPts val="450"/>
              </a:spcAft>
              <a:buClr>
                <a:srgbClr val="954F72"/>
              </a:buClr>
              <a:buNone/>
            </a:pPr>
            <a:r>
              <a:rPr lang="en-ZA" sz="1800" dirty="0">
                <a:solidFill>
                  <a:srgbClr val="000000"/>
                </a:solidFill>
                <a:ea typeface="Times New Roman" panose="02020603050405020304" pitchFamily="18" charset="0"/>
              </a:rPr>
              <a:t>Other Business Support through Partnerships:</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ZA" sz="1800" b="0" dirty="0" smtClean="0">
                <a:solidFill>
                  <a:srgbClr val="000000"/>
                </a:solidFill>
                <a:ea typeface="Times New Roman" panose="02020603050405020304" pitchFamily="18" charset="0"/>
              </a:rPr>
              <a:t>Cape </a:t>
            </a:r>
            <a:r>
              <a:rPr lang="en-ZA" sz="1800" b="0" dirty="0">
                <a:solidFill>
                  <a:srgbClr val="000000"/>
                </a:solidFill>
                <a:ea typeface="Times New Roman" panose="02020603050405020304" pitchFamily="18" charset="0"/>
              </a:rPr>
              <a:t>Bourne Studio Entertainment, which specialises in internet and printing services, was awarded a mentorship programme to the value of R10 000 from Business Partners.</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ZA" sz="1800" b="0" dirty="0">
                <a:solidFill>
                  <a:srgbClr val="000000"/>
                </a:solidFill>
                <a:ea typeface="Times New Roman" panose="02020603050405020304" pitchFamily="18" charset="0"/>
              </a:rPr>
              <a:t>IKAMVA Youth Entrepreneurship Development Co-Operative received support from </a:t>
            </a:r>
            <a:r>
              <a:rPr lang="en-ZA" sz="1800" b="0" dirty="0" err="1">
                <a:solidFill>
                  <a:srgbClr val="000000"/>
                </a:solidFill>
                <a:ea typeface="Times New Roman" panose="02020603050405020304" pitchFamily="18" charset="0"/>
              </a:rPr>
              <a:t>Grandwest</a:t>
            </a:r>
            <a:r>
              <a:rPr lang="en-ZA" sz="1800" b="0" dirty="0">
                <a:solidFill>
                  <a:srgbClr val="000000"/>
                </a:solidFill>
                <a:ea typeface="Times New Roman" panose="02020603050405020304" pitchFamily="18" charset="0"/>
              </a:rPr>
              <a:t> on their ESDP programme to the value of R 568 000. This has enabled the organisation to grow by increasing staff from 5 to 25.</a:t>
            </a:r>
          </a:p>
          <a:p>
            <a:pPr marL="257175" indent="-257175" algn="just" defTabSz="514350">
              <a:lnSpc>
                <a:spcPct val="150000"/>
              </a:lnSpc>
              <a:spcBef>
                <a:spcPts val="450"/>
              </a:spcBef>
              <a:spcAft>
                <a:spcPts val="450"/>
              </a:spcAft>
              <a:buClr>
                <a:srgbClr val="954F72"/>
              </a:buClr>
              <a:buFont typeface="Symbol" panose="05050102010706020507" pitchFamily="18" charset="2"/>
              <a:buChar char=""/>
            </a:pPr>
            <a:r>
              <a:rPr lang="en-GB" sz="1800" b="0" dirty="0">
                <a:solidFill>
                  <a:srgbClr val="000000"/>
                </a:solidFill>
                <a:ea typeface="Times New Roman" panose="02020603050405020304" pitchFamily="18" charset="0"/>
              </a:rPr>
              <a:t>30 </a:t>
            </a:r>
            <a:r>
              <a:rPr lang="en-GB" sz="1800" b="0" dirty="0" err="1">
                <a:solidFill>
                  <a:srgbClr val="000000"/>
                </a:solidFill>
                <a:ea typeface="Times New Roman" panose="02020603050405020304" pitchFamily="18" charset="0"/>
              </a:rPr>
              <a:t>Bonsmara</a:t>
            </a:r>
            <a:r>
              <a:rPr lang="en-GB" sz="1800" b="0" dirty="0">
                <a:solidFill>
                  <a:srgbClr val="000000"/>
                </a:solidFill>
                <a:ea typeface="Times New Roman" panose="02020603050405020304" pitchFamily="18" charset="0"/>
              </a:rPr>
              <a:t> Bulls estimated at R600 000 were donated </a:t>
            </a:r>
            <a:r>
              <a:rPr lang="en-GB" sz="1800" b="0" dirty="0" smtClean="0">
                <a:solidFill>
                  <a:srgbClr val="000000"/>
                </a:solidFill>
                <a:ea typeface="Times New Roman" panose="02020603050405020304" pitchFamily="18" charset="0"/>
              </a:rPr>
              <a:t>to </a:t>
            </a:r>
            <a:r>
              <a:rPr lang="en-GB" sz="1800" b="0" dirty="0">
                <a:solidFill>
                  <a:srgbClr val="000000"/>
                </a:solidFill>
                <a:ea typeface="Times New Roman" panose="02020603050405020304" pitchFamily="18" charset="0"/>
              </a:rPr>
              <a:t>8 farms in the </a:t>
            </a:r>
            <a:r>
              <a:rPr lang="en-GB" sz="1800" b="0" dirty="0" err="1">
                <a:solidFill>
                  <a:srgbClr val="000000"/>
                </a:solidFill>
                <a:ea typeface="Times New Roman" panose="02020603050405020304" pitchFamily="18" charset="0"/>
              </a:rPr>
              <a:t>Heuningvlei</a:t>
            </a:r>
            <a:r>
              <a:rPr lang="en-GB" sz="1800" b="0" dirty="0">
                <a:solidFill>
                  <a:srgbClr val="000000"/>
                </a:solidFill>
                <a:ea typeface="Times New Roman" panose="02020603050405020304" pitchFamily="18" charset="0"/>
              </a:rPr>
              <a:t> </a:t>
            </a:r>
            <a:r>
              <a:rPr lang="en-GB" sz="1800" b="0" dirty="0" smtClean="0">
                <a:solidFill>
                  <a:srgbClr val="000000"/>
                </a:solidFill>
                <a:ea typeface="Times New Roman" panose="02020603050405020304" pitchFamily="18" charset="0"/>
              </a:rPr>
              <a:t>area in the Northern Cape. </a:t>
            </a:r>
            <a:r>
              <a:rPr lang="en-GB" sz="1800" b="0" dirty="0">
                <a:solidFill>
                  <a:srgbClr val="000000"/>
                </a:solidFill>
                <a:ea typeface="Times New Roman" panose="02020603050405020304" pitchFamily="18" charset="0"/>
              </a:rPr>
              <a:t>Bull management training amounting to R150 000 was provided to the 140 farmers on these farms. </a:t>
            </a:r>
          </a:p>
        </p:txBody>
      </p:sp>
    </p:spTree>
    <p:extLst>
      <p:ext uri="{BB962C8B-B14F-4D97-AF65-F5344CB8AC3E}">
        <p14:creationId xmlns:p14="http://schemas.microsoft.com/office/powerpoint/2010/main" val="31375655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5388"/>
            <a:ext cx="1219993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886459" y="1134121"/>
            <a:ext cx="10138775" cy="4222785"/>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457200" indent="-457200">
              <a:buClr>
                <a:srgbClr val="EE7700"/>
              </a:buClr>
              <a:buFont typeface="+mj-lt"/>
              <a:buAutoNum type="arabicPeriod"/>
            </a:pPr>
            <a:endParaRPr lang="en-GB" sz="3200" dirty="0" smtClean="0">
              <a:latin typeface="Arial" pitchFamily="34" charset="0"/>
              <a:cs typeface="Arial" pitchFamily="34" charset="0"/>
            </a:endParaRPr>
          </a:p>
          <a:p>
            <a:pPr marL="0" indent="0" algn="just">
              <a:lnSpc>
                <a:spcPct val="150000"/>
              </a:lnSpc>
              <a:buClr>
                <a:srgbClr val="EE7700"/>
              </a:buClr>
              <a:buNone/>
            </a:pPr>
            <a:endParaRPr lang="en-GB" sz="3200" dirty="0">
              <a:latin typeface="Arial" pitchFamily="34" charset="0"/>
              <a:cs typeface="Arial" pitchFamily="34" charset="0"/>
            </a:endParaRPr>
          </a:p>
          <a:p>
            <a:pPr marL="0" indent="0" algn="ctr">
              <a:lnSpc>
                <a:spcPct val="150000"/>
              </a:lnSpc>
              <a:buClr>
                <a:srgbClr val="EE7700"/>
              </a:buClr>
              <a:buNone/>
            </a:pPr>
            <a:r>
              <a:rPr lang="en-GB" sz="3200" dirty="0" smtClean="0">
                <a:latin typeface="Arial" pitchFamily="34" charset="0"/>
                <a:cs typeface="Arial" pitchFamily="34" charset="0"/>
              </a:rPr>
              <a:t>3. </a:t>
            </a:r>
            <a:r>
              <a:rPr lang="en-ZA" sz="3200" dirty="0" smtClean="0"/>
              <a:t>HUMAN RESOURCES REPORT</a:t>
            </a:r>
          </a:p>
          <a:p>
            <a:pPr marL="457200" indent="-457200">
              <a:buClr>
                <a:srgbClr val="EE7700"/>
              </a:buClr>
              <a:buFont typeface="+mj-lt"/>
              <a:buAutoNum type="arabicPeriod"/>
            </a:pPr>
            <a:endParaRPr lang="en-ZA" sz="3200" dirty="0"/>
          </a:p>
          <a:p>
            <a:pPr marL="0" indent="0">
              <a:buClr>
                <a:srgbClr val="EE7700"/>
              </a:buClr>
              <a:buNone/>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t>58</a:t>
            </a:fld>
            <a:endParaRPr lang="en-ZA"/>
          </a:p>
        </p:txBody>
      </p:sp>
    </p:spTree>
    <p:extLst>
      <p:ext uri="{BB962C8B-B14F-4D97-AF65-F5344CB8AC3E}">
        <p14:creationId xmlns:p14="http://schemas.microsoft.com/office/powerpoint/2010/main" val="21882433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rgbClr val="70AD47">
                    <a:lumMod val="75000"/>
                  </a:srgbClr>
                </a:solidFill>
                <a:latin typeface="Trebuchet MS" pitchFamily="34" charset="0"/>
              </a:rPr>
              <a:t>HUMAN RESOURCES MANAGEMENT</a:t>
            </a:r>
            <a:endParaRPr lang="en-ZA" sz="2800" b="1" dirty="0">
              <a:solidFill>
                <a:srgbClr val="70AD47">
                  <a:lumMod val="75000"/>
                </a:srgbClr>
              </a:solidFill>
              <a:latin typeface="Trebuchet MS" pitchFamily="34" charset="0"/>
            </a:endParaRPr>
          </a:p>
        </p:txBody>
      </p:sp>
      <p:pic>
        <p:nvPicPr>
          <p:cNvPr id="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5388"/>
            <a:ext cx="1219993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59</a:t>
            </a:fld>
            <a:endParaRPr lang="en-ZA">
              <a:solidFill>
                <a:prstClr val="black">
                  <a:tint val="75000"/>
                </a:prstClr>
              </a:solidFill>
            </a:endParaRPr>
          </a:p>
        </p:txBody>
      </p:sp>
      <p:graphicFrame>
        <p:nvGraphicFramePr>
          <p:cNvPr id="8" name="Chart 7"/>
          <p:cNvGraphicFramePr>
            <a:graphicFrameLocks/>
          </p:cNvGraphicFramePr>
          <p:nvPr>
            <p:extLst>
              <p:ext uri="{D42A27DB-BD31-4B8C-83A1-F6EECF244321}">
                <p14:modId xmlns:p14="http://schemas.microsoft.com/office/powerpoint/2010/main" val="4128704655"/>
              </p:ext>
            </p:extLst>
          </p:nvPr>
        </p:nvGraphicFramePr>
        <p:xfrm>
          <a:off x="1814513" y="914636"/>
          <a:ext cx="7696202" cy="347271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928303" y="4477292"/>
            <a:ext cx="8343332" cy="1708160"/>
          </a:xfrm>
          <a:prstGeom prst="rect">
            <a:avLst/>
          </a:prstGeom>
          <a:solidFill>
            <a:schemeClr val="bg1">
              <a:lumMod val="95000"/>
            </a:schemeClr>
          </a:solidFill>
        </p:spPr>
        <p:txBody>
          <a:bodyPr wrap="square" rtlCol="0">
            <a:spAutoFit/>
          </a:bodyPr>
          <a:lstStyle/>
          <a:p>
            <a:pPr marL="285750" indent="-285750">
              <a:lnSpc>
                <a:spcPct val="150000"/>
              </a:lnSpc>
              <a:buFont typeface="Arial" panose="020B0604020202020204" pitchFamily="34" charset="0"/>
              <a:buChar char="•"/>
            </a:pPr>
            <a:r>
              <a:rPr lang="en-ZA" sz="1400" dirty="0" smtClean="0">
                <a:latin typeface="Trebuchet MS" panose="020B0603020202020204" pitchFamily="34" charset="0"/>
              </a:rPr>
              <a:t>Total number of staff compliment as at </a:t>
            </a:r>
            <a:r>
              <a:rPr lang="en-ZA" sz="1400" b="1" dirty="0" smtClean="0">
                <a:latin typeface="Trebuchet MS" panose="020B0603020202020204" pitchFamily="34" charset="0"/>
              </a:rPr>
              <a:t>31</a:t>
            </a:r>
            <a:r>
              <a:rPr lang="en-ZA" sz="1400" b="1" baseline="30000" dirty="0" smtClean="0">
                <a:latin typeface="Trebuchet MS" panose="020B0603020202020204" pitchFamily="34" charset="0"/>
              </a:rPr>
              <a:t>st</a:t>
            </a:r>
            <a:r>
              <a:rPr lang="en-ZA" sz="1400" b="1" dirty="0" smtClean="0">
                <a:latin typeface="Trebuchet MS" panose="020B0603020202020204" pitchFamily="34" charset="0"/>
              </a:rPr>
              <a:t>  March 2020 </a:t>
            </a:r>
            <a:r>
              <a:rPr lang="en-ZA" sz="1400" dirty="0" smtClean="0">
                <a:latin typeface="Trebuchet MS" panose="020B0603020202020204" pitchFamily="34" charset="0"/>
              </a:rPr>
              <a:t> is </a:t>
            </a:r>
            <a:r>
              <a:rPr lang="en-ZA" sz="1400" b="1" dirty="0" smtClean="0">
                <a:latin typeface="Trebuchet MS" panose="020B0603020202020204" pitchFamily="34" charset="0"/>
              </a:rPr>
              <a:t>677</a:t>
            </a:r>
          </a:p>
          <a:p>
            <a:pPr marL="285750" indent="-285750">
              <a:lnSpc>
                <a:spcPct val="150000"/>
              </a:lnSpc>
              <a:buFont typeface="Arial" panose="020B0604020202020204" pitchFamily="34" charset="0"/>
              <a:buChar char="•"/>
            </a:pPr>
            <a:r>
              <a:rPr lang="en-ZA" sz="1400" dirty="0" smtClean="0">
                <a:latin typeface="Trebuchet MS" panose="020B0603020202020204" pitchFamily="34" charset="0"/>
              </a:rPr>
              <a:t>Of this number, </a:t>
            </a:r>
            <a:r>
              <a:rPr lang="en-ZA" sz="1400" b="1" dirty="0" smtClean="0">
                <a:latin typeface="Trebuchet MS" panose="020B0603020202020204" pitchFamily="34" charset="0"/>
              </a:rPr>
              <a:t>185 </a:t>
            </a:r>
            <a:r>
              <a:rPr lang="en-ZA" sz="1400" dirty="0" smtClean="0">
                <a:latin typeface="Trebuchet MS" panose="020B0603020202020204" pitchFamily="34" charset="0"/>
              </a:rPr>
              <a:t>currently are Business Advisors (</a:t>
            </a:r>
            <a:r>
              <a:rPr lang="en-ZA" sz="1400" b="1" dirty="0" smtClean="0">
                <a:latin typeface="Trebuchet MS" panose="020B0603020202020204" pitchFamily="34" charset="0"/>
              </a:rPr>
              <a:t>165</a:t>
            </a:r>
            <a:r>
              <a:rPr lang="en-ZA" sz="1400" dirty="0" smtClean="0">
                <a:latin typeface="Trebuchet MS" panose="020B0603020202020204" pitchFamily="34" charset="0"/>
              </a:rPr>
              <a:t> as per approved structure +</a:t>
            </a:r>
            <a:r>
              <a:rPr lang="en-ZA" sz="1400" b="1" dirty="0" smtClean="0">
                <a:latin typeface="Trebuchet MS" panose="020B0603020202020204" pitchFamily="34" charset="0"/>
              </a:rPr>
              <a:t>20</a:t>
            </a:r>
            <a:r>
              <a:rPr lang="en-ZA" sz="1400" dirty="0" smtClean="0">
                <a:solidFill>
                  <a:srgbClr val="C00000"/>
                </a:solidFill>
                <a:latin typeface="Trebuchet MS" panose="020B0603020202020204" pitchFamily="34" charset="0"/>
              </a:rPr>
              <a:t> </a:t>
            </a:r>
            <a:r>
              <a:rPr lang="en-ZA" sz="1400" dirty="0" smtClean="0">
                <a:latin typeface="Trebuchet MS" panose="020B0603020202020204" pitchFamily="34" charset="0"/>
              </a:rPr>
              <a:t>MOU’s)</a:t>
            </a:r>
          </a:p>
          <a:p>
            <a:pPr marL="285750" indent="-285750">
              <a:lnSpc>
                <a:spcPct val="150000"/>
              </a:lnSpc>
              <a:buFont typeface="Arial" panose="020B0604020202020204" pitchFamily="34" charset="0"/>
              <a:buChar char="•"/>
            </a:pPr>
            <a:r>
              <a:rPr lang="en-ZA" sz="1400" b="1" dirty="0" smtClean="0">
                <a:latin typeface="Trebuchet MS" panose="020B0603020202020204" pitchFamily="34" charset="0"/>
              </a:rPr>
              <a:t>Staff vacancy rate at 5.%, vacancy rate for Business Advisors is 8%</a:t>
            </a:r>
          </a:p>
          <a:p>
            <a:pPr marL="285750" indent="-285750">
              <a:lnSpc>
                <a:spcPct val="150000"/>
              </a:lnSpc>
              <a:buFont typeface="Arial" panose="020B0604020202020204" pitchFamily="34" charset="0"/>
              <a:buChar char="•"/>
            </a:pPr>
            <a:r>
              <a:rPr lang="en-ZA" sz="1400" dirty="0" smtClean="0">
                <a:latin typeface="Trebuchet MS" panose="020B0603020202020204" pitchFamily="34" charset="0"/>
              </a:rPr>
              <a:t>Significant part of National Office are in the Enterprise Development Division and Seda Technology programme, which are part of the core services. </a:t>
            </a:r>
          </a:p>
        </p:txBody>
      </p:sp>
    </p:spTree>
    <p:extLst>
      <p:ext uri="{BB962C8B-B14F-4D97-AF65-F5344CB8AC3E}">
        <p14:creationId xmlns:p14="http://schemas.microsoft.com/office/powerpoint/2010/main" val="457131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5388"/>
            <a:ext cx="1219993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886459" y="1134121"/>
            <a:ext cx="10138775" cy="4222785"/>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457200" indent="-457200">
              <a:buClr>
                <a:srgbClr val="EE7700"/>
              </a:buClr>
              <a:buFont typeface="+mj-lt"/>
              <a:buAutoNum type="arabicPeriod"/>
            </a:pPr>
            <a:endParaRPr lang="en-GB" sz="3200" dirty="0" smtClean="0">
              <a:latin typeface="Arial" pitchFamily="34" charset="0"/>
              <a:cs typeface="Arial" pitchFamily="34" charset="0"/>
            </a:endParaRPr>
          </a:p>
          <a:p>
            <a:pPr marL="0" indent="0" algn="just">
              <a:lnSpc>
                <a:spcPct val="150000"/>
              </a:lnSpc>
              <a:buClr>
                <a:srgbClr val="EE7700"/>
              </a:buClr>
              <a:buNone/>
            </a:pPr>
            <a:endParaRPr lang="en-GB" sz="3200" dirty="0">
              <a:latin typeface="Arial" pitchFamily="34" charset="0"/>
              <a:cs typeface="Arial" pitchFamily="34" charset="0"/>
            </a:endParaRPr>
          </a:p>
          <a:p>
            <a:pPr marL="0" indent="0" algn="ctr">
              <a:lnSpc>
                <a:spcPct val="150000"/>
              </a:lnSpc>
              <a:buClr>
                <a:srgbClr val="EE7700"/>
              </a:buClr>
              <a:buNone/>
            </a:pPr>
            <a:r>
              <a:rPr lang="en-GB" sz="3200" dirty="0">
                <a:latin typeface="Arial" pitchFamily="34" charset="0"/>
                <a:cs typeface="Arial" pitchFamily="34" charset="0"/>
              </a:rPr>
              <a:t>2</a:t>
            </a:r>
            <a:r>
              <a:rPr lang="en-GB" sz="3200" dirty="0" smtClean="0">
                <a:latin typeface="Arial" pitchFamily="34" charset="0"/>
                <a:cs typeface="Arial" pitchFamily="34" charset="0"/>
              </a:rPr>
              <a:t>. </a:t>
            </a:r>
            <a:r>
              <a:rPr lang="en-ZA" sz="3200" dirty="0" smtClean="0"/>
              <a:t>PERFORMANCE INFORMATION</a:t>
            </a:r>
          </a:p>
          <a:p>
            <a:pPr marL="457200" indent="-457200">
              <a:buClr>
                <a:srgbClr val="EE7700"/>
              </a:buClr>
              <a:buFont typeface="+mj-lt"/>
              <a:buAutoNum type="arabicPeriod"/>
            </a:pPr>
            <a:endParaRPr lang="en-ZA" sz="3200" dirty="0"/>
          </a:p>
          <a:p>
            <a:pPr marL="0" indent="0">
              <a:buClr>
                <a:srgbClr val="EE7700"/>
              </a:buClr>
              <a:buNone/>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t>6</a:t>
            </a:fld>
            <a:endParaRPr lang="en-ZA"/>
          </a:p>
        </p:txBody>
      </p:sp>
    </p:spTree>
    <p:extLst>
      <p:ext uri="{BB962C8B-B14F-4D97-AF65-F5344CB8AC3E}">
        <p14:creationId xmlns:p14="http://schemas.microsoft.com/office/powerpoint/2010/main" val="26738800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5388"/>
            <a:ext cx="1219993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886459" y="1134121"/>
            <a:ext cx="10138775" cy="4222785"/>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457200" indent="-457200">
              <a:buClr>
                <a:srgbClr val="EE7700"/>
              </a:buClr>
              <a:buFont typeface="+mj-lt"/>
              <a:buAutoNum type="arabicPeriod"/>
            </a:pPr>
            <a:endParaRPr lang="en-GB" sz="3200" dirty="0" smtClean="0">
              <a:latin typeface="Arial" pitchFamily="34" charset="0"/>
              <a:cs typeface="Arial" pitchFamily="34" charset="0"/>
            </a:endParaRPr>
          </a:p>
          <a:p>
            <a:pPr marL="0" indent="0" algn="just">
              <a:lnSpc>
                <a:spcPct val="150000"/>
              </a:lnSpc>
              <a:buClr>
                <a:srgbClr val="EE7700"/>
              </a:buClr>
              <a:buNone/>
            </a:pPr>
            <a:endParaRPr lang="en-GB" sz="3200" dirty="0">
              <a:latin typeface="Arial" pitchFamily="34" charset="0"/>
              <a:cs typeface="Arial" pitchFamily="34" charset="0"/>
            </a:endParaRPr>
          </a:p>
          <a:p>
            <a:pPr marL="0" indent="0" algn="ctr">
              <a:lnSpc>
                <a:spcPct val="150000"/>
              </a:lnSpc>
              <a:buClr>
                <a:srgbClr val="EE7700"/>
              </a:buClr>
              <a:buNone/>
            </a:pPr>
            <a:r>
              <a:rPr lang="en-GB" sz="3200" dirty="0" smtClean="0">
                <a:latin typeface="Arial" pitchFamily="34" charset="0"/>
                <a:cs typeface="Arial" pitchFamily="34" charset="0"/>
              </a:rPr>
              <a:t>4. </a:t>
            </a:r>
            <a:r>
              <a:rPr lang="en-ZA" sz="3200" dirty="0" smtClean="0"/>
              <a:t>FINANCIAL REPORT</a:t>
            </a:r>
          </a:p>
          <a:p>
            <a:pPr marL="457200" indent="-457200">
              <a:buClr>
                <a:srgbClr val="EE7700"/>
              </a:buClr>
              <a:buFont typeface="+mj-lt"/>
              <a:buAutoNum type="arabicPeriod"/>
            </a:pPr>
            <a:endParaRPr lang="en-ZA" sz="3200" dirty="0"/>
          </a:p>
          <a:p>
            <a:pPr marL="0" indent="0">
              <a:buClr>
                <a:srgbClr val="EE7700"/>
              </a:buClr>
              <a:buNone/>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t>60</a:t>
            </a:fld>
            <a:endParaRPr lang="en-ZA"/>
          </a:p>
        </p:txBody>
      </p:sp>
    </p:spTree>
    <p:extLst>
      <p:ext uri="{BB962C8B-B14F-4D97-AF65-F5344CB8AC3E}">
        <p14:creationId xmlns:p14="http://schemas.microsoft.com/office/powerpoint/2010/main" val="3439625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smtClean="0">
                <a:solidFill>
                  <a:srgbClr val="70AD47">
                    <a:lumMod val="75000"/>
                  </a:srgbClr>
                </a:solidFill>
                <a:latin typeface="Trebuchet MS" pitchFamily="34" charset="0"/>
              </a:rPr>
              <a:t>FINANCIAL REPORT - QUARTER 4</a:t>
            </a:r>
            <a:endParaRPr lang="en-ZA" sz="2800" b="1" dirty="0">
              <a:solidFill>
                <a:srgbClr val="70AD47">
                  <a:lumMod val="75000"/>
                </a:srgbClr>
              </a:solidFill>
              <a:latin typeface="Trebuchet MS" pitchFamily="34" charset="0"/>
            </a:endParaRPr>
          </a:p>
        </p:txBody>
      </p:sp>
      <p:pic>
        <p:nvPicPr>
          <p:cNvPr id="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5388"/>
            <a:ext cx="1219993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61</a:t>
            </a:fld>
            <a:endParaRPr lang="en-ZA">
              <a:solidFill>
                <a:prstClr val="black">
                  <a:tint val="75000"/>
                </a:prstClr>
              </a:solidFill>
            </a:endParaRPr>
          </a:p>
        </p:txBody>
      </p:sp>
      <p:sp>
        <p:nvSpPr>
          <p:cNvPr id="11" name="TextBox 10"/>
          <p:cNvSpPr txBox="1"/>
          <p:nvPr/>
        </p:nvSpPr>
        <p:spPr>
          <a:xfrm>
            <a:off x="1676400" y="1153874"/>
            <a:ext cx="8305800" cy="4801314"/>
          </a:xfrm>
          <a:prstGeom prst="rect">
            <a:avLst/>
          </a:prstGeom>
          <a:noFill/>
        </p:spPr>
        <p:txBody>
          <a:bodyPr wrap="square" rtlCol="0">
            <a:spAutoFit/>
          </a:bodyPr>
          <a:lstStyle/>
          <a:p>
            <a:pPr marL="285750" indent="-285750" algn="just">
              <a:buFont typeface="Wingdings" pitchFamily="2" charset="2"/>
              <a:buChar char="Ø"/>
            </a:pPr>
            <a:r>
              <a:rPr lang="en-ZA" dirty="0">
                <a:solidFill>
                  <a:prstClr val="black"/>
                </a:solidFill>
                <a:latin typeface="Trebuchet MS" panose="020B0603020202020204" pitchFamily="34" charset="0"/>
                <a:cs typeface="Arial" panose="020B0604020202020204" pitchFamily="34" charset="0"/>
              </a:rPr>
              <a:t>The total </a:t>
            </a:r>
            <a:r>
              <a:rPr lang="en-ZA" dirty="0" smtClean="0">
                <a:solidFill>
                  <a:prstClr val="black"/>
                </a:solidFill>
                <a:latin typeface="Trebuchet MS" panose="020B0603020202020204" pitchFamily="34" charset="0"/>
                <a:cs typeface="Arial" panose="020B0604020202020204" pitchFamily="34" charset="0"/>
              </a:rPr>
              <a:t>revenue </a:t>
            </a:r>
            <a:r>
              <a:rPr lang="en-ZA" dirty="0">
                <a:solidFill>
                  <a:prstClr val="black"/>
                </a:solidFill>
                <a:latin typeface="Trebuchet MS" panose="020B0603020202020204" pitchFamily="34" charset="0"/>
                <a:cs typeface="Arial" panose="020B0604020202020204" pitchFamily="34" charset="0"/>
              </a:rPr>
              <a:t>budget for Seda for the </a:t>
            </a:r>
            <a:r>
              <a:rPr lang="en-ZA" dirty="0" smtClean="0">
                <a:solidFill>
                  <a:prstClr val="black"/>
                </a:solidFill>
                <a:latin typeface="Trebuchet MS" panose="020B0603020202020204" pitchFamily="34" charset="0"/>
                <a:cs typeface="Arial" panose="020B0604020202020204" pitchFamily="34" charset="0"/>
              </a:rPr>
              <a:t>2018/19 </a:t>
            </a:r>
            <a:r>
              <a:rPr lang="en-ZA" dirty="0">
                <a:solidFill>
                  <a:prstClr val="black"/>
                </a:solidFill>
                <a:latin typeface="Trebuchet MS" panose="020B0603020202020204" pitchFamily="34" charset="0"/>
                <a:cs typeface="Arial" panose="020B0604020202020204" pitchFamily="34" charset="0"/>
              </a:rPr>
              <a:t>financial year amounts to </a:t>
            </a:r>
            <a:r>
              <a:rPr lang="en-ZA" dirty="0" smtClean="0">
                <a:solidFill>
                  <a:prstClr val="black"/>
                </a:solidFill>
                <a:latin typeface="Trebuchet MS" panose="020B0603020202020204" pitchFamily="34" charset="0"/>
                <a:cs typeface="Arial" panose="020B0604020202020204" pitchFamily="34" charset="0"/>
              </a:rPr>
              <a:t>R862,43 million </a:t>
            </a:r>
            <a:r>
              <a:rPr lang="en-ZA" dirty="0">
                <a:solidFill>
                  <a:prstClr val="black"/>
                </a:solidFill>
                <a:latin typeface="Trebuchet MS" panose="020B0603020202020204" pitchFamily="34" charset="0"/>
                <a:cs typeface="Arial" panose="020B0604020202020204" pitchFamily="34" charset="0"/>
              </a:rPr>
              <a:t>and the total </a:t>
            </a:r>
            <a:r>
              <a:rPr lang="en-ZA" dirty="0" smtClean="0">
                <a:solidFill>
                  <a:prstClr val="black"/>
                </a:solidFill>
                <a:latin typeface="Trebuchet MS" panose="020B0603020202020204" pitchFamily="34" charset="0"/>
                <a:cs typeface="Arial" panose="020B0604020202020204" pitchFamily="34" charset="0"/>
              </a:rPr>
              <a:t>expenditure budget amounts </a:t>
            </a:r>
            <a:r>
              <a:rPr lang="en-ZA" dirty="0">
                <a:solidFill>
                  <a:prstClr val="black"/>
                </a:solidFill>
                <a:latin typeface="Trebuchet MS" panose="020B0603020202020204" pitchFamily="34" charset="0"/>
                <a:cs typeface="Arial" panose="020B0604020202020204" pitchFamily="34" charset="0"/>
              </a:rPr>
              <a:t>to </a:t>
            </a:r>
            <a:r>
              <a:rPr lang="en-ZA" dirty="0" smtClean="0">
                <a:solidFill>
                  <a:prstClr val="black"/>
                </a:solidFill>
                <a:latin typeface="Trebuchet MS" panose="020B0603020202020204" pitchFamily="34" charset="0"/>
                <a:cs typeface="Arial" panose="020B0604020202020204" pitchFamily="34" charset="0"/>
              </a:rPr>
              <a:t>R862,43 million.</a:t>
            </a:r>
          </a:p>
          <a:p>
            <a:pPr algn="just"/>
            <a:endParaRPr lang="en-ZA" dirty="0" smtClean="0">
              <a:solidFill>
                <a:prstClr val="black"/>
              </a:solidFill>
              <a:latin typeface="Trebuchet MS" panose="020B0603020202020204" pitchFamily="34" charset="0"/>
              <a:cs typeface="Arial" panose="020B0604020202020204" pitchFamily="34" charset="0"/>
            </a:endParaRPr>
          </a:p>
          <a:p>
            <a:pPr marL="285750" indent="-285750" algn="just">
              <a:buFont typeface="Wingdings" pitchFamily="2" charset="2"/>
              <a:buChar char="Ø"/>
            </a:pPr>
            <a:r>
              <a:rPr lang="en-ZA" dirty="0" smtClean="0">
                <a:solidFill>
                  <a:prstClr val="black"/>
                </a:solidFill>
                <a:latin typeface="Trebuchet MS" panose="020B0603020202020204" pitchFamily="34" charset="0"/>
                <a:cs typeface="Arial" panose="020B0604020202020204" pitchFamily="34" charset="0"/>
              </a:rPr>
              <a:t>The budget split per expenditure category is as follows:</a:t>
            </a:r>
          </a:p>
          <a:p>
            <a:endParaRPr lang="en-ZA" dirty="0" smtClean="0">
              <a:solidFill>
                <a:prstClr val="black"/>
              </a:solidFill>
              <a:latin typeface="Trebuchet MS" panose="020B0603020202020204" pitchFamily="34" charset="0"/>
            </a:endParaRPr>
          </a:p>
          <a:p>
            <a:endParaRPr lang="en-ZA" dirty="0" smtClean="0">
              <a:solidFill>
                <a:prstClr val="black"/>
              </a:solidFill>
              <a:latin typeface="Trebuchet MS" panose="020B0603020202020204" pitchFamily="34" charset="0"/>
            </a:endParaRPr>
          </a:p>
          <a:p>
            <a:endParaRPr lang="en-ZA" dirty="0" smtClean="0">
              <a:solidFill>
                <a:prstClr val="black"/>
              </a:solidFill>
              <a:latin typeface="Trebuchet MS" panose="020B0603020202020204" pitchFamily="34" charset="0"/>
            </a:endParaRPr>
          </a:p>
          <a:p>
            <a:endParaRPr lang="en-ZA" dirty="0" smtClean="0">
              <a:solidFill>
                <a:prstClr val="black"/>
              </a:solidFill>
              <a:latin typeface="Trebuchet MS" panose="020B0603020202020204" pitchFamily="34" charset="0"/>
            </a:endParaRPr>
          </a:p>
          <a:p>
            <a:endParaRPr lang="en-ZA" dirty="0">
              <a:solidFill>
                <a:prstClr val="black"/>
              </a:solidFill>
              <a:latin typeface="Trebuchet MS" panose="020B0603020202020204" pitchFamily="34" charset="0"/>
            </a:endParaRPr>
          </a:p>
          <a:p>
            <a:endParaRPr lang="en-ZA" dirty="0" smtClean="0">
              <a:solidFill>
                <a:prstClr val="black"/>
              </a:solidFill>
              <a:latin typeface="Trebuchet MS" panose="020B0603020202020204" pitchFamily="34" charset="0"/>
            </a:endParaRPr>
          </a:p>
          <a:p>
            <a:endParaRPr lang="en-ZA" dirty="0">
              <a:solidFill>
                <a:prstClr val="black"/>
              </a:solidFill>
              <a:latin typeface="Trebuchet MS" panose="020B0603020202020204" pitchFamily="34" charset="0"/>
            </a:endParaRPr>
          </a:p>
          <a:p>
            <a:endParaRPr lang="en-ZA" dirty="0" smtClean="0">
              <a:solidFill>
                <a:prstClr val="black"/>
              </a:solidFill>
              <a:latin typeface="Trebuchet MS" panose="020B0603020202020204" pitchFamily="34" charset="0"/>
            </a:endParaRPr>
          </a:p>
          <a:p>
            <a:pPr marL="285750" indent="-285750" algn="just">
              <a:buFont typeface="Wingdings" pitchFamily="2" charset="2"/>
              <a:buChar char="Ø"/>
            </a:pPr>
            <a:r>
              <a:rPr lang="en-ZA" dirty="0">
                <a:solidFill>
                  <a:prstClr val="black"/>
                </a:solidFill>
                <a:latin typeface="Trebuchet MS" panose="020B0603020202020204" pitchFamily="34" charset="0"/>
                <a:cs typeface="Arial" panose="020B0604020202020204" pitchFamily="34" charset="0"/>
              </a:rPr>
              <a:t>The actual expenditure for the period 1 April to </a:t>
            </a:r>
            <a:r>
              <a:rPr lang="en-ZA" dirty="0" smtClean="0">
                <a:solidFill>
                  <a:prstClr val="black"/>
                </a:solidFill>
                <a:latin typeface="Trebuchet MS" panose="020B0603020202020204" pitchFamily="34" charset="0"/>
                <a:cs typeface="Arial" panose="020B0604020202020204" pitchFamily="34" charset="0"/>
              </a:rPr>
              <a:t>31 December 2018 </a:t>
            </a:r>
            <a:r>
              <a:rPr lang="en-ZA" dirty="0">
                <a:solidFill>
                  <a:prstClr val="black"/>
                </a:solidFill>
                <a:latin typeface="Trebuchet MS" panose="020B0603020202020204" pitchFamily="34" charset="0"/>
                <a:cs typeface="Arial" panose="020B0604020202020204" pitchFamily="34" charset="0"/>
              </a:rPr>
              <a:t>amounted to </a:t>
            </a:r>
            <a:r>
              <a:rPr lang="en-ZA" dirty="0" smtClean="0">
                <a:solidFill>
                  <a:prstClr val="black"/>
                </a:solidFill>
                <a:latin typeface="Trebuchet MS" panose="020B0603020202020204" pitchFamily="34" charset="0"/>
                <a:cs typeface="Arial" panose="020B0604020202020204" pitchFamily="34" charset="0"/>
              </a:rPr>
              <a:t>R 566,84 </a:t>
            </a:r>
            <a:r>
              <a:rPr lang="en-ZA" dirty="0">
                <a:solidFill>
                  <a:prstClr val="black"/>
                </a:solidFill>
                <a:latin typeface="Trebuchet MS" panose="020B0603020202020204" pitchFamily="34" charset="0"/>
                <a:cs typeface="Arial" panose="020B0604020202020204" pitchFamily="34" charset="0"/>
              </a:rPr>
              <a:t>million resulting in a pro rata under spending </a:t>
            </a:r>
            <a:r>
              <a:rPr lang="en-ZA" dirty="0" smtClean="0">
                <a:solidFill>
                  <a:prstClr val="black"/>
                </a:solidFill>
                <a:latin typeface="Trebuchet MS" panose="020B0603020202020204" pitchFamily="34" charset="0"/>
                <a:cs typeface="Arial" panose="020B0604020202020204" pitchFamily="34" charset="0"/>
              </a:rPr>
              <a:t>of R 75,13 </a:t>
            </a:r>
            <a:r>
              <a:rPr lang="en-ZA" dirty="0">
                <a:solidFill>
                  <a:prstClr val="black"/>
                </a:solidFill>
                <a:latin typeface="Trebuchet MS" panose="020B0603020202020204" pitchFamily="34" charset="0"/>
                <a:cs typeface="Arial" panose="020B0604020202020204" pitchFamily="34" charset="0"/>
              </a:rPr>
              <a:t>million </a:t>
            </a:r>
            <a:r>
              <a:rPr lang="en-ZA" dirty="0" smtClean="0">
                <a:solidFill>
                  <a:prstClr val="black"/>
                </a:solidFill>
                <a:latin typeface="Trebuchet MS" panose="020B0603020202020204" pitchFamily="34" charset="0"/>
                <a:cs typeface="Arial" panose="020B0604020202020204" pitchFamily="34" charset="0"/>
              </a:rPr>
              <a:t>(11.70%), </a:t>
            </a:r>
            <a:r>
              <a:rPr lang="en-ZA" dirty="0">
                <a:solidFill>
                  <a:prstClr val="black"/>
                </a:solidFill>
                <a:latin typeface="Trebuchet MS" panose="020B0603020202020204" pitchFamily="34" charset="0"/>
                <a:cs typeface="Arial" panose="020B0604020202020204" pitchFamily="34" charset="0"/>
              </a:rPr>
              <a:t>against the pro-rata budget of R </a:t>
            </a:r>
            <a:r>
              <a:rPr lang="en-ZA" dirty="0" smtClean="0">
                <a:solidFill>
                  <a:prstClr val="black"/>
                </a:solidFill>
                <a:latin typeface="Trebuchet MS" panose="020B0603020202020204" pitchFamily="34" charset="0"/>
                <a:cs typeface="Arial" panose="020B0604020202020204" pitchFamily="34" charset="0"/>
              </a:rPr>
              <a:t>641,97 million. Commitments at the end of December 2018 were about R 23,68 million.</a:t>
            </a:r>
          </a:p>
        </p:txBody>
      </p:sp>
      <p:graphicFrame>
        <p:nvGraphicFramePr>
          <p:cNvPr id="12" name="Table 11"/>
          <p:cNvGraphicFramePr>
            <a:graphicFrameLocks noGrp="1"/>
          </p:cNvGraphicFramePr>
          <p:nvPr>
            <p:extLst>
              <p:ext uri="{D42A27DB-BD31-4B8C-83A1-F6EECF244321}">
                <p14:modId xmlns:p14="http://schemas.microsoft.com/office/powerpoint/2010/main" val="4253153817"/>
              </p:ext>
            </p:extLst>
          </p:nvPr>
        </p:nvGraphicFramePr>
        <p:xfrm>
          <a:off x="2133601" y="2583969"/>
          <a:ext cx="8826319" cy="1969936"/>
        </p:xfrm>
        <a:graphic>
          <a:graphicData uri="http://schemas.openxmlformats.org/drawingml/2006/table">
            <a:tbl>
              <a:tblPr firstRow="1" bandRow="1">
                <a:tableStyleId>{F5AB1C69-6EDB-4FF4-983F-18BD219EF322}</a:tableStyleId>
              </a:tblPr>
              <a:tblGrid>
                <a:gridCol w="5938185">
                  <a:extLst>
                    <a:ext uri="{9D8B030D-6E8A-4147-A177-3AD203B41FA5}">
                      <a16:colId xmlns:a16="http://schemas.microsoft.com/office/drawing/2014/main" val="20000"/>
                    </a:ext>
                  </a:extLst>
                </a:gridCol>
                <a:gridCol w="1309894">
                  <a:extLst>
                    <a:ext uri="{9D8B030D-6E8A-4147-A177-3AD203B41FA5}">
                      <a16:colId xmlns:a16="http://schemas.microsoft.com/office/drawing/2014/main" val="20001"/>
                    </a:ext>
                  </a:extLst>
                </a:gridCol>
                <a:gridCol w="1578240">
                  <a:extLst>
                    <a:ext uri="{9D8B030D-6E8A-4147-A177-3AD203B41FA5}">
                      <a16:colId xmlns:a16="http://schemas.microsoft.com/office/drawing/2014/main" val="20002"/>
                    </a:ext>
                  </a:extLst>
                </a:gridCol>
              </a:tblGrid>
              <a:tr h="289655">
                <a:tc>
                  <a:txBody>
                    <a:bodyPr/>
                    <a:lstStyle/>
                    <a:p>
                      <a:r>
                        <a:rPr lang="en-ZA" dirty="0" smtClean="0"/>
                        <a:t>Category of expenditure </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R’million</a:t>
                      </a: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ZA" dirty="0" smtClean="0"/>
                        <a:t>% of budget</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9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Trebuchet MS" panose="020B0603020202020204" pitchFamily="34" charset="0"/>
                        </a:rPr>
                        <a:t>Compensation of employees</a:t>
                      </a:r>
                      <a:endParaRPr lang="en-ZA" dirty="0">
                        <a:latin typeface="Trebuchet MS" panose="020B0603020202020204" pitchFamily="34"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ZA" dirty="0" smtClean="0">
                          <a:latin typeface="Trebuchet MS" panose="020B0603020202020204" pitchFamily="34" charset="0"/>
                        </a:rPr>
                        <a:t>354,40</a:t>
                      </a:r>
                      <a:endParaRPr lang="en-ZA" dirty="0">
                        <a:latin typeface="Trebuchet MS" panose="020B0603020202020204" pitchFamily="34"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ZA" dirty="0" smtClean="0">
                          <a:latin typeface="Trebuchet MS" panose="020B0603020202020204" pitchFamily="34" charset="0"/>
                        </a:rPr>
                        <a:t>41.09%</a:t>
                      </a:r>
                      <a:endParaRPr lang="en-ZA" dirty="0">
                        <a:latin typeface="Trebuchet MS" panose="020B0603020202020204" pitchFamily="34"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06896">
                <a:tc>
                  <a:txBody>
                    <a:bodyPr/>
                    <a:lstStyle/>
                    <a:p>
                      <a:r>
                        <a:rPr lang="en-ZA" dirty="0" smtClean="0">
                          <a:latin typeface="Trebuchet MS" panose="020B0603020202020204" pitchFamily="34" charset="0"/>
                        </a:rPr>
                        <a:t>Operating costs (excluding employees</a:t>
                      </a:r>
                      <a:r>
                        <a:rPr lang="en-ZA" baseline="0" dirty="0" smtClean="0">
                          <a:latin typeface="Trebuchet MS" panose="020B0603020202020204" pitchFamily="34" charset="0"/>
                        </a:rPr>
                        <a:t> compensation)</a:t>
                      </a:r>
                      <a:r>
                        <a:rPr lang="en-ZA" dirty="0" smtClean="0">
                          <a:latin typeface="Trebuchet MS" panose="020B0603020202020204" pitchFamily="34" charset="0"/>
                        </a:rPr>
                        <a:t> </a:t>
                      </a:r>
                      <a:endParaRPr lang="en-ZA" dirty="0">
                        <a:latin typeface="Trebuchet MS" panose="020B0603020202020204" pitchFamily="34"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latin typeface="Trebuchet MS" panose="020B0603020202020204" pitchFamily="34" charset="0"/>
                        </a:rPr>
                        <a:t>158,12</a:t>
                      </a:r>
                      <a:endParaRPr lang="en-ZA" dirty="0">
                        <a:latin typeface="Trebuchet MS" panose="020B0603020202020204" pitchFamily="34"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latin typeface="Trebuchet MS" panose="020B0603020202020204" pitchFamily="34" charset="0"/>
                        </a:rPr>
                        <a:t>18.34%</a:t>
                      </a:r>
                      <a:endParaRPr lang="en-ZA" dirty="0">
                        <a:latin typeface="Trebuchet MS" panose="020B0603020202020204" pitchFamily="34"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9655">
                <a:tc>
                  <a:txBody>
                    <a:bodyPr/>
                    <a:lstStyle/>
                    <a:p>
                      <a:r>
                        <a:rPr lang="en-ZA" dirty="0" smtClean="0">
                          <a:latin typeface="Trebuchet MS" panose="020B0603020202020204" pitchFamily="34" charset="0"/>
                        </a:rPr>
                        <a:t>Programmes and projects</a:t>
                      </a:r>
                      <a:endParaRPr lang="en-ZA" dirty="0">
                        <a:latin typeface="Trebuchet MS" panose="020B0603020202020204" pitchFamily="34"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latin typeface="Trebuchet MS" panose="020B0603020202020204" pitchFamily="34" charset="0"/>
                        </a:rPr>
                        <a:t>342,66</a:t>
                      </a:r>
                      <a:endParaRPr lang="en-ZA" dirty="0">
                        <a:latin typeface="Trebuchet MS" panose="020B0603020202020204" pitchFamily="34"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latin typeface="Trebuchet MS" panose="020B0603020202020204" pitchFamily="34" charset="0"/>
                        </a:rPr>
                        <a:t>39.73%</a:t>
                      </a:r>
                      <a:endParaRPr lang="en-ZA" dirty="0">
                        <a:latin typeface="Trebuchet MS" panose="020B0603020202020204" pitchFamily="34"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9655">
                <a:tc>
                  <a:txBody>
                    <a:bodyPr/>
                    <a:lstStyle/>
                    <a:p>
                      <a:r>
                        <a:rPr lang="en-ZA" dirty="0" smtClean="0">
                          <a:latin typeface="Trebuchet MS" panose="020B0603020202020204" pitchFamily="34" charset="0"/>
                        </a:rPr>
                        <a:t>Capital</a:t>
                      </a:r>
                      <a:endParaRPr lang="en-ZA" dirty="0">
                        <a:latin typeface="Trebuchet MS" panose="020B0603020202020204" pitchFamily="34"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latin typeface="Trebuchet MS" panose="020B0603020202020204" pitchFamily="34" charset="0"/>
                        </a:rPr>
                        <a:t>7,25</a:t>
                      </a:r>
                      <a:endParaRPr lang="en-ZA" dirty="0">
                        <a:latin typeface="Trebuchet MS" panose="020B0603020202020204" pitchFamily="34"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latin typeface="Trebuchet MS" panose="020B0603020202020204" pitchFamily="34" charset="0"/>
                        </a:rPr>
                        <a:t>0.84%</a:t>
                      </a:r>
                      <a:endParaRPr lang="en-ZA" dirty="0">
                        <a:latin typeface="Trebuchet MS" panose="020B0603020202020204" pitchFamily="34"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993485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smtClean="0">
                <a:solidFill>
                  <a:srgbClr val="70AD47">
                    <a:lumMod val="75000"/>
                  </a:srgbClr>
                </a:solidFill>
                <a:latin typeface="Trebuchet MS" pitchFamily="34" charset="0"/>
              </a:rPr>
              <a:t>EXPENDITURE PERFORMANCE</a:t>
            </a:r>
            <a:endParaRPr lang="en-ZA" sz="2800" b="1" dirty="0">
              <a:solidFill>
                <a:srgbClr val="70AD47">
                  <a:lumMod val="75000"/>
                </a:srgbClr>
              </a:solidFill>
              <a:latin typeface="Trebuchet MS" pitchFamily="34" charset="0"/>
            </a:endParaRPr>
          </a:p>
        </p:txBody>
      </p:sp>
      <p:pic>
        <p:nvPicPr>
          <p:cNvPr id="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5388"/>
            <a:ext cx="1219993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62</a:t>
            </a:fld>
            <a:endParaRPr lang="en-ZA">
              <a:solidFill>
                <a:prstClr val="black">
                  <a:tint val="75000"/>
                </a:prstClr>
              </a:solidFill>
            </a:endParaRPr>
          </a:p>
        </p:txBody>
      </p:sp>
      <p:pic>
        <p:nvPicPr>
          <p:cNvPr id="11" name="Picture 10"/>
          <p:cNvPicPr>
            <a:picLocks noChangeAspect="1"/>
          </p:cNvPicPr>
          <p:nvPr/>
        </p:nvPicPr>
        <p:blipFill>
          <a:blip r:embed="rId4"/>
          <a:stretch>
            <a:fillRect/>
          </a:stretch>
        </p:blipFill>
        <p:spPr>
          <a:xfrm>
            <a:off x="1855528" y="1848395"/>
            <a:ext cx="8126672" cy="4017612"/>
          </a:xfrm>
          <a:prstGeom prst="rect">
            <a:avLst/>
          </a:prstGeom>
        </p:spPr>
      </p:pic>
      <p:sp>
        <p:nvSpPr>
          <p:cNvPr id="12" name="TextBox 11"/>
          <p:cNvSpPr txBox="1"/>
          <p:nvPr/>
        </p:nvSpPr>
        <p:spPr>
          <a:xfrm>
            <a:off x="1711233" y="1069682"/>
            <a:ext cx="7881257" cy="369332"/>
          </a:xfrm>
          <a:prstGeom prst="rect">
            <a:avLst/>
          </a:prstGeom>
          <a:noFill/>
        </p:spPr>
        <p:txBody>
          <a:bodyPr wrap="square" rtlCol="0">
            <a:spAutoFit/>
          </a:bodyPr>
          <a:lstStyle/>
          <a:p>
            <a:r>
              <a:rPr lang="en-US" dirty="0" smtClean="0">
                <a:solidFill>
                  <a:prstClr val="black"/>
                </a:solidFill>
                <a:latin typeface="Arial" panose="020B0604020202020204" pitchFamily="34" charset="0"/>
                <a:cs typeface="Arial" panose="020B0604020202020204" pitchFamily="34" charset="0"/>
              </a:rPr>
              <a:t>Expenditure comparison previous periods to the period under review </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146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smtClean="0">
                <a:solidFill>
                  <a:srgbClr val="70AD47">
                    <a:lumMod val="75000"/>
                  </a:srgbClr>
                </a:solidFill>
                <a:latin typeface="Trebuchet MS" pitchFamily="34" charset="0"/>
              </a:rPr>
              <a:t>PORTFOLIO SPEND PER PROGRAMME</a:t>
            </a:r>
            <a:endParaRPr lang="en-ZA" sz="2800" b="1" dirty="0">
              <a:solidFill>
                <a:srgbClr val="70AD47">
                  <a:lumMod val="75000"/>
                </a:srgbClr>
              </a:solidFill>
              <a:latin typeface="Trebuchet MS" pitchFamily="34" charset="0"/>
            </a:endParaRPr>
          </a:p>
        </p:txBody>
      </p:sp>
      <p:pic>
        <p:nvPicPr>
          <p:cNvPr id="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5388"/>
            <a:ext cx="1219993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A32619B-E9F6-4002-8F95-E8AFA5AE3C53}" type="slidenum">
              <a:rPr lang="en-ZA" smtClean="0">
                <a:solidFill>
                  <a:prstClr val="black">
                    <a:tint val="75000"/>
                  </a:prstClr>
                </a:solidFill>
              </a:rPr>
              <a:pPr/>
              <a:t>63</a:t>
            </a:fld>
            <a:endParaRPr lang="en-ZA">
              <a:solidFill>
                <a:prstClr val="black">
                  <a:tint val="75000"/>
                </a:prstClr>
              </a:solidFill>
            </a:endParaRPr>
          </a:p>
        </p:txBody>
      </p:sp>
      <p:pic>
        <p:nvPicPr>
          <p:cNvPr id="9" name="Picture 8"/>
          <p:cNvPicPr>
            <a:picLocks noChangeAspect="1"/>
          </p:cNvPicPr>
          <p:nvPr/>
        </p:nvPicPr>
        <p:blipFill>
          <a:blip r:embed="rId4"/>
          <a:stretch>
            <a:fillRect/>
          </a:stretch>
        </p:blipFill>
        <p:spPr>
          <a:xfrm>
            <a:off x="1793966" y="1136470"/>
            <a:ext cx="9602058" cy="3631474"/>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005046768"/>
              </p:ext>
            </p:extLst>
          </p:nvPr>
        </p:nvGraphicFramePr>
        <p:xfrm>
          <a:off x="2164080" y="4956734"/>
          <a:ext cx="7620000" cy="1129862"/>
        </p:xfrm>
        <a:graphic>
          <a:graphicData uri="http://schemas.openxmlformats.org/drawingml/2006/table">
            <a:tbl>
              <a:tblPr firstRow="1" bandRow="1">
                <a:tableStyleId>{2D5ABB26-0587-4C30-8999-92F81FD0307C}</a:tableStyleId>
              </a:tblPr>
              <a:tblGrid>
                <a:gridCol w="2319131">
                  <a:extLst>
                    <a:ext uri="{9D8B030D-6E8A-4147-A177-3AD203B41FA5}">
                      <a16:colId xmlns:a16="http://schemas.microsoft.com/office/drawing/2014/main" val="20000"/>
                    </a:ext>
                  </a:extLst>
                </a:gridCol>
                <a:gridCol w="1656521">
                  <a:extLst>
                    <a:ext uri="{9D8B030D-6E8A-4147-A177-3AD203B41FA5}">
                      <a16:colId xmlns:a16="http://schemas.microsoft.com/office/drawing/2014/main" val="20001"/>
                    </a:ext>
                  </a:extLst>
                </a:gridCol>
                <a:gridCol w="1739348">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02697">
                <a:tc>
                  <a:txBody>
                    <a:bodyPr/>
                    <a:lstStyle/>
                    <a:p>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ZA" sz="1400" b="1" dirty="0" smtClean="0"/>
                        <a:t>Programme</a:t>
                      </a:r>
                      <a:r>
                        <a:rPr lang="en-ZA" sz="1400" b="1" baseline="0" dirty="0" smtClean="0"/>
                        <a:t> 1: Enterprise </a:t>
                      </a:r>
                      <a:r>
                        <a:rPr lang="en-ZA" sz="1400" b="1" baseline="0" dirty="0" err="1" smtClean="0"/>
                        <a:t>Dev</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ZA" sz="1400" b="1" dirty="0" smtClean="0"/>
                        <a:t>Programme 2: </a:t>
                      </a:r>
                    </a:p>
                    <a:p>
                      <a:pPr algn="ctr"/>
                      <a:r>
                        <a:rPr lang="en-ZA" sz="1400" b="1" dirty="0" smtClean="0"/>
                        <a:t>Seda Tech </a:t>
                      </a:r>
                      <a:r>
                        <a:rPr lang="en-ZA" sz="1400" b="1" dirty="0" err="1" smtClean="0"/>
                        <a:t>Prog</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ZA" sz="1400" b="1" dirty="0" smtClean="0"/>
                        <a:t>Programme 3: Admin</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302697">
                <a:tc>
                  <a:txBody>
                    <a:bodyPr/>
                    <a:lstStyle/>
                    <a:p>
                      <a:r>
                        <a:rPr lang="en-ZA" sz="1400" b="1" dirty="0" smtClean="0"/>
                        <a:t>% of Budget</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smtClean="0"/>
                        <a:t>57.62%</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smtClean="0"/>
                        <a:t>22.20%</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smtClean="0"/>
                        <a:t>20.17%</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6902">
                <a:tc>
                  <a:txBody>
                    <a:bodyPr/>
                    <a:lstStyle/>
                    <a:p>
                      <a:r>
                        <a:rPr lang="en-ZA" sz="1400" b="1" dirty="0" smtClean="0"/>
                        <a:t>% of Actual</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smtClean="0"/>
                        <a:t>57.37%</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smtClean="0"/>
                        <a:t>20.58%</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smtClean="0"/>
                        <a:t>22.05%</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947581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5388"/>
            <a:ext cx="1219993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886459" y="1134121"/>
            <a:ext cx="10138775" cy="4222785"/>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457200" indent="-457200">
              <a:buClr>
                <a:srgbClr val="EE7700"/>
              </a:buClr>
              <a:buFont typeface="+mj-lt"/>
              <a:buAutoNum type="arabicPeriod"/>
            </a:pPr>
            <a:endParaRPr lang="en-GB" sz="3200" dirty="0" smtClean="0">
              <a:latin typeface="Arial" pitchFamily="34" charset="0"/>
              <a:cs typeface="Arial" pitchFamily="34" charset="0"/>
            </a:endParaRPr>
          </a:p>
          <a:p>
            <a:pPr marL="0" indent="0" algn="just">
              <a:lnSpc>
                <a:spcPct val="150000"/>
              </a:lnSpc>
              <a:buClr>
                <a:srgbClr val="EE7700"/>
              </a:buClr>
              <a:buNone/>
            </a:pPr>
            <a:endParaRPr lang="en-GB" sz="3200" dirty="0">
              <a:latin typeface="Arial" pitchFamily="34" charset="0"/>
              <a:cs typeface="Arial" pitchFamily="34" charset="0"/>
            </a:endParaRPr>
          </a:p>
          <a:p>
            <a:pPr marL="0" indent="0" algn="ctr">
              <a:lnSpc>
                <a:spcPct val="150000"/>
              </a:lnSpc>
              <a:buClr>
                <a:srgbClr val="EE7700"/>
              </a:buClr>
              <a:buNone/>
            </a:pPr>
            <a:r>
              <a:rPr lang="en-GB" sz="3200" dirty="0" smtClean="0">
                <a:latin typeface="Arial" pitchFamily="34" charset="0"/>
                <a:cs typeface="Arial" pitchFamily="34" charset="0"/>
              </a:rPr>
              <a:t>5. </a:t>
            </a:r>
            <a:r>
              <a:rPr lang="en-ZA" sz="3200" dirty="0" smtClean="0"/>
              <a:t>RISK MANAGEMENT</a:t>
            </a:r>
          </a:p>
          <a:p>
            <a:pPr marL="457200" indent="-457200">
              <a:buClr>
                <a:srgbClr val="EE7700"/>
              </a:buClr>
              <a:buFont typeface="+mj-lt"/>
              <a:buAutoNum type="arabicPeriod"/>
            </a:pPr>
            <a:endParaRPr lang="en-ZA" sz="3200" dirty="0"/>
          </a:p>
          <a:p>
            <a:pPr marL="0" indent="0">
              <a:buClr>
                <a:srgbClr val="EE7700"/>
              </a:buClr>
              <a:buNone/>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smtClean="0">
              <a:latin typeface="Arial" pitchFamily="34" charset="0"/>
              <a:cs typeface="Arial" pitchFamily="34" charset="0"/>
            </a:endParaRPr>
          </a:p>
          <a:p>
            <a:pPr marL="457200" indent="-457200">
              <a:buClr>
                <a:srgbClr val="EE7700"/>
              </a:buClr>
              <a:buFont typeface="+mj-lt"/>
              <a:buAutoNum type="arabicPeriod"/>
            </a:pPr>
            <a:endParaRPr lang="en-GB"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t>64</a:t>
            </a:fld>
            <a:endParaRPr lang="en-ZA"/>
          </a:p>
        </p:txBody>
      </p:sp>
    </p:spTree>
    <p:extLst>
      <p:ext uri="{BB962C8B-B14F-4D97-AF65-F5344CB8AC3E}">
        <p14:creationId xmlns:p14="http://schemas.microsoft.com/office/powerpoint/2010/main" val="27178574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275421" y="2600241"/>
            <a:ext cx="3918996" cy="1516205"/>
          </a:xfrm>
          <a:prstGeom prst="rect">
            <a:avLst/>
          </a:prstGeom>
        </p:spPr>
        <p:txBody>
          <a:bodyPr vert="horz" lIns="38576" tIns="19289" rIns="38576" bIns="19289"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defTabSz="685800"/>
            <a:endParaRPr lang="en-US" sz="1013" dirty="0">
              <a:solidFill>
                <a:prstClr val="black"/>
              </a:solidFill>
              <a:latin typeface="din"/>
            </a:endParaRPr>
          </a:p>
        </p:txBody>
      </p:sp>
      <p:sp>
        <p:nvSpPr>
          <p:cNvPr id="8" name="Rectangle 7"/>
          <p:cNvSpPr/>
          <p:nvPr/>
        </p:nvSpPr>
        <p:spPr>
          <a:xfrm>
            <a:off x="3006252" y="1557232"/>
            <a:ext cx="6661931" cy="300082"/>
          </a:xfrm>
          <a:prstGeom prst="rect">
            <a:avLst/>
          </a:prstGeom>
        </p:spPr>
        <p:txBody>
          <a:bodyPr wrap="square">
            <a:spAutoFit/>
          </a:bodyPr>
          <a:lstStyle/>
          <a:p>
            <a:pPr defTabSz="685800"/>
            <a:r>
              <a:rPr lang="en-ZA" sz="1350" b="1" dirty="0">
                <a:solidFill>
                  <a:prstClr val="black"/>
                </a:solidFill>
                <a:latin typeface="Trebuchet MS"/>
                <a:cs typeface="Trebuchet MS"/>
              </a:rPr>
              <a:t> </a:t>
            </a:r>
            <a:endParaRPr lang="en-ZA" sz="1350" dirty="0">
              <a:solidFill>
                <a:prstClr val="black"/>
              </a:solidFill>
            </a:endParaRPr>
          </a:p>
        </p:txBody>
      </p:sp>
      <p:sp>
        <p:nvSpPr>
          <p:cNvPr id="10" name="Content Placeholder 3"/>
          <p:cNvSpPr txBox="1">
            <a:spLocks/>
          </p:cNvSpPr>
          <p:nvPr/>
        </p:nvSpPr>
        <p:spPr>
          <a:xfrm>
            <a:off x="1167383" y="1474788"/>
            <a:ext cx="10314867" cy="3779698"/>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defTabSz="685800"/>
            <a:r>
              <a:rPr lang="en-ZA" sz="1200" b="1" dirty="0">
                <a:solidFill>
                  <a:prstClr val="black"/>
                </a:solidFill>
                <a:latin typeface="Trebuchet MS" panose="020B0603020202020204" pitchFamily="34" charset="0"/>
              </a:rPr>
              <a:t>STRATEGIC RISK REGISTER</a:t>
            </a:r>
          </a:p>
          <a:p>
            <a:pPr algn="l" defTabSz="685800"/>
            <a:endParaRPr lang="en-ZA" sz="1200" dirty="0">
              <a:solidFill>
                <a:prstClr val="black"/>
              </a:solidFill>
              <a:latin typeface="Trebuchet MS" panose="020B0603020202020204" pitchFamily="34" charset="0"/>
            </a:endParaRPr>
          </a:p>
          <a:p>
            <a:pPr algn="l" defTabSz="685800"/>
            <a:r>
              <a:rPr lang="en-ZA" sz="1800" dirty="0">
                <a:solidFill>
                  <a:prstClr val="black"/>
                </a:solidFill>
                <a:latin typeface="Trebuchet MS" panose="020B0603020202020204" pitchFamily="34" charset="0"/>
              </a:rPr>
              <a:t>Overall monitoring of the 2019/20 Strategic Risk Action Treatment Plans for the 4</a:t>
            </a:r>
            <a:r>
              <a:rPr lang="en-ZA" sz="1800" baseline="30000" dirty="0">
                <a:solidFill>
                  <a:prstClr val="black"/>
                </a:solidFill>
                <a:latin typeface="Trebuchet MS" panose="020B0603020202020204" pitchFamily="34" charset="0"/>
              </a:rPr>
              <a:t>th</a:t>
            </a:r>
            <a:r>
              <a:rPr lang="en-ZA" sz="1800" dirty="0">
                <a:solidFill>
                  <a:prstClr val="black"/>
                </a:solidFill>
                <a:latin typeface="Trebuchet MS" panose="020B0603020202020204" pitchFamily="34" charset="0"/>
              </a:rPr>
              <a:t> quarter is as follows</a:t>
            </a:r>
            <a:r>
              <a:rPr lang="en-ZA" sz="1200" dirty="0" smtClean="0">
                <a:solidFill>
                  <a:prstClr val="black"/>
                </a:solidFill>
                <a:latin typeface="Trebuchet MS" panose="020B0603020202020204" pitchFamily="34" charset="0"/>
              </a:rPr>
              <a:t>:</a:t>
            </a:r>
          </a:p>
          <a:p>
            <a:pPr algn="l" defTabSz="685800"/>
            <a:endParaRPr lang="en-ZA" sz="1200" dirty="0">
              <a:solidFill>
                <a:prstClr val="black"/>
              </a:solidFill>
              <a:latin typeface="Trebuchet MS" panose="020B0603020202020204" pitchFamily="34" charset="0"/>
            </a:endParaRPr>
          </a:p>
          <a:p>
            <a:pPr algn="l" defTabSz="685800"/>
            <a:endParaRPr lang="en-ZA" sz="1350" dirty="0">
              <a:solidFill>
                <a:prstClr val="black">
                  <a:tint val="75000"/>
                </a:prstClr>
              </a:solidFill>
              <a:latin typeface="Trebuchet MS" panose="020B0603020202020204" pitchFamily="34" charset="0"/>
            </a:endParaRPr>
          </a:p>
          <a:p>
            <a:pPr algn="l" defTabSz="685800">
              <a:lnSpc>
                <a:spcPct val="150000"/>
              </a:lnSpc>
              <a:spcBef>
                <a:spcPts val="0"/>
              </a:spcBef>
            </a:pPr>
            <a:endParaRPr lang="en-US" sz="1350" b="1" dirty="0">
              <a:solidFill>
                <a:prstClr val="black"/>
              </a:solidFill>
              <a:latin typeface="Trebuchet MS" panose="020B0603020202020204" pitchFamily="34" charset="0"/>
              <a:cs typeface="Arial" panose="020B0604020202020204" pitchFamily="34" charset="0"/>
            </a:endParaRPr>
          </a:p>
          <a:p>
            <a:pPr algn="l" defTabSz="685800">
              <a:lnSpc>
                <a:spcPct val="150000"/>
              </a:lnSpc>
              <a:spcBef>
                <a:spcPts val="0"/>
              </a:spcBef>
            </a:pPr>
            <a:endParaRPr lang="en-US" sz="1350" b="1" dirty="0">
              <a:solidFill>
                <a:prstClr val="black"/>
              </a:solidFill>
              <a:latin typeface="Trebuchet MS" panose="020B0603020202020204" pitchFamily="34" charset="0"/>
              <a:cs typeface="Arial" panose="020B0604020202020204" pitchFamily="34" charset="0"/>
            </a:endParaRPr>
          </a:p>
          <a:p>
            <a:pPr algn="l" defTabSz="685800">
              <a:lnSpc>
                <a:spcPct val="150000"/>
              </a:lnSpc>
              <a:spcBef>
                <a:spcPts val="0"/>
              </a:spcBef>
            </a:pPr>
            <a:endParaRPr lang="en-US" sz="1350" b="1" dirty="0">
              <a:solidFill>
                <a:prstClr val="black"/>
              </a:solidFill>
              <a:latin typeface="Trebuchet MS" panose="020B0603020202020204" pitchFamily="34" charset="0"/>
              <a:cs typeface="Arial" panose="020B0604020202020204" pitchFamily="34" charset="0"/>
            </a:endParaRPr>
          </a:p>
          <a:p>
            <a:pPr algn="l" defTabSz="685800">
              <a:lnSpc>
                <a:spcPct val="150000"/>
              </a:lnSpc>
              <a:spcBef>
                <a:spcPts val="0"/>
              </a:spcBef>
            </a:pPr>
            <a:endParaRPr lang="en-US" sz="1350" dirty="0">
              <a:solidFill>
                <a:prstClr val="black"/>
              </a:solidFill>
              <a:latin typeface="Trebuchet MS" panose="020B0603020202020204" pitchFamily="34" charset="0"/>
              <a:cs typeface="Arial" panose="020B0604020202020204" pitchFamily="34" charset="0"/>
            </a:endParaRPr>
          </a:p>
          <a:p>
            <a:pPr algn="l" defTabSz="685800">
              <a:lnSpc>
                <a:spcPct val="150000"/>
              </a:lnSpc>
              <a:spcBef>
                <a:spcPts val="0"/>
              </a:spcBef>
            </a:pPr>
            <a:endParaRPr lang="en-US" sz="1350" dirty="0">
              <a:solidFill>
                <a:prstClr val="black"/>
              </a:solidFill>
              <a:latin typeface="Trebuchet MS" panose="020B0603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587724555"/>
              </p:ext>
            </p:extLst>
          </p:nvPr>
        </p:nvGraphicFramePr>
        <p:xfrm>
          <a:off x="2369831" y="2803519"/>
          <a:ext cx="7192181" cy="1506225"/>
        </p:xfrm>
        <a:graphic>
          <a:graphicData uri="http://schemas.openxmlformats.org/drawingml/2006/table">
            <a:tbl>
              <a:tblPr firstRow="1" firstCol="1" bandRow="1">
                <a:tableStyleId>{5C22544A-7EE6-4342-B048-85BDC9FD1C3A}</a:tableStyleId>
              </a:tblPr>
              <a:tblGrid>
                <a:gridCol w="1634482">
                  <a:extLst>
                    <a:ext uri="{9D8B030D-6E8A-4147-A177-3AD203B41FA5}">
                      <a16:colId xmlns:a16="http://schemas.microsoft.com/office/drawing/2014/main" val="2275719702"/>
                    </a:ext>
                  </a:extLst>
                </a:gridCol>
                <a:gridCol w="2070394">
                  <a:extLst>
                    <a:ext uri="{9D8B030D-6E8A-4147-A177-3AD203B41FA5}">
                      <a16:colId xmlns:a16="http://schemas.microsoft.com/office/drawing/2014/main" val="3127213604"/>
                    </a:ext>
                  </a:extLst>
                </a:gridCol>
                <a:gridCol w="1185499">
                  <a:extLst>
                    <a:ext uri="{9D8B030D-6E8A-4147-A177-3AD203B41FA5}">
                      <a16:colId xmlns:a16="http://schemas.microsoft.com/office/drawing/2014/main" val="1408192978"/>
                    </a:ext>
                  </a:extLst>
                </a:gridCol>
                <a:gridCol w="1103237">
                  <a:extLst>
                    <a:ext uri="{9D8B030D-6E8A-4147-A177-3AD203B41FA5}">
                      <a16:colId xmlns:a16="http://schemas.microsoft.com/office/drawing/2014/main" val="2015694665"/>
                    </a:ext>
                  </a:extLst>
                </a:gridCol>
                <a:gridCol w="1198569">
                  <a:extLst>
                    <a:ext uri="{9D8B030D-6E8A-4147-A177-3AD203B41FA5}">
                      <a16:colId xmlns:a16="http://schemas.microsoft.com/office/drawing/2014/main" val="948230970"/>
                    </a:ext>
                  </a:extLst>
                </a:gridCol>
              </a:tblGrid>
              <a:tr h="502075">
                <a:tc>
                  <a:txBody>
                    <a:bodyPr/>
                    <a:lstStyle/>
                    <a:p>
                      <a:pPr>
                        <a:lnSpc>
                          <a:spcPct val="150000"/>
                        </a:lnSpc>
                        <a:spcAft>
                          <a:spcPts val="0"/>
                        </a:spcAft>
                      </a:pPr>
                      <a:r>
                        <a:rPr lang="en-ZA" sz="1200" dirty="0">
                          <a:effectLst/>
                          <a:latin typeface="Trebuchet MS" panose="020B0603020202020204" pitchFamily="34" charset="0"/>
                        </a:rPr>
                        <a:t>Register Name</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50000"/>
                        </a:lnSpc>
                        <a:spcAft>
                          <a:spcPts val="0"/>
                        </a:spcAft>
                      </a:pPr>
                      <a:r>
                        <a:rPr lang="en-ZA" sz="1200">
                          <a:effectLst/>
                          <a:latin typeface="Trebuchet MS" panose="020B0603020202020204" pitchFamily="34" charset="0"/>
                        </a:rPr>
                        <a:t>Number of Action Plans</a:t>
                      </a:r>
                      <a:endParaRPr lang="en-ZA" sz="12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50000"/>
                        </a:lnSpc>
                        <a:spcAft>
                          <a:spcPts val="0"/>
                        </a:spcAft>
                      </a:pPr>
                      <a:r>
                        <a:rPr lang="en-ZA" sz="1200" dirty="0">
                          <a:effectLst/>
                          <a:latin typeface="Trebuchet MS" panose="020B0603020202020204" pitchFamily="34" charset="0"/>
                        </a:rPr>
                        <a:t>Not Started</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50000"/>
                        </a:lnSpc>
                        <a:spcAft>
                          <a:spcPts val="0"/>
                        </a:spcAft>
                      </a:pPr>
                      <a:r>
                        <a:rPr lang="en-ZA" sz="1200">
                          <a:effectLst/>
                          <a:latin typeface="Trebuchet MS" panose="020B0603020202020204" pitchFamily="34" charset="0"/>
                        </a:rPr>
                        <a:t>In Progress</a:t>
                      </a:r>
                      <a:endParaRPr lang="en-ZA" sz="12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50000"/>
                        </a:lnSpc>
                        <a:spcAft>
                          <a:spcPts val="0"/>
                        </a:spcAft>
                      </a:pPr>
                      <a:r>
                        <a:rPr lang="en-ZA" sz="1200">
                          <a:effectLst/>
                          <a:latin typeface="Trebuchet MS" panose="020B0603020202020204" pitchFamily="34" charset="0"/>
                        </a:rPr>
                        <a:t>Complete</a:t>
                      </a:r>
                      <a:endParaRPr lang="en-ZA" sz="12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188324366"/>
                  </a:ext>
                </a:extLst>
              </a:tr>
              <a:tr h="502075">
                <a:tc>
                  <a:txBody>
                    <a:bodyPr/>
                    <a:lstStyle/>
                    <a:p>
                      <a:pPr>
                        <a:lnSpc>
                          <a:spcPct val="150000"/>
                        </a:lnSpc>
                        <a:spcAft>
                          <a:spcPts val="0"/>
                        </a:spcAft>
                      </a:pPr>
                      <a:r>
                        <a:rPr lang="en-ZA" sz="1200">
                          <a:effectLst/>
                          <a:latin typeface="Trebuchet MS" panose="020B0603020202020204" pitchFamily="34" charset="0"/>
                        </a:rPr>
                        <a:t>Strategic Register</a:t>
                      </a:r>
                      <a:endParaRPr lang="en-ZA" sz="12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50000"/>
                        </a:lnSpc>
                        <a:spcAft>
                          <a:spcPts val="0"/>
                        </a:spcAft>
                      </a:pPr>
                      <a:r>
                        <a:rPr lang="en-ZA" sz="1200">
                          <a:effectLst/>
                          <a:latin typeface="Trebuchet MS" panose="020B0603020202020204" pitchFamily="34" charset="0"/>
                        </a:rPr>
                        <a:t>30</a:t>
                      </a:r>
                      <a:endParaRPr lang="en-ZA" sz="12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50000"/>
                        </a:lnSpc>
                        <a:spcAft>
                          <a:spcPts val="0"/>
                        </a:spcAft>
                      </a:pPr>
                      <a:r>
                        <a:rPr lang="en-ZA" sz="1200">
                          <a:effectLst/>
                          <a:latin typeface="Trebuchet MS" panose="020B0603020202020204" pitchFamily="34" charset="0"/>
                        </a:rPr>
                        <a:t>0 (0%)</a:t>
                      </a:r>
                      <a:endParaRPr lang="en-ZA" sz="12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50000"/>
                        </a:lnSpc>
                        <a:spcAft>
                          <a:spcPts val="0"/>
                        </a:spcAft>
                      </a:pPr>
                      <a:r>
                        <a:rPr lang="en-ZA" sz="1200">
                          <a:effectLst/>
                          <a:latin typeface="Trebuchet MS" panose="020B0603020202020204" pitchFamily="34" charset="0"/>
                        </a:rPr>
                        <a:t>7 (23%)</a:t>
                      </a:r>
                      <a:endParaRPr lang="en-ZA" sz="12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50000"/>
                        </a:lnSpc>
                        <a:spcAft>
                          <a:spcPts val="0"/>
                        </a:spcAft>
                      </a:pPr>
                      <a:r>
                        <a:rPr lang="en-ZA" sz="1200">
                          <a:effectLst/>
                          <a:latin typeface="Trebuchet MS" panose="020B0603020202020204" pitchFamily="34" charset="0"/>
                        </a:rPr>
                        <a:t>23 (77%)</a:t>
                      </a:r>
                      <a:endParaRPr lang="en-ZA" sz="12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887818504"/>
                  </a:ext>
                </a:extLst>
              </a:tr>
              <a:tr h="502075">
                <a:tc>
                  <a:txBody>
                    <a:bodyPr/>
                    <a:lstStyle/>
                    <a:p>
                      <a:pPr>
                        <a:lnSpc>
                          <a:spcPct val="150000"/>
                        </a:lnSpc>
                        <a:spcAft>
                          <a:spcPts val="0"/>
                        </a:spcAft>
                      </a:pPr>
                      <a:r>
                        <a:rPr lang="en-ZA" sz="1200">
                          <a:effectLst/>
                          <a:latin typeface="Trebuchet MS" panose="020B0603020202020204" pitchFamily="34" charset="0"/>
                        </a:rPr>
                        <a:t>Total</a:t>
                      </a:r>
                      <a:endParaRPr lang="en-ZA" sz="12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50000"/>
                        </a:lnSpc>
                        <a:spcAft>
                          <a:spcPts val="0"/>
                        </a:spcAft>
                      </a:pPr>
                      <a:r>
                        <a:rPr lang="en-ZA" sz="1200" dirty="0">
                          <a:effectLst/>
                          <a:latin typeface="Trebuchet MS" panose="020B0603020202020204" pitchFamily="34" charset="0"/>
                        </a:rPr>
                        <a:t>30</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50000"/>
                        </a:lnSpc>
                        <a:spcAft>
                          <a:spcPts val="0"/>
                        </a:spcAft>
                      </a:pPr>
                      <a:r>
                        <a:rPr lang="en-ZA" sz="1200">
                          <a:effectLst/>
                          <a:latin typeface="Trebuchet MS" panose="020B0603020202020204" pitchFamily="34" charset="0"/>
                        </a:rPr>
                        <a:t>0 (0%)</a:t>
                      </a:r>
                      <a:endParaRPr lang="en-ZA" sz="12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50000"/>
                        </a:lnSpc>
                        <a:spcAft>
                          <a:spcPts val="0"/>
                        </a:spcAft>
                      </a:pPr>
                      <a:r>
                        <a:rPr lang="en-ZA" sz="1200">
                          <a:effectLst/>
                          <a:latin typeface="Trebuchet MS" panose="020B0603020202020204" pitchFamily="34" charset="0"/>
                        </a:rPr>
                        <a:t>7 (23%)</a:t>
                      </a:r>
                      <a:endParaRPr lang="en-ZA" sz="12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228600">
                        <a:lnSpc>
                          <a:spcPct val="150000"/>
                        </a:lnSpc>
                        <a:spcAft>
                          <a:spcPts val="0"/>
                        </a:spcAft>
                      </a:pPr>
                      <a:r>
                        <a:rPr lang="en-ZA" sz="1200" dirty="0">
                          <a:effectLst/>
                          <a:latin typeface="Trebuchet MS" panose="020B0603020202020204" pitchFamily="34" charset="0"/>
                        </a:rPr>
                        <a:t>23 (77%)</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4155237282"/>
                  </a:ext>
                </a:extLst>
              </a:tr>
            </a:tbl>
          </a:graphicData>
        </a:graphic>
      </p:graphicFrame>
      <p:pic>
        <p:nvPicPr>
          <p:cNvPr id="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smtClean="0">
                <a:solidFill>
                  <a:srgbClr val="70AD47">
                    <a:lumMod val="75000"/>
                  </a:srgbClr>
                </a:solidFill>
                <a:latin typeface="Trebuchet MS" pitchFamily="34" charset="0"/>
              </a:rPr>
              <a:t>RISK MANAGEMENT</a:t>
            </a:r>
            <a:endParaRPr lang="en-ZA" sz="2800" b="1" dirty="0">
              <a:solidFill>
                <a:srgbClr val="70AD47">
                  <a:lumMod val="75000"/>
                </a:srgbClr>
              </a:solidFill>
              <a:latin typeface="Trebuchet MS" pitchFamily="34" charset="0"/>
            </a:endParaRPr>
          </a:p>
        </p:txBody>
      </p:sp>
    </p:spTree>
    <p:extLst>
      <p:ext uri="{BB962C8B-B14F-4D97-AF65-F5344CB8AC3E}">
        <p14:creationId xmlns:p14="http://schemas.microsoft.com/office/powerpoint/2010/main" val="16916857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275421" y="2600241"/>
            <a:ext cx="3918996" cy="1516205"/>
          </a:xfrm>
          <a:prstGeom prst="rect">
            <a:avLst/>
          </a:prstGeom>
        </p:spPr>
        <p:txBody>
          <a:bodyPr vert="horz" lIns="38576" tIns="19289" rIns="38576" bIns="19289"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defTabSz="685800"/>
            <a:endParaRPr lang="en-US" sz="1013" dirty="0">
              <a:solidFill>
                <a:prstClr val="black"/>
              </a:solidFill>
              <a:latin typeface="din"/>
            </a:endParaRPr>
          </a:p>
        </p:txBody>
      </p:sp>
      <p:sp>
        <p:nvSpPr>
          <p:cNvPr id="8" name="Rectangle 7"/>
          <p:cNvSpPr/>
          <p:nvPr/>
        </p:nvSpPr>
        <p:spPr>
          <a:xfrm>
            <a:off x="3006252" y="1557232"/>
            <a:ext cx="6661931" cy="300082"/>
          </a:xfrm>
          <a:prstGeom prst="rect">
            <a:avLst/>
          </a:prstGeom>
        </p:spPr>
        <p:txBody>
          <a:bodyPr wrap="square">
            <a:spAutoFit/>
          </a:bodyPr>
          <a:lstStyle/>
          <a:p>
            <a:pPr defTabSz="685800"/>
            <a:r>
              <a:rPr lang="en-ZA" sz="1350" b="1" dirty="0">
                <a:solidFill>
                  <a:prstClr val="black"/>
                </a:solidFill>
                <a:latin typeface="Trebuchet MS"/>
                <a:cs typeface="Trebuchet MS"/>
              </a:rPr>
              <a:t> </a:t>
            </a:r>
            <a:endParaRPr lang="en-ZA" sz="1350" dirty="0">
              <a:solidFill>
                <a:prstClr val="black"/>
              </a:solidFill>
            </a:endParaRPr>
          </a:p>
        </p:txBody>
      </p:sp>
      <p:pic>
        <p:nvPicPr>
          <p:cNvPr id="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smtClean="0">
                <a:solidFill>
                  <a:srgbClr val="70AD47">
                    <a:lumMod val="75000"/>
                  </a:srgbClr>
                </a:solidFill>
                <a:latin typeface="Trebuchet MS" pitchFamily="34" charset="0"/>
              </a:rPr>
              <a:t>RISK MANAGEMENT</a:t>
            </a:r>
            <a:endParaRPr lang="en-ZA" sz="2800" b="1" dirty="0">
              <a:solidFill>
                <a:srgbClr val="70AD47">
                  <a:lumMod val="75000"/>
                </a:srgbClr>
              </a:solidFill>
              <a:latin typeface="Trebuchet MS" pitchFamily="34" charset="0"/>
            </a:endParaRPr>
          </a:p>
        </p:txBody>
      </p:sp>
      <p:sp>
        <p:nvSpPr>
          <p:cNvPr id="17" name="Content Placeholder 3"/>
          <p:cNvSpPr txBox="1">
            <a:spLocks/>
          </p:cNvSpPr>
          <p:nvPr/>
        </p:nvSpPr>
        <p:spPr>
          <a:xfrm>
            <a:off x="1167383" y="1110260"/>
            <a:ext cx="10345782" cy="1175739"/>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685800">
              <a:spcBef>
                <a:spcPts val="0"/>
              </a:spcBef>
            </a:pPr>
            <a:endParaRPr lang="en-ZA" sz="1800" b="1" dirty="0">
              <a:solidFill>
                <a:prstClr val="black"/>
              </a:solidFill>
              <a:latin typeface="Trebuchet MS" panose="020B0603020202020204" pitchFamily="34" charset="0"/>
              <a:cs typeface="Arial" panose="020B0604020202020204" pitchFamily="34" charset="0"/>
            </a:endParaRPr>
          </a:p>
          <a:p>
            <a:pPr algn="l" defTabSz="685800">
              <a:lnSpc>
                <a:spcPct val="150000"/>
              </a:lnSpc>
              <a:spcBef>
                <a:spcPts val="0"/>
              </a:spcBef>
            </a:pPr>
            <a:r>
              <a:rPr lang="en-ZA" sz="1800" dirty="0">
                <a:solidFill>
                  <a:prstClr val="black"/>
                </a:solidFill>
                <a:latin typeface="Trebuchet MS" panose="020B0603020202020204" pitchFamily="34" charset="0"/>
                <a:ea typeface="Trebuchet MS" panose="020B0603020202020204" pitchFamily="34" charset="0"/>
                <a:cs typeface="Trebuchet MS" panose="020B0603020202020204" pitchFamily="34" charset="0"/>
              </a:rPr>
              <a:t>The pie-chart below depicts the implementation status of </a:t>
            </a:r>
            <a:r>
              <a:rPr lang="en-ZA" sz="1800" b="1" dirty="0">
                <a:solidFill>
                  <a:prstClr val="black"/>
                </a:solidFill>
                <a:latin typeface="Trebuchet MS" panose="020B0603020202020204" pitchFamily="34" charset="0"/>
                <a:ea typeface="Trebuchet MS" panose="020B0603020202020204" pitchFamily="34" charset="0"/>
                <a:cs typeface="Trebuchet MS" panose="020B0603020202020204" pitchFamily="34" charset="0"/>
              </a:rPr>
              <a:t>Strategic Risk Treatment action plans </a:t>
            </a:r>
            <a:r>
              <a:rPr lang="en-ZA" sz="1800" dirty="0">
                <a:solidFill>
                  <a:prstClr val="black"/>
                </a:solidFill>
                <a:latin typeface="Trebuchet MS" panose="020B0603020202020204" pitchFamily="34" charset="0"/>
                <a:ea typeface="Trebuchet MS" panose="020B0603020202020204" pitchFamily="34" charset="0"/>
                <a:cs typeface="Trebuchet MS" panose="020B0603020202020204" pitchFamily="34" charset="0"/>
              </a:rPr>
              <a:t>for the 4</a:t>
            </a:r>
            <a:r>
              <a:rPr lang="en-ZA" sz="1800" baseline="30000" dirty="0">
                <a:solidFill>
                  <a:prstClr val="black"/>
                </a:solidFill>
                <a:latin typeface="Trebuchet MS" panose="020B0603020202020204" pitchFamily="34" charset="0"/>
                <a:ea typeface="Trebuchet MS" panose="020B0603020202020204" pitchFamily="34" charset="0"/>
                <a:cs typeface="Trebuchet MS" panose="020B0603020202020204" pitchFamily="34" charset="0"/>
              </a:rPr>
              <a:t>th</a:t>
            </a:r>
            <a:r>
              <a:rPr lang="en-ZA" sz="1800" dirty="0">
                <a:solidFill>
                  <a:prstClr val="black"/>
                </a:solidFill>
                <a:latin typeface="Trebuchet MS" panose="020B0603020202020204" pitchFamily="34" charset="0"/>
                <a:ea typeface="Trebuchet MS" panose="020B0603020202020204" pitchFamily="34" charset="0"/>
                <a:cs typeface="Trebuchet MS" panose="020B0603020202020204" pitchFamily="34" charset="0"/>
              </a:rPr>
              <a:t> quarter of 2019/ 20:</a:t>
            </a:r>
            <a:endParaRPr lang="en-ZA" sz="1800" dirty="0">
              <a:solidFill>
                <a:prstClr val="black"/>
              </a:solidFill>
              <a:latin typeface="Times New Roman" panose="02020603050405020304" pitchFamily="18" charset="0"/>
              <a:ea typeface="Times New Roman" panose="02020603050405020304" pitchFamily="18" charset="0"/>
            </a:endParaRPr>
          </a:p>
          <a:p>
            <a:pPr algn="l" defTabSz="685800">
              <a:lnSpc>
                <a:spcPct val="150000"/>
              </a:lnSpc>
              <a:spcBef>
                <a:spcPts val="0"/>
              </a:spcBef>
            </a:pPr>
            <a:endParaRPr lang="en-ZA" sz="1800" b="1" dirty="0">
              <a:solidFill>
                <a:prstClr val="black"/>
              </a:solidFill>
              <a:latin typeface="Trebuchet MS" panose="020B0603020202020204" pitchFamily="34" charset="0"/>
              <a:cs typeface="Arial" panose="020B0604020202020204" pitchFamily="34" charset="0"/>
            </a:endParaRPr>
          </a:p>
          <a:p>
            <a:pPr algn="l" defTabSz="685800">
              <a:lnSpc>
                <a:spcPct val="150000"/>
              </a:lnSpc>
              <a:spcBef>
                <a:spcPts val="0"/>
              </a:spcBef>
            </a:pPr>
            <a:endParaRPr lang="en-US" sz="1800" b="1" dirty="0">
              <a:solidFill>
                <a:prstClr val="black"/>
              </a:solidFill>
              <a:latin typeface="Trebuchet MS" panose="020B0603020202020204" pitchFamily="34" charset="0"/>
              <a:cs typeface="Arial" panose="020B0604020202020204" pitchFamily="34" charset="0"/>
            </a:endParaRPr>
          </a:p>
          <a:p>
            <a:pPr algn="just" defTabSz="685800">
              <a:lnSpc>
                <a:spcPct val="150000"/>
              </a:lnSpc>
              <a:spcBef>
                <a:spcPts val="0"/>
              </a:spcBef>
            </a:pPr>
            <a:endParaRPr lang="en-US" sz="1800" b="1" dirty="0">
              <a:solidFill>
                <a:prstClr val="black"/>
              </a:solidFill>
              <a:latin typeface="Trebuchet MS" panose="020B0603020202020204" pitchFamily="34" charset="0"/>
              <a:cs typeface="Arial" panose="020B0604020202020204" pitchFamily="34" charset="0"/>
            </a:endParaRPr>
          </a:p>
          <a:p>
            <a:pPr algn="just" defTabSz="685800">
              <a:lnSpc>
                <a:spcPct val="150000"/>
              </a:lnSpc>
              <a:spcBef>
                <a:spcPts val="0"/>
              </a:spcBef>
            </a:pPr>
            <a:endParaRPr lang="en-US" sz="1800" b="1" dirty="0">
              <a:solidFill>
                <a:prstClr val="black"/>
              </a:solidFill>
              <a:latin typeface="Trebuchet MS" panose="020B0603020202020204" pitchFamily="34" charset="0"/>
              <a:cs typeface="Arial" panose="020B0604020202020204" pitchFamily="34" charset="0"/>
            </a:endParaRPr>
          </a:p>
          <a:p>
            <a:pPr algn="just" defTabSz="685800">
              <a:lnSpc>
                <a:spcPct val="150000"/>
              </a:lnSpc>
              <a:spcBef>
                <a:spcPts val="0"/>
              </a:spcBef>
            </a:pPr>
            <a:endParaRPr lang="en-US" sz="1800" b="1" dirty="0">
              <a:solidFill>
                <a:prstClr val="black"/>
              </a:solidFill>
              <a:latin typeface="Trebuchet MS" panose="020B0603020202020204" pitchFamily="34" charset="0"/>
              <a:cs typeface="Arial" panose="020B0604020202020204" pitchFamily="34" charset="0"/>
            </a:endParaRPr>
          </a:p>
          <a:p>
            <a:pPr algn="just" defTabSz="685800">
              <a:lnSpc>
                <a:spcPct val="150000"/>
              </a:lnSpc>
              <a:spcBef>
                <a:spcPts val="0"/>
              </a:spcBef>
            </a:pPr>
            <a:endParaRPr lang="en-US" sz="1800" dirty="0">
              <a:solidFill>
                <a:prstClr val="black"/>
              </a:solidFill>
              <a:latin typeface="Trebuchet MS" panose="020B0603020202020204" pitchFamily="34" charset="0"/>
              <a:cs typeface="Arial" panose="020B0604020202020204" pitchFamily="34" charset="0"/>
            </a:endParaRPr>
          </a:p>
          <a:p>
            <a:pPr algn="just" defTabSz="685800">
              <a:lnSpc>
                <a:spcPct val="150000"/>
              </a:lnSpc>
              <a:spcBef>
                <a:spcPts val="0"/>
              </a:spcBef>
            </a:pPr>
            <a:endParaRPr lang="en-US" sz="1800" dirty="0">
              <a:solidFill>
                <a:prstClr val="black"/>
              </a:solidFill>
              <a:latin typeface="Trebuchet MS" panose="020B0603020202020204" pitchFamily="34" charset="0"/>
              <a:cs typeface="Arial" panose="020B0604020202020204" pitchFamily="34" charset="0"/>
            </a:endParaRPr>
          </a:p>
        </p:txBody>
      </p:sp>
      <p:graphicFrame>
        <p:nvGraphicFramePr>
          <p:cNvPr id="18" name="Chart 17"/>
          <p:cNvGraphicFramePr/>
          <p:nvPr>
            <p:extLst>
              <p:ext uri="{D42A27DB-BD31-4B8C-83A1-F6EECF244321}">
                <p14:modId xmlns:p14="http://schemas.microsoft.com/office/powerpoint/2010/main" val="123015447"/>
              </p:ext>
            </p:extLst>
          </p:nvPr>
        </p:nvGraphicFramePr>
        <p:xfrm>
          <a:off x="6701296" y="2567368"/>
          <a:ext cx="4258624" cy="3036598"/>
        </p:xfrm>
        <a:graphic>
          <a:graphicData uri="http://schemas.openxmlformats.org/drawingml/2006/chart">
            <c:chart xmlns:c="http://schemas.openxmlformats.org/drawingml/2006/chart" xmlns:r="http://schemas.openxmlformats.org/officeDocument/2006/relationships" r:id="rId5"/>
          </a:graphicData>
        </a:graphic>
      </p:graphicFrame>
      <p:sp>
        <p:nvSpPr>
          <p:cNvPr id="19" name="Pentagon 18"/>
          <p:cNvSpPr/>
          <p:nvPr/>
        </p:nvSpPr>
        <p:spPr>
          <a:xfrm>
            <a:off x="1713876" y="2629486"/>
            <a:ext cx="4763889" cy="2216727"/>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defTabSz="685800"/>
            <a:r>
              <a:rPr lang="en-ZA" sz="1350" dirty="0">
                <a:solidFill>
                  <a:prstClr val="black"/>
                </a:solidFill>
              </a:rPr>
              <a:t>The progress on the Action Plans is currently underway, although most of them are overdue. The graph depicts that 77% of the Action Plans have been completed</a:t>
            </a:r>
            <a:r>
              <a:rPr lang="en-ZA" sz="1350" b="1" dirty="0">
                <a:solidFill>
                  <a:prstClr val="black"/>
                </a:solidFill>
              </a:rPr>
              <a:t>.</a:t>
            </a:r>
            <a:r>
              <a:rPr lang="en-ZA" sz="1350" dirty="0">
                <a:solidFill>
                  <a:prstClr val="black"/>
                </a:solidFill>
              </a:rPr>
              <a:t> 23% of the Action Plans are in progress, while 0% have not been started. It is therefore, highly recommended that management should implement all outstanding action plans as is now in the new financial year and  </a:t>
            </a:r>
            <a:r>
              <a:rPr lang="en-ZA" sz="1350" dirty="0" err="1">
                <a:solidFill>
                  <a:prstClr val="black"/>
                </a:solidFill>
              </a:rPr>
              <a:t>Seda</a:t>
            </a:r>
            <a:r>
              <a:rPr lang="en-ZA" sz="1350" dirty="0">
                <a:solidFill>
                  <a:prstClr val="black"/>
                </a:solidFill>
              </a:rPr>
              <a:t> is in the new dispensation as ecosystem facilitator. </a:t>
            </a:r>
          </a:p>
        </p:txBody>
      </p:sp>
    </p:spTree>
    <p:extLst>
      <p:ext uri="{BB962C8B-B14F-4D97-AF65-F5344CB8AC3E}">
        <p14:creationId xmlns:p14="http://schemas.microsoft.com/office/powerpoint/2010/main" val="11151577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5388"/>
            <a:ext cx="1219993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858750" y="1134121"/>
            <a:ext cx="10138775" cy="4222785"/>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457200" marR="0" lvl="0" indent="-457200" algn="l" defTabSz="685800" rtl="0" eaLnBrk="0" fontAlgn="base" latinLnBrk="0" hangingPunct="0">
              <a:lnSpc>
                <a:spcPct val="90000"/>
              </a:lnSpc>
              <a:spcBef>
                <a:spcPct val="20000"/>
              </a:spcBef>
              <a:spcAft>
                <a:spcPct val="0"/>
              </a:spcAft>
              <a:buClr>
                <a:srgbClr val="EE7700"/>
              </a:buClr>
              <a:buSzTx/>
              <a:buFont typeface="+mj-lt"/>
              <a:buAutoNum type="arabicPeriod"/>
              <a:tabLst/>
              <a:defRPr/>
            </a:pPr>
            <a:endParaRPr kumimoji="0" lang="en-GB" sz="3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just" defTabSz="685800" rtl="0" eaLnBrk="0" fontAlgn="base" latinLnBrk="0" hangingPunct="0">
              <a:lnSpc>
                <a:spcPct val="150000"/>
              </a:lnSpc>
              <a:spcBef>
                <a:spcPct val="20000"/>
              </a:spcBef>
              <a:spcAft>
                <a:spcPct val="0"/>
              </a:spcAft>
              <a:buClr>
                <a:srgbClr val="EE7700"/>
              </a:buClr>
              <a:buSzTx/>
              <a:buFont typeface="Wingdings" pitchFamily="2" charset="2"/>
              <a:buNone/>
              <a:tabLst/>
              <a:defRPr/>
            </a:pPr>
            <a:endParaRPr kumimoji="0" lang="en-GB"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685800" rtl="0" eaLnBrk="0" fontAlgn="base" latinLnBrk="0" hangingPunct="0">
              <a:lnSpc>
                <a:spcPct val="150000"/>
              </a:lnSpc>
              <a:spcBef>
                <a:spcPct val="20000"/>
              </a:spcBef>
              <a:spcAft>
                <a:spcPct val="0"/>
              </a:spcAft>
              <a:buClr>
                <a:srgbClr val="EE7700"/>
              </a:buClr>
              <a:buSzTx/>
              <a:buFont typeface="Wingdings" pitchFamily="2" charset="2"/>
              <a:buNone/>
              <a:tabLst/>
              <a:defRPr/>
            </a:pPr>
            <a:r>
              <a:rPr lang="en-GB" sz="3200" dirty="0">
                <a:solidFill>
                  <a:prstClr val="black"/>
                </a:solidFill>
                <a:latin typeface="Arial" pitchFamily="34" charset="0"/>
                <a:cs typeface="Arial" pitchFamily="34" charset="0"/>
              </a:rPr>
              <a:t>6</a:t>
            </a:r>
            <a:r>
              <a:rPr kumimoji="0" lang="en-GB" sz="3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lang="en-ZA" sz="3200" dirty="0" smtClean="0">
                <a:solidFill>
                  <a:prstClr val="black"/>
                </a:solidFill>
              </a:rPr>
              <a:t>CONCLUSION</a:t>
            </a:r>
            <a:endParaRPr kumimoji="0" lang="en-ZA" sz="3200" b="1" i="0" u="none" strike="noStrike" kern="1200" cap="none" spc="0" normalizeH="0" baseline="0" noProof="0" dirty="0" smtClean="0">
              <a:ln>
                <a:noFill/>
              </a:ln>
              <a:solidFill>
                <a:prstClr val="black"/>
              </a:solidFill>
              <a:effectLst/>
              <a:uLnTx/>
              <a:uFillTx/>
              <a:latin typeface="DIN-Light"/>
              <a:ea typeface="+mn-ea"/>
              <a:cs typeface="+mn-cs"/>
            </a:endParaRPr>
          </a:p>
          <a:p>
            <a:pPr marL="457200" marR="0" lvl="0" indent="-457200" algn="l" defTabSz="685800" rtl="0" eaLnBrk="0" fontAlgn="base" latinLnBrk="0" hangingPunct="0">
              <a:lnSpc>
                <a:spcPct val="90000"/>
              </a:lnSpc>
              <a:spcBef>
                <a:spcPct val="20000"/>
              </a:spcBef>
              <a:spcAft>
                <a:spcPct val="0"/>
              </a:spcAft>
              <a:buClr>
                <a:srgbClr val="EE7700"/>
              </a:buClr>
              <a:buSzTx/>
              <a:buFont typeface="+mj-lt"/>
              <a:buAutoNum type="arabicPeriod"/>
              <a:tabLst/>
              <a:defRPr/>
            </a:pPr>
            <a:endParaRPr kumimoji="0" lang="en-ZA" sz="3200" b="1" i="0" u="none" strike="noStrike" kern="1200" cap="none" spc="0" normalizeH="0" baseline="0" noProof="0" dirty="0">
              <a:ln>
                <a:noFill/>
              </a:ln>
              <a:solidFill>
                <a:prstClr val="black"/>
              </a:solidFill>
              <a:effectLst/>
              <a:uLnTx/>
              <a:uFillTx/>
              <a:latin typeface="DIN-Light"/>
              <a:ea typeface="+mn-ea"/>
              <a:cs typeface="+mn-cs"/>
            </a:endParaRPr>
          </a:p>
          <a:p>
            <a:pPr marL="0" marR="0" lvl="0" indent="0" algn="l" defTabSz="685800" rtl="0" eaLnBrk="0" fontAlgn="base" latinLnBrk="0" hangingPunct="0">
              <a:lnSpc>
                <a:spcPct val="90000"/>
              </a:lnSpc>
              <a:spcBef>
                <a:spcPct val="20000"/>
              </a:spcBef>
              <a:spcAft>
                <a:spcPct val="0"/>
              </a:spcAft>
              <a:buClr>
                <a:srgbClr val="EE7700"/>
              </a:buClr>
              <a:buSzTx/>
              <a:buFont typeface="Wingdings" pitchFamily="2" charset="2"/>
              <a:buNone/>
              <a:tabLst/>
              <a:defRPr/>
            </a:pPr>
            <a:endParaRPr kumimoji="0" lang="en-GB" sz="3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457200" marR="0" lvl="0" indent="-457200" algn="l" defTabSz="685800" rtl="0" eaLnBrk="0" fontAlgn="base" latinLnBrk="0" hangingPunct="0">
              <a:lnSpc>
                <a:spcPct val="90000"/>
              </a:lnSpc>
              <a:spcBef>
                <a:spcPct val="20000"/>
              </a:spcBef>
              <a:spcAft>
                <a:spcPct val="0"/>
              </a:spcAft>
              <a:buClr>
                <a:srgbClr val="EE7700"/>
              </a:buClr>
              <a:buSzTx/>
              <a:buFont typeface="+mj-lt"/>
              <a:buAutoNum type="arabicPeriod"/>
              <a:tabLst/>
              <a:defRPr/>
            </a:pPr>
            <a:endParaRPr kumimoji="0" lang="en-GB" sz="3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457200" marR="0" lvl="0" indent="-457200" algn="l" defTabSz="685800" rtl="0" eaLnBrk="0" fontAlgn="base" latinLnBrk="0" hangingPunct="0">
              <a:lnSpc>
                <a:spcPct val="90000"/>
              </a:lnSpc>
              <a:spcBef>
                <a:spcPct val="20000"/>
              </a:spcBef>
              <a:spcAft>
                <a:spcPct val="0"/>
              </a:spcAft>
              <a:buClr>
                <a:srgbClr val="EE7700"/>
              </a:buClr>
              <a:buSzTx/>
              <a:buFont typeface="+mj-lt"/>
              <a:buAutoNum type="arabicPeriod"/>
              <a:tabLst/>
              <a:defRPr/>
            </a:pPr>
            <a:endParaRPr kumimoji="0" lang="en-GB" sz="3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457200" marR="0" lvl="0" indent="-457200" algn="l" defTabSz="685800" rtl="0" eaLnBrk="0" fontAlgn="base" latinLnBrk="0" hangingPunct="0">
              <a:lnSpc>
                <a:spcPct val="90000"/>
              </a:lnSpc>
              <a:spcBef>
                <a:spcPct val="20000"/>
              </a:spcBef>
              <a:spcAft>
                <a:spcPct val="0"/>
              </a:spcAft>
              <a:buClr>
                <a:srgbClr val="EE7700"/>
              </a:buClr>
              <a:buSzTx/>
              <a:buFont typeface="+mj-lt"/>
              <a:buAutoNum type="arabicPeriod"/>
              <a:tabLst/>
              <a:defRPr/>
            </a:pPr>
            <a:endParaRPr kumimoji="0" lang="en-GB"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2619B-E9F6-4002-8F95-E8AFA5AE3C53}" type="slidenum">
              <a:rPr kumimoji="0" lang="en-Z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Z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718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8046" y="1359694"/>
            <a:ext cx="9149954" cy="1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6629" y="857250"/>
            <a:ext cx="489347" cy="50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399539" y="853856"/>
            <a:ext cx="7344403" cy="6286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lang="en-ZA" sz="2800" b="1" dirty="0" smtClean="0">
                <a:solidFill>
                  <a:srgbClr val="70AD47">
                    <a:lumMod val="75000"/>
                  </a:srgbClr>
                </a:solidFill>
                <a:latin typeface="Trebuchet MS" pitchFamily="34" charset="0"/>
              </a:rPr>
              <a:t>CONCLUSION</a:t>
            </a:r>
            <a:endParaRPr kumimoji="0" lang="en-ZA" sz="2800" b="1" i="0" u="none" strike="noStrike" kern="1200" cap="none" spc="0" normalizeH="0" baseline="0" noProof="0" dirty="0">
              <a:ln>
                <a:noFill/>
              </a:ln>
              <a:solidFill>
                <a:srgbClr val="70AD47">
                  <a:lumMod val="75000"/>
                </a:srgbClr>
              </a:solidFill>
              <a:effectLst/>
              <a:uLnTx/>
              <a:uFillTx/>
              <a:latin typeface="Trebuchet MS" pitchFamily="34" charset="0"/>
              <a:ea typeface="+mj-ea"/>
              <a:cs typeface="+mj-cs"/>
            </a:endParaRPr>
          </a:p>
        </p:txBody>
      </p:sp>
      <p:sp>
        <p:nvSpPr>
          <p:cNvPr id="27" name="Content Placeholder 2"/>
          <p:cNvSpPr txBox="1">
            <a:spLocks/>
          </p:cNvSpPr>
          <p:nvPr/>
        </p:nvSpPr>
        <p:spPr bwMode="auto">
          <a:xfrm>
            <a:off x="2301240" y="1463057"/>
            <a:ext cx="4229100" cy="404558"/>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marR="0" lvl="0" indent="0" algn="l" defTabSz="514350" rtl="0" eaLnBrk="0" fontAlgn="base" latinLnBrk="0" hangingPunct="0">
              <a:lnSpc>
                <a:spcPct val="90000"/>
              </a:lnSpc>
              <a:spcBef>
                <a:spcPct val="20000"/>
              </a:spcBef>
              <a:spcAft>
                <a:spcPts val="450"/>
              </a:spcAft>
              <a:buClr>
                <a:srgbClr val="954F72"/>
              </a:buClr>
              <a:buSzTx/>
              <a:buFont typeface="Wingdings" pitchFamily="2" charset="2"/>
              <a:buNone/>
              <a:tabLst/>
              <a:defRPr/>
            </a:pPr>
            <a:endParaRPr kumimoji="0" lang="en-US" sz="1500" b="1" i="0" u="none" strike="noStrike" kern="1200" cap="none" spc="0" normalizeH="0" baseline="0" noProof="0" dirty="0">
              <a:ln>
                <a:noFill/>
              </a:ln>
              <a:solidFill>
                <a:prstClr val="black"/>
              </a:solidFill>
              <a:effectLst/>
              <a:uLnTx/>
              <a:uFillTx/>
              <a:latin typeface="DIN-Ligh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A32619B-E9F6-4002-8F95-E8AFA5AE3C53}" type="slidenum">
              <a:rPr kumimoji="0" lang="en-Z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68</a:t>
            </a:fld>
            <a:endParaRPr kumimoji="0" lang="en-Z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2"/>
          <p:cNvSpPr txBox="1">
            <a:spLocks/>
          </p:cNvSpPr>
          <p:nvPr/>
        </p:nvSpPr>
        <p:spPr bwMode="auto">
          <a:xfrm>
            <a:off x="2056678" y="1795039"/>
            <a:ext cx="8030120" cy="4675034"/>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marR="0" lvl="0" indent="0" algn="just" defTabSz="514350" rtl="0" eaLnBrk="0" fontAlgn="base" latinLnBrk="0" hangingPunct="0">
              <a:lnSpc>
                <a:spcPct val="150000"/>
              </a:lnSpc>
              <a:spcBef>
                <a:spcPct val="20000"/>
              </a:spcBef>
              <a:spcAft>
                <a:spcPct val="0"/>
              </a:spcAft>
              <a:buClr>
                <a:srgbClr val="954F72"/>
              </a:buClr>
              <a:buSzTx/>
              <a:buFont typeface="Wingdings" pitchFamily="2" charset="2"/>
              <a:buNone/>
              <a:tabLst/>
              <a:defRPr>
                <a:latin typeface="Arial"/>
                <a:ea typeface="Arial"/>
                <a:cs typeface="Arial"/>
                <a:sym typeface="Arial"/>
              </a:defRPr>
            </a:pPr>
            <a:r>
              <a:rPr kumimoji="0" lang="en-ZA" sz="15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Covid-19 Impact on Operational Activities</a:t>
            </a:r>
          </a:p>
          <a:p>
            <a:pPr marL="257175" marR="0" lvl="0" indent="-257175" algn="l" defTabSz="514350" rtl="0" eaLnBrk="0" fontAlgn="base" latinLnBrk="0" hangingPunct="0">
              <a:lnSpc>
                <a:spcPct val="150000"/>
              </a:lnSpc>
              <a:spcBef>
                <a:spcPts val="450"/>
              </a:spcBef>
              <a:spcAft>
                <a:spcPct val="0"/>
              </a:spcAft>
              <a:buClr>
                <a:srgbClr val="954F72"/>
              </a:buClr>
              <a:buSzTx/>
              <a:buFont typeface="Wingdings" pitchFamily="2" charset="2"/>
              <a:buChar char="§"/>
              <a:tabLst/>
              <a:defRPr/>
            </a:pPr>
            <a:r>
              <a:rPr kumimoji="0" lang="en-GB" sz="1500" b="0" i="0" u="none" strike="noStrike" kern="1200" cap="none" spc="0" normalizeH="0" baseline="0" noProof="0" dirty="0">
                <a:ln>
                  <a:noFill/>
                </a:ln>
                <a:solidFill>
                  <a:prstClr val="black"/>
                </a:solidFill>
                <a:effectLst/>
                <a:uLnTx/>
                <a:uFillTx/>
                <a:latin typeface="DIN-Light"/>
                <a:ea typeface="+mn-ea"/>
                <a:cs typeface="+mn-cs"/>
              </a:rPr>
              <a:t>Number of key activities in the Provinces and National office had to be cancelled or postponed due to restrictions that came into effect </a:t>
            </a:r>
            <a:r>
              <a:rPr kumimoji="0" lang="en-GB" sz="1500" b="0" i="0" u="none" strike="noStrike" kern="1200" cap="none" spc="0" normalizeH="0" baseline="0" noProof="0" dirty="0" smtClean="0">
                <a:ln>
                  <a:noFill/>
                </a:ln>
                <a:solidFill>
                  <a:prstClr val="black"/>
                </a:solidFill>
                <a:effectLst/>
                <a:uLnTx/>
                <a:uFillTx/>
                <a:latin typeface="DIN-Light"/>
                <a:ea typeface="+mn-ea"/>
                <a:cs typeface="+mn-cs"/>
              </a:rPr>
              <a:t>in March, like the following:</a:t>
            </a:r>
            <a:endParaRPr kumimoji="0" lang="en-GB" sz="1500" b="0" i="0" u="none" strike="noStrike" kern="1200" cap="none" spc="0" normalizeH="0" baseline="0" noProof="0" dirty="0">
              <a:ln>
                <a:noFill/>
              </a:ln>
              <a:solidFill>
                <a:prstClr val="black"/>
              </a:solidFill>
              <a:effectLst/>
              <a:uLnTx/>
              <a:uFillTx/>
              <a:latin typeface="DIN-Light"/>
              <a:ea typeface="+mn-ea"/>
              <a:cs typeface="+mn-cs"/>
            </a:endParaRPr>
          </a:p>
          <a:p>
            <a:pPr marL="342900" marR="0" lvl="0" indent="-342900" algn="l" defTabSz="514350" rtl="0" eaLnBrk="0" fontAlgn="base" latinLnBrk="0" hangingPunct="0">
              <a:lnSpc>
                <a:spcPct val="150000"/>
              </a:lnSpc>
              <a:spcBef>
                <a:spcPts val="450"/>
              </a:spcBef>
              <a:spcAft>
                <a:spcPct val="0"/>
              </a:spcAft>
              <a:buClr>
                <a:srgbClr val="954F72"/>
              </a:buClr>
              <a:buSzTx/>
              <a:buFont typeface="Courier New" panose="02070309020205020404" pitchFamily="49" charset="0"/>
              <a:buChar char="o"/>
              <a:tabLst/>
              <a:defRPr/>
            </a:pPr>
            <a:r>
              <a:rPr kumimoji="0" lang="en-GB" sz="1500" b="0" i="0" u="none" strike="noStrike" kern="1200" cap="none" spc="0" normalizeH="0" baseline="0" noProof="0" dirty="0" smtClean="0">
                <a:ln>
                  <a:noFill/>
                </a:ln>
                <a:solidFill>
                  <a:prstClr val="black"/>
                </a:solidFill>
                <a:effectLst/>
                <a:uLnTx/>
                <a:uFillTx/>
                <a:latin typeface="DIN-Light"/>
                <a:ea typeface="+mn-ea"/>
                <a:cs typeface="+mn-cs"/>
              </a:rPr>
              <a:t>A Seminar for Business Advisors, </a:t>
            </a:r>
            <a:r>
              <a:rPr kumimoji="0" lang="en-GB" sz="1500" b="0" i="0" u="none" strike="noStrike" kern="1200" cap="none" spc="0" normalizeH="0" baseline="0" noProof="0" dirty="0">
                <a:ln>
                  <a:noFill/>
                </a:ln>
                <a:solidFill>
                  <a:prstClr val="black"/>
                </a:solidFill>
                <a:effectLst/>
                <a:uLnTx/>
                <a:uFillTx/>
                <a:latin typeface="DIN-Light"/>
                <a:ea typeface="+mn-ea"/>
                <a:cs typeface="+mn-cs"/>
              </a:rPr>
              <a:t>training sessions for SMMEs, partners, service providers and practitioners, the postponement of important stakeholder engagements for the implementation of the District Delivery Model and initiation of at least two (2) large scale and high impact projects to name a few.  </a:t>
            </a:r>
          </a:p>
          <a:p>
            <a:pPr marL="342900" marR="0" lvl="0" indent="-342900" algn="l" defTabSz="514350" rtl="0" eaLnBrk="0" fontAlgn="base" latinLnBrk="0" hangingPunct="0">
              <a:lnSpc>
                <a:spcPct val="150000"/>
              </a:lnSpc>
              <a:spcBef>
                <a:spcPts val="450"/>
              </a:spcBef>
              <a:spcAft>
                <a:spcPct val="0"/>
              </a:spcAft>
              <a:buClr>
                <a:srgbClr val="954F72"/>
              </a:buClr>
              <a:buSzTx/>
              <a:buFont typeface="Courier New" panose="02070309020205020404" pitchFamily="49" charset="0"/>
              <a:buChar char="o"/>
              <a:tabLst/>
              <a:defRPr/>
            </a:pPr>
            <a:r>
              <a:rPr kumimoji="0" lang="en-GB" sz="1500" b="0" i="0" u="none" strike="noStrike" kern="1200" cap="none" spc="0" normalizeH="0" baseline="0" noProof="0" dirty="0">
                <a:ln>
                  <a:noFill/>
                </a:ln>
                <a:solidFill>
                  <a:prstClr val="black"/>
                </a:solidFill>
                <a:effectLst/>
                <a:uLnTx/>
                <a:uFillTx/>
                <a:latin typeface="DIN-Light"/>
                <a:ea typeface="+mn-ea"/>
                <a:cs typeface="+mn-cs"/>
              </a:rPr>
              <a:t>The restrictions on group gatherings that were put in place before lockdown also had an impact on targets for local and international exhibitions that were planned for February and March as well as some of the training that was supposed to be done by the Learning Academy. </a:t>
            </a:r>
          </a:p>
        </p:txBody>
      </p:sp>
    </p:spTree>
    <p:extLst>
      <p:ext uri="{BB962C8B-B14F-4D97-AF65-F5344CB8AC3E}">
        <p14:creationId xmlns:p14="http://schemas.microsoft.com/office/powerpoint/2010/main" val="8020019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8046" y="1359694"/>
            <a:ext cx="9149954" cy="1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6629" y="857250"/>
            <a:ext cx="489347" cy="50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420821" y="857250"/>
            <a:ext cx="7344403" cy="6286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lang="en-ZA" sz="2800" b="1" dirty="0" smtClean="0">
                <a:solidFill>
                  <a:srgbClr val="70AD47">
                    <a:lumMod val="75000"/>
                  </a:srgbClr>
                </a:solidFill>
                <a:latin typeface="Trebuchet MS" pitchFamily="34" charset="0"/>
              </a:rPr>
              <a:t>CONCLUSION</a:t>
            </a:r>
            <a:endParaRPr kumimoji="0" lang="en-ZA" sz="2800" b="1" i="0" u="none" strike="noStrike" kern="1200" cap="none" spc="0" normalizeH="0" baseline="0" noProof="0" dirty="0">
              <a:ln>
                <a:noFill/>
              </a:ln>
              <a:solidFill>
                <a:srgbClr val="70AD47">
                  <a:lumMod val="75000"/>
                </a:srgbClr>
              </a:solidFill>
              <a:effectLst/>
              <a:uLnTx/>
              <a:uFillTx/>
              <a:latin typeface="Trebuchet MS" pitchFamily="34" charset="0"/>
              <a:ea typeface="+mj-ea"/>
              <a:cs typeface="+mj-cs"/>
            </a:endParaRPr>
          </a:p>
        </p:txBody>
      </p:sp>
      <p:sp>
        <p:nvSpPr>
          <p:cNvPr id="27" name="Content Placeholder 2"/>
          <p:cNvSpPr txBox="1">
            <a:spLocks/>
          </p:cNvSpPr>
          <p:nvPr/>
        </p:nvSpPr>
        <p:spPr bwMode="auto">
          <a:xfrm>
            <a:off x="2301240" y="1463057"/>
            <a:ext cx="4229100" cy="404558"/>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marR="0" lvl="0" indent="0" algn="l" defTabSz="514350" rtl="0" eaLnBrk="0" fontAlgn="base" latinLnBrk="0" hangingPunct="0">
              <a:lnSpc>
                <a:spcPct val="90000"/>
              </a:lnSpc>
              <a:spcBef>
                <a:spcPct val="20000"/>
              </a:spcBef>
              <a:spcAft>
                <a:spcPts val="450"/>
              </a:spcAft>
              <a:buClr>
                <a:srgbClr val="954F72"/>
              </a:buClr>
              <a:buSzTx/>
              <a:buFont typeface="Wingdings" pitchFamily="2" charset="2"/>
              <a:buNone/>
              <a:tabLst/>
              <a:defRPr/>
            </a:pPr>
            <a:endParaRPr kumimoji="0" lang="en-US" sz="1500" b="1" i="0" u="none" strike="noStrike" kern="1200" cap="none" spc="0" normalizeH="0" baseline="0" noProof="0" dirty="0">
              <a:ln>
                <a:noFill/>
              </a:ln>
              <a:solidFill>
                <a:prstClr val="black"/>
              </a:solidFill>
              <a:effectLst/>
              <a:uLnTx/>
              <a:uFillTx/>
              <a:latin typeface="DIN-Ligh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A32619B-E9F6-4002-8F95-E8AFA5AE3C53}" type="slidenum">
              <a:rPr kumimoji="0" lang="en-Z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69</a:t>
            </a:fld>
            <a:endParaRPr kumimoji="0" lang="en-Z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2"/>
          <p:cNvSpPr txBox="1">
            <a:spLocks/>
          </p:cNvSpPr>
          <p:nvPr/>
        </p:nvSpPr>
        <p:spPr bwMode="auto">
          <a:xfrm>
            <a:off x="2344554" y="1665336"/>
            <a:ext cx="8030120" cy="4666014"/>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rmAutofit fontScale="85000" lnSpcReduction="10000"/>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marR="0" lvl="0" indent="0" algn="l" defTabSz="514350" rtl="0" eaLnBrk="0" fontAlgn="base" latinLnBrk="0" hangingPunct="0">
              <a:lnSpc>
                <a:spcPct val="90000"/>
              </a:lnSpc>
              <a:spcBef>
                <a:spcPct val="20000"/>
              </a:spcBef>
              <a:spcAft>
                <a:spcPct val="0"/>
              </a:spcAft>
              <a:buClr>
                <a:srgbClr val="954F72"/>
              </a:buClr>
              <a:buSzTx/>
              <a:buFont typeface="Wingdings" pitchFamily="2" charset="2"/>
              <a:buNone/>
              <a:tabLst/>
              <a:defRPr/>
            </a:pPr>
            <a:r>
              <a:rPr kumimoji="0" lang="en-GB" sz="1500" b="1" i="0" u="none" strike="noStrike" kern="1200" cap="none" spc="0" normalizeH="0" baseline="0" noProof="0" dirty="0">
                <a:ln>
                  <a:noFill/>
                </a:ln>
                <a:solidFill>
                  <a:prstClr val="black"/>
                </a:solidFill>
                <a:effectLst/>
                <a:uLnTx/>
                <a:uFillTx/>
                <a:latin typeface="DIN-Light"/>
                <a:ea typeface="+mn-ea"/>
                <a:cs typeface="+mn-cs"/>
              </a:rPr>
              <a:t>PREPARATIONS FOR SEDA’S ROLE AS THE ECOSYSTEM FACILITATOR</a:t>
            </a:r>
            <a:endParaRPr kumimoji="0" lang="en-ZA" sz="1500" b="1" i="0" u="none" strike="noStrike" kern="1200" cap="none" spc="0" normalizeH="0" baseline="0" noProof="0" dirty="0">
              <a:ln>
                <a:noFill/>
              </a:ln>
              <a:solidFill>
                <a:prstClr val="black"/>
              </a:solidFill>
              <a:effectLst/>
              <a:uLnTx/>
              <a:uFillTx/>
              <a:latin typeface="DIN-Light"/>
              <a:ea typeface="+mn-ea"/>
              <a:cs typeface="+mn-cs"/>
            </a:endParaRPr>
          </a:p>
          <a:p>
            <a:pPr marL="0" marR="0" lvl="0" indent="0" algn="just" defTabSz="514350" rtl="0" eaLnBrk="0" fontAlgn="base" latinLnBrk="0" hangingPunct="0">
              <a:lnSpc>
                <a:spcPct val="150000"/>
              </a:lnSpc>
              <a:spcBef>
                <a:spcPct val="20000"/>
              </a:spcBef>
              <a:spcAft>
                <a:spcPct val="0"/>
              </a:spcAft>
              <a:buClr>
                <a:srgbClr val="954F72"/>
              </a:buClr>
              <a:buSzTx/>
              <a:buFont typeface="Wingdings" pitchFamily="2" charset="2"/>
              <a:buNone/>
              <a:tabLst/>
              <a:defRPr>
                <a:latin typeface="Arial"/>
                <a:ea typeface="Arial"/>
                <a:cs typeface="Arial"/>
                <a:sym typeface="Arial"/>
              </a:defRPr>
            </a:pPr>
            <a:endParaRPr kumimoji="0" lang="en-ZA" sz="15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257175" marR="0" lvl="0" indent="-257175" algn="l" defTabSz="514350" rtl="0" eaLnBrk="0" fontAlgn="base" latinLnBrk="0" hangingPunct="0">
              <a:lnSpc>
                <a:spcPct val="90000"/>
              </a:lnSpc>
              <a:spcBef>
                <a:spcPct val="20000"/>
              </a:spcBef>
              <a:spcAft>
                <a:spcPct val="0"/>
              </a:spcAft>
              <a:buClr>
                <a:srgbClr val="954F72"/>
              </a:buClr>
              <a:buSzTx/>
              <a:buFont typeface="Wingdings" pitchFamily="2" charset="2"/>
              <a:buChar char="§"/>
              <a:tabLst/>
              <a:defRPr/>
            </a:pPr>
            <a:r>
              <a:rPr kumimoji="0" lang="en-GB" sz="1900" b="0" i="0" u="none" strike="noStrike" kern="1200" cap="none" spc="0" normalizeH="0" baseline="0" noProof="0" dirty="0">
                <a:ln>
                  <a:noFill/>
                </a:ln>
                <a:solidFill>
                  <a:prstClr val="black"/>
                </a:solidFill>
                <a:effectLst/>
                <a:uLnTx/>
                <a:uFillTx/>
                <a:latin typeface="DIN-Light"/>
                <a:ea typeface="+mn-ea"/>
                <a:cs typeface="+mn-cs"/>
              </a:rPr>
              <a:t>BDS Ecosystem </a:t>
            </a:r>
            <a:r>
              <a:rPr kumimoji="0" lang="en-GB" sz="1900" b="0" i="0" u="none" strike="noStrike" kern="1200" cap="none" spc="0" normalizeH="0" baseline="0" noProof="0" dirty="0" smtClean="0">
                <a:ln>
                  <a:noFill/>
                </a:ln>
                <a:solidFill>
                  <a:prstClr val="black"/>
                </a:solidFill>
                <a:effectLst/>
                <a:uLnTx/>
                <a:uFillTx/>
                <a:latin typeface="DIN-Light"/>
                <a:ea typeface="+mn-ea"/>
                <a:cs typeface="+mn-cs"/>
              </a:rPr>
              <a:t>&amp; Incubation Mapping Project w</a:t>
            </a:r>
            <a:r>
              <a:rPr kumimoji="0" lang="en-ZA" sz="1900" b="0" i="0" u="none" strike="noStrike" kern="1200" cap="none" spc="0" normalizeH="0" baseline="0" noProof="0" dirty="0" smtClean="0">
                <a:ln>
                  <a:noFill/>
                </a:ln>
                <a:solidFill>
                  <a:prstClr val="black"/>
                </a:solidFill>
                <a:effectLst/>
                <a:uLnTx/>
                <a:uFillTx/>
                <a:latin typeface="DIN-Light"/>
                <a:ea typeface="+mn-ea"/>
                <a:cs typeface="+mn-cs"/>
              </a:rPr>
              <a:t>ere completed this Quarter</a:t>
            </a:r>
          </a:p>
          <a:p>
            <a:pPr marL="0" marR="0" lvl="0" indent="0" algn="l" defTabSz="514350" rtl="0" eaLnBrk="0" fontAlgn="base" latinLnBrk="0" hangingPunct="0">
              <a:lnSpc>
                <a:spcPct val="90000"/>
              </a:lnSpc>
              <a:spcBef>
                <a:spcPct val="20000"/>
              </a:spcBef>
              <a:spcAft>
                <a:spcPct val="0"/>
              </a:spcAft>
              <a:buClr>
                <a:srgbClr val="954F72"/>
              </a:buClr>
              <a:buSzTx/>
              <a:buFont typeface="Wingdings" pitchFamily="2" charset="2"/>
              <a:buNone/>
              <a:tabLst/>
              <a:defRPr/>
            </a:pPr>
            <a:endParaRPr kumimoji="0" lang="en-ZA" sz="1900" b="0" i="0" u="none" strike="noStrike" kern="1200" cap="none" spc="0" normalizeH="0" baseline="0" noProof="0" dirty="0">
              <a:ln>
                <a:noFill/>
              </a:ln>
              <a:solidFill>
                <a:prstClr val="black"/>
              </a:solidFill>
              <a:effectLst/>
              <a:uLnTx/>
              <a:uFillTx/>
              <a:latin typeface="DIN-Light"/>
              <a:ea typeface="+mn-ea"/>
              <a:cs typeface="+mn-cs"/>
            </a:endParaRPr>
          </a:p>
          <a:p>
            <a:pPr marL="257175" marR="0" lvl="0" indent="-257175" algn="l" defTabSz="514350" rtl="0" eaLnBrk="0" fontAlgn="base" latinLnBrk="0" hangingPunct="0">
              <a:lnSpc>
                <a:spcPct val="90000"/>
              </a:lnSpc>
              <a:spcBef>
                <a:spcPct val="20000"/>
              </a:spcBef>
              <a:spcAft>
                <a:spcPct val="0"/>
              </a:spcAft>
              <a:buClr>
                <a:srgbClr val="954F72"/>
              </a:buClr>
              <a:buSzTx/>
              <a:buFont typeface="Wingdings" pitchFamily="2" charset="2"/>
              <a:buChar char="§"/>
              <a:tabLst/>
              <a:defRPr/>
            </a:pPr>
            <a:r>
              <a:rPr kumimoji="0" lang="en-ZA" sz="1900" b="0" i="0" u="none" strike="noStrike" kern="1200" cap="none" spc="0" normalizeH="0" baseline="0" noProof="0" dirty="0" smtClean="0">
                <a:ln>
                  <a:noFill/>
                </a:ln>
                <a:solidFill>
                  <a:prstClr val="black"/>
                </a:solidFill>
                <a:effectLst/>
                <a:uLnTx/>
                <a:uFillTx/>
                <a:latin typeface="DIN-Light"/>
                <a:ea typeface="+mn-ea"/>
                <a:cs typeface="+mn-cs"/>
              </a:rPr>
              <a:t>Discussion Paper on the </a:t>
            </a:r>
            <a:r>
              <a:rPr kumimoji="0" lang="en-ZA" sz="1900" b="0" i="0" u="none" strike="noStrike" kern="1200" cap="none" spc="0" normalizeH="0" baseline="0" noProof="0" dirty="0" err="1" smtClean="0">
                <a:ln>
                  <a:noFill/>
                </a:ln>
                <a:solidFill>
                  <a:prstClr val="black"/>
                </a:solidFill>
                <a:effectLst/>
                <a:uLnTx/>
                <a:uFillTx/>
                <a:latin typeface="DIN-Light"/>
                <a:ea typeface="+mn-ea"/>
                <a:cs typeface="+mn-cs"/>
              </a:rPr>
              <a:t>Professionalisation</a:t>
            </a:r>
            <a:r>
              <a:rPr kumimoji="0" lang="en-ZA" sz="1900" b="0" i="0" u="none" strike="noStrike" kern="1200" cap="none" spc="0" normalizeH="0" baseline="0" noProof="0" dirty="0" smtClean="0">
                <a:ln>
                  <a:noFill/>
                </a:ln>
                <a:solidFill>
                  <a:prstClr val="black"/>
                </a:solidFill>
                <a:effectLst/>
                <a:uLnTx/>
                <a:uFillTx/>
                <a:latin typeface="DIN-Light"/>
                <a:ea typeface="+mn-ea"/>
                <a:cs typeface="+mn-cs"/>
              </a:rPr>
              <a:t> of Business Advisory Services was completed and shared with all stakeholders and will serve as input into the </a:t>
            </a:r>
            <a:r>
              <a:rPr kumimoji="0" lang="en-ZA" sz="1900" b="0" i="0" u="none" strike="noStrike" kern="1200" cap="none" spc="0" normalizeH="0" baseline="0" noProof="0" dirty="0" err="1" smtClean="0">
                <a:ln>
                  <a:noFill/>
                </a:ln>
                <a:solidFill>
                  <a:prstClr val="black"/>
                </a:solidFill>
                <a:effectLst/>
                <a:uLnTx/>
                <a:uFillTx/>
                <a:latin typeface="DIN-Light"/>
                <a:ea typeface="+mn-ea"/>
                <a:cs typeface="+mn-cs"/>
              </a:rPr>
              <a:t>The</a:t>
            </a:r>
            <a:r>
              <a:rPr kumimoji="0" lang="en-ZA" sz="1900" b="0" i="0" u="none" strike="noStrike" kern="1200" cap="none" spc="0" normalizeH="0" baseline="0" noProof="0" dirty="0" smtClean="0">
                <a:ln>
                  <a:noFill/>
                </a:ln>
                <a:solidFill>
                  <a:prstClr val="black"/>
                </a:solidFill>
                <a:effectLst/>
                <a:uLnTx/>
                <a:uFillTx/>
                <a:latin typeface="DIN-Light"/>
                <a:ea typeface="+mn-ea"/>
                <a:cs typeface="+mn-cs"/>
              </a:rPr>
              <a:t> Incubation and Business Development Policy Framework that the Department of Small Business Development is working on.</a:t>
            </a:r>
          </a:p>
          <a:p>
            <a:pPr marL="257175" marR="0" lvl="0" indent="-257175" algn="l" defTabSz="514350" rtl="0" eaLnBrk="0" fontAlgn="base" latinLnBrk="0" hangingPunct="0">
              <a:lnSpc>
                <a:spcPct val="90000"/>
              </a:lnSpc>
              <a:spcBef>
                <a:spcPct val="20000"/>
              </a:spcBef>
              <a:spcAft>
                <a:spcPct val="0"/>
              </a:spcAft>
              <a:buClr>
                <a:srgbClr val="954F72"/>
              </a:buClr>
              <a:buSzTx/>
              <a:buFont typeface="Wingdings" pitchFamily="2" charset="2"/>
              <a:buChar char="§"/>
              <a:tabLst/>
              <a:defRPr/>
            </a:pPr>
            <a:endParaRPr kumimoji="0" lang="en-ZA" sz="1900" b="0" i="0" u="none" strike="noStrike" kern="1200" cap="none" spc="0" normalizeH="0" baseline="0" noProof="0" dirty="0">
              <a:ln>
                <a:noFill/>
              </a:ln>
              <a:solidFill>
                <a:prstClr val="black"/>
              </a:solidFill>
              <a:effectLst/>
              <a:uLnTx/>
              <a:uFillTx/>
              <a:latin typeface="DIN-Light"/>
              <a:ea typeface="+mn-ea"/>
              <a:cs typeface="+mn-cs"/>
            </a:endParaRPr>
          </a:p>
          <a:p>
            <a:pPr marL="257175" marR="0" lvl="0" indent="-257175" algn="l" defTabSz="514350" rtl="0" eaLnBrk="0" fontAlgn="base" latinLnBrk="0" hangingPunct="0">
              <a:lnSpc>
                <a:spcPct val="90000"/>
              </a:lnSpc>
              <a:spcBef>
                <a:spcPct val="20000"/>
              </a:spcBef>
              <a:spcAft>
                <a:spcPct val="0"/>
              </a:spcAft>
              <a:buClr>
                <a:srgbClr val="954F72"/>
              </a:buClr>
              <a:buSzTx/>
              <a:buFont typeface="Wingdings" pitchFamily="2" charset="2"/>
              <a:buChar char="§"/>
              <a:tabLst/>
              <a:defRPr/>
            </a:pPr>
            <a:r>
              <a:rPr kumimoji="0" lang="en-ZA" sz="1900" b="1" i="0" u="none" strike="noStrike" kern="1200" cap="none" spc="0" normalizeH="0" baseline="0" noProof="0" dirty="0" smtClean="0">
                <a:ln>
                  <a:noFill/>
                </a:ln>
                <a:solidFill>
                  <a:prstClr val="black"/>
                </a:solidFill>
                <a:effectLst/>
                <a:uLnTx/>
                <a:uFillTx/>
                <a:latin typeface="DIN-Light"/>
                <a:ea typeface="+mn-ea"/>
                <a:cs typeface="+mn-cs"/>
              </a:rPr>
              <a:t>Incubator Standards Gazetted</a:t>
            </a:r>
          </a:p>
          <a:p>
            <a:pPr marL="257175" marR="0" lvl="0" indent="-257175" algn="l" defTabSz="514350" rtl="0" eaLnBrk="0" fontAlgn="base" latinLnBrk="0" hangingPunct="0">
              <a:lnSpc>
                <a:spcPct val="90000"/>
              </a:lnSpc>
              <a:spcBef>
                <a:spcPct val="20000"/>
              </a:spcBef>
              <a:spcAft>
                <a:spcPct val="0"/>
              </a:spcAft>
              <a:buClr>
                <a:srgbClr val="954F72"/>
              </a:buClr>
              <a:buSzTx/>
              <a:buFont typeface="Wingdings" pitchFamily="2" charset="2"/>
              <a:buChar char="§"/>
              <a:tabLst/>
              <a:defRPr/>
            </a:pPr>
            <a:endParaRPr kumimoji="0" lang="en-ZA" sz="1900" b="0" i="0" u="none" strike="noStrike" kern="1200" cap="none" spc="0" normalizeH="0" baseline="0" noProof="0" dirty="0">
              <a:ln>
                <a:noFill/>
              </a:ln>
              <a:solidFill>
                <a:prstClr val="black"/>
              </a:solidFill>
              <a:effectLst/>
              <a:uLnTx/>
              <a:uFillTx/>
              <a:latin typeface="DIN-Light"/>
              <a:ea typeface="+mn-ea"/>
              <a:cs typeface="+mn-cs"/>
            </a:endParaRPr>
          </a:p>
          <a:p>
            <a:pPr marL="257175" marR="0" lvl="0" indent="-257175" algn="l" defTabSz="514350" rtl="0" eaLnBrk="0" fontAlgn="base" latinLnBrk="0" hangingPunct="0">
              <a:lnSpc>
                <a:spcPct val="90000"/>
              </a:lnSpc>
              <a:spcBef>
                <a:spcPct val="20000"/>
              </a:spcBef>
              <a:spcAft>
                <a:spcPct val="0"/>
              </a:spcAft>
              <a:buClr>
                <a:srgbClr val="954F72"/>
              </a:buClr>
              <a:buSzTx/>
              <a:buFont typeface="Wingdings" pitchFamily="2" charset="2"/>
              <a:buChar char="§"/>
              <a:tabLst/>
              <a:defRPr/>
            </a:pPr>
            <a:r>
              <a:rPr kumimoji="0" lang="en-ZA" sz="1900" b="1" i="0" u="none" strike="noStrike" kern="1200" cap="none" spc="0" normalizeH="0" baseline="0" noProof="0" dirty="0">
                <a:ln>
                  <a:noFill/>
                </a:ln>
                <a:solidFill>
                  <a:prstClr val="black"/>
                </a:solidFill>
                <a:effectLst/>
                <a:uLnTx/>
                <a:uFillTx/>
                <a:latin typeface="DIN-Light"/>
                <a:ea typeface="+mn-ea"/>
                <a:cs typeface="+mn-cs"/>
              </a:rPr>
              <a:t>Development of Business Advisory Standards:</a:t>
            </a:r>
          </a:p>
          <a:p>
            <a:pPr marL="628650" marR="0" lvl="1" indent="-285750" algn="l" defTabSz="514350" rtl="0" eaLnBrk="0" fontAlgn="base" latinLnBrk="0" hangingPunct="0">
              <a:lnSpc>
                <a:spcPct val="90000"/>
              </a:lnSpc>
              <a:spcBef>
                <a:spcPct val="20000"/>
              </a:spcBef>
              <a:spcAft>
                <a:spcPct val="0"/>
              </a:spcAft>
              <a:buClr>
                <a:srgbClr val="954F72"/>
              </a:buClr>
              <a:buSzTx/>
              <a:buFont typeface="Courier New" panose="02070309020205020404" pitchFamily="49" charset="0"/>
              <a:buChar char="o"/>
              <a:tabLst/>
              <a:defRPr/>
            </a:pPr>
            <a:r>
              <a:rPr kumimoji="0" lang="en-ZA" sz="1900" b="0" i="0" u="none" strike="noStrike" kern="1200" cap="none" spc="0" normalizeH="0" baseline="0" noProof="0" dirty="0">
                <a:ln>
                  <a:noFill/>
                </a:ln>
                <a:solidFill>
                  <a:prstClr val="black"/>
                </a:solidFill>
                <a:effectLst/>
                <a:uLnTx/>
                <a:uFillTx/>
                <a:latin typeface="DIN-Light"/>
                <a:ea typeface="+mn-ea"/>
                <a:cs typeface="+mn-cs"/>
              </a:rPr>
              <a:t>The proposal for the development of BA standards was approved by the SABS.  </a:t>
            </a:r>
          </a:p>
          <a:p>
            <a:pPr marL="628650" marR="0" lvl="1" indent="-285750" algn="l" defTabSz="514350" rtl="0" eaLnBrk="0" fontAlgn="base" latinLnBrk="0" hangingPunct="0">
              <a:lnSpc>
                <a:spcPct val="90000"/>
              </a:lnSpc>
              <a:spcBef>
                <a:spcPct val="20000"/>
              </a:spcBef>
              <a:spcAft>
                <a:spcPct val="0"/>
              </a:spcAft>
              <a:buClr>
                <a:srgbClr val="954F72"/>
              </a:buClr>
              <a:buSzTx/>
              <a:buFont typeface="Courier New" panose="02070309020205020404" pitchFamily="49" charset="0"/>
              <a:buChar char="o"/>
              <a:tabLst/>
              <a:defRPr/>
            </a:pPr>
            <a:r>
              <a:rPr kumimoji="0" lang="en-ZA" sz="1900" b="0" i="0" u="none" strike="noStrike" kern="1200" cap="none" spc="0" normalizeH="0" baseline="0" noProof="0" dirty="0">
                <a:ln>
                  <a:noFill/>
                </a:ln>
                <a:solidFill>
                  <a:prstClr val="black"/>
                </a:solidFill>
                <a:effectLst/>
                <a:uLnTx/>
                <a:uFillTx/>
                <a:latin typeface="DIN-Light"/>
                <a:ea typeface="+mn-ea"/>
                <a:cs typeface="+mn-cs"/>
              </a:rPr>
              <a:t>A technical Committee was set up to develop SA guidelines for an already existing international standard</a:t>
            </a:r>
            <a:r>
              <a:rPr kumimoji="0" lang="en-ZA" sz="1900" b="0" i="0" u="none" strike="noStrike" kern="1200" cap="none" spc="0" normalizeH="0" baseline="0" noProof="0" dirty="0" smtClean="0">
                <a:ln>
                  <a:noFill/>
                </a:ln>
                <a:solidFill>
                  <a:prstClr val="black"/>
                </a:solidFill>
                <a:effectLst/>
                <a:uLnTx/>
                <a:uFillTx/>
                <a:latin typeface="DIN-Light"/>
                <a:ea typeface="+mn-ea"/>
                <a:cs typeface="+mn-cs"/>
              </a:rPr>
              <a:t>.</a:t>
            </a:r>
          </a:p>
          <a:p>
            <a:pPr marL="628650" marR="0" lvl="1" indent="-285750" algn="l" defTabSz="514350" rtl="0" eaLnBrk="0" fontAlgn="base" latinLnBrk="0" hangingPunct="0">
              <a:lnSpc>
                <a:spcPct val="90000"/>
              </a:lnSpc>
              <a:spcBef>
                <a:spcPct val="20000"/>
              </a:spcBef>
              <a:spcAft>
                <a:spcPct val="0"/>
              </a:spcAft>
              <a:buClr>
                <a:srgbClr val="954F72"/>
              </a:buClr>
              <a:buSzTx/>
              <a:buFont typeface="Courier New" panose="02070309020205020404" pitchFamily="49" charset="0"/>
              <a:buChar char="o"/>
              <a:tabLst/>
              <a:defRPr/>
            </a:pPr>
            <a:endParaRPr kumimoji="0" lang="en-ZA" sz="1900" b="0" i="0" u="none" strike="noStrike" kern="1200" cap="none" spc="0" normalizeH="0" baseline="0" noProof="0" dirty="0">
              <a:ln>
                <a:noFill/>
              </a:ln>
              <a:solidFill>
                <a:prstClr val="black"/>
              </a:solidFill>
              <a:effectLst/>
              <a:uLnTx/>
              <a:uFillTx/>
              <a:latin typeface="DIN-Light"/>
              <a:ea typeface="+mn-ea"/>
              <a:cs typeface="+mn-cs"/>
            </a:endParaRPr>
          </a:p>
          <a:p>
            <a:pPr marL="257175" marR="0" lvl="0" indent="-257175" algn="l" defTabSz="514350" rtl="0" eaLnBrk="0" fontAlgn="base" latinLnBrk="0" hangingPunct="0">
              <a:lnSpc>
                <a:spcPct val="90000"/>
              </a:lnSpc>
              <a:spcBef>
                <a:spcPct val="20000"/>
              </a:spcBef>
              <a:spcAft>
                <a:spcPct val="0"/>
              </a:spcAft>
              <a:buClr>
                <a:srgbClr val="954F72"/>
              </a:buClr>
              <a:buSzTx/>
              <a:buFont typeface="Wingdings" pitchFamily="2" charset="2"/>
              <a:buChar char="§"/>
              <a:tabLst/>
              <a:defRPr/>
            </a:pPr>
            <a:r>
              <a:rPr kumimoji="0" lang="en-ZA" sz="1900" b="1" i="0" u="none" strike="noStrike" kern="1200" cap="none" spc="0" normalizeH="0" baseline="0" noProof="0" dirty="0">
                <a:ln>
                  <a:noFill/>
                </a:ln>
                <a:solidFill>
                  <a:prstClr val="black"/>
                </a:solidFill>
                <a:effectLst/>
                <a:uLnTx/>
                <a:uFillTx/>
                <a:latin typeface="DIN-Light"/>
                <a:ea typeface="+mn-ea"/>
                <a:cs typeface="+mn-cs"/>
              </a:rPr>
              <a:t>Learning Academy Business Model and Business Plan:</a:t>
            </a:r>
          </a:p>
          <a:p>
            <a:pPr marL="628650" marR="0" lvl="1" indent="-285750" algn="l" defTabSz="514350" rtl="0" eaLnBrk="0" fontAlgn="base" latinLnBrk="0" hangingPunct="0">
              <a:lnSpc>
                <a:spcPct val="90000"/>
              </a:lnSpc>
              <a:spcBef>
                <a:spcPct val="20000"/>
              </a:spcBef>
              <a:spcAft>
                <a:spcPct val="0"/>
              </a:spcAft>
              <a:buClr>
                <a:srgbClr val="954F72"/>
              </a:buClr>
              <a:buSzTx/>
              <a:buFont typeface="Courier New" panose="02070309020205020404" pitchFamily="49" charset="0"/>
              <a:buChar char="o"/>
              <a:tabLst/>
              <a:defRPr/>
            </a:pPr>
            <a:r>
              <a:rPr kumimoji="0" lang="en-ZA" sz="1900" b="0" i="0" u="none" strike="noStrike" kern="1200" cap="none" spc="0" normalizeH="0" baseline="0" noProof="0" dirty="0">
                <a:ln>
                  <a:noFill/>
                </a:ln>
                <a:solidFill>
                  <a:prstClr val="black"/>
                </a:solidFill>
                <a:effectLst/>
                <a:uLnTx/>
                <a:uFillTx/>
                <a:latin typeface="DIN-Light"/>
                <a:ea typeface="+mn-ea"/>
                <a:cs typeface="+mn-cs"/>
              </a:rPr>
              <a:t>Purpose is to position </a:t>
            </a:r>
            <a:r>
              <a:rPr kumimoji="0" lang="en-ZA" sz="1900" b="0" i="0" u="none" strike="noStrike" kern="1200" cap="none" spc="0" normalizeH="0" baseline="0" noProof="0" dirty="0" err="1">
                <a:ln>
                  <a:noFill/>
                </a:ln>
                <a:solidFill>
                  <a:prstClr val="black"/>
                </a:solidFill>
                <a:effectLst/>
                <a:uLnTx/>
                <a:uFillTx/>
                <a:latin typeface="DIN-Light"/>
                <a:ea typeface="+mn-ea"/>
                <a:cs typeface="+mn-cs"/>
              </a:rPr>
              <a:t>Seda</a:t>
            </a:r>
            <a:r>
              <a:rPr kumimoji="0" lang="en-ZA" sz="1900" b="0" i="0" u="none" strike="noStrike" kern="1200" cap="none" spc="0" normalizeH="0" baseline="0" noProof="0" dirty="0">
                <a:ln>
                  <a:noFill/>
                </a:ln>
                <a:solidFill>
                  <a:prstClr val="black"/>
                </a:solidFill>
                <a:effectLst/>
                <a:uLnTx/>
                <a:uFillTx/>
                <a:latin typeface="DIN-Light"/>
                <a:ea typeface="+mn-ea"/>
                <a:cs typeface="+mn-cs"/>
              </a:rPr>
              <a:t> at the centre of BDS capacity building in the ecosystem was also completed this quarter and presented to committees.  </a:t>
            </a:r>
          </a:p>
          <a:p>
            <a:pPr marL="628650" marR="0" lvl="1" indent="-285750" algn="l" defTabSz="514350" rtl="0" eaLnBrk="0" fontAlgn="base" latinLnBrk="0" hangingPunct="0">
              <a:lnSpc>
                <a:spcPct val="90000"/>
              </a:lnSpc>
              <a:spcBef>
                <a:spcPct val="20000"/>
              </a:spcBef>
              <a:spcAft>
                <a:spcPct val="0"/>
              </a:spcAft>
              <a:buClr>
                <a:srgbClr val="954F72"/>
              </a:buClr>
              <a:buSzTx/>
              <a:buFont typeface="Courier New" panose="02070309020205020404" pitchFamily="49" charset="0"/>
              <a:buChar char="o"/>
              <a:tabLst/>
              <a:defRPr/>
            </a:pPr>
            <a:endParaRPr kumimoji="0" lang="en-ZA" sz="1500" b="0" i="0" u="none" strike="noStrike" kern="1200" cap="none" spc="0" normalizeH="0" baseline="0" noProof="0" dirty="0">
              <a:ln>
                <a:noFill/>
              </a:ln>
              <a:solidFill>
                <a:prstClr val="black"/>
              </a:solidFill>
              <a:effectLst/>
              <a:uLnTx/>
              <a:uFillTx/>
              <a:latin typeface="DIN-Light"/>
              <a:ea typeface="+mn-ea"/>
              <a:cs typeface="+mn-cs"/>
            </a:endParaRPr>
          </a:p>
          <a:p>
            <a:pPr marL="257175" marR="0" lvl="0" indent="-257175" algn="l" defTabSz="514350" rtl="0" eaLnBrk="0" fontAlgn="base" latinLnBrk="0" hangingPunct="0">
              <a:lnSpc>
                <a:spcPct val="90000"/>
              </a:lnSpc>
              <a:spcBef>
                <a:spcPct val="20000"/>
              </a:spcBef>
              <a:spcAft>
                <a:spcPct val="0"/>
              </a:spcAft>
              <a:buClr>
                <a:srgbClr val="954F72"/>
              </a:buClr>
              <a:buSzTx/>
              <a:buFont typeface="Wingdings" pitchFamily="2" charset="2"/>
              <a:buChar char="§"/>
              <a:tabLst/>
              <a:defRPr/>
            </a:pPr>
            <a:endParaRPr kumimoji="0" lang="en-ZA" sz="1500" b="0" i="0" u="none" strike="noStrike" kern="1200" cap="none" spc="0" normalizeH="0" baseline="0" noProof="0" dirty="0" smtClean="0">
              <a:ln>
                <a:noFill/>
              </a:ln>
              <a:solidFill>
                <a:prstClr val="black"/>
              </a:solidFill>
              <a:effectLst/>
              <a:uLnTx/>
              <a:uFillTx/>
              <a:latin typeface="DIN-Light"/>
              <a:ea typeface="+mn-ea"/>
              <a:cs typeface="+mn-cs"/>
            </a:endParaRPr>
          </a:p>
          <a:p>
            <a:pPr marL="257175" marR="0" lvl="0" indent="-257175" algn="l" defTabSz="514350" rtl="0" eaLnBrk="0" fontAlgn="base" latinLnBrk="0" hangingPunct="0">
              <a:lnSpc>
                <a:spcPct val="90000"/>
              </a:lnSpc>
              <a:spcBef>
                <a:spcPct val="20000"/>
              </a:spcBef>
              <a:spcAft>
                <a:spcPct val="0"/>
              </a:spcAft>
              <a:buClr>
                <a:srgbClr val="954F72"/>
              </a:buClr>
              <a:buSzTx/>
              <a:buFont typeface="Wingdings" pitchFamily="2" charset="2"/>
              <a:buChar char="§"/>
              <a:tabLst/>
              <a:defRPr/>
            </a:pPr>
            <a:endParaRPr kumimoji="0" lang="en-ZA" sz="1500" b="0" i="0" u="none" strike="noStrike" kern="1200" cap="none" spc="0" normalizeH="0" baseline="0" noProof="0" dirty="0">
              <a:ln>
                <a:noFill/>
              </a:ln>
              <a:solidFill>
                <a:prstClr val="black"/>
              </a:solidFill>
              <a:effectLst/>
              <a:uLnTx/>
              <a:uFillTx/>
              <a:latin typeface="DIN-Light"/>
              <a:ea typeface="+mn-ea"/>
              <a:cs typeface="+mn-cs"/>
            </a:endParaRPr>
          </a:p>
          <a:p>
            <a:pPr marL="257175" marR="0" lvl="0" indent="-257175" algn="l" defTabSz="514350" rtl="0" eaLnBrk="0" fontAlgn="base" latinLnBrk="0" hangingPunct="0">
              <a:lnSpc>
                <a:spcPct val="90000"/>
              </a:lnSpc>
              <a:spcBef>
                <a:spcPct val="20000"/>
              </a:spcBef>
              <a:spcAft>
                <a:spcPct val="0"/>
              </a:spcAft>
              <a:buClr>
                <a:srgbClr val="954F72"/>
              </a:buClr>
              <a:buSzTx/>
              <a:buFont typeface="Wingdings" pitchFamily="2" charset="2"/>
              <a:buChar char="§"/>
              <a:tabLst/>
              <a:defRPr/>
            </a:pPr>
            <a:endParaRPr kumimoji="0" lang="en-ZA" sz="1500" b="0" i="0" u="none" strike="noStrike" kern="1200" cap="none" spc="0" normalizeH="0" baseline="0" noProof="0" dirty="0" smtClean="0">
              <a:ln>
                <a:noFill/>
              </a:ln>
              <a:solidFill>
                <a:prstClr val="black"/>
              </a:solidFill>
              <a:effectLst/>
              <a:uLnTx/>
              <a:uFillTx/>
              <a:latin typeface="DIN-Light"/>
              <a:ea typeface="+mn-ea"/>
              <a:cs typeface="+mn-cs"/>
            </a:endParaRPr>
          </a:p>
          <a:p>
            <a:pPr marL="257175" marR="0" lvl="0" indent="-257175" algn="l" defTabSz="514350" rtl="0" eaLnBrk="0" fontAlgn="base" latinLnBrk="0" hangingPunct="0">
              <a:lnSpc>
                <a:spcPct val="90000"/>
              </a:lnSpc>
              <a:spcBef>
                <a:spcPct val="20000"/>
              </a:spcBef>
              <a:spcAft>
                <a:spcPct val="0"/>
              </a:spcAft>
              <a:buClr>
                <a:srgbClr val="954F72"/>
              </a:buClr>
              <a:buSzTx/>
              <a:buFont typeface="Wingdings" pitchFamily="2" charset="2"/>
              <a:buChar char="§"/>
              <a:tabLst/>
              <a:defRPr/>
            </a:pPr>
            <a:endParaRPr kumimoji="0" lang="en-ZA" sz="1500" b="0" i="0" u="none" strike="noStrike" kern="1200" cap="none" spc="0" normalizeH="0" baseline="0" noProof="0" dirty="0">
              <a:ln>
                <a:noFill/>
              </a:ln>
              <a:solidFill>
                <a:prstClr val="black"/>
              </a:solidFill>
              <a:effectLst/>
              <a:uLnTx/>
              <a:uFillTx/>
              <a:latin typeface="DIN-Light"/>
              <a:ea typeface="+mn-ea"/>
              <a:cs typeface="+mn-cs"/>
            </a:endParaRPr>
          </a:p>
          <a:p>
            <a:pPr marL="257175" marR="0" lvl="0" indent="-257175" algn="l" defTabSz="514350" rtl="0" eaLnBrk="0" fontAlgn="base" latinLnBrk="0" hangingPunct="0">
              <a:lnSpc>
                <a:spcPct val="90000"/>
              </a:lnSpc>
              <a:spcBef>
                <a:spcPct val="20000"/>
              </a:spcBef>
              <a:spcAft>
                <a:spcPct val="0"/>
              </a:spcAft>
              <a:buClr>
                <a:srgbClr val="954F72"/>
              </a:buClr>
              <a:buSzTx/>
              <a:buFont typeface="Wingdings" pitchFamily="2" charset="2"/>
              <a:buChar char="§"/>
              <a:tabLst/>
              <a:defRPr/>
            </a:pPr>
            <a:endParaRPr kumimoji="0" lang="en-ZA" sz="1500" b="0" i="0" u="none" strike="noStrike" kern="1200" cap="none" spc="0" normalizeH="0" baseline="0" noProof="0" dirty="0" smtClean="0">
              <a:ln>
                <a:noFill/>
              </a:ln>
              <a:solidFill>
                <a:prstClr val="black"/>
              </a:solidFill>
              <a:effectLst/>
              <a:uLnTx/>
              <a:uFillTx/>
              <a:latin typeface="DIN-Light"/>
              <a:ea typeface="+mn-ea"/>
              <a:cs typeface="+mn-cs"/>
            </a:endParaRPr>
          </a:p>
        </p:txBody>
      </p:sp>
    </p:spTree>
    <p:extLst>
      <p:ext uri="{BB962C8B-B14F-4D97-AF65-F5344CB8AC3E}">
        <p14:creationId xmlns:p14="http://schemas.microsoft.com/office/powerpoint/2010/main" val="1510994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r>
              <a:rPr lang="en-ZA" sz="2800" b="1" dirty="0" smtClean="0">
                <a:solidFill>
                  <a:schemeClr val="accent6">
                    <a:lumMod val="75000"/>
                  </a:schemeClr>
                </a:solidFill>
                <a:latin typeface="Trebuchet MS" pitchFamily="34" charset="0"/>
              </a:rPr>
              <a:t>2019/20 MANDATE, STARTEGIC GOALS AND OBJECTIVES</a:t>
            </a:r>
            <a:endParaRPr lang="en-ZA" sz="2800" b="1" dirty="0">
              <a:solidFill>
                <a:schemeClr val="accent6">
                  <a:lumMod val="75000"/>
                </a:schemeClr>
              </a:solidFill>
              <a:latin typeface="Trebuchet MS" pitchFamily="34" charset="0"/>
            </a:endParaRPr>
          </a:p>
        </p:txBody>
      </p:sp>
      <p:sp>
        <p:nvSpPr>
          <p:cNvPr id="19" name="Text Placeholder 2"/>
          <p:cNvSpPr txBox="1">
            <a:spLocks/>
          </p:cNvSpPr>
          <p:nvPr/>
        </p:nvSpPr>
        <p:spPr>
          <a:xfrm>
            <a:off x="0" y="1092315"/>
            <a:ext cx="5680759" cy="15062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Verdana" panose="020B0604030504040204" pitchFamily="34" charset="0"/>
              <a:buChar char="−"/>
              <a:defRPr sz="1600" b="1"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2pPr>
            <a:lvl3pPr marL="1143000" indent="-228600" algn="l" defTabSz="914400" rtl="0" eaLnBrk="1" latinLnBrk="0" hangingPunct="1">
              <a:spcBef>
                <a:spcPct val="20000"/>
              </a:spcBef>
              <a:buFont typeface="Verdana" panose="020B0604030504040204" pitchFamily="34" charset="0"/>
              <a:buChar char="−"/>
              <a:defRPr sz="1400" b="0" kern="1200">
                <a:solidFill>
                  <a:schemeClr val="bg2">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rgbClr val="8C979A"/>
                </a:solidFill>
                <a:latin typeface="+mj-lt"/>
                <a:ea typeface="+mn-ea"/>
                <a:cs typeface="+mn-cs"/>
              </a:defRPr>
            </a:lvl4pPr>
            <a:lvl5pPr marL="2057400" indent="-228600" algn="l" defTabSz="914400" rtl="0" eaLnBrk="1" latinLnBrk="0" hangingPunct="1">
              <a:spcBef>
                <a:spcPct val="20000"/>
              </a:spcBef>
              <a:buFont typeface="Verdana" panose="020B0604030504040204" pitchFamily="34" charset="0"/>
              <a:buChar char="−"/>
              <a:defRPr sz="1050" kern="1200">
                <a:solidFill>
                  <a:schemeClr val="bg2">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Tx/>
              <a:buSzTx/>
              <a:buFont typeface="Wingdings" panose="05000000000000000000" pitchFamily="2" charset="2"/>
              <a:buChar char="§"/>
              <a:tabLst/>
              <a:defRPr/>
            </a:pPr>
            <a:endParaRPr kumimoji="0" lang="en-US" sz="16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fld id="{2A32619B-E9F6-4002-8F95-E8AFA5AE3C53}" type="slidenum">
              <a:rPr lang="en-ZA" smtClean="0"/>
              <a:t>7</a:t>
            </a:fld>
            <a:endParaRPr lang="en-ZA"/>
          </a:p>
        </p:txBody>
      </p:sp>
      <p:graphicFrame>
        <p:nvGraphicFramePr>
          <p:cNvPr id="9" name="Table 8"/>
          <p:cNvGraphicFramePr>
            <a:graphicFrameLocks noGrp="1"/>
          </p:cNvGraphicFramePr>
          <p:nvPr>
            <p:extLst>
              <p:ext uri="{D42A27DB-BD31-4B8C-83A1-F6EECF244321}">
                <p14:modId xmlns:p14="http://schemas.microsoft.com/office/powerpoint/2010/main" val="2617249941"/>
              </p:ext>
            </p:extLst>
          </p:nvPr>
        </p:nvGraphicFramePr>
        <p:xfrm>
          <a:off x="1672431" y="1092316"/>
          <a:ext cx="8839199" cy="5704364"/>
        </p:xfrm>
        <a:graphic>
          <a:graphicData uri="http://schemas.openxmlformats.org/drawingml/2006/table">
            <a:tbl>
              <a:tblPr firstRow="1" firstCol="1" bandRow="1">
                <a:tableStyleId>{0505E3EF-67EA-436B-97B2-0124C06EBD24}</a:tableStyleId>
              </a:tblPr>
              <a:tblGrid>
                <a:gridCol w="457200">
                  <a:extLst>
                    <a:ext uri="{9D8B030D-6E8A-4147-A177-3AD203B41FA5}">
                      <a16:colId xmlns:a16="http://schemas.microsoft.com/office/drawing/2014/main" val="20000"/>
                    </a:ext>
                  </a:extLst>
                </a:gridCol>
                <a:gridCol w="3535435">
                  <a:extLst>
                    <a:ext uri="{9D8B030D-6E8A-4147-A177-3AD203B41FA5}">
                      <a16:colId xmlns:a16="http://schemas.microsoft.com/office/drawing/2014/main" val="20001"/>
                    </a:ext>
                  </a:extLst>
                </a:gridCol>
                <a:gridCol w="4846564">
                  <a:extLst>
                    <a:ext uri="{9D8B030D-6E8A-4147-A177-3AD203B41FA5}">
                      <a16:colId xmlns:a16="http://schemas.microsoft.com/office/drawing/2014/main" val="20002"/>
                    </a:ext>
                  </a:extLst>
                </a:gridCol>
              </a:tblGrid>
              <a:tr h="760544">
                <a:tc>
                  <a:txBody>
                    <a:bodyPr/>
                    <a:lstStyle/>
                    <a:p>
                      <a:pPr algn="l">
                        <a:lnSpc>
                          <a:spcPct val="110000"/>
                        </a:lnSpc>
                        <a:spcAft>
                          <a:spcPts val="1000"/>
                        </a:spcAft>
                      </a:pPr>
                      <a:endParaRPr lang="en-ZA"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32414" marR="32414" marT="0" marB="0"/>
                </a:tc>
                <a:tc>
                  <a:txBody>
                    <a:bodyPr/>
                    <a:lstStyle/>
                    <a:p>
                      <a:pPr marL="0" marR="0" lvl="0" algn="ctr" defTabSz="914400" rtl="0" eaLnBrk="1" fontAlgn="auto" latinLnBrk="0" hangingPunct="1">
                        <a:lnSpc>
                          <a:spcPct val="110000"/>
                        </a:lnSpc>
                        <a:spcBef>
                          <a:spcPts val="0"/>
                        </a:spcBef>
                        <a:spcAft>
                          <a:spcPts val="1000"/>
                        </a:spcAft>
                        <a:buClrTx/>
                        <a:buSzTx/>
                        <a:buFontTx/>
                        <a:buNone/>
                        <a:tabLst/>
                        <a:defRPr/>
                      </a:pPr>
                      <a:r>
                        <a:rPr lang="en-ZA" sz="1600" b="1" kern="1200" cap="small" baseline="0" dirty="0" smtClean="0">
                          <a:solidFill>
                            <a:schemeClr val="tx1"/>
                          </a:solidFill>
                          <a:effectLst/>
                          <a:latin typeface="Trebuchet MS" panose="020B0603020202020204" pitchFamily="34" charset="0"/>
                          <a:ea typeface="+mn-ea"/>
                          <a:cs typeface="+mn-cs"/>
                        </a:rPr>
                        <a:t>DSBD Strategic Goals/Objectives </a:t>
                      </a:r>
                      <a:endParaRPr lang="en-ZA" sz="1600" b="1" kern="1200" cap="small" baseline="0" dirty="0">
                        <a:solidFill>
                          <a:schemeClr val="tx1"/>
                        </a:solidFill>
                        <a:effectLst/>
                        <a:latin typeface="Trebuchet MS" panose="020B0603020202020204" pitchFamily="34" charset="0"/>
                        <a:ea typeface="+mn-ea"/>
                        <a:cs typeface="+mn-cs"/>
                      </a:endParaRPr>
                    </a:p>
                  </a:txBody>
                  <a:tcPr marL="32414" marR="32414" marT="0" marB="0" anchor="ctr"/>
                </a:tc>
                <a:tc>
                  <a:txBody>
                    <a:bodyPr/>
                    <a:lstStyle/>
                    <a:p>
                      <a:pPr marL="0" marR="0" lvl="0" algn="ctr" defTabSz="914400" rtl="0" eaLnBrk="1" fontAlgn="auto" latinLnBrk="0" hangingPunct="1">
                        <a:lnSpc>
                          <a:spcPct val="110000"/>
                        </a:lnSpc>
                        <a:spcBef>
                          <a:spcPts val="0"/>
                        </a:spcBef>
                        <a:spcAft>
                          <a:spcPts val="1000"/>
                        </a:spcAft>
                        <a:buClrTx/>
                        <a:buSzTx/>
                        <a:buFontTx/>
                        <a:buNone/>
                        <a:tabLst/>
                        <a:defRPr/>
                      </a:pPr>
                      <a:r>
                        <a:rPr lang="en-ZA" sz="1600" b="1" kern="1200" cap="small" baseline="0" dirty="0" smtClean="0">
                          <a:solidFill>
                            <a:schemeClr val="tx1"/>
                          </a:solidFill>
                          <a:effectLst/>
                          <a:latin typeface="Trebuchet MS" panose="020B0603020202020204" pitchFamily="34" charset="0"/>
                          <a:ea typeface="+mn-ea"/>
                          <a:cs typeface="+mn-cs"/>
                        </a:rPr>
                        <a:t>Seda Strategic outcome oriented goals </a:t>
                      </a:r>
                      <a:endParaRPr lang="en-ZA" sz="1600" b="1" kern="1200" cap="small" baseline="0" dirty="0">
                        <a:solidFill>
                          <a:schemeClr val="tx1"/>
                        </a:solidFill>
                        <a:effectLst/>
                        <a:latin typeface="Trebuchet MS" panose="020B0603020202020204" pitchFamily="34" charset="0"/>
                        <a:ea typeface="+mn-ea"/>
                        <a:cs typeface="+mn-cs"/>
                      </a:endParaRPr>
                    </a:p>
                  </a:txBody>
                  <a:tcPr marL="32414" marR="32414" marT="0" marB="0" anchor="ctr"/>
                </a:tc>
                <a:extLst>
                  <a:ext uri="{0D108BD9-81ED-4DB2-BD59-A6C34878D82A}">
                    <a16:rowId xmlns:a16="http://schemas.microsoft.com/office/drawing/2014/main" val="10000"/>
                  </a:ext>
                </a:extLst>
              </a:tr>
              <a:tr h="1201000">
                <a:tc>
                  <a:txBody>
                    <a:bodyPr/>
                    <a:lstStyle/>
                    <a:p>
                      <a:pPr algn="ctr">
                        <a:lnSpc>
                          <a:spcPct val="110000"/>
                        </a:lnSpc>
                        <a:spcAft>
                          <a:spcPts val="1000"/>
                        </a:spcAft>
                      </a:pPr>
                      <a:r>
                        <a:rPr lang="en-GB" sz="1400" b="0" dirty="0">
                          <a:solidFill>
                            <a:schemeClr val="tx1"/>
                          </a:solidFill>
                          <a:effectLst/>
                          <a:latin typeface="Trebuchet MS" panose="020B0603020202020204" pitchFamily="34" charset="0"/>
                        </a:rPr>
                        <a:t>1.</a:t>
                      </a:r>
                      <a:endParaRPr lang="en-ZA"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32414" marR="32414" marT="0" marB="0" anchor="ctr"/>
                </a:tc>
                <a:tc>
                  <a:txBody>
                    <a:bodyPr/>
                    <a:lstStyle/>
                    <a:p>
                      <a:pPr marL="0" marR="0" lvl="0" algn="l" defTabSz="914400" rtl="0" eaLnBrk="1" fontAlgn="auto" latinLnBrk="0" hangingPunct="1">
                        <a:lnSpc>
                          <a:spcPct val="110000"/>
                        </a:lnSpc>
                        <a:spcBef>
                          <a:spcPts val="0"/>
                        </a:spcBef>
                        <a:spcAft>
                          <a:spcPts val="1000"/>
                        </a:spcAft>
                        <a:buClrTx/>
                        <a:buSzTx/>
                        <a:buFontTx/>
                        <a:buNone/>
                        <a:tabLst/>
                        <a:defRPr/>
                      </a:pPr>
                      <a:r>
                        <a:rPr lang="en-ZA" sz="1600" b="0" kern="1200" cap="small" baseline="0" dirty="0" smtClean="0">
                          <a:solidFill>
                            <a:schemeClr val="tx1"/>
                          </a:solidFill>
                          <a:effectLst/>
                          <a:latin typeface="Trebuchet MS" panose="020B0603020202020204" pitchFamily="34" charset="0"/>
                          <a:ea typeface="+mn-ea"/>
                          <a:cs typeface="+mn-cs"/>
                        </a:rPr>
                        <a:t>policy and planning coherence in the sector, that promotes an enabling ecosystem for smme’s and cooperatives.</a:t>
                      </a:r>
                      <a:endParaRPr lang="en-ZA" sz="1600" b="0" kern="1200" cap="small" baseline="0" dirty="0">
                        <a:solidFill>
                          <a:schemeClr val="tx1"/>
                        </a:solidFill>
                        <a:effectLst/>
                        <a:latin typeface="Trebuchet MS" panose="020B0603020202020204" pitchFamily="34" charset="0"/>
                        <a:ea typeface="+mn-ea"/>
                        <a:cs typeface="+mn-cs"/>
                      </a:endParaRPr>
                    </a:p>
                  </a:txBody>
                  <a:tcPr marL="32414" marR="32414" marT="0" marB="0"/>
                </a:tc>
                <a:tc>
                  <a:txBody>
                    <a:bodyPr/>
                    <a:lstStyle/>
                    <a:p>
                      <a:pPr marL="444500" indent="-431800" algn="just">
                        <a:lnSpc>
                          <a:spcPct val="100000"/>
                        </a:lnSpc>
                        <a:spcAft>
                          <a:spcPts val="0"/>
                        </a:spcAft>
                        <a:tabLst/>
                      </a:pPr>
                      <a:r>
                        <a:rPr lang="en-ZA" sz="1400" b="1" dirty="0" smtClean="0">
                          <a:solidFill>
                            <a:schemeClr val="tx1"/>
                          </a:solidFill>
                          <a:effectLst/>
                          <a:latin typeface="Trebuchet MS" panose="020B0603020202020204" pitchFamily="34" charset="0"/>
                        </a:rPr>
                        <a:t>1. Implement programmes to i</a:t>
                      </a:r>
                      <a:r>
                        <a:rPr lang="en-ZA" sz="1400" b="1" baseline="0" dirty="0" smtClean="0">
                          <a:solidFill>
                            <a:schemeClr val="tx1"/>
                          </a:solidFill>
                          <a:effectLst/>
                          <a:latin typeface="Trebuchet MS" panose="020B0603020202020204" pitchFamily="34" charset="0"/>
                        </a:rPr>
                        <a:t>mprove sustainability of SMMEs and Cooperatives</a:t>
                      </a:r>
                      <a:endParaRPr lang="en-ZA" sz="1400" b="1" i="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32414" marR="32414" marT="0" marB="0"/>
                </a:tc>
                <a:extLst>
                  <a:ext uri="{0D108BD9-81ED-4DB2-BD59-A6C34878D82A}">
                    <a16:rowId xmlns:a16="http://schemas.microsoft.com/office/drawing/2014/main" val="10001"/>
                  </a:ext>
                </a:extLst>
              </a:tr>
              <a:tr h="1484252">
                <a:tc>
                  <a:txBody>
                    <a:bodyPr/>
                    <a:lstStyle/>
                    <a:p>
                      <a:pPr algn="ctr">
                        <a:lnSpc>
                          <a:spcPct val="110000"/>
                        </a:lnSpc>
                        <a:spcAft>
                          <a:spcPts val="1000"/>
                        </a:spcAft>
                      </a:pPr>
                      <a:r>
                        <a:rPr lang="en-GB" sz="1400" b="0" dirty="0">
                          <a:solidFill>
                            <a:schemeClr val="tx1"/>
                          </a:solidFill>
                          <a:effectLst/>
                          <a:latin typeface="Trebuchet MS" panose="020B0603020202020204" pitchFamily="34" charset="0"/>
                        </a:rPr>
                        <a:t>2.</a:t>
                      </a:r>
                      <a:endParaRPr lang="en-ZA"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32414" marR="32414" marT="0" marB="0" anchor="ctr"/>
                </a:tc>
                <a:tc>
                  <a:txBody>
                    <a:bodyPr/>
                    <a:lstStyle/>
                    <a:p>
                      <a:pPr marL="0" marR="0" lvl="0" indent="0" algn="l" defTabSz="914400" rtl="0" eaLnBrk="1" fontAlgn="auto" latinLnBrk="0" hangingPunct="1">
                        <a:lnSpc>
                          <a:spcPct val="110000"/>
                        </a:lnSpc>
                        <a:spcBef>
                          <a:spcPts val="0"/>
                        </a:spcBef>
                        <a:spcAft>
                          <a:spcPts val="1000"/>
                        </a:spcAft>
                        <a:buClrTx/>
                        <a:buSzTx/>
                        <a:buFontTx/>
                        <a:buNone/>
                        <a:tabLst/>
                        <a:defRPr/>
                      </a:pPr>
                      <a:r>
                        <a:rPr lang="en-ZA" sz="1600" b="0" kern="1200" cap="small" baseline="0" dirty="0" smtClean="0">
                          <a:solidFill>
                            <a:schemeClr val="tx1"/>
                          </a:solidFill>
                          <a:effectLst/>
                          <a:latin typeface="Trebuchet MS" panose="020B0603020202020204" pitchFamily="34" charset="0"/>
                          <a:ea typeface="+mn-ea"/>
                          <a:cs typeface="+mn-cs"/>
                        </a:rPr>
                        <a:t>equitable access to responsive and targeted products and services that enable the growth and development of smme’s and co-operatives. </a:t>
                      </a:r>
                      <a:r>
                        <a:rPr lang="en-ZA" sz="1600" b="0" kern="1200" cap="small" baseline="0" dirty="0">
                          <a:solidFill>
                            <a:schemeClr val="tx1"/>
                          </a:solidFill>
                          <a:effectLst/>
                          <a:latin typeface="Trebuchet MS" panose="020B0603020202020204" pitchFamily="34" charset="0"/>
                          <a:ea typeface="+mn-ea"/>
                          <a:cs typeface="+mn-cs"/>
                        </a:rPr>
                        <a:t> </a:t>
                      </a:r>
                    </a:p>
                  </a:txBody>
                  <a:tcPr marL="32414" marR="32414" marT="0" marB="0"/>
                </a:tc>
                <a:tc>
                  <a:txBody>
                    <a:bodyPr/>
                    <a:lstStyle/>
                    <a:p>
                      <a:pPr marL="444500" indent="-431800" algn="just" defTabSz="914400" rtl="0" eaLnBrk="1" latinLnBrk="0" hangingPunct="1">
                        <a:lnSpc>
                          <a:spcPct val="100000"/>
                        </a:lnSpc>
                        <a:spcAft>
                          <a:spcPts val="0"/>
                        </a:spcAft>
                        <a:tabLst/>
                      </a:pPr>
                      <a:r>
                        <a:rPr lang="en-ZA" sz="1400" b="1" kern="1200" dirty="0" smtClean="0">
                          <a:solidFill>
                            <a:schemeClr val="tx1"/>
                          </a:solidFill>
                          <a:effectLst/>
                          <a:latin typeface="Trebuchet MS" panose="020B0603020202020204" pitchFamily="34" charset="0"/>
                          <a:ea typeface="+mn-ea"/>
                          <a:cs typeface="+mn-cs"/>
                        </a:rPr>
                        <a:t>2. Increase Seda delivery network to reach underserviced areas </a:t>
                      </a:r>
                      <a:endParaRPr lang="en-ZA" sz="1400" b="1" kern="1200" dirty="0">
                        <a:solidFill>
                          <a:schemeClr val="tx1"/>
                        </a:solidFill>
                        <a:effectLst/>
                        <a:latin typeface="Trebuchet MS" panose="020B0603020202020204" pitchFamily="34" charset="0"/>
                        <a:ea typeface="+mn-ea"/>
                        <a:cs typeface="+mn-cs"/>
                      </a:endParaRPr>
                    </a:p>
                  </a:txBody>
                  <a:tcPr marL="32414" marR="32414" marT="0" marB="0"/>
                </a:tc>
                <a:extLst>
                  <a:ext uri="{0D108BD9-81ED-4DB2-BD59-A6C34878D82A}">
                    <a16:rowId xmlns:a16="http://schemas.microsoft.com/office/drawing/2014/main" val="10002"/>
                  </a:ext>
                </a:extLst>
              </a:tr>
              <a:tr h="2183364">
                <a:tc>
                  <a:txBody>
                    <a:bodyPr/>
                    <a:lstStyle/>
                    <a:p>
                      <a:pPr algn="ctr">
                        <a:lnSpc>
                          <a:spcPct val="110000"/>
                        </a:lnSpc>
                        <a:spcAft>
                          <a:spcPts val="1000"/>
                        </a:spcAft>
                      </a:pPr>
                      <a:r>
                        <a:rPr lang="en-ZA" sz="1400" b="0" dirty="0" smtClean="0">
                          <a:solidFill>
                            <a:schemeClr val="tx1"/>
                          </a:solidFill>
                          <a:effectLst/>
                          <a:latin typeface="Trebuchet MS" panose="020B0603020202020204" pitchFamily="34" charset="0"/>
                        </a:rPr>
                        <a:t>3.</a:t>
                      </a:r>
                    </a:p>
                    <a:p>
                      <a:pPr algn="ctr">
                        <a:lnSpc>
                          <a:spcPct val="110000"/>
                        </a:lnSpc>
                        <a:spcAft>
                          <a:spcPts val="1000"/>
                        </a:spcAft>
                      </a:pPr>
                      <a:endParaRPr lang="en-ZA" sz="1400" b="0" dirty="0" smtClean="0">
                        <a:solidFill>
                          <a:schemeClr val="tx1"/>
                        </a:solidFill>
                        <a:effectLst/>
                        <a:latin typeface="Trebuchet MS" panose="020B0603020202020204" pitchFamily="34" charset="0"/>
                      </a:endParaRPr>
                    </a:p>
                    <a:p>
                      <a:pPr algn="ctr">
                        <a:lnSpc>
                          <a:spcPct val="110000"/>
                        </a:lnSpc>
                        <a:spcAft>
                          <a:spcPts val="1000"/>
                        </a:spcAft>
                      </a:pPr>
                      <a:endParaRPr lang="en-ZA" sz="1400" b="0" dirty="0" smtClean="0">
                        <a:solidFill>
                          <a:schemeClr val="tx1"/>
                        </a:solidFill>
                        <a:effectLst/>
                        <a:latin typeface="Trebuchet MS" panose="020B0603020202020204" pitchFamily="34" charset="0"/>
                      </a:endParaRPr>
                    </a:p>
                    <a:p>
                      <a:pPr algn="ctr">
                        <a:lnSpc>
                          <a:spcPct val="110000"/>
                        </a:lnSpc>
                        <a:spcAft>
                          <a:spcPts val="1000"/>
                        </a:spcAft>
                      </a:pPr>
                      <a:r>
                        <a:rPr lang="en-ZA" sz="1400" b="0" dirty="0" smtClean="0">
                          <a:solidFill>
                            <a:schemeClr val="tx1"/>
                          </a:solidFill>
                          <a:effectLst/>
                          <a:latin typeface="Trebuchet MS" panose="020B0603020202020204" pitchFamily="34" charset="0"/>
                        </a:rPr>
                        <a:t>4.  </a:t>
                      </a:r>
                      <a:endParaRPr lang="en-ZA"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32414" marR="32414" marT="0" marB="0" anchor="ctr"/>
                </a:tc>
                <a:tc>
                  <a:txBody>
                    <a:bodyPr/>
                    <a:lstStyle/>
                    <a:p>
                      <a:pPr marL="0" marR="0" lvl="0" indent="0" algn="l" defTabSz="914400" rtl="0" eaLnBrk="1" fontAlgn="auto" latinLnBrk="0" hangingPunct="1">
                        <a:lnSpc>
                          <a:spcPct val="110000"/>
                        </a:lnSpc>
                        <a:spcBef>
                          <a:spcPts val="0"/>
                        </a:spcBef>
                        <a:spcAft>
                          <a:spcPts val="1000"/>
                        </a:spcAft>
                        <a:buClrTx/>
                        <a:buSzTx/>
                        <a:buFontTx/>
                        <a:buNone/>
                        <a:tabLst/>
                        <a:defRPr/>
                      </a:pPr>
                      <a:r>
                        <a:rPr lang="en-ZA" sz="1600" b="0" kern="1200" cap="small" baseline="0" dirty="0" smtClean="0">
                          <a:solidFill>
                            <a:schemeClr val="tx1"/>
                          </a:solidFill>
                          <a:effectLst/>
                          <a:latin typeface="Trebuchet MS" panose="020B0603020202020204" pitchFamily="34" charset="0"/>
                          <a:ea typeface="+mn-ea"/>
                          <a:cs typeface="+mn-cs"/>
                        </a:rPr>
                        <a:t>An enhanced contribution to the socio-economic development outcomes by the sector</a:t>
                      </a:r>
                    </a:p>
                    <a:p>
                      <a:pPr marL="0" marR="0" lvl="0" indent="0" algn="l" defTabSz="914400" rtl="0" eaLnBrk="1" fontAlgn="auto" latinLnBrk="0" hangingPunct="1">
                        <a:lnSpc>
                          <a:spcPct val="110000"/>
                        </a:lnSpc>
                        <a:spcBef>
                          <a:spcPts val="0"/>
                        </a:spcBef>
                        <a:spcAft>
                          <a:spcPts val="1000"/>
                        </a:spcAft>
                        <a:buClrTx/>
                        <a:buSzTx/>
                        <a:buFontTx/>
                        <a:buNone/>
                        <a:tabLst/>
                        <a:defRPr/>
                      </a:pPr>
                      <a:endParaRPr lang="en-ZA" sz="1600" b="0" kern="1200" cap="small" baseline="0" dirty="0" smtClean="0">
                        <a:solidFill>
                          <a:schemeClr val="tx1"/>
                        </a:solidFill>
                        <a:effectLst/>
                        <a:latin typeface="Trebuchet MS" panose="020B0603020202020204" pitchFamily="34" charset="0"/>
                        <a:ea typeface="+mn-ea"/>
                        <a:cs typeface="+mn-cs"/>
                      </a:endParaRPr>
                    </a:p>
                    <a:p>
                      <a:pPr marL="0" marR="0" lvl="0" indent="0" algn="l" defTabSz="914400" rtl="0" eaLnBrk="1" fontAlgn="auto" latinLnBrk="0" hangingPunct="1">
                        <a:lnSpc>
                          <a:spcPct val="110000"/>
                        </a:lnSpc>
                        <a:spcBef>
                          <a:spcPts val="0"/>
                        </a:spcBef>
                        <a:spcAft>
                          <a:spcPts val="1000"/>
                        </a:spcAft>
                        <a:buClrTx/>
                        <a:buSzTx/>
                        <a:buFontTx/>
                        <a:buNone/>
                        <a:tabLst/>
                        <a:defRPr/>
                      </a:pPr>
                      <a:r>
                        <a:rPr lang="en-ZA" sz="1600" b="0" kern="1200" cap="small" baseline="0" dirty="0" smtClean="0">
                          <a:solidFill>
                            <a:schemeClr val="tx1"/>
                          </a:solidFill>
                          <a:effectLst/>
                          <a:latin typeface="Trebuchet MS" panose="020B0603020202020204" pitchFamily="34" charset="0"/>
                          <a:ea typeface="+mn-ea"/>
                          <a:cs typeface="+mn-cs"/>
                        </a:rPr>
                        <a:t>Sound governance and the optimal utilisation of available resources</a:t>
                      </a:r>
                    </a:p>
                    <a:p>
                      <a:pPr marL="0" marR="0" lvl="0" indent="0" algn="l" defTabSz="914400" rtl="0" eaLnBrk="1" fontAlgn="auto" latinLnBrk="0" hangingPunct="1">
                        <a:lnSpc>
                          <a:spcPct val="110000"/>
                        </a:lnSpc>
                        <a:spcBef>
                          <a:spcPts val="0"/>
                        </a:spcBef>
                        <a:spcAft>
                          <a:spcPts val="1000"/>
                        </a:spcAft>
                        <a:buClrTx/>
                        <a:buSzTx/>
                        <a:buFontTx/>
                        <a:buNone/>
                        <a:tabLst/>
                        <a:defRPr/>
                      </a:pPr>
                      <a:endParaRPr lang="en-ZA" sz="1600" b="0" kern="1200" cap="small" baseline="0" dirty="0">
                        <a:solidFill>
                          <a:schemeClr val="tx1"/>
                        </a:solidFill>
                        <a:effectLst/>
                        <a:latin typeface="Trebuchet MS" panose="020B0603020202020204" pitchFamily="34" charset="0"/>
                        <a:ea typeface="+mn-ea"/>
                        <a:cs typeface="+mn-cs"/>
                      </a:endParaRPr>
                    </a:p>
                  </a:txBody>
                  <a:tcPr marL="32414" marR="32414" marT="0" marB="0"/>
                </a:tc>
                <a:tc>
                  <a:txBody>
                    <a:bodyPr/>
                    <a:lstStyle/>
                    <a:p>
                      <a:pPr marL="444500" marR="0" lvl="0" indent="-431800" algn="just"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tx1"/>
                          </a:solidFill>
                          <a:effectLst/>
                          <a:latin typeface="Trebuchet MS" panose="020B0603020202020204" pitchFamily="34" charset="0"/>
                          <a:ea typeface="+mn-ea"/>
                          <a:cs typeface="+mn-cs"/>
                        </a:rPr>
                        <a:t>3. </a:t>
                      </a:r>
                      <a:r>
                        <a:rPr lang="en-ZA" sz="1400" b="1" kern="1200" baseline="0" dirty="0" smtClean="0">
                          <a:solidFill>
                            <a:schemeClr val="tx1"/>
                          </a:solidFill>
                          <a:effectLst/>
                          <a:latin typeface="Trebuchet MS" panose="020B0603020202020204" pitchFamily="34" charset="0"/>
                          <a:ea typeface="+mn-ea"/>
                          <a:cs typeface="+mn-cs"/>
                        </a:rPr>
                        <a:t>  </a:t>
                      </a:r>
                      <a:r>
                        <a:rPr lang="en-ZA" sz="1400" b="1" kern="1200" dirty="0" smtClean="0">
                          <a:solidFill>
                            <a:schemeClr val="tx1"/>
                          </a:solidFill>
                          <a:effectLst/>
                          <a:latin typeface="Trebuchet MS" panose="020B0603020202020204" pitchFamily="34" charset="0"/>
                          <a:ea typeface="+mn-ea"/>
                          <a:cs typeface="+mn-cs"/>
                        </a:rPr>
                        <a:t>Sustainable partnerships to support the cooperatives development agenda.</a:t>
                      </a:r>
                    </a:p>
                    <a:p>
                      <a:pPr marL="444500" marR="0" lvl="0" indent="-431800" algn="just" defTabSz="914400" rtl="0" eaLnBrk="1" fontAlgn="auto" latinLnBrk="0" hangingPunct="1">
                        <a:lnSpc>
                          <a:spcPct val="100000"/>
                        </a:lnSpc>
                        <a:spcBef>
                          <a:spcPts val="0"/>
                        </a:spcBef>
                        <a:spcAft>
                          <a:spcPts val="0"/>
                        </a:spcAft>
                        <a:buClrTx/>
                        <a:buSzTx/>
                        <a:buFontTx/>
                        <a:buChar char="-"/>
                        <a:tabLst/>
                        <a:defRPr/>
                      </a:pPr>
                      <a:r>
                        <a:rPr lang="en-ZA" sz="1400" b="1" kern="1200" dirty="0" smtClean="0">
                          <a:solidFill>
                            <a:schemeClr val="tx1"/>
                          </a:solidFill>
                          <a:effectLst/>
                          <a:latin typeface="Trebuchet MS" panose="020B0603020202020204" pitchFamily="34" charset="0"/>
                          <a:ea typeface="+mn-ea"/>
                          <a:cs typeface="+mn-cs"/>
                        </a:rPr>
                        <a:t>Sustainable partnerships to support the SMME</a:t>
                      </a:r>
                      <a:r>
                        <a:rPr lang="en-ZA" sz="1400" b="1" kern="1200" baseline="0" dirty="0" smtClean="0">
                          <a:solidFill>
                            <a:schemeClr val="tx1"/>
                          </a:solidFill>
                          <a:effectLst/>
                          <a:latin typeface="Trebuchet MS" panose="020B0603020202020204" pitchFamily="34" charset="0"/>
                          <a:ea typeface="+mn-ea"/>
                          <a:cs typeface="+mn-cs"/>
                        </a:rPr>
                        <a:t> de</a:t>
                      </a:r>
                      <a:r>
                        <a:rPr lang="en-ZA" sz="1400" b="1" kern="1200" dirty="0" smtClean="0">
                          <a:solidFill>
                            <a:schemeClr val="tx1"/>
                          </a:solidFill>
                          <a:effectLst/>
                          <a:latin typeface="Trebuchet MS" panose="020B0603020202020204" pitchFamily="34" charset="0"/>
                          <a:ea typeface="+mn-ea"/>
                          <a:cs typeface="+mn-cs"/>
                        </a:rPr>
                        <a:t>velopment agenda</a:t>
                      </a:r>
                    </a:p>
                    <a:p>
                      <a:pPr marL="444500" marR="0" lvl="0" indent="-431800" algn="just" defTabSz="914400" rtl="0" eaLnBrk="1" fontAlgn="auto" latinLnBrk="0" hangingPunct="1">
                        <a:lnSpc>
                          <a:spcPct val="100000"/>
                        </a:lnSpc>
                        <a:spcBef>
                          <a:spcPts val="0"/>
                        </a:spcBef>
                        <a:spcAft>
                          <a:spcPts val="0"/>
                        </a:spcAft>
                        <a:buClrTx/>
                        <a:buSzTx/>
                        <a:buFontTx/>
                        <a:buChar char="-"/>
                        <a:tabLst/>
                        <a:defRPr/>
                      </a:pPr>
                      <a:endParaRPr lang="en-ZA" sz="1400" b="1" kern="1200" dirty="0" smtClean="0">
                        <a:solidFill>
                          <a:schemeClr val="tx1"/>
                        </a:solidFill>
                        <a:effectLst/>
                        <a:latin typeface="Trebuchet MS" panose="020B0603020202020204" pitchFamily="34" charset="0"/>
                        <a:ea typeface="+mn-ea"/>
                        <a:cs typeface="+mn-cs"/>
                      </a:endParaRPr>
                    </a:p>
                    <a:p>
                      <a:pPr marL="444500" marR="0" lvl="0" indent="-431800" algn="just" defTabSz="914400" rtl="0" eaLnBrk="1" fontAlgn="auto" latinLnBrk="0" hangingPunct="1">
                        <a:lnSpc>
                          <a:spcPct val="100000"/>
                        </a:lnSpc>
                        <a:spcBef>
                          <a:spcPts val="0"/>
                        </a:spcBef>
                        <a:spcAft>
                          <a:spcPts val="0"/>
                        </a:spcAft>
                        <a:buClrTx/>
                        <a:buSzTx/>
                        <a:buFontTx/>
                        <a:buChar char="-"/>
                        <a:tabLst/>
                        <a:defRPr/>
                      </a:pPr>
                      <a:endParaRPr lang="en-ZA" sz="1400" b="1" kern="1200" dirty="0" smtClean="0">
                        <a:solidFill>
                          <a:schemeClr val="tx1"/>
                        </a:solidFill>
                        <a:effectLst/>
                        <a:latin typeface="Trebuchet MS" panose="020B0603020202020204" pitchFamily="34" charset="0"/>
                        <a:ea typeface="+mn-ea"/>
                        <a:cs typeface="+mn-cs"/>
                      </a:endParaRPr>
                    </a:p>
                    <a:p>
                      <a:pPr marL="444500" marR="0" lvl="0" indent="-431800" algn="just" defTabSz="914400" rtl="0" eaLnBrk="1" fontAlgn="auto" latinLnBrk="0" hangingPunct="1">
                        <a:lnSpc>
                          <a:spcPct val="100000"/>
                        </a:lnSpc>
                        <a:spcBef>
                          <a:spcPts val="0"/>
                        </a:spcBef>
                        <a:spcAft>
                          <a:spcPts val="0"/>
                        </a:spcAft>
                        <a:buClrTx/>
                        <a:buSzTx/>
                        <a:buFontTx/>
                        <a:buChar char="-"/>
                        <a:tabLst/>
                        <a:defRPr/>
                      </a:pPr>
                      <a:r>
                        <a:rPr lang="en-ZA" sz="1400" b="1" kern="1200" dirty="0" smtClean="0">
                          <a:solidFill>
                            <a:schemeClr val="tx1"/>
                          </a:solidFill>
                          <a:effectLst/>
                          <a:latin typeface="Trebuchet MS" panose="020B0603020202020204" pitchFamily="34" charset="0"/>
                          <a:ea typeface="+mn-ea"/>
                          <a:cs typeface="+mn-cs"/>
                        </a:rPr>
                        <a:t>Organisational</a:t>
                      </a:r>
                      <a:r>
                        <a:rPr lang="en-ZA" sz="1400" b="1" kern="1200" baseline="0" dirty="0" smtClean="0">
                          <a:solidFill>
                            <a:schemeClr val="tx1"/>
                          </a:solidFill>
                          <a:effectLst/>
                          <a:latin typeface="Trebuchet MS" panose="020B0603020202020204" pitchFamily="34" charset="0"/>
                          <a:ea typeface="+mn-ea"/>
                          <a:cs typeface="+mn-cs"/>
                        </a:rPr>
                        <a:t> responsiveness to Stakeholder expectations</a:t>
                      </a:r>
                      <a:endParaRPr lang="en-ZA" sz="1400" b="1" kern="1200" dirty="0">
                        <a:solidFill>
                          <a:schemeClr val="tx1"/>
                        </a:solidFill>
                        <a:effectLst/>
                        <a:latin typeface="Trebuchet MS" panose="020B0603020202020204" pitchFamily="34" charset="0"/>
                        <a:ea typeface="+mn-ea"/>
                        <a:cs typeface="+mn-cs"/>
                      </a:endParaRPr>
                    </a:p>
                  </a:txBody>
                  <a:tcPr marL="32414" marR="32414"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8361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8046" y="1359694"/>
            <a:ext cx="9149954" cy="1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6629" y="857250"/>
            <a:ext cx="489347" cy="50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399539" y="853856"/>
            <a:ext cx="7344403" cy="6286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lang="en-ZA" sz="2800" b="1" dirty="0" smtClean="0">
                <a:solidFill>
                  <a:srgbClr val="70AD47">
                    <a:lumMod val="75000"/>
                  </a:srgbClr>
                </a:solidFill>
                <a:latin typeface="Trebuchet MS" pitchFamily="34" charset="0"/>
              </a:rPr>
              <a:t>CONCLUSION</a:t>
            </a:r>
            <a:endParaRPr kumimoji="0" lang="en-ZA" sz="2800" b="1" i="0" u="none" strike="noStrike" kern="1200" cap="none" spc="0" normalizeH="0" baseline="0" noProof="0" dirty="0">
              <a:ln>
                <a:noFill/>
              </a:ln>
              <a:solidFill>
                <a:srgbClr val="70AD47">
                  <a:lumMod val="75000"/>
                </a:srgbClr>
              </a:solidFill>
              <a:effectLst/>
              <a:uLnTx/>
              <a:uFillTx/>
              <a:latin typeface="Trebuchet MS" pitchFamily="34" charset="0"/>
            </a:endParaRPr>
          </a:p>
        </p:txBody>
      </p:sp>
      <p:sp>
        <p:nvSpPr>
          <p:cNvPr id="27" name="Content Placeholder 2"/>
          <p:cNvSpPr txBox="1">
            <a:spLocks/>
          </p:cNvSpPr>
          <p:nvPr/>
        </p:nvSpPr>
        <p:spPr bwMode="auto">
          <a:xfrm>
            <a:off x="2301240" y="1463057"/>
            <a:ext cx="4229100" cy="404558"/>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marR="0" lvl="0" indent="0" algn="l" defTabSz="514350" rtl="0" eaLnBrk="0" fontAlgn="base" latinLnBrk="0" hangingPunct="0">
              <a:lnSpc>
                <a:spcPct val="90000"/>
              </a:lnSpc>
              <a:spcBef>
                <a:spcPct val="20000"/>
              </a:spcBef>
              <a:spcAft>
                <a:spcPts val="450"/>
              </a:spcAft>
              <a:buClr>
                <a:srgbClr val="954F72"/>
              </a:buClr>
              <a:buSzTx/>
              <a:buFont typeface="Wingdings" pitchFamily="2" charset="2"/>
              <a:buNone/>
              <a:tabLst/>
              <a:defRPr/>
            </a:pPr>
            <a:endParaRPr kumimoji="0" lang="en-US" sz="1500" b="1" i="0" u="none" strike="noStrike" kern="1200" cap="none" spc="0" normalizeH="0" baseline="0" noProof="0" dirty="0">
              <a:ln>
                <a:noFill/>
              </a:ln>
              <a:solidFill>
                <a:prstClr val="black"/>
              </a:solidFill>
              <a:effectLst/>
              <a:uLnTx/>
              <a:uFillTx/>
              <a:latin typeface="DIN-Ligh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A32619B-E9F6-4002-8F95-E8AFA5AE3C53}" type="slidenum">
              <a:rPr kumimoji="0" lang="en-Z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70</a:t>
            </a:fld>
            <a:endParaRPr kumimoji="0" lang="en-Z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2"/>
          <p:cNvSpPr txBox="1">
            <a:spLocks/>
          </p:cNvSpPr>
          <p:nvPr/>
        </p:nvSpPr>
        <p:spPr bwMode="auto">
          <a:xfrm>
            <a:off x="2301240" y="1665336"/>
            <a:ext cx="8030120" cy="4669408"/>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marR="0" lvl="0" indent="0" algn="l" defTabSz="514350" rtl="0" eaLnBrk="0" fontAlgn="base" latinLnBrk="0" hangingPunct="0">
              <a:lnSpc>
                <a:spcPct val="90000"/>
              </a:lnSpc>
              <a:spcBef>
                <a:spcPct val="20000"/>
              </a:spcBef>
              <a:spcAft>
                <a:spcPct val="0"/>
              </a:spcAft>
              <a:buClr>
                <a:srgbClr val="954F72"/>
              </a:buClr>
              <a:buSzTx/>
              <a:buFont typeface="Wingdings" pitchFamily="2" charset="2"/>
              <a:buNone/>
              <a:tabLst/>
              <a:defRPr/>
            </a:pPr>
            <a:r>
              <a:rPr kumimoji="0" lang="en-GB" sz="1500" b="1" i="0" u="none" strike="noStrike" kern="1200" cap="none" spc="0" normalizeH="0" baseline="0" noProof="0" dirty="0" smtClean="0">
                <a:ln>
                  <a:noFill/>
                </a:ln>
                <a:solidFill>
                  <a:prstClr val="black"/>
                </a:solidFill>
                <a:effectLst/>
                <a:uLnTx/>
                <a:uFillTx/>
                <a:latin typeface="DIN-Light"/>
                <a:ea typeface="+mn-ea"/>
                <a:cs typeface="+mn-cs"/>
              </a:rPr>
              <a:t>AMONGST KEY PRIORITIES FOR THE NEW FINANCIAL YEAR ARE THE FOLLOWING:</a:t>
            </a:r>
          </a:p>
          <a:p>
            <a:pPr marL="0" marR="0" lvl="0" indent="0" algn="l" defTabSz="514350" rtl="0" eaLnBrk="0" fontAlgn="base" latinLnBrk="0" hangingPunct="0">
              <a:lnSpc>
                <a:spcPct val="90000"/>
              </a:lnSpc>
              <a:spcBef>
                <a:spcPct val="20000"/>
              </a:spcBef>
              <a:spcAft>
                <a:spcPct val="0"/>
              </a:spcAft>
              <a:buClr>
                <a:srgbClr val="954F72"/>
              </a:buClr>
              <a:buSzTx/>
              <a:buFont typeface="Wingdings" pitchFamily="2" charset="2"/>
              <a:buNone/>
              <a:tabLst/>
              <a:defRPr/>
            </a:pPr>
            <a:endParaRPr kumimoji="0" lang="en-GB" sz="1500" b="1" i="0" u="none" strike="noStrike" kern="1200" cap="none" spc="0" normalizeH="0" baseline="0" noProof="0" dirty="0" smtClean="0">
              <a:ln>
                <a:noFill/>
              </a:ln>
              <a:solidFill>
                <a:prstClr val="black"/>
              </a:solidFill>
              <a:effectLst/>
              <a:uLnTx/>
              <a:uFillTx/>
              <a:latin typeface="DIN-Light"/>
              <a:ea typeface="+mn-ea"/>
              <a:cs typeface="+mn-cs"/>
            </a:endParaRPr>
          </a:p>
          <a:p>
            <a:pPr marL="342900" marR="0" lvl="0" indent="-342900" algn="l" defTabSz="514350" rtl="0" eaLnBrk="0" fontAlgn="base" latinLnBrk="0" hangingPunct="0">
              <a:lnSpc>
                <a:spcPct val="90000"/>
              </a:lnSpc>
              <a:spcBef>
                <a:spcPct val="20000"/>
              </a:spcBef>
              <a:spcAft>
                <a:spcPct val="0"/>
              </a:spcAft>
              <a:buClr>
                <a:srgbClr val="954F72"/>
              </a:buClr>
              <a:buSzTx/>
              <a:buFont typeface="Arial" panose="020B0604020202020204" pitchFamily="34" charset="0"/>
              <a:buChar char="•"/>
              <a:tabLst/>
              <a:defRPr/>
            </a:pPr>
            <a:r>
              <a:rPr kumimoji="0" lang="en-GB" sz="1500" b="0" i="0" u="none" strike="noStrike" kern="1200" cap="none" spc="0" normalizeH="0" baseline="0" noProof="0" dirty="0" smtClean="0">
                <a:ln>
                  <a:noFill/>
                </a:ln>
                <a:solidFill>
                  <a:prstClr val="black"/>
                </a:solidFill>
                <a:effectLst/>
                <a:uLnTx/>
                <a:uFillTx/>
                <a:latin typeface="DIN-Light"/>
                <a:ea typeface="+mn-ea"/>
                <a:cs typeface="+mn-cs"/>
              </a:rPr>
              <a:t>Rolling out BDS Support for all the COVID Response &amp; Economic Recovery Programmes for the Informal Sector as well as formal SMMEs</a:t>
            </a:r>
          </a:p>
          <a:p>
            <a:pPr marL="342900" marR="0" lvl="0" indent="-342900" algn="l" defTabSz="514350" rtl="0" eaLnBrk="0" fontAlgn="base" latinLnBrk="0" hangingPunct="0">
              <a:lnSpc>
                <a:spcPct val="90000"/>
              </a:lnSpc>
              <a:spcBef>
                <a:spcPct val="20000"/>
              </a:spcBef>
              <a:spcAft>
                <a:spcPct val="0"/>
              </a:spcAft>
              <a:buClr>
                <a:srgbClr val="954F72"/>
              </a:buClr>
              <a:buSzTx/>
              <a:buFont typeface="Arial" panose="020B0604020202020204"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DIN-Light"/>
              <a:ea typeface="+mn-ea"/>
              <a:cs typeface="+mn-cs"/>
            </a:endParaRPr>
          </a:p>
          <a:p>
            <a:pPr marL="342900" marR="0" lvl="0" indent="-342900" algn="l" defTabSz="514350" rtl="0" eaLnBrk="0" fontAlgn="base" latinLnBrk="0" hangingPunct="0">
              <a:lnSpc>
                <a:spcPct val="90000"/>
              </a:lnSpc>
              <a:spcBef>
                <a:spcPct val="20000"/>
              </a:spcBef>
              <a:spcAft>
                <a:spcPct val="0"/>
              </a:spcAft>
              <a:buClr>
                <a:srgbClr val="954F72"/>
              </a:buClr>
              <a:buSzTx/>
              <a:buFont typeface="Arial" panose="020B0604020202020204" pitchFamily="34" charset="0"/>
              <a:buChar char="•"/>
              <a:tabLst/>
              <a:defRPr/>
            </a:pPr>
            <a:r>
              <a:rPr kumimoji="0" lang="en-GB" sz="1500" b="0" i="0" u="none" strike="noStrike" kern="1200" cap="none" spc="0" normalizeH="0" baseline="0" noProof="0" dirty="0" smtClean="0">
                <a:ln>
                  <a:noFill/>
                </a:ln>
                <a:solidFill>
                  <a:prstClr val="black"/>
                </a:solidFill>
                <a:effectLst/>
                <a:uLnTx/>
                <a:uFillTx/>
                <a:latin typeface="DIN-Light"/>
                <a:ea typeface="+mn-ea"/>
                <a:cs typeface="+mn-cs"/>
              </a:rPr>
              <a:t>Enhancing our capability to deliver services virtually &amp; general IT Capability</a:t>
            </a:r>
          </a:p>
          <a:p>
            <a:pPr marL="342900" marR="0" lvl="0" indent="-342900" algn="l" defTabSz="514350" rtl="0" eaLnBrk="0" fontAlgn="base" latinLnBrk="0" hangingPunct="0">
              <a:lnSpc>
                <a:spcPct val="90000"/>
              </a:lnSpc>
              <a:spcBef>
                <a:spcPct val="20000"/>
              </a:spcBef>
              <a:spcAft>
                <a:spcPct val="0"/>
              </a:spcAft>
              <a:buClr>
                <a:srgbClr val="954F72"/>
              </a:buClr>
              <a:buSzTx/>
              <a:buFont typeface="Arial" panose="020B0604020202020204"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DIN-Light"/>
              <a:ea typeface="+mn-ea"/>
              <a:cs typeface="+mn-cs"/>
            </a:endParaRPr>
          </a:p>
          <a:p>
            <a:pPr marL="342900" marR="0" lvl="0" indent="-342900" algn="l" defTabSz="514350" rtl="0" eaLnBrk="0" fontAlgn="base" latinLnBrk="0" hangingPunct="0">
              <a:lnSpc>
                <a:spcPct val="90000"/>
              </a:lnSpc>
              <a:spcBef>
                <a:spcPct val="20000"/>
              </a:spcBef>
              <a:spcAft>
                <a:spcPct val="0"/>
              </a:spcAft>
              <a:buClr>
                <a:srgbClr val="954F72"/>
              </a:buClr>
              <a:buSzTx/>
              <a:buFont typeface="Arial" panose="020B0604020202020204" pitchFamily="34" charset="0"/>
              <a:buChar char="•"/>
              <a:tabLst/>
              <a:defRPr/>
            </a:pPr>
            <a:r>
              <a:rPr kumimoji="0" lang="en-GB" sz="1500" b="0" i="0" u="none" strike="noStrike" kern="1200" cap="none" spc="0" normalizeH="0" baseline="0" noProof="0" dirty="0" smtClean="0">
                <a:ln>
                  <a:noFill/>
                </a:ln>
                <a:solidFill>
                  <a:prstClr val="black"/>
                </a:solidFill>
                <a:effectLst/>
                <a:uLnTx/>
                <a:uFillTx/>
                <a:latin typeface="DIN-Light"/>
                <a:ea typeface="+mn-ea"/>
                <a:cs typeface="+mn-cs"/>
              </a:rPr>
              <a:t>Resume stakeholder Engagement to get their commitment to the District Ecosystem Facilitation Model to providing support to SMMEs</a:t>
            </a:r>
          </a:p>
          <a:p>
            <a:pPr marL="342900" marR="0" lvl="0" indent="-342900" algn="l" defTabSz="514350" rtl="0" eaLnBrk="0" fontAlgn="base" latinLnBrk="0" hangingPunct="0">
              <a:lnSpc>
                <a:spcPct val="90000"/>
              </a:lnSpc>
              <a:spcBef>
                <a:spcPct val="20000"/>
              </a:spcBef>
              <a:spcAft>
                <a:spcPct val="0"/>
              </a:spcAft>
              <a:buClr>
                <a:srgbClr val="954F72"/>
              </a:buClr>
              <a:buSzTx/>
              <a:buFont typeface="Arial" panose="020B0604020202020204"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DIN-Light"/>
              <a:ea typeface="+mn-ea"/>
              <a:cs typeface="+mn-cs"/>
            </a:endParaRPr>
          </a:p>
          <a:p>
            <a:pPr marL="342900" marR="0" lvl="0" indent="-342900" algn="l" defTabSz="514350" rtl="0" eaLnBrk="0" fontAlgn="base" latinLnBrk="0" hangingPunct="0">
              <a:lnSpc>
                <a:spcPct val="90000"/>
              </a:lnSpc>
              <a:spcBef>
                <a:spcPct val="20000"/>
              </a:spcBef>
              <a:spcAft>
                <a:spcPct val="0"/>
              </a:spcAft>
              <a:buClr>
                <a:srgbClr val="954F72"/>
              </a:buClr>
              <a:buSzTx/>
              <a:buFont typeface="Arial" panose="020B0604020202020204" pitchFamily="34" charset="0"/>
              <a:buChar char="•"/>
              <a:tabLst/>
              <a:defRPr/>
            </a:pPr>
            <a:r>
              <a:rPr kumimoji="0" lang="en-GB" sz="1500" b="0" i="0" u="none" strike="noStrike" kern="1200" cap="none" spc="0" normalizeH="0" baseline="0" noProof="0" dirty="0" smtClean="0">
                <a:ln>
                  <a:noFill/>
                </a:ln>
                <a:solidFill>
                  <a:prstClr val="black"/>
                </a:solidFill>
                <a:effectLst/>
                <a:uLnTx/>
                <a:uFillTx/>
                <a:latin typeface="DIN-Light"/>
                <a:ea typeface="+mn-ea"/>
                <a:cs typeface="+mn-cs"/>
              </a:rPr>
              <a:t>Finalising the key elements of the Model:</a:t>
            </a:r>
          </a:p>
          <a:p>
            <a:pPr marL="342900" marR="0" lvl="0" indent="-342900" algn="l" defTabSz="514350" rtl="0" eaLnBrk="0" fontAlgn="base" latinLnBrk="0" hangingPunct="0">
              <a:lnSpc>
                <a:spcPct val="90000"/>
              </a:lnSpc>
              <a:spcBef>
                <a:spcPct val="20000"/>
              </a:spcBef>
              <a:spcAft>
                <a:spcPct val="0"/>
              </a:spcAft>
              <a:buClr>
                <a:srgbClr val="954F72"/>
              </a:buClr>
              <a:buSzTx/>
              <a:buFont typeface="Courier New" panose="02070309020205020404" pitchFamily="49" charset="0"/>
              <a:buChar char="o"/>
              <a:tabLst/>
              <a:defRPr/>
            </a:pPr>
            <a:r>
              <a:rPr kumimoji="0" lang="en-GB" sz="1500" b="0" i="0" u="none" strike="noStrike" kern="1200" cap="none" spc="0" normalizeH="0" baseline="0" noProof="0" dirty="0" smtClean="0">
                <a:ln>
                  <a:noFill/>
                </a:ln>
                <a:solidFill>
                  <a:prstClr val="black"/>
                </a:solidFill>
                <a:effectLst/>
                <a:uLnTx/>
                <a:uFillTx/>
                <a:latin typeface="DIN-Light"/>
                <a:ea typeface="+mn-ea"/>
                <a:cs typeface="+mn-cs"/>
              </a:rPr>
              <a:t> Standards</a:t>
            </a:r>
          </a:p>
          <a:p>
            <a:pPr marL="342900" marR="0" lvl="0" indent="-342900" algn="l" defTabSz="514350" rtl="0" eaLnBrk="0" fontAlgn="base" latinLnBrk="0" hangingPunct="0">
              <a:lnSpc>
                <a:spcPct val="90000"/>
              </a:lnSpc>
              <a:spcBef>
                <a:spcPct val="20000"/>
              </a:spcBef>
              <a:spcAft>
                <a:spcPct val="0"/>
              </a:spcAft>
              <a:buClr>
                <a:srgbClr val="954F72"/>
              </a:buClr>
              <a:buSzTx/>
              <a:buFont typeface="Courier New" panose="02070309020205020404" pitchFamily="49" charset="0"/>
              <a:buChar char="o"/>
              <a:tabLst/>
              <a:defRPr/>
            </a:pPr>
            <a:r>
              <a:rPr kumimoji="0" lang="en-GB" sz="1500" b="0" i="0" u="none" strike="noStrike" kern="1200" cap="none" spc="0" normalizeH="0" baseline="0" noProof="0" dirty="0" smtClean="0">
                <a:ln>
                  <a:noFill/>
                </a:ln>
                <a:solidFill>
                  <a:prstClr val="black"/>
                </a:solidFill>
                <a:effectLst/>
                <a:uLnTx/>
                <a:uFillTx/>
                <a:latin typeface="DIN-Light"/>
                <a:ea typeface="+mn-ea"/>
                <a:cs typeface="+mn-cs"/>
              </a:rPr>
              <a:t>District Information Management System</a:t>
            </a:r>
          </a:p>
          <a:p>
            <a:pPr marL="342900" marR="0" lvl="0" indent="-342900" algn="l" defTabSz="514350" rtl="0" eaLnBrk="0" fontAlgn="base" latinLnBrk="0" hangingPunct="0">
              <a:lnSpc>
                <a:spcPct val="90000"/>
              </a:lnSpc>
              <a:spcBef>
                <a:spcPct val="20000"/>
              </a:spcBef>
              <a:spcAft>
                <a:spcPct val="0"/>
              </a:spcAft>
              <a:buClr>
                <a:srgbClr val="954F72"/>
              </a:buClr>
              <a:buSzTx/>
              <a:buFont typeface="Courier New" panose="02070309020205020404" pitchFamily="49" charset="0"/>
              <a:buChar char="o"/>
              <a:tabLst/>
              <a:defRPr/>
            </a:pPr>
            <a:endParaRPr kumimoji="0" lang="en-GB" sz="1500" b="0" i="0" u="none" strike="noStrike" kern="1200" cap="none" spc="0" normalizeH="0" baseline="0" noProof="0" dirty="0">
              <a:ln>
                <a:noFill/>
              </a:ln>
              <a:solidFill>
                <a:prstClr val="black"/>
              </a:solidFill>
              <a:effectLst/>
              <a:uLnTx/>
              <a:uFillTx/>
              <a:latin typeface="DIN-Light"/>
              <a:ea typeface="+mn-ea"/>
              <a:cs typeface="+mn-cs"/>
            </a:endParaRPr>
          </a:p>
          <a:p>
            <a:pPr marL="342900" marR="0" lvl="0" indent="-342900" algn="l" defTabSz="514350" rtl="0" eaLnBrk="0" fontAlgn="base" latinLnBrk="0" hangingPunct="0">
              <a:lnSpc>
                <a:spcPct val="90000"/>
              </a:lnSpc>
              <a:spcBef>
                <a:spcPct val="20000"/>
              </a:spcBef>
              <a:spcAft>
                <a:spcPct val="0"/>
              </a:spcAft>
              <a:buClr>
                <a:srgbClr val="954F72"/>
              </a:buClr>
              <a:buSzTx/>
              <a:buFont typeface="Arial" panose="020B0604020202020204" pitchFamily="34" charset="0"/>
              <a:buChar char="•"/>
              <a:tabLst/>
              <a:defRPr/>
            </a:pPr>
            <a:r>
              <a:rPr kumimoji="0" lang="en-GB" sz="1500" b="0" i="0" u="none" strike="noStrike" kern="1200" cap="none" spc="0" normalizeH="0" baseline="0" noProof="0" dirty="0" smtClean="0">
                <a:ln>
                  <a:noFill/>
                </a:ln>
                <a:solidFill>
                  <a:prstClr val="black"/>
                </a:solidFill>
                <a:effectLst/>
                <a:uLnTx/>
                <a:uFillTx/>
                <a:latin typeface="DIN-Light"/>
                <a:ea typeface="+mn-ea"/>
                <a:cs typeface="+mn-cs"/>
              </a:rPr>
              <a:t>Re-Skilling our staff on new competencies that might be required by this model</a:t>
            </a:r>
          </a:p>
          <a:p>
            <a:pPr marL="342900" marR="0" lvl="0" indent="-342900" algn="l" defTabSz="514350" rtl="0" eaLnBrk="0" fontAlgn="base" latinLnBrk="0" hangingPunct="0">
              <a:lnSpc>
                <a:spcPct val="90000"/>
              </a:lnSpc>
              <a:spcBef>
                <a:spcPct val="20000"/>
              </a:spcBef>
              <a:spcAft>
                <a:spcPct val="0"/>
              </a:spcAft>
              <a:buClr>
                <a:srgbClr val="954F72"/>
              </a:buClr>
              <a:buSzTx/>
              <a:buFont typeface="Courier New" panose="02070309020205020404" pitchFamily="49" charset="0"/>
              <a:buChar char="o"/>
              <a:tabLst/>
              <a:defRPr/>
            </a:pPr>
            <a:endParaRPr kumimoji="0" lang="en-GB" sz="1500" b="0" i="0" u="none" strike="noStrike" kern="1200" cap="none" spc="0" normalizeH="0" baseline="0" noProof="0" dirty="0">
              <a:ln>
                <a:noFill/>
              </a:ln>
              <a:solidFill>
                <a:prstClr val="black"/>
              </a:solidFill>
              <a:effectLst/>
              <a:uLnTx/>
              <a:uFillTx/>
              <a:latin typeface="DIN-Light"/>
              <a:ea typeface="+mn-ea"/>
              <a:cs typeface="+mn-cs"/>
            </a:endParaRPr>
          </a:p>
          <a:p>
            <a:pPr marL="342900" marR="0" lvl="0" indent="-342900" algn="l" defTabSz="514350" rtl="0" eaLnBrk="0" fontAlgn="base" latinLnBrk="0" hangingPunct="0">
              <a:lnSpc>
                <a:spcPct val="90000"/>
              </a:lnSpc>
              <a:spcBef>
                <a:spcPct val="20000"/>
              </a:spcBef>
              <a:spcAft>
                <a:spcPct val="0"/>
              </a:spcAft>
              <a:buClr>
                <a:srgbClr val="954F72"/>
              </a:buClr>
              <a:buSzTx/>
              <a:buFont typeface="Arial" panose="020B0604020202020204" pitchFamily="34" charset="0"/>
              <a:buChar char="•"/>
              <a:tabLst/>
              <a:defRPr/>
            </a:pPr>
            <a:r>
              <a:rPr kumimoji="0" lang="en-GB" sz="1500" b="0" i="0" u="none" strike="noStrike" kern="1200" cap="none" spc="0" normalizeH="0" baseline="0" noProof="0" dirty="0" smtClean="0">
                <a:ln>
                  <a:noFill/>
                </a:ln>
                <a:solidFill>
                  <a:prstClr val="black"/>
                </a:solidFill>
                <a:effectLst/>
                <a:uLnTx/>
                <a:uFillTx/>
                <a:latin typeface="DIN-Light"/>
                <a:ea typeface="+mn-ea"/>
                <a:cs typeface="+mn-cs"/>
              </a:rPr>
              <a:t>Collaboration with </a:t>
            </a:r>
            <a:r>
              <a:rPr lang="en-GB" sz="1500" noProof="0" dirty="0" err="1" smtClean="0">
                <a:solidFill>
                  <a:prstClr val="black"/>
                </a:solidFill>
              </a:rPr>
              <a:t>s</a:t>
            </a:r>
            <a:r>
              <a:rPr kumimoji="0" lang="en-GB" sz="1500" i="0" u="none" strike="noStrike" kern="1200" cap="none" spc="0" normalizeH="0" baseline="0" noProof="0" dirty="0" err="1" smtClean="0">
                <a:ln>
                  <a:noFill/>
                </a:ln>
                <a:solidFill>
                  <a:prstClr val="black"/>
                </a:solidFill>
                <a:effectLst/>
                <a:uLnTx/>
                <a:uFillTx/>
              </a:rPr>
              <a:t>efa</a:t>
            </a:r>
            <a:r>
              <a:rPr kumimoji="0" lang="en-GB" sz="1500" b="0" i="0" u="none" strike="noStrike" kern="1200" cap="none" spc="0" normalizeH="0" baseline="0" noProof="0" dirty="0" smtClean="0">
                <a:ln>
                  <a:noFill/>
                </a:ln>
                <a:solidFill>
                  <a:prstClr val="black"/>
                </a:solidFill>
                <a:effectLst/>
                <a:uLnTx/>
                <a:uFillTx/>
                <a:latin typeface="DIN-Light"/>
                <a:ea typeface="+mn-ea"/>
                <a:cs typeface="+mn-cs"/>
              </a:rPr>
              <a:t> </a:t>
            </a:r>
          </a:p>
          <a:p>
            <a:pPr marL="0" marR="0" lvl="0" indent="0" algn="l" defTabSz="514350" rtl="0" eaLnBrk="0" fontAlgn="base" latinLnBrk="0" hangingPunct="0">
              <a:lnSpc>
                <a:spcPct val="90000"/>
              </a:lnSpc>
              <a:spcBef>
                <a:spcPct val="20000"/>
              </a:spcBef>
              <a:spcAft>
                <a:spcPct val="0"/>
              </a:spcAft>
              <a:buClr>
                <a:srgbClr val="954F72"/>
              </a:buClr>
              <a:buSzTx/>
              <a:buFont typeface="Wingdings" pitchFamily="2" charset="2"/>
              <a:buNone/>
              <a:tabLst/>
              <a:defRPr/>
            </a:pPr>
            <a:endParaRPr kumimoji="0" lang="en-GB" sz="1500" b="1" i="0" u="none" strike="noStrike" kern="1200" cap="none" spc="0" normalizeH="0" baseline="0" noProof="0" dirty="0">
              <a:ln>
                <a:noFill/>
              </a:ln>
              <a:solidFill>
                <a:prstClr val="black"/>
              </a:solidFill>
              <a:effectLst/>
              <a:uLnTx/>
              <a:uFillTx/>
              <a:latin typeface="DIN-Light"/>
              <a:ea typeface="+mn-ea"/>
              <a:cs typeface="+mn-cs"/>
            </a:endParaRPr>
          </a:p>
          <a:p>
            <a:pPr marL="0" marR="0" lvl="0" indent="0" algn="l" defTabSz="514350" rtl="0" eaLnBrk="0" fontAlgn="base" latinLnBrk="0" hangingPunct="0">
              <a:lnSpc>
                <a:spcPct val="90000"/>
              </a:lnSpc>
              <a:spcBef>
                <a:spcPct val="20000"/>
              </a:spcBef>
              <a:spcAft>
                <a:spcPct val="0"/>
              </a:spcAft>
              <a:buClr>
                <a:srgbClr val="954F72"/>
              </a:buClr>
              <a:buSzTx/>
              <a:buFont typeface="Wingdings" pitchFamily="2" charset="2"/>
              <a:buNone/>
              <a:tabLst/>
              <a:defRPr/>
            </a:pPr>
            <a:endParaRPr kumimoji="0" lang="en-GB" sz="1500" b="1" i="0" u="none" strike="noStrike" kern="1200" cap="none" spc="0" normalizeH="0" baseline="0" noProof="0" dirty="0">
              <a:ln>
                <a:noFill/>
              </a:ln>
              <a:solidFill>
                <a:prstClr val="black"/>
              </a:solidFill>
              <a:effectLst/>
              <a:uLnTx/>
              <a:uFillTx/>
              <a:latin typeface="DIN-Light"/>
              <a:ea typeface="+mn-ea"/>
              <a:cs typeface="+mn-cs"/>
            </a:endParaRPr>
          </a:p>
          <a:p>
            <a:pPr marL="0" marR="0" lvl="0" indent="0" algn="just" defTabSz="514350" rtl="0" eaLnBrk="0" fontAlgn="base" latinLnBrk="0" hangingPunct="0">
              <a:lnSpc>
                <a:spcPct val="150000"/>
              </a:lnSpc>
              <a:spcBef>
                <a:spcPct val="20000"/>
              </a:spcBef>
              <a:spcAft>
                <a:spcPct val="0"/>
              </a:spcAft>
              <a:buClr>
                <a:srgbClr val="954F72"/>
              </a:buClr>
              <a:buSzTx/>
              <a:buFont typeface="Wingdings" pitchFamily="2" charset="2"/>
              <a:buNone/>
              <a:tabLst/>
              <a:defRPr>
                <a:latin typeface="Arial"/>
                <a:ea typeface="Arial"/>
                <a:cs typeface="Arial"/>
                <a:sym typeface="Arial"/>
              </a:defRPr>
            </a:pPr>
            <a:endParaRPr kumimoji="0" lang="en-ZA" sz="1500" b="1" i="0" u="none" strike="noStrike" kern="1200" cap="none" spc="0" normalizeH="0" baseline="0" noProof="0" dirty="0" smtClean="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342900" marR="0" lvl="1" indent="0" algn="l" defTabSz="514350" rtl="0" eaLnBrk="0" fontAlgn="base" latinLnBrk="0" hangingPunct="0">
              <a:lnSpc>
                <a:spcPct val="90000"/>
              </a:lnSpc>
              <a:spcBef>
                <a:spcPct val="20000"/>
              </a:spcBef>
              <a:spcAft>
                <a:spcPct val="0"/>
              </a:spcAft>
              <a:buClr>
                <a:srgbClr val="954F72"/>
              </a:buClr>
              <a:buSzTx/>
              <a:buFont typeface="Wingdings" pitchFamily="2" charset="2"/>
              <a:buNone/>
              <a:tabLst/>
              <a:defRPr/>
            </a:pPr>
            <a:endParaRPr kumimoji="0" lang="en-ZA" sz="1500" b="0" i="0" u="none" strike="noStrike" kern="1200" cap="none" spc="0" normalizeH="0" baseline="0" noProof="0" dirty="0" smtClean="0">
              <a:ln>
                <a:noFill/>
              </a:ln>
              <a:solidFill>
                <a:prstClr val="black"/>
              </a:solidFill>
              <a:effectLst/>
              <a:uLnTx/>
              <a:uFillTx/>
              <a:latin typeface="DIN-Light"/>
              <a:ea typeface="+mn-ea"/>
              <a:cs typeface="+mn-cs"/>
            </a:endParaRPr>
          </a:p>
          <a:p>
            <a:pPr marL="342900" marR="0" lvl="1" indent="0" algn="l" defTabSz="514350" rtl="0" eaLnBrk="0" fontAlgn="base" latinLnBrk="0" hangingPunct="0">
              <a:lnSpc>
                <a:spcPct val="90000"/>
              </a:lnSpc>
              <a:spcBef>
                <a:spcPct val="20000"/>
              </a:spcBef>
              <a:spcAft>
                <a:spcPct val="0"/>
              </a:spcAft>
              <a:buClr>
                <a:srgbClr val="954F72"/>
              </a:buClr>
              <a:buSzTx/>
              <a:buFont typeface="Wingdings" pitchFamily="2" charset="2"/>
              <a:buNone/>
              <a:tabLst/>
              <a:defRPr/>
            </a:pPr>
            <a:endParaRPr kumimoji="0" lang="en-ZA" sz="1500" b="0" i="0" u="none" strike="noStrike" kern="1200" cap="none" spc="0" normalizeH="0" baseline="0" noProof="0" dirty="0">
              <a:ln>
                <a:noFill/>
              </a:ln>
              <a:solidFill>
                <a:prstClr val="black"/>
              </a:solidFill>
              <a:effectLst/>
              <a:uLnTx/>
              <a:uFillTx/>
              <a:latin typeface="DIN-Light"/>
              <a:ea typeface="+mn-ea"/>
              <a:cs typeface="+mn-cs"/>
            </a:endParaRPr>
          </a:p>
        </p:txBody>
      </p:sp>
    </p:spTree>
    <p:extLst>
      <p:ext uri="{BB962C8B-B14F-4D97-AF65-F5344CB8AC3E}">
        <p14:creationId xmlns:p14="http://schemas.microsoft.com/office/powerpoint/2010/main" val="36265726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defRPr/>
            </a:pPr>
            <a:endParaRPr lang="en-ZA" sz="2800" b="1" dirty="0">
              <a:solidFill>
                <a:schemeClr val="accent6">
                  <a:lumMod val="75000"/>
                </a:schemeClr>
              </a:solidFill>
              <a:latin typeface="Trebuchet MS" pitchFamily="34" charset="0"/>
            </a:endParaRPr>
          </a:p>
        </p:txBody>
      </p:sp>
      <p:pic>
        <p:nvPicPr>
          <p:cNvPr id="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5388"/>
            <a:ext cx="1219993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2156619" y="914637"/>
            <a:ext cx="7886700" cy="435133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ctr">
              <a:buNone/>
              <a:defRPr/>
            </a:pPr>
            <a:endParaRPr lang="en-ZA" sz="4000" dirty="0" smtClean="0">
              <a:solidFill>
                <a:schemeClr val="accent6">
                  <a:lumMod val="75000"/>
                </a:schemeClr>
              </a:solidFill>
              <a:latin typeface="Trebuchet MS" pitchFamily="34" charset="0"/>
            </a:endParaRPr>
          </a:p>
          <a:p>
            <a:pPr marL="0" indent="0" algn="ctr">
              <a:buNone/>
              <a:defRPr/>
            </a:pPr>
            <a:endParaRPr lang="en-ZA" sz="4000" dirty="0">
              <a:solidFill>
                <a:schemeClr val="accent6">
                  <a:lumMod val="75000"/>
                </a:schemeClr>
              </a:solidFill>
              <a:latin typeface="Trebuchet MS" pitchFamily="34" charset="0"/>
            </a:endParaRPr>
          </a:p>
          <a:p>
            <a:pPr marL="0" indent="0" algn="ctr">
              <a:buNone/>
              <a:defRPr/>
            </a:pPr>
            <a:endParaRPr lang="en-ZA" sz="4000" dirty="0" smtClean="0">
              <a:solidFill>
                <a:schemeClr val="accent6">
                  <a:lumMod val="75000"/>
                </a:schemeClr>
              </a:solidFill>
              <a:latin typeface="Trebuchet MS" pitchFamily="34" charset="0"/>
            </a:endParaRPr>
          </a:p>
          <a:p>
            <a:pPr marL="0" indent="0" algn="ctr">
              <a:buNone/>
              <a:defRPr/>
            </a:pPr>
            <a:r>
              <a:rPr lang="en-ZA" sz="4000" dirty="0" smtClean="0">
                <a:solidFill>
                  <a:schemeClr val="accent6">
                    <a:lumMod val="75000"/>
                  </a:schemeClr>
                </a:solidFill>
                <a:latin typeface="Trebuchet MS" pitchFamily="34" charset="0"/>
              </a:rPr>
              <a:t>END</a:t>
            </a:r>
            <a:endParaRPr lang="en-ZA" sz="4000" dirty="0">
              <a:solidFill>
                <a:schemeClr val="accent6">
                  <a:lumMod val="75000"/>
                </a:schemeClr>
              </a:solidFill>
              <a:latin typeface="Trebuchet MS" pitchFamily="34" charset="0"/>
            </a:endParaRPr>
          </a:p>
        </p:txBody>
      </p:sp>
      <p:sp>
        <p:nvSpPr>
          <p:cNvPr id="2" name="Slide Number Placeholder 1"/>
          <p:cNvSpPr>
            <a:spLocks noGrp="1"/>
          </p:cNvSpPr>
          <p:nvPr>
            <p:ph type="sldNum" sz="quarter" idx="12"/>
          </p:nvPr>
        </p:nvSpPr>
        <p:spPr/>
        <p:txBody>
          <a:bodyPr/>
          <a:lstStyle/>
          <a:p>
            <a:fld id="{2A32619B-E9F6-4002-8F95-E8AFA5AE3C53}" type="slidenum">
              <a:rPr lang="en-ZA" smtClean="0"/>
              <a:t>71</a:t>
            </a:fld>
            <a:endParaRPr lang="en-ZA"/>
          </a:p>
        </p:txBody>
      </p:sp>
    </p:spTree>
    <p:extLst>
      <p:ext uri="{BB962C8B-B14F-4D97-AF65-F5344CB8AC3E}">
        <p14:creationId xmlns:p14="http://schemas.microsoft.com/office/powerpoint/2010/main" val="1770746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smtClean="0">
                <a:solidFill>
                  <a:schemeClr val="accent6">
                    <a:lumMod val="75000"/>
                  </a:schemeClr>
                </a:solidFill>
                <a:latin typeface="Trebuchet MS" pitchFamily="34" charset="0"/>
              </a:rPr>
              <a:t>PERFORMANCE AGAINST APP TARGETS </a:t>
            </a:r>
            <a:endParaRPr lang="en-ZA" sz="2800" b="1" dirty="0">
              <a:solidFill>
                <a:schemeClr val="accent6">
                  <a:lumMod val="75000"/>
                </a:schemeClr>
              </a:solidFill>
              <a:latin typeface="Trebuchet MS" pitchFamily="34" charset="0"/>
            </a:endParaRPr>
          </a:p>
        </p:txBody>
      </p:sp>
      <p:sp>
        <p:nvSpPr>
          <p:cNvPr id="27" name="Content Placeholder 2"/>
          <p:cNvSpPr txBox="1">
            <a:spLocks/>
          </p:cNvSpPr>
          <p:nvPr/>
        </p:nvSpPr>
        <p:spPr bwMode="auto">
          <a:xfrm>
            <a:off x="866937" y="1121127"/>
            <a:ext cx="5595087" cy="2330223"/>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a:lnSpc>
                <a:spcPct val="150000"/>
              </a:lnSpc>
              <a:buNone/>
              <a:defRPr>
                <a:latin typeface="Arial"/>
                <a:ea typeface="Arial"/>
                <a:cs typeface="Arial"/>
                <a:sym typeface="Arial"/>
              </a:defRPr>
            </a:pPr>
            <a:r>
              <a:rPr lang="en-ZA" dirty="0" smtClean="0">
                <a:latin typeface="Arial" panose="020B0604020202020204" pitchFamily="34" charset="0"/>
                <a:cs typeface="Arial" panose="020B0604020202020204" pitchFamily="34" charset="0"/>
                <a:sym typeface="Arial"/>
              </a:rPr>
              <a:t>32 </a:t>
            </a:r>
            <a:r>
              <a:rPr lang="en-ZA" dirty="0">
                <a:latin typeface="Arial" panose="020B0604020202020204" pitchFamily="34" charset="0"/>
                <a:cs typeface="Arial" panose="020B0604020202020204" pitchFamily="34" charset="0"/>
                <a:sym typeface="Arial"/>
              </a:rPr>
              <a:t>strategic </a:t>
            </a:r>
            <a:r>
              <a:rPr lang="en-ZA" dirty="0" smtClean="0">
                <a:latin typeface="Arial" panose="020B0604020202020204" pitchFamily="34" charset="0"/>
                <a:cs typeface="Arial" panose="020B0604020202020204" pitchFamily="34" charset="0"/>
                <a:sym typeface="Arial"/>
              </a:rPr>
              <a:t>indicators measured (Q4)</a:t>
            </a:r>
            <a:endParaRPr lang="en-ZA" dirty="0">
              <a:latin typeface="Arial" panose="020B0604020202020204" pitchFamily="34" charset="0"/>
              <a:cs typeface="Arial" panose="020B0604020202020204" pitchFamily="34" charset="0"/>
              <a:sym typeface="Arial"/>
            </a:endParaRPr>
          </a:p>
          <a:p>
            <a:pPr algn="just">
              <a:lnSpc>
                <a:spcPct val="150000"/>
              </a:lnSpc>
              <a:defRPr>
                <a:latin typeface="Arial"/>
                <a:ea typeface="Arial"/>
                <a:cs typeface="Arial"/>
                <a:sym typeface="Arial"/>
              </a:defRPr>
            </a:pPr>
            <a:r>
              <a:rPr lang="en-ZA" dirty="0">
                <a:latin typeface="Arial" panose="020B0604020202020204" pitchFamily="34" charset="0"/>
                <a:cs typeface="Arial" panose="020B0604020202020204" pitchFamily="34" charset="0"/>
                <a:sym typeface="Arial"/>
              </a:rPr>
              <a:t> </a:t>
            </a:r>
            <a:r>
              <a:rPr lang="en-ZA" dirty="0" smtClean="0">
                <a:solidFill>
                  <a:srgbClr val="00B050"/>
                </a:solidFill>
                <a:latin typeface="Arial" panose="020B0604020202020204" pitchFamily="34" charset="0"/>
                <a:ea typeface="Arial"/>
                <a:cs typeface="Arial" panose="020B0604020202020204" pitchFamily="34" charset="0"/>
                <a:sym typeface="Arial"/>
              </a:rPr>
              <a:t>Achieved 28 </a:t>
            </a:r>
            <a:r>
              <a:rPr lang="en-ZA" dirty="0">
                <a:solidFill>
                  <a:srgbClr val="00B050"/>
                </a:solidFill>
                <a:latin typeface="Arial" panose="020B0604020202020204" pitchFamily="34" charset="0"/>
                <a:ea typeface="Arial"/>
                <a:cs typeface="Arial" panose="020B0604020202020204" pitchFamily="34" charset="0"/>
                <a:sym typeface="Arial"/>
              </a:rPr>
              <a:t>strategic indicators</a:t>
            </a:r>
          </a:p>
          <a:p>
            <a:pPr algn="just">
              <a:lnSpc>
                <a:spcPct val="150000"/>
              </a:lnSpc>
              <a:defRPr>
                <a:latin typeface="Arial"/>
                <a:ea typeface="Arial"/>
                <a:cs typeface="Arial"/>
                <a:sym typeface="Arial"/>
              </a:defRPr>
            </a:pPr>
            <a:r>
              <a:rPr lang="en-ZA" dirty="0">
                <a:solidFill>
                  <a:srgbClr val="00B050"/>
                </a:solidFill>
                <a:latin typeface="Arial" panose="020B0604020202020204" pitchFamily="34" charset="0"/>
                <a:cs typeface="Arial" panose="020B0604020202020204" pitchFamily="34" charset="0"/>
                <a:sym typeface="Arial"/>
              </a:rPr>
              <a:t>Organisational performance of </a:t>
            </a:r>
            <a:r>
              <a:rPr lang="en-ZA" dirty="0" smtClean="0">
                <a:solidFill>
                  <a:srgbClr val="00B050"/>
                </a:solidFill>
                <a:latin typeface="Arial" panose="020B0604020202020204" pitchFamily="34" charset="0"/>
                <a:cs typeface="Arial" panose="020B0604020202020204" pitchFamily="34" charset="0"/>
                <a:sym typeface="Arial"/>
              </a:rPr>
              <a:t>87.5%</a:t>
            </a:r>
            <a:endParaRPr lang="en-ZA" dirty="0">
              <a:solidFill>
                <a:srgbClr val="00B050"/>
              </a:solidFill>
              <a:latin typeface="Arial" panose="020B0604020202020204" pitchFamily="34" charset="0"/>
              <a:cs typeface="Arial" panose="020B0604020202020204" pitchFamily="34" charset="0"/>
              <a:sym typeface="Arial"/>
            </a:endParaRPr>
          </a:p>
        </p:txBody>
      </p:sp>
      <p:sp>
        <p:nvSpPr>
          <p:cNvPr id="19" name="Text Placeholder 2"/>
          <p:cNvSpPr txBox="1">
            <a:spLocks/>
          </p:cNvSpPr>
          <p:nvPr/>
        </p:nvSpPr>
        <p:spPr>
          <a:xfrm>
            <a:off x="0" y="1092315"/>
            <a:ext cx="5680759" cy="15062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Verdana" panose="020B0604030504040204" pitchFamily="34" charset="0"/>
              <a:buChar char="−"/>
              <a:defRPr sz="1600" b="1"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2pPr>
            <a:lvl3pPr marL="1143000" indent="-228600" algn="l" defTabSz="914400" rtl="0" eaLnBrk="1" latinLnBrk="0" hangingPunct="1">
              <a:spcBef>
                <a:spcPct val="20000"/>
              </a:spcBef>
              <a:buFont typeface="Verdana" panose="020B0604030504040204" pitchFamily="34" charset="0"/>
              <a:buChar char="−"/>
              <a:defRPr sz="1400" b="0" kern="1200">
                <a:solidFill>
                  <a:schemeClr val="bg2">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rgbClr val="8C979A"/>
                </a:solidFill>
                <a:latin typeface="+mj-lt"/>
                <a:ea typeface="+mn-ea"/>
                <a:cs typeface="+mn-cs"/>
              </a:defRPr>
            </a:lvl4pPr>
            <a:lvl5pPr marL="2057400" indent="-228600" algn="l" defTabSz="914400" rtl="0" eaLnBrk="1" latinLnBrk="0" hangingPunct="1">
              <a:spcBef>
                <a:spcPct val="20000"/>
              </a:spcBef>
              <a:buFont typeface="Verdana" panose="020B0604030504040204" pitchFamily="34" charset="0"/>
              <a:buChar char="−"/>
              <a:defRPr sz="1050" kern="1200">
                <a:solidFill>
                  <a:schemeClr val="bg2">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Tx/>
              <a:buSzTx/>
              <a:buFont typeface="Wingdings" panose="05000000000000000000" pitchFamily="2" charset="2"/>
              <a:buChar char="§"/>
              <a:tabLst/>
              <a:defRPr/>
            </a:pPr>
            <a:endParaRPr kumimoji="0" lang="en-US" sz="16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fld id="{2A32619B-E9F6-4002-8F95-E8AFA5AE3C53}" type="slidenum">
              <a:rPr lang="en-ZA" smtClean="0"/>
              <a:t>8</a:t>
            </a:fld>
            <a:endParaRPr lang="en-ZA"/>
          </a:p>
        </p:txBody>
      </p:sp>
      <p:sp>
        <p:nvSpPr>
          <p:cNvPr id="8" name="Content Placeholder 2"/>
          <p:cNvSpPr txBox="1">
            <a:spLocks/>
          </p:cNvSpPr>
          <p:nvPr/>
        </p:nvSpPr>
        <p:spPr bwMode="auto">
          <a:xfrm>
            <a:off x="738414" y="3380368"/>
            <a:ext cx="7872186" cy="334110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normAutofit fontScale="62500" lnSpcReduction="20000"/>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marL="0" indent="0" algn="just">
              <a:lnSpc>
                <a:spcPct val="170000"/>
              </a:lnSpc>
              <a:buNone/>
              <a:defRPr>
                <a:latin typeface="Arial"/>
                <a:ea typeface="Arial"/>
                <a:cs typeface="Arial"/>
                <a:sym typeface="Arial"/>
              </a:defRPr>
            </a:pPr>
            <a:r>
              <a:rPr lang="en-ZA" sz="2200" dirty="0" smtClean="0">
                <a:latin typeface="Arial" panose="020B0604020202020204" pitchFamily="34" charset="0"/>
                <a:cs typeface="Arial" panose="020B0604020202020204" pitchFamily="34" charset="0"/>
                <a:sym typeface="Arial"/>
              </a:rPr>
              <a:t>Organisation did not perform well on the following indicators</a:t>
            </a:r>
          </a:p>
          <a:p>
            <a:pPr marL="0" indent="0" algn="just">
              <a:lnSpc>
                <a:spcPct val="170000"/>
              </a:lnSpc>
              <a:buNone/>
              <a:defRPr>
                <a:latin typeface="Arial"/>
                <a:ea typeface="Arial"/>
                <a:cs typeface="Arial"/>
                <a:sym typeface="Arial"/>
              </a:defRPr>
            </a:pPr>
            <a:endParaRPr lang="en-ZA" sz="1700" dirty="0">
              <a:latin typeface="Arial" panose="020B0604020202020204" pitchFamily="34" charset="0"/>
              <a:cs typeface="Arial" panose="020B0604020202020204" pitchFamily="34" charset="0"/>
              <a:sym typeface="Arial"/>
            </a:endParaRPr>
          </a:p>
          <a:p>
            <a:pPr algn="just">
              <a:lnSpc>
                <a:spcPct val="170000"/>
              </a:lnSpc>
              <a:defRPr>
                <a:latin typeface="Arial"/>
                <a:ea typeface="Arial"/>
                <a:cs typeface="Arial"/>
                <a:sym typeface="Arial"/>
              </a:defRPr>
            </a:pPr>
            <a:r>
              <a:rPr lang="en-ZA" sz="2600" dirty="0" smtClean="0">
                <a:solidFill>
                  <a:srgbClr val="C00000"/>
                </a:solidFill>
                <a:latin typeface="Arial" panose="020B0604020202020204" pitchFamily="34" charset="0"/>
                <a:cs typeface="Arial" panose="020B0604020202020204" pitchFamily="34" charset="0"/>
                <a:sym typeface="Arial"/>
              </a:rPr>
              <a:t>Number of cooperatives assisted with access to finance</a:t>
            </a:r>
          </a:p>
          <a:p>
            <a:pPr algn="just">
              <a:lnSpc>
                <a:spcPct val="170000"/>
              </a:lnSpc>
              <a:defRPr>
                <a:latin typeface="Arial"/>
                <a:ea typeface="Arial"/>
                <a:cs typeface="Arial"/>
                <a:sym typeface="Arial"/>
              </a:defRPr>
            </a:pPr>
            <a:r>
              <a:rPr lang="en-ZA" sz="2600" dirty="0" smtClean="0">
                <a:solidFill>
                  <a:srgbClr val="C00000"/>
                </a:solidFill>
                <a:latin typeface="Arial" panose="020B0604020202020204" pitchFamily="34" charset="0"/>
                <a:cs typeface="Arial" panose="020B0604020202020204" pitchFamily="34" charset="0"/>
                <a:sym typeface="Arial"/>
              </a:rPr>
              <a:t>Number of clients supported through national gazelles</a:t>
            </a:r>
          </a:p>
          <a:p>
            <a:pPr algn="just">
              <a:lnSpc>
                <a:spcPct val="170000"/>
              </a:lnSpc>
              <a:defRPr>
                <a:latin typeface="Arial"/>
                <a:ea typeface="Arial"/>
                <a:cs typeface="Arial"/>
                <a:sym typeface="Arial"/>
              </a:defRPr>
            </a:pPr>
            <a:r>
              <a:rPr lang="en-ZA" sz="2600" dirty="0">
                <a:solidFill>
                  <a:srgbClr val="C00000"/>
                </a:solidFill>
                <a:latin typeface="Arial" panose="020B0604020202020204" pitchFamily="34" charset="0"/>
                <a:cs typeface="Arial" panose="020B0604020202020204" pitchFamily="34" charset="0"/>
                <a:sym typeface="Arial"/>
              </a:rPr>
              <a:t>Number of </a:t>
            </a:r>
            <a:r>
              <a:rPr lang="en-ZA" sz="2600" dirty="0" smtClean="0">
                <a:solidFill>
                  <a:srgbClr val="C00000"/>
                </a:solidFill>
                <a:latin typeface="Arial" panose="020B0604020202020204" pitchFamily="34" charset="0"/>
                <a:cs typeface="Arial" panose="020B0604020202020204" pitchFamily="34" charset="0"/>
                <a:sym typeface="Arial"/>
              </a:rPr>
              <a:t>SMMEs graduated </a:t>
            </a:r>
          </a:p>
          <a:p>
            <a:pPr algn="just">
              <a:lnSpc>
                <a:spcPct val="170000"/>
              </a:lnSpc>
              <a:defRPr>
                <a:latin typeface="Arial"/>
                <a:ea typeface="Arial"/>
                <a:cs typeface="Arial"/>
                <a:sym typeface="Arial"/>
              </a:defRPr>
            </a:pPr>
            <a:r>
              <a:rPr lang="en-ZA" sz="2600" dirty="0" smtClean="0">
                <a:solidFill>
                  <a:srgbClr val="C00000"/>
                </a:solidFill>
                <a:latin typeface="Arial" panose="020B0604020202020204" pitchFamily="34" charset="0"/>
                <a:cs typeface="Arial" panose="020B0604020202020204" pitchFamily="34" charset="0"/>
                <a:sym typeface="Arial"/>
              </a:rPr>
              <a:t>Number of diagnostic assessments conducted on clients business.  Some of the clients couldn’t sign-off on the assessment due the Lockdown on the last week on March. </a:t>
            </a:r>
            <a:endParaRPr lang="en-ZA" sz="2600" dirty="0">
              <a:solidFill>
                <a:srgbClr val="C00000"/>
              </a:solidFill>
              <a:latin typeface="Arial" panose="020B0604020202020204" pitchFamily="34" charset="0"/>
              <a:cs typeface="Arial" panose="020B0604020202020204" pitchFamily="34" charset="0"/>
              <a:sym typeface="Arial"/>
            </a:endParaRPr>
          </a:p>
          <a:p>
            <a:pPr algn="just">
              <a:lnSpc>
                <a:spcPct val="150000"/>
              </a:lnSpc>
              <a:defRPr>
                <a:latin typeface="Arial"/>
                <a:ea typeface="Arial"/>
                <a:cs typeface="Arial"/>
                <a:sym typeface="Arial"/>
              </a:defRPr>
            </a:pPr>
            <a:endParaRPr lang="en-ZA" sz="1600" dirty="0" smtClean="0">
              <a:solidFill>
                <a:srgbClr val="C00000"/>
              </a:solidFill>
              <a:latin typeface="Arial" panose="020B0604020202020204" pitchFamily="34" charset="0"/>
              <a:cs typeface="Arial" panose="020B0604020202020204" pitchFamily="34" charset="0"/>
              <a:sym typeface="Arial"/>
            </a:endParaRPr>
          </a:p>
          <a:p>
            <a:pPr algn="just">
              <a:lnSpc>
                <a:spcPct val="150000"/>
              </a:lnSpc>
              <a:defRPr>
                <a:latin typeface="Arial"/>
                <a:ea typeface="Arial"/>
                <a:cs typeface="Arial"/>
                <a:sym typeface="Arial"/>
              </a:defRPr>
            </a:pPr>
            <a:endParaRPr lang="en-ZA" sz="1600" dirty="0" smtClean="0">
              <a:solidFill>
                <a:srgbClr val="C0000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20283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69925"/>
            <a:ext cx="121999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652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167383" y="-4525"/>
            <a:ext cx="9792537" cy="8382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Din"/>
                <a:ea typeface="ＭＳ Ｐゴシック" pitchFamily="-3" charset="-128"/>
              </a:defRPr>
            </a:lvl2pPr>
            <a:lvl3pPr algn="l" rtl="0" eaLnBrk="0" fontAlgn="base" hangingPunct="0">
              <a:spcBef>
                <a:spcPct val="0"/>
              </a:spcBef>
              <a:spcAft>
                <a:spcPct val="0"/>
              </a:spcAft>
              <a:defRPr sz="2000">
                <a:solidFill>
                  <a:schemeClr val="bg1"/>
                </a:solidFill>
                <a:latin typeface="Din"/>
                <a:ea typeface="ＭＳ Ｐゴシック" pitchFamily="-3" charset="-128"/>
              </a:defRPr>
            </a:lvl3pPr>
            <a:lvl4pPr algn="l" rtl="0" eaLnBrk="0" fontAlgn="base" hangingPunct="0">
              <a:spcBef>
                <a:spcPct val="0"/>
              </a:spcBef>
              <a:spcAft>
                <a:spcPct val="0"/>
              </a:spcAft>
              <a:defRPr sz="2000">
                <a:solidFill>
                  <a:schemeClr val="bg1"/>
                </a:solidFill>
                <a:latin typeface="Din"/>
                <a:ea typeface="ＭＳ Ｐゴシック" pitchFamily="-3" charset="-128"/>
              </a:defRPr>
            </a:lvl4pPr>
            <a:lvl5pPr algn="l" rtl="0" eaLnBrk="0" fontAlgn="base" hangingPunct="0">
              <a:spcBef>
                <a:spcPct val="0"/>
              </a:spcBef>
              <a:spcAft>
                <a:spcPct val="0"/>
              </a:spcAft>
              <a:defRPr sz="2000">
                <a:solidFill>
                  <a:schemeClr val="bg1"/>
                </a:solidFill>
                <a:latin typeface="Din"/>
                <a:ea typeface="ＭＳ Ｐゴシック" pitchFamily="-3" charset="-128"/>
              </a:defRPr>
            </a:lvl5pPr>
            <a:lvl6pPr marL="457200" algn="l" rtl="0" fontAlgn="base">
              <a:spcBef>
                <a:spcPct val="0"/>
              </a:spcBef>
              <a:spcAft>
                <a:spcPct val="0"/>
              </a:spcAft>
              <a:defRPr sz="2000">
                <a:solidFill>
                  <a:schemeClr val="bg1"/>
                </a:solidFill>
                <a:latin typeface="DIN-LightAlternate" pitchFamily="48" charset="0"/>
                <a:ea typeface="ＭＳ Ｐゴシック" pitchFamily="-3" charset="-128"/>
              </a:defRPr>
            </a:lvl6pPr>
            <a:lvl7pPr marL="914400" algn="l" rtl="0" fontAlgn="base">
              <a:spcBef>
                <a:spcPct val="0"/>
              </a:spcBef>
              <a:spcAft>
                <a:spcPct val="0"/>
              </a:spcAft>
              <a:defRPr sz="2000">
                <a:solidFill>
                  <a:schemeClr val="bg1"/>
                </a:solidFill>
                <a:latin typeface="DIN-LightAlternate" pitchFamily="48" charset="0"/>
                <a:ea typeface="ＭＳ Ｐゴシック" pitchFamily="-3" charset="-128"/>
              </a:defRPr>
            </a:lvl7pPr>
            <a:lvl8pPr marL="1371600" algn="l" rtl="0" fontAlgn="base">
              <a:spcBef>
                <a:spcPct val="0"/>
              </a:spcBef>
              <a:spcAft>
                <a:spcPct val="0"/>
              </a:spcAft>
              <a:defRPr sz="2000">
                <a:solidFill>
                  <a:schemeClr val="bg1"/>
                </a:solidFill>
                <a:latin typeface="DIN-LightAlternate" pitchFamily="48" charset="0"/>
                <a:ea typeface="ＭＳ Ｐゴシック" pitchFamily="-3" charset="-128"/>
              </a:defRPr>
            </a:lvl8pPr>
            <a:lvl9pPr marL="1828800" algn="l" rtl="0" fontAlgn="base">
              <a:spcBef>
                <a:spcPct val="0"/>
              </a:spcBef>
              <a:spcAft>
                <a:spcPct val="0"/>
              </a:spcAft>
              <a:defRPr sz="2000">
                <a:solidFill>
                  <a:schemeClr val="bg1"/>
                </a:solidFill>
                <a:latin typeface="DIN-LightAlternate" pitchFamily="48" charset="0"/>
                <a:ea typeface="ＭＳ Ｐゴシック" pitchFamily="-3" charset="-128"/>
              </a:defRPr>
            </a:lvl9pPr>
          </a:lstStyle>
          <a:p>
            <a:pPr algn="ctr">
              <a:defRPr/>
            </a:pPr>
            <a:r>
              <a:rPr lang="en-ZA" sz="2800" b="1" dirty="0" smtClean="0">
                <a:solidFill>
                  <a:schemeClr val="accent6">
                    <a:lumMod val="75000"/>
                  </a:schemeClr>
                </a:solidFill>
                <a:latin typeface="Trebuchet MS" pitchFamily="34" charset="0"/>
              </a:rPr>
              <a:t>PERFORMANCE AGAINST APP TARGETS </a:t>
            </a:r>
            <a:endParaRPr lang="en-ZA" sz="2800" b="1" dirty="0">
              <a:solidFill>
                <a:schemeClr val="accent6">
                  <a:lumMod val="75000"/>
                </a:schemeClr>
              </a:solidFill>
              <a:latin typeface="Trebuchet MS" pitchFamily="34" charset="0"/>
            </a:endParaRPr>
          </a:p>
        </p:txBody>
      </p:sp>
      <p:sp>
        <p:nvSpPr>
          <p:cNvPr id="19" name="Text Placeholder 2"/>
          <p:cNvSpPr txBox="1">
            <a:spLocks/>
          </p:cNvSpPr>
          <p:nvPr/>
        </p:nvSpPr>
        <p:spPr>
          <a:xfrm>
            <a:off x="0" y="1092315"/>
            <a:ext cx="5680759" cy="15062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Verdana" panose="020B0604030504040204" pitchFamily="34" charset="0"/>
              <a:buChar char="−"/>
              <a:defRPr sz="1600" b="1"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2pPr>
            <a:lvl3pPr marL="1143000" indent="-228600" algn="l" defTabSz="914400" rtl="0" eaLnBrk="1" latinLnBrk="0" hangingPunct="1">
              <a:spcBef>
                <a:spcPct val="20000"/>
              </a:spcBef>
              <a:buFont typeface="Verdana" panose="020B0604030504040204" pitchFamily="34" charset="0"/>
              <a:buChar char="−"/>
              <a:defRPr sz="1400" b="0" kern="1200">
                <a:solidFill>
                  <a:schemeClr val="bg2">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rgbClr val="8C979A"/>
                </a:solidFill>
                <a:latin typeface="+mj-lt"/>
                <a:ea typeface="+mn-ea"/>
                <a:cs typeface="+mn-cs"/>
              </a:defRPr>
            </a:lvl4pPr>
            <a:lvl5pPr marL="2057400" indent="-228600" algn="l" defTabSz="914400" rtl="0" eaLnBrk="1" latinLnBrk="0" hangingPunct="1">
              <a:spcBef>
                <a:spcPct val="20000"/>
              </a:spcBef>
              <a:buFont typeface="Verdana" panose="020B0604030504040204" pitchFamily="34" charset="0"/>
              <a:buChar char="−"/>
              <a:defRPr sz="1050" kern="1200">
                <a:solidFill>
                  <a:schemeClr val="bg2">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Tx/>
              <a:buSzTx/>
              <a:buFont typeface="Wingdings" panose="05000000000000000000" pitchFamily="2" charset="2"/>
              <a:buChar char="§"/>
              <a:tabLst/>
              <a:defRPr/>
            </a:pPr>
            <a:endParaRPr kumimoji="0" lang="en-US" sz="16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fld id="{2A32619B-E9F6-4002-8F95-E8AFA5AE3C53}" type="slidenum">
              <a:rPr lang="en-ZA" smtClean="0"/>
              <a:t>9</a:t>
            </a:fld>
            <a:endParaRPr lang="en-ZA"/>
          </a:p>
        </p:txBody>
      </p:sp>
      <p:graphicFrame>
        <p:nvGraphicFramePr>
          <p:cNvPr id="9" name="Table 8"/>
          <p:cNvGraphicFramePr>
            <a:graphicFrameLocks noGrp="1"/>
          </p:cNvGraphicFramePr>
          <p:nvPr>
            <p:extLst>
              <p:ext uri="{D42A27DB-BD31-4B8C-83A1-F6EECF244321}">
                <p14:modId xmlns:p14="http://schemas.microsoft.com/office/powerpoint/2010/main" val="552848682"/>
              </p:ext>
            </p:extLst>
          </p:nvPr>
        </p:nvGraphicFramePr>
        <p:xfrm>
          <a:off x="1167383" y="1128819"/>
          <a:ext cx="9909920" cy="5409080"/>
        </p:xfrm>
        <a:graphic>
          <a:graphicData uri="http://schemas.openxmlformats.org/drawingml/2006/table">
            <a:tbl>
              <a:tblPr firstRow="1" bandRow="1">
                <a:tableStyleId>{22838BEF-8BB2-4498-84A7-C5851F593DF1}</a:tableStyleId>
              </a:tblPr>
              <a:tblGrid>
                <a:gridCol w="4384921">
                  <a:extLst>
                    <a:ext uri="{9D8B030D-6E8A-4147-A177-3AD203B41FA5}">
                      <a16:colId xmlns:a16="http://schemas.microsoft.com/office/drawing/2014/main" val="20000"/>
                    </a:ext>
                  </a:extLst>
                </a:gridCol>
                <a:gridCol w="5524999">
                  <a:extLst>
                    <a:ext uri="{9D8B030D-6E8A-4147-A177-3AD203B41FA5}">
                      <a16:colId xmlns:a16="http://schemas.microsoft.com/office/drawing/2014/main" val="20001"/>
                    </a:ext>
                  </a:extLst>
                </a:gridCol>
              </a:tblGrid>
              <a:tr h="463527">
                <a:tc>
                  <a:txBody>
                    <a:bodyPr/>
                    <a:lstStyle/>
                    <a:p>
                      <a:pPr algn="ctr"/>
                      <a:r>
                        <a:rPr lang="en-ZA" dirty="0" smtClean="0"/>
                        <a:t>Indicator</a:t>
                      </a:r>
                      <a:endParaRPr lang="en-GB" dirty="0">
                        <a:latin typeface="Trebuchet MS" panose="020B0603020202020204" pitchFamily="34" charset="0"/>
                      </a:endParaRPr>
                    </a:p>
                  </a:txBody>
                  <a:tcPr anchor="ctr"/>
                </a:tc>
                <a:tc>
                  <a:txBody>
                    <a:bodyPr/>
                    <a:lstStyle/>
                    <a:p>
                      <a:pPr algn="ctr"/>
                      <a:r>
                        <a:rPr lang="en-ZA" dirty="0" smtClean="0"/>
                        <a:t>Reason</a:t>
                      </a:r>
                      <a:r>
                        <a:rPr lang="en-ZA" baseline="0" dirty="0" smtClean="0"/>
                        <a:t> for non achievement </a:t>
                      </a:r>
                      <a:endParaRPr lang="en-GB" dirty="0">
                        <a:latin typeface="Trebuchet MS" panose="020B0603020202020204" pitchFamily="34" charset="0"/>
                      </a:endParaRPr>
                    </a:p>
                  </a:txBody>
                  <a:tcPr anchor="ctr"/>
                </a:tc>
                <a:extLst>
                  <a:ext uri="{0D108BD9-81ED-4DB2-BD59-A6C34878D82A}">
                    <a16:rowId xmlns:a16="http://schemas.microsoft.com/office/drawing/2014/main" val="10000"/>
                  </a:ext>
                </a:extLst>
              </a:tr>
              <a:tr h="1194406">
                <a:tc>
                  <a:txBody>
                    <a:bodyPr/>
                    <a:lstStyle/>
                    <a:p>
                      <a:pPr algn="l">
                        <a:spcAft>
                          <a:spcPts val="0"/>
                        </a:spcAft>
                      </a:pPr>
                      <a:r>
                        <a:rPr lang="en-ZA" sz="1600" dirty="0" smtClean="0">
                          <a:effectLst/>
                          <a:latin typeface="Trebuchet MS" panose="020B0603020202020204" pitchFamily="34" charset="0"/>
                          <a:ea typeface="Calibri" panose="020F0502020204030204" pitchFamily="34" charset="0"/>
                          <a:cs typeface="TTE1F48518t00"/>
                        </a:rPr>
                        <a:t>Number of diagnostic assessment conducted on clients businesses</a:t>
                      </a:r>
                      <a:endParaRPr lang="en-ZA"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a:tc>
                <a:tc>
                  <a:txBody>
                    <a:bodyPr/>
                    <a:lstStyle/>
                    <a:p>
                      <a:pPr algn="just">
                        <a:spcAft>
                          <a:spcPts val="0"/>
                        </a:spcAft>
                      </a:pPr>
                      <a:r>
                        <a:rPr lang="en-ZA" sz="1600" dirty="0" smtClean="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Variance attributed to BA vacancies and the negative impact of COVID-19 restrictions that started during the month March.  Some of the clients couldn’t be reached to sign-off their assessments</a:t>
                      </a:r>
                      <a:r>
                        <a:rPr lang="en-ZA" sz="1600" baseline="0" dirty="0" smtClean="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and that information couldn’t be captured.</a:t>
                      </a:r>
                      <a:endParaRPr lang="en-ZA"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196650">
                <a:tc>
                  <a:txBody>
                    <a:bodyPr/>
                    <a:lstStyle/>
                    <a:p>
                      <a:pPr algn="l">
                        <a:spcAft>
                          <a:spcPts val="0"/>
                        </a:spcAft>
                      </a:pPr>
                      <a:r>
                        <a:rPr lang="en-ZA" sz="1600" dirty="0" smtClean="0">
                          <a:effectLst/>
                          <a:latin typeface="Trebuchet MS" panose="020B0603020202020204" pitchFamily="34" charset="0"/>
                          <a:ea typeface="Calibri" panose="020F0502020204030204" pitchFamily="34" charset="0"/>
                          <a:cs typeface="TTE1F48518t00"/>
                        </a:rPr>
                        <a:t>Number of</a:t>
                      </a:r>
                      <a:endParaRPr lang="en-ZA"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ZA" sz="1600" dirty="0" smtClean="0">
                          <a:effectLst/>
                          <a:latin typeface="Trebuchet MS" panose="020B0603020202020204" pitchFamily="34" charset="0"/>
                          <a:ea typeface="Calibri" panose="020F0502020204030204" pitchFamily="34" charset="0"/>
                          <a:cs typeface="TTE1F48518t00"/>
                        </a:rPr>
                        <a:t>cooperative assisted</a:t>
                      </a:r>
                      <a:endParaRPr lang="en-ZA"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ZA" sz="1600" dirty="0" smtClean="0">
                          <a:effectLst/>
                          <a:latin typeface="Trebuchet MS" panose="020B0603020202020204" pitchFamily="34" charset="0"/>
                          <a:ea typeface="Calibri" panose="020F0502020204030204" pitchFamily="34" charset="0"/>
                          <a:cs typeface="TTE1F48518t00"/>
                        </a:rPr>
                        <a:t>with access to</a:t>
                      </a:r>
                      <a:endParaRPr lang="en-ZA"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ZA" sz="1600" dirty="0" smtClean="0">
                          <a:effectLst/>
                          <a:latin typeface="Trebuchet MS" panose="020B0603020202020204" pitchFamily="34" charset="0"/>
                          <a:ea typeface="Calibri" panose="020F0502020204030204" pitchFamily="34" charset="0"/>
                          <a:cs typeface="TTE1F48518t00"/>
                        </a:rPr>
                        <a:t>finance</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just">
                        <a:spcAft>
                          <a:spcPts val="0"/>
                        </a:spcAft>
                      </a:pPr>
                      <a:r>
                        <a:rPr lang="en-ZA" sz="1600" dirty="0" smtClean="0">
                          <a:solidFill>
                            <a:srgbClr val="000000"/>
                          </a:solidFill>
                          <a:effectLst/>
                          <a:latin typeface="Trebuchet MS" panose="020B0603020202020204" pitchFamily="34" charset="0"/>
                          <a:ea typeface="Calibri" panose="020F0502020204030204" pitchFamily="34" charset="0"/>
                          <a:cs typeface="TTE1F48518t00"/>
                        </a:rPr>
                        <a:t>It has been a challenging exercise to secure finance for newly established cooperatives.</a:t>
                      </a:r>
                      <a:r>
                        <a:rPr lang="en-ZA" sz="1600" u="sng" dirty="0" smtClean="0">
                          <a:solidFill>
                            <a:srgbClr val="008080"/>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ZA" sz="1600" dirty="0" smtClean="0">
                          <a:effectLst/>
                          <a:latin typeface="Trebuchet MS" panose="020B0603020202020204" pitchFamily="34" charset="0"/>
                          <a:ea typeface="Times New Roman" panose="02020603050405020304" pitchFamily="18" charset="0"/>
                          <a:cs typeface="Times New Roman" panose="02020603050405020304" pitchFamily="18" charset="0"/>
                        </a:rPr>
                        <a:t>We shall Improve through</a:t>
                      </a:r>
                      <a:r>
                        <a:rPr lang="en-ZA" sz="1600" baseline="0" dirty="0" smtClean="0">
                          <a:effectLst/>
                          <a:latin typeface="Trebuchet MS" panose="020B0603020202020204" pitchFamily="34" charset="0"/>
                          <a:ea typeface="Times New Roman" panose="02020603050405020304" pitchFamily="18" charset="0"/>
                          <a:cs typeface="Times New Roman" panose="02020603050405020304" pitchFamily="18" charset="0"/>
                        </a:rPr>
                        <a:t> </a:t>
                      </a:r>
                      <a:r>
                        <a:rPr lang="en-ZA" sz="1600" baseline="0" dirty="0" err="1" smtClean="0">
                          <a:effectLst/>
                          <a:latin typeface="Trebuchet MS" panose="020B0603020202020204" pitchFamily="34" charset="0"/>
                          <a:ea typeface="Times New Roman" panose="02020603050405020304" pitchFamily="18" charset="0"/>
                          <a:cs typeface="Times New Roman" panose="02020603050405020304" pitchFamily="18" charset="0"/>
                        </a:rPr>
                        <a:t>S</a:t>
                      </a:r>
                      <a:r>
                        <a:rPr lang="en-ZA" sz="1600" dirty="0" err="1" smtClean="0">
                          <a:effectLst/>
                          <a:latin typeface="Trebuchet MS" panose="020B0603020202020204" pitchFamily="34" charset="0"/>
                          <a:ea typeface="Times New Roman" panose="02020603050405020304" pitchFamily="18" charset="0"/>
                          <a:cs typeface="Times New Roman" panose="02020603050405020304" pitchFamily="18" charset="0"/>
                        </a:rPr>
                        <a:t>eda</a:t>
                      </a:r>
                      <a:r>
                        <a:rPr lang="en-ZA" sz="1600" dirty="0" smtClean="0">
                          <a:effectLst/>
                          <a:latin typeface="Trebuchet MS" panose="020B0603020202020204" pitchFamily="34" charset="0"/>
                          <a:ea typeface="Times New Roman" panose="02020603050405020304" pitchFamily="18" charset="0"/>
                          <a:cs typeface="Times New Roman" panose="02020603050405020304" pitchFamily="18" charset="0"/>
                        </a:rPr>
                        <a:t>/</a:t>
                      </a:r>
                      <a:r>
                        <a:rPr lang="en-ZA" sz="1600" dirty="0" err="1" smtClean="0">
                          <a:effectLst/>
                          <a:latin typeface="Trebuchet MS" panose="020B0603020202020204" pitchFamily="34" charset="0"/>
                          <a:ea typeface="Times New Roman" panose="02020603050405020304" pitchFamily="18" charset="0"/>
                          <a:cs typeface="Times New Roman" panose="02020603050405020304" pitchFamily="18" charset="0"/>
                        </a:rPr>
                        <a:t>Sefa</a:t>
                      </a:r>
                      <a:r>
                        <a:rPr lang="en-ZA" sz="1600" dirty="0" smtClean="0">
                          <a:effectLst/>
                          <a:latin typeface="Trebuchet MS" panose="020B0603020202020204" pitchFamily="34" charset="0"/>
                          <a:ea typeface="Times New Roman" panose="02020603050405020304" pitchFamily="18" charset="0"/>
                          <a:cs typeface="Times New Roman" panose="02020603050405020304" pitchFamily="18" charset="0"/>
                        </a:rPr>
                        <a:t> alignment with regards to streamlining</a:t>
                      </a:r>
                      <a:r>
                        <a:rPr lang="en-ZA" sz="1600" baseline="0" dirty="0" smtClean="0">
                          <a:effectLst/>
                          <a:latin typeface="Trebuchet MS" panose="020B0603020202020204" pitchFamily="34" charset="0"/>
                          <a:ea typeface="Times New Roman" panose="02020603050405020304" pitchFamily="18" charset="0"/>
                          <a:cs typeface="Times New Roman" panose="02020603050405020304" pitchFamily="18" charset="0"/>
                        </a:rPr>
                        <a:t> the requirements</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697843">
                <a:tc>
                  <a:txBody>
                    <a:bodyPr/>
                    <a:lstStyle/>
                    <a:p>
                      <a:pPr algn="l">
                        <a:spcAft>
                          <a:spcPts val="0"/>
                        </a:spcAft>
                      </a:pPr>
                      <a:r>
                        <a:rPr lang="en-ZA" sz="1600" dirty="0" smtClean="0">
                          <a:effectLst/>
                          <a:latin typeface="Trebuchet MS" panose="020B0603020202020204" pitchFamily="34" charset="0"/>
                          <a:ea typeface="Calibri" panose="020F0502020204030204" pitchFamily="34" charset="0"/>
                          <a:cs typeface="TTE1F48518t00"/>
                        </a:rPr>
                        <a:t>Number of clients supported through   National Gazelles</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just">
                        <a:spcAft>
                          <a:spcPts val="0"/>
                        </a:spcAft>
                      </a:pPr>
                      <a:r>
                        <a:rPr lang="en-ZA" sz="1600" dirty="0" smtClean="0">
                          <a:effectLst/>
                          <a:latin typeface="Trebuchet MS" panose="020B0603020202020204" pitchFamily="34" charset="0"/>
                          <a:ea typeface="Times New Roman" panose="02020603050405020304" pitchFamily="18" charset="0"/>
                          <a:cs typeface="Times New Roman" panose="02020603050405020304" pitchFamily="18" charset="0"/>
                        </a:rPr>
                        <a:t>A 3</a:t>
                      </a:r>
                      <a:r>
                        <a:rPr lang="en-ZA" sz="1600" baseline="30000" dirty="0" smtClean="0">
                          <a:effectLst/>
                          <a:latin typeface="Trebuchet MS" panose="020B0603020202020204" pitchFamily="34" charset="0"/>
                          <a:ea typeface="Times New Roman" panose="02020603050405020304" pitchFamily="18" charset="0"/>
                          <a:cs typeface="Times New Roman" panose="02020603050405020304" pitchFamily="18" charset="0"/>
                        </a:rPr>
                        <a:t>rd</a:t>
                      </a:r>
                      <a:r>
                        <a:rPr lang="en-ZA" sz="1600" dirty="0" smtClean="0">
                          <a:effectLst/>
                          <a:latin typeface="Trebuchet MS" panose="020B0603020202020204" pitchFamily="34" charset="0"/>
                          <a:ea typeface="Times New Roman" panose="02020603050405020304" pitchFamily="18" charset="0"/>
                          <a:cs typeface="Times New Roman" panose="02020603050405020304" pitchFamily="18" charset="0"/>
                        </a:rPr>
                        <a:t> Cohort was not activated</a:t>
                      </a:r>
                      <a:r>
                        <a:rPr lang="en-ZA" sz="1600" baseline="0" dirty="0" smtClean="0">
                          <a:effectLst/>
                          <a:latin typeface="Trebuchet MS" panose="020B0603020202020204" pitchFamily="34" charset="0"/>
                          <a:ea typeface="Times New Roman" panose="02020603050405020304" pitchFamily="18" charset="0"/>
                          <a:cs typeface="Times New Roman" panose="02020603050405020304" pitchFamily="18" charset="0"/>
                        </a:rPr>
                        <a:t> as the programme will not be continuing this year.</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1740420">
                <a:tc>
                  <a:txBody>
                    <a:bodyPr/>
                    <a:lstStyle/>
                    <a:p>
                      <a:pPr algn="l">
                        <a:spcAft>
                          <a:spcPts val="0"/>
                        </a:spcAft>
                      </a:pPr>
                      <a:r>
                        <a:rPr lang="en-ZA" sz="1600" dirty="0" smtClean="0">
                          <a:effectLst/>
                          <a:latin typeface="Trebuchet MS" panose="020B0603020202020204" pitchFamily="34" charset="0"/>
                          <a:ea typeface="Calibri" panose="020F0502020204030204" pitchFamily="34" charset="0"/>
                          <a:cs typeface="TTE1F48518t00"/>
                        </a:rPr>
                        <a:t>Number of SMMEs graduated</a:t>
                      </a:r>
                      <a:endParaRPr lang="en-ZA"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a:tc>
                <a:tc>
                  <a:txBody>
                    <a:bodyPr/>
                    <a:lstStyle/>
                    <a:p>
                      <a:pPr algn="just">
                        <a:spcAft>
                          <a:spcPts val="0"/>
                        </a:spcAft>
                      </a:pPr>
                      <a:r>
                        <a:rPr lang="en-ZA" sz="1600" dirty="0" smtClean="0">
                          <a:solidFill>
                            <a:srgbClr val="000000"/>
                          </a:solidFill>
                          <a:effectLst/>
                          <a:latin typeface="Trebuchet MS" panose="020B0603020202020204" pitchFamily="34" charset="0"/>
                          <a:ea typeface="Calibri" panose="020F0502020204030204" pitchFamily="34" charset="0"/>
                          <a:cs typeface="TTE1F48518t00"/>
                        </a:rPr>
                        <a:t>Some of the entrepreneurs who were due to graduate by end March couldn’t finalize their processes due to the Covid-19 lockdown.  These will be further delayed as these entrepreneurs will now be requiring more support in order to survive. Incubators will a</a:t>
                      </a:r>
                      <a:r>
                        <a:rPr lang="en-ZA" sz="1600" dirty="0" smtClean="0">
                          <a:effectLst/>
                          <a:latin typeface="Trebuchet MS" panose="020B0603020202020204" pitchFamily="34" charset="0"/>
                          <a:ea typeface="Times New Roman" panose="02020603050405020304" pitchFamily="18" charset="0"/>
                          <a:cs typeface="Times New Roman" panose="02020603050405020304" pitchFamily="18" charset="0"/>
                        </a:rPr>
                        <a:t>ssess the impact and develop initiatives to assist</a:t>
                      </a:r>
                      <a:endParaRPr lang="en-ZA"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82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4049</TotalTime>
  <Words>6252</Words>
  <Application>Microsoft Office PowerPoint</Application>
  <PresentationFormat>Widescreen</PresentationFormat>
  <Paragraphs>1256</Paragraphs>
  <Slides>71</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71</vt:i4>
      </vt:variant>
    </vt:vector>
  </HeadingPairs>
  <TitlesOfParts>
    <vt:vector size="85" baseType="lpstr">
      <vt:lpstr>Arial</vt:lpstr>
      <vt:lpstr>Calibri</vt:lpstr>
      <vt:lpstr>Calibri Light</vt:lpstr>
      <vt:lpstr>Courier New</vt:lpstr>
      <vt:lpstr>din</vt:lpstr>
      <vt:lpstr>DIN-Light</vt:lpstr>
      <vt:lpstr>Symbol</vt:lpstr>
      <vt:lpstr>Times New Roman</vt:lpstr>
      <vt:lpstr>Trebuchet MS</vt:lpstr>
      <vt:lpstr>TTE1F48518t00</vt:lpstr>
      <vt:lpstr>Verdana</vt:lpstr>
      <vt:lpstr>Wingdings</vt:lpstr>
      <vt:lpstr>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 Ndala</dc:creator>
  <cp:lastModifiedBy>Mlulami Dodo</cp:lastModifiedBy>
  <cp:revision>222</cp:revision>
  <cp:lastPrinted>2019-10-30T08:59:39Z</cp:lastPrinted>
  <dcterms:created xsi:type="dcterms:W3CDTF">2019-10-15T12:52:08Z</dcterms:created>
  <dcterms:modified xsi:type="dcterms:W3CDTF">2020-06-24T10:24:26Z</dcterms:modified>
</cp:coreProperties>
</file>