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340" r:id="rId2"/>
    <p:sldId id="370" r:id="rId3"/>
    <p:sldId id="362" r:id="rId4"/>
    <p:sldId id="371" r:id="rId5"/>
    <p:sldId id="372" r:id="rId6"/>
    <p:sldId id="373" r:id="rId7"/>
    <p:sldId id="374" r:id="rId8"/>
    <p:sldId id="375" r:id="rId9"/>
    <p:sldId id="376" r:id="rId10"/>
    <p:sldId id="377" r:id="rId11"/>
    <p:sldId id="378" r:id="rId12"/>
    <p:sldId id="379" r:id="rId13"/>
    <p:sldId id="380" r:id="rId14"/>
    <p:sldId id="288" r:id="rId15"/>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busiso Khuzwayo" initials="SK" lastIdx="0" clrIdx="0">
    <p:extLst>
      <p:ext uri="{19B8F6BF-5375-455C-9EA6-DF929625EA0E}">
        <p15:presenceInfo xmlns:p15="http://schemas.microsoft.com/office/powerpoint/2012/main" userId="S-1-5-21-1454741856-2891356945-868088179-2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B2B2B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364" autoAdjust="0"/>
  </p:normalViewPr>
  <p:slideViewPr>
    <p:cSldViewPr snapToGrid="0" snapToObjects="1">
      <p:cViewPr varScale="1">
        <p:scale>
          <a:sx n="73" d="100"/>
          <a:sy n="73" d="100"/>
        </p:scale>
        <p:origin x="984"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vl1pPr>
          </a:lstStyle>
          <a:p>
            <a:fld id="{4D1E32DB-A352-4336-9BF5-B8C524A0D484}" type="datetimeFigureOut">
              <a:rPr lang="en-ZA" smtClean="0"/>
              <a:t>2020/06/22</a:t>
            </a:fld>
            <a:endParaRPr lang="en-ZA" dirty="0"/>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B4F8E6C4-4D57-4FE0-AD55-51C2D584C7C0}" type="slidenum">
              <a:rPr lang="en-ZA" smtClean="0"/>
              <a:t>‹#›</a:t>
            </a:fld>
            <a:endParaRPr lang="en-ZA" dirty="0"/>
          </a:p>
        </p:txBody>
      </p:sp>
    </p:spTree>
    <p:extLst>
      <p:ext uri="{BB962C8B-B14F-4D97-AF65-F5344CB8AC3E}">
        <p14:creationId xmlns:p14="http://schemas.microsoft.com/office/powerpoint/2010/main" val="26996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1</a:t>
            </a:fld>
            <a:endParaRPr lang="en-ZA" dirty="0"/>
          </a:p>
        </p:txBody>
      </p:sp>
    </p:spTree>
    <p:extLst>
      <p:ext uri="{BB962C8B-B14F-4D97-AF65-F5344CB8AC3E}">
        <p14:creationId xmlns:p14="http://schemas.microsoft.com/office/powerpoint/2010/main" val="3520365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10</a:t>
            </a:fld>
            <a:endParaRPr lang="en-ZA" dirty="0"/>
          </a:p>
        </p:txBody>
      </p:sp>
    </p:spTree>
    <p:extLst>
      <p:ext uri="{BB962C8B-B14F-4D97-AF65-F5344CB8AC3E}">
        <p14:creationId xmlns:p14="http://schemas.microsoft.com/office/powerpoint/2010/main" val="147049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11</a:t>
            </a:fld>
            <a:endParaRPr lang="en-ZA" dirty="0"/>
          </a:p>
        </p:txBody>
      </p:sp>
    </p:spTree>
    <p:extLst>
      <p:ext uri="{BB962C8B-B14F-4D97-AF65-F5344CB8AC3E}">
        <p14:creationId xmlns:p14="http://schemas.microsoft.com/office/powerpoint/2010/main" val="2923252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12</a:t>
            </a:fld>
            <a:endParaRPr lang="en-ZA" dirty="0"/>
          </a:p>
        </p:txBody>
      </p:sp>
    </p:spTree>
    <p:extLst>
      <p:ext uri="{BB962C8B-B14F-4D97-AF65-F5344CB8AC3E}">
        <p14:creationId xmlns:p14="http://schemas.microsoft.com/office/powerpoint/2010/main" val="1736803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13</a:t>
            </a:fld>
            <a:endParaRPr lang="en-ZA" dirty="0"/>
          </a:p>
        </p:txBody>
      </p:sp>
    </p:spTree>
    <p:extLst>
      <p:ext uri="{BB962C8B-B14F-4D97-AF65-F5344CB8AC3E}">
        <p14:creationId xmlns:p14="http://schemas.microsoft.com/office/powerpoint/2010/main" val="1184223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2</a:t>
            </a:fld>
            <a:endParaRPr lang="en-ZA" dirty="0"/>
          </a:p>
        </p:txBody>
      </p:sp>
    </p:spTree>
    <p:extLst>
      <p:ext uri="{BB962C8B-B14F-4D97-AF65-F5344CB8AC3E}">
        <p14:creationId xmlns:p14="http://schemas.microsoft.com/office/powerpoint/2010/main" val="634356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3</a:t>
            </a:fld>
            <a:endParaRPr lang="en-ZA" dirty="0"/>
          </a:p>
        </p:txBody>
      </p:sp>
    </p:spTree>
    <p:extLst>
      <p:ext uri="{BB962C8B-B14F-4D97-AF65-F5344CB8AC3E}">
        <p14:creationId xmlns:p14="http://schemas.microsoft.com/office/powerpoint/2010/main" val="1715512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4</a:t>
            </a:fld>
            <a:endParaRPr lang="en-ZA" dirty="0"/>
          </a:p>
        </p:txBody>
      </p:sp>
    </p:spTree>
    <p:extLst>
      <p:ext uri="{BB962C8B-B14F-4D97-AF65-F5344CB8AC3E}">
        <p14:creationId xmlns:p14="http://schemas.microsoft.com/office/powerpoint/2010/main" val="290533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5</a:t>
            </a:fld>
            <a:endParaRPr lang="en-ZA" dirty="0"/>
          </a:p>
        </p:txBody>
      </p:sp>
    </p:spTree>
    <p:extLst>
      <p:ext uri="{BB962C8B-B14F-4D97-AF65-F5344CB8AC3E}">
        <p14:creationId xmlns:p14="http://schemas.microsoft.com/office/powerpoint/2010/main" val="293133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6</a:t>
            </a:fld>
            <a:endParaRPr lang="en-ZA" dirty="0"/>
          </a:p>
        </p:txBody>
      </p:sp>
    </p:spTree>
    <p:extLst>
      <p:ext uri="{BB962C8B-B14F-4D97-AF65-F5344CB8AC3E}">
        <p14:creationId xmlns:p14="http://schemas.microsoft.com/office/powerpoint/2010/main" val="381388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7</a:t>
            </a:fld>
            <a:endParaRPr lang="en-ZA" dirty="0"/>
          </a:p>
        </p:txBody>
      </p:sp>
    </p:spTree>
    <p:extLst>
      <p:ext uri="{BB962C8B-B14F-4D97-AF65-F5344CB8AC3E}">
        <p14:creationId xmlns:p14="http://schemas.microsoft.com/office/powerpoint/2010/main" val="343221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8</a:t>
            </a:fld>
            <a:endParaRPr lang="en-ZA" dirty="0"/>
          </a:p>
        </p:txBody>
      </p:sp>
    </p:spTree>
    <p:extLst>
      <p:ext uri="{BB962C8B-B14F-4D97-AF65-F5344CB8AC3E}">
        <p14:creationId xmlns:p14="http://schemas.microsoft.com/office/powerpoint/2010/main" val="2322693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9</a:t>
            </a:fld>
            <a:endParaRPr lang="en-ZA" dirty="0"/>
          </a:p>
        </p:txBody>
      </p:sp>
    </p:spTree>
    <p:extLst>
      <p:ext uri="{BB962C8B-B14F-4D97-AF65-F5344CB8AC3E}">
        <p14:creationId xmlns:p14="http://schemas.microsoft.com/office/powerpoint/2010/main" val="402506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E95E-FD52-4D44-A701-08186F8F7173}" type="datetimeFigureOut">
              <a:rPr lang="en-US" smtClean="0"/>
              <a:t>6/22/2020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dirty="0"/>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95851" y="5084764"/>
            <a:ext cx="3557451" cy="1206968"/>
          </a:xfrm>
        </p:spPr>
        <p:txBody>
          <a:bodyPr>
            <a:normAutofit fontScale="90000"/>
          </a:bodyPr>
          <a:lstStyle/>
          <a:p>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6" name="TextBox 5"/>
          <p:cNvSpPr txBox="1"/>
          <p:nvPr/>
        </p:nvSpPr>
        <p:spPr>
          <a:xfrm>
            <a:off x="0" y="1158592"/>
            <a:ext cx="4159045" cy="830997"/>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LEGILATURE TOURISM OVERSIGHT FORUM</a:t>
            </a:r>
            <a:endParaRPr lang="en-ZA" sz="2400" dirty="0"/>
          </a:p>
        </p:txBody>
      </p:sp>
      <p:sp>
        <p:nvSpPr>
          <p:cNvPr id="7" name="TextBox 6"/>
          <p:cNvSpPr txBox="1"/>
          <p:nvPr/>
        </p:nvSpPr>
        <p:spPr>
          <a:xfrm>
            <a:off x="5893259" y="1158592"/>
            <a:ext cx="3869970" cy="1200329"/>
          </a:xfrm>
          <a:prstGeom prst="rect">
            <a:avLst/>
          </a:prstGeom>
          <a:noFill/>
        </p:spPr>
        <p:txBody>
          <a:bodyPr wrap="none" rtlCol="0">
            <a:spAutoFit/>
          </a:bodyPr>
          <a:lstStyle/>
          <a:p>
            <a:pPr algn="ctr"/>
            <a:r>
              <a:rPr lang="en-ZA" sz="2400" b="1" dirty="0" smtClean="0">
                <a:latin typeface="Arial" panose="020B0604020202020204" pitchFamily="34" charset="0"/>
                <a:cs typeface="Arial" panose="020B0604020202020204" pitchFamily="34" charset="0"/>
              </a:rPr>
              <a:t>CONCEPT PAPER </a:t>
            </a:r>
          </a:p>
          <a:p>
            <a:pPr algn="ctr"/>
            <a:r>
              <a:rPr lang="en-ZA" sz="2400" b="1" dirty="0" smtClean="0">
                <a:latin typeface="Arial" panose="020B0604020202020204" pitchFamily="34" charset="0"/>
                <a:cs typeface="Arial" panose="020B0604020202020204" pitchFamily="34" charset="0"/>
              </a:rPr>
              <a:t>AND </a:t>
            </a:r>
          </a:p>
          <a:p>
            <a:pPr algn="ctr"/>
            <a:r>
              <a:rPr lang="en-ZA" sz="2400" b="1" dirty="0" smtClean="0">
                <a:latin typeface="Arial" panose="020B0604020202020204" pitchFamily="34" charset="0"/>
                <a:cs typeface="Arial" panose="020B0604020202020204" pitchFamily="34" charset="0"/>
              </a:rPr>
              <a:t>TERMS OF REFERENCE</a:t>
            </a:r>
            <a:endParaRPr lang="en-ZA" b="1" dirty="0"/>
          </a:p>
        </p:txBody>
      </p:sp>
    </p:spTree>
    <p:extLst>
      <p:ext uri="{BB962C8B-B14F-4D97-AF65-F5344CB8AC3E}">
        <p14:creationId xmlns:p14="http://schemas.microsoft.com/office/powerpoint/2010/main" val="3650426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Chairperson of LETOFO </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Box 3"/>
          <p:cNvSpPr txBox="1"/>
          <p:nvPr/>
        </p:nvSpPr>
        <p:spPr>
          <a:xfrm>
            <a:off x="693174" y="1150374"/>
            <a:ext cx="8834284" cy="4315027"/>
          </a:xfrm>
          <a:prstGeom prst="rect">
            <a:avLst/>
          </a:prstGeom>
          <a:noFill/>
        </p:spPr>
        <p:txBody>
          <a:bodyPr wrap="square" rtlCol="0">
            <a:spAutoFit/>
          </a:bodyPr>
          <a:lstStyle/>
          <a:p>
            <a:pPr algn="just">
              <a:lnSpc>
                <a:spcPct val="107000"/>
              </a:lnSpc>
              <a:spcAft>
                <a:spcPts val="800"/>
              </a:spcAft>
            </a:pPr>
            <a:r>
              <a:rPr lang="en-ZA" b="1" dirty="0">
                <a:latin typeface="Times New Roman" panose="02020603050405020304" pitchFamily="18" charset="0"/>
                <a:ea typeface="Calibri" panose="020F0502020204030204" pitchFamily="34" charset="0"/>
                <a:cs typeface="Times New Roman" panose="02020603050405020304" pitchFamily="18" charset="0"/>
              </a:rPr>
              <a:t>The chairpersonship of the LETOFO shall be as </a:t>
            </a:r>
            <a:r>
              <a:rPr lang="en-ZA" b="1" dirty="0" smtClean="0">
                <a:latin typeface="Times New Roman" panose="02020603050405020304" pitchFamily="18" charset="0"/>
                <a:ea typeface="Calibri" panose="020F0502020204030204" pitchFamily="34" charset="0"/>
                <a:cs typeface="Times New Roman" panose="02020603050405020304" pitchFamily="18" charset="0"/>
              </a:rPr>
              <a:t>follows</a:t>
            </a:r>
          </a:p>
          <a:p>
            <a:pPr algn="just">
              <a:lnSpc>
                <a:spcPct val="107000"/>
              </a:lnSpc>
              <a:spcAft>
                <a:spcPts val="800"/>
              </a:spcAft>
            </a:pPr>
            <a:endParaRPr lang="en-ZA"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Chairperson of the Portfolio Committee on Tourism shall be the permanent chairperson of the LETOFO</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Symbol" panose="05050102010706020507" pitchFamily="18" charset="2"/>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Chairperson of the hosting province shall become the co-chairperson of the meeting with the permanent chairperson</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Symbol" panose="05050102010706020507" pitchFamily="18" charset="2"/>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ZA" dirty="0">
                <a:latin typeface="Times New Roman" panose="02020603050405020304" pitchFamily="18" charset="0"/>
                <a:ea typeface="Calibri" panose="020F0502020204030204" pitchFamily="34" charset="0"/>
                <a:cs typeface="Times New Roman" panose="02020603050405020304" pitchFamily="18" charset="0"/>
              </a:rPr>
              <a:t>In case the Chairperson of the parliamentary Portfolio Committee on Tourism is not available, the </a:t>
            </a:r>
            <a:r>
              <a:rPr lang="en-ZA" dirty="0" smtClean="0">
                <a:latin typeface="Times New Roman" panose="02020603050405020304" pitchFamily="18" charset="0"/>
                <a:ea typeface="Calibri" panose="020F0502020204030204" pitchFamily="34" charset="0"/>
                <a:cs typeface="Times New Roman" panose="02020603050405020304" pitchFamily="18" charset="0"/>
              </a:rPr>
              <a:t>PC Whip </a:t>
            </a:r>
            <a:r>
              <a:rPr lang="en-ZA" dirty="0">
                <a:latin typeface="Times New Roman" panose="02020603050405020304" pitchFamily="18" charset="0"/>
                <a:ea typeface="Calibri" panose="020F0502020204030204" pitchFamily="34" charset="0"/>
                <a:cs typeface="Times New Roman" panose="02020603050405020304" pitchFamily="18" charset="0"/>
              </a:rPr>
              <a:t>or another nominated Member will co-chair the meeting</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Symbol" panose="05050102010706020507" pitchFamily="18" charset="2"/>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ZA" dirty="0">
                <a:latin typeface="Times New Roman" panose="02020603050405020304" pitchFamily="18" charset="0"/>
                <a:ea typeface="Calibri" panose="020F0502020204030204" pitchFamily="34" charset="0"/>
                <a:cs typeface="Times New Roman" panose="02020603050405020304" pitchFamily="18" charset="0"/>
              </a:rPr>
              <a:t>In case the Chairperson of the provincial Portfolio Committee is not available, the </a:t>
            </a:r>
            <a:r>
              <a:rPr lang="en-ZA" dirty="0" smtClean="0">
                <a:latin typeface="Times New Roman" panose="02020603050405020304" pitchFamily="18" charset="0"/>
                <a:ea typeface="Calibri" panose="020F0502020204030204" pitchFamily="34" charset="0"/>
                <a:cs typeface="Times New Roman" panose="02020603050405020304" pitchFamily="18" charset="0"/>
              </a:rPr>
              <a:t>PC Whip </a:t>
            </a:r>
            <a:r>
              <a:rPr lang="en-ZA" dirty="0">
                <a:latin typeface="Times New Roman" panose="02020603050405020304" pitchFamily="18" charset="0"/>
                <a:ea typeface="Calibri" panose="020F0502020204030204" pitchFamily="34" charset="0"/>
                <a:cs typeface="Times New Roman" panose="02020603050405020304" pitchFamily="18" charset="0"/>
              </a:rPr>
              <a:t>or another Member nominated from the provincial Legislature will co-chair the meeting</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531322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Other issues covered by the TORs </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Box 3"/>
          <p:cNvSpPr txBox="1"/>
          <p:nvPr/>
        </p:nvSpPr>
        <p:spPr>
          <a:xfrm>
            <a:off x="693174" y="1150374"/>
            <a:ext cx="8834284" cy="2782428"/>
          </a:xfrm>
          <a:prstGeom prst="rect">
            <a:avLst/>
          </a:prstGeom>
          <a:noFill/>
        </p:spPr>
        <p:txBody>
          <a:bodyPr wrap="square" rtlCol="0">
            <a:spAutoFit/>
          </a:bodyPr>
          <a:lstStyle/>
          <a:p>
            <a:pPr algn="just">
              <a:lnSpc>
                <a:spcPct val="107000"/>
              </a:lnSpc>
              <a:spcAft>
                <a:spcPts val="800"/>
              </a:spcAft>
            </a:pPr>
            <a:r>
              <a:rPr lang="en-ZA" b="1" dirty="0">
                <a:latin typeface="Times New Roman" panose="02020603050405020304" pitchFamily="18" charset="0"/>
                <a:ea typeface="Calibri" panose="020F0502020204030204" pitchFamily="34" charset="0"/>
                <a:cs typeface="Times New Roman" panose="02020603050405020304" pitchFamily="18" charset="0"/>
              </a:rPr>
              <a:t>The chairpersonship of the LETOFO shall be as </a:t>
            </a:r>
            <a:r>
              <a:rPr lang="en-ZA" b="1" dirty="0" smtClean="0">
                <a:latin typeface="Times New Roman" panose="02020603050405020304" pitchFamily="18" charset="0"/>
                <a:ea typeface="Calibri" panose="020F0502020204030204" pitchFamily="34" charset="0"/>
                <a:cs typeface="Times New Roman" panose="02020603050405020304" pitchFamily="18" charset="0"/>
              </a:rPr>
              <a:t>follows</a:t>
            </a: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General administration – secretariat</a:t>
            </a: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Determination of the agenda items</a:t>
            </a: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Convening and frequency of meetings</a:t>
            </a: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Minutes of meetings</a:t>
            </a: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Identification of strategic oversight issues</a:t>
            </a:r>
          </a:p>
          <a:p>
            <a:pPr marL="285750" indent="-285750" algn="just">
              <a:lnSpc>
                <a:spcPct val="107000"/>
              </a:lnSpc>
              <a:spcAft>
                <a:spcPts val="80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R</a:t>
            </a:r>
            <a:r>
              <a:rPr lang="en-ZA" dirty="0" smtClean="0">
                <a:latin typeface="Times New Roman" panose="02020603050405020304" pitchFamily="18" charset="0"/>
                <a:ea typeface="Calibri" panose="020F0502020204030204" pitchFamily="34" charset="0"/>
                <a:cs typeface="Times New Roman" panose="02020603050405020304" pitchFamily="18" charset="0"/>
              </a:rPr>
              <a:t>eporting</a:t>
            </a:r>
            <a:endParaRPr lang="en-ZA"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13295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CONFLICT RESOLUTION </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Box 3"/>
          <p:cNvSpPr txBox="1"/>
          <p:nvPr/>
        </p:nvSpPr>
        <p:spPr>
          <a:xfrm>
            <a:off x="693174" y="1150374"/>
            <a:ext cx="8834284" cy="3762697"/>
          </a:xfrm>
          <a:prstGeom prst="rect">
            <a:avLst/>
          </a:prstGeom>
          <a:noFill/>
        </p:spPr>
        <p:txBody>
          <a:bodyPr wrap="square" rtlCol="0">
            <a:spAutoFit/>
          </a:bodyPr>
          <a:lstStyle/>
          <a:p>
            <a:pPr marL="285750" indent="-285750" algn="just">
              <a:lnSpc>
                <a:spcPct val="107000"/>
              </a:lnSpc>
              <a:spcAft>
                <a:spcPts val="80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Chapter 3, section 41(1) (a) of the Constitution states that all spheres of government and all organs of state within each sphere must preserve peace, national unity and the indivisibility of the Republic</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ZA" dirty="0" smtClean="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In </a:t>
            </a:r>
            <a:r>
              <a:rPr lang="en-ZA" dirty="0">
                <a:latin typeface="Times New Roman" panose="02020603050405020304" pitchFamily="18" charset="0"/>
                <a:ea typeface="Calibri" panose="020F0502020204030204" pitchFamily="34" charset="0"/>
                <a:cs typeface="Times New Roman" panose="02020603050405020304" pitchFamily="18" charset="0"/>
              </a:rPr>
              <a:t>addition, Chapter 3, section 41(2) discourages the parties to resort to judicial interventions, but provides for appropriate mechanisms and procedures to facilitate settlement of intergovernmental disputes</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 </a:t>
            </a:r>
            <a:r>
              <a:rPr lang="en-ZA" dirty="0">
                <a:latin typeface="Times New Roman" panose="02020603050405020304" pitchFamily="18" charset="0"/>
                <a:ea typeface="Calibri" panose="020F0502020204030204" pitchFamily="34" charset="0"/>
                <a:cs typeface="Times New Roman" panose="02020603050405020304" pitchFamily="18" charset="0"/>
              </a:rPr>
              <a:t>Should any dispute arise, the LETOFO will use the Intergovernmental Dispute Prevention and Settlement: Guidelines for Effective Conflict Management as provided for in the Intergovernmental Relations Framework Act (Act 3 of 2005).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14480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Way forward </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Box 3"/>
          <p:cNvSpPr txBox="1"/>
          <p:nvPr/>
        </p:nvSpPr>
        <p:spPr>
          <a:xfrm>
            <a:off x="693174" y="1150374"/>
            <a:ext cx="8834284" cy="3433119"/>
          </a:xfrm>
          <a:prstGeom prst="rect">
            <a:avLst/>
          </a:prstGeom>
          <a:noFill/>
        </p:spPr>
        <p:txBody>
          <a:bodyPr wrap="square" rtlCol="0">
            <a:spAutoFit/>
          </a:bodyPr>
          <a:lstStyle/>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Internal consultations  – Parliament and Provincial Legislatures</a:t>
            </a:r>
          </a:p>
          <a:p>
            <a:pPr marL="285750" indent="-285750" algn="just">
              <a:lnSpc>
                <a:spcPct val="107000"/>
              </a:lnSpc>
              <a:spcAft>
                <a:spcPts val="800"/>
              </a:spcAft>
              <a:buFont typeface="Arial" panose="020B0604020202020204" pitchFamily="34" charset="0"/>
              <a:buChar char="•"/>
            </a:pP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Finalisation of the formalisation of LETOFO</a:t>
            </a:r>
          </a:p>
          <a:p>
            <a:pPr marL="285750" indent="-285750" algn="just">
              <a:lnSpc>
                <a:spcPct val="107000"/>
              </a:lnSpc>
              <a:spcAft>
                <a:spcPts val="800"/>
              </a:spcAft>
              <a:buFont typeface="Arial" panose="020B0604020202020204" pitchFamily="34" charset="0"/>
              <a:buChar char="•"/>
            </a:pP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Provinces, working with the National House of Traditional Leadership  to send lists of villages to the secretariat.</a:t>
            </a:r>
          </a:p>
          <a:p>
            <a:pPr algn="just">
              <a:lnSpc>
                <a:spcPct val="107000"/>
              </a:lnSpc>
              <a:spcAft>
                <a:spcPts val="800"/>
              </a:spcAft>
            </a:pP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Formation of Village Tourism Forums</a:t>
            </a:r>
          </a:p>
          <a:p>
            <a:pPr marL="285750" indent="-285750" algn="just">
              <a:lnSpc>
                <a:spcPct val="107000"/>
              </a:lnSpc>
              <a:spcAft>
                <a:spcPts val="800"/>
              </a:spcAft>
              <a:buFont typeface="Arial" panose="020B0604020202020204" pitchFamily="34" charset="0"/>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602304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2896" y="3055179"/>
            <a:ext cx="8592532" cy="1500195"/>
          </a:xfrm>
        </p:spPr>
        <p:txBody>
          <a:bodyPr>
            <a:noAutofit/>
          </a:bodyPr>
          <a:lstStyle/>
          <a:p>
            <a:pPr marL="742950" lvl="0" indent="-742950" algn="ctr">
              <a:spcBef>
                <a:spcPts val="1000"/>
              </a:spcBef>
              <a:defRPr/>
            </a:pPr>
            <a:r>
              <a:rPr lang="en-ZA" sz="3200" b="1" i="1" dirty="0">
                <a:latin typeface="Arial" panose="020B0604020202020204" pitchFamily="34" charset="0"/>
                <a:cs typeface="Arial" panose="020B0604020202020204" pitchFamily="34" charset="0"/>
              </a:rPr>
              <a:t>THANK YOU</a:t>
            </a:r>
            <a:r>
              <a:rPr lang="en-ZA" sz="3200" b="1" i="1" dirty="0">
                <a:latin typeface="+mn-lt"/>
              </a:rPr>
              <a:t/>
            </a:r>
            <a:br>
              <a:rPr lang="en-ZA" sz="3200" b="1" i="1" dirty="0">
                <a:latin typeface="+mn-lt"/>
              </a:rPr>
            </a:br>
            <a:r>
              <a:rPr lang="en-ZA" sz="3200" b="1" i="1" dirty="0">
                <a:latin typeface="+mn-lt"/>
              </a:rPr>
              <a:t/>
            </a:r>
            <a:br>
              <a:rPr lang="en-ZA" sz="3200" b="1" i="1" dirty="0">
                <a:latin typeface="+mn-lt"/>
              </a:rPr>
            </a:br>
            <a:endParaRPr lang="en-ZA" sz="3200" b="1" i="1" dirty="0">
              <a:latin typeface="+mn-lt"/>
            </a:endParaRPr>
          </a:p>
        </p:txBody>
      </p:sp>
      <p:sp>
        <p:nvSpPr>
          <p:cNvPr id="5" name="Slide Number Placeholder 4"/>
          <p:cNvSpPr>
            <a:spLocks noGrp="1"/>
          </p:cNvSpPr>
          <p:nvPr>
            <p:ph type="sldNum" sz="quarter" idx="12"/>
          </p:nvPr>
        </p:nvSpPr>
        <p:spPr>
          <a:xfrm>
            <a:off x="9367837" y="6395031"/>
            <a:ext cx="441181" cy="365125"/>
          </a:xfrm>
        </p:spPr>
        <p:txBody>
          <a:bodyPr/>
          <a:lstStyle/>
          <a:p>
            <a:pPr>
              <a:defRPr/>
            </a:pPr>
            <a:fld id="{A3F51FCA-A965-4277-A4BC-EB0F813DFDB1}" type="slidenum">
              <a:rPr lang="en-US" smtClean="0"/>
              <a:pPr>
                <a:defRPr/>
              </a:pPr>
              <a:t>14</a:t>
            </a:fld>
            <a:endParaRPr lang="en-US" dirty="0"/>
          </a:p>
        </p:txBody>
      </p:sp>
      <p:sp>
        <p:nvSpPr>
          <p:cNvPr id="6" name="Rectangle 4"/>
          <p:cNvSpPr>
            <a:spLocks noChangeArrowheads="1"/>
          </p:cNvSpPr>
          <p:nvPr/>
        </p:nvSpPr>
        <p:spPr bwMode="auto">
          <a:xfrm>
            <a:off x="-1196554" y="1475117"/>
            <a:ext cx="1715913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2042142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9" y="551793"/>
            <a:ext cx="8084590" cy="1138897"/>
          </a:xfrm>
        </p:spPr>
        <p:txBody>
          <a:bodyPr>
            <a:normAutofit/>
          </a:bodyPr>
          <a:lstStyle/>
          <a:p>
            <a:pPr algn="ctr"/>
            <a:r>
              <a:rPr lang="en-ZA" sz="2400" b="1" dirty="0" smtClean="0">
                <a:latin typeface="Arial" panose="020B0604020202020204" pitchFamily="34" charset="0"/>
                <a:cs typeface="Arial" panose="020B0604020202020204" pitchFamily="34" charset="0"/>
              </a:rPr>
              <a:t>TABLE OF CONTENTS</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ZA" sz="1800" dirty="0">
              <a:latin typeface="Arial" panose="020B0604020202020204" pitchFamily="34" charset="0"/>
              <a:cs typeface="Arial" panose="020B0604020202020204" pitchFamily="34" charset="0"/>
            </a:endParaRPr>
          </a:p>
          <a:p>
            <a:endParaRPr lang="en-ZA" dirty="0"/>
          </a:p>
          <a:p>
            <a:endParaRPr lang="en-ZA" dirty="0"/>
          </a:p>
        </p:txBody>
      </p:sp>
    </p:spTree>
    <p:extLst>
      <p:ext uri="{BB962C8B-B14F-4D97-AF65-F5344CB8AC3E}">
        <p14:creationId xmlns:p14="http://schemas.microsoft.com/office/powerpoint/2010/main" val="10189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352906"/>
            <a:ext cx="8543925" cy="757091"/>
          </a:xfrm>
        </p:spPr>
        <p:txBody>
          <a:bodyPr>
            <a:normAutofit/>
          </a:bodyPr>
          <a:lstStyle/>
          <a:p>
            <a:r>
              <a:rPr lang="en-US" dirty="0" smtClean="0"/>
              <a:t>INTRODUCTION</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p:cNvSpPr txBox="1"/>
          <p:nvPr/>
        </p:nvSpPr>
        <p:spPr>
          <a:xfrm>
            <a:off x="811161" y="1225689"/>
            <a:ext cx="8598310" cy="5078313"/>
          </a:xfrm>
          <a:prstGeom prst="rect">
            <a:avLst/>
          </a:prstGeom>
          <a:noFill/>
        </p:spPr>
        <p:txBody>
          <a:bodyPr wrap="square" rtlCol="0">
            <a:spAutoFit/>
          </a:bodyPr>
          <a:lstStyle/>
          <a:p>
            <a:pPr marL="285750" indent="-285750" algn="just">
              <a:buFont typeface="Arial" panose="020B0604020202020204" pitchFamily="34" charset="0"/>
              <a:buChar char="•"/>
            </a:pPr>
            <a:r>
              <a:rPr lang="en-ZA" dirty="0" smtClean="0">
                <a:latin typeface="Times New Roman" panose="02020603050405020304" pitchFamily="18" charset="0"/>
                <a:ea typeface="Calibri" panose="020F0502020204030204" pitchFamily="34" charset="0"/>
              </a:rPr>
              <a:t>Parliament conducts oversight over the national government, and Provincial Legislatures conduct oversight over the provincial departments and Entities respectively.</a:t>
            </a:r>
          </a:p>
          <a:p>
            <a:pPr algn="just"/>
            <a:endParaRPr lang="en-ZA" dirty="0" smtClean="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ZA" dirty="0" smtClean="0">
                <a:latin typeface="Times New Roman" panose="02020603050405020304" pitchFamily="18" charset="0"/>
                <a:ea typeface="Calibri" panose="020F0502020204030204" pitchFamily="34" charset="0"/>
              </a:rPr>
              <a:t>The Sixth Parliament has identified gaps in the oversight work of the legislature caused by the concurrent nature of the tourism sector.</a:t>
            </a:r>
          </a:p>
          <a:p>
            <a:pPr marL="285750" indent="-285750" algn="just">
              <a:buFont typeface="Arial" panose="020B0604020202020204" pitchFamily="34" charset="0"/>
              <a:buChar char="•"/>
            </a:pPr>
            <a:endParaRPr lang="en-ZA" dirty="0" smtClean="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ZA" dirty="0" smtClean="0">
                <a:latin typeface="Times New Roman" panose="02020603050405020304" pitchFamily="18" charset="0"/>
                <a:ea typeface="Calibri" panose="020F0502020204030204" pitchFamily="34" charset="0"/>
              </a:rPr>
              <a:t>In pursuing effective oversight, the 6</a:t>
            </a:r>
            <a:r>
              <a:rPr lang="en-ZA" baseline="30000" dirty="0" smtClean="0">
                <a:latin typeface="Times New Roman" panose="02020603050405020304" pitchFamily="18" charset="0"/>
                <a:ea typeface="Calibri" panose="020F0502020204030204" pitchFamily="34" charset="0"/>
              </a:rPr>
              <a:t>th</a:t>
            </a:r>
            <a:r>
              <a:rPr lang="en-ZA" dirty="0" smtClean="0">
                <a:latin typeface="Times New Roman" panose="02020603050405020304" pitchFamily="18" charset="0"/>
                <a:ea typeface="Calibri" panose="020F0502020204030204" pitchFamily="34" charset="0"/>
              </a:rPr>
              <a:t> Parliament Portfolio Committee on Tourism adopted an Un-cooptable, None antagonistic, Co-operative and Reciprocative Oversight approach.</a:t>
            </a:r>
          </a:p>
          <a:p>
            <a:pPr algn="just"/>
            <a:endParaRPr lang="en-ZA" dirty="0" smtClean="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ZA" dirty="0" smtClean="0">
                <a:latin typeface="Times New Roman" panose="02020603050405020304" pitchFamily="18" charset="0"/>
              </a:rPr>
              <a:t>This approach is based on 3Rs, namely, </a:t>
            </a:r>
            <a:r>
              <a:rPr lang="en-ZA" dirty="0" smtClean="0">
                <a:latin typeface="Times New Roman" panose="02020603050405020304" pitchFamily="18" charset="0"/>
                <a:ea typeface="Calibri" panose="020F0502020204030204" pitchFamily="34" charset="0"/>
              </a:rPr>
              <a:t>Rebranding Repositioning and Renewal of the tourism sector in the South African Economy.</a:t>
            </a:r>
          </a:p>
          <a:p>
            <a:pPr algn="just"/>
            <a:endParaRPr lang="en-ZA" dirty="0" smtClean="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ZA" dirty="0" smtClean="0">
                <a:latin typeface="Times New Roman" panose="02020603050405020304" pitchFamily="18" charset="0"/>
              </a:rPr>
              <a:t>This will ensure effective and efficient oversight over the inclusion of the </a:t>
            </a:r>
            <a:r>
              <a:rPr lang="en-ZA" dirty="0" smtClean="0">
                <a:latin typeface="Times New Roman" panose="02020603050405020304" pitchFamily="18" charset="0"/>
                <a:ea typeface="Calibri" panose="020F0502020204030204" pitchFamily="34" charset="0"/>
              </a:rPr>
              <a:t>Villages, Townships &amp; Small  Dorpies (VTSDs) in the tourism value chain.</a:t>
            </a:r>
          </a:p>
          <a:p>
            <a:pPr algn="just"/>
            <a:endParaRPr lang="en-ZA" dirty="0" smtClean="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ZA" dirty="0" smtClean="0">
                <a:latin typeface="Times New Roman" panose="02020603050405020304" pitchFamily="18" charset="0"/>
              </a:rPr>
              <a:t>To achieve this, there is s a need for the formation of the Legislature Tourism Oversight Forum.</a:t>
            </a:r>
            <a:endParaRPr lang="en-ZA" dirty="0"/>
          </a:p>
        </p:txBody>
      </p:sp>
    </p:spTree>
    <p:extLst>
      <p:ext uri="{BB962C8B-B14F-4D97-AF65-F5344CB8AC3E}">
        <p14:creationId xmlns:p14="http://schemas.microsoft.com/office/powerpoint/2010/main" val="154478340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PURPOSE AND OBJEVTIVES</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p:cNvSpPr txBox="1"/>
          <p:nvPr/>
        </p:nvSpPr>
        <p:spPr>
          <a:xfrm>
            <a:off x="626653" y="924090"/>
            <a:ext cx="8598310" cy="5967275"/>
          </a:xfrm>
          <a:prstGeom prst="rect">
            <a:avLst/>
          </a:prstGeom>
          <a:noFill/>
        </p:spPr>
        <p:txBody>
          <a:bodyPr wrap="square" rtlCol="0">
            <a:spAutoFit/>
          </a:bodyPr>
          <a:lstStyle/>
          <a:p>
            <a:pPr algn="just"/>
            <a:r>
              <a:rPr lang="en-ZA" b="1" dirty="0" smtClean="0">
                <a:latin typeface="Times New Roman" panose="02020603050405020304" pitchFamily="18" charset="0"/>
                <a:ea typeface="Calibri" panose="020F0502020204030204" pitchFamily="34" charset="0"/>
              </a:rPr>
              <a:t>Purpose</a:t>
            </a:r>
          </a:p>
          <a:p>
            <a:pPr marL="285750" indent="-285750" algn="just">
              <a:buFont typeface="Arial" panose="020B0604020202020204" pitchFamily="34" charset="0"/>
              <a:buChar char="•"/>
            </a:pPr>
            <a:r>
              <a:rPr lang="en-ZA" dirty="0">
                <a:latin typeface="Times New Roman" panose="02020603050405020304" pitchFamily="18" charset="0"/>
                <a:ea typeface="Calibri" panose="020F0502020204030204" pitchFamily="34" charset="0"/>
              </a:rPr>
              <a:t>The overarching </a:t>
            </a:r>
            <a:r>
              <a:rPr lang="en-ZA" dirty="0" smtClean="0">
                <a:latin typeface="Times New Roman" panose="02020603050405020304" pitchFamily="18" charset="0"/>
                <a:ea typeface="Calibri" panose="020F0502020204030204" pitchFamily="34" charset="0"/>
              </a:rPr>
              <a:t>purpose -  </a:t>
            </a:r>
            <a:r>
              <a:rPr lang="en-ZA" dirty="0">
                <a:latin typeface="Times New Roman" panose="02020603050405020304" pitchFamily="18" charset="0"/>
                <a:ea typeface="Calibri" panose="020F0502020204030204" pitchFamily="34" charset="0"/>
              </a:rPr>
              <a:t>to align and strengthen oversight over tourism development and marketing by the parliamentary Portfolio Committee on Tourism in partnership with the Provincial Portfolio Committees responsible for </a:t>
            </a:r>
            <a:r>
              <a:rPr lang="en-ZA" dirty="0" smtClean="0">
                <a:latin typeface="Times New Roman" panose="02020603050405020304" pitchFamily="18" charset="0"/>
                <a:ea typeface="Calibri" panose="020F0502020204030204" pitchFamily="34" charset="0"/>
              </a:rPr>
              <a:t>tourism.</a:t>
            </a:r>
          </a:p>
          <a:p>
            <a:pPr algn="just"/>
            <a:endParaRPr lang="en-ZA" dirty="0" smtClean="0">
              <a:latin typeface="Times New Roman" panose="02020603050405020304" pitchFamily="18" charset="0"/>
              <a:ea typeface="Calibri" panose="020F0502020204030204" pitchFamily="34" charset="0"/>
            </a:endParaRPr>
          </a:p>
          <a:p>
            <a:pPr algn="just"/>
            <a:r>
              <a:rPr lang="en-ZA" b="1" dirty="0" smtClean="0">
                <a:latin typeface="Times New Roman" panose="02020603050405020304" pitchFamily="18" charset="0"/>
                <a:ea typeface="Calibri" panose="020F0502020204030204" pitchFamily="34" charset="0"/>
              </a:rPr>
              <a:t>Objectives</a:t>
            </a: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Establish institutional arrangements that will strengthen oversight on tourism.</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Identify important areas of corporation among the Executive/Departments and work with the Tourism Departments for improved and formalised institutionalised approach in this regard.</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Facilitate the adoption of a mechanism to deal with common tourism challenges across the spheres of government.</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Promote and facilitate collaboration and co-operative oversight on tourism across the Legislative Sector to ensure effective service delivery.</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Integrate Provincial Legislatures as an integral part of the oversight work of the Parliamentary Portfolio Committee on Tourism.</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Promote constant and consistent communication on tourism oversight within the Legislative Sector.</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ZA" dirty="0">
                <a:latin typeface="Times New Roman" panose="02020603050405020304" pitchFamily="18" charset="0"/>
                <a:ea typeface="Calibri" panose="020F0502020204030204" pitchFamily="34" charset="0"/>
              </a:rPr>
              <a:t>Share best practices and benchmark tourism oversight work within the Legislative Sector</a:t>
            </a:r>
            <a:endParaRPr lang="en-ZA"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813374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RATIONALE</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p:cNvSpPr txBox="1"/>
          <p:nvPr/>
        </p:nvSpPr>
        <p:spPr>
          <a:xfrm>
            <a:off x="510275" y="972204"/>
            <a:ext cx="8598310" cy="5632311"/>
          </a:xfrm>
          <a:prstGeom prst="rect">
            <a:avLst/>
          </a:prstGeom>
          <a:noFill/>
        </p:spPr>
        <p:txBody>
          <a:bodyPr wrap="square" rtlCol="0">
            <a:spAutoFit/>
          </a:bodyPr>
          <a:lstStyle/>
          <a:p>
            <a:pPr algn="just"/>
            <a:r>
              <a:rPr lang="en-ZA" b="1" dirty="0" smtClean="0">
                <a:latin typeface="Times New Roman" panose="02020603050405020304" pitchFamily="18" charset="0"/>
                <a:ea typeface="Calibri" panose="020F0502020204030204" pitchFamily="34" charset="0"/>
              </a:rPr>
              <a:t>Strengthening institutional arrangements</a:t>
            </a:r>
          </a:p>
          <a:p>
            <a:pPr marL="285750" indent="-285750" algn="just">
              <a:buFont typeface="Arial" panose="020B0604020202020204" pitchFamily="34" charset="0"/>
              <a:buChar char="•"/>
            </a:pPr>
            <a:r>
              <a:rPr lang="en-ZA" dirty="0" smtClean="0">
                <a:latin typeface="Times New Roman" panose="02020603050405020304" pitchFamily="18" charset="0"/>
                <a:ea typeface="Calibri" panose="020F0502020204030204" pitchFamily="34" charset="0"/>
              </a:rPr>
              <a:t>The government is arranged into MinMec, Miptec, FOSAD, Marketing Working Group, etc.</a:t>
            </a:r>
          </a:p>
          <a:p>
            <a:pPr marL="285750" indent="-285750" algn="just">
              <a:buFont typeface="Arial" panose="020B0604020202020204" pitchFamily="34" charset="0"/>
              <a:buChar char="•"/>
            </a:pPr>
            <a:r>
              <a:rPr lang="en-ZA" dirty="0" smtClean="0">
                <a:latin typeface="Times New Roman" panose="02020603050405020304" pitchFamily="18" charset="0"/>
                <a:ea typeface="Calibri" panose="020F0502020204030204" pitchFamily="34" charset="0"/>
              </a:rPr>
              <a:t>There is no formal collaboration structure for the legislature’s oversight work in tourism.</a:t>
            </a:r>
          </a:p>
          <a:p>
            <a:pPr algn="just"/>
            <a:r>
              <a:rPr lang="en-ZA" dirty="0" smtClean="0">
                <a:latin typeface="Times New Roman" panose="02020603050405020304" pitchFamily="18" charset="0"/>
                <a:ea typeface="Calibri" panose="020F0502020204030204" pitchFamily="34" charset="0"/>
              </a:rPr>
              <a:t> </a:t>
            </a:r>
          </a:p>
          <a:p>
            <a:pPr algn="just"/>
            <a:r>
              <a:rPr lang="en-ZA" b="1" dirty="0" smtClean="0">
                <a:latin typeface="Times New Roman" panose="02020603050405020304" pitchFamily="18" charset="0"/>
                <a:ea typeface="Calibri" panose="020F0502020204030204" pitchFamily="34" charset="0"/>
              </a:rPr>
              <a:t>Challenges created by the concurrency of the tourism function</a:t>
            </a:r>
          </a:p>
          <a:p>
            <a:pPr marL="285750" indent="-285750" algn="jus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Constitution of the RSA (Act 108 of 1996) clearly indicates that the national, provincial and local spheres of government are distinctive, interdependent and </a:t>
            </a:r>
            <a:r>
              <a:rPr lang="en-GB" dirty="0" smtClean="0">
                <a:latin typeface="Times New Roman" panose="02020603050405020304" pitchFamily="18" charset="0"/>
                <a:ea typeface="Times New Roman" panose="02020603050405020304" pitchFamily="18" charset="0"/>
              </a:rPr>
              <a:t>interrelated.</a:t>
            </a:r>
          </a:p>
          <a:p>
            <a:pPr marL="285750" indent="-285750" algn="just">
              <a:buFont typeface="Arial" panose="020B0604020202020204" pitchFamily="34" charset="0"/>
              <a:buChar char="•"/>
            </a:pPr>
            <a:endParaRPr lang="en-GB" dirty="0" smtClean="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Tourism is listed in Part A of Schedule 4 of the Constitution of the Republic of South Africa (Act 108 of 1996) as a functional area of concurrent national and provincial legislative </a:t>
            </a:r>
            <a:r>
              <a:rPr lang="en-GB" dirty="0" smtClean="0">
                <a:latin typeface="Times New Roman" panose="02020603050405020304" pitchFamily="18" charset="0"/>
                <a:ea typeface="Times New Roman" panose="02020603050405020304" pitchFamily="18" charset="0"/>
              </a:rPr>
              <a:t>competence.</a:t>
            </a:r>
          </a:p>
          <a:p>
            <a:pPr marL="285750" indent="-285750" algn="just">
              <a:buFont typeface="Arial" panose="020B0604020202020204" pitchFamily="34" charset="0"/>
              <a:buChar char="•"/>
            </a:pPr>
            <a:endParaRPr lang="en-GB" dirty="0" smtClean="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GB" dirty="0" smtClean="0">
                <a:latin typeface="Times New Roman" panose="02020603050405020304" pitchFamily="18" charset="0"/>
                <a:ea typeface="Times New Roman" panose="02020603050405020304" pitchFamily="18" charset="0"/>
              </a:rPr>
              <a:t>Part </a:t>
            </a:r>
            <a:r>
              <a:rPr lang="en-GB" dirty="0">
                <a:latin typeface="Times New Roman" panose="02020603050405020304" pitchFamily="18" charset="0"/>
                <a:ea typeface="Times New Roman" panose="02020603050405020304" pitchFamily="18" charset="0"/>
              </a:rPr>
              <a:t>B of Schedule 4 lists local tourism as a local government competency</a:t>
            </a:r>
            <a:r>
              <a:rPr lang="en-GB" dirty="0" smtClean="0">
                <a:latin typeface="Times New Roman" panose="02020603050405020304" pitchFamily="18" charset="0"/>
                <a:ea typeface="Times New Roman" panose="02020603050405020304" pitchFamily="18" charset="0"/>
              </a:rPr>
              <a:t>.</a:t>
            </a:r>
          </a:p>
          <a:p>
            <a:pPr marL="285750" indent="-285750" algn="just">
              <a:buFont typeface="Arial" panose="020B0604020202020204" pitchFamily="34" charset="0"/>
              <a:buChar char="•"/>
            </a:pPr>
            <a:endParaRPr lang="en-GB" dirty="0" smtClean="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This classifies tourism as a concurrent </a:t>
            </a:r>
            <a:r>
              <a:rPr lang="en-GB" dirty="0" smtClean="0">
                <a:latin typeface="Times New Roman" panose="02020603050405020304" pitchFamily="18" charset="0"/>
                <a:ea typeface="Times New Roman" panose="02020603050405020304" pitchFamily="18" charset="0"/>
              </a:rPr>
              <a:t>function.</a:t>
            </a:r>
          </a:p>
          <a:p>
            <a:pPr marL="285750" indent="-285750" algn="just">
              <a:buFont typeface="Arial" panose="020B0604020202020204" pitchFamily="34" charset="0"/>
              <a:buChar char="•"/>
            </a:pPr>
            <a:endParaRPr lang="en-GB" dirty="0" smtClean="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proposed </a:t>
            </a:r>
            <a:r>
              <a:rPr lang="en-GB" dirty="0" smtClean="0">
                <a:latin typeface="Times New Roman" panose="02020603050405020304" pitchFamily="18" charset="0"/>
                <a:ea typeface="Times New Roman" panose="02020603050405020304" pitchFamily="18" charset="0"/>
              </a:rPr>
              <a:t>LETOFO </a:t>
            </a:r>
            <a:r>
              <a:rPr lang="en-GB" dirty="0">
                <a:latin typeface="Times New Roman" panose="02020603050405020304" pitchFamily="18" charset="0"/>
                <a:ea typeface="Times New Roman" panose="02020603050405020304" pitchFamily="18" charset="0"/>
              </a:rPr>
              <a:t>is not meant to duplicate or infringe on the constitutional mandate of provinces and </a:t>
            </a:r>
            <a:r>
              <a:rPr lang="en-GB" dirty="0" smtClean="0">
                <a:latin typeface="Times New Roman" panose="02020603050405020304" pitchFamily="18" charset="0"/>
                <a:ea typeface="Times New Roman" panose="02020603050405020304" pitchFamily="18" charset="0"/>
              </a:rPr>
              <a:t>municipalities, but to strengthen collaborative oversight.</a:t>
            </a:r>
            <a:endParaRPr lang="en-ZA" b="1"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2847182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1038" y="134937"/>
            <a:ext cx="8543925" cy="757091"/>
          </a:xfrm>
        </p:spPr>
        <p:txBody>
          <a:bodyPr>
            <a:normAutofit/>
          </a:bodyPr>
          <a:lstStyle/>
          <a:p>
            <a:r>
              <a:rPr lang="en-US" dirty="0" smtClean="0"/>
              <a:t>Roles and responsibilities</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722671" y="735273"/>
            <a:ext cx="8804787" cy="6404959"/>
          </a:xfrm>
          <a:prstGeom prst="rect">
            <a:avLst/>
          </a:prstGeom>
          <a:noFill/>
        </p:spPr>
        <p:txBody>
          <a:bodyPr wrap="square" rtlCol="0">
            <a:spAutoFit/>
          </a:bodyPr>
          <a:lstStyle/>
          <a:p>
            <a:r>
              <a:rPr lang="en-ZA" b="1" dirty="0" smtClean="0"/>
              <a:t>Funding</a:t>
            </a:r>
          </a:p>
          <a:p>
            <a:pPr marL="285750" indent="-285750">
              <a:buFont typeface="Arial" panose="020B0604020202020204" pitchFamily="34" charset="0"/>
              <a:buChar char="•"/>
            </a:pPr>
            <a:r>
              <a:rPr lang="en-ZA" dirty="0">
                <a:latin typeface="Times New Roman" panose="02020603050405020304" pitchFamily="18" charset="0"/>
                <a:ea typeface="Calibri" panose="020F0502020204030204" pitchFamily="34" charset="0"/>
              </a:rPr>
              <a:t>LETOFO shall be funded by Parliament, respective Legislatures and </a:t>
            </a:r>
            <a:r>
              <a:rPr lang="en-ZA" dirty="0" smtClean="0">
                <a:latin typeface="Times New Roman" panose="02020603050405020304" pitchFamily="18" charset="0"/>
                <a:ea typeface="Calibri" panose="020F0502020204030204" pitchFamily="34" charset="0"/>
              </a:rPr>
              <a:t>municipalities – based on who is hosting the meeting.</a:t>
            </a:r>
          </a:p>
          <a:p>
            <a:endParaRPr lang="en-ZA" dirty="0">
              <a:latin typeface="Times New Roman" panose="02020603050405020304" pitchFamily="18" charset="0"/>
              <a:ea typeface="Calibri" panose="020F0502020204030204" pitchFamily="34" charset="0"/>
            </a:endParaRPr>
          </a:p>
          <a:p>
            <a:r>
              <a:rPr lang="en-ZA" b="1" dirty="0" smtClean="0">
                <a:latin typeface="Times New Roman" panose="02020603050405020304" pitchFamily="18" charset="0"/>
                <a:ea typeface="Calibri" panose="020F0502020204030204" pitchFamily="34" charset="0"/>
              </a:rPr>
              <a:t>Role of LETOFO</a:t>
            </a:r>
          </a:p>
          <a:p>
            <a:pPr marL="285750" indent="-285750" algn="just">
              <a:lnSpc>
                <a:spcPct val="107000"/>
              </a:lnSpc>
              <a:buFont typeface="Arial" panose="020B0604020202020204" pitchFamily="34" charset="0"/>
              <a:buChar char="•"/>
            </a:pPr>
            <a:r>
              <a:rPr lang="en-ZA" dirty="0" smtClean="0">
                <a:latin typeface="Times New Roman" panose="02020603050405020304" pitchFamily="18" charset="0"/>
                <a:ea typeface="Calibri" panose="020F0502020204030204" pitchFamily="34" charset="0"/>
              </a:rPr>
              <a:t> </a:t>
            </a:r>
            <a:r>
              <a:rPr lang="en-ZA" dirty="0">
                <a:latin typeface="Times New Roman" panose="02020603050405020304" pitchFamily="18" charset="0"/>
                <a:ea typeface="Calibri" panose="020F0502020204030204" pitchFamily="34" charset="0"/>
                <a:cs typeface="Times New Roman" panose="02020603050405020304" pitchFamily="18" charset="0"/>
              </a:rPr>
              <a:t>Provide a platform for the Legislative Sector to discuss national, provincial and local tourism oversight issues, including tourism planning, tourism development, marketing, the impact of legislation, policies, bylaws and other issues of mutual interest.</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Serve as a consultative structure to immediately deal with emerging tourism trends that have a potential to disrupt and hamper the growth of the tourism sector.</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Serve as an advisory body and a peer-review mechanism for the Legislative Sector on tourism oversight.</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From time to time, embark on national campaigns to drive a positive progressive tourism agenda.</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As part of involving the people on the ground, identify people in the Villages, Townships and Small Dorpies to assist with oversight and champion tourism enterprise development revolution among the masses. </a:t>
            </a: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Liaising </a:t>
            </a:r>
            <a:r>
              <a:rPr lang="en-ZA" dirty="0">
                <a:latin typeface="Times New Roman" panose="02020603050405020304" pitchFamily="18" charset="0"/>
                <a:ea typeface="Calibri" panose="020F0502020204030204" pitchFamily="34" charset="0"/>
                <a:cs typeface="Times New Roman" panose="02020603050405020304" pitchFamily="18" charset="0"/>
              </a:rPr>
              <a:t>with municipalities and community-based organisations/associations in the villages and townships to ensure a formalised interaction with structured feedback </a:t>
            </a:r>
            <a:r>
              <a:rPr lang="en-ZA" dirty="0" smtClean="0">
                <a:latin typeface="Times New Roman" panose="02020603050405020304" pitchFamily="18" charset="0"/>
                <a:ea typeface="Calibri" panose="020F0502020204030204" pitchFamily="34" charset="0"/>
                <a:cs typeface="Times New Roman" panose="02020603050405020304" pitchFamily="18" charset="0"/>
              </a:rPr>
              <a:t>mechanisms (Village Tourism Forums).</a:t>
            </a: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14339228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Guiding principles</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722671" y="1150374"/>
            <a:ext cx="8804787" cy="2250103"/>
          </a:xfrm>
          <a:prstGeom prst="rect">
            <a:avLst/>
          </a:prstGeom>
          <a:noFill/>
        </p:spPr>
        <p:txBody>
          <a:bodyPr wrap="square" rtlCol="0">
            <a:spAutoFit/>
          </a:bodyPr>
          <a:lstStyle/>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Un-cooptable, none antagonistic, cooperative, collaborative, and reciprocative working relationship</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Alignment of national, provincial, and local government oversight</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Effective and efficient oversight and scrutiny over the executive action</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Implementation </a:t>
            </a:r>
            <a:r>
              <a:rPr lang="en-ZA" dirty="0">
                <a:latin typeface="Times New Roman" panose="02020603050405020304" pitchFamily="18" charset="0"/>
                <a:ea typeface="Calibri" panose="020F0502020204030204" pitchFamily="34" charset="0"/>
                <a:cs typeface="Times New Roman" panose="02020603050405020304" pitchFamily="18" charset="0"/>
              </a:rPr>
              <a:t>of concrete resolutions on common tourism challenges</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Transparent and honest communication.</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ZA" dirty="0"/>
          </a:p>
        </p:txBody>
      </p:sp>
      <p:sp>
        <p:nvSpPr>
          <p:cNvPr id="7" name="TextBox 6"/>
          <p:cNvSpPr txBox="1"/>
          <p:nvPr/>
        </p:nvSpPr>
        <p:spPr>
          <a:xfrm>
            <a:off x="564660" y="4114753"/>
            <a:ext cx="8783937" cy="1855893"/>
          </a:xfrm>
          <a:prstGeom prst="rect">
            <a:avLst/>
          </a:prstGeom>
          <a:noFill/>
        </p:spPr>
        <p:txBody>
          <a:bodyPr wrap="square" rtlCol="0">
            <a:spAutoFit/>
          </a:bodyPr>
          <a:lstStyle/>
          <a:p>
            <a:pPr marL="342900" lvl="0" indent="-342900" algn="just">
              <a:lnSpc>
                <a:spcPct val="107000"/>
              </a:lnSpc>
              <a:spcAft>
                <a:spcPts val="0"/>
              </a:spcAft>
              <a:buFont typeface="Symbol" panose="05050102010706020507" pitchFamily="18" charset="2"/>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LETOFO shall commence in the 6</a:t>
            </a:r>
            <a:r>
              <a:rPr lang="en-ZA"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ZA" dirty="0">
                <a:latin typeface="Times New Roman" panose="02020603050405020304" pitchFamily="18" charset="0"/>
                <a:ea typeface="Calibri" panose="020F0502020204030204" pitchFamily="34" charset="0"/>
                <a:cs typeface="Times New Roman" panose="02020603050405020304" pitchFamily="18" charset="0"/>
              </a:rPr>
              <a:t> </a:t>
            </a:r>
            <a:r>
              <a:rPr lang="en-ZA" dirty="0" smtClean="0">
                <a:latin typeface="Times New Roman" panose="02020603050405020304" pitchFamily="18" charset="0"/>
                <a:ea typeface="Calibri" panose="020F0502020204030204" pitchFamily="34" charset="0"/>
                <a:cs typeface="Times New Roman" panose="02020603050405020304" pitchFamily="18" charset="0"/>
              </a:rPr>
              <a:t>Parliament.</a:t>
            </a:r>
          </a:p>
          <a:p>
            <a:pPr marL="342900" lvl="0" indent="-342900" algn="just">
              <a:lnSpc>
                <a:spcPct val="107000"/>
              </a:lnSpc>
              <a:spcAft>
                <a:spcPts val="0"/>
              </a:spcAft>
              <a:buFont typeface="Symbol" panose="05050102010706020507" pitchFamily="18" charset="2"/>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The forum shall </a:t>
            </a:r>
            <a:r>
              <a:rPr lang="en-ZA" dirty="0">
                <a:latin typeface="Times New Roman" panose="02020603050405020304" pitchFamily="18" charset="0"/>
                <a:ea typeface="Calibri" panose="020F0502020204030204" pitchFamily="34" charset="0"/>
                <a:cs typeface="Times New Roman" panose="02020603050405020304" pitchFamily="18" charset="0"/>
              </a:rPr>
              <a:t>continue being part of the oversight mechanisms on tourism for the Legislative Sector for the subsequent tourism Portfolio Committees.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Legacy Report for the 6</a:t>
            </a:r>
            <a:r>
              <a:rPr lang="en-ZA"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ZA" dirty="0">
                <a:latin typeface="Times New Roman" panose="02020603050405020304" pitchFamily="18" charset="0"/>
                <a:ea typeface="Calibri" panose="020F0502020204030204" pitchFamily="34" charset="0"/>
                <a:cs typeface="Times New Roman" panose="02020603050405020304" pitchFamily="18" charset="0"/>
              </a:rPr>
              <a:t> Parliament shall contain a recommendation to the 7</a:t>
            </a:r>
            <a:r>
              <a:rPr lang="en-ZA"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ZA" dirty="0">
                <a:latin typeface="Times New Roman" panose="02020603050405020304" pitchFamily="18" charset="0"/>
                <a:ea typeface="Calibri" panose="020F0502020204030204" pitchFamily="34" charset="0"/>
                <a:cs typeface="Times New Roman" panose="02020603050405020304" pitchFamily="18" charset="0"/>
              </a:rPr>
              <a:t> Parliament to continue with LETOFO for better coordination of tourism oversight in the country.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le 2"/>
          <p:cNvSpPr txBox="1">
            <a:spLocks/>
          </p:cNvSpPr>
          <p:nvPr/>
        </p:nvSpPr>
        <p:spPr>
          <a:xfrm>
            <a:off x="681038" y="3164809"/>
            <a:ext cx="8543925" cy="7570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Duration and dissolution</a:t>
            </a:r>
            <a:endParaRPr lang="en-US" dirty="0"/>
          </a:p>
        </p:txBody>
      </p:sp>
    </p:spTree>
    <p:extLst>
      <p:ext uri="{BB962C8B-B14F-4D97-AF65-F5344CB8AC3E}">
        <p14:creationId xmlns:p14="http://schemas.microsoft.com/office/powerpoint/2010/main" val="7601143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220171"/>
            <a:ext cx="8543925" cy="757091"/>
          </a:xfrm>
        </p:spPr>
        <p:txBody>
          <a:bodyPr>
            <a:normAutofit/>
          </a:bodyPr>
          <a:lstStyle/>
          <a:p>
            <a:r>
              <a:rPr lang="en-US" dirty="0" smtClean="0"/>
              <a:t>Terms of reference</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722671" y="1150374"/>
            <a:ext cx="8804787" cy="3857979"/>
          </a:xfrm>
          <a:prstGeom prst="rect">
            <a:avLst/>
          </a:prstGeom>
          <a:noFill/>
        </p:spPr>
        <p:txBody>
          <a:bodyPr wrap="square" rtlCol="0">
            <a:spAutoFit/>
          </a:bodyPr>
          <a:lstStyle/>
          <a:p>
            <a:r>
              <a:rPr lang="en-ZA" b="1" dirty="0" smtClean="0"/>
              <a:t>Composition</a:t>
            </a:r>
          </a:p>
          <a:p>
            <a:endParaRPr lang="en-ZA" b="1" dirty="0" smtClean="0"/>
          </a:p>
          <a:p>
            <a:pPr marL="285750" indent="-28575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Chairperson of the Portfolio Committee on Tourism</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pP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Chairpersons of the Portfolio Committees responsible for Tourism in provinces or any other formally mandated person</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pPr>
            <a:endParaRPr lang="en-ZA"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The </a:t>
            </a:r>
            <a:r>
              <a:rPr lang="en-ZA" dirty="0">
                <a:latin typeface="Times New Roman" panose="02020603050405020304" pitchFamily="18" charset="0"/>
                <a:ea typeface="Calibri" panose="020F0502020204030204" pitchFamily="34" charset="0"/>
                <a:cs typeface="Times New Roman" panose="02020603050405020304" pitchFamily="18" charset="0"/>
              </a:rPr>
              <a:t>Chairperson of the National House of Traditional </a:t>
            </a:r>
            <a:r>
              <a:rPr lang="en-ZA" dirty="0" smtClean="0">
                <a:latin typeface="Times New Roman" panose="02020603050405020304" pitchFamily="18" charset="0"/>
                <a:ea typeface="Calibri" panose="020F0502020204030204" pitchFamily="34" charset="0"/>
                <a:cs typeface="Times New Roman" panose="02020603050405020304" pitchFamily="18" charset="0"/>
              </a:rPr>
              <a:t>Leadership.</a:t>
            </a:r>
          </a:p>
          <a:p>
            <a:pPr marL="285750" indent="-285750">
              <a:lnSpc>
                <a:spcPct val="107000"/>
              </a:lnSpc>
              <a:buFont typeface="Arial" panose="020B0604020202020204" pitchFamily="34" charset="0"/>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Chairperson of the South African Local Government Association</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Arial" panose="020B0604020202020204" pitchFamily="34" charset="0"/>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Parliamentary and Legislatures support staff for committees responsible for tourism.</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16510421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671" y="115668"/>
            <a:ext cx="8543925" cy="757091"/>
          </a:xfrm>
        </p:spPr>
        <p:txBody>
          <a:bodyPr>
            <a:normAutofit/>
          </a:bodyPr>
          <a:lstStyle/>
          <a:p>
            <a:r>
              <a:rPr lang="en-US" dirty="0" smtClean="0"/>
              <a:t>Members by invitation </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722671" y="872759"/>
            <a:ext cx="8804787" cy="6337312"/>
          </a:xfrm>
          <a:prstGeom prst="rect">
            <a:avLst/>
          </a:prstGeom>
          <a:noFill/>
        </p:spPr>
        <p:txBody>
          <a:bodyPr wrap="square" rtlCol="0">
            <a:spAutoFit/>
          </a:bodyPr>
          <a:lstStyle/>
          <a:p>
            <a:pPr algn="just">
              <a:lnSpc>
                <a:spcPct val="107000"/>
              </a:lnSpc>
              <a:spcAft>
                <a:spcPts val="800"/>
              </a:spcAft>
            </a:pPr>
            <a:r>
              <a:rPr lang="en-ZA" b="1" dirty="0">
                <a:latin typeface="Times New Roman" panose="02020603050405020304" pitchFamily="18" charset="0"/>
                <a:ea typeface="Calibri" panose="020F0502020204030204" pitchFamily="34" charset="0"/>
                <a:cs typeface="Times New Roman" panose="02020603050405020304" pitchFamily="18" charset="0"/>
              </a:rPr>
              <a:t>The following members will be invited from time-to-time as and when </a:t>
            </a:r>
            <a:r>
              <a:rPr lang="en-ZA" b="1" dirty="0" smtClean="0">
                <a:latin typeface="Times New Roman" panose="02020603050405020304" pitchFamily="18" charset="0"/>
                <a:ea typeface="Calibri" panose="020F0502020204030204" pitchFamily="34" charset="0"/>
                <a:cs typeface="Times New Roman" panose="02020603050405020304" pitchFamily="18" charset="0"/>
              </a:rPr>
              <a:t>necessary</a:t>
            </a:r>
            <a:endParaRPr lang="en-ZA" b="1" dirty="0" smtClean="0"/>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Chairperson of South African Tourism</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07000"/>
              </a:lnSpc>
              <a:spcAft>
                <a:spcPts val="0"/>
              </a:spcAft>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Chairperson of the Tourism Business Council of South Africa</a:t>
            </a:r>
            <a:r>
              <a:rPr lang="en-ZA" dirty="0" smtClean="0">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07000"/>
              </a:lnSpc>
              <a:spcAft>
                <a:spcPts val="0"/>
              </a:spcAft>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Chairpersons of provincial Destination Management </a:t>
            </a:r>
            <a:r>
              <a:rPr lang="en-ZA" dirty="0" smtClean="0">
                <a:latin typeface="Times New Roman" panose="02020603050405020304" pitchFamily="18" charset="0"/>
                <a:ea typeface="Calibri" panose="020F0502020204030204" pitchFamily="34" charset="0"/>
                <a:cs typeface="Times New Roman" panose="02020603050405020304" pitchFamily="18" charset="0"/>
              </a:rPr>
              <a:t>Organisations.</a:t>
            </a:r>
          </a:p>
          <a:p>
            <a:pPr marL="342900" lvl="0" indent="-342900">
              <a:lnSpc>
                <a:spcPct val="107000"/>
              </a:lnSpc>
              <a:spcAft>
                <a:spcPts val="0"/>
              </a:spcAft>
              <a:buFont typeface="Arial" panose="020B0604020202020204" pitchFamily="34" charset="0"/>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Minister of </a:t>
            </a:r>
            <a:r>
              <a:rPr lang="en-ZA" dirty="0" smtClean="0">
                <a:latin typeface="Times New Roman" panose="02020603050405020304" pitchFamily="18" charset="0"/>
                <a:ea typeface="Calibri" panose="020F0502020204030204" pitchFamily="34" charset="0"/>
                <a:cs typeface="Times New Roman" panose="02020603050405020304" pitchFamily="18" charset="0"/>
              </a:rPr>
              <a:t>Tourism and the </a:t>
            </a:r>
            <a:r>
              <a:rPr lang="en-ZA" dirty="0">
                <a:latin typeface="Times New Roman" panose="02020603050405020304" pitchFamily="18" charset="0"/>
                <a:ea typeface="Calibri" panose="020F0502020204030204" pitchFamily="34" charset="0"/>
                <a:cs typeface="Times New Roman" panose="02020603050405020304" pitchFamily="18" charset="0"/>
              </a:rPr>
              <a:t>Director-General for the Department of Tourism.</a:t>
            </a:r>
          </a:p>
          <a:p>
            <a:pPr marL="342900" lvl="0" indent="-342900" algn="just">
              <a:lnSpc>
                <a:spcPct val="107000"/>
              </a:lnSpc>
              <a:spcAft>
                <a:spcPts val="0"/>
              </a:spcAft>
              <a:buFont typeface="Arial" panose="020B0604020202020204" pitchFamily="34" charset="0"/>
              <a:buChar char="•"/>
            </a:pP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Ministers </a:t>
            </a:r>
            <a:r>
              <a:rPr lang="en-ZA" dirty="0">
                <a:latin typeface="Times New Roman" panose="02020603050405020304" pitchFamily="18" charset="0"/>
                <a:ea typeface="Calibri" panose="020F0502020204030204" pitchFamily="34" charset="0"/>
                <a:cs typeface="Times New Roman" panose="02020603050405020304" pitchFamily="18" charset="0"/>
              </a:rPr>
              <a:t>of identified sector </a:t>
            </a:r>
            <a:r>
              <a:rPr lang="en-ZA" dirty="0" smtClean="0">
                <a:latin typeface="Times New Roman" panose="02020603050405020304" pitchFamily="18" charset="0"/>
                <a:ea typeface="Calibri" panose="020F0502020204030204" pitchFamily="34" charset="0"/>
                <a:cs typeface="Times New Roman" panose="02020603050405020304" pitchFamily="18" charset="0"/>
              </a:rPr>
              <a:t>departments</a:t>
            </a:r>
          </a:p>
          <a:p>
            <a:pPr marL="342900" lvl="0" indent="-342900" algn="just">
              <a:lnSpc>
                <a:spcPct val="107000"/>
              </a:lnSpc>
              <a:spcAft>
                <a:spcPts val="0"/>
              </a:spcAft>
              <a:buFont typeface="Arial" panose="020B0604020202020204" pitchFamily="34" charset="0"/>
              <a:buChar char="•"/>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MECs responsible for tourism in </a:t>
            </a:r>
            <a:r>
              <a:rPr lang="en-ZA" dirty="0" smtClean="0">
                <a:latin typeface="Times New Roman" panose="02020603050405020304" pitchFamily="18" charset="0"/>
                <a:ea typeface="Calibri" panose="020F0502020204030204" pitchFamily="34" charset="0"/>
                <a:cs typeface="Times New Roman" panose="02020603050405020304" pitchFamily="18" charset="0"/>
              </a:rPr>
              <a:t>provinces and relevant </a:t>
            </a:r>
            <a:r>
              <a:rPr lang="en-ZA" dirty="0">
                <a:latin typeface="Times New Roman" panose="02020603050405020304" pitchFamily="18" charset="0"/>
                <a:ea typeface="Calibri" panose="020F0502020204030204" pitchFamily="34" charset="0"/>
                <a:cs typeface="Times New Roman" panose="02020603050405020304" pitchFamily="18" charset="0"/>
              </a:rPr>
              <a:t>tourism officials in the provinces visited.</a:t>
            </a:r>
          </a:p>
          <a:p>
            <a:pPr lvl="0" algn="just">
              <a:lnSpc>
                <a:spcPct val="107000"/>
              </a:lnSpc>
              <a:spcAft>
                <a:spcPts val="0"/>
              </a:spcAft>
            </a:pP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buFont typeface="Arial" panose="020B0604020202020204" pitchFamily="34" charset="0"/>
              <a:buChar char="•"/>
            </a:pPr>
            <a:r>
              <a:rPr lang="en-ZA" dirty="0">
                <a:latin typeface="Times New Roman" panose="02020603050405020304" pitchFamily="18" charset="0"/>
                <a:ea typeface="Calibri" panose="020F0502020204030204" pitchFamily="34" charset="0"/>
                <a:cs typeface="Times New Roman" panose="02020603050405020304" pitchFamily="18" charset="0"/>
              </a:rPr>
              <a:t>The Head of Departments for provincial departments responsible for </a:t>
            </a:r>
            <a:r>
              <a:rPr lang="en-ZA" dirty="0" smtClean="0">
                <a:latin typeface="Times New Roman" panose="02020603050405020304" pitchFamily="18" charset="0"/>
                <a:ea typeface="Calibri" panose="020F0502020204030204" pitchFamily="34" charset="0"/>
                <a:cs typeface="Times New Roman" panose="02020603050405020304" pitchFamily="18" charset="0"/>
              </a:rPr>
              <a:t>tourism.</a:t>
            </a:r>
          </a:p>
          <a:p>
            <a:pPr lvl="0" algn="just">
              <a:lnSpc>
                <a:spcPct val="107000"/>
              </a:lnSpc>
            </a:pPr>
            <a:endParaRPr lang="en-ZA"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lnSpc>
                <a:spcPct val="107000"/>
              </a:lnSpc>
              <a:buFont typeface="Arial" panose="020B0604020202020204" pitchFamily="34" charset="0"/>
              <a:buChar char="•"/>
            </a:pPr>
            <a:r>
              <a:rPr lang="en-ZA"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Chairpersons </a:t>
            </a:r>
            <a:r>
              <a:rPr lang="en-ZA"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for Portfolio Committees responsible for tourism at Metros, District, and Local Municipalities in the provinces visited.</a:t>
            </a:r>
          </a:p>
          <a:p>
            <a:pPr lvl="0" algn="just">
              <a:lnSpc>
                <a:spcPct val="107000"/>
              </a:lnSpc>
              <a:spcAft>
                <a:spcPts val="0"/>
              </a:spcAft>
            </a:pPr>
            <a:r>
              <a:rPr lang="en-ZA" dirty="0" smtClean="0">
                <a:latin typeface="Times New Roman" panose="02020603050405020304" pitchFamily="18" charset="0"/>
                <a:ea typeface="Calibri" panose="020F0502020204030204" pitchFamily="34" charset="0"/>
                <a:cs typeface="Times New Roman" panose="02020603050405020304" pitchFamily="18" charset="0"/>
              </a:rPr>
              <a:t>  </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ZA" dirty="0" smtClean="0">
                <a:latin typeface="Times New Roman" panose="02020603050405020304" pitchFamily="18" charset="0"/>
                <a:ea typeface="Calibri" panose="020F0502020204030204" pitchFamily="34" charset="0"/>
                <a:cs typeface="Times New Roman" panose="02020603050405020304" pitchFamily="18" charset="0"/>
              </a:rPr>
              <a:t>Institutions </a:t>
            </a:r>
            <a:r>
              <a:rPr lang="en-ZA" dirty="0">
                <a:latin typeface="Times New Roman" panose="02020603050405020304" pitchFamily="18" charset="0"/>
                <a:ea typeface="Calibri" panose="020F0502020204030204" pitchFamily="34" charset="0"/>
                <a:cs typeface="Times New Roman" panose="02020603050405020304" pitchFamily="18" charset="0"/>
              </a:rPr>
              <a:t>of Higher Learning.</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272040443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11386</TotalTime>
  <Words>1255</Words>
  <Application>Microsoft Office PowerPoint</Application>
  <PresentationFormat>A4 Paper (210x297 mm)</PresentationFormat>
  <Paragraphs>156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  </vt:lpstr>
      <vt:lpstr>TABLE OF CONTENTS</vt:lpstr>
      <vt:lpstr>INTRODUCTION</vt:lpstr>
      <vt:lpstr>PURPOSE AND OBJEVTIVES</vt:lpstr>
      <vt:lpstr>RATIONALE</vt:lpstr>
      <vt:lpstr>Roles and responsibilities</vt:lpstr>
      <vt:lpstr>Guiding principles</vt:lpstr>
      <vt:lpstr>Terms of reference</vt:lpstr>
      <vt:lpstr>Members by invitation </vt:lpstr>
      <vt:lpstr>Chairperson of LETOFO </vt:lpstr>
      <vt:lpstr>Other issues covered by the TORs </vt:lpstr>
      <vt:lpstr>CONFLICT RESOLUTION </vt:lpstr>
      <vt:lpstr>Way forward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Jerry Monwebisi Boltina</cp:lastModifiedBy>
  <cp:revision>275</cp:revision>
  <cp:lastPrinted>2019-07-16T11:04:11Z</cp:lastPrinted>
  <dcterms:created xsi:type="dcterms:W3CDTF">2019-05-28T17:07:42Z</dcterms:created>
  <dcterms:modified xsi:type="dcterms:W3CDTF">2020-06-22T05:10:53Z</dcterms:modified>
</cp:coreProperties>
</file>