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  <p:sldMasterId id="2147483705" r:id="rId2"/>
  </p:sldMasterIdLst>
  <p:notesMasterIdLst>
    <p:notesMasterId r:id="rId11"/>
  </p:notesMasterIdLst>
  <p:handoutMasterIdLst>
    <p:handoutMasterId r:id="rId12"/>
  </p:handoutMasterIdLst>
  <p:sldIdLst>
    <p:sldId id="510" r:id="rId3"/>
    <p:sldId id="663" r:id="rId4"/>
    <p:sldId id="677" r:id="rId5"/>
    <p:sldId id="687" r:id="rId6"/>
    <p:sldId id="688" r:id="rId7"/>
    <p:sldId id="676" r:id="rId8"/>
    <p:sldId id="689" r:id="rId9"/>
    <p:sldId id="625" r:id="rId10"/>
  </p:sldIdLst>
  <p:sldSz cx="12192000" cy="6858000"/>
  <p:notesSz cx="9940925" cy="6808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ter Grootes" initials="PG" lastIdx="23" clrIdx="0">
    <p:extLst>
      <p:ext uri="{19B8F6BF-5375-455C-9EA6-DF929625EA0E}">
        <p15:presenceInfo xmlns:p15="http://schemas.microsoft.com/office/powerpoint/2012/main" userId="S-1-5-21-188486461-827351273-3233655898-3028" providerId="AD"/>
      </p:ext>
    </p:extLst>
  </p:cmAuthor>
  <p:cmAuthor id="2" name="Nomvuyiso A. Batyi" initials="NAB" lastIdx="3" clrIdx="1">
    <p:extLst>
      <p:ext uri="{19B8F6BF-5375-455C-9EA6-DF929625EA0E}">
        <p15:presenceInfo xmlns:p15="http://schemas.microsoft.com/office/powerpoint/2012/main" userId="S-1-5-21-188486461-827351273-3233655898-6791" providerId="AD"/>
      </p:ext>
    </p:extLst>
  </p:cmAuthor>
  <p:cmAuthor id="3" name="Junior Khumalo" initials="JK" lastIdx="2" clrIdx="2">
    <p:extLst>
      <p:ext uri="{19B8F6BF-5375-455C-9EA6-DF929625EA0E}">
        <p15:presenceInfo xmlns:p15="http://schemas.microsoft.com/office/powerpoint/2012/main" userId="S-1-5-21-188486461-827351273-3233655898-10259" providerId="AD"/>
      </p:ext>
    </p:extLst>
  </p:cmAuthor>
  <p:cmAuthor id="4" name="Phindile Hlela" initials="PH" lastIdx="4" clrIdx="3">
    <p:extLst>
      <p:ext uri="{19B8F6BF-5375-455C-9EA6-DF929625EA0E}">
        <p15:presenceInfo xmlns:p15="http://schemas.microsoft.com/office/powerpoint/2012/main" userId="S::PHlela@icasa.org.za::b4a65f73-ea60-47e2-ba47-778758e3c54d" providerId="AD"/>
      </p:ext>
    </p:extLst>
  </p:cmAuthor>
  <p:cmAuthor id="5" name="Bontlenyana Mokhele" initials="BM" lastIdx="3" clrIdx="4">
    <p:extLst>
      <p:ext uri="{19B8F6BF-5375-455C-9EA6-DF929625EA0E}">
        <p15:presenceInfo xmlns:p15="http://schemas.microsoft.com/office/powerpoint/2012/main" userId="S-1-5-21-188486461-827351273-3233655898-10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90000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5122" autoAdjust="0"/>
  </p:normalViewPr>
  <p:slideViewPr>
    <p:cSldViewPr snapToGrid="0">
      <p:cViewPr varScale="1">
        <p:scale>
          <a:sx n="73" d="100"/>
          <a:sy n="73" d="100"/>
        </p:scale>
        <p:origin x="864" y="78"/>
      </p:cViewPr>
      <p:guideLst/>
    </p:cSldViewPr>
  </p:slideViewPr>
  <p:outlineViewPr>
    <p:cViewPr>
      <p:scale>
        <a:sx n="33" d="100"/>
        <a:sy n="33" d="100"/>
      </p:scale>
      <p:origin x="0" y="-223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9594"/>
    </p:cViewPr>
  </p:sorterViewPr>
  <p:notesViewPr>
    <p:cSldViewPr snapToGrid="0">
      <p:cViewPr varScale="1">
        <p:scale>
          <a:sx n="61" d="100"/>
          <a:sy n="61" d="100"/>
        </p:scale>
        <p:origin x="207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06149-E408-40D9-AF1D-37202AFAAC16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12D3-1BC3-4CCD-9E3B-64A1A6A629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906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ED9D-77DB-4D63-8444-BE9BAB7F2580}" type="datetimeFigureOut">
              <a:rPr lang="en-ZA" smtClean="0"/>
              <a:t>2020/06/20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EC1A1-9AE4-405E-B16D-145E1AFE7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246282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EC1A1-9AE4-405E-B16D-145E1AFE74B9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69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18015-2F97-4C51-A736-2B694DB11A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13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4D8-5603-4A78-9CDC-0F7E29773F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2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085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0568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6C2F-49D5-457B-B392-1F07DACAA2DD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8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0A86-CFEC-447C-B7AD-5929130D8960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1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085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0568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9B89-C443-434C-A9AF-48BBE765CB7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14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138"/>
            <a:ext cx="10515600" cy="4736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FF33-1CBD-4EFF-A503-E22209880EAD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86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633-A1DE-4F8C-8B3C-E0360470492E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0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888" y="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FE2B-A6C4-4029-B907-3318C0BA590A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80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26894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2DFE-8B40-482A-80AB-6469F0E4401E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13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20F9-EA99-49B3-87CE-DACE5C8AA9A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52F-85F3-4CA0-BDBC-E7AAC1AD58CF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3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2153-99CE-4DB7-A79B-5907DAB8A98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54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1E58-9DDB-4BAA-8BFB-300125B0BBDF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7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138"/>
            <a:ext cx="10515600" cy="4736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8FCF-1D08-489D-AEAC-03F3D7D898DB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01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702-073C-40AA-8010-9FFAC4CBEF21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8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F15B-D6C6-4D9F-A1A2-B3B2AD5C6E5A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8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888" y="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831-7649-4DB1-AAFE-54990D2360D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54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26894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FC4C-E0D9-44B5-9B6C-AE119EBB6EEE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8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C55D-6B5C-4C13-9FD5-6ACE52E1D8C0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1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69C-75E0-4050-849F-5589ED2EAC4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0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5D4F-43B4-4478-A05B-2A190BEABF52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0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4FDE-59E2-42C3-BB85-3CFC09BFE50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2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C4D73-D363-4F05-ADBA-6136D3EA554D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9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0D1C-4C90-4CBA-B176-20942885965D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2020/06/20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859" y="1947554"/>
            <a:ext cx="10596282" cy="373424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ZA" sz="2800" b="1" dirty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Parliamentary Portfolio Committee on Communication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Draft Code for Persons with Disabilities</a:t>
            </a:r>
            <a:br>
              <a:rPr lang="en-US" sz="3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June 2020</a:t>
            </a:r>
            <a:br>
              <a:rPr lang="en-US" sz="3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ZA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98783"/>
            <a:ext cx="10515600" cy="901148"/>
          </a:xfrm>
        </p:spPr>
        <p:txBody>
          <a:bodyPr>
            <a:normAutofit/>
          </a:bodyPr>
          <a:lstStyle/>
          <a:p>
            <a:r>
              <a:rPr lang="en-ZA" sz="3200" dirty="0">
                <a:latin typeface="Century Gothic" panose="020B0502020202020204" pitchFamily="34" charset="0"/>
              </a:rPr>
              <a:t> </a:t>
            </a:r>
            <a:r>
              <a:rPr lang="en-ZA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587109"/>
              </p:ext>
            </p:extLst>
          </p:nvPr>
        </p:nvGraphicFramePr>
        <p:xfrm>
          <a:off x="838200" y="1384846"/>
          <a:ext cx="9929744" cy="277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7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</a:t>
                      </a:r>
                    </a:p>
                    <a:p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</a:t>
                      </a:r>
                    </a:p>
                    <a:p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</a:t>
                      </a:r>
                    </a:p>
                    <a:p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Introduction &amp; Background</a:t>
                      </a:r>
                    </a:p>
                    <a:p>
                      <a:endParaRPr lang="en-US" sz="1800" dirty="0">
                        <a:solidFill>
                          <a:prstClr val="black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Purpose &amp; Scope of </a:t>
                      </a:r>
                      <a:r>
                        <a:rPr lang="en-US" sz="18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 Regulations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en-US" sz="1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Progress to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942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Conclusion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99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03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2011, the process of reviewing the Regulations on the Code for People with Disabilities began</a:t>
            </a:r>
            <a:r>
              <a:rPr lang="en-ZA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Z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 review came as a result of bilateral meetings with organisations representing persons with disabilities and outcry from the general public</a:t>
            </a:r>
            <a:r>
              <a:rPr lang="en-ZA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Z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ZA" sz="2000" dirty="0">
                <a:latin typeface="Verdana" panose="020B0604030504040204" pitchFamily="34" charset="0"/>
                <a:ea typeface="Verdana" panose="020B0604030504040204" pitchFamily="34" charset="0"/>
              </a:rPr>
              <a:t>This culminated in the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National Disability Summit held in March 2011, which amongst others, resolved that the current regulations (2007) be reviewed in order to address the issue of accessibility and universal design</a:t>
            </a:r>
            <a:r>
              <a:rPr lang="en-ZA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ZA" sz="26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ZA" dirty="0">
              <a:latin typeface="Century Gothic" panose="020B0502020202020204" pitchFamily="34" charset="0"/>
            </a:endParaRPr>
          </a:p>
          <a:p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6400" y="91440"/>
            <a:ext cx="6990080" cy="1234123"/>
          </a:xfrm>
        </p:spPr>
        <p:txBody>
          <a:bodyPr>
            <a:normAutofit/>
          </a:bodyPr>
          <a:lstStyle/>
          <a:p>
            <a:r>
              <a:rPr lang="en-ZA" sz="3200" dirty="0">
                <a:latin typeface="Verdana" panose="020B0604030504040204" pitchFamily="34" charset="0"/>
                <a:ea typeface="Verdana" panose="020B0604030504040204" pitchFamily="34" charset="0"/>
              </a:rPr>
              <a:t>Introduction &amp; Background</a:t>
            </a:r>
          </a:p>
        </p:txBody>
      </p:sp>
    </p:spTree>
    <p:extLst>
      <p:ext uri="{BB962C8B-B14F-4D97-AF65-F5344CB8AC3E}">
        <p14:creationId xmlns:p14="http://schemas.microsoft.com/office/powerpoint/2010/main" val="178055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Upon conducting international benchmarking studies, the Authority published the first draft Regulations on the Code for People with Disabilities in March 2014</a:t>
            </a:r>
            <a:r>
              <a:rPr lang="en-ZA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Z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This was followed by an extensive country-wide public consultation and workshopping process on the draft regulations in all the provinces</a:t>
            </a:r>
            <a:r>
              <a:rPr lang="en-ZA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Z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November 2014 and November 2017, the Authority published the second and third draft Regulations respectively for public consultation</a:t>
            </a:r>
            <a:r>
              <a:rPr lang="en-ZA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ZA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ZA" dirty="0">
              <a:latin typeface="Century Gothic" panose="020B0502020202020204" pitchFamily="34" charset="0"/>
            </a:endParaRPr>
          </a:p>
          <a:p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6400" y="0"/>
            <a:ext cx="5721927" cy="1325563"/>
          </a:xfrm>
        </p:spPr>
        <p:txBody>
          <a:bodyPr>
            <a:normAutofit/>
          </a:bodyPr>
          <a:lstStyle/>
          <a:p>
            <a:r>
              <a:rPr lang="en-ZA" sz="3200" dirty="0">
                <a:latin typeface="Verdana" panose="020B0604030504040204" pitchFamily="34" charset="0"/>
                <a:ea typeface="Verdana" panose="020B0604030504040204" pitchFamily="34" charset="0"/>
              </a:rPr>
              <a:t>Introduction &amp; Background</a:t>
            </a:r>
          </a:p>
        </p:txBody>
      </p:sp>
    </p:spTree>
    <p:extLst>
      <p:ext uri="{BB962C8B-B14F-4D97-AF65-F5344CB8AC3E}">
        <p14:creationId xmlns:p14="http://schemas.microsoft.com/office/powerpoint/2010/main" val="187252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90C9-4CAB-40FB-829E-0447C732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Purpose and Scope of the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1ED89-A269-4F07-9CE5-6240ED97E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The purpose of the Regulations is to ensure that persons with disabilities, specifically those that are deaf/hard of hearing and blind/visually impaired, have equal access to broadcasting and telecommunications services.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The final Regulations will apply to broadcasting and telecommunications services.</a:t>
            </a: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0922D-84BD-4870-973C-CE34C712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2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38903"/>
            <a:ext cx="4775200" cy="1325563"/>
          </a:xfrm>
        </p:spPr>
        <p:txBody>
          <a:bodyPr>
            <a:normAutofit/>
          </a:bodyPr>
          <a:lstStyle/>
          <a:p>
            <a:r>
              <a:rPr lang="en-ZA" sz="3200" dirty="0">
                <a:latin typeface="Verdana" panose="020B0604030504040204" pitchFamily="34" charset="0"/>
                <a:ea typeface="Verdana" panose="020B0604030504040204" pitchFamily="34" charset="0"/>
              </a:rPr>
              <a:t>Progress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June 2019, the Authority held a two (2) days workshop with stakeholders to further get clarity on the submissions received and solicit further views on developments in the accessibility sector since the first draft was published.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Issues of accessibility of the Authority’s website were raised by stakeholders, including the fact that some of the documents on the Authority’s website had no screen reader capabilities etc.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On 5 June 2020, the Authority published the draft regulations for final public comments.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en-US" sz="18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7998-E937-4374-B0F8-8C1488E9A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Conclusion</a:t>
            </a:r>
            <a:endParaRPr lang="en-Z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24411-1393-4F66-8915-8190049D5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900">
                <a:latin typeface="Verdana" panose="020B0604030504040204" pitchFamily="34" charset="0"/>
                <a:ea typeface="Verdana" panose="020B0604030504040204" pitchFamily="34" charset="0"/>
              </a:rPr>
              <a:t>extensive consultations held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by the Authority, since  2014, was aimed at ensuring that </a:t>
            </a: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</a:rPr>
              <a:t>(a)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the Authority has a clear understanding of the needs of persons with disabilities, </a:t>
            </a: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</a:rPr>
              <a:t>(b)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the cost factors involved in providing access to broadcasting and telecommunications services for persons with disabilities, </a:t>
            </a: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</a:rPr>
              <a:t>(c)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ensuring that implementation and accountability of the final regulations will be possible, and </a:t>
            </a: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</a:rPr>
              <a:t>(d)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ensuring that there is real access to broadcasting and telecommunications services by persons with disabilities.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It is anticipated that the final Regulations will be published before the end of the 2020/21 financial year.</a:t>
            </a:r>
          </a:p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0B951-76DE-4545-B3B0-7166DEE62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A16F-18E2-48CF-BD56-44AD6E3F9AD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4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096" y="2601833"/>
            <a:ext cx="8724771" cy="1767892"/>
          </a:xfrm>
        </p:spPr>
        <p:txBody>
          <a:bodyPr>
            <a:noAutofit/>
          </a:bodyPr>
          <a:lstStyle/>
          <a:p>
            <a:pPr algn="ctr" defTabSz="937729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  <a:endParaRPr lang="en-ZA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C4F-A1D9-42E3-BF97-96146CE35A8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7948A3-24F3-4925-80F3-9FB5DAA9B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443" y="4216469"/>
            <a:ext cx="2152075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23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ICASA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ASA theme" id="{FE75E86A-0C75-410A-9BF2-F021C8013F1A}" vid="{06034B6C-9604-452A-91B6-90AFB6A5F973}"/>
    </a:ext>
  </a:extLst>
</a:theme>
</file>

<file path=ppt/theme/theme2.xml><?xml version="1.0" encoding="utf-8"?>
<a:theme xmlns:a="http://schemas.openxmlformats.org/drawingml/2006/main" name="ICASA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ASA theme" id="{FE75E86A-0C75-410A-9BF2-F021C8013F1A}" vid="{06034B6C-9604-452A-91B6-90AFB6A5F97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ICASA theme</Template>
  <TotalTime>32591</TotalTime>
  <Words>445</Words>
  <Application>Microsoft Office PowerPoint</Application>
  <PresentationFormat>Widescreen</PresentationFormat>
  <Paragraphs>62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Verdana</vt:lpstr>
      <vt:lpstr>1_ICASA theme</vt:lpstr>
      <vt:lpstr>ICASA theme</vt:lpstr>
      <vt:lpstr>Presentation Parliamentary Portfolio Committee on Communication  Draft Code for Persons with Disabilities   June 2020  </vt:lpstr>
      <vt:lpstr> Presentation Outline</vt:lpstr>
      <vt:lpstr>Introduction &amp; Background</vt:lpstr>
      <vt:lpstr>Introduction &amp; Background</vt:lpstr>
      <vt:lpstr>Purpose and Scope of the Regulations</vt:lpstr>
      <vt:lpstr>Progress to Date</vt:lpstr>
      <vt:lpstr>Conclusion</vt:lpstr>
      <vt:lpstr>Thank You</vt:lpstr>
    </vt:vector>
  </TitlesOfParts>
  <Company>ICASA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TSerumula@icasa.org.za</dc:creator>
  <cp:lastModifiedBy>Hajiera Salie</cp:lastModifiedBy>
  <cp:revision>1240</cp:revision>
  <cp:lastPrinted>2018-08-23T06:15:19Z</cp:lastPrinted>
  <dcterms:created xsi:type="dcterms:W3CDTF">2015-07-24T05:57:50Z</dcterms:created>
  <dcterms:modified xsi:type="dcterms:W3CDTF">2020-06-20T13:56:25Z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d8dc4c-d546-4246-a6d7-53ea0bd0654f_Enabled">
    <vt:lpwstr>True</vt:lpwstr>
  </property>
  <property fmtid="{D5CDD505-2E9C-101B-9397-08002B2CF9AE}" pid="3" name="MSIP_Label_ecd8dc4c-d546-4246-a6d7-53ea0bd0654f_SiteId">
    <vt:lpwstr>37986e4a-2fc4-4a4c-809d-c0811b0231da</vt:lpwstr>
  </property>
  <property fmtid="{D5CDD505-2E9C-101B-9397-08002B2CF9AE}" pid="4" name="MSIP_Label_ecd8dc4c-d546-4246-a6d7-53ea0bd0654f_Ref">
    <vt:lpwstr>https://api.informationprotection.azure.com/api/37986e4a-2fc4-4a4c-809d-c0811b0231da</vt:lpwstr>
  </property>
  <property fmtid="{D5CDD505-2E9C-101B-9397-08002B2CF9AE}" pid="5" name="MSIP_Label_ecd8dc4c-d546-4246-a6d7-53ea0bd0654f_SetBy">
    <vt:lpwstr>NMsibi@icasa.org.za</vt:lpwstr>
  </property>
  <property fmtid="{D5CDD505-2E9C-101B-9397-08002B2CF9AE}" pid="6" name="MSIP_Label_ecd8dc4c-d546-4246-a6d7-53ea0bd0654f_SetDate">
    <vt:lpwstr>2017-10-02T15:53:43.7469972+02:00</vt:lpwstr>
  </property>
  <property fmtid="{D5CDD505-2E9C-101B-9397-08002B2CF9AE}" pid="7" name="MSIP_Label_ecd8dc4c-d546-4246-a6d7-53ea0bd0654f_Name">
    <vt:lpwstr>Public</vt:lpwstr>
  </property>
  <property fmtid="{D5CDD505-2E9C-101B-9397-08002B2CF9AE}" pid="8" name="MSIP_Label_ecd8dc4c-d546-4246-a6d7-53ea0bd0654f_Application">
    <vt:lpwstr>Microsoft Azure Information Protection</vt:lpwstr>
  </property>
  <property fmtid="{D5CDD505-2E9C-101B-9397-08002B2CF9AE}" pid="9" name="MSIP_Label_ecd8dc4c-d546-4246-a6d7-53ea0bd0654f_Extended_MSFT_Method">
    <vt:lpwstr>Automatic</vt:lpwstr>
  </property>
  <property fmtid="{D5CDD505-2E9C-101B-9397-08002B2CF9AE}" pid="10" name="Sensitivity">
    <vt:lpwstr>Public</vt:lpwstr>
  </property>
</Properties>
</file>