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725" r:id="rId2"/>
    <p:sldMasterId id="2147483746" r:id="rId3"/>
    <p:sldMasterId id="2147483771" r:id="rId4"/>
    <p:sldMasterId id="2147483783" r:id="rId5"/>
    <p:sldMasterId id="2147483795" r:id="rId6"/>
    <p:sldMasterId id="2147483810" r:id="rId7"/>
    <p:sldMasterId id="2147483825" r:id="rId8"/>
    <p:sldMasterId id="2147483840" r:id="rId9"/>
    <p:sldMasterId id="2147483855" r:id="rId10"/>
    <p:sldMasterId id="2147483867" r:id="rId11"/>
    <p:sldMasterId id="2147483882" r:id="rId12"/>
    <p:sldMasterId id="2147483894" r:id="rId13"/>
    <p:sldMasterId id="2147483906" r:id="rId14"/>
    <p:sldMasterId id="2147483918" r:id="rId15"/>
  </p:sldMasterIdLst>
  <p:notesMasterIdLst>
    <p:notesMasterId r:id="rId44"/>
  </p:notesMasterIdLst>
  <p:handoutMasterIdLst>
    <p:handoutMasterId r:id="rId45"/>
  </p:handoutMasterIdLst>
  <p:sldIdLst>
    <p:sldId id="435" r:id="rId16"/>
    <p:sldId id="436" r:id="rId17"/>
    <p:sldId id="629" r:id="rId18"/>
    <p:sldId id="655" r:id="rId19"/>
    <p:sldId id="663" r:id="rId20"/>
    <p:sldId id="628" r:id="rId21"/>
    <p:sldId id="608" r:id="rId22"/>
    <p:sldId id="633" r:id="rId23"/>
    <p:sldId id="632" r:id="rId24"/>
    <p:sldId id="634" r:id="rId25"/>
    <p:sldId id="635" r:id="rId26"/>
    <p:sldId id="636" r:id="rId27"/>
    <p:sldId id="647" r:id="rId28"/>
    <p:sldId id="637" r:id="rId29"/>
    <p:sldId id="638" r:id="rId30"/>
    <p:sldId id="639" r:id="rId31"/>
    <p:sldId id="641" r:id="rId32"/>
    <p:sldId id="648" r:id="rId33"/>
    <p:sldId id="643" r:id="rId34"/>
    <p:sldId id="644" r:id="rId35"/>
    <p:sldId id="657" r:id="rId36"/>
    <p:sldId id="658" r:id="rId37"/>
    <p:sldId id="662" r:id="rId38"/>
    <p:sldId id="660" r:id="rId39"/>
    <p:sldId id="661" r:id="rId40"/>
    <p:sldId id="651" r:id="rId41"/>
    <p:sldId id="654" r:id="rId42"/>
    <p:sldId id="599" r:id="rId4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139B45"/>
    <a:srgbClr val="009649"/>
    <a:srgbClr val="214395"/>
    <a:srgbClr val="00984A"/>
    <a:srgbClr val="0A4595"/>
    <a:srgbClr val="308831"/>
    <a:srgbClr val="FFC000"/>
    <a:srgbClr val="94B524"/>
    <a:srgbClr val="F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3" autoAdjust="0"/>
    <p:restoredTop sz="94737" autoAdjust="0"/>
  </p:normalViewPr>
  <p:slideViewPr>
    <p:cSldViewPr snapToGrid="0">
      <p:cViewPr varScale="1">
        <p:scale>
          <a:sx n="69" d="100"/>
          <a:sy n="69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heme" Target="theme/theme1.xml"/><Relationship Id="rId100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Brand </a:t>
            </a:r>
            <a:r>
              <a:rPr lang="en-ZA" dirty="0" smtClean="0"/>
              <a:t>South</a:t>
            </a:r>
            <a:r>
              <a:rPr lang="en-ZA" baseline="0" dirty="0" smtClean="0"/>
              <a:t> Africa</a:t>
            </a:r>
            <a:r>
              <a:rPr lang="en-ZA" dirty="0" smtClean="0"/>
              <a:t> </a:t>
            </a:r>
            <a:r>
              <a:rPr lang="en-ZA" dirty="0"/>
              <a:t>Overall Quarter </a:t>
            </a:r>
            <a:r>
              <a:rPr lang="en-ZA" dirty="0" smtClean="0"/>
              <a:t>4 </a:t>
            </a:r>
            <a:r>
              <a:rPr lang="en-ZA" dirty="0"/>
              <a:t>Performance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226-4C55-8E46-A5AEB9E780C4}"/>
              </c:ext>
            </c:extLst>
          </c:dPt>
          <c:dPt>
            <c:idx val="1"/>
            <c:bubble3D val="0"/>
            <c:spPr>
              <a:solidFill>
                <a:srgbClr val="EC1C2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226-4C55-8E46-A5AEB9E780C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Sheet1!$C$10:$D$10</c:f>
              <c:strCache>
                <c:ptCount val="2"/>
                <c:pt idx="0">
                  <c:v>Achieved</c:v>
                </c:pt>
                <c:pt idx="1">
                  <c:v>Not Achieved</c:v>
                </c:pt>
              </c:strCache>
            </c:strRef>
          </c:cat>
          <c:val>
            <c:numRef>
              <c:f>Sheet1!$C$11:$D$11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26-4C55-8E46-A5AEB9E780C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83946158106385E-2"/>
          <c:y val="2.4944656156130184E-2"/>
          <c:w val="0.90253196561439009"/>
          <c:h val="0.82343453254716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Achieved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Programme 1: Administration</c:v>
                </c:pt>
                <c:pt idx="1">
                  <c:v>Programme 2: Brand Marketing and Reputation Management </c:v>
                </c:pt>
                <c:pt idx="2">
                  <c:v>Programme 3: Stakeholder Relationships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0.81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F-4119-B7D5-3968C5C903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Achieved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Programme 1: Administration</c:v>
                </c:pt>
                <c:pt idx="1">
                  <c:v>Programme 2: Brand Marketing and Reputation Management </c:v>
                </c:pt>
                <c:pt idx="2">
                  <c:v>Programme 3: Stakeholder Relationships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0.19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F-4119-B7D5-3968C5C903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633145920"/>
        <c:axId val="633146248"/>
      </c:barChart>
      <c:catAx>
        <c:axId val="6331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46248"/>
        <c:crossesAt val="0"/>
        <c:auto val="1"/>
        <c:lblAlgn val="ctr"/>
        <c:lblOffset val="100"/>
        <c:noMultiLvlLbl val="0"/>
      </c:catAx>
      <c:valAx>
        <c:axId val="633146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4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68307094914235"/>
          <c:y val="0.94241962870927376"/>
          <c:w val="0.20463385810171533"/>
          <c:h val="5.758037129072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0.42038</cdr:x>
      <cdr:y>0.05049</cdr:y>
    </cdr:from>
    <cdr:to>
      <cdr:x>0.56088</cdr:x>
      <cdr:y>0.23057</cdr:y>
    </cdr:to>
    <cdr:sp macro="" textlink="">
      <cdr:nvSpPr>
        <cdr:cNvPr id="2" name="Cloud Callout 1"/>
        <cdr:cNvSpPr/>
      </cdr:nvSpPr>
      <cdr:spPr>
        <a:xfrm xmlns:a="http://schemas.openxmlformats.org/drawingml/2006/main">
          <a:off x="4267200" y="227877"/>
          <a:ext cx="1426173" cy="812801"/>
        </a:xfrm>
        <a:prstGeom xmlns:a="http://schemas.openxmlformats.org/drawingml/2006/main" prst="cloud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 smtClean="0"/>
            <a:t>13/16 Targets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0.63907</cdr:x>
      <cdr:y>0.09454</cdr:y>
    </cdr:from>
    <cdr:to>
      <cdr:x>0.78011</cdr:x>
      <cdr:y>0.22733</cdr:y>
    </cdr:to>
    <cdr:sp macro="" textlink="">
      <cdr:nvSpPr>
        <cdr:cNvPr id="4" name="Cloud Callout 3"/>
        <cdr:cNvSpPr/>
      </cdr:nvSpPr>
      <cdr:spPr>
        <a:xfrm xmlns:a="http://schemas.openxmlformats.org/drawingml/2006/main">
          <a:off x="6487068" y="426696"/>
          <a:ext cx="1431664" cy="599354"/>
        </a:xfrm>
        <a:prstGeom xmlns:a="http://schemas.openxmlformats.org/drawingml/2006/main" prst="cloud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4</a:t>
          </a:r>
          <a:r>
            <a:rPr lang="en-US" sz="1400" dirty="0" smtClean="0"/>
            <a:t>/5 Targets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0.2238</cdr:x>
      <cdr:y>0.42208</cdr:y>
    </cdr:from>
    <cdr:to>
      <cdr:x>0.3521</cdr:x>
      <cdr:y>0.62436</cdr:y>
    </cdr:to>
    <cdr:sp macro="" textlink="">
      <cdr:nvSpPr>
        <cdr:cNvPr id="3" name="Cloud Callout 2"/>
        <cdr:cNvSpPr/>
      </cdr:nvSpPr>
      <cdr:spPr>
        <a:xfrm xmlns:a="http://schemas.openxmlformats.org/drawingml/2006/main">
          <a:off x="2271785" y="1905100"/>
          <a:ext cx="1302343" cy="913001"/>
        </a:xfrm>
        <a:prstGeom xmlns:a="http://schemas.openxmlformats.org/drawingml/2006/main" prst="cloud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400" kern="1200" noProof="0" dirty="0">
              <a:solidFill>
                <a:prstClr val="white"/>
              </a:solidFill>
            </a:rPr>
            <a:t>3</a:t>
          </a:r>
          <a:r>
            <a:rPr kumimoji="0" lang="en-ZA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rPr>
            <a:t>/4</a:t>
          </a:r>
          <a:r>
            <a:rPr kumimoji="0" lang="en-ZA" sz="1400" b="0" i="0" u="none" strike="noStrike" kern="1200" cap="none" spc="0" normalizeH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rPr>
            <a:t>Targets</a:t>
          </a:r>
          <a:endParaRPr kumimoji="0" lang="en-ZA" sz="14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0.87443</cdr:x>
      <cdr:y>0.05647</cdr:y>
    </cdr:from>
    <cdr:to>
      <cdr:x>1</cdr:x>
      <cdr:y>0.25851</cdr:y>
    </cdr:to>
    <cdr:sp macro="" textlink="">
      <cdr:nvSpPr>
        <cdr:cNvPr id="5" name="Cloud Callout 4"/>
        <cdr:cNvSpPr/>
      </cdr:nvSpPr>
      <cdr:spPr>
        <a:xfrm xmlns:a="http://schemas.openxmlformats.org/drawingml/2006/main">
          <a:off x="8876146" y="254880"/>
          <a:ext cx="1274618" cy="911918"/>
        </a:xfrm>
        <a:prstGeom xmlns:a="http://schemas.openxmlformats.org/drawingml/2006/main" prst="cloud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rPr>
            <a:t>20/25 Targets</a:t>
          </a:r>
          <a:endParaRPr kumimoji="0" lang="en-ZA" sz="14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E696-02AD-4B46-8482-BC00EEA55F65}" type="datetimeFigureOut">
              <a:rPr lang="en-ZA" smtClean="0"/>
              <a:t>2020/06/19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659B-D458-4056-B020-4C35DE2AF7B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738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A020-5A93-4D5B-BF1B-1F90C0E9C9B0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9ABD-79C9-4AD8-9D59-09A849676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9ABD-79C9-4AD8-9D59-09A849676F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1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F5B-7F1A-4E99-9893-DFFE869BA6C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48E4-1C34-4F09-B0E7-95AD8EF7012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EC0AB2-822B-4C31-9F2A-C643EFE5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310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09B58-9F93-484D-81FA-90AA6FC64BB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505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BA1FB-8636-41D6-8675-8BB42B396E9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43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ED49E-61C0-447E-ADA5-090512A9C4D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55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F6304-375C-4116-A408-E39175010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52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6034DE-1EF5-4DA1-935F-58B70C99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674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947F42-543C-4491-B024-1120AAF14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68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E6AA3-9E2D-44EB-84AE-C9CF12C7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212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73C23-832E-401D-BDA7-76748A2BEBD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652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A7503-BB9E-422F-B5B2-7C57A29A5F8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42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00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6B2-C765-4E09-804D-3700A6237DA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B45554-DE5D-4836-A604-7DAE6E94D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13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AF172-8C62-4665-B754-5603BED7432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627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4DA20-CE2E-466A-B09A-C100F84E96E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350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2C89D-D459-41BD-8202-7EC97B13F54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025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B626B-B764-4416-A539-B79151E3C26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13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09B58-9F93-484D-81FA-90AA6FC64BB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788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BA1FB-8636-41D6-8675-8BB42B396E9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03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ED49E-61C0-447E-ADA5-090512A9C4D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702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F6304-375C-4116-A408-E39175010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5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6034DE-1EF5-4DA1-935F-58B70C99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99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947F42-543C-4491-B024-1120AAF14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4000" y="1484784"/>
            <a:ext cx="11184000" cy="4536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504000" y="908050"/>
            <a:ext cx="11184000" cy="468000"/>
          </a:xfrm>
        </p:spPr>
        <p:txBody>
          <a:bodyPr anchor="ctr"/>
          <a:lstStyle>
            <a:lvl1pPr>
              <a:spcAft>
                <a:spcPts val="0"/>
              </a:spcAft>
              <a:buFontTx/>
              <a:buNone/>
              <a:defRPr/>
            </a:lvl1pPr>
            <a:lvl2pPr>
              <a:buNone/>
              <a:defRPr/>
            </a:lvl2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fld id="{93BAEC73-3C54-4E6C-B014-6D928AA00E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16FC-1A38-4497-8CEB-1518C6A03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16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E6AA3-9E2D-44EB-84AE-C9CF12C7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849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F441DAF-9240-4FC0-A6E4-944F7648B3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38985"/>
      </p:ext>
    </p:extLst>
  </p:cSld>
  <p:clrMapOvr>
    <a:masterClrMapping/>
  </p:clrMapOvr>
  <p:transition spd="slow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8107FDD-F18B-4870-A09C-723A4566C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1021"/>
      </p:ext>
    </p:extLst>
  </p:cSld>
  <p:clrMapOvr>
    <a:masterClrMapping/>
  </p:clrMapOvr>
  <p:transition spd="slow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257332"/>
      </p:ext>
    </p:extLst>
  </p:cSld>
  <p:clrMapOvr>
    <a:masterClrMapping/>
  </p:clrMapOvr>
  <p:transition spd="slow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BCCF296-F796-4162-90B1-785FA0A90A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5249"/>
      </p:ext>
    </p:extLst>
  </p:cSld>
  <p:clrMapOvr>
    <a:masterClrMapping/>
  </p:clrMapOvr>
  <p:transition spd="slow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1957EDE-A2E0-49FE-A746-371B1EBB9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593E306-A3F0-4C4E-B0FF-FD295DA2929C}" type="slidenum">
              <a:rPr lang="en-ZA" smtClean="0">
                <a:solidFill>
                  <a:prstClr val="black"/>
                </a:solidFill>
              </a:rPr>
              <a:pPr defTabSz="457200"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85486"/>
      </p:ext>
    </p:extLst>
  </p:cSld>
  <p:clrMapOvr>
    <a:masterClrMapping/>
  </p:clrMapOvr>
  <p:transition spd="slow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95F1E60-3F5C-4484-A535-D8C6366D7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3559"/>
      </p:ext>
    </p:extLst>
  </p:cSld>
  <p:clrMapOvr>
    <a:masterClrMapping/>
  </p:clrMapOvr>
  <p:transition spd="slow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C997EAE-9608-4066-B14E-7C590C225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94171"/>
      </p:ext>
    </p:extLst>
  </p:cSld>
  <p:clrMapOvr>
    <a:masterClrMapping/>
  </p:clrMapOvr>
  <p:transition spd="slow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F7F68EB-3873-428F-9007-516B660114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593E306-A3F0-4C4E-B0FF-FD295DA2929C}" type="slidenum">
              <a:rPr lang="en-ZA" smtClean="0">
                <a:solidFill>
                  <a:prstClr val="black"/>
                </a:solidFill>
              </a:rPr>
              <a:pPr defTabSz="457200"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2499"/>
      </p:ext>
    </p:extLst>
  </p:cSld>
  <p:clrMapOvr>
    <a:masterClrMapping/>
  </p:clrMapOvr>
  <p:transition spd="slow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8903778-786B-4765-899E-D2B34E055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593E306-A3F0-4C4E-B0FF-FD295DA2929C}" type="slidenum">
              <a:rPr lang="en-ZA" smtClean="0">
                <a:solidFill>
                  <a:prstClr val="black"/>
                </a:solidFill>
              </a:rPr>
              <a:pPr defTabSz="457200"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062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C8C1106-B7E2-4E75-A6CC-53B42A318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995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598677E-5D2D-4472-AF8B-1DDA173567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593E306-A3F0-4C4E-B0FF-FD295DA2929C}" type="slidenum">
              <a:rPr lang="en-ZA" smtClean="0">
                <a:solidFill>
                  <a:prstClr val="black"/>
                </a:solidFill>
              </a:rPr>
              <a:pPr defTabSz="457200"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72155"/>
      </p:ext>
    </p:extLst>
  </p:cSld>
  <p:clrMapOvr>
    <a:masterClrMapping/>
  </p:clrMapOvr>
  <p:transition spd="slow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1CFB41-561A-490A-B678-16F44124C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593E306-A3F0-4C4E-B0FF-FD295DA2929C}" type="slidenum">
              <a:rPr lang="en-ZA" smtClean="0">
                <a:solidFill>
                  <a:prstClr val="black"/>
                </a:solidFill>
              </a:rPr>
              <a:pPr defTabSz="457200"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26003"/>
      </p:ext>
    </p:extLst>
  </p:cSld>
  <p:clrMapOvr>
    <a:masterClrMapping/>
  </p:clrMapOvr>
  <p:transition spd="slow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73C23-832E-401D-BDA7-76748A2BEBDF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3C1F8-F43C-4BBD-AB4C-9703B7D1C41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188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A7503-BB9E-422F-B5B2-7C57A29A5F8D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41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049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AF172-8C62-4665-B754-5603BED74322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62AAA-CE64-4ACB-B85A-237BA6152CC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212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4DA20-CE2E-466A-B09A-C100F84E96E8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2797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2C89D-D459-41BD-8202-7EC97B13F54F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271F8-35C8-4DEA-8FF7-26556359E13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224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626B-B764-4416-A539-B79151E3C267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A6F7A-07C7-4CE1-986B-985ED3BD07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130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09B58-9F93-484D-81FA-90AA6FC64BB8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8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screen Picture F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AC5-85EF-4661-A4D1-F7752E716A79}" type="datetime1">
              <a:rPr lang="en-ZA" smtClean="0"/>
              <a:t>2020/06/19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667-6EEB-4BAE-864C-239D5E6A4D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ame"/>
          <p:cNvSpPr/>
          <p:nvPr userDrawn="1"/>
        </p:nvSpPr>
        <p:spPr>
          <a:xfrm>
            <a:off x="1594632" y="1160585"/>
            <a:ext cx="8046720" cy="4536830"/>
          </a:xfrm>
          <a:prstGeom prst="rect">
            <a:avLst/>
          </a:prstGeom>
          <a:solidFill>
            <a:srgbClr val="000000"/>
          </a:solidFill>
          <a:ln w="254000">
            <a:solidFill>
              <a:srgbClr val="595959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59368" lon="1200000" rev="21480000"/>
            </a:camera>
            <a:lightRig rig="threePt" dir="t"/>
          </a:scene3d>
          <a:sp3d extrusionH="508000">
            <a:bevelT w="342900" h="69850" prst="hardEdge"/>
            <a:extrusionClr>
              <a:srgbClr val="59595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969770" y="1371600"/>
            <a:ext cx="7315200" cy="4114800"/>
          </a:xfrm>
          <a:ln w="38100">
            <a:solidFill>
              <a:srgbClr val="000000"/>
            </a:solidFill>
          </a:ln>
          <a:scene3d>
            <a:camera prst="perspectiveContrastingLeftFacing">
              <a:rot lat="558000" lon="1200000" rev="2148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69770" y="1371600"/>
            <a:ext cx="7315200" cy="4114800"/>
          </a:xfrm>
          <a:ln w="38100">
            <a:solidFill>
              <a:srgbClr val="000000"/>
            </a:solidFill>
          </a:ln>
          <a:scene3d>
            <a:camera prst="perspectiveContrastingLeftFacing">
              <a:rot lat="558000" lon="1200000" rev="2148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69770" y="1371600"/>
            <a:ext cx="7315200" cy="4114800"/>
          </a:xfrm>
          <a:ln w="38100">
            <a:solidFill>
              <a:srgbClr val="000000"/>
            </a:solidFill>
          </a:ln>
          <a:scene3d>
            <a:camera prst="perspectiveContrastingLeftFacing">
              <a:rot lat="558000" lon="1200000" rev="2148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Instructions"/>
          <p:cNvSpPr/>
          <p:nvPr userDrawn="1"/>
        </p:nvSpPr>
        <p:spPr>
          <a:xfrm>
            <a:off x="12565117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4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pictures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a Picture Placeholder. (Home tab, Select, Selection Pane). Click the eye icon to hide or show an object.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images, select a picture and delete it. Now click the Pictures icon in the placeholder to insert your own image. If you don’t see the Pictures icon,</a:t>
            </a:r>
            <a:r>
              <a:rPr lang="en-US" sz="14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click the Reset button (Home tab, Slides, Reset).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37564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BA1FB-8636-41D6-8675-8BB42B396E98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0353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ED49E-61C0-447E-ADA5-090512A9C4D4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637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F6304-375C-4116-A408-E39175010E01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955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6034DE-1EF5-4DA1-935F-58B70C99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2875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947F42-543C-4491-B024-1120AAF14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493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E6AA3-9E2D-44EB-84AE-C9CF12C7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012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049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690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4666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7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11055019" cy="5131363"/>
          </a:xfrm>
        </p:spPr>
        <p:txBody>
          <a:bodyPr>
            <a:normAutofit/>
          </a:bodyPr>
          <a:lstStyle>
            <a:lvl1pPr marL="340118" indent="-340118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1pPr>
            <a:lvl2pPr marL="740257" indent="-282955">
              <a:buClrTx/>
              <a:buSzPct val="100000"/>
              <a:buFont typeface="Trebuchet MS" pitchFamily="34" charset="0"/>
              <a:buChar char="−"/>
              <a:defRPr sz="1400">
                <a:latin typeface="Trebuchet MS"/>
                <a:cs typeface="Trebuchet MS"/>
              </a:defRPr>
            </a:lvl2pPr>
            <a:lvl3pPr marL="1140396" indent="-225793">
              <a:buClrTx/>
              <a:buSzPct val="100000"/>
              <a:buFont typeface="Wingdings" pitchFamily="2" charset="2"/>
              <a:buChar char="§"/>
              <a:defRPr sz="1400">
                <a:latin typeface="Trebuchet MS"/>
                <a:cs typeface="Trebuchet MS"/>
              </a:defRPr>
            </a:lvl3pPr>
            <a:lvl4pPr marL="1597697" indent="-225793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4pPr>
            <a:lvl5pPr marL="2054999" indent="-225793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6034DE-1EF5-4DA1-935F-58B70C99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754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894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331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432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65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29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185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261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1DAF-9240-4FC0-A6E4-944F7648B3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71213"/>
      </p:ext>
    </p:extLst>
  </p:cSld>
  <p:clrMapOvr>
    <a:masterClrMapping/>
  </p:clrMapOvr>
  <p:transition spd="slow">
    <p:randomBa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07FDD-F18B-4870-A09C-723A4566C5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09524"/>
      </p:ext>
    </p:extLst>
  </p:cSld>
  <p:clrMapOvr>
    <a:masterClrMapping/>
  </p:clrMapOvr>
  <p:transition spd="slow">
    <p:randomBa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0551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11055019" cy="5131363"/>
          </a:xfrm>
        </p:spPr>
        <p:txBody>
          <a:bodyPr>
            <a:normAutofit/>
          </a:bodyPr>
          <a:lstStyle>
            <a:lvl1pPr marL="340118" indent="-340118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1pPr>
            <a:lvl2pPr marL="740257" indent="-282955">
              <a:buClrTx/>
              <a:buSzPct val="100000"/>
              <a:buFont typeface="Trebuchet MS" pitchFamily="34" charset="0"/>
              <a:buChar char="−"/>
              <a:defRPr sz="1400">
                <a:latin typeface="Trebuchet MS"/>
                <a:cs typeface="Trebuchet MS"/>
              </a:defRPr>
            </a:lvl2pPr>
            <a:lvl3pPr marL="1140396" indent="-225793">
              <a:buClrTx/>
              <a:buSzPct val="100000"/>
              <a:buFont typeface="Wingdings" pitchFamily="2" charset="2"/>
              <a:buChar char="§"/>
              <a:defRPr sz="1400">
                <a:latin typeface="Trebuchet MS"/>
                <a:cs typeface="Trebuchet MS"/>
              </a:defRPr>
            </a:lvl3pPr>
            <a:lvl4pPr marL="1597697" indent="-225793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4pPr>
            <a:lvl5pPr marL="2054999" indent="-225793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E6AA3-9E2D-44EB-84AE-C9CF12C7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903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F296-F796-4162-90B1-785FA0A90A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624678"/>
      </p:ext>
    </p:extLst>
  </p:cSld>
  <p:clrMapOvr>
    <a:masterClrMapping/>
  </p:clrMapOvr>
  <p:transition spd="slow">
    <p:randomBa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7EDE-A2E0-49FE-A746-371B1EBB95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261922"/>
      </p:ext>
    </p:extLst>
  </p:cSld>
  <p:clrMapOvr>
    <a:masterClrMapping/>
  </p:clrMapOvr>
  <p:transition spd="slow">
    <p:randomBa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F1E60-3F5C-4484-A535-D8C6366D77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787103"/>
      </p:ext>
    </p:extLst>
  </p:cSld>
  <p:clrMapOvr>
    <a:masterClrMapping/>
  </p:clrMapOvr>
  <p:transition spd="slow">
    <p:randomBar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97EAE-9608-4066-B14E-7C590C2256A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449437"/>
      </p:ext>
    </p:extLst>
  </p:cSld>
  <p:clrMapOvr>
    <a:masterClrMapping/>
  </p:clrMapOvr>
  <p:transition spd="slow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68EB-3873-428F-9007-516B660114A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36081"/>
      </p:ext>
    </p:extLst>
  </p:cSld>
  <p:clrMapOvr>
    <a:masterClrMapping/>
  </p:clrMapOvr>
  <p:transition spd="slow">
    <p:randomBa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03778-786B-4765-899E-D2B34E0554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95479"/>
      </p:ext>
    </p:extLst>
  </p:cSld>
  <p:clrMapOvr>
    <a:masterClrMapping/>
  </p:clrMapOvr>
  <p:transition spd="slow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8677E-5D2D-4472-AF8B-1DDA1735670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986031"/>
      </p:ext>
    </p:extLst>
  </p:cSld>
  <p:clrMapOvr>
    <a:masterClrMapping/>
  </p:clrMapOvr>
  <p:transition spd="slow">
    <p:randomBa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CFB41-561A-490A-B678-16F44124C1E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3E306-A3F0-4C4E-B0FF-FD295DA2929C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421700"/>
      </p:ext>
    </p:extLst>
  </p:cSld>
  <p:clrMapOvr>
    <a:masterClrMapping/>
  </p:clrMapOvr>
  <p:transition spd="slow">
    <p:randomBa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BC7-A830-420B-B52C-B2F7099EFF8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910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FCDB-7E26-4DD1-B5EA-AB39C670123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1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34790">
            <a:off x="2572443" y="1324027"/>
            <a:ext cx="9453643" cy="2053200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285" tIns="41143" rIns="82285" bIns="41143">
            <a:noAutofit/>
          </a:bodyPr>
          <a:lstStyle>
            <a:lvl1pPr algn="ctr">
              <a:defRPr sz="54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6621826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715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6853-871F-4437-824B-85EEF42EF36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991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B814-284F-436C-874B-1E02E57E75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22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07-CC96-4346-A548-D482696E394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67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FFDD-1461-42D5-A00A-33FB8345620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535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A553-5176-4691-BF5A-2E06602B4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19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CB9-6B2F-494A-8B4D-145B39C94D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48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B59A-75DD-4B0B-8E53-EEB220E07A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577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69-A9C8-4C10-99FE-EE36141E852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689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BC7-A830-420B-B52C-B2F7099EFF8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31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11055019" cy="5131363"/>
          </a:xfrm>
        </p:spPr>
        <p:txBody>
          <a:bodyPr>
            <a:normAutofit/>
          </a:bodyPr>
          <a:lstStyle>
            <a:lvl1pPr marL="340118" indent="-340118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1pPr>
            <a:lvl2pPr marL="740257" indent="-282955">
              <a:buClrTx/>
              <a:buSzPct val="100000"/>
              <a:buFont typeface="Trebuchet MS" pitchFamily="34" charset="0"/>
              <a:buChar char="−"/>
              <a:defRPr sz="1400">
                <a:latin typeface="Trebuchet MS"/>
                <a:cs typeface="Trebuchet MS"/>
              </a:defRPr>
            </a:lvl2pPr>
            <a:lvl3pPr marL="1140396" indent="-225793">
              <a:buClrTx/>
              <a:buSzPct val="100000"/>
              <a:buFont typeface="Wingdings" pitchFamily="2" charset="2"/>
              <a:buChar char="§"/>
              <a:defRPr sz="1400">
                <a:latin typeface="Trebuchet MS"/>
                <a:cs typeface="Trebuchet MS"/>
              </a:defRPr>
            </a:lvl3pPr>
            <a:lvl4pPr marL="1597697" indent="-225793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4pPr>
            <a:lvl5pPr marL="2054999" indent="-225793">
              <a:buClrTx/>
              <a:buFont typeface="Trebuchet MS" pitchFamily="34" charset="0"/>
              <a:buChar char="●"/>
              <a:defRPr sz="14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947F42-543C-4491-B024-1120AAF14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1431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FCDB-7E26-4DD1-B5EA-AB39C670123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017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4194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6853-871F-4437-824B-85EEF42EF36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458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B814-284F-436C-874B-1E02E57E75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743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07-CC96-4346-A548-D482696E394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10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FFDD-1461-42D5-A00A-33FB8345620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97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A553-5176-4691-BF5A-2E06602B4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721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CB9-6B2F-494A-8B4D-145B39C94D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31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B59A-75DD-4B0B-8E53-EEB220E07A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849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69-A9C8-4C10-99FE-EE36141E852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5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982D9-B464-4B40-9586-5D195035F08B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2D52F8-3090-4F68-BD30-F9A05C4D7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1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E88-123A-44B9-AE8B-5C2601106A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FC09D-990F-4547-B82A-00BC98CE8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9FB33-FCC4-45CB-9005-9CDAC62EDA91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2EF3-2811-42C2-AF63-29CF5518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4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D26125-9E23-480D-B684-2F1CE030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7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98046-7C86-4268-81A1-9E65BA38FA3F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1584F5-B76F-47B9-8E31-BC3F167A2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6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DAAA3-4A04-4A51-8164-1FD23BB37BD5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‹#›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8A0B68B-56EF-4BC0-B4E8-56A7B925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10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CA673-C0B8-4949-861B-076C013FD1D3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94076A-1131-4F38-979C-A3EB6C0A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79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285E3-C007-49B0-BCFB-6A121D41977C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AFEB97-71CC-4B0F-91E4-EFC99CFDA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3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13FE7-D090-4BDE-83F9-E73447179E0F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CE2FF6-3738-467B-B0F9-6F675FF93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37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24371-A74E-4D28-A376-AA5D10A7490C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5F9ECB-3B8A-4860-B8D0-0BFFAF831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5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725AB-03D5-4C7A-857F-E1E514B5CAD8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273703-F492-4200-982E-A4188F7BB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8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42F80-3314-49D3-8D8C-773E39BBF4B4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91F49E-23DE-4BC2-A443-59EE62C55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9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744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6C98-139B-45D3-92BC-103AB024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3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3982D9-B464-4B40-9586-5D195035F08B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3C1F8-F43C-4BBD-AB4C-9703B7D1C41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2D52F8-3090-4F68-BD30-F9A05C4D7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93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59FB33-FCC4-45CB-9005-9CDAC62EDA91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2EF3-2811-42C2-AF63-29CF5518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368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D26125-9E23-480D-B684-2F1CE030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257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98046-7C86-4268-81A1-9E65BA38FA3F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62AAA-CE64-4ACB-B85A-237BA6152CC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1584F5-B76F-47B9-8E31-BC3F167A2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493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DAAA3-4A04-4A51-8164-1FD23BB37BD5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‹#›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8A0B68B-56EF-4BC0-B4E8-56A7B925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79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9CA673-C0B8-4949-861B-076C013FD1D3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271F8-35C8-4DEA-8FF7-26556359E13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94076A-1131-4F38-979C-A3EB6C0A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971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285E3-C007-49B0-BCFB-6A121D41977C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A6F7A-07C7-4CE1-986B-985ED3BD07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AFEB97-71CC-4B0F-91E4-EFC99CFDA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238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13FE7-D090-4BDE-83F9-E73447179E0F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CE2FF6-3738-467B-B0F9-6F675FF93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8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424371-A74E-4D28-A376-AA5D10A7490C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5F9ECB-3B8A-4860-B8D0-0BFFAF831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7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BBFA-E03E-4D34-8437-A863ABDD4DC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3FBF49-8E9B-490B-BBA0-F2C9F6786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25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725AB-03D5-4C7A-857F-E1E514B5CAD8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273703-F492-4200-982E-A4188F7BB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07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42F80-3314-49D3-8D8C-773E39BBF4B4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91F49E-23DE-4BC2-A443-59EE62C55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23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6C98-139B-45D3-92BC-103AB024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694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BC7-A830-420B-B52C-B2F7099EFF8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66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FCDB-7E26-4DD1-B5EA-AB39C670123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12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997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6853-871F-4437-824B-85EEF42EF36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7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B814-284F-436C-874B-1E02E57E75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72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07-CC96-4346-A548-D482696E394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6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FFDD-1461-42D5-A00A-33FB8345620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A6F6-3EF2-473E-99EE-D95C07C8DA3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AA83A-9419-4F7E-A5CA-0495318E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177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A553-5176-4691-BF5A-2E06602B4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39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CB9-6B2F-494A-8B4D-145B39C94D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5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B59A-75DD-4B0B-8E53-EEB220E07A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11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69-A9C8-4C10-99FE-EE36141E852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32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BC7-A830-420B-B52C-B2F7099EFF8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06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FCDB-7E26-4DD1-B5EA-AB39C670123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58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208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6853-871F-4437-824B-85EEF42EF36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B814-284F-436C-874B-1E02E57E75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7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07-CC96-4346-A548-D482696E394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6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6FBE-2D6B-488B-ADF4-192D551BF87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1C4EBA-4C23-457F-8149-4F9857DD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42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FFDD-1461-42D5-A00A-33FB8345620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9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A553-5176-4691-BF5A-2E06602B4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23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CB9-6B2F-494A-8B4D-145B39C94D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8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B59A-75DD-4B0B-8E53-EEB220E07A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5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69-A9C8-4C10-99FE-EE36141E852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9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73C23-832E-401D-BDA7-76748A2BEBD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67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A7503-BB9E-422F-B5B2-7C57A29A5F8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7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307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AF172-8C62-4665-B754-5603BED7432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69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4DA20-CE2E-466A-B09A-C100F84E96E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E7E-0E91-42AF-9507-B08749CCC82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D00686-961E-45C0-B847-855433FF2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94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2C89D-D459-41BD-8202-7EC97B13F54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502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B626B-B764-4416-A539-B79151E3C26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09B58-9F93-484D-81FA-90AA6FC64BB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50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BA1FB-8636-41D6-8675-8BB42B396E9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211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ED49E-61C0-447E-ADA5-090512A9C4D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5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F6304-375C-4116-A408-E39175010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00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6034DE-1EF5-4DA1-935F-58B70C99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68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947F42-543C-4491-B024-1120AAF14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57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E6AA3-9E2D-44EB-84AE-C9CF12C7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547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BC7-A830-420B-B52C-B2F7099EFF8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5DDD-8DD5-4D68-83B7-DF9C27203C3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FB7F19-6AEB-48D6-9655-F3BA0F8DE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89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FCDB-7E26-4DD1-B5EA-AB39C670123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26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775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6853-871F-4437-824B-85EEF42EF36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272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B814-284F-436C-874B-1E02E57E75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47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07-CC96-4346-A548-D482696E394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32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FFDD-1461-42D5-A00A-33FB8345620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68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A553-5176-4691-BF5A-2E06602B4E0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95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CB9-6B2F-494A-8B4D-145B39C94D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6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B59A-75DD-4B0B-8E53-EEB220E07A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13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69-A9C8-4C10-99FE-EE36141E852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593E306-A3F0-4C4E-B0FF-FD295DA2929C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5F89-8631-4136-A0E2-786F870D462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2798042-3AEE-4148-A0C0-7C34B2EED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609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6034DE-1EF5-4DA1-935F-58B70C99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32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947F42-543C-4491-B024-1120AAF14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217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66801"/>
            <a:ext cx="11055019" cy="5131363"/>
          </a:xfrm>
        </p:spPr>
        <p:txBody>
          <a:bodyPr>
            <a:normAutofit/>
          </a:bodyPr>
          <a:lstStyle>
            <a:lvl1pPr marL="255089" indent="-255089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1pPr>
            <a:lvl2pPr marL="555193" indent="-212216">
              <a:buClrTx/>
              <a:buSzPct val="100000"/>
              <a:buFont typeface="Trebuchet MS" pitchFamily="34" charset="0"/>
              <a:buChar char="−"/>
              <a:defRPr sz="1050">
                <a:latin typeface="Trebuchet MS"/>
                <a:cs typeface="Trebuchet MS"/>
              </a:defRPr>
            </a:lvl2pPr>
            <a:lvl3pPr marL="855297" indent="-169345">
              <a:buClrTx/>
              <a:buSzPct val="100000"/>
              <a:buFont typeface="Wingdings" pitchFamily="2" charset="2"/>
              <a:buChar char="§"/>
              <a:defRPr sz="1050">
                <a:latin typeface="Trebuchet MS"/>
                <a:cs typeface="Trebuchet MS"/>
              </a:defRPr>
            </a:lvl3pPr>
            <a:lvl4pPr marL="1198273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4pPr>
            <a:lvl5pPr marL="1541249" indent="-169345">
              <a:buClrTx/>
              <a:buFont typeface="Trebuchet MS" pitchFamily="34" charset="0"/>
              <a:buChar char="●"/>
              <a:defRPr sz="1050">
                <a:latin typeface="Trebuchet MS"/>
                <a:cs typeface="Trebuchet M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E6AA3-9E2D-44EB-84AE-C9CF12C7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702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73C23-832E-401D-BDA7-76748A2BEBD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F63C1F8-F43C-4BBD-AB4C-9703B7D1C41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6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A7503-BB9E-422F-B5B2-7C57A29A5F8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772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204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AF172-8C62-4665-B754-5603BED7432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5962AAA-CE64-4ACB-B85A-237BA6152CC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609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70609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4DA20-CE2E-466A-B09A-C100F84E96E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93E306-A3F0-4C4E-B0FF-FD295DA2929C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258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2C89D-D459-41BD-8202-7EC97B13F54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48271F8-35C8-4DEA-8FF7-26556359E1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96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B626B-B764-4416-A539-B79151E3C26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BBA6F7A-07C7-4CE1-986B-985ED3BD07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6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4965B2-DB5B-47E9-8BE7-B1BD7048227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19909"/>
            <a:ext cx="10475495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45909"/>
            <a:ext cx="10475495" cy="373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5EC1-E8C1-4EFB-A4FE-373B153AABF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AEE10-5F45-4096-87E1-9770FE8E1E9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461360" y="6240762"/>
            <a:ext cx="1121040" cy="57653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7C7383-6940-4355-81FA-DDFE4D121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0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739" r:id="rId14"/>
    <p:sldLayoutId id="2147483744" r:id="rId15"/>
    <p:sldLayoutId id="2147483745" r:id="rId16"/>
    <p:sldLayoutId id="2147483661" r:id="rId17"/>
    <p:sldLayoutId id="2147483664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4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7A6F89-A162-45E9-A1F1-A61FB6D6B0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86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39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39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slow">
    <p:randomBar dir="vert"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A6095-C316-46B9-BE68-731E82409DDD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E933-83A8-43E4-B384-FDA2D71530D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7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4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A6F89-A162-45E9-A1F1-A61FB6D6B05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86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39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39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0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slow">
    <p:randomBar dir="vert"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D9D6-D672-40E3-8ABD-4A5D10D4374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1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D9D6-D672-40E3-8ABD-4A5D10D4374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C17922-5C6A-469D-B53E-E03182AD5EFB}" type="datetime1">
              <a:rPr lang="en-ZA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464BB-5068-4F10-A090-C0CF00A7E3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61360" y="6240762"/>
            <a:ext cx="1121040" cy="57653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BC9C77-588B-4DC4-A6BC-ADA376ED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17922-5C6A-469D-B53E-E03182AD5EFB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1E933-83A8-43E4-B384-FDA2D71530D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MS PGothic" pitchFamily="34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MS PGothic" pitchFamily="34" charset="-128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464BB-5068-4F10-A090-C0CF00A7E3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61360" y="6240762"/>
            <a:ext cx="1121040" cy="57653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BC9C77-588B-4DC4-A6BC-ADA376ED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723760" cy="365125"/>
          </a:xfrm>
          <a:prstGeom prst="rect">
            <a:avLst/>
          </a:prstGeom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8DC1-38B9-47A3-9960-48BE97DB8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6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D9D6-D672-40E3-8ABD-4A5D10D4374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71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D9D6-D672-40E3-8ABD-4A5D10D4374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EA6095-C316-46B9-BE68-731E82409DD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D9D6-D672-40E3-8ABD-4A5D10D4374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EA6095-C316-46B9-BE68-731E82409DD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7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7"/>
            <a:ext cx="109728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EA6095-C316-46B9-BE68-731E82409DD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2020/06/19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1E933-83A8-43E4-B384-FDA2D71530D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IGITAL MEDIA\Logos\Inspiring new ways\PNG\BSA logo 2 BLACK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469" y="6200092"/>
            <a:ext cx="1536171" cy="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6540" y="6093296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40" y="842989"/>
            <a:ext cx="1151010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 typeface="Trebuchet MS" pitchFamily="34" charset="0"/>
        <a:buChar char="●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nd South Africa_01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7432" y="1270000"/>
            <a:ext cx="396876" cy="431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5BA216-2531-49E2-B150-E70EAA9B13EE}"/>
              </a:ext>
            </a:extLst>
          </p:cNvPr>
          <p:cNvSpPr txBox="1">
            <a:spLocks/>
          </p:cNvSpPr>
          <p:nvPr/>
        </p:nvSpPr>
        <p:spPr bwMode="auto">
          <a:xfrm>
            <a:off x="5411018" y="3460956"/>
            <a:ext cx="6324379" cy="1063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0" cap="small"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smtClean="0"/>
              <a:t>Quarter 4 Progress Report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/>
              <a:t>2019/2020</a:t>
            </a:r>
            <a:endParaRPr lang="en-US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2DB50D5-CD6A-4977-95E7-7F5366D4F3B7}"/>
              </a:ext>
            </a:extLst>
          </p:cNvPr>
          <p:cNvSpPr txBox="1">
            <a:spLocks/>
          </p:cNvSpPr>
          <p:nvPr/>
        </p:nvSpPr>
        <p:spPr bwMode="auto">
          <a:xfrm>
            <a:off x="5919129" y="1649361"/>
            <a:ext cx="5308159" cy="52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  <a:noAutofit/>
          </a:bodyPr>
          <a:lstStyle>
            <a:lvl1pPr marL="336550" indent="-336550" algn="l" defTabSz="450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50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20000"/>
              <a:buFont typeface="Wingdings" pitchFamily="2" charset="2"/>
              <a:buChar char="§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650" indent="-222250" algn="l" defTabSz="450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C522"/>
              </a:buClr>
              <a:buSzPct val="12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2250" algn="l" defTabSz="45085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050" indent="-222250" algn="l" defTabSz="45085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92" indent="-228479" algn="l" defTabSz="45696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52" indent="-228479" algn="l" defTabSz="45696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14" indent="-228479" algn="l" defTabSz="45696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76" indent="-228479" algn="l" defTabSz="45696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BRAND SOUTH AFRICA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684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</a:t>
            </a:r>
            <a:r>
              <a:rPr lang="en-ZA" sz="2000" dirty="0" smtClean="0">
                <a:solidFill>
                  <a:prstClr val="black"/>
                </a:solidFill>
              </a:rPr>
              <a:t>4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378513"/>
              </p:ext>
            </p:extLst>
          </p:nvPr>
        </p:nvGraphicFramePr>
        <p:xfrm>
          <a:off x="2" y="822730"/>
          <a:ext cx="12058649" cy="543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212">
                  <a:extLst>
                    <a:ext uri="{9D8B030D-6E8A-4147-A177-3AD203B41FA5}">
                      <a16:colId xmlns:a16="http://schemas.microsoft.com/office/drawing/2014/main" val="3631939910"/>
                    </a:ext>
                  </a:extLst>
                </a:gridCol>
                <a:gridCol w="871459">
                  <a:extLst>
                    <a:ext uri="{9D8B030D-6E8A-4147-A177-3AD203B41FA5}">
                      <a16:colId xmlns:a16="http://schemas.microsoft.com/office/drawing/2014/main" val="3055852783"/>
                    </a:ext>
                  </a:extLst>
                </a:gridCol>
                <a:gridCol w="1586727">
                  <a:extLst>
                    <a:ext uri="{9D8B030D-6E8A-4147-A177-3AD203B41FA5}">
                      <a16:colId xmlns:a16="http://schemas.microsoft.com/office/drawing/2014/main" val="865188079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3998611522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703066191"/>
                    </a:ext>
                  </a:extLst>
                </a:gridCol>
                <a:gridCol w="2390776">
                  <a:extLst>
                    <a:ext uri="{9D8B030D-6E8A-4147-A177-3AD203B41FA5}">
                      <a16:colId xmlns:a16="http://schemas.microsoft.com/office/drawing/2014/main" val="154579516"/>
                    </a:ext>
                  </a:extLst>
                </a:gridCol>
              </a:tblGrid>
              <a:tr h="323028">
                <a:tc gridSpan="6">
                  <a:txBody>
                    <a:bodyPr/>
                    <a:lstStyle/>
                    <a:p>
                      <a:pPr algn="ctr"/>
                      <a:r>
                        <a:rPr lang="en-ZA" sz="14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2: </a:t>
                      </a:r>
                      <a:r>
                        <a:rPr lang="en-ZA" sz="14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Proactive and coordinated reputation management of the Nation Brand</a:t>
                      </a:r>
                      <a:r>
                        <a:rPr lang="en-ZA" sz="10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ZA" sz="10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03870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n-GB" sz="10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 </a:t>
                      </a:r>
                      <a:r>
                        <a:rPr kumimoji="0" lang="en-GB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458028"/>
                  </a:ext>
                </a:extLst>
              </a:tr>
              <a:tr h="981492">
                <a:tc rowSpan="5">
                  <a:txBody>
                    <a:bodyPr/>
                    <a:lstStyle/>
                    <a:p>
                      <a:r>
                        <a:rPr lang="en-ZA" sz="10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Enhanced understanding of the Nation Brand performance</a:t>
                      </a:r>
                      <a:endParaRPr lang="en-ZA" sz="10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3.1. 12x </a:t>
                      </a: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research reports on performance of the Nation Brand produced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4x analysis reports on performance of the Nation Brand produced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Target Met:</a:t>
                      </a:r>
                      <a:endParaRPr lang="en-ZA" sz="900" b="1" kern="1400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900" b="1" kern="1400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Delivered </a:t>
                      </a:r>
                      <a:r>
                        <a:rPr lang="en-ZA" sz="9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 internal analysis reports. Meets over-all annual target of twelve. 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9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 Budget index – internal </a:t>
                      </a: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NBI and Nation Brand Equity 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 indices were released earlier in the financial year, hence only two covered in Q4. Annual target met. </a:t>
                      </a:r>
                      <a:endParaRPr kumimoji="0" lang="en-Z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88187"/>
                  </a:ext>
                </a:extLst>
              </a:tr>
              <a:tr h="91979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3.2. 4x </a:t>
                      </a: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SA Incorporated research analysis reports produced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1x SA Incorporated research analysis report produced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not Met: 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b="1" kern="1400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SA Inc. engagement in Ghana, with University of Ghana Business School cancelled 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SA Inc. engagement in Ghana, with University of Ghana Business School cancelled due to COVID-19 measures taken by both the Ghanaian and South African governments</a:t>
                      </a:r>
                      <a:endParaRPr kumimoji="0" lang="en-Z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6111"/>
                  </a:ext>
                </a:extLst>
              </a:tr>
              <a:tr h="125800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3.3. 4x </a:t>
                      </a: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quarterly domestic perceptions research conducted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1x quarterly domestic perceptions research study conducted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Target Met:</a:t>
                      </a:r>
                      <a:endParaRPr kumimoji="0" lang="en-ZA" sz="900" b="1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endParaRPr lang="en-ZA" sz="900" b="1" kern="1400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Received National Omnibus report</a:t>
                      </a:r>
                      <a:endParaRPr lang="en-ZA" sz="900" b="1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Conducted monthly surveys – February &amp; March</a:t>
                      </a:r>
                      <a:endParaRPr lang="en-ZA" sz="900" b="1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Trust – qualitative research conducted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9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Trust focus groups deferred due to COVID-19 lockdown measures 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120860"/>
                  </a:ext>
                </a:extLst>
              </a:tr>
              <a:tr h="83209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3.4. 16x </a:t>
                      </a: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Market reports received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16x Market reports received; 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Fieldwork completion, development of final market, regional and overall report produced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Target Not Met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900" b="1" kern="1400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During Mid-term review &amp; Strategy planning a proposed implementation of new South Africa Global Reputation Study was recommended</a:t>
                      </a:r>
                      <a:r>
                        <a:rPr lang="en-ZA" sz="900" b="1" kern="14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due to global dynamics.</a:t>
                      </a:r>
                      <a:endParaRPr lang="en-ZA" sz="900" b="1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68291"/>
                  </a:ext>
                </a:extLst>
              </a:tr>
              <a:tr h="716857">
                <a:tc vMerge="1">
                  <a:txBody>
                    <a:bodyPr/>
                    <a:lstStyle/>
                    <a:p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3.5.</a:t>
                      </a:r>
                      <a:r>
                        <a:rPr lang="en-ZA" sz="1000" b="1" baseline="0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1x </a:t>
                      </a: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approved Annual SA Competitiveness Forum outcome report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Not applicable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Not applicable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0506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31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</a:t>
            </a:r>
            <a:r>
              <a:rPr lang="en-ZA" sz="2000" dirty="0" smtClean="0">
                <a:solidFill>
                  <a:prstClr val="black"/>
                </a:solidFill>
              </a:rPr>
              <a:t>4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668856"/>
              </p:ext>
            </p:extLst>
          </p:nvPr>
        </p:nvGraphicFramePr>
        <p:xfrm>
          <a:off x="378690" y="822729"/>
          <a:ext cx="11600874" cy="522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28">
                  <a:extLst>
                    <a:ext uri="{9D8B030D-6E8A-4147-A177-3AD203B41FA5}">
                      <a16:colId xmlns:a16="http://schemas.microsoft.com/office/drawing/2014/main" val="3077731219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3458542218"/>
                    </a:ext>
                  </a:extLst>
                </a:gridCol>
                <a:gridCol w="2600305">
                  <a:extLst>
                    <a:ext uri="{9D8B030D-6E8A-4147-A177-3AD203B41FA5}">
                      <a16:colId xmlns:a16="http://schemas.microsoft.com/office/drawing/2014/main" val="4277907738"/>
                    </a:ext>
                  </a:extLst>
                </a:gridCol>
                <a:gridCol w="2193368">
                  <a:extLst>
                    <a:ext uri="{9D8B030D-6E8A-4147-A177-3AD203B41FA5}">
                      <a16:colId xmlns:a16="http://schemas.microsoft.com/office/drawing/2014/main" val="2586310349"/>
                    </a:ext>
                  </a:extLst>
                </a:gridCol>
                <a:gridCol w="3205376">
                  <a:extLst>
                    <a:ext uri="{9D8B030D-6E8A-4147-A177-3AD203B41FA5}">
                      <a16:colId xmlns:a16="http://schemas.microsoft.com/office/drawing/2014/main" val="1055803704"/>
                    </a:ext>
                  </a:extLst>
                </a:gridCol>
                <a:gridCol w="1606770">
                  <a:extLst>
                    <a:ext uri="{9D8B030D-6E8A-4147-A177-3AD203B41FA5}">
                      <a16:colId xmlns:a16="http://schemas.microsoft.com/office/drawing/2014/main" val="1362432630"/>
                    </a:ext>
                  </a:extLst>
                </a:gridCol>
              </a:tblGrid>
              <a:tr h="44780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2: </a:t>
                      </a:r>
                      <a:r>
                        <a:rPr kumimoji="0" lang="en-ZA" sz="14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Proactive and coordinated reputation management of the Nation Brand</a:t>
                      </a:r>
                      <a:r>
                        <a:rPr kumimoji="0" lang="en-ZA" sz="14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2775"/>
                  </a:ext>
                </a:extLst>
              </a:tr>
              <a:tr h="52755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n-GB" sz="10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 </a:t>
                      </a:r>
                      <a:r>
                        <a:rPr kumimoji="0" lang="en-GB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181414"/>
                  </a:ext>
                </a:extLst>
              </a:tr>
              <a:tr h="475469">
                <a:tc rowSpan="3">
                  <a:txBody>
                    <a:bodyPr/>
                    <a:lstStyle/>
                    <a:p>
                      <a:r>
                        <a:rPr lang="en-ZA" sz="10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Improved Nation Brand reputation and perceptions amongst South Africans</a:t>
                      </a:r>
                      <a:endParaRPr lang="en-ZA" sz="10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4.1. 9x </a:t>
                      </a: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PYP activities implemented 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Provincial PYP activities implemented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</a:t>
                      </a: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</a:t>
                      </a: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endParaRPr lang="en-ZA" sz="900" b="1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Play Your Part schools activity in Western Cape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9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94635"/>
                  </a:ext>
                </a:extLst>
              </a:tr>
              <a:tr h="14757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4.2. 10x </a:t>
                      </a: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activations utilised to promote constitutional awareness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activations utilised to promote constitutional awareness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 and Exceeded:</a:t>
                      </a:r>
                      <a:endParaRPr lang="en-ZA" sz="900" b="1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Four </a:t>
                      </a: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activities implemented are: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Freedom of Expression activation in Western Cape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Freedom of Expression activation in Mpumalanga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Promotion of Access to Information activation in Limpopo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Promotion of Access to Information activation in North West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9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Due to requests from the Office of the Deputy Minister in the Presidency to collaborate in the execution of Limpopo and North West activities. </a:t>
                      </a:r>
                      <a:endParaRPr lang="en-ZA" sz="9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929468"/>
                  </a:ext>
                </a:extLst>
              </a:tr>
              <a:tr h="222286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4.3. 16x </a:t>
                      </a: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marketing platforms utilised for the constitutional awareness campaign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4x marketing platforms utilised to promote the constitutional awareness campaign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 and Exceeded: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9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of 11 platforms were utilised to promoted constitutional awareness and to make up for Q2 &amp; Q3 shortfall: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TV taxi ranks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2.Uber TV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3.Massive Metro (Taxi)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4.Taxi TV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5.Soweto Vilakazi street (Outdoor banner)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6.Sowetan Digital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7.Sowetan Print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8.Regional Radio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9.Community Radio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 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Cinema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 </a:t>
                      </a: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DSTV (10 channels</a:t>
                      </a:r>
                      <a:endParaRPr lang="en-GB" sz="900" b="1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promotional platform</a:t>
                      </a:r>
                      <a:r>
                        <a:rPr lang="en-ZA" sz="9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selected gave Brand South Africa an opportunity for exposure on multi platforms on DSTV. This also assisted in catching up for the targets not met in Q2 &amp; Q3.</a:t>
                      </a:r>
                      <a:endParaRPr lang="en-ZA" sz="9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2092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44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4</a:t>
            </a:r>
            <a:r>
              <a:rPr lang="en-ZA" sz="2000" dirty="0" smtClean="0">
                <a:solidFill>
                  <a:prstClr val="black"/>
                </a:solidFill>
              </a:rPr>
              <a:t>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593892"/>
              </p:ext>
            </p:extLst>
          </p:nvPr>
        </p:nvGraphicFramePr>
        <p:xfrm>
          <a:off x="-3" y="822735"/>
          <a:ext cx="12192002" cy="625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322">
                  <a:extLst>
                    <a:ext uri="{9D8B030D-6E8A-4147-A177-3AD203B41FA5}">
                      <a16:colId xmlns:a16="http://schemas.microsoft.com/office/drawing/2014/main" val="2537358046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val="3567319457"/>
                    </a:ext>
                  </a:extLst>
                </a:gridCol>
                <a:gridCol w="997694">
                  <a:extLst>
                    <a:ext uri="{9D8B030D-6E8A-4147-A177-3AD203B41FA5}">
                      <a16:colId xmlns:a16="http://schemas.microsoft.com/office/drawing/2014/main" val="3119058863"/>
                    </a:ext>
                  </a:extLst>
                </a:gridCol>
                <a:gridCol w="1179965">
                  <a:extLst>
                    <a:ext uri="{9D8B030D-6E8A-4147-A177-3AD203B41FA5}">
                      <a16:colId xmlns:a16="http://schemas.microsoft.com/office/drawing/2014/main" val="556293508"/>
                    </a:ext>
                  </a:extLst>
                </a:gridCol>
                <a:gridCol w="7278052">
                  <a:extLst>
                    <a:ext uri="{9D8B030D-6E8A-4147-A177-3AD203B41FA5}">
                      <a16:colId xmlns:a16="http://schemas.microsoft.com/office/drawing/2014/main" val="2431255544"/>
                    </a:ext>
                  </a:extLst>
                </a:gridCol>
                <a:gridCol w="1028699">
                  <a:extLst>
                    <a:ext uri="{9D8B030D-6E8A-4147-A177-3AD203B41FA5}">
                      <a16:colId xmlns:a16="http://schemas.microsoft.com/office/drawing/2014/main" val="1413714085"/>
                    </a:ext>
                  </a:extLst>
                </a:gridCol>
              </a:tblGrid>
              <a:tr h="246640">
                <a:tc gridSpan="6">
                  <a:txBody>
                    <a:bodyPr/>
                    <a:lstStyle/>
                    <a:p>
                      <a:pPr algn="ctr"/>
                      <a:r>
                        <a:rPr lang="en-ZA" sz="14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3: Proactive and coordinated communication of the Nation Brand values system and value proposition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35056"/>
                  </a:ext>
                </a:extLst>
              </a:tr>
              <a:tr h="39172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9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9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9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9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9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9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900" b="1" kern="1400" dirty="0" smtClean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n-GB" sz="9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900" b="1" kern="1400" dirty="0" smtClean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9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</a:t>
                      </a:r>
                      <a:r>
                        <a:rPr lang="en-GB" sz="900" b="1" kern="1400" dirty="0" smtClean="0">
                          <a:effectLst/>
                          <a:latin typeface="Trebuchet MS" panose="020B0603020202020204" pitchFamily="34" charset="0"/>
                        </a:rPr>
                        <a:t> 4 </a:t>
                      </a:r>
                      <a:r>
                        <a:rPr lang="en-GB" sz="90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9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60122"/>
                  </a:ext>
                </a:extLst>
              </a:tr>
              <a:tr h="5260385">
                <a:tc>
                  <a:txBody>
                    <a:bodyPr/>
                    <a:lstStyle/>
                    <a:p>
                      <a:pPr marL="0" marR="2159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Improved Nation Brand reputation and perceptions domestically and internationally</a:t>
                      </a:r>
                      <a:endParaRPr kumimoji="0" lang="en-Z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Quarterly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100x positive communication content pieces published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25x of planned positive communication content pieces published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ZA" sz="9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Met:</a:t>
                      </a:r>
                      <a:endParaRPr lang="en-ZA" sz="900" b="1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Comedy </a:t>
                      </a: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Poetry = Love for Community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Brand South Africa “Play Your Part” ambassadors Empower Local Learners in Cape Town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 Africa to draw expat goodwill and expertise in Australia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 Universe Comes Home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ZA" sz="900" b="1" baseline="300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Annual SAFTA’s Nominees Announcement in Style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the Love of the Game: South Africa to host the World Football Summit Africa</a:t>
                      </a: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Cubing Hub: Thinking Outside the </a:t>
                      </a: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Box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Let’s Make 2020 as incredible as 2019, all you have to do is play you part for SA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26th Annual Investing in African Mining Indaba in Cape Town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Congratulations to the Class of 2019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Mokopane Careerwise leveraging opportunities in the educational space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 South Africa urges citizens around the world to play their part to unite the fight against Covid-19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we rally together as a nation, we can stop the spread of Covid-19</a:t>
                      </a:r>
                      <a:r>
                        <a:rPr lang="en-ZA" sz="900" b="1" baseline="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 linings – why now is the time to step up trade between SA and Australia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blueprint for the world to learn from – decisive, quick and collaborative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Africa’s Continental Leadership Role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Culinary Excellence Draws Tourists to South Africa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Africa’s Global Competitiveness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and Medical Innovation in South Africa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content on social media platforms</a:t>
                      </a: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r>
                        <a:rPr lang="en-ZA" sz="900" b="1" baseline="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Congratulations to Team South Africa, who took first place at the 5th International School Moot Court Competition in Gdynia, Poland. 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r>
                        <a:rPr lang="en-ZA" sz="900" b="1" baseline="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Recognition of South African cultural ambassador, Esther Mahlangu, whose passion for Traditional Ndebele art continues to make waves on the global stage and with mega brands.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9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Local film, The Zulu Wedding, won big at Pan African Film &amp; Arts Festival 2020, bagging the Festival Director’s award - Best Narrative Feature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endParaRPr lang="en-ZA" sz="900" b="1" dirty="0" smtClean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endParaRPr lang="en-ZA" sz="9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9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11044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4</a:t>
            </a:r>
            <a:r>
              <a:rPr lang="en-ZA" sz="2000" dirty="0" smtClean="0">
                <a:solidFill>
                  <a:prstClr val="black"/>
                </a:solidFill>
              </a:rPr>
              <a:t>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39254"/>
              </p:ext>
            </p:extLst>
          </p:nvPr>
        </p:nvGraphicFramePr>
        <p:xfrm>
          <a:off x="-1" y="822731"/>
          <a:ext cx="12105314" cy="44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403">
                  <a:extLst>
                    <a:ext uri="{9D8B030D-6E8A-4147-A177-3AD203B41FA5}">
                      <a16:colId xmlns:a16="http://schemas.microsoft.com/office/drawing/2014/main" val="2537358046"/>
                    </a:ext>
                  </a:extLst>
                </a:gridCol>
                <a:gridCol w="1019037">
                  <a:extLst>
                    <a:ext uri="{9D8B030D-6E8A-4147-A177-3AD203B41FA5}">
                      <a16:colId xmlns:a16="http://schemas.microsoft.com/office/drawing/2014/main" val="3567319457"/>
                    </a:ext>
                  </a:extLst>
                </a:gridCol>
                <a:gridCol w="1338269">
                  <a:extLst>
                    <a:ext uri="{9D8B030D-6E8A-4147-A177-3AD203B41FA5}">
                      <a16:colId xmlns:a16="http://schemas.microsoft.com/office/drawing/2014/main" val="3119058863"/>
                    </a:ext>
                  </a:extLst>
                </a:gridCol>
                <a:gridCol w="1235017">
                  <a:extLst>
                    <a:ext uri="{9D8B030D-6E8A-4147-A177-3AD203B41FA5}">
                      <a16:colId xmlns:a16="http://schemas.microsoft.com/office/drawing/2014/main" val="556293508"/>
                    </a:ext>
                  </a:extLst>
                </a:gridCol>
                <a:gridCol w="6267450">
                  <a:extLst>
                    <a:ext uri="{9D8B030D-6E8A-4147-A177-3AD203B41FA5}">
                      <a16:colId xmlns:a16="http://schemas.microsoft.com/office/drawing/2014/main" val="2431255544"/>
                    </a:ext>
                  </a:extLst>
                </a:gridCol>
                <a:gridCol w="1180138">
                  <a:extLst>
                    <a:ext uri="{9D8B030D-6E8A-4147-A177-3AD203B41FA5}">
                      <a16:colId xmlns:a16="http://schemas.microsoft.com/office/drawing/2014/main" val="1413714085"/>
                    </a:ext>
                  </a:extLst>
                </a:gridCol>
              </a:tblGrid>
              <a:tr h="555352">
                <a:tc gridSpan="6">
                  <a:txBody>
                    <a:bodyPr/>
                    <a:lstStyle/>
                    <a:p>
                      <a:pPr algn="ctr"/>
                      <a:r>
                        <a:rPr lang="en-ZA" sz="14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3: Proactive and coordinated communication of the Nation Brand values system and value proposition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35056"/>
                  </a:ext>
                </a:extLst>
              </a:tr>
              <a:tr h="654251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n-GB" sz="11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 4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60122"/>
                  </a:ext>
                </a:extLst>
              </a:tr>
              <a:tr h="3237757">
                <a:tc>
                  <a:txBody>
                    <a:bodyPr/>
                    <a:lstStyle/>
                    <a:p>
                      <a:pPr marL="0" marR="2159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Improved Nation Brand reputation and perceptions domestically and internationally</a:t>
                      </a:r>
                      <a:endParaRPr kumimoji="0" lang="en-ZA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defTabSz="62865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Quarterly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100x positive communication content pieces published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25x of planned positive communication content pieces published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25x planned positive communication content pieces published:</a:t>
                      </a:r>
                      <a:r>
                        <a:rPr lang="en-US" sz="11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Continued…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 content on social media platforms: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 Support for the #ProteasWomen T20 World Cup announcement ceremony. 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 Congratulations to the Blitzboks as they clinch their 5th championship title at the LA sevens Rugby games.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 Congratulations Pearl Thusi and the entire Queen Sono team for securing bag and flying the flag high! Flag of South Africa</a:t>
                      </a: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ZA" sz="1100" b="1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US" sz="1100" b="1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 variance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11044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4</a:t>
            </a:r>
            <a:r>
              <a:rPr lang="en-ZA" sz="2000" dirty="0" smtClean="0">
                <a:solidFill>
                  <a:prstClr val="black"/>
                </a:solidFill>
              </a:rPr>
              <a:t> 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821700"/>
              </p:ext>
            </p:extLst>
          </p:nvPr>
        </p:nvGraphicFramePr>
        <p:xfrm>
          <a:off x="64656" y="1168424"/>
          <a:ext cx="12034980" cy="448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80">
                  <a:extLst>
                    <a:ext uri="{9D8B030D-6E8A-4147-A177-3AD203B41FA5}">
                      <a16:colId xmlns:a16="http://schemas.microsoft.com/office/drawing/2014/main" val="2569785539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13203373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5830685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938574130"/>
                    </a:ext>
                  </a:extLst>
                </a:gridCol>
                <a:gridCol w="3665105">
                  <a:extLst>
                    <a:ext uri="{9D8B030D-6E8A-4147-A177-3AD203B41FA5}">
                      <a16:colId xmlns:a16="http://schemas.microsoft.com/office/drawing/2014/main" val="1772660871"/>
                    </a:ext>
                  </a:extLst>
                </a:gridCol>
                <a:gridCol w="2707986">
                  <a:extLst>
                    <a:ext uri="{9D8B030D-6E8A-4147-A177-3AD203B41FA5}">
                      <a16:colId xmlns:a16="http://schemas.microsoft.com/office/drawing/2014/main" val="11480274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3: Proactive and coordinated communication of the Nation Brand values system and value proposition</a:t>
                      </a: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3002"/>
                  </a:ext>
                </a:extLst>
              </a:tr>
              <a:tr h="702409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 4</a:t>
                      </a:r>
                      <a:r>
                        <a:rPr lang="en-GB" sz="11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ACTUAL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PERFORMANCE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630658"/>
                  </a:ext>
                </a:extLst>
              </a:tr>
              <a:tr h="1311781">
                <a:tc rowSpan="2">
                  <a:txBody>
                    <a:bodyPr/>
                    <a:lstStyle/>
                    <a:p>
                      <a:pPr marR="2159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Improved Nation Brand reputation and perceptions domestically and internationally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Trebuchet MS" panose="020B0603020202020204" pitchFamily="34" charset="0"/>
                        </a:rPr>
                        <a:t>Annual</a:t>
                      </a:r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5.2. 5% increase in users who engage with Brand SA content on its digital platforms</a:t>
                      </a:r>
                      <a:endParaRPr lang="en-Z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 increase in users who engage with Brand SA content on its digital platforms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 and Exceeded: 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6.8% growth across all platforms 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 of 5% was exceeded due to the popularity of content posted. This was a new target and we could not be sure what to expect without a digital agency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61894"/>
                  </a:ext>
                </a:extLst>
              </a:tr>
              <a:tr h="2167281">
                <a:tc vMerge="1">
                  <a:txBody>
                    <a:bodyPr/>
                    <a:lstStyle/>
                    <a:p>
                      <a:pPr marR="2159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Trebuchet MS" panose="020B0603020202020204" pitchFamily="34" charset="0"/>
                        </a:rPr>
                        <a:t>5.3. 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11x implemented media engagement activities to strengthen relations and liaison with media</a:t>
                      </a:r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3x implemented media engagement activities to strengthen relations and liaison with media</a:t>
                      </a:r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Met: 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Three media engagement activities implemented: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WEF Media Tour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ZA" sz="11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Mining Indaba Media Engagement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ZA" sz="11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 Summit Media Tour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100" b="1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Not variance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79007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</a:t>
            </a:r>
            <a:r>
              <a:rPr lang="en-ZA" sz="2000" dirty="0" smtClean="0">
                <a:solidFill>
                  <a:prstClr val="black"/>
                </a:solidFill>
              </a:rPr>
              <a:t>4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928044"/>
              </p:ext>
            </p:extLst>
          </p:nvPr>
        </p:nvGraphicFramePr>
        <p:xfrm>
          <a:off x="109057" y="822726"/>
          <a:ext cx="11954311" cy="459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737">
                  <a:extLst>
                    <a:ext uri="{9D8B030D-6E8A-4147-A177-3AD203B41FA5}">
                      <a16:colId xmlns:a16="http://schemas.microsoft.com/office/drawing/2014/main" val="3996259185"/>
                    </a:ext>
                  </a:extLst>
                </a:gridCol>
                <a:gridCol w="981512">
                  <a:extLst>
                    <a:ext uri="{9D8B030D-6E8A-4147-A177-3AD203B41FA5}">
                      <a16:colId xmlns:a16="http://schemas.microsoft.com/office/drawing/2014/main" val="3276985205"/>
                    </a:ext>
                  </a:extLst>
                </a:gridCol>
                <a:gridCol w="1744911">
                  <a:extLst>
                    <a:ext uri="{9D8B030D-6E8A-4147-A177-3AD203B41FA5}">
                      <a16:colId xmlns:a16="http://schemas.microsoft.com/office/drawing/2014/main" val="3950462179"/>
                    </a:ext>
                  </a:extLst>
                </a:gridCol>
                <a:gridCol w="1921078">
                  <a:extLst>
                    <a:ext uri="{9D8B030D-6E8A-4147-A177-3AD203B41FA5}">
                      <a16:colId xmlns:a16="http://schemas.microsoft.com/office/drawing/2014/main" val="4022916369"/>
                    </a:ext>
                  </a:extLst>
                </a:gridCol>
                <a:gridCol w="3783435">
                  <a:extLst>
                    <a:ext uri="{9D8B030D-6E8A-4147-A177-3AD203B41FA5}">
                      <a16:colId xmlns:a16="http://schemas.microsoft.com/office/drawing/2014/main" val="457596855"/>
                    </a:ext>
                  </a:extLst>
                </a:gridCol>
                <a:gridCol w="2256638">
                  <a:extLst>
                    <a:ext uri="{9D8B030D-6E8A-4147-A177-3AD203B41FA5}">
                      <a16:colId xmlns:a16="http://schemas.microsoft.com/office/drawing/2014/main" val="1756808506"/>
                    </a:ext>
                  </a:extLst>
                </a:gridCol>
              </a:tblGrid>
              <a:tr h="35358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4: Proactive and coordinated marketing of the Nation Brand and the Nation Brand identity</a:t>
                      </a: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08696"/>
                  </a:ext>
                </a:extLst>
              </a:tr>
              <a:tr h="526659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2019/20</a:t>
                      </a:r>
                      <a:r>
                        <a:rPr lang="en-GB" sz="11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ANNUAL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 </a:t>
                      </a:r>
                      <a:r>
                        <a:rPr kumimoji="0" lang="en-GB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185918"/>
                  </a:ext>
                </a:extLst>
              </a:tr>
              <a:tr h="1592684">
                <a:tc rowSpan="2"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Enhanced awareness of the Nation Brand identity, image, and competitiveness and Nation Brand value proposition</a:t>
                      </a:r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6.1. 12x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international </a:t>
                      </a: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platforms utilised to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promote the Nation Brand identity, image, values and competitiveness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international platforms utilised to promote the Nation Brand identity, image, values and competitiveness 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 and Exceeded: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CEO’s Knows promoted on business 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Made in SA videos promoted in the 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continent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NASCAR Africa Project, USA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opportunity presented itself for Brand South Africa to promote the 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rand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the NASCAR Africa project that was deemed strategic enough to support.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017648"/>
                  </a:ext>
                </a:extLst>
              </a:tr>
              <a:tr h="211934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6.2. 13x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PYP domestic platforms utilised to promote the Nation Brand 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PYP domestic platforms utilised to promote the Nation Brand 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 and Exceeded: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1.Welcome and send off activation of Miss </a:t>
                      </a:r>
                      <a:r>
                        <a:rPr lang="en-ZA" sz="11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2.Promoted investment AV on </a:t>
                      </a:r>
                      <a:r>
                        <a:rPr lang="en-ZA" sz="11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ENCA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3.Human Rights day digital campaign.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1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There was a tactical opportunity that was strategic enough for Brand South Africa to support: </a:t>
                      </a:r>
                      <a:r>
                        <a:rPr lang="en-ZA" sz="11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 Universe</a:t>
                      </a:r>
                      <a:r>
                        <a:rPr lang="en-ZA" sz="11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100" b="1" kern="1400" dirty="0" err="1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Zozibini’s</a:t>
                      </a:r>
                      <a:r>
                        <a:rPr lang="en-ZA" sz="11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homecoming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4331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4</a:t>
            </a:r>
            <a:r>
              <a:rPr lang="en-ZA" sz="2000" dirty="0" smtClean="0">
                <a:solidFill>
                  <a:prstClr val="black"/>
                </a:solidFill>
              </a:rPr>
              <a:t> 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654900"/>
              </p:ext>
            </p:extLst>
          </p:nvPr>
        </p:nvGraphicFramePr>
        <p:xfrm>
          <a:off x="109056" y="822732"/>
          <a:ext cx="11937533" cy="375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55">
                  <a:extLst>
                    <a:ext uri="{9D8B030D-6E8A-4147-A177-3AD203B41FA5}">
                      <a16:colId xmlns:a16="http://schemas.microsoft.com/office/drawing/2014/main" val="2336258241"/>
                    </a:ext>
                  </a:extLst>
                </a:gridCol>
                <a:gridCol w="842219">
                  <a:extLst>
                    <a:ext uri="{9D8B030D-6E8A-4147-A177-3AD203B41FA5}">
                      <a16:colId xmlns:a16="http://schemas.microsoft.com/office/drawing/2014/main" val="2200086168"/>
                    </a:ext>
                  </a:extLst>
                </a:gridCol>
                <a:gridCol w="1409801">
                  <a:extLst>
                    <a:ext uri="{9D8B030D-6E8A-4147-A177-3AD203B41FA5}">
                      <a16:colId xmlns:a16="http://schemas.microsoft.com/office/drawing/2014/main" val="1367689571"/>
                    </a:ext>
                  </a:extLst>
                </a:gridCol>
                <a:gridCol w="1391491">
                  <a:extLst>
                    <a:ext uri="{9D8B030D-6E8A-4147-A177-3AD203B41FA5}">
                      <a16:colId xmlns:a16="http://schemas.microsoft.com/office/drawing/2014/main" val="3836446473"/>
                    </a:ext>
                  </a:extLst>
                </a:gridCol>
                <a:gridCol w="3794253">
                  <a:extLst>
                    <a:ext uri="{9D8B030D-6E8A-4147-A177-3AD203B41FA5}">
                      <a16:colId xmlns:a16="http://schemas.microsoft.com/office/drawing/2014/main" val="3375795642"/>
                    </a:ext>
                  </a:extLst>
                </a:gridCol>
                <a:gridCol w="3483614">
                  <a:extLst>
                    <a:ext uri="{9D8B030D-6E8A-4147-A177-3AD203B41FA5}">
                      <a16:colId xmlns:a16="http://schemas.microsoft.com/office/drawing/2014/main" val="1827943454"/>
                    </a:ext>
                  </a:extLst>
                </a:gridCol>
              </a:tblGrid>
              <a:tr h="1521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4: Proactive and coordinated marketing of the Nation Brand and the Nation Brand identity</a:t>
                      </a: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90921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STRATEGIC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OBJECTIVE</a:t>
                      </a: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REPORTINGPERIOD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QAURTER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n-GB" sz="11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ACTUAL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PERFORMANCE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352266"/>
                  </a:ext>
                </a:extLst>
              </a:tr>
              <a:tr h="892095">
                <a:tc rowSpan="3">
                  <a:txBody>
                    <a:bodyPr/>
                    <a:lstStyle/>
                    <a:p>
                      <a:r>
                        <a:rPr lang="en-ZA" sz="1100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 A cohesive approach when promoting and marketing the Nation Brand amongst targeted stakeholders</a:t>
                      </a:r>
                      <a:endParaRPr lang="en-ZA" sz="11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1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7.1. 9x </a:t>
                      </a: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Nation Brand alignment training workshops implemented in provinces (1x per province)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1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 Brand alignment training workshops implemented 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not Met</a:t>
                      </a:r>
                      <a:r>
                        <a:rPr lang="en-ZA" sz="110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ZA" sz="1100" b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training workshops implemented  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Brand SA-Led workshops in the Northern Cape and Eastern Cape could not be delivered due to restrictive measures put in place by government to curb the spread of the COVID-19 pandemic.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03900"/>
                  </a:ext>
                </a:extLst>
              </a:tr>
              <a:tr h="892095">
                <a:tc vMerge="1">
                  <a:txBody>
                    <a:bodyPr/>
                    <a:lstStyle/>
                    <a:p>
                      <a:endParaRPr lang="en-ZA" sz="1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7.2. Leverage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off 3x Stakeholder-led platforms to deliver </a:t>
                      </a: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Nation Brand alignment training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Leverage off 1x Stakeholder-led platforms to deliver Nation Brand alignment training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not Met: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Stakeholder-led workshop was not executed in Q4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stakeholder-led workshop in Gauteng  could not be delivered due to restrictive measures put in place by government to curb the spread of the COVID-19 pandemic.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693639"/>
                  </a:ext>
                </a:extLst>
              </a:tr>
              <a:tr h="892095">
                <a:tc vMerge="1">
                  <a:txBody>
                    <a:bodyPr/>
                    <a:lstStyle/>
                    <a:p>
                      <a:endParaRPr lang="en-ZA" sz="1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7.3. 500x </a:t>
                      </a: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new users on marketer’s portal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125x new registrations on the marketer’s portal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 and Exceeded: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total of 215 registrations were achieved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This can be attributed to the successful promotional campaign as well as 3 tender briefings that took place in Q4 where bidders accessed the toolkit for more information on Brand South Africa.</a:t>
                      </a:r>
                      <a:endParaRPr lang="en-ZA" sz="1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00046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4</a:t>
            </a:r>
            <a:r>
              <a:rPr lang="en-ZA" sz="2000" dirty="0" smtClean="0">
                <a:solidFill>
                  <a:prstClr val="black"/>
                </a:solidFill>
              </a:rPr>
              <a:t>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630988"/>
              </p:ext>
            </p:extLst>
          </p:nvPr>
        </p:nvGraphicFramePr>
        <p:xfrm>
          <a:off x="19667" y="665417"/>
          <a:ext cx="12182166" cy="562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064">
                  <a:extLst>
                    <a:ext uri="{9D8B030D-6E8A-4147-A177-3AD203B41FA5}">
                      <a16:colId xmlns:a16="http://schemas.microsoft.com/office/drawing/2014/main" val="2336258241"/>
                    </a:ext>
                  </a:extLst>
                </a:gridCol>
                <a:gridCol w="978206">
                  <a:extLst>
                    <a:ext uri="{9D8B030D-6E8A-4147-A177-3AD203B41FA5}">
                      <a16:colId xmlns:a16="http://schemas.microsoft.com/office/drawing/2014/main" val="2200086168"/>
                    </a:ext>
                  </a:extLst>
                </a:gridCol>
                <a:gridCol w="1284163">
                  <a:extLst>
                    <a:ext uri="{9D8B030D-6E8A-4147-A177-3AD203B41FA5}">
                      <a16:colId xmlns:a16="http://schemas.microsoft.com/office/drawing/2014/main" val="136768957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836446473"/>
                    </a:ext>
                  </a:extLst>
                </a:gridCol>
                <a:gridCol w="5886450">
                  <a:extLst>
                    <a:ext uri="{9D8B030D-6E8A-4147-A177-3AD203B41FA5}">
                      <a16:colId xmlns:a16="http://schemas.microsoft.com/office/drawing/2014/main" val="3375795642"/>
                    </a:ext>
                  </a:extLst>
                </a:gridCol>
                <a:gridCol w="1390958">
                  <a:extLst>
                    <a:ext uri="{9D8B030D-6E8A-4147-A177-3AD203B41FA5}">
                      <a16:colId xmlns:a16="http://schemas.microsoft.com/office/drawing/2014/main" val="1827943454"/>
                    </a:ext>
                  </a:extLst>
                </a:gridCol>
              </a:tblGrid>
              <a:tr h="41017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4: Proactive and coordinated marketing of the Nation Brand and the Nation Brand identity</a:t>
                      </a:r>
                      <a:endParaRPr kumimoji="0" lang="en-Z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90921"/>
                  </a:ext>
                </a:extLst>
              </a:tr>
              <a:tr h="48321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</a:t>
                      </a: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 4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352266"/>
                  </a:ext>
                </a:extLst>
              </a:tr>
              <a:tr h="410171">
                <a:tc>
                  <a:txBody>
                    <a:bodyPr/>
                    <a:lstStyle/>
                    <a:p>
                      <a:r>
                        <a:rPr lang="en-ZA" sz="105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Strengthened Nation Brand advocacy, domestically and amongst South Africans living abroad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8.1. 60x </a:t>
                      </a: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PYP ambassador engagements (online or offline) achieved in promoting the Nation Brand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15x PYP ambassador engagements achieved in promoting the Nation Brand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Met &amp; Exceeded: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17x PYP ambassador engagements (online or offline) achieved in promoting the Nation Brand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Nnusi Gazi Foundation (Education N/W)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Rianette, SAVE NET initiative (National)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Jabulile Gwala (In good company, women empowerment, Gauteng)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Aurelia Nxumalo + Buhle Mbele (The Professionista initiative, women empowerment, Gauteng)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Shamilla Ramjawan (Education, Princess D Menstrual Cup, Mpumalanga)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Sandiso Sibiso (C.T, Innovation)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Pamela Bass (DBN, Media)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Mpumelelo Mtintso (Book Ibhoni, Gauteng, education)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Thami Dish Foundation (Human rights day, Gauteng)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Thandy Matlaila (Wellness, Covid 19, Gauteng)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TTMBA (Miss Universe welcome Gauteng)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Ntando Kunene (Miss Universe welcome, Gauteng)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Jozi Cats (gender Inclusiveness, Gauteng)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Ntsaki Mkhari (boy’s legends initiative, Limpopo, Covid 19 call to action)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Goliath brothers (Gauteng, Covid 19 call to action)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Ntsako Mhlanga (education)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r>
                        <a:rPr lang="en-ZA" sz="1050" b="1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Azael Langa (creative arts)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endParaRPr lang="en-ZA" sz="1050" b="1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PYP ambassadors were mobilised in 2 strategic and important engagements, Zozibini’ s </a:t>
                      </a:r>
                      <a:r>
                        <a:rPr lang="en-ZA" sz="105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homecoming and interventions on  COVID 19 pandemic response</a:t>
                      </a:r>
                      <a:endParaRPr lang="en-ZA" sz="105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1717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</a:t>
            </a:r>
            <a:r>
              <a:rPr lang="en-ZA" sz="2000" dirty="0" smtClean="0">
                <a:solidFill>
                  <a:prstClr val="black"/>
                </a:solidFill>
              </a:rPr>
              <a:t>4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479443"/>
              </p:ext>
            </p:extLst>
          </p:nvPr>
        </p:nvGraphicFramePr>
        <p:xfrm>
          <a:off x="151004" y="822729"/>
          <a:ext cx="11862030" cy="487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179">
                  <a:extLst>
                    <a:ext uri="{9D8B030D-6E8A-4147-A177-3AD203B41FA5}">
                      <a16:colId xmlns:a16="http://schemas.microsoft.com/office/drawing/2014/main" val="2336258241"/>
                    </a:ext>
                  </a:extLst>
                </a:gridCol>
                <a:gridCol w="1248970">
                  <a:extLst>
                    <a:ext uri="{9D8B030D-6E8A-4147-A177-3AD203B41FA5}">
                      <a16:colId xmlns:a16="http://schemas.microsoft.com/office/drawing/2014/main" val="2200086168"/>
                    </a:ext>
                  </a:extLst>
                </a:gridCol>
                <a:gridCol w="1871947">
                  <a:extLst>
                    <a:ext uri="{9D8B030D-6E8A-4147-A177-3AD203B41FA5}">
                      <a16:colId xmlns:a16="http://schemas.microsoft.com/office/drawing/2014/main" val="136768957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3836446473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3375795642"/>
                    </a:ext>
                  </a:extLst>
                </a:gridCol>
                <a:gridCol w="2402309">
                  <a:extLst>
                    <a:ext uri="{9D8B030D-6E8A-4147-A177-3AD203B41FA5}">
                      <a16:colId xmlns:a16="http://schemas.microsoft.com/office/drawing/2014/main" val="1827943454"/>
                    </a:ext>
                  </a:extLst>
                </a:gridCol>
              </a:tblGrid>
              <a:tr h="6164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4: Proactive and coordinated marketing of the Nation Brand and the Nation Brand identity</a:t>
                      </a: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90921"/>
                  </a:ext>
                </a:extLst>
              </a:tr>
              <a:tr h="72626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 4</a:t>
                      </a:r>
                      <a:r>
                        <a:rPr lang="en-GB" sz="11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100" b="1" kern="1400" dirty="0" smtClean="0">
                          <a:effectLst/>
                          <a:latin typeface="Trebuchet MS" panose="020B0603020202020204" pitchFamily="34" charset="0"/>
                        </a:rPr>
                        <a:t>ACTUAL </a:t>
                      </a: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PERFORMANCE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352266"/>
                  </a:ext>
                </a:extLst>
              </a:tr>
              <a:tr h="3527413">
                <a:tc>
                  <a:txBody>
                    <a:bodyPr/>
                    <a:lstStyle/>
                    <a:p>
                      <a:r>
                        <a:rPr lang="en-ZA" sz="120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Strengthened Nation Brand advocacy, domestically and amongst South Africans living abroad</a:t>
                      </a:r>
                      <a:endParaRPr lang="en-ZA" sz="12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2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8.2. 17x </a:t>
                      </a:r>
                      <a:r>
                        <a:rPr lang="en-ZA" sz="12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GSA activations 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ZA" sz="12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ZA" sz="12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GSA activations 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met: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Activation, Los Angeles, USA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Perth, Australia 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Activation with ICC, Perth, Australia 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Melbourne, Australia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2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GSA virtual Activation, Zambia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must be noted however that the Annual </a:t>
                      </a:r>
                      <a:r>
                        <a:rPr lang="en-ZA" sz="12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of 17 </a:t>
                      </a:r>
                      <a:r>
                        <a:rPr lang="en-ZA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 not met.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Remaining 2x GSA Activations for Q4 were postponed/cancelled due to </a:t>
                      </a:r>
                      <a:r>
                        <a:rPr lang="en-GB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contact </a:t>
                      </a:r>
                      <a:r>
                        <a:rPr lang="en-GB" sz="12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and/or travel restrictions imposed as a result of COVID-19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rebuchet MS" panose="020B0603020202020204" pitchFamily="34" charset="0"/>
                        <a:buChar char="-"/>
                      </a:pPr>
                      <a:r>
                        <a:rPr lang="en-ZA" sz="12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GSA Activation in Wales (postponed)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rebuchet MS" panose="020B0603020202020204" pitchFamily="34" charset="0"/>
                        <a:buChar char="-"/>
                      </a:pPr>
                      <a:r>
                        <a:rPr lang="en-ZA" sz="120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GSA Activation Ghana (cancelled, travel not allowed)</a:t>
                      </a:r>
                      <a:endParaRPr lang="en-ZA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1717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</a:t>
            </a:r>
            <a:r>
              <a:rPr lang="en-ZA" sz="2000" dirty="0" smtClean="0">
                <a:solidFill>
                  <a:prstClr val="black"/>
                </a:solidFill>
              </a:rPr>
              <a:t>4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347174"/>
              </p:ext>
            </p:extLst>
          </p:nvPr>
        </p:nvGraphicFramePr>
        <p:xfrm>
          <a:off x="109058" y="822728"/>
          <a:ext cx="11796615" cy="491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92">
                  <a:extLst>
                    <a:ext uri="{9D8B030D-6E8A-4147-A177-3AD203B41FA5}">
                      <a16:colId xmlns:a16="http://schemas.microsoft.com/office/drawing/2014/main" val="317298732"/>
                    </a:ext>
                  </a:extLst>
                </a:gridCol>
                <a:gridCol w="1024398">
                  <a:extLst>
                    <a:ext uri="{9D8B030D-6E8A-4147-A177-3AD203B41FA5}">
                      <a16:colId xmlns:a16="http://schemas.microsoft.com/office/drawing/2014/main" val="2043630495"/>
                    </a:ext>
                  </a:extLst>
                </a:gridCol>
                <a:gridCol w="1423527">
                  <a:extLst>
                    <a:ext uri="{9D8B030D-6E8A-4147-A177-3AD203B41FA5}">
                      <a16:colId xmlns:a16="http://schemas.microsoft.com/office/drawing/2014/main" val="3531085403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111563252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1801845903"/>
                    </a:ext>
                  </a:extLst>
                </a:gridCol>
                <a:gridCol w="1771073">
                  <a:extLst>
                    <a:ext uri="{9D8B030D-6E8A-4147-A177-3AD203B41FA5}">
                      <a16:colId xmlns:a16="http://schemas.microsoft.com/office/drawing/2014/main" val="562857823"/>
                    </a:ext>
                  </a:extLst>
                </a:gridCol>
              </a:tblGrid>
              <a:tr h="252835">
                <a:tc gridSpan="6">
                  <a:txBody>
                    <a:bodyPr/>
                    <a:lstStyle/>
                    <a:p>
                      <a:pPr algn="ctr"/>
                      <a:r>
                        <a:rPr lang="en-ZA" sz="14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2: Proactive and coordinated reputation management of the Nation Brand </a:t>
                      </a:r>
                      <a:endParaRPr lang="en-ZA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09424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</a:t>
                      </a:r>
                      <a:r>
                        <a:rPr lang="en-GB" sz="1000" b="1" kern="1400" dirty="0" smtClean="0">
                          <a:effectLst/>
                          <a:latin typeface="Trebuchet MS" panose="020B0603020202020204" pitchFamily="34" charset="0"/>
                        </a:rPr>
                        <a:t> 4 </a:t>
                      </a: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578082"/>
                  </a:ext>
                </a:extLst>
              </a:tr>
              <a:tr h="1708912">
                <a:tc rowSpan="2">
                  <a:txBody>
                    <a:bodyPr/>
                    <a:lstStyle/>
                    <a:p>
                      <a:pPr marR="21590"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 Enhanced relations with Stakeholders towards the promotion of the Nation Brand reputation, domestically and internationally 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Trebuchet MS" panose="020B0603020202020204" pitchFamily="34" charset="0"/>
                        </a:rPr>
                        <a:t>Annual</a:t>
                      </a:r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9.1. 14x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coordinated activities implemented in partnership with private sector stakeholders 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coordinated activities implemented in partnership with private sector stakeholders 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Not Met: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1.NBI Business Roundtable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2.Corporate PYP collaboration with UBank, Harmony Gold and Free State Department of Education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3.Collaboration with MTN at WEF Davos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l"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Planned activity with Mango Airlines could not be delivered due to restrictive measures put in place by government to curb the spread of the COVID-19 pandemic</a:t>
                      </a:r>
                      <a:r>
                        <a:rPr lang="en-ZA" sz="1100" b="1" i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74184"/>
                  </a:ext>
                </a:extLst>
              </a:tr>
              <a:tr h="249410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1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9.2. 16x </a:t>
                      </a: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coordinated activities implemented in partnership with state institution stakeholders in collaboration with Global Markets for international partner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4x coordinated activities implemented in partnership with state institution stakeholders </a:t>
                      </a:r>
                      <a:endParaRPr lang="en-ZA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Met: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1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Governance – collaboration with GCIS and Department of </a:t>
                      </a:r>
                      <a:r>
                        <a:rPr lang="en-ZA" sz="11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Defence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1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Back to School collaboration with Free State Department of Basic Education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1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SONA 2020 activities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1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Collaboration with Gauteng provincial Gov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1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variance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5642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6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5544" y="141024"/>
            <a:ext cx="8458200" cy="7064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500" cap="small" dirty="0" smtClean="0"/>
              <a:t>TABLE OF CONTENTS </a:t>
            </a:r>
            <a:endParaRPr lang="en-ZA" sz="2500" cap="small" dirty="0"/>
          </a:p>
        </p:txBody>
      </p:sp>
      <p:sp>
        <p:nvSpPr>
          <p:cNvPr id="10" name="Subtitle 7">
            <a:extLst>
              <a:ext uri="{FF2B5EF4-FFF2-40B4-BE49-F238E27FC236}">
                <a16:creationId xmlns:a16="http://schemas.microsoft.com/office/drawing/2014/main" id="{827DBE54-5E18-410D-86B4-D8E52A2FA81B}"/>
              </a:ext>
            </a:extLst>
          </p:cNvPr>
          <p:cNvSpPr txBox="1">
            <a:spLocks/>
          </p:cNvSpPr>
          <p:nvPr/>
        </p:nvSpPr>
        <p:spPr>
          <a:xfrm>
            <a:off x="243077" y="1208165"/>
            <a:ext cx="9267231" cy="478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 typeface="Trebuchet MS" pitchFamily="34" charset="0"/>
              <a:buChar char="●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1800" b="1" cap="small" dirty="0" smtClean="0">
                <a:latin typeface="+mn-lt"/>
                <a:ea typeface="+mj-ea"/>
                <a:cs typeface="+mj-cs"/>
              </a:rPr>
              <a:t>QUARTER </a:t>
            </a:r>
            <a:r>
              <a:rPr lang="en-ZA" sz="1800" b="1" cap="small" dirty="0">
                <a:latin typeface="+mn-lt"/>
                <a:ea typeface="+mj-ea"/>
                <a:cs typeface="+mj-cs"/>
              </a:rPr>
              <a:t>4</a:t>
            </a:r>
            <a:r>
              <a:rPr lang="en-ZA" sz="1800" b="1" cap="small" dirty="0" smtClean="0">
                <a:latin typeface="+mn-lt"/>
                <a:ea typeface="+mj-ea"/>
                <a:cs typeface="+mj-cs"/>
              </a:rPr>
              <a:t> PERFORMANCE OVERVIEW</a:t>
            </a:r>
          </a:p>
          <a:p>
            <a:pPr marL="0" indent="0">
              <a:spcAft>
                <a:spcPts val="600"/>
              </a:spcAft>
              <a:buNone/>
            </a:pPr>
            <a:endParaRPr lang="en-ZA" sz="1800" b="1" cap="small" dirty="0">
              <a:latin typeface="+mn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ZA" sz="1800" b="1" cap="small" dirty="0" smtClean="0">
                <a:latin typeface="+mn-lt"/>
                <a:ea typeface="+mj-ea"/>
                <a:cs typeface="+mj-cs"/>
              </a:rPr>
              <a:t>QUARTER 4 TARGETS NOT ACHIEVED</a:t>
            </a:r>
          </a:p>
          <a:p>
            <a:pPr>
              <a:spcAft>
                <a:spcPts val="600"/>
              </a:spcAft>
            </a:pPr>
            <a:endParaRPr lang="en-ZA" sz="1800" b="1" cap="small" dirty="0">
              <a:latin typeface="+mn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ZA" sz="1800" b="1" cap="small" dirty="0" smtClean="0">
                <a:latin typeface="+mn-lt"/>
                <a:ea typeface="+mj-ea"/>
                <a:cs typeface="+mj-cs"/>
              </a:rPr>
              <a:t>PERFORMANCE AGAINST QUARTER 4 TARGETS</a:t>
            </a:r>
          </a:p>
          <a:p>
            <a:pPr marL="0" indent="0">
              <a:spcAft>
                <a:spcPts val="600"/>
              </a:spcAft>
              <a:buNone/>
            </a:pPr>
            <a:endParaRPr lang="en-ZA" sz="1800" b="1" cap="small" dirty="0" smtClean="0">
              <a:latin typeface="+mn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1800" b="1" cap="small" dirty="0" smtClean="0">
                <a:latin typeface="+mn-lt"/>
                <a:ea typeface="+mj-ea"/>
                <a:cs typeface="+mj-cs"/>
              </a:rPr>
              <a:t>HUMAN RESOURCES </a:t>
            </a:r>
            <a:endParaRPr lang="en-ZA" sz="1800" b="1" cap="small" dirty="0" smtClean="0">
              <a:latin typeface="+mn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ZA" sz="1800" b="1" cap="small" dirty="0">
              <a:latin typeface="+mn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ZA" sz="1800" b="1" cap="small" dirty="0" smtClean="0">
                <a:latin typeface="+mn-lt"/>
                <a:ea typeface="+mj-ea"/>
                <a:cs typeface="+mj-cs"/>
              </a:rPr>
              <a:t>FINANCE</a:t>
            </a:r>
          </a:p>
          <a:p>
            <a:pPr>
              <a:spcAft>
                <a:spcPts val="600"/>
              </a:spcAft>
            </a:pPr>
            <a:endParaRPr lang="en-US" sz="1800" b="1" cap="small" dirty="0">
              <a:latin typeface="+mn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1800" b="1" cap="small" dirty="0" smtClean="0">
                <a:latin typeface="+mn-lt"/>
                <a:ea typeface="+mj-ea"/>
                <a:cs typeface="+mj-cs"/>
              </a:rPr>
              <a:t>CLOSING REMARKS AND QUESTIONS </a:t>
            </a:r>
            <a:endParaRPr lang="en-ZA" sz="1800" b="1" cap="small" dirty="0" smtClean="0"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endParaRPr lang="en-ZA" sz="1800" b="1" cap="small" dirty="0" smtClean="0">
              <a:latin typeface="+mn-lt"/>
              <a:ea typeface="+mj-ea"/>
              <a:cs typeface="+mj-cs"/>
            </a:endParaRPr>
          </a:p>
          <a:p>
            <a:endParaRPr lang="en-ZA" cap="small" dirty="0">
              <a:latin typeface="+mn-lt"/>
              <a:ea typeface="+mj-ea"/>
              <a:cs typeface="+mj-cs"/>
            </a:endParaRPr>
          </a:p>
          <a:p>
            <a:pPr marL="0" indent="0">
              <a:spcAft>
                <a:spcPts val="600"/>
              </a:spcAft>
              <a:buNone/>
            </a:pPr>
            <a:endParaRPr lang="en-ZA" sz="1800" cap="small" dirty="0">
              <a:latin typeface="+mn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A7794-372C-477C-AD0E-49EB32D5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6000" y="6356351"/>
            <a:ext cx="4091709" cy="365125"/>
          </a:xfrm>
        </p:spPr>
        <p:txBody>
          <a:bodyPr/>
          <a:lstStyle/>
          <a:p>
            <a:pPr>
              <a:defRPr/>
            </a:pPr>
            <a:fld id="{4C878DC1-38B9-47A3-9960-48BE97DB87C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4</a:t>
            </a:r>
            <a:r>
              <a:rPr lang="en-ZA" sz="2000" dirty="0" smtClean="0">
                <a:solidFill>
                  <a:prstClr val="black"/>
                </a:solidFill>
              </a:rPr>
              <a:t> </a:t>
            </a:r>
            <a:r>
              <a:rPr lang="en-ZA" sz="2000" dirty="0">
                <a:solidFill>
                  <a:prstClr val="black"/>
                </a:solidFill>
              </a:rPr>
              <a:t>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624230"/>
              </p:ext>
            </p:extLst>
          </p:nvPr>
        </p:nvGraphicFramePr>
        <p:xfrm>
          <a:off x="66675" y="822728"/>
          <a:ext cx="12125326" cy="589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val="972768755"/>
                    </a:ext>
                  </a:extLst>
                </a:gridCol>
                <a:gridCol w="824508">
                  <a:extLst>
                    <a:ext uri="{9D8B030D-6E8A-4147-A177-3AD203B41FA5}">
                      <a16:colId xmlns:a16="http://schemas.microsoft.com/office/drawing/2014/main" val="2096371298"/>
                    </a:ext>
                  </a:extLst>
                </a:gridCol>
                <a:gridCol w="1528167">
                  <a:extLst>
                    <a:ext uri="{9D8B030D-6E8A-4147-A177-3AD203B41FA5}">
                      <a16:colId xmlns:a16="http://schemas.microsoft.com/office/drawing/2014/main" val="2095087514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1105210970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val="2272221028"/>
                    </a:ext>
                  </a:extLst>
                </a:gridCol>
                <a:gridCol w="2924176">
                  <a:extLst>
                    <a:ext uri="{9D8B030D-6E8A-4147-A177-3AD203B41FA5}">
                      <a16:colId xmlns:a16="http://schemas.microsoft.com/office/drawing/2014/main" val="2887536316"/>
                    </a:ext>
                  </a:extLst>
                </a:gridCol>
              </a:tblGrid>
              <a:tr h="23509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2: Proactive and coordinated reputation management of the Nation Brand </a:t>
                      </a: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74481"/>
                  </a:ext>
                </a:extLst>
              </a:tr>
              <a:tr h="391818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QAURTER </a:t>
                      </a: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339046"/>
                  </a:ext>
                </a:extLst>
              </a:tr>
              <a:tr h="1077720">
                <a:tc rowSpan="3">
                  <a:txBody>
                    <a:bodyPr/>
                    <a:lstStyle/>
                    <a:p>
                      <a:r>
                        <a:rPr lang="en-ZA" sz="105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 Enhanced relations with Stakeholders towards the promotion of the Nation Brand reputation, domestically and internationally 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14x coordinated activities implemented in partnership with civil society </a:t>
                      </a: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4x coordinated activities implemented in partnership with civil society stakeholders 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Met: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05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FBO Collaboration (Calling the called platform)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05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Digital collaboration with JCI (joint COVID-19 awareness)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05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Collaboration with PFP (COVID-19 awareness)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05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Collaboration with NUMSA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kern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876866"/>
                  </a:ext>
                </a:extLst>
              </a:tr>
              <a:tr h="214887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20x Brand SA-led in-market activities implemented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5x in-market activities implemented 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 and Exceeded: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Trebuchet MS" panose="020B0603020202020204" pitchFamily="34" charset="0"/>
                        <a:buAutoNum type="arabicPeriod"/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UK-Africa Summit, London</a:t>
                      </a: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Trebuchet MS" panose="020B0603020202020204" pitchFamily="34" charset="0"/>
                        <a:buAutoNum type="arabicPeriod"/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HSBC 2020 USA Sevens Rugby International Fan Exhibition, Los Angeles, USA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Trebuchet MS" panose="020B0603020202020204" pitchFamily="34" charset="0"/>
                        <a:buAutoNum type="arabicPeriod"/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Martin Luther King, JR. Day Economic </a:t>
                      </a: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Empowerment </a:t>
                      </a: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and Faith Forum, USA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Trebuchet MS" panose="020B0603020202020204" pitchFamily="34" charset="0"/>
                        <a:buAutoNum type="arabicPeriod"/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Commonwealth Trade Expo, Greater Birmingham, UK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Trebuchet MS" panose="020B0603020202020204" pitchFamily="34" charset="0"/>
                        <a:buAutoNum type="arabicPeriod"/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Leaders in Innovation Fellowship, London, UK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Trebuchet MS" panose="020B0603020202020204" pitchFamily="34" charset="0"/>
                        <a:buAutoNum type="arabicPeriod"/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FP Magazine Virtual Dialogue, USA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 Global African Awards, LSE Africa Summit in the UK and in-market activity in Ghana postponed/cancelled due to travel and/or event restrictions as a result of COVID-19 outbreak in those markets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Notwithstanding these challenges, a number of tactical opportunities were identified during the course of the 2019/20 FY that were deemed strategic enough to support, hence the annual target of in-market activities implemented could be met</a:t>
                      </a: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30430"/>
                  </a:ext>
                </a:extLst>
              </a:tr>
              <a:tr h="1572168">
                <a:tc vMerge="1">
                  <a:txBody>
                    <a:bodyPr/>
                    <a:lstStyle/>
                    <a:p>
                      <a:endParaRPr lang="en-ZA" sz="1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8x activities implemented at strategic platforms that will secure speaking platforms at other relevant international strategic events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2x activities implemented at strategic platforms  that will secure speaking platforms at other relevant international strategic events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platforms: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WEF Davos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Mining Indaba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99736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7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1482437"/>
            <a:ext cx="5902036" cy="30202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8785" y="4737043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ZA" sz="2400" b="1" cap="all" dirty="0" smtClean="0">
                <a:solidFill>
                  <a:prstClr val="black"/>
                </a:solidFill>
                <a:latin typeface="Trebuchet MS" pitchFamily="34" charset="0"/>
              </a:rPr>
              <a:t>HUMAN RESOURCES</a:t>
            </a:r>
            <a:r>
              <a:rPr kumimoji="0" lang="en-ZA" sz="24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85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HUMAN RESOURCES</a:t>
            </a:r>
            <a:endParaRPr lang="en-Z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1671" y="822725"/>
            <a:ext cx="115086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Trebuchet MS" panose="020B0603020202020204" pitchFamily="34" charset="0"/>
              </a:rPr>
              <a:t>Approved structure </a:t>
            </a:r>
            <a:r>
              <a:rPr lang="en-US" dirty="0" smtClean="0">
                <a:latin typeface="Trebuchet MS" panose="020B0603020202020204" pitchFamily="34" charset="0"/>
              </a:rPr>
              <a:t>by the Board of Trustees in 2014 consists of 57 permanent posts.  The review of the structure is currently in progress. 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Trebuchet MS" panose="020B0603020202020204" pitchFamily="34" charset="0"/>
              </a:rPr>
              <a:t>Current workforce		= 	48 permanent employees.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Trebuchet MS" panose="020B0603020202020204" pitchFamily="34" charset="0"/>
              </a:rPr>
              <a:t>Vacant posts		= 	9 vacancies.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Trebuchet MS" panose="020B0603020202020204" pitchFamily="34" charset="0"/>
              </a:rPr>
              <a:t>Vacancy rate		= 	15.8%.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>
                <a:latin typeface="Trebuchet MS" panose="020B0603020202020204" pitchFamily="34" charset="0"/>
              </a:rPr>
              <a:t>Recruitment of the 9 vacant posts is in progress at different stages and impacted by the COVID-19 lockdown.  Targeted drive to address employment equity and disability imperatives.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latin typeface="Trebuchet MS" panose="020B0603020202020204" pitchFamily="34" charset="0"/>
              </a:rPr>
              <a:t>Training and Development </a:t>
            </a:r>
            <a:r>
              <a:rPr lang="en-US" dirty="0" smtClean="0">
                <a:latin typeface="Trebuchet MS" panose="020B0603020202020204" pitchFamily="34" charset="0"/>
              </a:rPr>
              <a:t>as per the approved Training and Development Plan with a targeted focus on the empowerment of women, employees serving on bid committees, coaching and mentorship.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227935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HUMAN RESOURCES</a:t>
            </a:r>
            <a:endParaRPr lang="en-Z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3458" y="1022554"/>
            <a:ext cx="11198942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rebuchet MS" panose="020B0603020202020204" pitchFamily="34" charset="0"/>
              </a:rPr>
              <a:t>3</a:t>
            </a:r>
            <a:r>
              <a:rPr lang="en-US" dirty="0" smtClean="0">
                <a:latin typeface="Trebuchet MS" panose="020B0603020202020204" pitchFamily="34" charset="0"/>
              </a:rPr>
              <a:t>.   </a:t>
            </a:r>
            <a:r>
              <a:rPr lang="en-US" sz="1700" b="1" dirty="0" smtClean="0">
                <a:latin typeface="Trebuchet MS" panose="020B0603020202020204" pitchFamily="34" charset="0"/>
              </a:rPr>
              <a:t>Governance</a:t>
            </a:r>
            <a:r>
              <a:rPr lang="en-US" sz="1700" dirty="0" smtClean="0">
                <a:latin typeface="Trebuchet MS" panose="020B0603020202020204" pitchFamily="34" charset="0"/>
              </a:rPr>
              <a:t> </a:t>
            </a:r>
            <a:endParaRPr lang="en-US" sz="1700" dirty="0">
              <a:latin typeface="Trebuchet MS" panose="020B0603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latin typeface="Trebuchet MS" panose="020B0603020202020204" pitchFamily="34" charset="0"/>
              </a:rPr>
              <a:t>The management of human resource matters is governed by a range of </a:t>
            </a:r>
            <a:r>
              <a:rPr lang="en-US" sz="1700" dirty="0" smtClean="0">
                <a:latin typeface="Trebuchet MS" panose="020B0603020202020204" pitchFamily="34" charset="0"/>
              </a:rPr>
              <a:t>relevant policies and standard operating procedures that </a:t>
            </a:r>
            <a:r>
              <a:rPr lang="en-US" sz="1700" dirty="0">
                <a:latin typeface="Trebuchet MS" panose="020B0603020202020204" pitchFamily="34" charset="0"/>
              </a:rPr>
              <a:t>are approved by the Board of Trustees. 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latin typeface="Trebuchet MS" panose="020B0603020202020204" pitchFamily="34" charset="0"/>
              </a:rPr>
              <a:t>Current policies are in the process of review. 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latin typeface="Trebuchet MS" panose="020B0603020202020204" pitchFamily="34" charset="0"/>
              </a:rPr>
              <a:t>There are a number of new relevant policies that have been drafted and which are currently at different stages of the consultation process on route to the Board of Trustees for approval. </a:t>
            </a:r>
            <a:endParaRPr lang="en-US" sz="1700" dirty="0" smtClean="0">
              <a:latin typeface="Trebuchet MS" panose="020B0603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endParaRPr lang="en-US" sz="1700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sz="1700" b="1" dirty="0" smtClean="0">
                <a:latin typeface="Trebuchet MS" panose="020B0603020202020204" pitchFamily="34" charset="0"/>
              </a:rPr>
              <a:t>Retention of talented and high-performing employees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 smtClean="0">
                <a:latin typeface="Trebuchet MS" panose="020B0603020202020204" pitchFamily="34" charset="0"/>
              </a:rPr>
              <a:t>Retention Strategy tabled at the Human Capital, Remuneration, Social and Ethics Committee on route to the Board of Trustees for approval.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 smtClean="0">
                <a:latin typeface="Trebuchet MS" panose="020B0603020202020204" pitchFamily="34" charset="0"/>
              </a:rPr>
              <a:t>A stable organization and work environment with a number of workplace culture interventions completed or in progress </a:t>
            </a:r>
            <a:r>
              <a:rPr lang="en-US" sz="1700" dirty="0" err="1" smtClean="0">
                <a:latin typeface="Trebuchet MS" panose="020B0603020202020204" pitchFamily="34" charset="0"/>
              </a:rPr>
              <a:t>eg</a:t>
            </a:r>
            <a:r>
              <a:rPr lang="en-US" sz="1700" dirty="0" smtClean="0">
                <a:latin typeface="Trebuchet MS" panose="020B0603020202020204" pitchFamily="34" charset="0"/>
              </a:rPr>
              <a:t>. recognition and reward mechanisms, ongoing developmental opportunities and internal communication mechanisms.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endParaRPr lang="en-US" sz="17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78793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BRAND SOUTH AFRICA EQUITY </a:t>
            </a:r>
            <a:r>
              <a:rPr lang="en-US" sz="2000" dirty="0" smtClean="0"/>
              <a:t>STATISTICS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4" y="1149532"/>
            <a:ext cx="11388436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7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r>
              <a:rPr lang="en-ZA" sz="1800" dirty="0"/>
              <a:t>BRAND SOUTH AFRICA VS NATIONAL ECONOMIC ACTIVE POPULATION BY POPULATION GROUP/RACE AND GENDER AS AT </a:t>
            </a:r>
            <a:r>
              <a:rPr lang="en-ZA" sz="1800" dirty="0" smtClean="0"/>
              <a:t>MARCH 2020</a:t>
            </a:r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09600" y="4543742"/>
          <a:ext cx="3118338" cy="981250"/>
        </p:xfrm>
        <a:graphic>
          <a:graphicData uri="http://schemas.openxmlformats.org/drawingml/2006/table">
            <a:tbl>
              <a:tblPr firstRow="1" firstCol="1" bandRow="1"/>
              <a:tblGrid>
                <a:gridCol w="739407">
                  <a:extLst>
                    <a:ext uri="{9D8B030D-6E8A-4147-A177-3AD203B41FA5}">
                      <a16:colId xmlns:a16="http://schemas.microsoft.com/office/drawing/2014/main" val="3905113180"/>
                    </a:ext>
                  </a:extLst>
                </a:gridCol>
                <a:gridCol w="2378931">
                  <a:extLst>
                    <a:ext uri="{9D8B030D-6E8A-4147-A177-3AD203B41FA5}">
                      <a16:colId xmlns:a16="http://schemas.microsoft.com/office/drawing/2014/main" val="2643177608"/>
                    </a:ext>
                  </a:extLst>
                </a:gridCol>
              </a:tblGrid>
              <a:tr h="232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representation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503453"/>
                  </a:ext>
                </a:extLst>
              </a:tr>
              <a:tr h="258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Partial  representation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342789"/>
                  </a:ext>
                </a:extLst>
              </a:tr>
              <a:tr h="258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Representation met and/or exceeded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542777"/>
                  </a:ext>
                </a:extLst>
              </a:tr>
              <a:tr h="232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 representation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861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599" y="4205188"/>
            <a:ext cx="74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KEY</a:t>
            </a:r>
            <a:endParaRPr lang="en-US" sz="1600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25940"/>
              </p:ext>
            </p:extLst>
          </p:nvPr>
        </p:nvGraphicFramePr>
        <p:xfrm>
          <a:off x="413943" y="1413973"/>
          <a:ext cx="11364114" cy="253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7924590" imgH="1609767" progId="Excel.Sheet.12">
                  <p:embed/>
                </p:oleObj>
              </mc:Choice>
              <mc:Fallback>
                <p:oleObj name="Worksheet" r:id="rId3" imgW="7924590" imgH="1609767" progId="Excel.Sheet.12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43" y="1413973"/>
                        <a:ext cx="11364114" cy="253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302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1482437"/>
            <a:ext cx="5902036" cy="30202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8644" y="4737043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ZA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Finance 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157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BUDGET vs EXPENDITURE to date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629533"/>
              </p:ext>
            </p:extLst>
          </p:nvPr>
        </p:nvGraphicFramePr>
        <p:xfrm>
          <a:off x="692727" y="1323830"/>
          <a:ext cx="10972800" cy="439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084">
                  <a:extLst>
                    <a:ext uri="{9D8B030D-6E8A-4147-A177-3AD203B41FA5}">
                      <a16:colId xmlns:a16="http://schemas.microsoft.com/office/drawing/2014/main" val="2962371577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1505376180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val="1156238151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4099084212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2221301570"/>
                    </a:ext>
                  </a:extLst>
                </a:gridCol>
                <a:gridCol w="3749436">
                  <a:extLst>
                    <a:ext uri="{9D8B030D-6E8A-4147-A177-3AD203B41FA5}">
                      <a16:colId xmlns:a16="http://schemas.microsoft.com/office/drawing/2014/main" val="727189098"/>
                    </a:ext>
                  </a:extLst>
                </a:gridCol>
              </a:tblGrid>
              <a:tr h="59009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PROGRAMME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rebuchet MS" panose="020B0603020202020204" pitchFamily="34" charset="0"/>
                        </a:rPr>
                        <a:t>YTD Q4 BUDGET</a:t>
                      </a:r>
                      <a:endParaRPr lang="en-US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rebuchet MS" panose="020B0603020202020204" pitchFamily="34" charset="0"/>
                        </a:rPr>
                        <a:t>YTD Q4 ACTUAL</a:t>
                      </a:r>
                      <a:endParaRPr lang="en-US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rebuchet MS" panose="020B0603020202020204" pitchFamily="34" charset="0"/>
                        </a:rPr>
                        <a:t>YTD Q4 VARIANCE</a:t>
                      </a:r>
                      <a:endParaRPr lang="en-US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rebuchet MS" panose="020B0603020202020204" pitchFamily="34" charset="0"/>
                        </a:rPr>
                        <a:t>YTD Q4</a:t>
                      </a:r>
                      <a:r>
                        <a:rPr lang="en-US" sz="1400" b="1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Trebuchet MS" panose="020B0603020202020204" pitchFamily="34" charset="0"/>
                        </a:rPr>
                        <a:t>VARIANCE</a:t>
                      </a:r>
                      <a:r>
                        <a:rPr lang="en-US" sz="1400" b="1" baseline="0" dirty="0" smtClean="0">
                          <a:latin typeface="Trebuchet MS" panose="020B0603020202020204" pitchFamily="34" charset="0"/>
                        </a:rPr>
                        <a:t> %</a:t>
                      </a:r>
                      <a:endParaRPr lang="en-US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rebuchet MS" panose="020B0603020202020204" pitchFamily="34" charset="0"/>
                        </a:rPr>
                        <a:t>VARIANCE</a:t>
                      </a:r>
                      <a:r>
                        <a:rPr lang="en-US" sz="1400" b="1" baseline="0" dirty="0" smtClean="0">
                          <a:latin typeface="Trebuchet MS" panose="020B0603020202020204" pitchFamily="34" charset="0"/>
                        </a:rPr>
                        <a:t> EXPLANATION </a:t>
                      </a:r>
                      <a:endParaRPr lang="en-US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03148"/>
                  </a:ext>
                </a:extLst>
              </a:tr>
              <a:tr h="889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BRAND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MARKETING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85,599,000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83,629,988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1,969,012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98%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The variance</a:t>
                      </a:r>
                      <a:r>
                        <a:rPr lang="en-ZA" sz="1400" b="1" baseline="0" dirty="0" smtClean="0">
                          <a:latin typeface="Trebuchet MS" panose="020B0603020202020204" pitchFamily="34" charset="0"/>
                        </a:rPr>
                        <a:t> is due to cancellations of activations in the fourth quarter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74994"/>
                  </a:ext>
                </a:extLst>
              </a:tr>
              <a:tr h="8818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STAKEHOLDER RELATIONS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19,647,000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16,754,314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2,892,686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85%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The variance</a:t>
                      </a:r>
                      <a:r>
                        <a:rPr lang="en-ZA" sz="1400" b="1" baseline="0" dirty="0" smtClean="0">
                          <a:latin typeface="Trebuchet MS" panose="020B0603020202020204" pitchFamily="34" charset="0"/>
                        </a:rPr>
                        <a:t> is attributable to the postponement of Civil society and Constitutional awareness projects in the fourth quarter.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19745"/>
                  </a:ext>
                </a:extLst>
              </a:tr>
              <a:tr h="14470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ADMINISTRATION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102,668,000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98,440,238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4,227,762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96%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The variance is attributable</a:t>
                      </a:r>
                      <a:r>
                        <a:rPr lang="en-ZA" sz="1400" b="1" baseline="0" dirty="0" smtClean="0">
                          <a:latin typeface="Trebuchet MS" panose="020B0603020202020204" pitchFamily="34" charset="0"/>
                        </a:rPr>
                        <a:t> to increase in legal services and professional fees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920077"/>
                  </a:ext>
                </a:extLst>
              </a:tr>
              <a:tr h="5900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207,914,000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198,824,540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9,089,460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ZA" sz="1400" b="1" dirty="0" smtClean="0"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en-ZA" sz="1400" b="1" dirty="0" smtClean="0">
                          <a:latin typeface="Trebuchet MS" panose="020B0603020202020204" pitchFamily="34" charset="0"/>
                        </a:rPr>
                        <a:t>96%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10188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64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3" descr="H:\BSA Marcom presentation images\Thank-you-2-1kdr51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91" y="227939"/>
            <a:ext cx="10541193" cy="58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1482437"/>
            <a:ext cx="5902036" cy="3020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2872" y="4546525"/>
            <a:ext cx="5661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100000"/>
            </a:pPr>
            <a:r>
              <a:rPr lang="en-ZA" sz="2400" b="1" cap="all" dirty="0">
                <a:solidFill>
                  <a:prstClr val="black"/>
                </a:solidFill>
                <a:latin typeface="Trebuchet MS" pitchFamily="34" charset="0"/>
              </a:rPr>
              <a:t>Quarter </a:t>
            </a:r>
            <a:r>
              <a:rPr lang="en-ZA" sz="2400" b="1" cap="all" dirty="0" smtClean="0">
                <a:solidFill>
                  <a:prstClr val="black"/>
                </a:solidFill>
                <a:latin typeface="Trebuchet MS" pitchFamily="34" charset="0"/>
              </a:rPr>
              <a:t>4 </a:t>
            </a:r>
            <a:r>
              <a:rPr lang="en-ZA" sz="2400" b="1" cap="all" dirty="0">
                <a:solidFill>
                  <a:prstClr val="black"/>
                </a:solidFill>
                <a:latin typeface="Trebuchet MS" pitchFamily="34" charset="0"/>
              </a:rPr>
              <a:t>performance overview</a:t>
            </a:r>
            <a:endParaRPr lang="en-ZA" sz="24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3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500" cap="small" dirty="0" smtClean="0">
                <a:solidFill>
                  <a:prstClr val="black"/>
                </a:solidFill>
              </a:rPr>
              <a:t>Quarter 4 Performance Overview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793294"/>
              </p:ext>
            </p:extLst>
          </p:nvPr>
        </p:nvGraphicFramePr>
        <p:xfrm>
          <a:off x="609600" y="1268413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6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QUARTER </a:t>
            </a:r>
            <a:r>
              <a:rPr lang="en-US" sz="2000" dirty="0" smtClean="0">
                <a:solidFill>
                  <a:prstClr val="black"/>
                </a:solidFill>
              </a:rPr>
              <a:t>4 </a:t>
            </a:r>
            <a:r>
              <a:rPr lang="en-US" sz="2000" dirty="0">
                <a:solidFill>
                  <a:prstClr val="black"/>
                </a:solidFill>
              </a:rPr>
              <a:t>PERFORMANCE OVERVIEW IN %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241457"/>
              </p:ext>
            </p:extLst>
          </p:nvPr>
        </p:nvGraphicFramePr>
        <p:xfrm>
          <a:off x="1154545" y="1268413"/>
          <a:ext cx="10150764" cy="451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6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1482437"/>
            <a:ext cx="5902036" cy="3020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1678" y="4546525"/>
            <a:ext cx="534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SzPct val="100000"/>
            </a:pPr>
            <a:r>
              <a:rPr lang="en-ZA" sz="2400" b="1" cap="all" dirty="0">
                <a:solidFill>
                  <a:prstClr val="black"/>
                </a:solidFill>
                <a:latin typeface="Trebuchet MS" pitchFamily="34" charset="0"/>
              </a:rPr>
              <a:t>Quarter 4</a:t>
            </a:r>
            <a:r>
              <a:rPr lang="en-ZA" sz="2400" b="1" cap="all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ZA" sz="2400" b="1" cap="all" dirty="0">
                <a:solidFill>
                  <a:prstClr val="black"/>
                </a:solidFill>
                <a:latin typeface="Trebuchet MS" pitchFamily="34" charset="0"/>
              </a:rPr>
              <a:t>targets not achieved</a:t>
            </a:r>
            <a:endParaRPr lang="en-ZA" sz="24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30593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Quarter 4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Targets Not achieved</a:t>
            </a:r>
            <a:endParaRPr lang="en-Z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37B70B-7471-47F1-B5F1-E26174EB0D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54723"/>
              </p:ext>
            </p:extLst>
          </p:nvPr>
        </p:nvGraphicFramePr>
        <p:xfrm>
          <a:off x="240145" y="822726"/>
          <a:ext cx="11675631" cy="523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130">
                  <a:extLst>
                    <a:ext uri="{9D8B030D-6E8A-4147-A177-3AD203B41FA5}">
                      <a16:colId xmlns:a16="http://schemas.microsoft.com/office/drawing/2014/main" val="455793458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1111936669"/>
                    </a:ext>
                  </a:extLst>
                </a:gridCol>
                <a:gridCol w="4295776">
                  <a:extLst>
                    <a:ext uri="{9D8B030D-6E8A-4147-A177-3AD203B41FA5}">
                      <a16:colId xmlns:a16="http://schemas.microsoft.com/office/drawing/2014/main" val="2728572246"/>
                    </a:ext>
                  </a:extLst>
                </a:gridCol>
              </a:tblGrid>
              <a:tr h="3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Q4 Targets Not Achieved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 4 Actual 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Variance Explanation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590947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 overall organisational performance rating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overall organisational performance rating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raditional Arabic" panose="02020603050405020304" pitchFamily="18" charset="-78"/>
                        </a:rPr>
                        <a:t>Most of the Quarter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raditional Arabic" panose="02020603050405020304" pitchFamily="18" charset="-78"/>
                        </a:rPr>
                        <a:t> 4 targets were not achieved due to the restrictive measures put in place by government to curb the spread of COVID – 19. 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343106"/>
                  </a:ext>
                </a:extLst>
              </a:tr>
              <a:tr h="562166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1x SA Incorporated research analysis report produced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SA Inc. engagement in Ghana, with University of Ghana Business School cancelled 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SA Inc. engagement in Ghana, with University of Ghana Business School cancelled due to COVID-19 measures taken by both the Ghanaian and South African governments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09979"/>
                  </a:ext>
                </a:extLst>
              </a:tr>
              <a:tr h="77487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2x Nation Brand alignment training workshops implemented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training workshops implemented 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Brand SA-led workshops in the Northern Cape and Eastern Cape could not be delivered due to restrictive measures put in place by government to curb the spread of the COVID-19 pandemic.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220623"/>
                  </a:ext>
                </a:extLst>
              </a:tr>
              <a:tr h="140039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Leverage off 1x Stakeholder-led platforms to deliver Nation Brand alignment training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Stakeholder-led 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workshop was not executed in Q4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stakeholder-led workshop in Gauteng  could not be delivered due to restrictive measures put in place by government to curb the spread of the COVID-19 pandemic.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79430"/>
                  </a:ext>
                </a:extLst>
              </a:tr>
              <a:tr h="1400396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4x coordinated activities implemented in partnership with private sector stakeholders 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1.NBI Business Roundtable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kern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2.Corporate PYP collaboration with UBank, Harmony Gold and Free State Department of </a:t>
                      </a:r>
                      <a:r>
                        <a:rPr lang="en-ZA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</a:t>
                      </a:r>
                    </a:p>
                    <a:p>
                      <a:pPr marL="1079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Collaboration with MTN at WEF Davos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Planned activity with Mango Airlines could not be delivered due to restrictive measures put in place by government to curb the spread of the COVID-19 pandemic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2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7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1482437"/>
            <a:ext cx="5902036" cy="3020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8974" y="4737043"/>
            <a:ext cx="7229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ZA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Performance against Quarter </a:t>
            </a:r>
            <a:r>
              <a:rPr lang="en-ZA" sz="2400" b="1" cap="all" noProof="0" dirty="0">
                <a:solidFill>
                  <a:prstClr val="black"/>
                </a:solidFill>
                <a:latin typeface="Trebuchet MS" pitchFamily="34" charset="0"/>
              </a:rPr>
              <a:t>4</a:t>
            </a:r>
            <a:r>
              <a:rPr kumimoji="0" lang="en-ZA" sz="24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ZA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targets 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28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000" dirty="0">
                <a:solidFill>
                  <a:prstClr val="black"/>
                </a:solidFill>
              </a:rPr>
              <a:t>PERFORMANCE AGAINST QUARTER </a:t>
            </a:r>
            <a:r>
              <a:rPr lang="en-ZA" sz="2000" dirty="0" smtClean="0">
                <a:solidFill>
                  <a:prstClr val="black"/>
                </a:solidFill>
              </a:rPr>
              <a:t>4 TARGETS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701884"/>
              </p:ext>
            </p:extLst>
          </p:nvPr>
        </p:nvGraphicFramePr>
        <p:xfrm>
          <a:off x="175492" y="943896"/>
          <a:ext cx="11674760" cy="521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763">
                  <a:extLst>
                    <a:ext uri="{9D8B030D-6E8A-4147-A177-3AD203B41FA5}">
                      <a16:colId xmlns:a16="http://schemas.microsoft.com/office/drawing/2014/main" val="581122591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8586225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569574126"/>
                    </a:ext>
                  </a:extLst>
                </a:gridCol>
                <a:gridCol w="2567709">
                  <a:extLst>
                    <a:ext uri="{9D8B030D-6E8A-4147-A177-3AD203B41FA5}">
                      <a16:colId xmlns:a16="http://schemas.microsoft.com/office/drawing/2014/main" val="2211795294"/>
                    </a:ext>
                  </a:extLst>
                </a:gridCol>
                <a:gridCol w="2699222">
                  <a:extLst>
                    <a:ext uri="{9D8B030D-6E8A-4147-A177-3AD203B41FA5}">
                      <a16:colId xmlns:a16="http://schemas.microsoft.com/office/drawing/2014/main" val="2778351428"/>
                    </a:ext>
                  </a:extLst>
                </a:gridCol>
                <a:gridCol w="2362303">
                  <a:extLst>
                    <a:ext uri="{9D8B030D-6E8A-4147-A177-3AD203B41FA5}">
                      <a16:colId xmlns:a16="http://schemas.microsoft.com/office/drawing/2014/main" val="540927376"/>
                    </a:ext>
                  </a:extLst>
                </a:gridCol>
              </a:tblGrid>
              <a:tr h="218567">
                <a:tc gridSpan="6">
                  <a:txBody>
                    <a:bodyPr/>
                    <a:lstStyle/>
                    <a:p>
                      <a:pPr algn="ctr"/>
                      <a:r>
                        <a:rPr lang="en-ZA" sz="140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Strategic Goal 1:  Sound governance, high performance and the optimal utilisation of available resources</a:t>
                      </a:r>
                      <a:endParaRPr lang="en-ZA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82932"/>
                  </a:ext>
                </a:extLst>
              </a:tr>
              <a:tr h="44910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STRATEGIC OBJECTIVE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REPORTING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   PERIOD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2019/20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ANNUAL TARGET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QUARTER </a:t>
                      </a: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n-GB" sz="105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GB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QUARTER </a:t>
                      </a:r>
                      <a:r>
                        <a:rPr kumimoji="0" lang="en-GB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050" b="1" kern="14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ACTUAL PERFORMANCE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50" b="1" kern="1400" dirty="0">
                          <a:effectLst/>
                          <a:latin typeface="Trebuchet MS" panose="020B0603020202020204" pitchFamily="34" charset="0"/>
                        </a:rPr>
                        <a:t>VARIANCE EXPLANATION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01" marR="62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49088"/>
                  </a:ext>
                </a:extLst>
              </a:tr>
              <a:tr h="920126">
                <a:tc rowSpan="3">
                  <a:txBody>
                    <a:bodyPr/>
                    <a:lstStyle/>
                    <a:p>
                      <a:r>
                        <a:rPr lang="en-ZA" sz="105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1.Sound internal controls and good governance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1.1. Unqualified </a:t>
                      </a: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audit opinion on financial information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Not applicable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Not applicable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399703"/>
                  </a:ext>
                </a:extLst>
              </a:tr>
              <a:tr h="55469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1.2. Unqualified </a:t>
                      </a: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audit opinion on performance information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Not applicable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Not applicable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668786"/>
                  </a:ext>
                </a:extLst>
              </a:tr>
              <a:tr h="6244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Bi-annual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1.3. Quarterly </a:t>
                      </a:r>
                      <a:r>
                        <a:rPr lang="en-ZA" sz="1050" b="1" kern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satisfactory internal audit &amp; AG reports on internal controls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1x </a:t>
                      </a: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satisfactory Internal Audit reports on internal controls</a:t>
                      </a: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Target Met: </a:t>
                      </a:r>
                      <a:endParaRPr lang="en-ZA" sz="1050" b="1" dirty="0" smtClean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1x </a:t>
                      </a:r>
                      <a:r>
                        <a:rPr lang="en-ZA" sz="105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satisfactory Internal Audit report on internal controls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24733"/>
                  </a:ext>
                </a:extLst>
              </a:tr>
              <a:tr h="599091">
                <a:tc rowSpan="3">
                  <a:txBody>
                    <a:bodyPr/>
                    <a:lstStyle/>
                    <a:p>
                      <a:r>
                        <a:rPr lang="en-ZA" sz="105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ZA" sz="1050" b="1" kern="14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b="1" kern="14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high performing organisation through the optimal utilisation of technological, financial and human resources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2.1. 90</a:t>
                      </a: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overall organisational performance rating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90% </a:t>
                      </a: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overall organisational performance rating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</a:t>
                      </a:r>
                      <a:r>
                        <a:rPr lang="en-ZA" sz="105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Met: </a:t>
                      </a:r>
                      <a:endParaRPr lang="en-ZA" sz="1050" b="1" kern="14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50" b="1" kern="14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 </a:t>
                      </a:r>
                      <a:r>
                        <a:rPr lang="en-ZA" sz="105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overall organisational performance rating</a:t>
                      </a:r>
                      <a:endParaRPr lang="en-ZA" sz="105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Traditional Arabic" panose="02020603050405020304" pitchFamily="18" charset="-78"/>
                        </a:rPr>
                        <a:t>Most of the Quarter 4 targets were not achieved due to the restrictive measures put in place by government to curb the spread of COVID – 19.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407477"/>
                  </a:ext>
                </a:extLst>
              </a:tr>
              <a:tr h="62758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2.2. 5</a:t>
                      </a: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% variance as per materiality framework on budget versus expenditure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5% variance on budget versus expenditure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Target Met: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4.3% variance on budget versus expenditure</a:t>
                      </a:r>
                      <a:endParaRPr lang="en-ZA" sz="1050" b="1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061248"/>
                  </a:ext>
                </a:extLst>
              </a:tr>
              <a:tr h="62666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50" b="1" kern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5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2.3. 98</a:t>
                      </a: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availability of all IT systems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98% </a:t>
                      </a: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availability of all IT systems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Met: 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05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98.39% </a:t>
                      </a:r>
                      <a:r>
                        <a:rPr lang="en-ZA" sz="1050" b="1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availability of all IT systems</a:t>
                      </a:r>
                      <a:endParaRPr lang="en-ZA" sz="1050" b="1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5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variance</a:t>
                      </a:r>
                      <a:endParaRPr kumimoji="0" lang="en-Z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05753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B70B-7471-47F1-B5F1-E26174EB0DB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33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Updated Inspiring New Way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Updated Inspiring New Way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16963</TotalTime>
  <Words>3355</Words>
  <Application>Microsoft Office PowerPoint</Application>
  <PresentationFormat>Widescreen</PresentationFormat>
  <Paragraphs>542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4" baseType="lpstr">
      <vt:lpstr>MS PGothic</vt:lpstr>
      <vt:lpstr>Arial</vt:lpstr>
      <vt:lpstr>Calibri</vt:lpstr>
      <vt:lpstr>Calibri Light</vt:lpstr>
      <vt:lpstr>Symbol</vt:lpstr>
      <vt:lpstr>Times New Roman</vt:lpstr>
      <vt:lpstr>Traditional Arabic</vt:lpstr>
      <vt:lpstr>Trebuchet MS</vt:lpstr>
      <vt:lpstr>Wingdings</vt:lpstr>
      <vt:lpstr>ヒラギノ角ゴ Pro W3</vt:lpstr>
      <vt:lpstr>1_Office Theme</vt:lpstr>
      <vt:lpstr>2_Office Theme</vt:lpstr>
      <vt:lpstr>3_Office Theme</vt:lpstr>
      <vt:lpstr>4_Office Theme</vt:lpstr>
      <vt:lpstr>5_Office Theme</vt:lpstr>
      <vt:lpstr>12_Office Theme</vt:lpstr>
      <vt:lpstr>6_Office Theme</vt:lpstr>
      <vt:lpstr>13_Office Theme</vt:lpstr>
      <vt:lpstr>14_Office Theme</vt:lpstr>
      <vt:lpstr>Updated Inspiring New Ways Template</vt:lpstr>
      <vt:lpstr>15_Office Theme</vt:lpstr>
      <vt:lpstr>7_Office Theme</vt:lpstr>
      <vt:lpstr>1_Updated Inspiring New Ways Template</vt:lpstr>
      <vt:lpstr>8_Office Theme</vt:lpstr>
      <vt:lpstr>9_Office Theme</vt:lpstr>
      <vt:lpstr>Worksheet</vt:lpstr>
      <vt:lpstr>PowerPoint Presentation</vt:lpstr>
      <vt:lpstr>TABLE OF CONTENTS </vt:lpstr>
      <vt:lpstr>PowerPoint Presentation</vt:lpstr>
      <vt:lpstr>Quarter 4 Performance Overview</vt:lpstr>
      <vt:lpstr>QUARTER 4 PERFORMANCE OVERVIEW IN %</vt:lpstr>
      <vt:lpstr>PowerPoint Presentation</vt:lpstr>
      <vt:lpstr>Quarter 4 Targets Not achieved</vt:lpstr>
      <vt:lpstr>PowerPoint Presentation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PERFORMANCE AGAINST QUARTER 4 TARGETS</vt:lpstr>
      <vt:lpstr>PowerPoint Presentation</vt:lpstr>
      <vt:lpstr>HUMAN RESOURCES</vt:lpstr>
      <vt:lpstr>HUMAN RESOURCES</vt:lpstr>
      <vt:lpstr>BRAND SOUTH AFRICA EQUITY STATISTICS </vt:lpstr>
      <vt:lpstr>BRAND SOUTH AFRICA VS NATIONAL ECONOMIC ACTIVE POPULATION BY POPULATION GROUP/RACE AND GENDER AS AT MARCH 2020</vt:lpstr>
      <vt:lpstr>PowerPoint Presentation</vt:lpstr>
      <vt:lpstr>BUDGET vs EXPENDITURE to date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PRESENTATION</dc:title>
  <dc:creator>Sithembile Ntombela</dc:creator>
  <cp:lastModifiedBy>Sureshinee Govender</cp:lastModifiedBy>
  <cp:revision>591</cp:revision>
  <cp:lastPrinted>2018-08-13T12:11:44Z</cp:lastPrinted>
  <dcterms:created xsi:type="dcterms:W3CDTF">2017-06-15T13:51:25Z</dcterms:created>
  <dcterms:modified xsi:type="dcterms:W3CDTF">2020-06-19T10:02:33Z</dcterms:modified>
</cp:coreProperties>
</file>