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sldIdLst>
    <p:sldId id="690" r:id="rId5"/>
    <p:sldId id="570" r:id="rId6"/>
    <p:sldId id="678" r:id="rId7"/>
    <p:sldId id="691" r:id="rId8"/>
    <p:sldId id="692" r:id="rId9"/>
    <p:sldId id="687" r:id="rId10"/>
    <p:sldId id="572" r:id="rId11"/>
    <p:sldId id="698" r:id="rId12"/>
    <p:sldId id="697" r:id="rId13"/>
    <p:sldId id="700" r:id="rId14"/>
    <p:sldId id="701" r:id="rId15"/>
    <p:sldId id="573" r:id="rId16"/>
    <p:sldId id="688" r:id="rId17"/>
    <p:sldId id="679" r:id="rId18"/>
    <p:sldId id="575" r:id="rId19"/>
    <p:sldId id="693" r:id="rId20"/>
    <p:sldId id="689" r:id="rId21"/>
    <p:sldId id="576" r:id="rId22"/>
    <p:sldId id="681" r:id="rId23"/>
    <p:sldId id="685" r:id="rId24"/>
    <p:sldId id="702" r:id="rId25"/>
    <p:sldId id="682" r:id="rId26"/>
    <p:sldId id="699" r:id="rId27"/>
    <p:sldId id="684" r:id="rId28"/>
    <p:sldId id="258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7A08D8-4ED4-462E-B6AF-BC20D739FE9F}">
          <p14:sldIdLst>
            <p14:sldId id="690"/>
            <p14:sldId id="570"/>
            <p14:sldId id="678"/>
            <p14:sldId id="691"/>
            <p14:sldId id="692"/>
            <p14:sldId id="687"/>
            <p14:sldId id="572"/>
            <p14:sldId id="698"/>
            <p14:sldId id="697"/>
            <p14:sldId id="700"/>
            <p14:sldId id="701"/>
            <p14:sldId id="573"/>
            <p14:sldId id="688"/>
            <p14:sldId id="679"/>
            <p14:sldId id="575"/>
            <p14:sldId id="693"/>
            <p14:sldId id="689"/>
            <p14:sldId id="576"/>
            <p14:sldId id="681"/>
            <p14:sldId id="685"/>
            <p14:sldId id="702"/>
            <p14:sldId id="682"/>
            <p14:sldId id="699"/>
            <p14:sldId id="684"/>
          </p14:sldIdLst>
        </p14:section>
        <p14:section name="Untitled Section" id="{532250C3-ECAD-4831-B13A-92EC51B3C39E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PSA CEO" initials="PC" lastIdx="10" clrIdx="0">
    <p:extLst>
      <p:ext uri="{19B8F6BF-5375-455C-9EA6-DF929625EA0E}">
        <p15:presenceInfo xmlns:p15="http://schemas.microsoft.com/office/powerpoint/2012/main" userId="S-1-5-21-619387018-168755649-227697207-115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E2D15-EE43-4E14-9AA2-E265F896E2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097A6-55D4-464E-91AF-8F1A9ACB2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097A6-55D4-464E-91AF-8F1A9ACB2C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6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C088-2F82-4402-B9BC-B22B218159C6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AB38-FA33-4860-8917-DE274EC0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9D86-9990-4B03-82A3-A7E6C9040F9C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AB38-FA33-4860-8917-DE274EC0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0C68-7D90-4585-B81B-54B1F153CCCA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AB38-FA33-4860-8917-DE274EC0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D65B-40B9-416F-BCBB-6DA1F57FE068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AB38-FA33-4860-8917-DE274EC0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23BB-B64D-4261-AC5B-45FF2926A059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AB38-FA33-4860-8917-DE274EC0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A3C9-7820-401C-BDC4-7E1D88DD5FB8}" type="datetime1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AB38-FA33-4860-8917-DE274EC0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A42-9CA4-4218-A478-F9E5347A49E7}" type="datetime1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AB38-FA33-4860-8917-DE274EC0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37B0-0417-4C43-8265-5C6DD88965FE}" type="datetime1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AB38-FA33-4860-8917-DE274EC0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73FC-2EB9-4E3D-B327-4EB06C19AB2D}" type="datetime1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AB38-FA33-4860-8917-DE274EC0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5075-19A9-4983-9FB3-780AF58774E8}" type="datetime1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AB38-FA33-4860-8917-DE274EC0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EE3D-6940-4642-A930-6299D027F667}" type="datetime1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AB38-FA33-4860-8917-DE274EC0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BC90-678C-470A-A134-451130A63B0F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AB38-FA33-4860-8917-DE274EC0F29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lides2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li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625" y="1031935"/>
            <a:ext cx="8798943" cy="4638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4425" y="3157202"/>
            <a:ext cx="6915150" cy="1708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Arial Rounded MT Bold" panose="020F0704030504030204" pitchFamily="34" charset="0"/>
              </a:rPr>
              <a:t>REVIEW OF THE PUBLIC PROTECTOR SOUTH </a:t>
            </a:r>
            <a:r>
              <a:rPr lang="en-US" sz="1500" b="1" dirty="0" smtClean="0">
                <a:latin typeface="Arial Rounded MT Bold" panose="020F0704030504030204" pitchFamily="34" charset="0"/>
              </a:rPr>
              <a:t>AFRICA’S </a:t>
            </a:r>
            <a:r>
              <a:rPr lang="en-US" sz="1500" b="1" dirty="0">
                <a:latin typeface="Arial Rounded MT Bold" panose="020F0704030504030204" pitchFamily="34" charset="0"/>
              </a:rPr>
              <a:t>ORGANISATIONAL STRUCTURE</a:t>
            </a:r>
          </a:p>
          <a:p>
            <a:pPr algn="ctr"/>
            <a:endParaRPr lang="en-US" sz="1500" b="1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PRESENTATION TO THE JUSTICE AND CORRECTIONAL SERVICES PORTFOLIO COMMITTEE</a:t>
            </a:r>
          </a:p>
          <a:p>
            <a:pPr algn="ctr"/>
            <a:endParaRPr lang="en-US" sz="1500" b="1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19 JUNE 2020</a:t>
            </a:r>
          </a:p>
        </p:txBody>
      </p:sp>
    </p:spTree>
    <p:extLst>
      <p:ext uri="{BB962C8B-B14F-4D97-AF65-F5344CB8AC3E}">
        <p14:creationId xmlns:p14="http://schemas.microsoft.com/office/powerpoint/2010/main" val="37422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1249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Workload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060950"/>
          </a:xfrm>
        </p:spPr>
        <p:txBody>
          <a:bodyPr>
            <a:noAutofit/>
          </a:bodyPr>
          <a:lstStyle/>
          <a:p>
            <a:pPr marL="625475" indent="-625475" algn="just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.1	International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best practice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 the average maximum workload to support timely completion of investigations is between 10-25 cases per investigator.</a:t>
            </a:r>
          </a:p>
          <a:p>
            <a:pPr marL="625475" indent="-625475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.2	In the PPSA the average annual caseload as at the end of March 2020 was 79 cases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unaudited).</a:t>
            </a:r>
          </a:p>
          <a:p>
            <a:pPr marL="625475" indent="-625475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5.3	The average PPSA figures are not the only indication of the high workload of its investigative resources as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type of complaints are becoming increasingly complex and time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critical, which puts a higher demand on the progression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skills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time required by investigators 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handle cases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complexity.</a:t>
            </a:r>
          </a:p>
          <a:p>
            <a:pPr marL="625475" indent="-625475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AB38-FA33-4860-8917-DE274EC0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Workload (cont.)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625475" indent="-625475" algn="just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5.4	We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have reviewed and streamlined our complaints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handling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system to achieve efficiencies at each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stage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the investigation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process.</a:t>
            </a:r>
          </a:p>
          <a:p>
            <a:pPr marL="625475" indent="-625475" algn="just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 algn="just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5.5	We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are strengthening our pro-active engagement 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particular sectors to identify trends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systemic issues.</a:t>
            </a:r>
          </a:p>
          <a:p>
            <a:pPr marL="625475" indent="-625475" algn="just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 algn="just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5.6	We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are concerned that without sufficient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to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manage this high level of complaints,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will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not be able to consider such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complaints appropriately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carry out investigations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achieve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resolutions within appropriate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timeframes to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meet the expectations of the public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Parliament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AB38-FA33-4860-8917-DE274EC0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64" y="150465"/>
            <a:ext cx="8435280" cy="916335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6.  The need to review the structure (Core Business)</a:t>
            </a:r>
            <a:endParaRPr lang="en-ZA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43000"/>
            <a:ext cx="8568952" cy="4800600"/>
          </a:xfrm>
        </p:spPr>
        <p:txBody>
          <a:bodyPr>
            <a:noAutofit/>
          </a:bodyPr>
          <a:lstStyle/>
          <a:p>
            <a:pPr marL="806450" indent="-80645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algn="just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9404" y="1170272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indent="-80645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6.1 	The current structure in the Administrative Justice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Delivery Branch has more investigators at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senior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 (manager) than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investigators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Senior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Investigators do not have a supervisory role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6450" indent="-80645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806450" indent="-80645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The revised structure sought to correct this in order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Senior Investigators and in response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strategic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reduce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expenditure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6450" indent="-80645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indent="-80645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6.3	The Quality Assurance Unit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 only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position. The Unit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key for the quality of the investigation reports issued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office.</a:t>
            </a:r>
          </a:p>
        </p:txBody>
      </p:sp>
    </p:spTree>
    <p:extLst>
      <p:ext uri="{BB962C8B-B14F-4D97-AF65-F5344CB8AC3E}">
        <p14:creationId xmlns:p14="http://schemas.microsoft.com/office/powerpoint/2010/main" val="5870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93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6.The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need to review the structure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(Support)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038573"/>
            <a:ext cx="8568952" cy="5682902"/>
          </a:xfrm>
        </p:spPr>
        <p:txBody>
          <a:bodyPr>
            <a:noAutofit/>
          </a:bodyPr>
          <a:lstStyle/>
          <a:p>
            <a:pPr marL="722313" indent="-722313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6.4 	There is no effective Admin Support at the Provincial and Regional level. The majority of Admin Support functions are centralised at Head Office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 This needs to be corrected to ensure effective support at the operational level.</a:t>
            </a:r>
          </a:p>
          <a:p>
            <a:pPr marL="722313" indent="-722313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6.5 	The current structure has 200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dmin Support positions within the Core Business.</a:t>
            </a:r>
          </a:p>
          <a:p>
            <a:pPr marL="722313" indent="-722313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6.6	There are no entry level posts (clerical posts) in Finance.</a:t>
            </a:r>
          </a:p>
          <a:p>
            <a:pPr marL="722313" indent="-722313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6.7	The Internal Audit Unit has four positions which is not sufficient for effective audits required within the organisation.</a:t>
            </a:r>
          </a:p>
          <a:p>
            <a:pPr marL="722313" indent="-722313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6.8	The Risk Management Unit has three positions although only one is filled.</a:t>
            </a:r>
          </a:p>
          <a:p>
            <a:pPr marL="722313" indent="-722313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6.9	The is no Employee Wellness unit - only an official responsible for the function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76" y="108781"/>
            <a:ext cx="8229600" cy="76393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Revised Structure: High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evel  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2716"/>
            <a:ext cx="8568952" cy="6366284"/>
          </a:xfrm>
        </p:spPr>
        <p:txBody>
          <a:bodyPr>
            <a:noAutofit/>
          </a:bodyPr>
          <a:lstStyle/>
          <a:p>
            <a:pPr algn="just"/>
            <a:endParaRPr lang="en-US" sz="18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685800"/>
            <a:ext cx="8915401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63935"/>
          </a:xfrm>
        </p:spPr>
        <p:txBody>
          <a:bodyPr>
            <a:noAutofit/>
          </a:bodyPr>
          <a:lstStyle/>
          <a:p>
            <a:r>
              <a:rPr lang="en-US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2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Key changes on the revised organisational structure</a:t>
            </a:r>
            <a:endParaRPr lang="en-ZA" sz="25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87680" cy="4849020"/>
          </a:xfrm>
        </p:spPr>
        <p:txBody>
          <a:bodyPr>
            <a:noAutofit/>
          </a:bodyPr>
          <a:lstStyle/>
          <a:p>
            <a:pPr marL="722313" indent="-722313" fontAlgn="base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.1	The number of posts in the proposed structure is reduced by 125 from 707 to 582. </a:t>
            </a:r>
          </a:p>
          <a:p>
            <a:pPr marL="722313" indent="-722313" fontAlgn="base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-722313" fontAlgn="base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.2	The 125 positions are  Admin Support and Assistant Investigators divided as follows:</a:t>
            </a:r>
          </a:p>
          <a:p>
            <a:pPr marL="722313" indent="-722313" fontAlgn="base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lvl="2" indent="-722313" fontAlgn="base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9 Assistant Investigators from both HO and Provinces</a:t>
            </a:r>
          </a:p>
          <a:p>
            <a:pPr marL="722313" lvl="2" indent="-722313" fontAlgn="base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60 Admin Assistants from HO Investigation branches and Provinces</a:t>
            </a:r>
          </a:p>
          <a:p>
            <a:pPr marL="722313" lvl="2" indent="-722313" fontAlgn="base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remaining 16 come from the Corporate Services Branch</a:t>
            </a:r>
          </a:p>
          <a:p>
            <a:pPr marL="0" indent="0" fontAlgn="base">
              <a:buNone/>
            </a:pPr>
            <a:endParaRPr lang="en-US" sz="2400" dirty="0" smtClean="0">
              <a:effectLst>
                <a:outerShdw sx="0" sy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US" sz="2400" dirty="0" smtClean="0">
              <a:effectLst>
                <a:outerShdw sx="0" sy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63935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Key changes on the revised organisational structure (cont.)</a:t>
            </a:r>
            <a:endParaRPr lang="en-ZA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87680" cy="4849020"/>
          </a:xfrm>
        </p:spPr>
        <p:txBody>
          <a:bodyPr>
            <a:noAutofit/>
          </a:bodyPr>
          <a:lstStyle/>
          <a:p>
            <a:pPr marL="625475" indent="-625475" fontAlgn="base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.3 	Assistant Investigators are being removed because they do not handle investigations independently and therefore they do not make an impact in reducing workload.</a:t>
            </a:r>
          </a:p>
          <a:p>
            <a:pPr marL="625475" indent="-625475" fontAlgn="base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 fontAlgn="base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.4	What PPSA needs is more investigators hence the assistant investigators are replaced by investigators -investigator posts are more senior.</a:t>
            </a:r>
          </a:p>
          <a:p>
            <a:pPr marL="625475" indent="-625475" fontAlgn="base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 fontAlgn="base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.5	Appointing more investigators will assist in reducing of the case load per investigator which is a current challenge at PPSA.	</a:t>
            </a:r>
          </a:p>
          <a:p>
            <a:pPr marL="0" indent="0" fontAlgn="base">
              <a:buNone/>
            </a:pPr>
            <a:endParaRPr lang="en-US" sz="2400" dirty="0" smtClean="0">
              <a:solidFill>
                <a:srgbClr val="FF0000"/>
              </a:solidFill>
              <a:effectLst>
                <a:outerShdw sx="0" sy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US" sz="2400" dirty="0" smtClean="0">
              <a:effectLst>
                <a:outerShdw sx="0" sy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63935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changes on the </a:t>
            </a:r>
            <a:r>
              <a:rPr lang="en-U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revised organisational structure (cont.)</a:t>
            </a:r>
            <a:endParaRPr lang="en-ZA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11480" cy="5211764"/>
          </a:xfrm>
        </p:spPr>
        <p:txBody>
          <a:bodyPr>
            <a:noAutofit/>
          </a:bodyPr>
          <a:lstStyle/>
          <a:p>
            <a:pPr marL="722313" indent="-722313" fontAlgn="base">
              <a:buNone/>
            </a:pPr>
            <a:r>
              <a:rPr lang="en-US" sz="2400" dirty="0" smtClean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8.6</a:t>
            </a:r>
            <a:r>
              <a:rPr lang="en-US" sz="2400" dirty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Provincial Investigations and </a:t>
            </a:r>
            <a:r>
              <a:rPr lang="en-US" sz="2200" dirty="0" smtClean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Integration (PII) </a:t>
            </a:r>
            <a:r>
              <a:rPr lang="en-US" sz="2200" dirty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Branch </a:t>
            </a:r>
            <a:r>
              <a:rPr lang="en-US" sz="2200" dirty="0" smtClean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200" dirty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divided into two </a:t>
            </a:r>
            <a:r>
              <a:rPr lang="en-US" sz="2200" dirty="0" smtClean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clusters: </a:t>
            </a:r>
            <a:r>
              <a:rPr lang="en-US" sz="2200" dirty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Coastal and Inland.</a:t>
            </a:r>
          </a:p>
          <a:p>
            <a:pPr marL="722313" indent="-722313" fontAlgn="base">
              <a:buNone/>
            </a:pPr>
            <a:endParaRPr lang="en-US" sz="2200" dirty="0">
              <a:effectLst>
                <a:outerShdw sx="0" sy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-722313" fontAlgn="base">
              <a:buNone/>
            </a:pPr>
            <a:r>
              <a:rPr lang="en-US" sz="2200" dirty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200" dirty="0" smtClean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.7 	Each </a:t>
            </a:r>
            <a:r>
              <a:rPr lang="en-US" sz="2200" dirty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cluster is led by an Executive </a:t>
            </a:r>
            <a:r>
              <a:rPr lang="en-US" sz="2200" dirty="0" smtClean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Manager - </a:t>
            </a:r>
            <a:r>
              <a:rPr lang="en-US" sz="2200" dirty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200" dirty="0" smtClean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200" dirty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done without requiring funds for the second EM 	</a:t>
            </a:r>
            <a:r>
              <a:rPr lang="en-US" sz="2200" dirty="0" smtClean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 - </a:t>
            </a:r>
            <a:r>
              <a:rPr lang="en-US" sz="2200" dirty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existing EM was transferred to this </a:t>
            </a:r>
            <a:r>
              <a:rPr lang="en-US" sz="2200" dirty="0" smtClean="0"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post.</a:t>
            </a:r>
          </a:p>
          <a:p>
            <a:pPr marL="722313" indent="-722313" fontAlgn="base">
              <a:buNone/>
            </a:pPr>
            <a:endParaRPr lang="en-US" sz="2200" dirty="0" smtClean="0">
              <a:effectLst>
                <a:outerShdw sx="0" sy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-722313" fontAlgn="base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8.8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Investigation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Branches: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Good Governance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Integrity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(GGI) and Administrative Justice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Delivery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(AJSD) were merged into one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Branch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synergies throughout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investigations.</a:t>
            </a:r>
          </a:p>
          <a:p>
            <a:pPr marL="722313" indent="-722313" fontAlgn="base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-722313" fontAlgn="base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8.9	This reduced the number of Executive Managers in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at Head Office from 2 to 1.</a:t>
            </a:r>
          </a:p>
          <a:p>
            <a:pPr marL="722313" indent="-722313" fontAlgn="base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-722313" fontAlgn="base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-722313" fontAlgn="base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US" sz="2400" dirty="0">
              <a:effectLst>
                <a:outerShdw sx="0" sy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5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50" y="241771"/>
            <a:ext cx="8764150" cy="763935"/>
          </a:xfrm>
        </p:spPr>
        <p:txBody>
          <a:bodyPr>
            <a:noAutofit/>
          </a:bodyPr>
          <a:lstStyle/>
          <a:p>
            <a:pPr algn="l"/>
            <a:r>
              <a:rPr lang="en-U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Key 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changes on the </a:t>
            </a:r>
            <a:r>
              <a:rPr lang="en-U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revised 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organisational structure (cont.)</a:t>
            </a:r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808038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8.10	The anomaly of having more managers (senior investigators) in AJSD is corrected in the proposed 	structure.  Most complaints in AJSD can be dealt with 	by investigators, not senior investigators. </a:t>
            </a:r>
          </a:p>
          <a:p>
            <a:pPr marL="808038" indent="-808038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808038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8.11	It can therefore not be justified to have more seniors at higher cost while investigators can still do the job - hence the increase in the number of investigators.</a:t>
            </a:r>
          </a:p>
          <a:p>
            <a:pPr marL="808038" indent="-808038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808038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8.12	The number of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enior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nvestigators is reduced from 17 to 6 while the number of investigators is increased from 8 to 18.</a:t>
            </a:r>
          </a:p>
          <a:p>
            <a:pPr marL="0" indent="0" algn="just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1771"/>
            <a:ext cx="8915400" cy="763935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Key 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changes on the </a:t>
            </a:r>
            <a:r>
              <a:rPr lang="en-U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revised 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organisational structure (cont.)</a:t>
            </a:r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Autofit/>
          </a:bodyPr>
          <a:lstStyle/>
          <a:p>
            <a:pPr marL="808038" indent="-808038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8.13	The Stakeholder Management Unit - to be headed by a manager - was created to strengthen cooperation between PPSA and its stakeholders.</a:t>
            </a:r>
          </a:p>
          <a:p>
            <a:pPr marL="808038" indent="-808038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808038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8.14	Posts of managers were created in Provinces to ensure effective support to Provincial Heads and relieve them from administrative work.</a:t>
            </a:r>
          </a:p>
          <a:p>
            <a:pPr marL="808038" indent="-808038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808038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.15	More positions were added to the Quality Assurance Unit in order to strengthen the function.</a:t>
            </a:r>
          </a:p>
          <a:p>
            <a:pPr marL="808038" indent="-808038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808038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8.16	Facilities and Logistics Management; and Knowledge and Information Management units were merged 	eliminating one Senior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anager post.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93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Autofit/>
          </a:bodyPr>
          <a:lstStyle/>
          <a:p>
            <a:pPr marL="895350" indent="-442913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895350" indent="-442913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 comparison</a:t>
            </a:r>
          </a:p>
          <a:p>
            <a:pPr marL="895350" indent="-442913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organisational structure: Model 6</a:t>
            </a:r>
          </a:p>
          <a:p>
            <a:pPr marL="895350" indent="-442913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Improving PPSA Accessibility</a:t>
            </a:r>
          </a:p>
          <a:p>
            <a:pPr marL="895350" indent="-442913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Workload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442913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need to review the current organisational structure</a:t>
            </a:r>
          </a:p>
          <a:p>
            <a:pPr marL="895350" indent="-442913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Revised structure (high level)</a:t>
            </a:r>
          </a:p>
          <a:p>
            <a:pPr marL="895350" indent="-442913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changes on the revised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organisational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442913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implications</a:t>
            </a:r>
          </a:p>
          <a:p>
            <a:pPr marL="895350" indent="-442913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895350" indent="-442913">
              <a:buFont typeface="+mj-lt"/>
              <a:buAutoNum type="arabicPeriod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8450F-76E4-4F8E-84A6-E00719EB3D7C}" type="slidenum">
              <a:rPr lang="en-US" sz="1800" b="1" smtClean="0">
                <a:solidFill>
                  <a:schemeClr val="tx1"/>
                </a:solidFill>
              </a:rPr>
              <a:t>2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1771"/>
            <a:ext cx="8740080" cy="763935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changes on the </a:t>
            </a:r>
            <a:r>
              <a:rPr lang="en-U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revised organisational structure (cont.) </a:t>
            </a:r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Autofit/>
          </a:bodyPr>
          <a:lstStyle/>
          <a:p>
            <a:pPr marL="808038" indent="-808038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8.17	Additional positions were added to Legal Services, Internal Audit, Risk Management and Employee Wellness to ensure their effectiveness and efficiency.</a:t>
            </a:r>
          </a:p>
          <a:p>
            <a:pPr marL="808038" indent="-808038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808038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.18	The Legal Service Unit is expanded to build capacity internally to limit using external law firms.  This will go a long way to reduce legal costs in the institution.</a:t>
            </a:r>
          </a:p>
          <a:p>
            <a:pPr marL="808038" indent="-808038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808038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8.19	Internal Audit has a critical role in ensuring that PPSA has the necessary controls to improve effectiveness and efficiency.</a:t>
            </a:r>
          </a:p>
          <a:p>
            <a:pPr marL="808038" indent="-808038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808038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.20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Entry level posts were created in the Finance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Branch, including in Supply Chain Management to ensure segregation of duties (enhancing controls).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1771"/>
            <a:ext cx="8740080" cy="763935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changes on the proposed </a:t>
            </a:r>
            <a:r>
              <a:rPr lang="en-U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organisational structure (cont.) </a:t>
            </a:r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Autofit/>
          </a:bodyPr>
          <a:lstStyle/>
          <a:p>
            <a:pPr marL="808038" indent="-808038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8.21	The Compliance Unit was moved from the CEO’s Office to the COO’s Office.</a:t>
            </a:r>
          </a:p>
          <a:p>
            <a:pPr marL="808038" indent="-808038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808038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8.22	The International Relations and Parliamentary Liaison Unit was moved from Complaints and Stakeholder Management (CSM) to the Private Office. </a:t>
            </a:r>
          </a:p>
          <a:p>
            <a:pPr marL="808038" indent="-808038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808038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50" y="241771"/>
            <a:ext cx="8229600" cy="76393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9. Financial Implications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Autofit/>
          </a:bodyPr>
          <a:lstStyle/>
          <a:p>
            <a:pPr marL="539750" indent="-53975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.1	There are currently 351 funded posts and the cost of employment is R266 008 000 which constitutes 78% of the total PPSA budget.</a:t>
            </a:r>
          </a:p>
          <a:p>
            <a:pPr marL="539750" indent="-53975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975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.2	Of the 231 unfunded posts, 115 are investigation posts </a:t>
            </a:r>
          </a:p>
          <a:p>
            <a:pPr marL="539750" indent="-53975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divided as follows:</a:t>
            </a:r>
          </a:p>
          <a:p>
            <a:pPr marL="939800" lvl="2" indent="-53975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 x Chief Investigators</a:t>
            </a:r>
          </a:p>
          <a:p>
            <a:pPr marL="939800" lvl="2" indent="-53975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33 x Senior Investigators</a:t>
            </a:r>
          </a:p>
          <a:p>
            <a:pPr marL="939800" lvl="2" indent="-53975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79 x Investigators</a:t>
            </a:r>
          </a:p>
          <a:p>
            <a:pPr marL="539750" lvl="1" indent="-53975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975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.3	It will cost R79 296 234 to fund the above investigation posts.</a:t>
            </a:r>
          </a:p>
          <a:p>
            <a:pPr marL="539750" indent="-53975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975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9.4	To fund the remaining 115 vacant unfunded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posts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R44 309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927</a:t>
            </a:r>
          </a:p>
          <a:p>
            <a:pPr marL="539750" indent="-539750" algn="just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975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9.5	To fund all the vacant unfunded posts in PPSA will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cost R123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606 161. </a:t>
            </a:r>
          </a:p>
          <a:p>
            <a:pPr marL="625475" indent="-625475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50" y="241771"/>
            <a:ext cx="8229600" cy="76393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10. Conclusion 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6344"/>
            <a:ext cx="8568952" cy="5112568"/>
          </a:xfrm>
        </p:spPr>
        <p:txBody>
          <a:bodyPr>
            <a:noAutofit/>
          </a:bodyPr>
          <a:lstStyle/>
          <a:p>
            <a:pPr marL="895350" indent="-89535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10.1 	PPSA has been in support of the drive for cost 	reduction and efficiency, hence, the revised structure 	and use of services within the Public Sector in the 	review thereof.</a:t>
            </a:r>
          </a:p>
          <a:p>
            <a:pPr marL="895350" indent="-89535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10.2 	The cost of the revised structure is R48 million less 	than the current one. This will assist in reduction of 	CoE bill within the public sector.</a:t>
            </a:r>
          </a:p>
          <a:p>
            <a:pPr marL="0" indent="0" algn="just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50" y="241771"/>
            <a:ext cx="8229600" cy="76393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11. Recommendations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Autofit/>
          </a:bodyPr>
          <a:lstStyle/>
          <a:p>
            <a:pPr marL="895350" indent="-895350" algn="just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Portfolio Committee is requested to:</a:t>
            </a:r>
          </a:p>
          <a:p>
            <a:pPr marL="895350" indent="-895350" algn="just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11.1	Note the reviewed organisational structure;</a:t>
            </a:r>
          </a:p>
          <a:p>
            <a:pPr marL="895350" indent="-89535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11.2 	Note the funding requirements in order to implement 	the structure; and</a:t>
            </a:r>
          </a:p>
          <a:p>
            <a:pPr marL="895350" indent="-89535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11.3	Support the approval of the structure </a:t>
            </a:r>
          </a:p>
          <a:p>
            <a:pPr marL="0" indent="0" algn="just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lide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8128" cy="7010400"/>
          </a:xfrm>
        </p:spPr>
      </p:pic>
      <p:sp>
        <p:nvSpPr>
          <p:cNvPr id="8" name="TextBox 7"/>
          <p:cNvSpPr txBox="1"/>
          <p:nvPr/>
        </p:nvSpPr>
        <p:spPr>
          <a:xfrm>
            <a:off x="1371600" y="25908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YOU, NGIYATHOKOZA, DANKIE, ENKOSI, NGIYABONGA, KE A LEBOGA, KE A LEBOHA,  KE A LEBOGA, NDI A LIVHUHA, NDZA KHENSA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AB38-FA33-4860-8917-DE274EC0F290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93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Introduction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40080" cy="5094312"/>
          </a:xfrm>
        </p:spPr>
        <p:txBody>
          <a:bodyPr>
            <a:noAutofit/>
          </a:bodyPr>
          <a:lstStyle/>
          <a:p>
            <a:pPr marL="722313" indent="-722313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1.1	The PPSA’s current organisational structure (Model 6) was approved in 2017. </a:t>
            </a:r>
          </a:p>
          <a:p>
            <a:pPr marL="722313" indent="-722313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-722313">
              <a:buNone/>
              <a:tabLst>
                <a:tab pos="91440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1.2	It is reviewed to address imbalances between Core and Support functions. The Support positions are almost equal to the Core Business.</a:t>
            </a:r>
          </a:p>
          <a:p>
            <a:pPr marL="722313" indent="-722313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-722313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1.3	Furthermore the shrinking financial resources necessitated a comprehensive review of the structure as the institution is required to achieve more with minimal resources.</a:t>
            </a:r>
          </a:p>
          <a:p>
            <a:pPr marL="722313" indent="-722313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-722313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1.4	The Department of Public Service and Administration (DPSA) was approached in 2018 to assist PPSA with comprehensive review of the organisational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Introduction (cont.)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14400"/>
            <a:ext cx="8568952" cy="5322912"/>
          </a:xfrm>
        </p:spPr>
        <p:txBody>
          <a:bodyPr>
            <a:noAutofit/>
          </a:bodyPr>
          <a:lstStyle/>
          <a:p>
            <a:pPr marL="625475" indent="-625475">
              <a:buNone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1.5 	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Utilising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the services of the DPSA saved costs as it would have cost a lot of money if PPSA had utilised the services of a private service provider.</a:t>
            </a:r>
          </a:p>
          <a:p>
            <a:pPr marL="625475" indent="-625475">
              <a:buNone/>
            </a:pP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buNone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1.6	The Organisational Development (OD) Unit of the DPSA was made available to assist.</a:t>
            </a:r>
          </a:p>
          <a:p>
            <a:pPr marL="625475" indent="-625475">
              <a:buNone/>
            </a:pP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buNone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1.7	The Organisational Review process started in 2018 - several meetings between DPSA and PPSA leadership took place.</a:t>
            </a:r>
          </a:p>
          <a:p>
            <a:pPr marL="625475" indent="-625475">
              <a:buNone/>
            </a:pP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buNone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1.8	Internal consultations were also held with the PPSA management team and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- culminating in the reviewed organisational structure.</a:t>
            </a:r>
          </a:p>
          <a:p>
            <a:pPr marL="625475" indent="-625475">
              <a:buNone/>
            </a:pP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buNone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1.9	In addition, the Minister of Finance was consulted as required by the Public Protector Act and he confirmed support of the reviewed structure.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93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Structure comparison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38572"/>
            <a:ext cx="8568952" cy="51987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16842"/>
              </p:ext>
            </p:extLst>
          </p:nvPr>
        </p:nvGraphicFramePr>
        <p:xfrm>
          <a:off x="323527" y="1143002"/>
          <a:ext cx="8363272" cy="4419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179">
                <a:tc>
                  <a:txBody>
                    <a:bodyPr/>
                    <a:lstStyle/>
                    <a:p>
                      <a:r>
                        <a:rPr lang="en-US" dirty="0" smtClean="0"/>
                        <a:t>POSTS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STRUCTURE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REVISED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STRUCTURE</a:t>
                      </a:r>
                      <a:endParaRPr lang="en-Z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7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  <a:r>
                        <a:rPr lang="en-US" sz="2000" baseline="0" dirty="0" smtClean="0"/>
                        <a:t> no. of posts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707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582</a:t>
                      </a:r>
                      <a:endParaRPr lang="en-Z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7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No. of funded posts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351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351</a:t>
                      </a:r>
                      <a:endParaRPr lang="en-Z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7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No.</a:t>
                      </a:r>
                      <a:r>
                        <a:rPr lang="en-US" sz="2000" baseline="0" dirty="0" smtClean="0"/>
                        <a:t> of unfunded posts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356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231</a:t>
                      </a:r>
                      <a:endParaRPr lang="en-Z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7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of posts in Core Branches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591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446</a:t>
                      </a:r>
                      <a:endParaRPr lang="en-Z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293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No. of posts in Support</a:t>
                      </a:r>
                      <a:r>
                        <a:rPr lang="en-US" sz="2000" baseline="0" dirty="0" smtClean="0"/>
                        <a:t> Branches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116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136</a:t>
                      </a:r>
                      <a:endParaRPr lang="en-Z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74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Cost comparison</a:t>
                      </a:r>
                      <a:endParaRPr lang="en-Z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R426 907 526</a:t>
                      </a:r>
                      <a:endParaRPr lang="en-Z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R378 355 568</a:t>
                      </a:r>
                      <a:endParaRPr lang="en-ZA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74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Difference </a:t>
                      </a:r>
                      <a:endParaRPr lang="en-Z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R 48 551 958</a:t>
                      </a:r>
                      <a:endParaRPr lang="en-Z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93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3. Current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Organisational Structure: Model 6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48" y="1243782"/>
            <a:ext cx="8568952" cy="5112568"/>
          </a:xfrm>
        </p:spPr>
        <p:txBody>
          <a:bodyPr>
            <a:noAutofit/>
          </a:bodyPr>
          <a:lstStyle/>
          <a:p>
            <a:pPr algn="just"/>
            <a:endParaRPr lang="en-US" sz="18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8" y="1038573"/>
            <a:ext cx="894995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93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Current Organisational Structure: Model 6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68952" cy="5112568"/>
          </a:xfrm>
        </p:spPr>
        <p:txBody>
          <a:bodyPr>
            <a:noAutofit/>
          </a:bodyPr>
          <a:lstStyle/>
          <a:p>
            <a:pPr algn="just"/>
            <a:endParaRPr lang="en-US" sz="1800" dirty="0" smtClean="0">
              <a:cs typeface="Arial" panose="020B0604020202020204" pitchFamily="34" charset="0"/>
            </a:endParaRPr>
          </a:p>
          <a:p>
            <a:pPr marL="722313" indent="-722313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.1 </a:t>
            </a:r>
            <a:r>
              <a:rPr lang="en-US" sz="2000" dirty="0" smtClean="0"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Out of 707 posts only 351 are funded which constitute 49.6%</a:t>
            </a:r>
          </a:p>
          <a:p>
            <a:pPr marL="722313" indent="-722313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-722313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3.2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total of 356 posts, which constitute just over 50%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structure, are not funded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2313" indent="-722313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-722313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.3	591 of the 707 posts are in the Core Branches, that constitute 84% of the structure.</a:t>
            </a:r>
          </a:p>
          <a:p>
            <a:pPr marL="722313" indent="-722313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-722313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.4	351 of the 591 posts in Core are investigators and 240 are support functions.</a:t>
            </a:r>
          </a:p>
          <a:p>
            <a:pPr marL="722313" indent="-722313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-722313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.5 	The past few years have proven that it is impractical to fund these position after several engagements with the National Treasury.</a:t>
            </a:r>
          </a:p>
          <a:p>
            <a:pPr marL="0" indent="0" algn="just">
              <a:buNone/>
            </a:pPr>
            <a:r>
              <a:rPr lang="en-US" sz="2400" dirty="0" smtClean="0">
                <a:cs typeface="Arial" panose="020B0604020202020204" pitchFamily="34" charset="0"/>
              </a:rPr>
              <a:t>2.5 	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93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Current Organisational Structure (Offices)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48" y="1243782"/>
            <a:ext cx="8568952" cy="5112568"/>
          </a:xfrm>
        </p:spPr>
        <p:txBody>
          <a:bodyPr>
            <a:noAutofit/>
          </a:bodyPr>
          <a:lstStyle/>
          <a:p>
            <a:pPr algn="just"/>
            <a:endParaRPr lang="en-US" sz="1800" dirty="0" smtClean="0">
              <a:cs typeface="Arial" panose="020B0604020202020204" pitchFamily="34" charset="0"/>
            </a:endParaRPr>
          </a:p>
          <a:p>
            <a:pPr marL="625475" indent="-625475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.6  	There are nine (9) Provincial Offices and eight (8) Regional Offices currently operational. </a:t>
            </a:r>
          </a:p>
          <a:p>
            <a:pPr marL="625475" indent="-625475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.7    The current structure has 21 regional offices, five (5) were closed down and eight (8) were never opened as the institution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could not afford them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5475" indent="-625475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.8 	This has affected the accessibility of the PPSA’s services, which is currently managed through outreach programmes and roadshows. </a:t>
            </a:r>
          </a:p>
          <a:p>
            <a:pPr marL="625475" indent="-625475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3.9	There is one Executive Manager in Head Office responsible for all provinces.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93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Improving PPSA accessibility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48" y="1243782"/>
            <a:ext cx="8568952" cy="5112568"/>
          </a:xfrm>
        </p:spPr>
        <p:txBody>
          <a:bodyPr>
            <a:noAutofit/>
          </a:bodyPr>
          <a:lstStyle/>
          <a:p>
            <a:pPr marL="808038" lvl="0" indent="-808038">
              <a:buNone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4.1	PPSA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has entered into MOUs with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CCMA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, DOJCD,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COGTA, SAPO and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SALGA regarding office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space.</a:t>
            </a:r>
          </a:p>
          <a:p>
            <a:pPr marL="808038" lvl="0" indent="-808038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lvl="0" indent="-808038">
              <a:buNone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4.2	All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institutions agreed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principle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avail space on condition they have readily available space –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to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date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institution has availed office space to PPSA to place staff at their facilities. 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lvl="0" indent="-808038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lvl="0" indent="-808038">
              <a:buNone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4.3	Ideally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PPSA desired to place HR resources and tools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trade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offices of MOU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partners, should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PPSA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allocated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budget.</a:t>
            </a:r>
          </a:p>
          <a:p>
            <a:pPr marL="808038" lvl="0" indent="-808038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lvl="0" indent="-808038">
              <a:buNone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4.4      Thus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far, PPSA has been negotiating for placement of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staff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once a week or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bi-weekly;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or to put up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complaints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receiving boxes at the reception of MOU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DB88-9B8D-4A34-B25D-7844386CFC5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07ABB3E110234D94C060072A854B4F" ma:contentTypeVersion="0" ma:contentTypeDescription="Create a new document." ma:contentTypeScope="" ma:versionID="d81400536835e75a096d010699b4bc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32edbdadb5964b8eae064c3daea6d8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B9F368-16D0-457F-B4A4-84BC307CB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7730695-3DB2-496B-9D23-CEBF20429EEA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9AEC381-62F3-402F-B4BB-1D38E7C51D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8429</TotalTime>
  <Words>364</Words>
  <Application>Microsoft Office PowerPoint</Application>
  <PresentationFormat>On-screen Show (4:3)</PresentationFormat>
  <Paragraphs>224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Rounded MT Bold</vt:lpstr>
      <vt:lpstr>Calibri</vt:lpstr>
      <vt:lpstr>Office Theme</vt:lpstr>
      <vt:lpstr>                                             </vt:lpstr>
      <vt:lpstr>TABLE OF CONTENTS</vt:lpstr>
      <vt:lpstr>1. Introduction</vt:lpstr>
      <vt:lpstr>1. Introduction (cont.)</vt:lpstr>
      <vt:lpstr>2. Structure comparison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3. Current Organisational Structure: Model 6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3. Current Organisational Structure: Model 6</vt:lpstr>
      <vt:lpstr>3. Current Organisational Structure (Offices)</vt:lpstr>
      <vt:lpstr>4. Improving PPSA accessibility</vt:lpstr>
      <vt:lpstr>5. Workload</vt:lpstr>
      <vt:lpstr>5. Workload (cont.)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6.  The need to review the structure (Core Business)</vt:lpstr>
      <vt:lpstr> 6.The need to review the structure (Support)</vt:lpstr>
      <vt:lpstr>7. Revised Structure: High Level  </vt:lpstr>
      <vt:lpstr>8. Key changes on the revised organisational structure</vt:lpstr>
      <vt:lpstr>8. Key changes on the revised organisational structure (cont.)</vt:lpstr>
      <vt:lpstr>8. Key changes on the revised organisational structure (cont.)</vt:lpstr>
      <vt:lpstr>8. Key changes on the revised organisational structure (cont.)</vt:lpstr>
      <vt:lpstr>8. Key changes on the revised organisational structure (cont.)</vt:lpstr>
      <vt:lpstr>8. Key changes on the revised organisational structure (cont.) </vt:lpstr>
      <vt:lpstr>8. Key changes on the proposed organisational structure (cont.) </vt:lpstr>
      <vt:lpstr> 9. Financial Implications</vt:lpstr>
      <vt:lpstr> 10. Conclusion </vt:lpstr>
      <vt:lpstr> 11. 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PPSA CEO</dc:creator>
  <cp:lastModifiedBy>Vhonani Ramaano</cp:lastModifiedBy>
  <cp:revision>871</cp:revision>
  <cp:lastPrinted>2019-05-29T14:13:18Z</cp:lastPrinted>
  <dcterms:created xsi:type="dcterms:W3CDTF">2017-03-26T11:19:39Z</dcterms:created>
  <dcterms:modified xsi:type="dcterms:W3CDTF">2020-06-19T00:32:20Z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0x010100D907ABB3E110234D94C060072A854B4F</vt:lpwstr>
  </property>
  <property fmtid="{D5CDD505-2E9C-101B-9397-08002B2CF9AE}" pid="3" name="IsMyDocuments">
    <vt:bool>true</vt:bool>
  </property>
</Properties>
</file>