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7" r:id="rId2"/>
  </p:sldMasterIdLst>
  <p:notesMasterIdLst>
    <p:notesMasterId r:id="rId55"/>
  </p:notesMasterIdLst>
  <p:handoutMasterIdLst>
    <p:handoutMasterId r:id="rId56"/>
  </p:handoutMasterIdLst>
  <p:sldIdLst>
    <p:sldId id="256" r:id="rId3"/>
    <p:sldId id="257" r:id="rId4"/>
    <p:sldId id="442" r:id="rId5"/>
    <p:sldId id="533" r:id="rId6"/>
    <p:sldId id="584" r:id="rId7"/>
    <p:sldId id="586" r:id="rId8"/>
    <p:sldId id="597" r:id="rId9"/>
    <p:sldId id="598" r:id="rId10"/>
    <p:sldId id="600" r:id="rId11"/>
    <p:sldId id="557" r:id="rId12"/>
    <p:sldId id="587" r:id="rId13"/>
    <p:sldId id="588" r:id="rId14"/>
    <p:sldId id="562" r:id="rId15"/>
    <p:sldId id="614" r:id="rId16"/>
    <p:sldId id="563" r:id="rId17"/>
    <p:sldId id="615" r:id="rId18"/>
    <p:sldId id="564" r:id="rId19"/>
    <p:sldId id="616" r:id="rId20"/>
    <p:sldId id="460" r:id="rId21"/>
    <p:sldId id="468" r:id="rId22"/>
    <p:sldId id="487" r:id="rId23"/>
    <p:sldId id="617" r:id="rId24"/>
    <p:sldId id="565" r:id="rId25"/>
    <p:sldId id="618" r:id="rId26"/>
    <p:sldId id="566" r:id="rId27"/>
    <p:sldId id="619" r:id="rId28"/>
    <p:sldId id="567" r:id="rId29"/>
    <p:sldId id="620" r:id="rId30"/>
    <p:sldId id="488" r:id="rId31"/>
    <p:sldId id="490" r:id="rId32"/>
    <p:sldId id="568" r:id="rId33"/>
    <p:sldId id="493" r:id="rId34"/>
    <p:sldId id="569" r:id="rId35"/>
    <p:sldId id="570" r:id="rId36"/>
    <p:sldId id="546" r:id="rId37"/>
    <p:sldId id="498" r:id="rId38"/>
    <p:sldId id="501" r:id="rId39"/>
    <p:sldId id="622" r:id="rId40"/>
    <p:sldId id="548" r:id="rId41"/>
    <p:sldId id="558" r:id="rId42"/>
    <p:sldId id="602" r:id="rId43"/>
    <p:sldId id="603" r:id="rId44"/>
    <p:sldId id="604" r:id="rId45"/>
    <p:sldId id="605" r:id="rId46"/>
    <p:sldId id="607" r:id="rId47"/>
    <p:sldId id="608" r:id="rId48"/>
    <p:sldId id="610" r:id="rId49"/>
    <p:sldId id="612" r:id="rId50"/>
    <p:sldId id="613" r:id="rId51"/>
    <p:sldId id="595" r:id="rId52"/>
    <p:sldId id="560" r:id="rId53"/>
    <p:sldId id="259" r:id="rId54"/>
  </p:sldIdLst>
  <p:sldSz cx="9144000" cy="6858000" type="screen4x3"/>
  <p:notesSz cx="6797675" cy="9926638"/>
  <p:defaultTextStyle>
    <a:defPPr>
      <a:defRPr lang="en-ZA"/>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Masilo"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D27"/>
    <a:srgbClr val="216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4660"/>
  </p:normalViewPr>
  <p:slideViewPr>
    <p:cSldViewPr snapToObjects="1">
      <p:cViewPr varScale="1">
        <p:scale>
          <a:sx n="84" d="100"/>
          <a:sy n="84" d="100"/>
        </p:scale>
        <p:origin x="1598"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Overall</a:t>
            </a:r>
            <a:r>
              <a:rPr lang="en-ZA" baseline="0"/>
              <a:t> Departmental Performance</a:t>
            </a:r>
            <a:endParaRPr lang="en-ZA"/>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A01F-475D-82FF-F7E640A4B3C1}"/>
              </c:ext>
            </c:extLst>
          </c:dPt>
          <c:dPt>
            <c:idx val="1"/>
            <c:bubble3D val="0"/>
            <c:spPr>
              <a:solidFill>
                <a:srgbClr val="FFC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A01F-475D-82FF-F7E640A4B3C1}"/>
              </c:ext>
            </c:extLst>
          </c:dPt>
          <c:dPt>
            <c:idx val="2"/>
            <c:bubble3D val="0"/>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A01F-475D-82FF-F7E640A4B3C1}"/>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(BUDGET!$N$3,BUDGET!$O$3,BUDGET!$P$3)</c:f>
              <c:strCache>
                <c:ptCount val="3"/>
                <c:pt idx="0">
                  <c:v> Achieved (%)</c:v>
                </c:pt>
                <c:pt idx="1">
                  <c:v>Partially Achieved (%)</c:v>
                </c:pt>
                <c:pt idx="2">
                  <c:v>Not Achieved (%)</c:v>
                </c:pt>
              </c:strCache>
            </c:strRef>
          </c:cat>
          <c:val>
            <c:numRef>
              <c:f>(BUDGET!$N$19,BUDGET!$O$19,BUDGET!$P$19)</c:f>
              <c:numCache>
                <c:formatCode>0</c:formatCode>
                <c:ptCount val="3"/>
                <c:pt idx="0">
                  <c:v>60.416666666666664</c:v>
                </c:pt>
                <c:pt idx="1">
                  <c:v>29.166666666666668</c:v>
                </c:pt>
                <c:pt idx="2">
                  <c:v>10.416666666666668</c:v>
                </c:pt>
              </c:numCache>
            </c:numRef>
          </c:val>
          <c:extLst xmlns:c16r2="http://schemas.microsoft.com/office/drawing/2015/06/chart">
            <c:ext xmlns:c16="http://schemas.microsoft.com/office/drawing/2014/chart" uri="{C3380CC4-5D6E-409C-BE32-E72D297353CC}">
              <c16:uniqueId val="{00000006-A01F-475D-82FF-F7E640A4B3C1}"/>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dirty="0"/>
              <a:t>Departmental Fourth </a:t>
            </a:r>
            <a:r>
              <a:rPr lang="en-ZA" dirty="0" smtClean="0"/>
              <a:t>Quarter </a:t>
            </a:r>
            <a:r>
              <a:rPr lang="en-ZA" dirty="0"/>
              <a:t>Performance</a:t>
            </a:r>
          </a:p>
        </c:rich>
      </c:tx>
      <c:layout>
        <c:manualLayout>
          <c:xMode val="edge"/>
          <c:yMode val="edge"/>
          <c:x val="0.2073486122615304"/>
          <c:y val="0"/>
        </c:manualLayout>
      </c:layout>
      <c:overlay val="0"/>
    </c:title>
    <c:autoTitleDeleted val="0"/>
    <c:plotArea>
      <c:layout/>
      <c:barChart>
        <c:barDir val="col"/>
        <c:grouping val="clustered"/>
        <c:varyColors val="0"/>
        <c:ser>
          <c:idx val="0"/>
          <c:order val="0"/>
          <c:tx>
            <c:strRef>
              <c:f>BUDGET!$G$24</c:f>
              <c:strCache>
                <c:ptCount val="1"/>
                <c:pt idx="0">
                  <c:v>Approved</c:v>
                </c:pt>
              </c:strCache>
            </c:strRef>
          </c:tx>
          <c:spPr>
            <a:solidFill>
              <a:schemeClr val="bg1">
                <a:lumMod val="50000"/>
              </a:schemeClr>
            </a:solidFill>
          </c:spPr>
          <c:invertIfNegative val="0"/>
          <c:cat>
            <c:strRef>
              <c:f>BUDGET!$F$25:$F$29</c:f>
              <c:strCache>
                <c:ptCount val="5"/>
                <c:pt idx="0">
                  <c:v>ADMIN </c:v>
                </c:pt>
                <c:pt idx="1">
                  <c:v>HSPSP</c:v>
                </c:pt>
                <c:pt idx="2">
                  <c:v>PMDS</c:v>
                </c:pt>
                <c:pt idx="3">
                  <c:v>HDF</c:v>
                </c:pt>
                <c:pt idx="4">
                  <c:v>DHS</c:v>
                </c:pt>
              </c:strCache>
            </c:strRef>
          </c:cat>
          <c:val>
            <c:numRef>
              <c:f>BUDGET!$G$25:$G$29</c:f>
              <c:numCache>
                <c:formatCode>General</c:formatCode>
                <c:ptCount val="5"/>
                <c:pt idx="0">
                  <c:v>9</c:v>
                </c:pt>
                <c:pt idx="1">
                  <c:v>10</c:v>
                </c:pt>
                <c:pt idx="2">
                  <c:v>19</c:v>
                </c:pt>
                <c:pt idx="3">
                  <c:v>10</c:v>
                </c:pt>
                <c:pt idx="4">
                  <c:v>48</c:v>
                </c:pt>
              </c:numCache>
            </c:numRef>
          </c:val>
          <c:extLst xmlns:c16r2="http://schemas.microsoft.com/office/drawing/2015/06/chart">
            <c:ext xmlns:c16="http://schemas.microsoft.com/office/drawing/2014/chart" uri="{C3380CC4-5D6E-409C-BE32-E72D297353CC}">
              <c16:uniqueId val="{00000000-81B0-4F30-A39F-6628A24AEF60}"/>
            </c:ext>
          </c:extLst>
        </c:ser>
        <c:ser>
          <c:idx val="1"/>
          <c:order val="1"/>
          <c:tx>
            <c:strRef>
              <c:f>BUDGET!$H$24</c:f>
              <c:strCache>
                <c:ptCount val="1"/>
                <c:pt idx="0">
                  <c:v>Achieved</c:v>
                </c:pt>
              </c:strCache>
            </c:strRef>
          </c:tx>
          <c:spPr>
            <a:solidFill>
              <a:srgbClr val="00B050"/>
            </a:solidFill>
          </c:spPr>
          <c:invertIfNegative val="0"/>
          <c:cat>
            <c:strRef>
              <c:f>BUDGET!$F$25:$F$29</c:f>
              <c:strCache>
                <c:ptCount val="5"/>
                <c:pt idx="0">
                  <c:v>ADMIN </c:v>
                </c:pt>
                <c:pt idx="1">
                  <c:v>HSPSP</c:v>
                </c:pt>
                <c:pt idx="2">
                  <c:v>PMDS</c:v>
                </c:pt>
                <c:pt idx="3">
                  <c:v>HDF</c:v>
                </c:pt>
                <c:pt idx="4">
                  <c:v>DHS</c:v>
                </c:pt>
              </c:strCache>
            </c:strRef>
          </c:cat>
          <c:val>
            <c:numRef>
              <c:f>BUDGET!$H$25:$H$29</c:f>
              <c:numCache>
                <c:formatCode>General</c:formatCode>
                <c:ptCount val="5"/>
                <c:pt idx="0">
                  <c:v>6</c:v>
                </c:pt>
                <c:pt idx="1">
                  <c:v>4</c:v>
                </c:pt>
                <c:pt idx="2">
                  <c:v>9</c:v>
                </c:pt>
                <c:pt idx="3">
                  <c:v>10</c:v>
                </c:pt>
                <c:pt idx="4">
                  <c:v>29</c:v>
                </c:pt>
              </c:numCache>
            </c:numRef>
          </c:val>
          <c:extLst xmlns:c16r2="http://schemas.microsoft.com/office/drawing/2015/06/chart">
            <c:ext xmlns:c16="http://schemas.microsoft.com/office/drawing/2014/chart" uri="{C3380CC4-5D6E-409C-BE32-E72D297353CC}">
              <c16:uniqueId val="{00000001-81B0-4F30-A39F-6628A24AEF60}"/>
            </c:ext>
          </c:extLst>
        </c:ser>
        <c:ser>
          <c:idx val="2"/>
          <c:order val="2"/>
          <c:tx>
            <c:strRef>
              <c:f>BUDGET!$I$24</c:f>
              <c:strCache>
                <c:ptCount val="1"/>
                <c:pt idx="0">
                  <c:v>Partially Achieved</c:v>
                </c:pt>
              </c:strCache>
            </c:strRef>
          </c:tx>
          <c:spPr>
            <a:solidFill>
              <a:srgbClr val="FFC000"/>
            </a:solidFill>
          </c:spPr>
          <c:invertIfNegative val="0"/>
          <c:cat>
            <c:strRef>
              <c:f>BUDGET!$F$25:$F$29</c:f>
              <c:strCache>
                <c:ptCount val="5"/>
                <c:pt idx="0">
                  <c:v>ADMIN </c:v>
                </c:pt>
                <c:pt idx="1">
                  <c:v>HSPSP</c:v>
                </c:pt>
                <c:pt idx="2">
                  <c:v>PMDS</c:v>
                </c:pt>
                <c:pt idx="3">
                  <c:v>HDF</c:v>
                </c:pt>
                <c:pt idx="4">
                  <c:v>DHS</c:v>
                </c:pt>
              </c:strCache>
            </c:strRef>
          </c:cat>
          <c:val>
            <c:numRef>
              <c:f>BUDGET!$I$25:$I$29</c:f>
              <c:numCache>
                <c:formatCode>0</c:formatCode>
                <c:ptCount val="5"/>
                <c:pt idx="0">
                  <c:v>3</c:v>
                </c:pt>
                <c:pt idx="1">
                  <c:v>5</c:v>
                </c:pt>
                <c:pt idx="2">
                  <c:v>6</c:v>
                </c:pt>
                <c:pt idx="3">
                  <c:v>0</c:v>
                </c:pt>
                <c:pt idx="4">
                  <c:v>14</c:v>
                </c:pt>
              </c:numCache>
            </c:numRef>
          </c:val>
          <c:extLst xmlns:c16r2="http://schemas.microsoft.com/office/drawing/2015/06/chart">
            <c:ext xmlns:c16="http://schemas.microsoft.com/office/drawing/2014/chart" uri="{C3380CC4-5D6E-409C-BE32-E72D297353CC}">
              <c16:uniqueId val="{00000002-81B0-4F30-A39F-6628A24AEF60}"/>
            </c:ext>
          </c:extLst>
        </c:ser>
        <c:ser>
          <c:idx val="3"/>
          <c:order val="3"/>
          <c:tx>
            <c:strRef>
              <c:f>BUDGET!$J$24</c:f>
              <c:strCache>
                <c:ptCount val="1"/>
                <c:pt idx="0">
                  <c:v>Not Achieved</c:v>
                </c:pt>
              </c:strCache>
            </c:strRef>
          </c:tx>
          <c:spPr>
            <a:solidFill>
              <a:srgbClr val="FF0000"/>
            </a:solidFill>
          </c:spPr>
          <c:invertIfNegative val="0"/>
          <c:cat>
            <c:strRef>
              <c:f>BUDGET!$F$25:$F$29</c:f>
              <c:strCache>
                <c:ptCount val="5"/>
                <c:pt idx="0">
                  <c:v>ADMIN </c:v>
                </c:pt>
                <c:pt idx="1">
                  <c:v>HSPSP</c:v>
                </c:pt>
                <c:pt idx="2">
                  <c:v>PMDS</c:v>
                </c:pt>
                <c:pt idx="3">
                  <c:v>HDF</c:v>
                </c:pt>
                <c:pt idx="4">
                  <c:v>DHS</c:v>
                </c:pt>
              </c:strCache>
            </c:strRef>
          </c:cat>
          <c:val>
            <c:numRef>
              <c:f>BUDGET!$J$25:$J$29</c:f>
              <c:numCache>
                <c:formatCode>0</c:formatCode>
                <c:ptCount val="5"/>
                <c:pt idx="0">
                  <c:v>0</c:v>
                </c:pt>
                <c:pt idx="1">
                  <c:v>1</c:v>
                </c:pt>
                <c:pt idx="2">
                  <c:v>4</c:v>
                </c:pt>
                <c:pt idx="3">
                  <c:v>0</c:v>
                </c:pt>
                <c:pt idx="4">
                  <c:v>5</c:v>
                </c:pt>
              </c:numCache>
            </c:numRef>
          </c:val>
          <c:extLst xmlns:c16r2="http://schemas.microsoft.com/office/drawing/2015/06/chart">
            <c:ext xmlns:c16="http://schemas.microsoft.com/office/drawing/2014/chart" uri="{C3380CC4-5D6E-409C-BE32-E72D297353CC}">
              <c16:uniqueId val="{00000003-81B0-4F30-A39F-6628A24AEF60}"/>
            </c:ext>
          </c:extLst>
        </c:ser>
        <c:dLbls>
          <c:showLegendKey val="0"/>
          <c:showVal val="0"/>
          <c:showCatName val="0"/>
          <c:showSerName val="0"/>
          <c:showPercent val="0"/>
          <c:showBubbleSize val="0"/>
        </c:dLbls>
        <c:gapWidth val="150"/>
        <c:axId val="139182568"/>
        <c:axId val="139183744"/>
      </c:barChart>
      <c:catAx>
        <c:axId val="139182568"/>
        <c:scaling>
          <c:orientation val="minMax"/>
        </c:scaling>
        <c:delete val="0"/>
        <c:axPos val="b"/>
        <c:numFmt formatCode="General" sourceLinked="0"/>
        <c:majorTickMark val="none"/>
        <c:minorTickMark val="none"/>
        <c:tickLblPos val="nextTo"/>
        <c:crossAx val="139183744"/>
        <c:crosses val="autoZero"/>
        <c:auto val="1"/>
        <c:lblAlgn val="ctr"/>
        <c:lblOffset val="100"/>
        <c:noMultiLvlLbl val="0"/>
      </c:catAx>
      <c:valAx>
        <c:axId val="139183744"/>
        <c:scaling>
          <c:orientation val="minMax"/>
        </c:scaling>
        <c:delete val="0"/>
        <c:axPos val="l"/>
        <c:majorGridlines/>
        <c:title>
          <c:tx>
            <c:rich>
              <a:bodyPr/>
              <a:lstStyle/>
              <a:p>
                <a:pPr>
                  <a:defRPr/>
                </a:pPr>
                <a:r>
                  <a:rPr lang="en-US"/>
                  <a:t>Number of Targets</a:t>
                </a:r>
              </a:p>
            </c:rich>
          </c:tx>
          <c:layout>
            <c:manualLayout>
              <c:xMode val="edge"/>
              <c:yMode val="edge"/>
              <c:x val="8.3450099394813612E-2"/>
              <c:y val="0.13688364080743237"/>
            </c:manualLayout>
          </c:layout>
          <c:overlay val="0"/>
        </c:title>
        <c:numFmt formatCode="General" sourceLinked="1"/>
        <c:majorTickMark val="none"/>
        <c:minorTickMark val="none"/>
        <c:tickLblPos val="nextTo"/>
        <c:crossAx val="139182568"/>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D2501B9-4BC4-468D-922E-16241070EDDE}" type="datetime1">
              <a:rPr lang="en-ZA"/>
              <a:pPr>
                <a:defRPr/>
              </a:pPr>
              <a:t>2020/06/17</a:t>
            </a:fld>
            <a:endParaRPr lang="en-ZA"/>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F94BFD3-B5B8-42C1-ACB8-C50F7FC1FB3F}" type="slidenum">
              <a:rPr lang="en-ZA"/>
              <a:pPr>
                <a:defRPr/>
              </a:pPr>
              <a:t>‹#›</a:t>
            </a:fld>
            <a:endParaRPr lang="en-ZA"/>
          </a:p>
        </p:txBody>
      </p:sp>
    </p:spTree>
    <p:extLst>
      <p:ext uri="{BB962C8B-B14F-4D97-AF65-F5344CB8AC3E}">
        <p14:creationId xmlns:p14="http://schemas.microsoft.com/office/powerpoint/2010/main" val="3875096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15A6B4B-6464-435B-B777-E46A652B03FF}" type="datetime1">
              <a:rPr lang="en-ZA"/>
              <a:pPr>
                <a:defRPr/>
              </a:pPr>
              <a:t>2020/06/17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smtClean="0"/>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71F40CE-404C-4E4E-9566-F4C06AFBE187}" type="slidenum">
              <a:rPr lang="en-ZA"/>
              <a:pPr>
                <a:defRPr/>
              </a:pPr>
              <a:t>‹#›</a:t>
            </a:fld>
            <a:endParaRPr lang="en-ZA"/>
          </a:p>
        </p:txBody>
      </p:sp>
    </p:spTree>
    <p:extLst>
      <p:ext uri="{BB962C8B-B14F-4D97-AF65-F5344CB8AC3E}">
        <p14:creationId xmlns:p14="http://schemas.microsoft.com/office/powerpoint/2010/main" val="23446602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DF6C5E-1A9B-4E47-8FCD-98722B204F80}" type="slidenum">
              <a:rPr lang="en-ZA" sz="1200" smtClean="0"/>
              <a:pPr/>
              <a:t>7</a:t>
            </a:fld>
            <a:endParaRPr lang="en-ZA" sz="1200" smtClean="0"/>
          </a:p>
        </p:txBody>
      </p:sp>
    </p:spTree>
    <p:extLst>
      <p:ext uri="{BB962C8B-B14F-4D97-AF65-F5344CB8AC3E}">
        <p14:creationId xmlns:p14="http://schemas.microsoft.com/office/powerpoint/2010/main" val="8347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AD8BD3-7F36-458B-B85C-FE461B7AF554}" type="slidenum">
              <a:rPr lang="en-ZA" sz="1200" smtClean="0"/>
              <a:pPr/>
              <a:t>8</a:t>
            </a:fld>
            <a:endParaRPr lang="en-ZA" sz="1200" smtClean="0"/>
          </a:p>
        </p:txBody>
      </p:sp>
    </p:spTree>
    <p:extLst>
      <p:ext uri="{BB962C8B-B14F-4D97-AF65-F5344CB8AC3E}">
        <p14:creationId xmlns:p14="http://schemas.microsoft.com/office/powerpoint/2010/main" val="14838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555FA7-40E4-4AC1-8E68-C899D426FD5A}" type="slidenum">
              <a:rPr lang="en-US" altLang="en-US" sz="1200" smtClean="0"/>
              <a:pPr/>
              <a:t>42</a:t>
            </a:fld>
            <a:endParaRPr lang="en-US" altLang="en-US" sz="1200" smtClean="0"/>
          </a:p>
        </p:txBody>
      </p:sp>
    </p:spTree>
    <p:extLst>
      <p:ext uri="{BB962C8B-B14F-4D97-AF65-F5344CB8AC3E}">
        <p14:creationId xmlns:p14="http://schemas.microsoft.com/office/powerpoint/2010/main" val="41205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EAF3F6-9600-408F-82A4-8B7B2903A22B}" type="slidenum">
              <a:rPr lang="en-US" altLang="en-US" sz="1200" smtClean="0"/>
              <a:pPr/>
              <a:t>43</a:t>
            </a:fld>
            <a:endParaRPr lang="en-US" altLang="en-US" sz="1200" smtClean="0"/>
          </a:p>
        </p:txBody>
      </p:sp>
    </p:spTree>
    <p:extLst>
      <p:ext uri="{BB962C8B-B14F-4D97-AF65-F5344CB8AC3E}">
        <p14:creationId xmlns:p14="http://schemas.microsoft.com/office/powerpoint/2010/main" val="133541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F3162B-19F2-45BC-8C86-D457992CC587}" type="slidenum">
              <a:rPr lang="en-US" altLang="en-US" sz="1200" smtClean="0"/>
              <a:pPr/>
              <a:t>44</a:t>
            </a:fld>
            <a:endParaRPr lang="en-US" altLang="en-US" sz="1200" smtClean="0"/>
          </a:p>
        </p:txBody>
      </p:sp>
    </p:spTree>
    <p:extLst>
      <p:ext uri="{BB962C8B-B14F-4D97-AF65-F5344CB8AC3E}">
        <p14:creationId xmlns:p14="http://schemas.microsoft.com/office/powerpoint/2010/main" val="363205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AAADBB-5B91-4578-837A-DFB61D5B9E11}" type="slidenum">
              <a:rPr lang="en-US" altLang="en-US" sz="1200" smtClean="0"/>
              <a:pPr/>
              <a:t>46</a:t>
            </a:fld>
            <a:endParaRPr lang="en-US" altLang="en-US" sz="1200" smtClean="0"/>
          </a:p>
        </p:txBody>
      </p:sp>
    </p:spTree>
    <p:extLst>
      <p:ext uri="{BB962C8B-B14F-4D97-AF65-F5344CB8AC3E}">
        <p14:creationId xmlns:p14="http://schemas.microsoft.com/office/powerpoint/2010/main" val="4278616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4" name="Picture 7"/>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3851275"/>
            <a:ext cx="308133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preferRelativeResize="0">
            <a:picLocks/>
          </p:cNvPicPr>
          <p:nvPr/>
        </p:nvPicPr>
        <p:blipFill>
          <a:blip r:embed="rId3">
            <a:extLst>
              <a:ext uri="{28A0092B-C50C-407E-A947-70E740481C1C}">
                <a14:useLocalDpi xmlns:a14="http://schemas.microsoft.com/office/drawing/2010/main" val="0"/>
              </a:ext>
            </a:extLst>
          </a:blip>
          <a:srcRect b="16304"/>
          <a:stretch>
            <a:fillRect/>
          </a:stretch>
        </p:blipFill>
        <p:spPr bwMode="auto">
          <a:xfrm>
            <a:off x="2940050" y="4127500"/>
            <a:ext cx="33162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38600"/>
            <a:ext cx="29067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1828800"/>
            <a:ext cx="9178925" cy="2362200"/>
          </a:xfrm>
          <a:prstGeom prst="rect">
            <a:avLst/>
          </a:prstGeom>
          <a:solidFill>
            <a:srgbClr val="21633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sp>
        <p:nvSpPr>
          <p:cNvPr id="3" name="Subtitle 2"/>
          <p:cNvSpPr>
            <a:spLocks noGrp="1"/>
          </p:cNvSpPr>
          <p:nvPr>
            <p:ph type="subTitle" idx="1"/>
          </p:nvPr>
        </p:nvSpPr>
        <p:spPr>
          <a:xfrm>
            <a:off x="762000" y="3505200"/>
            <a:ext cx="6400800" cy="685800"/>
          </a:xfr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62000" y="2438400"/>
            <a:ext cx="7772400" cy="1066800"/>
          </a:xfrm>
        </p:spPr>
        <p:txBody>
          <a:bodyPr/>
          <a:lstStyle>
            <a:lvl1pPr algn="l">
              <a:defRPr sz="3000" b="1" i="0"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6562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D5B7E7A-6822-45F1-8BF5-E9036A0D6706}" type="datetimeFigureOut">
              <a:rPr lang="en-ZA" smtClean="0"/>
              <a:pPr/>
              <a:t>2020/06/17</a:t>
            </a:fld>
            <a:endParaRPr lang="en-ZA"/>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7F553B0-0487-404C-BFAE-58ACB3BC4806}" type="slidenum">
              <a:rPr lang="en-ZA" smtClean="0"/>
              <a:pPr/>
              <a:t>‹#›</a:t>
            </a:fld>
            <a:endParaRPr lang="en-ZA"/>
          </a:p>
        </p:txBody>
      </p:sp>
    </p:spTree>
    <p:extLst>
      <p:ext uri="{BB962C8B-B14F-4D97-AF65-F5344CB8AC3E}">
        <p14:creationId xmlns:p14="http://schemas.microsoft.com/office/powerpoint/2010/main" val="33325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Calibri" panose="020F0502020204030204" pitchFamily="34" charset="0"/>
              </a:defRPr>
            </a:lvl1pPr>
          </a:lstStyle>
          <a:p>
            <a:r>
              <a:rPr lang="en-US" dirty="0" smtClean="0"/>
              <a:t>Click to edit Master title style</a:t>
            </a:r>
            <a:endParaRPr lang="en-Z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endParaRPr lang="en-US" altLang="en-US">
              <a:solidFill>
                <a:prstClr val="black"/>
              </a:solidFill>
              <a:ea typeface="MS PGothic"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eaLnBrk="0" hangingPunct="0">
              <a:defRPr/>
            </a:pPr>
            <a:endParaRPr lang="en-US">
              <a:solidFill>
                <a:prstClr val="black"/>
              </a:solidFill>
              <a:ea typeface="MS PGothic"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eaLnBrk="0" hangingPunct="0">
              <a:defRPr/>
            </a:pPr>
            <a:fld id="{34EE9EA9-923A-44FC-84BC-80E10D0A8959}" type="slidenum">
              <a:rPr lang="en-US" altLang="en-US">
                <a:solidFill>
                  <a:prstClr val="black"/>
                </a:solidFill>
                <a:ea typeface="MS PGothic" pitchFamily="34" charset="-128"/>
              </a:rPr>
              <a:pPr eaLnBrk="0" hangingPunct="0">
                <a:defRPr/>
              </a:pPr>
              <a:t>‹#›</a:t>
            </a:fld>
            <a:endParaRPr lang="en-US" altLang="en-US">
              <a:solidFill>
                <a:prstClr val="black"/>
              </a:solidFill>
              <a:ea typeface="MS PGothic" pitchFamily="34" charset="-128"/>
            </a:endParaRPr>
          </a:p>
        </p:txBody>
      </p:sp>
    </p:spTree>
    <p:extLst>
      <p:ext uri="{BB962C8B-B14F-4D97-AF65-F5344CB8AC3E}">
        <p14:creationId xmlns:p14="http://schemas.microsoft.com/office/powerpoint/2010/main" val="169259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45EA98-E54A-4D2D-8420-86CD19DAF256}" type="datetime1">
              <a:rPr lang="en-US" smtClean="0"/>
              <a:t>6/17/2020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612693-689F-42AA-8F76-7F9C9A9F1456}" type="slidenum">
              <a:rPr lang="en-US"/>
              <a:pPr>
                <a:defRPr/>
              </a:pPr>
              <a:t>‹#›</a:t>
            </a:fld>
            <a:endParaRPr lang="en-US"/>
          </a:p>
        </p:txBody>
      </p:sp>
    </p:spTree>
    <p:extLst>
      <p:ext uri="{BB962C8B-B14F-4D97-AF65-F5344CB8AC3E}">
        <p14:creationId xmlns:p14="http://schemas.microsoft.com/office/powerpoint/2010/main" val="336243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4AAC9CD-A517-4D27-AC76-18935CD3BE51}" type="slidenum">
              <a:rPr lang="en-ZA"/>
              <a:pPr>
                <a:defRPr/>
              </a:pPr>
              <a:t>‹#›</a:t>
            </a:fld>
            <a:endParaRPr lang="en-ZA"/>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14CF3A2-3D66-4614-AE45-0693F7F42224}" type="datetime1">
              <a:rPr lang="en-ZA"/>
              <a:pPr>
                <a:defRPr/>
              </a:pPr>
              <a:t>2020/06/17</a:t>
            </a:fld>
            <a:endParaRPr lang="en-ZA"/>
          </a:p>
        </p:txBody>
      </p:sp>
    </p:spTree>
    <p:extLst>
      <p:ext uri="{BB962C8B-B14F-4D97-AF65-F5344CB8AC3E}">
        <p14:creationId xmlns:p14="http://schemas.microsoft.com/office/powerpoint/2010/main" val="25596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8128" y="0"/>
            <a:ext cx="9144000" cy="5867400"/>
          </a:xfrm>
        </p:spPr>
        <p:txBody>
          <a:bodyPr/>
          <a:lstStyle>
            <a:lvl1pPr marL="0" indent="0">
              <a:buNone/>
              <a:defRPr sz="3200"/>
            </a:lvl1pPr>
          </a:lstStyle>
          <a:p>
            <a:pPr lvl="0"/>
            <a:r>
              <a:rPr lang="en-US" noProof="0" smtClean="0"/>
              <a:t>Click icon to add picture</a:t>
            </a:r>
            <a:endParaRPr lang="en-US" noProof="0" dirty="0"/>
          </a:p>
        </p:txBody>
      </p:sp>
      <p:sp>
        <p:nvSpPr>
          <p:cNvPr id="7" name="Title 6"/>
          <p:cNvSpPr>
            <a:spLocks noGrp="1"/>
          </p:cNvSpPr>
          <p:nvPr>
            <p:ph type="title"/>
          </p:nvPr>
        </p:nvSpPr>
        <p:spPr>
          <a:xfrm>
            <a:off x="733872" y="4038600"/>
            <a:ext cx="3990528" cy="7620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7F6ADC14-E66A-4EA5-93FD-4F8E0752E965}" type="slidenum">
              <a:rPr lang="en-ZA"/>
              <a:pPr>
                <a:defRPr/>
              </a:pPr>
              <a:t>‹#›</a:t>
            </a:fld>
            <a:endParaRPr lang="en-ZA"/>
          </a:p>
        </p:txBody>
      </p:sp>
      <p:sp>
        <p:nvSpPr>
          <p:cNvPr id="8" name="Footer Placeholder 2"/>
          <p:cNvSpPr>
            <a:spLocks noGrp="1"/>
          </p:cNvSpPr>
          <p:nvPr>
            <p:ph type="ftr" sz="quarter" idx="12"/>
          </p:nvPr>
        </p:nvSpPr>
        <p:spPr/>
        <p:txBody>
          <a:bodyPr/>
          <a:lstStyle>
            <a:lvl1pPr>
              <a:defRPr/>
            </a:lvl1pPr>
          </a:lstStyle>
          <a:p>
            <a:pPr>
              <a:defRPr/>
            </a:pPr>
            <a:endParaRPr lang="en-US"/>
          </a:p>
        </p:txBody>
      </p:sp>
      <p:sp>
        <p:nvSpPr>
          <p:cNvPr id="9" name="Date Placeholder 3"/>
          <p:cNvSpPr>
            <a:spLocks noGrp="1"/>
          </p:cNvSpPr>
          <p:nvPr>
            <p:ph type="dt" sz="half" idx="13"/>
          </p:nvPr>
        </p:nvSpPr>
        <p:spPr/>
        <p:txBody>
          <a:bodyPr/>
          <a:lstStyle>
            <a:lvl1pPr>
              <a:defRPr/>
            </a:lvl1pPr>
          </a:lstStyle>
          <a:p>
            <a:pPr>
              <a:defRPr/>
            </a:pPr>
            <a:fld id="{ECAA54E3-CE8C-48E5-9DFB-8281BD2AE8F9}" type="datetime1">
              <a:rPr lang="en-ZA"/>
              <a:pPr>
                <a:defRPr/>
              </a:pPr>
              <a:t>2020/06/17</a:t>
            </a:fld>
            <a:endParaRPr lang="en-ZA"/>
          </a:p>
        </p:txBody>
      </p:sp>
    </p:spTree>
    <p:extLst>
      <p:ext uri="{BB962C8B-B14F-4D97-AF65-F5344CB8AC3E}">
        <p14:creationId xmlns:p14="http://schemas.microsoft.com/office/powerpoint/2010/main" val="184938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6BF2622-7DBE-48E6-9040-C8C0D0F0B5AB}" type="slidenum">
              <a:rPr lang="en-ZA"/>
              <a:pPr>
                <a:defRPr/>
              </a:pPr>
              <a:t>‹#›</a:t>
            </a:fld>
            <a:endParaRPr lang="en-ZA"/>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3C43287D-DA86-4F9F-9F00-CE3A6F039FA4}" type="datetime1">
              <a:rPr lang="en-ZA"/>
              <a:pPr>
                <a:defRPr/>
              </a:pPr>
              <a:t>2020/06/17</a:t>
            </a:fld>
            <a:endParaRPr lang="en-ZA"/>
          </a:p>
        </p:txBody>
      </p:sp>
    </p:spTree>
    <p:extLst>
      <p:ext uri="{BB962C8B-B14F-4D97-AF65-F5344CB8AC3E}">
        <p14:creationId xmlns:p14="http://schemas.microsoft.com/office/powerpoint/2010/main" val="324450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AD9FB0B3-693E-4E9F-9684-58BC585C5078}" type="slidenum">
              <a:rPr lang="en-US"/>
              <a:pPr>
                <a:defRPr/>
              </a:pPr>
              <a:t>‹#›</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C071D427-AF62-4DB0-8153-02D5043EF937}" type="datetime1">
              <a:rPr lang="en-US"/>
              <a:pPr>
                <a:defRPr/>
              </a:pPr>
              <a:t>6/17/2020</a:t>
            </a:fld>
            <a:endParaRPr lang="en-US"/>
          </a:p>
        </p:txBody>
      </p:sp>
    </p:spTree>
    <p:extLst>
      <p:ext uri="{BB962C8B-B14F-4D97-AF65-F5344CB8AC3E}">
        <p14:creationId xmlns:p14="http://schemas.microsoft.com/office/powerpoint/2010/main" val="84864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4" name="Picture 7"/>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3851275"/>
            <a:ext cx="308133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preferRelativeResize="0">
            <a:picLocks/>
          </p:cNvPicPr>
          <p:nvPr/>
        </p:nvPicPr>
        <p:blipFill>
          <a:blip r:embed="rId3">
            <a:extLst>
              <a:ext uri="{28A0092B-C50C-407E-A947-70E740481C1C}">
                <a14:useLocalDpi xmlns:a14="http://schemas.microsoft.com/office/drawing/2010/main" val="0"/>
              </a:ext>
            </a:extLst>
          </a:blip>
          <a:srcRect b="16304"/>
          <a:stretch>
            <a:fillRect/>
          </a:stretch>
        </p:blipFill>
        <p:spPr bwMode="auto">
          <a:xfrm>
            <a:off x="2940050" y="4127500"/>
            <a:ext cx="33162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38600"/>
            <a:ext cx="29067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1828800"/>
            <a:ext cx="9178925" cy="2362200"/>
          </a:xfrm>
          <a:prstGeom prst="rect">
            <a:avLst/>
          </a:prstGeom>
          <a:solidFill>
            <a:srgbClr val="21633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762000" y="3505200"/>
            <a:ext cx="6400800" cy="685800"/>
          </a:xfr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62000" y="2438400"/>
            <a:ext cx="7772400" cy="1066800"/>
          </a:xfrm>
        </p:spPr>
        <p:txBody>
          <a:bodyPr/>
          <a:lstStyle>
            <a:lvl1pPr algn="l">
              <a:defRPr sz="3000" b="1" i="0"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118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873192D-3200-4B9F-B1DC-99CB7CEDA7EB}" type="slidenum">
              <a:rPr lang="en-US" altLang="en-US"/>
              <a:pPr>
                <a:defRPr/>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039E3C8E-4B1F-4597-9C6C-B8032DA7C52A}" type="datetime1">
              <a:rPr lang="en-US" altLang="en-US"/>
              <a:pPr>
                <a:defRPr/>
              </a:pPr>
              <a:t>6/17/2020</a:t>
            </a:fld>
            <a:endParaRPr lang="en-US" altLang="en-US" dirty="0"/>
          </a:p>
        </p:txBody>
      </p:sp>
    </p:spTree>
    <p:extLst>
      <p:ext uri="{BB962C8B-B14F-4D97-AF65-F5344CB8AC3E}">
        <p14:creationId xmlns:p14="http://schemas.microsoft.com/office/powerpoint/2010/main" val="29859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8128" y="0"/>
            <a:ext cx="9144000" cy="5867400"/>
          </a:xfrm>
        </p:spPr>
        <p:txBody>
          <a:bodyPr/>
          <a:lstStyle>
            <a:lvl1pPr marL="0" indent="0">
              <a:buNone/>
              <a:defRPr sz="3200"/>
            </a:lvl1pPr>
          </a:lstStyle>
          <a:p>
            <a:pPr lvl="0"/>
            <a:r>
              <a:rPr lang="en-US" noProof="0" dirty="0" smtClean="0"/>
              <a:t>Drag picture to placeholder or click icon to add</a:t>
            </a:r>
            <a:endParaRPr lang="en-US" noProof="0" dirty="0"/>
          </a:p>
        </p:txBody>
      </p:sp>
      <p:sp>
        <p:nvSpPr>
          <p:cNvPr id="7" name="Title 6"/>
          <p:cNvSpPr>
            <a:spLocks noGrp="1"/>
          </p:cNvSpPr>
          <p:nvPr>
            <p:ph type="title"/>
          </p:nvPr>
        </p:nvSpPr>
        <p:spPr>
          <a:xfrm>
            <a:off x="733872" y="4038600"/>
            <a:ext cx="3990528" cy="7620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BE565205-8079-42F9-8DDC-662E04070A27}" type="slidenum">
              <a:rPr lang="en-US" altLang="en-US"/>
              <a:pPr>
                <a:defRPr/>
              </a:pPr>
              <a:t>‹#›</a:t>
            </a:fld>
            <a:endParaRPr lang="en-US" altLang="en-US"/>
          </a:p>
        </p:txBody>
      </p:sp>
      <p:sp>
        <p:nvSpPr>
          <p:cNvPr id="8" name="Footer Placeholder 2"/>
          <p:cNvSpPr>
            <a:spLocks noGrp="1"/>
          </p:cNvSpPr>
          <p:nvPr>
            <p:ph type="ftr" sz="quarter" idx="12"/>
          </p:nvPr>
        </p:nvSpPr>
        <p:spPr/>
        <p:txBody>
          <a:bodyPr/>
          <a:lstStyle>
            <a:lvl1pPr>
              <a:defRPr/>
            </a:lvl1pPr>
          </a:lstStyle>
          <a:p>
            <a:pPr>
              <a:defRPr/>
            </a:pPr>
            <a:endParaRPr lang="en-US"/>
          </a:p>
        </p:txBody>
      </p:sp>
      <p:sp>
        <p:nvSpPr>
          <p:cNvPr id="9" name="Date Placeholder 3"/>
          <p:cNvSpPr>
            <a:spLocks noGrp="1"/>
          </p:cNvSpPr>
          <p:nvPr>
            <p:ph type="dt" sz="half" idx="13"/>
          </p:nvPr>
        </p:nvSpPr>
        <p:spPr/>
        <p:txBody>
          <a:bodyPr/>
          <a:lstStyle>
            <a:lvl1pPr>
              <a:defRPr/>
            </a:lvl1pPr>
          </a:lstStyle>
          <a:p>
            <a:pPr>
              <a:defRPr/>
            </a:pPr>
            <a:fld id="{DC6DE9CC-2DA4-4170-915C-DD86053961C9}" type="datetime1">
              <a:rPr lang="en-US" altLang="en-US"/>
              <a:pPr>
                <a:defRPr/>
              </a:pPr>
              <a:t>6/17/2020</a:t>
            </a:fld>
            <a:endParaRPr lang="en-US" altLang="en-US" dirty="0"/>
          </a:p>
        </p:txBody>
      </p:sp>
    </p:spTree>
    <p:extLst>
      <p:ext uri="{BB962C8B-B14F-4D97-AF65-F5344CB8AC3E}">
        <p14:creationId xmlns:p14="http://schemas.microsoft.com/office/powerpoint/2010/main" val="425305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F1696BA-38F0-414F-A705-242E3C3759B1}" type="slidenum">
              <a:rPr lang="en-US" altLang="en-US"/>
              <a:pPr>
                <a:defRPr/>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47585DD2-E327-42AC-BC83-E50C1E5B3C4D}" type="datetime1">
              <a:rPr lang="en-US" altLang="en-US"/>
              <a:pPr>
                <a:defRPr/>
              </a:pPr>
              <a:t>6/17/2020</a:t>
            </a:fld>
            <a:endParaRPr lang="en-US" altLang="en-US" dirty="0"/>
          </a:p>
        </p:txBody>
      </p:sp>
    </p:spTree>
    <p:extLst>
      <p:ext uri="{BB962C8B-B14F-4D97-AF65-F5344CB8AC3E}">
        <p14:creationId xmlns:p14="http://schemas.microsoft.com/office/powerpoint/2010/main" val="2033947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13" y="5713413"/>
            <a:ext cx="91328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2" name="Slide Number Placeholder 1"/>
          <p:cNvSpPr>
            <a:spLocks noGrp="1"/>
          </p:cNvSpPr>
          <p:nvPr>
            <p:ph type="sldNum" sz="quarter" idx="4"/>
          </p:nvPr>
        </p:nvSpPr>
        <p:spPr>
          <a:xfrm>
            <a:off x="6019800" y="6569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rgbClr val="898989"/>
                </a:solidFill>
              </a:defRPr>
            </a:lvl1pPr>
          </a:lstStyle>
          <a:p>
            <a:pPr>
              <a:defRPr/>
            </a:pPr>
            <a:fld id="{D70A581A-3D7B-45C4-B209-D50C91E51552}" type="slidenum">
              <a:rPr lang="en-ZA"/>
              <a:pPr>
                <a:defRPr/>
              </a:pPr>
              <a:t>‹#›</a:t>
            </a:fld>
            <a:endParaRPr lang="en-ZA"/>
          </a:p>
        </p:txBody>
      </p:sp>
      <p:sp>
        <p:nvSpPr>
          <p:cNvPr id="3" name="Footer Placeholder 2"/>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a:defRPr sz="800" smtClean="0">
                <a:solidFill>
                  <a:srgbClr val="898989"/>
                </a:solidFill>
              </a:defRPr>
            </a:lvl1pPr>
          </a:lstStyle>
          <a:p>
            <a:pPr>
              <a:defRPr/>
            </a:pPr>
            <a:fld id="{120FFD11-EDCC-4DB1-802F-6CC5D46443BC}" type="datetime1">
              <a:rPr lang="en-ZA"/>
              <a:pPr>
                <a:defRPr/>
              </a:pPr>
              <a:t>2020/06/17</a:t>
            </a:fld>
            <a:endParaRPr lang="en-ZA"/>
          </a:p>
        </p:txBody>
      </p:sp>
    </p:spTree>
  </p:cSld>
  <p:clrMap bg1="lt1" tx1="dk1" bg2="lt2" tx2="dk2" accent1="accent1" accent2="accent2" accent3="accent3" accent4="accent4" accent5="accent5" accent6="accent6" hlink="hlink" folHlink="folHlink"/>
  <p:sldLayoutIdLst>
    <p:sldLayoutId id="2147483760" r:id="rId1"/>
    <p:sldLayoutId id="2147483757" r:id="rId2"/>
    <p:sldLayoutId id="2147483758" r:id="rId3"/>
    <p:sldLayoutId id="2147483759" r:id="rId4"/>
    <p:sldLayoutId id="2147483775" r:id="rId5"/>
  </p:sldLayoutIdLst>
  <p:hf hdr="0"/>
  <p:txStyles>
    <p:title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257800"/>
            <a:ext cx="942498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6019800" y="65690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C2E6246F-43FB-4BF7-A4A8-5E3881E7BF8D}" type="slidenum">
              <a:rPr lang="en-US" altLang="en-US"/>
              <a:pPr>
                <a:defRPr/>
              </a:pPr>
              <a:t>‹#›</a:t>
            </a:fld>
            <a:endParaRPr lang="en-US" altLang="en-US"/>
          </a:p>
        </p:txBody>
      </p:sp>
      <p:sp>
        <p:nvSpPr>
          <p:cNvPr id="3" name="Footer Placeholder 2"/>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a:defRPr/>
            </a:pPr>
            <a:fld id="{2081CF54-68C6-4A1B-9B8D-BE8746EB61E2}" type="datetime1">
              <a:rPr lang="en-US" altLang="en-US"/>
              <a:pPr>
                <a:defRPr/>
              </a:pPr>
              <a:t>6/17/2020</a:t>
            </a:fld>
            <a:endParaRPr lang="en-US" altLang="en-US" dirty="0"/>
          </a:p>
        </p:txBody>
      </p:sp>
    </p:spTree>
    <p:extLst>
      <p:ext uri="{BB962C8B-B14F-4D97-AF65-F5344CB8AC3E}">
        <p14:creationId xmlns:p14="http://schemas.microsoft.com/office/powerpoint/2010/main" val="20506998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hf hdr="0"/>
  <p:txStyles>
    <p:title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ubtitle 4"/>
          <p:cNvSpPr>
            <a:spLocks noGrp="1"/>
          </p:cNvSpPr>
          <p:nvPr>
            <p:ph type="subTitle" idx="1"/>
          </p:nvPr>
        </p:nvSpPr>
        <p:spPr>
          <a:xfrm>
            <a:off x="838200" y="3581400"/>
            <a:ext cx="8153400" cy="609600"/>
          </a:xfrm>
        </p:spPr>
        <p:txBody>
          <a:bodyPr/>
          <a:lstStyle/>
          <a:p>
            <a:pPr eaLnBrk="1" hangingPunct="1">
              <a:buFont typeface="Arial" charset="0"/>
              <a:buNone/>
              <a:defRPr/>
            </a:pPr>
            <a:r>
              <a:rPr lang="en-US" sz="3200" b="1" dirty="0" smtClean="0">
                <a:solidFill>
                  <a:schemeClr val="bg1">
                    <a:lumMod val="95000"/>
                  </a:schemeClr>
                </a:solidFill>
                <a:latin typeface="Calibri" charset="0"/>
                <a:ea typeface="ＭＳ Ｐゴシック" charset="0"/>
                <a:cs typeface="ＭＳ Ｐゴシック" charset="0"/>
              </a:rPr>
              <a:t>Acting Director – General: J </a:t>
            </a:r>
            <a:r>
              <a:rPr lang="en-US" sz="3200" b="1" dirty="0" err="1" smtClean="0">
                <a:solidFill>
                  <a:schemeClr val="bg1">
                    <a:lumMod val="95000"/>
                  </a:schemeClr>
                </a:solidFill>
                <a:latin typeface="Calibri" charset="0"/>
                <a:ea typeface="ＭＳ Ｐゴシック" charset="0"/>
                <a:cs typeface="ＭＳ Ｐゴシック" charset="0"/>
              </a:rPr>
              <a:t>Leshabane</a:t>
            </a:r>
            <a:endParaRPr lang="en-US" sz="3200" b="1" dirty="0">
              <a:solidFill>
                <a:schemeClr val="bg1">
                  <a:lumMod val="95000"/>
                </a:schemeClr>
              </a:solidFill>
              <a:latin typeface="Calibri" charset="0"/>
              <a:ea typeface="ＭＳ Ｐゴシック" charset="0"/>
              <a:cs typeface="ＭＳ Ｐゴシック" charset="0"/>
            </a:endParaRPr>
          </a:p>
        </p:txBody>
      </p:sp>
      <p:sp>
        <p:nvSpPr>
          <p:cNvPr id="3075" name="Title 1"/>
          <p:cNvSpPr>
            <a:spLocks noGrp="1"/>
          </p:cNvSpPr>
          <p:nvPr>
            <p:ph type="ctrTitle"/>
          </p:nvPr>
        </p:nvSpPr>
        <p:spPr>
          <a:xfrm>
            <a:off x="361950" y="2132856"/>
            <a:ext cx="8629650" cy="1560798"/>
          </a:xfrm>
        </p:spPr>
        <p:txBody>
          <a:bodyPr/>
          <a:lstStyle/>
          <a:p>
            <a:pPr algn="ctr"/>
            <a:r>
              <a:rPr lang="en-GB" altLang="en-US" sz="2400" cap="none" dirty="0" smtClean="0">
                <a:cs typeface="Arial" pitchFamily="34" charset="0"/>
              </a:rPr>
              <a:t>DEPARTMENTAL PERFORMANCE REPORT QUARTER ENDING 31 MARCH </a:t>
            </a:r>
            <a:r>
              <a:rPr lang="en-GB" altLang="en-US" sz="2400" cap="none" dirty="0" smtClean="0">
                <a:cs typeface="Arial" pitchFamily="34" charset="0"/>
              </a:rPr>
              <a:t>2020 (4</a:t>
            </a:r>
            <a:r>
              <a:rPr lang="en-GB" altLang="en-US" sz="2400" cap="none" baseline="30000" dirty="0" smtClean="0">
                <a:cs typeface="Arial" pitchFamily="34" charset="0"/>
              </a:rPr>
              <a:t>th</a:t>
            </a:r>
            <a:r>
              <a:rPr lang="en-GB" altLang="en-US" sz="2400" cap="none" dirty="0" smtClean="0">
                <a:cs typeface="Arial" pitchFamily="34" charset="0"/>
              </a:rPr>
              <a:t> Quarter)</a:t>
            </a:r>
            <a:r>
              <a:rPr lang="en-GB" altLang="en-US" sz="2400" cap="none" dirty="0" smtClean="0">
                <a:cs typeface="Arial" pitchFamily="34" charset="0"/>
              </a:rPr>
              <a:t/>
            </a:r>
            <a:br>
              <a:rPr lang="en-GB" altLang="en-US" sz="2400" cap="none" dirty="0" smtClean="0">
                <a:cs typeface="Arial" pitchFamily="34" charset="0"/>
              </a:rPr>
            </a:br>
            <a:r>
              <a:rPr lang="en-GB" altLang="en-US" sz="2400" cap="none" dirty="0" smtClean="0">
                <a:latin typeface="Arial" pitchFamily="34" charset="0"/>
                <a:ea typeface="ＭＳ Ｐゴシック" pitchFamily="34" charset="-128"/>
                <a:cs typeface="Arial" pitchFamily="34" charset="0"/>
              </a:rPr>
              <a:t>PORTFOLIO COMMITTEE ON HUMAN SETTLEMENTS, WATER AND SANITATION </a:t>
            </a:r>
            <a:br>
              <a:rPr lang="en-GB" altLang="en-US" sz="2400" cap="none" dirty="0" smtClean="0">
                <a:latin typeface="Arial" pitchFamily="34" charset="0"/>
                <a:ea typeface="ＭＳ Ｐゴシック" pitchFamily="34" charset="-128"/>
                <a:cs typeface="Arial" pitchFamily="34" charset="0"/>
              </a:rPr>
            </a:br>
            <a:r>
              <a:rPr lang="en-GB" altLang="en-US" sz="2400" cap="none" dirty="0" smtClean="0">
                <a:latin typeface="Arial" pitchFamily="34" charset="0"/>
                <a:ea typeface="ＭＳ Ｐゴシック" pitchFamily="34" charset="-128"/>
                <a:cs typeface="Arial" pitchFamily="34" charset="0"/>
              </a:rPr>
              <a:t>19 JUNE 2010</a:t>
            </a:r>
            <a:br>
              <a:rPr lang="en-GB" altLang="en-US" sz="2400" cap="none" dirty="0" smtClean="0">
                <a:latin typeface="Arial" pitchFamily="34" charset="0"/>
                <a:ea typeface="ＭＳ Ｐゴシック" pitchFamily="34" charset="-128"/>
                <a:cs typeface="Arial" pitchFamily="34" charset="0"/>
              </a:rPr>
            </a:br>
            <a:endParaRPr lang="en-GB" altLang="en-US" sz="2400" cap="none" dirty="0" smtClean="0">
              <a:solidFill>
                <a:srgbClr val="FF0000"/>
              </a:solidFill>
              <a:latin typeface="Arial" pitchFamily="34" charset="0"/>
              <a:ea typeface="ＭＳ Ｐゴシック" pitchFamily="34" charset="-128"/>
              <a:cs typeface="Arial" pitchFamily="34" charset="0"/>
            </a:endParaRPr>
          </a:p>
        </p:txBody>
      </p:sp>
      <p:sp>
        <p:nvSpPr>
          <p:cNvPr id="3076" name="TextBox 3"/>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3508" y="1772816"/>
            <a:ext cx="8856984" cy="1800200"/>
          </a:xfrm>
        </p:spPr>
        <p:txBody>
          <a:bodyPr/>
          <a:lstStyle/>
          <a:p>
            <a:pPr algn="ctr">
              <a:defRPr/>
            </a:pPr>
            <a:r>
              <a:rPr lang="en-ZA" b="1" dirty="0">
                <a:latin typeface="Arial" pitchFamily="34" charset="0"/>
                <a:ea typeface="ＭＳ Ｐゴシック" pitchFamily="34" charset="-128"/>
                <a:cs typeface="Arial" pitchFamily="34" charset="0"/>
              </a:rPr>
              <a:t>3</a:t>
            </a:r>
            <a:r>
              <a:rPr lang="en-ZA" b="1" dirty="0" smtClean="0">
                <a:latin typeface="Arial" pitchFamily="34" charset="0"/>
                <a:ea typeface="ＭＳ Ｐゴシック" pitchFamily="34" charset="-128"/>
                <a:cs typeface="Arial" pitchFamily="34" charset="0"/>
              </a:rPr>
              <a:t>. </a:t>
            </a:r>
            <a:r>
              <a:rPr lang="en-GB" altLang="en-US" b="1" dirty="0" smtClean="0">
                <a:cs typeface="Arial" pitchFamily="34" charset="0"/>
              </a:rPr>
              <a:t>Departmental </a:t>
            </a:r>
            <a:r>
              <a:rPr lang="en-GB" altLang="en-US" b="1" dirty="0">
                <a:cs typeface="Arial" pitchFamily="34" charset="0"/>
              </a:rPr>
              <a:t>quarter </a:t>
            </a:r>
            <a:r>
              <a:rPr lang="en-GB" altLang="en-US" b="1" dirty="0" smtClean="0">
                <a:cs typeface="Arial" pitchFamily="34" charset="0"/>
              </a:rPr>
              <a:t>4 </a:t>
            </a:r>
            <a:r>
              <a:rPr lang="en-GB" altLang="en-US" b="1" dirty="0">
                <a:cs typeface="Arial" pitchFamily="34" charset="0"/>
              </a:rPr>
              <a:t>Performance </a:t>
            </a:r>
            <a:r>
              <a:rPr lang="en-ZA" b="1" dirty="0">
                <a:ea typeface="ＭＳ Ｐゴシック" pitchFamily="34" charset="-128"/>
                <a:cs typeface="Arial" pitchFamily="34" charset="0"/>
              </a:rPr>
              <a:t>as per the approved Annual Performance Plan </a:t>
            </a:r>
            <a:r>
              <a:rPr lang="en-ZA" b="1" dirty="0" smtClean="0">
                <a:ea typeface="ＭＳ Ｐゴシック" pitchFamily="34" charset="-128"/>
                <a:cs typeface="Arial" pitchFamily="34" charset="0"/>
              </a:rPr>
              <a:t>2019/20 &amp; TREND ANALYSIS</a:t>
            </a:r>
            <a:endParaRPr lang="en-US" b="1" dirty="0"/>
          </a:p>
        </p:txBody>
      </p:sp>
      <p:sp>
        <p:nvSpPr>
          <p:cNvPr id="3" name="Date Placeholder 2"/>
          <p:cNvSpPr>
            <a:spLocks noGrp="1"/>
          </p:cNvSpPr>
          <p:nvPr>
            <p:ph type="dt" sz="quarter" idx="13"/>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10DDEF42-7C65-4320-A760-F5D918DC9C31}" type="datetime1">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2020/06/17</a:t>
            </a:fld>
            <a:endPar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4" name="Footer Placeholder 3"/>
          <p:cNvSpPr>
            <a:spLocks noGrp="1"/>
          </p:cNvSpPr>
          <p:nvPr>
            <p:ph type="ftr"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53B506-0632-46C6-B950-C6E16FA760D6}" type="slidenum">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36868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04664"/>
            <a:ext cx="8229600" cy="544488"/>
          </a:xfrm>
        </p:spPr>
        <p:txBody>
          <a:bodyPr/>
          <a:lstStyle/>
          <a:p>
            <a:pPr eaLnBrk="1" hangingPunct="1"/>
            <a:r>
              <a:rPr lang="en-ZA" sz="2400" b="1" dirty="0" smtClean="0">
                <a:solidFill>
                  <a:srgbClr val="000000"/>
                </a:solidFill>
                <a:latin typeface="Arial Narrow" pitchFamily="34" charset="0"/>
                <a:ea typeface="ＭＳ Ｐゴシック" pitchFamily="34" charset="-128"/>
              </a:rPr>
              <a:t>PERFORMANCE MEASUREMENT</a:t>
            </a:r>
            <a:endParaRPr lang="en-US" sz="3600" dirty="0" smtClean="0">
              <a:latin typeface="Arial" pitchFamily="34" charset="0"/>
              <a:ea typeface="ＭＳ Ｐゴシック" pitchFamily="34" charset="-128"/>
              <a:cs typeface="Arial" pitchFamily="34" charset="0"/>
            </a:endParaRPr>
          </a:p>
        </p:txBody>
      </p:sp>
      <p:sp>
        <p:nvSpPr>
          <p:cNvPr id="24579"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AC3064-2E02-42F8-8F55-F6CE4ED4DBF2}"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2458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9C5418-2D63-4A5E-8C0F-0379F53E7063}" type="slidenum">
              <a:rPr lang="en-ZA" sz="800">
                <a:solidFill>
                  <a:srgbClr val="898989"/>
                </a:solidFill>
              </a:rPr>
              <a:pPr eaLnBrk="1" hangingPunct="1"/>
              <a:t>11</a:t>
            </a:fld>
            <a:endParaRPr lang="en-ZA" sz="800">
              <a:solidFill>
                <a:srgbClr val="898989"/>
              </a:solidFill>
            </a:endParaRPr>
          </a:p>
        </p:txBody>
      </p:sp>
      <p:sp>
        <p:nvSpPr>
          <p:cNvPr id="2" name="Content Placeholder 1"/>
          <p:cNvSpPr>
            <a:spLocks noGrp="1"/>
          </p:cNvSpPr>
          <p:nvPr>
            <p:ph idx="1"/>
          </p:nvPr>
        </p:nvSpPr>
        <p:spPr/>
        <p:txBody>
          <a:bodyPr/>
          <a:lstStyle/>
          <a:p>
            <a:pPr marL="0" indent="0" algn="just" eaLnBrk="1" hangingPunct="1">
              <a:buFont typeface="Arial" pitchFamily="34" charset="0"/>
              <a:buNone/>
              <a:defRPr/>
            </a:pPr>
            <a:endParaRPr lang="en-ZA" sz="1600" dirty="0"/>
          </a:p>
          <a:p>
            <a:pPr eaLnBrk="1" hangingPunct="1">
              <a:defRPr/>
            </a:pPr>
            <a:endParaRPr lang="en-ZA" dirty="0" smtClean="0"/>
          </a:p>
          <a:p>
            <a:pPr eaLnBrk="1" hangingPunct="1">
              <a:defRPr/>
            </a:pPr>
            <a:endParaRPr lang="en-ZA" dirty="0"/>
          </a:p>
        </p:txBody>
      </p:sp>
      <p:graphicFrame>
        <p:nvGraphicFramePr>
          <p:cNvPr id="8" name="Table 7"/>
          <p:cNvGraphicFramePr>
            <a:graphicFrameLocks noGrp="1"/>
          </p:cNvGraphicFramePr>
          <p:nvPr>
            <p:extLst/>
          </p:nvPr>
        </p:nvGraphicFramePr>
        <p:xfrm>
          <a:off x="457200" y="1196752"/>
          <a:ext cx="8435280" cy="4817218"/>
        </p:xfrm>
        <a:graphic>
          <a:graphicData uri="http://schemas.openxmlformats.org/drawingml/2006/table">
            <a:tbl>
              <a:tblPr/>
              <a:tblGrid>
                <a:gridCol w="964916">
                  <a:extLst>
                    <a:ext uri="{9D8B030D-6E8A-4147-A177-3AD203B41FA5}">
                      <a16:colId xmlns:a16="http://schemas.microsoft.com/office/drawing/2014/main" xmlns="" val="20000"/>
                    </a:ext>
                  </a:extLst>
                </a:gridCol>
                <a:gridCol w="7470364">
                  <a:extLst>
                    <a:ext uri="{9D8B030D-6E8A-4147-A177-3AD203B41FA5}">
                      <a16:colId xmlns:a16="http://schemas.microsoft.com/office/drawing/2014/main" xmlns="" val="20001"/>
                    </a:ext>
                  </a:extLst>
                </a:gridCol>
              </a:tblGrid>
              <a:tr h="76449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898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1503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2422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AC3064-2E02-42F8-8F55-F6CE4ED4DBF2}"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2458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9C5418-2D63-4A5E-8C0F-0379F53E7063}" type="slidenum">
              <a:rPr lang="en-ZA" sz="800">
                <a:solidFill>
                  <a:srgbClr val="898989"/>
                </a:solidFill>
              </a:rPr>
              <a:pPr eaLnBrk="1" hangingPunct="1"/>
              <a:t>12</a:t>
            </a:fld>
            <a:endParaRPr lang="en-ZA" sz="800">
              <a:solidFill>
                <a:srgbClr val="898989"/>
              </a:solidFill>
            </a:endParaRPr>
          </a:p>
        </p:txBody>
      </p:sp>
      <p:sp>
        <p:nvSpPr>
          <p:cNvPr id="2" name="Content Placeholder 1"/>
          <p:cNvSpPr>
            <a:spLocks noGrp="1"/>
          </p:cNvSpPr>
          <p:nvPr>
            <p:ph idx="1"/>
          </p:nvPr>
        </p:nvSpPr>
        <p:spPr/>
        <p:txBody>
          <a:bodyPr/>
          <a:lstStyle/>
          <a:p>
            <a:pPr marL="0" indent="0" algn="just" eaLnBrk="1" hangingPunct="1">
              <a:buFont typeface="Arial" pitchFamily="34" charset="0"/>
              <a:buNone/>
              <a:defRPr/>
            </a:pPr>
            <a:endParaRPr lang="en-ZA" sz="1600" dirty="0"/>
          </a:p>
          <a:p>
            <a:pPr eaLnBrk="1" hangingPunct="1">
              <a:defRPr/>
            </a:pPr>
            <a:endParaRPr lang="en-ZA" dirty="0" smtClean="0"/>
          </a:p>
          <a:p>
            <a:pPr eaLnBrk="1" hangingPunct="1">
              <a:defRPr/>
            </a:pPr>
            <a:endParaRPr lang="en-ZA" dirty="0"/>
          </a:p>
        </p:txBody>
      </p:sp>
      <p:graphicFrame>
        <p:nvGraphicFramePr>
          <p:cNvPr id="12" name="Chart 11"/>
          <p:cNvGraphicFramePr>
            <a:graphicFrameLocks/>
          </p:cNvGraphicFramePr>
          <p:nvPr>
            <p:extLst/>
          </p:nvPr>
        </p:nvGraphicFramePr>
        <p:xfrm>
          <a:off x="1155224" y="139916"/>
          <a:ext cx="7239002" cy="2929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1155224" y="3069808"/>
          <a:ext cx="7239002" cy="3056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109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188640"/>
            <a:ext cx="8653901" cy="468052"/>
          </a:xfrm>
          <a:noFill/>
        </p:spPr>
        <p:txBody>
          <a:bodyPr/>
          <a:lstStyle/>
          <a:p>
            <a:pPr eaLnBrk="1" hangingPunct="1"/>
            <a:r>
              <a:rPr lang="en-ZA" sz="2400" b="1" dirty="0">
                <a:latin typeface="Arial" panose="020B0604020202020204" pitchFamily="34" charset="0"/>
                <a:ea typeface="ＭＳ Ｐゴシック" pitchFamily="34" charset="-128"/>
                <a:cs typeface="Arial" panose="020B0604020202020204" pitchFamily="34" charset="0"/>
              </a:rPr>
              <a:t>3</a:t>
            </a:r>
            <a:r>
              <a:rPr lang="en-ZA" sz="2400" b="1" dirty="0" smtClean="0">
                <a:latin typeface="Arial" panose="020B0604020202020204" pitchFamily="34" charset="0"/>
                <a:ea typeface="ＭＳ Ｐゴシック" pitchFamily="34" charset="-128"/>
                <a:cs typeface="Arial" panose="020B0604020202020204" pitchFamily="34" charset="0"/>
              </a:rPr>
              <a:t>.1. ADMINISTRATION</a:t>
            </a:r>
            <a:endParaRPr lang="en-US" sz="2400" dirty="0" smtClean="0">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395535" y="692696"/>
            <a:ext cx="8509885" cy="5547320"/>
          </a:xfrm>
        </p:spPr>
        <p:txBody>
          <a:bodyPr/>
          <a:lstStyle/>
          <a:p>
            <a:pPr marL="0" indent="0" algn="just">
              <a:lnSpc>
                <a:spcPct val="107000"/>
              </a:lnSpc>
              <a:spcAft>
                <a:spcPts val="0"/>
              </a:spcAft>
              <a:buNone/>
            </a:pPr>
            <a:r>
              <a:rPr lang="en-ZA" sz="1800" b="1" dirty="0">
                <a:latin typeface="Arial" panose="020B0604020202020204" pitchFamily="34" charset="0"/>
                <a:ea typeface="Calibri" panose="020F0502020204030204" pitchFamily="34" charset="0"/>
                <a:cs typeface="Arial" panose="020B0604020202020204" pitchFamily="34" charset="0"/>
              </a:rPr>
              <a:t>Target: </a:t>
            </a:r>
            <a:r>
              <a:rPr lang="en-ZA" sz="1800" dirty="0">
                <a:latin typeface="Arial" panose="020B0604020202020204" pitchFamily="34" charset="0"/>
                <a:ea typeface="Calibri" panose="020F0502020204030204" pitchFamily="34" charset="0"/>
                <a:cs typeface="Arial" panose="020B0604020202020204" pitchFamily="34" charset="0"/>
              </a:rPr>
              <a:t>100% compliance with statutory tabling and prescripts </a:t>
            </a:r>
          </a:p>
          <a:p>
            <a:pPr marL="0" indent="0" algn="just" eaLnBrk="0" hangingPunct="0">
              <a:buNone/>
            </a:pPr>
            <a:r>
              <a:rPr lang="en-ZA" sz="1800" b="1" dirty="0" smtClean="0">
                <a:latin typeface="Arial" panose="020B0604020202020204" pitchFamily="34" charset="0"/>
                <a:cs typeface="Arial" panose="020B0604020202020204" pitchFamily="34" charset="0"/>
              </a:rPr>
              <a:t>Performance:</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t>
            </a:r>
            <a:r>
              <a:rPr lang="en-ZA" sz="1800" dirty="0" smtClean="0">
                <a:latin typeface="Arial" panose="020B0604020202020204" pitchFamily="34" charset="0"/>
                <a:ea typeface="Calibri" panose="020F0502020204030204" pitchFamily="34" charset="0"/>
                <a:cs typeface="Arial" panose="020B0604020202020204" pitchFamily="34" charset="0"/>
              </a:rPr>
              <a:t>he </a:t>
            </a:r>
            <a:r>
              <a:rPr lang="en-ZA" sz="1800" dirty="0">
                <a:latin typeface="Arial" panose="020B0604020202020204" pitchFamily="34" charset="0"/>
                <a:ea typeface="Calibri" panose="020F0502020204030204" pitchFamily="34" charset="0"/>
                <a:cs typeface="Arial" panose="020B0604020202020204" pitchFamily="34" charset="0"/>
              </a:rPr>
              <a:t>Department had </a:t>
            </a:r>
            <a:r>
              <a:rPr lang="en-ZA" sz="1800" dirty="0">
                <a:latin typeface="Arial" panose="020B0604020202020204" pitchFamily="34" charset="0"/>
                <a:ea typeface="Times New Roman" panose="02020603050405020304" pitchFamily="18" charset="0"/>
                <a:cs typeface="Arial" panose="020B0604020202020204" pitchFamily="34" charset="0"/>
              </a:rPr>
              <a:t>80% compliance to statutory tabling and prescripts.  </a:t>
            </a:r>
            <a:r>
              <a:rPr lang="en-ZA" sz="1800" b="1" dirty="0">
                <a:latin typeface="Arial" panose="020B0604020202020204" pitchFamily="34" charset="0"/>
                <a:ea typeface="Calibri" panose="020F0502020204030204" pitchFamily="34" charset="0"/>
                <a:cs typeface="Arial" panose="020B0604020202020204" pitchFamily="34" charset="0"/>
              </a:rPr>
              <a:t>Compliance covers the following:</a:t>
            </a: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Tabling of the Approved Departmental 2020/25 Strategic Plan and </a:t>
            </a:r>
            <a:r>
              <a:rPr lang="en-ZA" sz="1800" dirty="0" smtClean="0">
                <a:latin typeface="Arial" panose="020B0604020202020204" pitchFamily="34" charset="0"/>
                <a:ea typeface="Calibri" panose="020F0502020204030204" pitchFamily="34" charset="0"/>
                <a:cs typeface="Arial" panose="020B0604020202020204" pitchFamily="34" charset="0"/>
              </a:rPr>
              <a:t>2020/21 APP.</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Submission of the Departmental Quarterly Performance Reports </a:t>
            </a:r>
            <a:r>
              <a:rPr lang="en-ZA" sz="1800" dirty="0" smtClean="0">
                <a:latin typeface="Arial" panose="020B0604020202020204" pitchFamily="34" charset="0"/>
                <a:ea typeface="Calibri" panose="020F0502020204030204" pitchFamily="34" charset="0"/>
                <a:cs typeface="Arial" panose="020B0604020202020204" pitchFamily="34" charset="0"/>
              </a:rPr>
              <a:t>(Preliminary </a:t>
            </a:r>
            <a:r>
              <a:rPr lang="en-ZA" sz="1800" dirty="0">
                <a:latin typeface="Arial" panose="020B0604020202020204" pitchFamily="34" charset="0"/>
                <a:ea typeface="Calibri" panose="020F0502020204030204" pitchFamily="34" charset="0"/>
                <a:cs typeface="Arial" panose="020B0604020202020204" pitchFamily="34" charset="0"/>
              </a:rPr>
              <a:t>and </a:t>
            </a:r>
            <a:r>
              <a:rPr lang="en-ZA" sz="1800" dirty="0" smtClean="0">
                <a:latin typeface="Arial" panose="020B0604020202020204" pitchFamily="34" charset="0"/>
                <a:ea typeface="Calibri" panose="020F0502020204030204" pitchFamily="34" charset="0"/>
                <a:cs typeface="Arial" panose="020B0604020202020204" pitchFamily="34" charset="0"/>
              </a:rPr>
              <a:t>Actual</a:t>
            </a:r>
            <a:r>
              <a:rPr lang="en-ZA" sz="1800" dirty="0">
                <a:latin typeface="Arial" panose="020B0604020202020204" pitchFamily="34" charset="0"/>
                <a:ea typeface="Calibri" panose="020F0502020204030204" pitchFamily="34" charset="0"/>
                <a:cs typeface="Arial" panose="020B0604020202020204" pitchFamily="34" charset="0"/>
              </a:rPr>
              <a:t>).</a:t>
            </a:r>
          </a:p>
          <a:p>
            <a:pPr lvl="0" algn="just">
              <a:lnSpc>
                <a:spcPct val="107000"/>
              </a:lnSpc>
              <a:spcAft>
                <a:spcPts val="0"/>
              </a:spcAft>
              <a:buFont typeface="Wingdings" panose="05000000000000000000" pitchFamily="2" charset="2"/>
              <a:buChar char=""/>
            </a:pPr>
            <a:r>
              <a:rPr lang="en-ZA" sz="1800" dirty="0">
                <a:solidFill>
                  <a:prstClr val="black"/>
                </a:solidFill>
                <a:latin typeface="Arial" panose="020B0604020202020204" pitchFamily="34" charset="0"/>
                <a:ea typeface="Calibri" panose="020F0502020204030204" pitchFamily="34" charset="0"/>
                <a:cs typeface="Arial" panose="020B0604020202020204" pitchFamily="34" charset="0"/>
              </a:rPr>
              <a:t>Analysis and submission </a:t>
            </a: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of </a:t>
            </a:r>
            <a:r>
              <a:rPr lang="en-ZA" sz="1800" dirty="0" smtClean="0">
                <a:latin typeface="Arial" panose="020B0604020202020204" pitchFamily="34" charset="0"/>
                <a:ea typeface="Calibri" panose="020F0502020204030204" pitchFamily="34" charset="0"/>
                <a:cs typeface="Arial" panose="020B0604020202020204" pitchFamily="34" charset="0"/>
              </a:rPr>
              <a:t>4</a:t>
            </a:r>
            <a:r>
              <a:rPr lang="en-ZA" sz="1800" baseline="30000" dirty="0" smtClean="0">
                <a:latin typeface="Arial" panose="020B0604020202020204" pitchFamily="34" charset="0"/>
                <a:ea typeface="Calibri" panose="020F0502020204030204" pitchFamily="34" charset="0"/>
                <a:cs typeface="Arial" panose="020B0604020202020204" pitchFamily="34" charset="0"/>
              </a:rPr>
              <a:t>th</a:t>
            </a:r>
            <a:r>
              <a:rPr lang="en-ZA" sz="1800" dirty="0" smtClean="0">
                <a:latin typeface="Arial" panose="020B0604020202020204" pitchFamily="34" charset="0"/>
                <a:ea typeface="Calibri" panose="020F0502020204030204" pitchFamily="34" charset="0"/>
                <a:cs typeface="Arial" panose="020B0604020202020204" pitchFamily="34" charset="0"/>
              </a:rPr>
              <a:t> </a:t>
            </a:r>
            <a:r>
              <a:rPr lang="en-ZA" sz="1800" dirty="0">
                <a:latin typeface="Arial" panose="020B0604020202020204" pitchFamily="34" charset="0"/>
                <a:ea typeface="Calibri" panose="020F0502020204030204" pitchFamily="34" charset="0"/>
                <a:cs typeface="Arial" panose="020B0604020202020204" pitchFamily="34" charset="0"/>
              </a:rPr>
              <a:t>quarter performance reports of the human settlements entities.</a:t>
            </a: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Tabling of the 2020/25 Entities’ Strategic Plans and the 2020/21 Annual Performance </a:t>
            </a:r>
            <a:r>
              <a:rPr lang="en-ZA" sz="1800" dirty="0" smtClean="0">
                <a:latin typeface="Arial" panose="020B0604020202020204" pitchFamily="34" charset="0"/>
                <a:ea typeface="Calibri" panose="020F0502020204030204" pitchFamily="34" charset="0"/>
                <a:cs typeface="Arial" panose="020B0604020202020204" pitchFamily="34" charset="0"/>
              </a:rPr>
              <a:t>Plans, that is, </a:t>
            </a:r>
            <a:r>
              <a:rPr lang="en-ZA" sz="1800" dirty="0">
                <a:latin typeface="Arial" panose="020B0604020202020204" pitchFamily="34" charset="0"/>
                <a:ea typeface="Calibri" panose="020F0502020204030204" pitchFamily="34" charset="0"/>
                <a:cs typeface="Arial" panose="020B0604020202020204" pitchFamily="34" charset="0"/>
              </a:rPr>
              <a:t>NHBRC, CSOS, HDA and SHRA. </a:t>
            </a: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Quarterly report on adherence to decisions of Parliament and Cabinet (Parliamentary &amp; Cabinet Interface). </a:t>
            </a: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Quarterly report on administrative support provided to the Office of the </a:t>
            </a:r>
            <a:r>
              <a:rPr lang="en-ZA" sz="1800" dirty="0" smtClean="0">
                <a:latin typeface="Arial" panose="020B0604020202020204" pitchFamily="34" charset="0"/>
                <a:ea typeface="Calibri" panose="020F0502020204030204" pitchFamily="34" charset="0"/>
                <a:cs typeface="Arial" panose="020B0604020202020204" pitchFamily="34" charset="0"/>
              </a:rPr>
              <a:t>Director-General</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Arial" panose="020B0604020202020204" pitchFamily="34" charset="0"/>
              </a:rPr>
              <a:t>Financial </a:t>
            </a:r>
            <a:r>
              <a:rPr lang="en-ZA" sz="1800" dirty="0" smtClean="0">
                <a:latin typeface="Arial" panose="020B0604020202020204" pitchFamily="34" charset="0"/>
                <a:ea typeface="Calibri" panose="020F0502020204030204" pitchFamily="34" charset="0"/>
                <a:cs typeface="Arial" panose="020B0604020202020204" pitchFamily="34" charset="0"/>
              </a:rPr>
              <a:t>Statement, Monthly </a:t>
            </a:r>
            <a:r>
              <a:rPr lang="en-ZA" sz="1800" dirty="0">
                <a:latin typeface="Arial" panose="020B0604020202020204" pitchFamily="34" charset="0"/>
                <a:ea typeface="Calibri" panose="020F0502020204030204" pitchFamily="34" charset="0"/>
                <a:cs typeface="Arial" panose="020B0604020202020204" pitchFamily="34" charset="0"/>
              </a:rPr>
              <a:t>Early Warning </a:t>
            </a:r>
            <a:r>
              <a:rPr lang="en-ZA" sz="1800" dirty="0" smtClean="0">
                <a:latin typeface="Arial" panose="020B0604020202020204" pitchFamily="34" charset="0"/>
                <a:ea typeface="Calibri" panose="020F0502020204030204" pitchFamily="34" charset="0"/>
                <a:cs typeface="Arial" panose="020B0604020202020204" pitchFamily="34" charset="0"/>
              </a:rPr>
              <a:t>Report and Procurement </a:t>
            </a:r>
            <a:r>
              <a:rPr lang="en-ZA" sz="1800" dirty="0">
                <a:latin typeface="Arial" panose="020B0604020202020204" pitchFamily="34" charset="0"/>
                <a:ea typeface="Calibri" panose="020F0502020204030204" pitchFamily="34" charset="0"/>
                <a:cs typeface="Arial" panose="020B0604020202020204" pitchFamily="34" charset="0"/>
              </a:rPr>
              <a:t>Plan.</a:t>
            </a:r>
          </a:p>
          <a:p>
            <a:pPr marL="0" indent="0" algn="just">
              <a:lnSpc>
                <a:spcPct val="107000"/>
              </a:lnSpc>
              <a:spcAft>
                <a:spcPts val="0"/>
              </a:spcAft>
              <a:buNone/>
            </a:pPr>
            <a:r>
              <a:rPr lang="en-ZA" sz="1600" dirty="0" smtClean="0">
                <a:latin typeface="Arial" panose="020B0604020202020204" pitchFamily="34" charset="0"/>
                <a:ea typeface="Calibri" panose="020F0502020204030204" pitchFamily="34" charset="0"/>
                <a:cs typeface="Times New Roman" panose="02020603050405020304" pitchFamily="18" charset="0"/>
              </a:rPr>
              <a:t> </a:t>
            </a:r>
            <a:endParaRPr lang="en-ZA" sz="1600" dirty="0">
              <a:latin typeface="Arial" panose="020B0604020202020204" pitchFamily="34" charset="0"/>
              <a:ea typeface="Calibri" panose="020F0502020204030204" pitchFamily="34" charset="0"/>
              <a:cs typeface="Times New Roman" panose="02020603050405020304" pitchFamily="18" charset="0"/>
            </a:endParaRPr>
          </a:p>
          <a:p>
            <a:pPr marL="0" indent="0" algn="just" eaLnBrk="0" hangingPunct="0">
              <a:buNone/>
            </a:pPr>
            <a:endParaRPr lang="en-ZA" altLang="en-US" sz="1600" b="1" dirty="0" smtClean="0">
              <a:latin typeface="Arial" panose="020B0604020202020204" pitchFamily="34" charset="0"/>
              <a:cs typeface="Arial" panose="020B0604020202020204" pitchFamily="34" charset="0"/>
            </a:endParaRPr>
          </a:p>
        </p:txBody>
      </p:sp>
      <p:sp>
        <p:nvSpPr>
          <p:cNvPr id="512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92019B-D080-45B3-B2D6-8578BA8F0EA6}"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39B894-C960-433A-BF24-1DDCA8BAAFC9}" type="slidenum">
              <a:rPr lang="en-ZA" sz="800">
                <a:solidFill>
                  <a:srgbClr val="898989"/>
                </a:solidFill>
              </a:rPr>
              <a:pPr eaLnBrk="1" hangingPunct="1"/>
              <a:t>13</a:t>
            </a:fld>
            <a:endParaRPr lang="en-ZA" sz="800">
              <a:solidFill>
                <a:srgbClr val="898989"/>
              </a:solidFill>
            </a:endParaRPr>
          </a:p>
        </p:txBody>
      </p:sp>
    </p:spTree>
    <p:extLst>
      <p:ext uri="{BB962C8B-B14F-4D97-AF65-F5344CB8AC3E}">
        <p14:creationId xmlns:p14="http://schemas.microsoft.com/office/powerpoint/2010/main" val="710765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188640"/>
            <a:ext cx="8653901" cy="468052"/>
          </a:xfrm>
          <a:noFill/>
        </p:spPr>
        <p:txBody>
          <a:bodyPr/>
          <a:lstStyle/>
          <a:p>
            <a:pPr eaLnBrk="1" hangingPunct="1"/>
            <a:r>
              <a:rPr lang="en-ZA" sz="2400" b="1" dirty="0" smtClean="0">
                <a:latin typeface="Arial" panose="020B0604020202020204" pitchFamily="34" charset="0"/>
                <a:ea typeface="ＭＳ Ｐゴシック" pitchFamily="34" charset="-128"/>
                <a:cs typeface="Arial" panose="020B0604020202020204" pitchFamily="34" charset="0"/>
              </a:rPr>
              <a:t>ADMINISTRATION Cont., </a:t>
            </a:r>
            <a:endParaRPr lang="en-US" sz="2400" dirty="0" smtClean="0">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467544" y="692696"/>
            <a:ext cx="8352928" cy="5547320"/>
          </a:xfrm>
        </p:spPr>
        <p:txBody>
          <a:bodyPr/>
          <a:lstStyle/>
          <a:p>
            <a:pPr marL="0" indent="0" algn="just">
              <a:lnSpc>
                <a:spcPct val="107000"/>
              </a:lnSpc>
              <a:spcAft>
                <a:spcPts val="0"/>
              </a:spcAft>
              <a:buNone/>
            </a:pPr>
            <a:r>
              <a:rPr lang="en-ZA" sz="1800" b="1" dirty="0">
                <a:latin typeface="Arial" panose="020B0604020202020204" pitchFamily="34" charset="0"/>
                <a:ea typeface="Calibri" panose="020F0502020204030204" pitchFamily="34" charset="0"/>
                <a:cs typeface="Times New Roman" panose="02020603050405020304" pitchFamily="18" charset="0"/>
              </a:rPr>
              <a:t>Target: </a:t>
            </a:r>
            <a:r>
              <a:rPr lang="en-ZA" sz="1800" dirty="0">
                <a:latin typeface="Arial" panose="020B0604020202020204" pitchFamily="34" charset="0"/>
                <a:ea typeface="Calibri" panose="020F0502020204030204" pitchFamily="34" charset="0"/>
                <a:cs typeface="Times New Roman" panose="02020603050405020304" pitchFamily="18" charset="0"/>
              </a:rPr>
              <a:t>100% compliance with statutory tabling and prescripts </a:t>
            </a:r>
          </a:p>
          <a:p>
            <a:pPr marL="0" indent="0" algn="just" eaLnBrk="0" hangingPunct="0">
              <a:buNone/>
            </a:pPr>
            <a:r>
              <a:rPr lang="en-ZA" sz="1800" b="1" dirty="0" smtClean="0"/>
              <a:t>Performance:</a:t>
            </a:r>
            <a:r>
              <a:rPr lang="en-ZA" sz="1800" dirty="0"/>
              <a:t> </a:t>
            </a:r>
            <a:r>
              <a:rPr lang="en-ZA" sz="1800" dirty="0" smtClean="0"/>
              <a:t>T</a:t>
            </a:r>
            <a:r>
              <a:rPr lang="en-ZA" sz="1800" dirty="0" smtClean="0">
                <a:latin typeface="Arial" panose="020B0604020202020204" pitchFamily="34" charset="0"/>
                <a:ea typeface="Calibri" panose="020F0502020204030204" pitchFamily="34" charset="0"/>
                <a:cs typeface="Times New Roman" panose="02020603050405020304" pitchFamily="18" charset="0"/>
              </a:rPr>
              <a:t>he </a:t>
            </a:r>
            <a:r>
              <a:rPr lang="en-ZA" sz="1800" dirty="0">
                <a:latin typeface="Arial" panose="020B0604020202020204" pitchFamily="34" charset="0"/>
                <a:ea typeface="Calibri" panose="020F0502020204030204" pitchFamily="34" charset="0"/>
                <a:cs typeface="Times New Roman" panose="02020603050405020304" pitchFamily="18" charset="0"/>
              </a:rPr>
              <a:t>Department had </a:t>
            </a:r>
            <a:r>
              <a:rPr lang="en-ZA" sz="1800" dirty="0">
                <a:latin typeface="Arial" panose="020B0604020202020204" pitchFamily="34" charset="0"/>
                <a:ea typeface="Times New Roman" panose="02020603050405020304" pitchFamily="18" charset="0"/>
                <a:cs typeface="Times New Roman" panose="02020603050405020304" pitchFamily="18" charset="0"/>
              </a:rPr>
              <a:t>80% compliance to statutory tabling and prescripts. </a:t>
            </a:r>
            <a:r>
              <a:rPr lang="en-ZA" sz="1800" b="1" dirty="0" smtClean="0">
                <a:latin typeface="Arial" panose="020B0604020202020204" pitchFamily="34" charset="0"/>
                <a:ea typeface="Calibri" panose="020F0502020204030204" pitchFamily="34" charset="0"/>
                <a:cs typeface="Times New Roman" panose="02020603050405020304" pitchFamily="18" charset="0"/>
              </a:rPr>
              <a:t>Activities </a:t>
            </a:r>
            <a:r>
              <a:rPr lang="en-ZA" sz="1800" b="1" dirty="0">
                <a:latin typeface="Arial" panose="020B0604020202020204" pitchFamily="34" charset="0"/>
                <a:ea typeface="Calibri" panose="020F0502020204030204" pitchFamily="34" charset="0"/>
                <a:cs typeface="Times New Roman" panose="02020603050405020304" pitchFamily="18" charset="0"/>
              </a:rPr>
              <a:t>not complied with are:</a:t>
            </a:r>
          </a:p>
          <a:p>
            <a:pPr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Times New Roman" panose="02020603050405020304" pitchFamily="18" charset="0"/>
              </a:rPr>
              <a:t>Late tabling of the 2020/25 Entities’ Strategic Plans and the 2020/21 Annual Performance Plans </a:t>
            </a:r>
            <a:r>
              <a:rPr lang="en-ZA" sz="1800" dirty="0" smtClean="0">
                <a:latin typeface="Arial" panose="020B0604020202020204" pitchFamily="34" charset="0"/>
                <a:ea typeface="Calibri" panose="020F0502020204030204" pitchFamily="34" charset="0"/>
                <a:cs typeface="Times New Roman" panose="02020603050405020304" pitchFamily="18" charset="0"/>
              </a:rPr>
              <a:t>of the NHFC </a:t>
            </a:r>
            <a:r>
              <a:rPr lang="en-ZA" sz="1800" dirty="0">
                <a:latin typeface="Arial" panose="020B0604020202020204" pitchFamily="34" charset="0"/>
                <a:ea typeface="Calibri" panose="020F0502020204030204" pitchFamily="34" charset="0"/>
                <a:cs typeface="Times New Roman" panose="02020603050405020304" pitchFamily="18" charset="0"/>
              </a:rPr>
              <a:t>and EAAB. The NHFC tabled </a:t>
            </a:r>
            <a:r>
              <a:rPr lang="en-ZA" sz="1800" dirty="0" smtClean="0">
                <a:latin typeface="Arial" panose="020B0604020202020204" pitchFamily="34" charset="0"/>
                <a:ea typeface="Calibri" panose="020F0502020204030204" pitchFamily="34" charset="0"/>
                <a:cs typeface="Times New Roman" panose="02020603050405020304" pitchFamily="18" charset="0"/>
              </a:rPr>
              <a:t>the </a:t>
            </a:r>
            <a:r>
              <a:rPr lang="en-ZA" sz="1800" dirty="0">
                <a:latin typeface="Arial" panose="020B0604020202020204" pitchFamily="34" charset="0"/>
                <a:ea typeface="Calibri" panose="020F0502020204030204" pitchFamily="34" charset="0"/>
                <a:cs typeface="Times New Roman" panose="02020603050405020304" pitchFamily="18" charset="0"/>
              </a:rPr>
              <a:t>plans on 17 April 2020 and the EAAB on 11 May 2020. </a:t>
            </a:r>
            <a:endParaRPr lang="en-ZA" sz="18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Times New Roman" panose="02020603050405020304" pitchFamily="18" charset="0"/>
              </a:rPr>
              <a:t>The Compliance Report on payment of invoices within 30 days was submitted to the National Treasury, however the March report was submitted on 19 May 2020 which was after the due date.</a:t>
            </a:r>
            <a:endParaRPr lang="en-ZA" altLang="en-US" sz="18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n-ZA" sz="1600" dirty="0" smtClean="0">
                <a:latin typeface="Arial" panose="020B0604020202020204" pitchFamily="34" charset="0"/>
                <a:ea typeface="Calibri" panose="020F0502020204030204" pitchFamily="34" charset="0"/>
                <a:cs typeface="Times New Roman" panose="02020603050405020304" pitchFamily="18" charset="0"/>
              </a:rPr>
              <a:t> </a:t>
            </a:r>
            <a:endParaRPr lang="en-ZA" sz="1600" dirty="0">
              <a:latin typeface="Arial" panose="020B0604020202020204" pitchFamily="34" charset="0"/>
              <a:ea typeface="Calibri" panose="020F0502020204030204" pitchFamily="34" charset="0"/>
              <a:cs typeface="Times New Roman" panose="02020603050405020304" pitchFamily="18" charset="0"/>
            </a:endParaRPr>
          </a:p>
          <a:p>
            <a:pPr marL="0" indent="0" algn="just" eaLnBrk="0" hangingPunct="0">
              <a:buNone/>
            </a:pPr>
            <a:endParaRPr lang="en-ZA" altLang="en-US" sz="1600" b="1" dirty="0" smtClean="0">
              <a:latin typeface="Arial" panose="020B0604020202020204" pitchFamily="34" charset="0"/>
              <a:cs typeface="Arial" panose="020B0604020202020204" pitchFamily="34" charset="0"/>
            </a:endParaRPr>
          </a:p>
        </p:txBody>
      </p:sp>
      <p:sp>
        <p:nvSpPr>
          <p:cNvPr id="512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92019B-D080-45B3-B2D6-8578BA8F0EA6}"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39B894-C960-433A-BF24-1DDCA8BAAFC9}" type="slidenum">
              <a:rPr lang="en-ZA" sz="800">
                <a:solidFill>
                  <a:srgbClr val="898989"/>
                </a:solidFill>
              </a:rPr>
              <a:pPr eaLnBrk="1" hangingPunct="1"/>
              <a:t>14</a:t>
            </a:fld>
            <a:endParaRPr lang="en-ZA" sz="800">
              <a:solidFill>
                <a:srgbClr val="898989"/>
              </a:solidFill>
            </a:endParaRPr>
          </a:p>
        </p:txBody>
      </p:sp>
    </p:spTree>
    <p:extLst>
      <p:ext uri="{BB962C8B-B14F-4D97-AF65-F5344CB8AC3E}">
        <p14:creationId xmlns:p14="http://schemas.microsoft.com/office/powerpoint/2010/main" val="201085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30694"/>
            <a:ext cx="8653901" cy="576063"/>
          </a:xfrm>
          <a:noFill/>
        </p:spPr>
        <p:txBody>
          <a:bodyPr/>
          <a:lstStyle/>
          <a:p>
            <a:pPr eaLnBrk="1" hangingPunct="1"/>
            <a:r>
              <a:rPr lang="en-ZA" sz="2400" b="1" dirty="0" smtClean="0">
                <a:latin typeface="Arial" panose="020B0604020202020204" pitchFamily="34" charset="0"/>
                <a:ea typeface="ＭＳ Ｐゴシック" pitchFamily="34" charset="-128"/>
                <a:cs typeface="Arial" panose="020B0604020202020204" pitchFamily="34" charset="0"/>
              </a:rPr>
              <a:t>ADMINISTRATION Cont.,</a:t>
            </a:r>
            <a:endParaRPr lang="en-US" sz="2400" dirty="0" smtClean="0">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251520" y="606757"/>
            <a:ext cx="8653901" cy="5256585"/>
          </a:xfrm>
        </p:spPr>
        <p:txBody>
          <a:bodyPr/>
          <a:lstStyle/>
          <a:p>
            <a:pPr marL="0" indent="0" algn="just" eaLnBrk="0" hangingPunct="0">
              <a:buNone/>
            </a:pPr>
            <a:r>
              <a:rPr lang="en-ZA" altLang="en-US" sz="1800" b="1" dirty="0" smtClean="0">
                <a:latin typeface="Arial" panose="020B0604020202020204" pitchFamily="34" charset="0"/>
                <a:cs typeface="Arial" panose="020B0604020202020204" pitchFamily="34" charset="0"/>
              </a:rPr>
              <a:t>Target</a:t>
            </a:r>
            <a:r>
              <a:rPr lang="en-ZA" altLang="en-US" sz="1800" b="1" dirty="0">
                <a:latin typeface="Arial" panose="020B0604020202020204" pitchFamily="34" charset="0"/>
                <a:cs typeface="Arial" panose="020B0604020202020204" pitchFamily="34" charset="0"/>
              </a:rPr>
              <a:t>: </a:t>
            </a:r>
            <a:r>
              <a:rPr lang="en-ZA" altLang="en-US" sz="1800" dirty="0" smtClean="0">
                <a:latin typeface="Arial" panose="020B0604020202020204" pitchFamily="34" charset="0"/>
                <a:cs typeface="Arial" panose="020B0604020202020204" pitchFamily="34" charset="0"/>
              </a:rPr>
              <a:t>100</a:t>
            </a:r>
            <a:r>
              <a:rPr lang="en-ZA" sz="1800" dirty="0" smtClean="0">
                <a:latin typeface="Arial" panose="020B0604020202020204" pitchFamily="34" charset="0"/>
                <a:ea typeface="Times New Roman" panose="02020603050405020304" pitchFamily="18" charset="0"/>
                <a:cs typeface="Arial" panose="020B0604020202020204" pitchFamily="34" charset="0"/>
              </a:rPr>
              <a:t>% </a:t>
            </a:r>
            <a:r>
              <a:rPr lang="en-ZA" sz="1800" dirty="0">
                <a:latin typeface="Arial" panose="020B0604020202020204" pitchFamily="34" charset="0"/>
                <a:ea typeface="Times New Roman" panose="02020603050405020304" pitchFamily="18" charset="0"/>
                <a:cs typeface="Arial" panose="020B0604020202020204" pitchFamily="34" charset="0"/>
              </a:rPr>
              <a:t>implementation of the approved internal audit plan</a:t>
            </a:r>
            <a:endParaRPr lang="en-ZA" altLang="en-US" sz="1800" dirty="0">
              <a:latin typeface="Arial" panose="020B0604020202020204" pitchFamily="34" charset="0"/>
              <a:cs typeface="Arial" panose="020B0604020202020204" pitchFamily="34" charset="0"/>
            </a:endParaRPr>
          </a:p>
          <a:p>
            <a:pPr marL="0" lvl="0" indent="0" algn="just" eaLnBrk="0" hangingPunct="0">
              <a:buNone/>
            </a:pPr>
            <a:r>
              <a:rPr lang="en-ZA" altLang="en-US" sz="1800" b="1" dirty="0">
                <a:latin typeface="Arial" panose="020B0604020202020204" pitchFamily="34" charset="0"/>
                <a:cs typeface="Arial" panose="020B0604020202020204" pitchFamily="34" charset="0"/>
              </a:rPr>
              <a:t>Performance</a:t>
            </a:r>
            <a:r>
              <a:rPr lang="en-ZA" altLang="en-US" sz="1800" b="1" dirty="0" smtClean="0">
                <a:latin typeface="Arial" panose="020B0604020202020204" pitchFamily="34" charset="0"/>
                <a:cs typeface="Arial" panose="020B0604020202020204" pitchFamily="34" charset="0"/>
              </a:rPr>
              <a:t>:</a:t>
            </a:r>
            <a:r>
              <a:rPr lang="en-ZA" sz="1800" dirty="0" smtClean="0"/>
              <a:t> 82</a:t>
            </a:r>
            <a:r>
              <a:rPr lang="en-ZA" altLang="en-US" sz="1800" dirty="0" smtClean="0"/>
              <a:t>% </a:t>
            </a:r>
            <a:r>
              <a:rPr lang="en-ZA" altLang="en-US" sz="1800" dirty="0"/>
              <a:t>implementation of the approved internal audit plan. </a:t>
            </a:r>
            <a:r>
              <a:rPr lang="en-ZA" altLang="en-US" sz="1800" dirty="0" smtClean="0"/>
              <a:t> The audits that were completed are 27 </a:t>
            </a:r>
            <a:r>
              <a:rPr lang="en-ZA" altLang="en-US" sz="1800" dirty="0"/>
              <a:t>out of </a:t>
            </a:r>
            <a:r>
              <a:rPr lang="en-ZA" altLang="en-US" sz="1800" dirty="0" smtClean="0"/>
              <a:t>33. The following are some of the completed audits</a:t>
            </a:r>
            <a:endParaRPr lang="en-ZA" altLang="en-US" sz="1800" dirty="0"/>
          </a:p>
          <a:p>
            <a:pPr lvl="1" eaLnBrk="0" hangingPunct="0">
              <a:lnSpc>
                <a:spcPct val="107000"/>
              </a:lnSpc>
              <a:buFont typeface="Wingdings" panose="05000000000000000000" pitchFamily="2" charset="2"/>
              <a:buChar char="Ø"/>
            </a:pPr>
            <a:r>
              <a:rPr lang="en-ZA" sz="1800" dirty="0"/>
              <a:t>Review of Annual Financial Statement</a:t>
            </a:r>
          </a:p>
          <a:p>
            <a:pPr lvl="1" eaLnBrk="0" hangingPunct="0">
              <a:lnSpc>
                <a:spcPct val="107000"/>
              </a:lnSpc>
              <a:buFont typeface="Wingdings" panose="05000000000000000000" pitchFamily="2" charset="2"/>
              <a:buChar char="Ø"/>
            </a:pPr>
            <a:r>
              <a:rPr lang="en-ZA" sz="1800" dirty="0"/>
              <a:t>Review of the DHS Annual report 2018/19</a:t>
            </a:r>
          </a:p>
          <a:p>
            <a:pPr lvl="1" eaLnBrk="0" hangingPunct="0">
              <a:lnSpc>
                <a:spcPct val="107000"/>
              </a:lnSpc>
              <a:buFont typeface="Wingdings" panose="05000000000000000000" pitchFamily="2" charset="2"/>
              <a:buChar char="Ø"/>
            </a:pPr>
            <a:r>
              <a:rPr lang="en-ZA" sz="1800" dirty="0"/>
              <a:t>Review of the Interim Financial Statement (IFS)</a:t>
            </a:r>
          </a:p>
          <a:p>
            <a:pPr lvl="1" eaLnBrk="0" hangingPunct="0">
              <a:lnSpc>
                <a:spcPct val="107000"/>
              </a:lnSpc>
              <a:buFont typeface="Wingdings" panose="05000000000000000000" pitchFamily="2" charset="2"/>
              <a:buChar char="Ø"/>
            </a:pPr>
            <a:r>
              <a:rPr lang="en-ZA" sz="1800" dirty="0"/>
              <a:t>Follow Up audit on Title Restoration Programme (TRP)</a:t>
            </a:r>
          </a:p>
          <a:p>
            <a:pPr lvl="1" eaLnBrk="0" hangingPunct="0">
              <a:lnSpc>
                <a:spcPct val="107000"/>
              </a:lnSpc>
              <a:buFont typeface="Wingdings" panose="05000000000000000000" pitchFamily="2" charset="2"/>
              <a:buChar char="Ø"/>
            </a:pPr>
            <a:r>
              <a:rPr lang="en-ZA" sz="1800" dirty="0"/>
              <a:t>Provincial Visits to verify Performance Information (delivery figures- 2018/2019)</a:t>
            </a:r>
          </a:p>
          <a:p>
            <a:pPr lvl="1" eaLnBrk="0" hangingPunct="0">
              <a:lnSpc>
                <a:spcPct val="107000"/>
              </a:lnSpc>
              <a:buFont typeface="Wingdings" panose="05000000000000000000" pitchFamily="2" charset="2"/>
              <a:buChar char="Ø"/>
            </a:pPr>
            <a:r>
              <a:rPr lang="en-ZA" sz="1800" dirty="0"/>
              <a:t>Quarterly Performance Information </a:t>
            </a:r>
            <a:r>
              <a:rPr lang="en-ZA" sz="1800" dirty="0" smtClean="0"/>
              <a:t>Review</a:t>
            </a:r>
          </a:p>
          <a:p>
            <a:pPr lvl="1" eaLnBrk="0" hangingPunct="0">
              <a:lnSpc>
                <a:spcPct val="107000"/>
              </a:lnSpc>
              <a:buFont typeface="Wingdings" panose="05000000000000000000" pitchFamily="2" charset="2"/>
              <a:buChar char="Ø"/>
            </a:pPr>
            <a:r>
              <a:rPr lang="en-ZA" sz="1800" dirty="0" smtClean="0"/>
              <a:t>Review of the DHS Strategic and APP 2020/2021 – Final Draft</a:t>
            </a:r>
          </a:p>
          <a:p>
            <a:pPr lvl="1" eaLnBrk="0" hangingPunct="0">
              <a:lnSpc>
                <a:spcPct val="107000"/>
              </a:lnSpc>
              <a:buFont typeface="Wingdings" panose="05000000000000000000" pitchFamily="2" charset="2"/>
              <a:buChar char="Ø"/>
            </a:pPr>
            <a:r>
              <a:rPr lang="en-ZA" sz="1800" dirty="0" smtClean="0"/>
              <a:t>Review of the Interim Financial Statements (IFS) Quarter 3</a:t>
            </a:r>
            <a:endParaRPr lang="en-ZA" sz="1800" dirty="0"/>
          </a:p>
          <a:p>
            <a:pPr marL="457200" lvl="1" indent="0" eaLnBrk="0" hangingPunct="0">
              <a:lnSpc>
                <a:spcPct val="107000"/>
              </a:lnSpc>
              <a:buNone/>
            </a:pPr>
            <a:r>
              <a:rPr lang="en-ZA" altLang="en-US" sz="1800" b="1" dirty="0" smtClean="0">
                <a:latin typeface="Arial" panose="020B0604020202020204" pitchFamily="34" charset="0"/>
                <a:cs typeface="Arial" panose="020B0604020202020204" pitchFamily="34" charset="0"/>
              </a:rPr>
              <a:t>Comment</a:t>
            </a:r>
            <a:r>
              <a:rPr lang="en-ZA" altLang="en-US" sz="1800" b="1" dirty="0">
                <a:latin typeface="Arial" panose="020B0604020202020204" pitchFamily="34" charset="0"/>
                <a:cs typeface="Arial" panose="020B0604020202020204" pitchFamily="34" charset="0"/>
              </a:rPr>
              <a:t>: </a:t>
            </a:r>
            <a:r>
              <a:rPr lang="en-ZA" altLang="en-US" sz="1800" dirty="0"/>
              <a:t>The balance of the audits are d</a:t>
            </a:r>
            <a:r>
              <a:rPr lang="en-ZA" sz="1800" dirty="0"/>
              <a:t>elayed </a:t>
            </a:r>
            <a:r>
              <a:rPr lang="en-ZA" sz="1800" dirty="0" smtClean="0"/>
              <a:t>due to prioritisation of provincial verifications and management requests.</a:t>
            </a:r>
            <a:endParaRPr lang="en-ZA" altLang="en-US" sz="1800" dirty="0">
              <a:latin typeface="Arial" panose="020B0604020202020204" pitchFamily="34" charset="0"/>
            </a:endParaRPr>
          </a:p>
          <a:p>
            <a:pPr marL="0" indent="0" algn="just">
              <a:buNone/>
            </a:pPr>
            <a:endParaRPr lang="en-ZA" sz="1800" b="1" dirty="0" smtClean="0">
              <a:solidFill>
                <a:srgbClr val="FF0000"/>
              </a:solidFill>
            </a:endParaRPr>
          </a:p>
        </p:txBody>
      </p:sp>
      <p:sp>
        <p:nvSpPr>
          <p:cNvPr id="512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92019B-D080-45B3-B2D6-8578BA8F0EA6}" type="datetime1">
              <a:rPr lang="en-ZA" sz="800">
                <a:solidFill>
                  <a:srgbClr val="898989"/>
                </a:solidFill>
              </a:rPr>
              <a:pPr eaLnBrk="1" hangingPunct="1"/>
              <a:t>2020/06/17</a:t>
            </a:fld>
            <a:endParaRPr lang="en-ZA" sz="800" dirty="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39B894-C960-433A-BF24-1DDCA8BAAFC9}" type="slidenum">
              <a:rPr lang="en-ZA" sz="800">
                <a:solidFill>
                  <a:srgbClr val="898989"/>
                </a:solidFill>
              </a:rPr>
              <a:pPr eaLnBrk="1" hangingPunct="1"/>
              <a:t>15</a:t>
            </a:fld>
            <a:endParaRPr lang="en-ZA" sz="800">
              <a:solidFill>
                <a:srgbClr val="898989"/>
              </a:solidFill>
            </a:endParaRPr>
          </a:p>
        </p:txBody>
      </p:sp>
    </p:spTree>
    <p:extLst>
      <p:ext uri="{BB962C8B-B14F-4D97-AF65-F5344CB8AC3E}">
        <p14:creationId xmlns:p14="http://schemas.microsoft.com/office/powerpoint/2010/main" val="196216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30694"/>
            <a:ext cx="8653901" cy="576063"/>
          </a:xfrm>
          <a:noFill/>
        </p:spPr>
        <p:txBody>
          <a:bodyPr/>
          <a:lstStyle/>
          <a:p>
            <a:pPr eaLnBrk="1" hangingPunct="1"/>
            <a:r>
              <a:rPr lang="en-ZA" sz="2400" b="1" dirty="0" smtClean="0">
                <a:latin typeface="Arial" panose="020B0604020202020204" pitchFamily="34" charset="0"/>
                <a:ea typeface="ＭＳ Ｐゴシック" pitchFamily="34" charset="-128"/>
                <a:cs typeface="Arial" panose="020B0604020202020204" pitchFamily="34" charset="0"/>
              </a:rPr>
              <a:t>ADMINISTRATION Cont.,</a:t>
            </a:r>
            <a:endParaRPr lang="en-US" sz="2400" dirty="0" smtClean="0">
              <a:latin typeface="Arial" pitchFamily="34" charset="0"/>
              <a:ea typeface="ＭＳ Ｐゴシック" pitchFamily="34" charset="-128"/>
              <a:cs typeface="Arial" pitchFamily="34" charset="0"/>
            </a:endParaRPr>
          </a:p>
        </p:txBody>
      </p:sp>
      <p:sp>
        <p:nvSpPr>
          <p:cNvPr id="5123" name="Content Placeholder 2"/>
          <p:cNvSpPr>
            <a:spLocks noGrp="1"/>
          </p:cNvSpPr>
          <p:nvPr>
            <p:ph idx="1"/>
          </p:nvPr>
        </p:nvSpPr>
        <p:spPr>
          <a:xfrm>
            <a:off x="251520" y="606757"/>
            <a:ext cx="8653901" cy="5256585"/>
          </a:xfrm>
        </p:spPr>
        <p:txBody>
          <a:bodyPr/>
          <a:lstStyle/>
          <a:p>
            <a:pPr marL="0" indent="0" algn="just" eaLnBrk="0" hangingPunct="0">
              <a:lnSpc>
                <a:spcPct val="107000"/>
              </a:lnSpc>
              <a:buNone/>
            </a:pPr>
            <a:r>
              <a:rPr lang="en-ZA" sz="1600" b="1" dirty="0" smtClean="0">
                <a:latin typeface="Arial" panose="020B0604020202020204" pitchFamily="34" charset="0"/>
                <a:cs typeface="Arial" panose="020B0604020202020204" pitchFamily="34" charset="0"/>
              </a:rPr>
              <a:t>Target</a:t>
            </a:r>
            <a:r>
              <a:rPr lang="en-ZA" sz="1600" b="1"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100% implementation of the approved risk management </a:t>
            </a:r>
            <a:r>
              <a:rPr lang="en-ZA" sz="1600" dirty="0" smtClean="0">
                <a:latin typeface="Arial" panose="020B0604020202020204" pitchFamily="34" charset="0"/>
                <a:cs typeface="Arial" panose="020B0604020202020204" pitchFamily="34" charset="0"/>
              </a:rPr>
              <a:t>plan</a:t>
            </a:r>
          </a:p>
          <a:p>
            <a:pPr marL="0" indent="0" algn="just" eaLnBrk="0" hangingPunct="0">
              <a:lnSpc>
                <a:spcPct val="107000"/>
              </a:lnSpc>
              <a:buNone/>
            </a:pPr>
            <a:r>
              <a:rPr lang="en-ZA" sz="1600" b="1" dirty="0" smtClean="0">
                <a:latin typeface="Arial" panose="020B0604020202020204" pitchFamily="34" charset="0"/>
                <a:cs typeface="Arial" panose="020B0604020202020204" pitchFamily="34" charset="0"/>
              </a:rPr>
              <a:t>Performance:</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100% implementation of the approved risk management </a:t>
            </a:r>
            <a:r>
              <a:rPr lang="en-ZA" sz="1600" dirty="0" smtClean="0">
                <a:latin typeface="Arial" panose="020B0604020202020204" pitchFamily="34" charset="0"/>
                <a:cs typeface="Arial" panose="020B0604020202020204" pitchFamily="34" charset="0"/>
              </a:rPr>
              <a:t>plan was conducted</a:t>
            </a:r>
          </a:p>
          <a:p>
            <a:pPr marL="0" indent="0" algn="just" eaLnBrk="0" hangingPunct="0">
              <a:lnSpc>
                <a:spcPct val="107000"/>
              </a:lnSpc>
              <a:buNone/>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following are amongst the Quarter 4 activities which were executed:</a:t>
            </a:r>
          </a:p>
          <a:p>
            <a:pPr lvl="1" eaLnBrk="0" hangingPunct="0">
              <a:lnSpc>
                <a:spcPct val="107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Monitoring tools of operational risks and enterprise wide risk.</a:t>
            </a:r>
          </a:p>
          <a:p>
            <a:pPr lvl="1" eaLnBrk="0" hangingPunct="0">
              <a:lnSpc>
                <a:spcPct val="107000"/>
              </a:lnSpc>
              <a:buFont typeface="Wingdings" panose="05000000000000000000" pitchFamily="2" charset="2"/>
              <a:buChar char="Ø"/>
            </a:pPr>
            <a:r>
              <a:rPr lang="en-ZA" sz="1600" dirty="0">
                <a:latin typeface="Arial" panose="020B0604020202020204" pitchFamily="34" charset="0"/>
                <a:cs typeface="Arial" panose="020B0604020202020204" pitchFamily="34" charset="0"/>
              </a:rPr>
              <a:t>Risk evaluation report</a:t>
            </a:r>
            <a:r>
              <a:rPr lang="en-ZA" sz="1600" dirty="0" smtClean="0">
                <a:latin typeface="Arial" panose="020B0604020202020204" pitchFamily="34" charset="0"/>
                <a:cs typeface="Arial" panose="020B0604020202020204" pitchFamily="34" charset="0"/>
              </a:rPr>
              <a:t>.</a:t>
            </a:r>
          </a:p>
          <a:p>
            <a:pPr marL="0" indent="0" algn="just">
              <a:lnSpc>
                <a:spcPct val="150000"/>
              </a:lnSpc>
              <a:buNone/>
            </a:pPr>
            <a:r>
              <a:rPr lang="en-ZA" altLang="en-US" sz="1600" b="1" dirty="0">
                <a:latin typeface="Arial" panose="020B0604020202020204" pitchFamily="34" charset="0"/>
                <a:cs typeface="Arial" panose="020B0604020202020204" pitchFamily="34" charset="0"/>
              </a:rPr>
              <a:t>Target: </a:t>
            </a:r>
            <a:r>
              <a:rPr lang="en-ZA" sz="1600" dirty="0">
                <a:latin typeface="Arial" panose="020B0604020202020204" pitchFamily="34" charset="0"/>
                <a:cs typeface="Arial" panose="020B0604020202020204" pitchFamily="34" charset="0"/>
              </a:rPr>
              <a:t>100% execution of the approved anti-fraud and corruption implementation plan</a:t>
            </a:r>
            <a:endParaRPr lang="en-ZA" altLang="en-US" sz="1600" dirty="0">
              <a:latin typeface="Arial" panose="020B0604020202020204" pitchFamily="34" charset="0"/>
              <a:cs typeface="Arial" panose="020B0604020202020204" pitchFamily="34" charset="0"/>
            </a:endParaRPr>
          </a:p>
          <a:p>
            <a:pPr marL="0" indent="0" algn="just">
              <a:lnSpc>
                <a:spcPct val="150000"/>
              </a:lnSpc>
              <a:buNone/>
              <a:defRPr/>
            </a:pPr>
            <a:r>
              <a:rPr lang="en-ZA" altLang="en-US" sz="1600" b="1" dirty="0">
                <a:solidFill>
                  <a:prstClr val="black"/>
                </a:solidFill>
                <a:latin typeface="Arial" panose="020B0604020202020204" pitchFamily="34" charset="0"/>
                <a:cs typeface="Arial" panose="020B0604020202020204" pitchFamily="34" charset="0"/>
              </a:rPr>
              <a:t>Performance: </a:t>
            </a:r>
            <a:r>
              <a:rPr lang="en-ZA" altLang="en-US" sz="1600" dirty="0">
                <a:solidFill>
                  <a:prstClr val="black"/>
                </a:solidFill>
                <a:latin typeface="Arial" panose="020B0604020202020204" pitchFamily="34" charset="0"/>
                <a:cs typeface="Arial" panose="020B0604020202020204" pitchFamily="34" charset="0"/>
              </a:rPr>
              <a:t>The approved anti-fraud and corruption implementation plan was 100%. The following are some of the activities done:</a:t>
            </a:r>
          </a:p>
          <a:p>
            <a:pPr lvl="0" algn="just">
              <a:lnSpc>
                <a:spcPct val="107000"/>
              </a:lnSpc>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Fraud detection review.</a:t>
            </a:r>
          </a:p>
          <a:p>
            <a:pPr lvl="0" algn="just">
              <a:lnSpc>
                <a:spcPct val="107000"/>
              </a:lnSpc>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Ethics and Fraud Risk Register.</a:t>
            </a:r>
          </a:p>
          <a:p>
            <a:pPr lvl="0" algn="just">
              <a:lnSpc>
                <a:spcPct val="107000"/>
              </a:lnSpc>
              <a:spcAft>
                <a:spcPts val="80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Anti-Fraud and Corruption Awareness.</a:t>
            </a:r>
          </a:p>
          <a:p>
            <a:pPr algn="just">
              <a:lnSpc>
                <a:spcPct val="107000"/>
              </a:lnSpc>
              <a:spcAft>
                <a:spcPts val="80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SIU Investigations</a:t>
            </a:r>
          </a:p>
          <a:p>
            <a:pPr marL="0" indent="0" algn="just">
              <a:lnSpc>
                <a:spcPct val="150000"/>
              </a:lnSpc>
              <a:buNone/>
            </a:pPr>
            <a:r>
              <a:rPr lang="en-ZA" altLang="en-US" sz="1600" b="1" dirty="0">
                <a:latin typeface="Arial" panose="020B0604020202020204" pitchFamily="34" charset="0"/>
                <a:cs typeface="Arial" panose="020B0604020202020204" pitchFamily="34" charset="0"/>
              </a:rPr>
              <a:t>Target: </a:t>
            </a:r>
            <a:r>
              <a:rPr lang="en-ZA" altLang="en-US" sz="1600" dirty="0">
                <a:latin typeface="Arial" panose="020B0604020202020204" pitchFamily="34" charset="0"/>
                <a:cs typeface="Arial" panose="020B0604020202020204" pitchFamily="34" charset="0"/>
              </a:rPr>
              <a:t>100% of lodged disputes investigated within 90 days </a:t>
            </a:r>
          </a:p>
          <a:p>
            <a:pPr marL="57150" indent="0">
              <a:spcAft>
                <a:spcPts val="800"/>
              </a:spcAft>
              <a:buNone/>
            </a:pPr>
            <a:r>
              <a:rPr lang="en-ZA" altLang="en-US" sz="1600" b="1" dirty="0">
                <a:latin typeface="Arial" panose="020B0604020202020204" pitchFamily="34" charset="0"/>
                <a:cs typeface="Arial" panose="020B0604020202020204" pitchFamily="34" charset="0"/>
              </a:rPr>
              <a:t>Performance: </a:t>
            </a:r>
            <a:r>
              <a:rPr lang="en-ZA" altLang="en-US" sz="1600" dirty="0">
                <a:latin typeface="Arial" panose="020B0604020202020204" pitchFamily="34" charset="0"/>
                <a:cs typeface="Arial" panose="020B0604020202020204" pitchFamily="34" charset="0"/>
              </a:rPr>
              <a:t>Hundred percent (100%) of lodged disputes were investigated within 90 days</a:t>
            </a:r>
          </a:p>
          <a:p>
            <a:pPr lvl="1">
              <a:buFont typeface="Wingdings" panose="05000000000000000000" pitchFamily="2" charset="2"/>
              <a:buChar char="Ø"/>
            </a:pPr>
            <a:r>
              <a:rPr lang="en-ZA" sz="1600" dirty="0">
                <a:latin typeface="Arial" panose="020B0604020202020204" pitchFamily="34" charset="0"/>
                <a:ea typeface="Calibri" panose="020F0502020204030204" pitchFamily="34" charset="0"/>
                <a:cs typeface="Arial" panose="020B0604020202020204" pitchFamily="34" charset="0"/>
              </a:rPr>
              <a:t>The department investigated all the 137 cases which were received within 90 days. </a:t>
            </a:r>
          </a:p>
          <a:p>
            <a:pPr marL="457200" lvl="1" indent="0" eaLnBrk="0" hangingPunct="0">
              <a:lnSpc>
                <a:spcPct val="107000"/>
              </a:lnSpc>
              <a:buNone/>
            </a:pPr>
            <a:endParaRPr lang="en-ZA" sz="1800" dirty="0"/>
          </a:p>
          <a:p>
            <a:pPr marL="0" indent="0" algn="just">
              <a:buNone/>
            </a:pPr>
            <a:endParaRPr lang="en-ZA" sz="1800" b="1" dirty="0" smtClean="0">
              <a:solidFill>
                <a:srgbClr val="FF0000"/>
              </a:solidFill>
            </a:endParaRPr>
          </a:p>
        </p:txBody>
      </p:sp>
      <p:sp>
        <p:nvSpPr>
          <p:cNvPr id="512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92019B-D080-45B3-B2D6-8578BA8F0EA6}" type="datetime1">
              <a:rPr lang="en-ZA" sz="800">
                <a:solidFill>
                  <a:srgbClr val="898989"/>
                </a:solidFill>
              </a:rPr>
              <a:pPr eaLnBrk="1" hangingPunct="1"/>
              <a:t>2020/06/17</a:t>
            </a:fld>
            <a:endParaRPr lang="en-ZA" sz="800" dirty="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12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39B894-C960-433A-BF24-1DDCA8BAAFC9}" type="slidenum">
              <a:rPr lang="en-ZA" sz="800">
                <a:solidFill>
                  <a:srgbClr val="898989"/>
                </a:solidFill>
              </a:rPr>
              <a:pPr eaLnBrk="1" hangingPunct="1"/>
              <a:t>16</a:t>
            </a:fld>
            <a:endParaRPr lang="en-ZA" sz="800">
              <a:solidFill>
                <a:srgbClr val="898989"/>
              </a:solidFill>
            </a:endParaRPr>
          </a:p>
        </p:txBody>
      </p:sp>
    </p:spTree>
    <p:extLst>
      <p:ext uri="{BB962C8B-B14F-4D97-AF65-F5344CB8AC3E}">
        <p14:creationId xmlns:p14="http://schemas.microsoft.com/office/powerpoint/2010/main" val="137323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08178" y="897636"/>
            <a:ext cx="8208912" cy="5195659"/>
          </a:xfrm>
        </p:spPr>
        <p:txBody>
          <a:bodyPr/>
          <a:lstStyle/>
          <a:p>
            <a:pPr marL="457200" lvl="1" indent="0">
              <a:buNone/>
            </a:pPr>
            <a:endParaRPr lang="en-ZA" sz="16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lvl="0" indent="0" algn="just">
              <a:buNone/>
              <a:defRPr/>
            </a:pPr>
            <a:r>
              <a:rPr lang="en-ZA" altLang="en-US" sz="1800" b="1" dirty="0" smtClean="0">
                <a:solidFill>
                  <a:srgbClr val="000000"/>
                </a:solidFill>
                <a:latin typeface="Arial" panose="020B0604020202020204" pitchFamily="34" charset="0"/>
              </a:rPr>
              <a:t>Target</a:t>
            </a:r>
            <a:r>
              <a:rPr lang="en-ZA" altLang="en-US" sz="1800" b="1" dirty="0">
                <a:solidFill>
                  <a:srgbClr val="000000"/>
                </a:solidFill>
                <a:latin typeface="Arial" panose="020B0604020202020204" pitchFamily="34" charset="0"/>
              </a:rPr>
              <a:t>: </a:t>
            </a:r>
            <a:r>
              <a:rPr lang="en-ZA" altLang="en-US" sz="1800" dirty="0">
                <a:solidFill>
                  <a:srgbClr val="000000"/>
                </a:solidFill>
                <a:latin typeface="Arial" panose="020B0604020202020204" pitchFamily="34" charset="0"/>
              </a:rPr>
              <a:t>100% </a:t>
            </a:r>
            <a:r>
              <a:rPr lang="en-ZA" altLang="en-US" sz="1800" dirty="0" smtClean="0">
                <a:solidFill>
                  <a:srgbClr val="000000"/>
                </a:solidFill>
                <a:latin typeface="Arial" panose="020B0604020202020204" pitchFamily="34" charset="0"/>
              </a:rPr>
              <a:t>Implementation </a:t>
            </a:r>
            <a:r>
              <a:rPr lang="en-ZA" altLang="en-US" sz="1800" dirty="0">
                <a:solidFill>
                  <a:srgbClr val="000000"/>
                </a:solidFill>
                <a:latin typeface="Arial" panose="020B0604020202020204" pitchFamily="34" charset="0"/>
              </a:rPr>
              <a:t>of the Annual Human Resource Implementation </a:t>
            </a:r>
            <a:r>
              <a:rPr lang="en-ZA" altLang="en-US" sz="1800" dirty="0" smtClean="0">
                <a:solidFill>
                  <a:srgbClr val="000000"/>
                </a:solidFill>
                <a:latin typeface="Arial" panose="020B0604020202020204" pitchFamily="34" charset="0"/>
              </a:rPr>
              <a:t>Plan</a:t>
            </a:r>
            <a:endParaRPr lang="en-ZA" sz="1800" b="1" dirty="0" smtClean="0">
              <a:solidFill>
                <a:prstClr val="black"/>
              </a:solidFill>
            </a:endParaRPr>
          </a:p>
          <a:p>
            <a:pPr marL="0" lvl="0" indent="0" algn="just">
              <a:buNone/>
              <a:defRPr/>
            </a:pPr>
            <a:r>
              <a:rPr lang="en-ZA" sz="1800" b="1" dirty="0" smtClean="0">
                <a:solidFill>
                  <a:prstClr val="black"/>
                </a:solidFill>
              </a:rPr>
              <a:t>Performance:</a:t>
            </a:r>
            <a:r>
              <a:rPr lang="en-ZA" sz="1800" dirty="0" smtClean="0">
                <a:solidFill>
                  <a:prstClr val="black"/>
                </a:solidFill>
              </a:rPr>
              <a:t> 74% </a:t>
            </a:r>
            <a:r>
              <a:rPr lang="en-ZA" sz="1800" dirty="0">
                <a:solidFill>
                  <a:prstClr val="black"/>
                </a:solidFill>
              </a:rPr>
              <a:t>implementation of the Annual Human Resource Implementation Plan </a:t>
            </a:r>
            <a:r>
              <a:rPr lang="en-ZA" sz="1800" dirty="0"/>
              <a:t>(</a:t>
            </a:r>
            <a:r>
              <a:rPr lang="en-ZA" sz="1800" dirty="0" smtClean="0"/>
              <a:t>17 </a:t>
            </a:r>
            <a:r>
              <a:rPr lang="en-ZA" sz="1800" dirty="0"/>
              <a:t>out of </a:t>
            </a:r>
            <a:r>
              <a:rPr lang="en-ZA" sz="1800" dirty="0" smtClean="0"/>
              <a:t>23 </a:t>
            </a:r>
            <a:r>
              <a:rPr lang="en-ZA" sz="1800" dirty="0"/>
              <a:t>activities were achieved</a:t>
            </a:r>
            <a:r>
              <a:rPr lang="en-ZA" sz="1800" dirty="0" smtClean="0"/>
              <a:t>).</a:t>
            </a:r>
            <a:endParaRPr lang="en-ZA" sz="1800" dirty="0"/>
          </a:p>
          <a:p>
            <a:pPr marL="0" indent="0" algn="just">
              <a:lnSpc>
                <a:spcPct val="107000"/>
              </a:lnSpc>
              <a:buNone/>
              <a:defRPr/>
            </a:pPr>
            <a:r>
              <a:rPr lang="en-ZA" sz="1800" dirty="0">
                <a:solidFill>
                  <a:srgbClr val="000000"/>
                </a:solidFill>
                <a:latin typeface="Arial" panose="020B0604020202020204" pitchFamily="34" charset="0"/>
              </a:rPr>
              <a:t>The implementation of the Annual Human Resource implementation Plan was at 74% at the end of Quarter 4.  Below are activities which were completed</a:t>
            </a:r>
            <a:r>
              <a:rPr lang="en-ZA" sz="1800" dirty="0" smtClean="0">
                <a:solidFill>
                  <a:srgbClr val="000000"/>
                </a:solidFill>
                <a:latin typeface="Arial" panose="020B0604020202020204" pitchFamily="34" charset="0"/>
              </a:rPr>
              <a:t>:</a:t>
            </a:r>
            <a:endParaRPr lang="en-ZA" sz="1800" dirty="0"/>
          </a:p>
          <a:p>
            <a:pPr lvl="0" algn="just">
              <a:buFont typeface="Wingdings" panose="05000000000000000000" pitchFamily="2" charset="2"/>
              <a:buChar char=""/>
            </a:pPr>
            <a:r>
              <a:rPr lang="en-ZA" sz="1800" dirty="0" smtClean="0">
                <a:latin typeface="Arial" panose="020B0604020202020204" pitchFamily="34" charset="0"/>
              </a:rPr>
              <a:t>Provision </a:t>
            </a:r>
            <a:r>
              <a:rPr lang="en-ZA" sz="1800" dirty="0">
                <a:latin typeface="Arial" panose="020B0604020202020204" pitchFamily="34" charset="0"/>
              </a:rPr>
              <a:t>of 100% counselling and referral services. </a:t>
            </a:r>
            <a:endParaRPr lang="en-ZA" sz="1800" dirty="0"/>
          </a:p>
          <a:p>
            <a:pPr lvl="0" algn="just">
              <a:buFont typeface="Wingdings" panose="05000000000000000000" pitchFamily="2" charset="2"/>
              <a:buChar char=""/>
            </a:pPr>
            <a:r>
              <a:rPr lang="en-ZA" sz="1800" dirty="0">
                <a:latin typeface="Arial" panose="020B0604020202020204" pitchFamily="34" charset="0"/>
              </a:rPr>
              <a:t>Facilitation of internal processes for resolution of all received grievances, disputes, misconduct and appeals cases. </a:t>
            </a:r>
            <a:endParaRPr lang="en-ZA" sz="1800" dirty="0"/>
          </a:p>
          <a:p>
            <a:pPr algn="just">
              <a:buFont typeface="Wingdings" panose="05000000000000000000" pitchFamily="2" charset="2"/>
              <a:buChar char=""/>
            </a:pPr>
            <a:r>
              <a:rPr lang="en-ZA" sz="1800" dirty="0">
                <a:latin typeface="Arial" panose="020B0604020202020204" pitchFamily="34" charset="0"/>
              </a:rPr>
              <a:t>Submission of Employment Equity Report to Department of Labour to 15 January.</a:t>
            </a:r>
          </a:p>
          <a:p>
            <a:pPr lvl="0" algn="just">
              <a:buFont typeface="Wingdings" panose="05000000000000000000" pitchFamily="2" charset="2"/>
              <a:buChar char=""/>
            </a:pPr>
            <a:r>
              <a:rPr lang="en-ZA" sz="1800" dirty="0" smtClean="0">
                <a:latin typeface="Arial" panose="020B0604020202020204" pitchFamily="34" charset="0"/>
              </a:rPr>
              <a:t>Submission </a:t>
            </a:r>
            <a:r>
              <a:rPr lang="en-ZA" sz="1800" dirty="0">
                <a:latin typeface="Arial" panose="020B0604020202020204" pitchFamily="34" charset="0"/>
              </a:rPr>
              <a:t>of report on internship and </a:t>
            </a:r>
            <a:r>
              <a:rPr lang="en-ZA" sz="1800" dirty="0" err="1">
                <a:latin typeface="Arial" panose="020B0604020202020204" pitchFamily="34" charset="0"/>
              </a:rPr>
              <a:t>learnership</a:t>
            </a:r>
            <a:r>
              <a:rPr lang="en-ZA" sz="1800" dirty="0">
                <a:latin typeface="Arial" panose="020B0604020202020204" pitchFamily="34" charset="0"/>
              </a:rPr>
              <a:t> to DPSA by 31 March.</a:t>
            </a:r>
            <a:endParaRPr lang="en-ZA" sz="1800" dirty="0"/>
          </a:p>
          <a:p>
            <a:pPr lvl="0" algn="just">
              <a:buFont typeface="Wingdings" panose="05000000000000000000" pitchFamily="2" charset="2"/>
              <a:buChar char=""/>
            </a:pPr>
            <a:r>
              <a:rPr lang="en-ZA" sz="1800" dirty="0" smtClean="0">
                <a:latin typeface="Arial" panose="020B0604020202020204" pitchFamily="34" charset="0"/>
              </a:rPr>
              <a:t>Submission </a:t>
            </a:r>
            <a:r>
              <a:rPr lang="en-ZA" sz="1800" dirty="0">
                <a:latin typeface="Arial" panose="020B0604020202020204" pitchFamily="34" charset="0"/>
              </a:rPr>
              <a:t>of quarterly integrated Employee Health and Wellness (EHW) reporting tool to DPSA by 31 January.</a:t>
            </a:r>
            <a:endParaRPr lang="en-ZA" sz="1800" dirty="0"/>
          </a:p>
          <a:p>
            <a:pPr lvl="0" algn="just">
              <a:buFont typeface="Wingdings" panose="05000000000000000000" pitchFamily="2" charset="2"/>
              <a:buChar char=""/>
            </a:pPr>
            <a:r>
              <a:rPr lang="en-ZA" sz="1800" dirty="0">
                <a:latin typeface="Arial" panose="020B0604020202020204" pitchFamily="34" charset="0"/>
              </a:rPr>
              <a:t>Submission of quarterly and Annual report financial misconduct report to </a:t>
            </a:r>
            <a:r>
              <a:rPr lang="en-ZA" sz="1800" dirty="0" smtClean="0">
                <a:latin typeface="Arial" panose="020B0604020202020204" pitchFamily="34" charset="0"/>
              </a:rPr>
              <a:t>Public Service Commission </a:t>
            </a:r>
            <a:r>
              <a:rPr lang="en-ZA" sz="1800" dirty="0">
                <a:latin typeface="Arial" panose="020B0604020202020204" pitchFamily="34" charset="0"/>
              </a:rPr>
              <a:t>by 31 March. </a:t>
            </a:r>
            <a:endParaRPr lang="en-ZA" sz="1800" dirty="0"/>
          </a:p>
          <a:p>
            <a:pPr marL="57150" indent="0">
              <a:lnSpc>
                <a:spcPct val="107000"/>
              </a:lnSpc>
              <a:spcAft>
                <a:spcPts val="800"/>
              </a:spcAft>
              <a:buNone/>
            </a:pPr>
            <a:endParaRPr lang="en-ZA" altLang="en-US" sz="1600" dirty="0">
              <a:solidFill>
                <a:srgbClr val="FF0000"/>
              </a:solidFill>
              <a:latin typeface="Arial" panose="020B0604020202020204" pitchFamily="34" charset="0"/>
            </a:endParaRPr>
          </a:p>
          <a:p>
            <a:pPr>
              <a:lnSpc>
                <a:spcPct val="107000"/>
              </a:lnSpc>
              <a:spcAft>
                <a:spcPts val="800"/>
              </a:spcAft>
              <a:buFont typeface="Wingdings" panose="05000000000000000000" pitchFamily="2" charset="2"/>
              <a:buChar char="Ø"/>
            </a:pPr>
            <a:endParaRPr lang="en-ZA" sz="2000" dirty="0">
              <a:solidFill>
                <a:srgbClr val="FF0000"/>
              </a:solidFill>
              <a:latin typeface="Arial" panose="020B0604020202020204" pitchFamily="34" charset="0"/>
            </a:endParaRPr>
          </a:p>
          <a:p>
            <a:pPr marL="0" indent="0" algn="just">
              <a:lnSpc>
                <a:spcPct val="150000"/>
              </a:lnSpc>
              <a:buFont typeface="Arial" panose="020B0604020202020204" pitchFamily="34" charset="0"/>
              <a:buNone/>
            </a:pPr>
            <a:endParaRPr lang="en-ZA" altLang="en-US" sz="2000" dirty="0" smtClean="0">
              <a:solidFill>
                <a:srgbClr val="FF0000"/>
              </a:solidFill>
              <a:latin typeface="Arial" panose="020B0604020202020204" pitchFamily="34" charset="0"/>
            </a:endParaRPr>
          </a:p>
          <a:p>
            <a:pPr marL="0" indent="0" algn="just">
              <a:lnSpc>
                <a:spcPct val="150000"/>
              </a:lnSpc>
              <a:buFont typeface="Arial" panose="020B0604020202020204" pitchFamily="34" charset="0"/>
              <a:buNone/>
            </a:pPr>
            <a:endParaRPr lang="en-ZA" altLang="en-US" sz="2000" dirty="0" smtClean="0">
              <a:solidFill>
                <a:srgbClr val="FF0000"/>
              </a:solidFill>
              <a:latin typeface="Arial" panose="020B0604020202020204" pitchFamily="34" charset="0"/>
            </a:endParaRP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A98FBF-533A-4E1A-A034-D173098C1D5A}" type="slidenum">
              <a:rPr lang="en-US" altLang="en-US" sz="800">
                <a:solidFill>
                  <a:srgbClr val="898989"/>
                </a:solidFill>
              </a:rPr>
              <a:pPr/>
              <a:t>17</a:t>
            </a:fld>
            <a:endParaRPr lang="en-US" altLang="en-US" sz="800">
              <a:solidFill>
                <a:srgbClr val="898989"/>
              </a:solidFill>
            </a:endParaRPr>
          </a:p>
        </p:txBody>
      </p:sp>
      <p:sp>
        <p:nvSpPr>
          <p:cNvPr id="5" name="Footer Placeholder 4"/>
          <p:cNvSpPr>
            <a:spLocks noGrp="1"/>
          </p:cNvSpPr>
          <p:nvPr>
            <p:ph type="ftr" sz="quarter" idx="11"/>
          </p:nvPr>
        </p:nvSpPr>
        <p:spPr/>
        <p:txBody>
          <a:bodyPr/>
          <a:lstStyle/>
          <a:p>
            <a:pPr>
              <a:defRPr/>
            </a:pPr>
            <a:endParaRPr lang="en-US"/>
          </a:p>
        </p:txBody>
      </p:sp>
      <p:sp>
        <p:nvSpPr>
          <p:cNvPr id="14342"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692582-4D26-4DD4-AF27-6C47770B893A}" type="datetime1">
              <a:rPr lang="en-US" altLang="en-US" sz="800" smtClean="0">
                <a:solidFill>
                  <a:srgbClr val="898989"/>
                </a:solidFill>
              </a:rPr>
              <a:pPr/>
              <a:t>6/17/2020</a:t>
            </a:fld>
            <a:endParaRPr lang="en-US" altLang="en-US" sz="800" smtClean="0">
              <a:solidFill>
                <a:srgbClr val="898989"/>
              </a:solidFill>
            </a:endParaRPr>
          </a:p>
        </p:txBody>
      </p:sp>
      <p:sp>
        <p:nvSpPr>
          <p:cNvPr id="7" name="Title 1"/>
          <p:cNvSpPr>
            <a:spLocks noGrp="1"/>
          </p:cNvSpPr>
          <p:nvPr>
            <p:ph type="title"/>
          </p:nvPr>
        </p:nvSpPr>
        <p:spPr>
          <a:xfrm>
            <a:off x="537341" y="531948"/>
            <a:ext cx="8229600" cy="365689"/>
          </a:xfrm>
          <a:noFill/>
        </p:spPr>
        <p:txBody>
          <a:bodyPr/>
          <a:lstStyle/>
          <a:p>
            <a:r>
              <a:rPr lang="en-ZA" sz="2400" b="1" dirty="0" smtClean="0">
                <a:solidFill>
                  <a:prstClr val="black"/>
                </a:solidFill>
                <a:latin typeface="Arial" panose="020B0604020202020204" pitchFamily="34" charset="0"/>
                <a:ea typeface="ＭＳ Ｐゴシック" pitchFamily="34" charset="-128"/>
                <a:cs typeface="Arial" panose="020B0604020202020204" pitchFamily="34" charset="0"/>
              </a:rPr>
              <a:t>ADMINISTRATION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4014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57064" y="1052736"/>
            <a:ext cx="7829872" cy="4968552"/>
          </a:xfrm>
        </p:spPr>
        <p:txBody>
          <a:bodyPr/>
          <a:lstStyle/>
          <a:p>
            <a:pPr marL="457200" lvl="1" indent="0">
              <a:buNone/>
            </a:pPr>
            <a:endParaRPr lang="en-ZA" sz="16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lvl="0" indent="0" algn="just">
              <a:buNone/>
              <a:defRPr/>
            </a:pPr>
            <a:r>
              <a:rPr lang="en-ZA" altLang="en-US" sz="1800" b="1" dirty="0" smtClean="0">
                <a:solidFill>
                  <a:srgbClr val="000000"/>
                </a:solidFill>
                <a:latin typeface="Arial" panose="020B0604020202020204" pitchFamily="34" charset="0"/>
              </a:rPr>
              <a:t>Target</a:t>
            </a:r>
            <a:r>
              <a:rPr lang="en-ZA" altLang="en-US" sz="1800" b="1" dirty="0">
                <a:solidFill>
                  <a:srgbClr val="000000"/>
                </a:solidFill>
                <a:latin typeface="Arial" panose="020B0604020202020204" pitchFamily="34" charset="0"/>
              </a:rPr>
              <a:t>: </a:t>
            </a:r>
            <a:r>
              <a:rPr lang="en-ZA" altLang="en-US" sz="1800" dirty="0">
                <a:solidFill>
                  <a:srgbClr val="000000"/>
                </a:solidFill>
                <a:latin typeface="Arial" panose="020B0604020202020204" pitchFamily="34" charset="0"/>
              </a:rPr>
              <a:t>100% </a:t>
            </a:r>
            <a:r>
              <a:rPr lang="en-ZA" altLang="en-US" sz="1800" dirty="0" smtClean="0">
                <a:solidFill>
                  <a:srgbClr val="000000"/>
                </a:solidFill>
                <a:latin typeface="Arial" panose="020B0604020202020204" pitchFamily="34" charset="0"/>
              </a:rPr>
              <a:t>Implementation </a:t>
            </a:r>
            <a:r>
              <a:rPr lang="en-ZA" altLang="en-US" sz="1800" dirty="0">
                <a:solidFill>
                  <a:srgbClr val="000000"/>
                </a:solidFill>
                <a:latin typeface="Arial" panose="020B0604020202020204" pitchFamily="34" charset="0"/>
              </a:rPr>
              <a:t>of the Annual Human Resource Implementation </a:t>
            </a:r>
            <a:r>
              <a:rPr lang="en-ZA" altLang="en-US" sz="1800" dirty="0" smtClean="0">
                <a:solidFill>
                  <a:srgbClr val="000000"/>
                </a:solidFill>
                <a:latin typeface="Arial" panose="020B0604020202020204" pitchFamily="34" charset="0"/>
              </a:rPr>
              <a:t>Plan</a:t>
            </a:r>
            <a:endParaRPr lang="en-ZA" sz="1800" b="1" dirty="0" smtClean="0">
              <a:solidFill>
                <a:prstClr val="black"/>
              </a:solidFill>
            </a:endParaRPr>
          </a:p>
          <a:p>
            <a:pPr marL="0" lvl="0" indent="0" algn="just">
              <a:buNone/>
              <a:defRPr/>
            </a:pPr>
            <a:r>
              <a:rPr lang="en-ZA" sz="1800" b="1" dirty="0" smtClean="0">
                <a:solidFill>
                  <a:prstClr val="black"/>
                </a:solidFill>
              </a:rPr>
              <a:t>Performance:</a:t>
            </a:r>
            <a:r>
              <a:rPr lang="en-ZA" sz="1800" dirty="0" smtClean="0">
                <a:solidFill>
                  <a:prstClr val="black"/>
                </a:solidFill>
              </a:rPr>
              <a:t> 74% </a:t>
            </a:r>
            <a:r>
              <a:rPr lang="en-ZA" sz="1800" dirty="0">
                <a:solidFill>
                  <a:prstClr val="black"/>
                </a:solidFill>
              </a:rPr>
              <a:t>implementation of the Annual Human Resource Implementation Plan </a:t>
            </a:r>
            <a:r>
              <a:rPr lang="en-ZA" sz="1800" dirty="0"/>
              <a:t>(</a:t>
            </a:r>
            <a:r>
              <a:rPr lang="en-ZA" sz="1800" dirty="0" smtClean="0"/>
              <a:t>17 </a:t>
            </a:r>
            <a:r>
              <a:rPr lang="en-ZA" sz="1800" dirty="0"/>
              <a:t>out of </a:t>
            </a:r>
            <a:r>
              <a:rPr lang="en-ZA" sz="1800" dirty="0" smtClean="0"/>
              <a:t>23 </a:t>
            </a:r>
            <a:r>
              <a:rPr lang="en-ZA" sz="1800" dirty="0"/>
              <a:t>activities were achieved</a:t>
            </a:r>
            <a:r>
              <a:rPr lang="en-ZA" sz="1800" dirty="0" smtClean="0"/>
              <a:t>).</a:t>
            </a:r>
            <a:endParaRPr lang="en-ZA" sz="1800" dirty="0"/>
          </a:p>
          <a:p>
            <a:pPr marL="0" indent="0" algn="just">
              <a:lnSpc>
                <a:spcPct val="107000"/>
              </a:lnSpc>
              <a:buNone/>
              <a:defRPr/>
            </a:pPr>
            <a:r>
              <a:rPr lang="en-ZA" sz="1800" b="1" dirty="0" smtClean="0">
                <a:solidFill>
                  <a:srgbClr val="000000"/>
                </a:solidFill>
                <a:latin typeface="Arial" panose="020B0604020202020204" pitchFamily="34" charset="0"/>
              </a:rPr>
              <a:t>The </a:t>
            </a:r>
            <a:r>
              <a:rPr lang="en-ZA" sz="1800" b="1" dirty="0">
                <a:solidFill>
                  <a:srgbClr val="000000"/>
                </a:solidFill>
                <a:latin typeface="Arial" panose="020B0604020202020204" pitchFamily="34" charset="0"/>
              </a:rPr>
              <a:t>following </a:t>
            </a:r>
            <a:r>
              <a:rPr lang="en-ZA" sz="1800" b="1" dirty="0" smtClean="0">
                <a:solidFill>
                  <a:srgbClr val="000000"/>
                </a:solidFill>
                <a:latin typeface="Arial" panose="020B0604020202020204" pitchFamily="34" charset="0"/>
              </a:rPr>
              <a:t>are some of the activities that were </a:t>
            </a:r>
            <a:r>
              <a:rPr lang="en-ZA" sz="1800" b="1" dirty="0">
                <a:solidFill>
                  <a:srgbClr val="000000"/>
                </a:solidFill>
                <a:latin typeface="Arial" panose="020B0604020202020204" pitchFamily="34" charset="0"/>
              </a:rPr>
              <a:t>not </a:t>
            </a:r>
            <a:r>
              <a:rPr lang="en-ZA" sz="1800" b="1" dirty="0" smtClean="0">
                <a:solidFill>
                  <a:srgbClr val="000000"/>
                </a:solidFill>
                <a:latin typeface="Arial" panose="020B0604020202020204" pitchFamily="34" charset="0"/>
              </a:rPr>
              <a:t>completed:</a:t>
            </a:r>
            <a:endParaRPr lang="en-ZA" sz="1800" b="1" dirty="0">
              <a:solidFill>
                <a:srgbClr val="000000"/>
              </a:solidFill>
              <a:latin typeface="Arial" panose="020B0604020202020204" pitchFamily="34" charset="0"/>
            </a:endParaRPr>
          </a:p>
          <a:p>
            <a:pPr lvl="0">
              <a:buFont typeface="Wingdings" panose="05000000000000000000" pitchFamily="2" charset="2"/>
              <a:buChar char=""/>
            </a:pPr>
            <a:r>
              <a:rPr lang="en-ZA" sz="1800" dirty="0">
                <a:latin typeface="Arial" panose="020B0604020202020204" pitchFamily="34" charset="0"/>
              </a:rPr>
              <a:t>1% reduction of vacancy rate through conducting recruitment processes for approved ,prioritised, vacant and funded posts. </a:t>
            </a:r>
            <a:endParaRPr lang="en-ZA" sz="1800" dirty="0"/>
          </a:p>
          <a:p>
            <a:pPr lvl="0">
              <a:buFont typeface="Wingdings" panose="05000000000000000000" pitchFamily="2" charset="2"/>
              <a:buChar char=""/>
            </a:pPr>
            <a:r>
              <a:rPr lang="en-ZA" sz="1800" dirty="0" smtClean="0">
                <a:latin typeface="Arial" panose="020B0604020202020204" pitchFamily="34" charset="0"/>
              </a:rPr>
              <a:t>100</a:t>
            </a:r>
            <a:r>
              <a:rPr lang="en-ZA" sz="1800" dirty="0">
                <a:latin typeface="Arial" panose="020B0604020202020204" pitchFamily="34" charset="0"/>
              </a:rPr>
              <a:t>% Facilitation of implementation of </a:t>
            </a:r>
            <a:r>
              <a:rPr lang="en-ZA" sz="1800" dirty="0" err="1">
                <a:latin typeface="Arial" panose="020B0604020202020204" pitchFamily="34" charset="0"/>
              </a:rPr>
              <a:t>Batho</a:t>
            </a:r>
            <a:r>
              <a:rPr lang="en-ZA" sz="1800" dirty="0">
                <a:latin typeface="Arial" panose="020B0604020202020204" pitchFamily="34" charset="0"/>
              </a:rPr>
              <a:t> Pele (BP) service standards including convening 1 </a:t>
            </a:r>
            <a:r>
              <a:rPr lang="en-ZA" sz="1800" dirty="0" err="1" smtClean="0">
                <a:latin typeface="Arial" panose="020B0604020202020204" pitchFamily="34" charset="0"/>
              </a:rPr>
              <a:t>Batho</a:t>
            </a:r>
            <a:r>
              <a:rPr lang="en-ZA" sz="1800" dirty="0" smtClean="0">
                <a:latin typeface="Arial" panose="020B0604020202020204" pitchFamily="34" charset="0"/>
              </a:rPr>
              <a:t> Pele Employment Equity and Change Management Program </a:t>
            </a:r>
            <a:r>
              <a:rPr lang="en-ZA" sz="1800" dirty="0">
                <a:latin typeface="Arial" panose="020B0604020202020204" pitchFamily="34" charset="0"/>
              </a:rPr>
              <a:t>session. </a:t>
            </a:r>
            <a:endParaRPr lang="en-ZA" sz="1800" dirty="0"/>
          </a:p>
          <a:p>
            <a:pPr lvl="0">
              <a:buFont typeface="Wingdings" panose="05000000000000000000" pitchFamily="2" charset="2"/>
              <a:buChar char=""/>
            </a:pPr>
            <a:r>
              <a:rPr lang="en-ZA" sz="1800" dirty="0">
                <a:latin typeface="Arial" panose="020B0604020202020204" pitchFamily="34" charset="0"/>
              </a:rPr>
              <a:t>100% Implementation of Gender Equity Strategic Framework and implementation plan for annual reporting</a:t>
            </a:r>
            <a:r>
              <a:rPr lang="en-ZA" sz="1800" dirty="0" smtClean="0">
                <a:latin typeface="Arial" panose="020B0604020202020204" pitchFamily="34" charset="0"/>
              </a:rPr>
              <a:t>.</a:t>
            </a:r>
            <a:r>
              <a:rPr lang="en-ZA" sz="1800" b="1" dirty="0" smtClean="0">
                <a:latin typeface="Arial" panose="020B0604020202020204" pitchFamily="34" charset="0"/>
              </a:rPr>
              <a:t> </a:t>
            </a:r>
            <a:endParaRPr lang="en-ZA" sz="1800" dirty="0"/>
          </a:p>
          <a:p>
            <a:pPr marL="57150" indent="0">
              <a:lnSpc>
                <a:spcPct val="107000"/>
              </a:lnSpc>
              <a:spcAft>
                <a:spcPts val="800"/>
              </a:spcAft>
              <a:buNone/>
            </a:pPr>
            <a:endParaRPr lang="en-ZA" altLang="en-US" sz="1600" dirty="0">
              <a:solidFill>
                <a:srgbClr val="FF0000"/>
              </a:solidFill>
              <a:latin typeface="Arial" panose="020B0604020202020204" pitchFamily="34" charset="0"/>
            </a:endParaRPr>
          </a:p>
          <a:p>
            <a:pPr>
              <a:lnSpc>
                <a:spcPct val="107000"/>
              </a:lnSpc>
              <a:spcAft>
                <a:spcPts val="800"/>
              </a:spcAft>
              <a:buFont typeface="Wingdings" panose="05000000000000000000" pitchFamily="2" charset="2"/>
              <a:buChar char="Ø"/>
            </a:pPr>
            <a:endParaRPr lang="en-ZA" sz="2000" dirty="0">
              <a:solidFill>
                <a:srgbClr val="FF0000"/>
              </a:solidFill>
              <a:latin typeface="Arial" panose="020B0604020202020204" pitchFamily="34" charset="0"/>
            </a:endParaRPr>
          </a:p>
          <a:p>
            <a:pPr marL="0" indent="0" algn="just">
              <a:lnSpc>
                <a:spcPct val="150000"/>
              </a:lnSpc>
              <a:buFont typeface="Arial" panose="020B0604020202020204" pitchFamily="34" charset="0"/>
              <a:buNone/>
            </a:pPr>
            <a:endParaRPr lang="en-ZA" altLang="en-US" sz="2000" dirty="0" smtClean="0">
              <a:solidFill>
                <a:srgbClr val="FF0000"/>
              </a:solidFill>
              <a:latin typeface="Arial" panose="020B0604020202020204" pitchFamily="34" charset="0"/>
            </a:endParaRPr>
          </a:p>
          <a:p>
            <a:pPr marL="0" indent="0" algn="just">
              <a:lnSpc>
                <a:spcPct val="150000"/>
              </a:lnSpc>
              <a:buFont typeface="Arial" panose="020B0604020202020204" pitchFamily="34" charset="0"/>
              <a:buNone/>
            </a:pPr>
            <a:endParaRPr lang="en-ZA" altLang="en-US" sz="2000" dirty="0" smtClean="0">
              <a:solidFill>
                <a:srgbClr val="FF0000"/>
              </a:solidFill>
              <a:latin typeface="Arial" panose="020B0604020202020204" pitchFamily="34" charset="0"/>
            </a:endParaRP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A98FBF-533A-4E1A-A034-D173098C1D5A}" type="slidenum">
              <a:rPr lang="en-US" altLang="en-US" sz="800">
                <a:solidFill>
                  <a:srgbClr val="898989"/>
                </a:solidFill>
              </a:rPr>
              <a:pPr/>
              <a:t>18</a:t>
            </a:fld>
            <a:endParaRPr lang="en-US" altLang="en-US" sz="800">
              <a:solidFill>
                <a:srgbClr val="898989"/>
              </a:solidFill>
            </a:endParaRPr>
          </a:p>
        </p:txBody>
      </p:sp>
      <p:sp>
        <p:nvSpPr>
          <p:cNvPr id="5" name="Footer Placeholder 4"/>
          <p:cNvSpPr>
            <a:spLocks noGrp="1"/>
          </p:cNvSpPr>
          <p:nvPr>
            <p:ph type="ftr" sz="quarter" idx="11"/>
          </p:nvPr>
        </p:nvSpPr>
        <p:spPr/>
        <p:txBody>
          <a:bodyPr/>
          <a:lstStyle/>
          <a:p>
            <a:pPr>
              <a:defRPr/>
            </a:pPr>
            <a:endParaRPr lang="en-US"/>
          </a:p>
        </p:txBody>
      </p:sp>
      <p:sp>
        <p:nvSpPr>
          <p:cNvPr id="14342"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692582-4D26-4DD4-AF27-6C47770B893A}" type="datetime1">
              <a:rPr lang="en-US" altLang="en-US" sz="800" smtClean="0">
                <a:solidFill>
                  <a:srgbClr val="898989"/>
                </a:solidFill>
              </a:rPr>
              <a:pPr/>
              <a:t>6/17/2020</a:t>
            </a:fld>
            <a:endParaRPr lang="en-US" altLang="en-US" sz="800" smtClean="0">
              <a:solidFill>
                <a:srgbClr val="898989"/>
              </a:solidFill>
            </a:endParaRPr>
          </a:p>
        </p:txBody>
      </p:sp>
      <p:sp>
        <p:nvSpPr>
          <p:cNvPr id="7" name="Title 1"/>
          <p:cNvSpPr>
            <a:spLocks noGrp="1"/>
          </p:cNvSpPr>
          <p:nvPr>
            <p:ph type="title"/>
          </p:nvPr>
        </p:nvSpPr>
        <p:spPr>
          <a:xfrm>
            <a:off x="609893" y="476672"/>
            <a:ext cx="8229600" cy="365689"/>
          </a:xfrm>
          <a:noFill/>
        </p:spPr>
        <p:txBody>
          <a:bodyPr/>
          <a:lstStyle/>
          <a:p>
            <a:r>
              <a:rPr lang="en-ZA" sz="2400" b="1" dirty="0" smtClean="0">
                <a:solidFill>
                  <a:prstClr val="black"/>
                </a:solidFill>
                <a:latin typeface="Arial" panose="020B0604020202020204" pitchFamily="34" charset="0"/>
                <a:ea typeface="ＭＳ Ｐゴシック" pitchFamily="34" charset="-128"/>
                <a:cs typeface="Arial" panose="020B0604020202020204" pitchFamily="34" charset="0"/>
              </a:rPr>
              <a:t>ADMINISTRATION </a:t>
            </a:r>
            <a:r>
              <a:rPr lang="en-ZA" sz="2800" b="1" dirty="0" smtClean="0">
                <a:latin typeface="Arial Narrow" pitchFamily="34" charset="0"/>
                <a:ea typeface="ＭＳ Ｐゴシック" pitchFamily="34" charset="-128"/>
              </a:rPr>
              <a:t>Cont.,</a:t>
            </a:r>
            <a:endParaRPr lang="en-US" sz="28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87429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80" y="950715"/>
            <a:ext cx="8743800" cy="4896544"/>
          </a:xfrm>
        </p:spPr>
        <p:txBody>
          <a:bodyPr/>
          <a:lstStyle/>
          <a:p>
            <a:pPr marL="0" indent="0" algn="just">
              <a:buNone/>
            </a:pPr>
            <a:r>
              <a:rPr lang="en-ZA" altLang="en-US" sz="1600" b="1" dirty="0" smtClean="0">
                <a:latin typeface="Arial" panose="020B0604020202020204" pitchFamily="34" charset="0"/>
              </a:rPr>
              <a:t>Target: </a:t>
            </a:r>
            <a:r>
              <a:rPr lang="en-ZA" sz="1600" dirty="0" smtClean="0">
                <a:latin typeface="Arial" panose="020B0604020202020204" pitchFamily="34" charset="0"/>
              </a:rPr>
              <a:t>1 </a:t>
            </a:r>
            <a:r>
              <a:rPr lang="en-ZA" sz="1600" dirty="0">
                <a:latin typeface="Arial" panose="020B0604020202020204" pitchFamily="34" charset="0"/>
              </a:rPr>
              <a:t>R</a:t>
            </a:r>
            <a:r>
              <a:rPr lang="en-ZA" sz="1600" dirty="0" smtClean="0">
                <a:latin typeface="Arial" panose="020B0604020202020204" pitchFamily="34" charset="0"/>
              </a:rPr>
              <a:t>eport </a:t>
            </a:r>
            <a:r>
              <a:rPr lang="en-ZA" sz="1600" dirty="0">
                <a:latin typeface="Arial" panose="020B0604020202020204" pitchFamily="34" charset="0"/>
              </a:rPr>
              <a:t>on the development of legislative framework as per approved Legislative </a:t>
            </a:r>
            <a:r>
              <a:rPr lang="en-ZA" sz="1600" dirty="0" smtClean="0">
                <a:latin typeface="Arial" panose="020B0604020202020204" pitchFamily="34" charset="0"/>
              </a:rPr>
              <a:t>Programme </a:t>
            </a:r>
            <a:endParaRPr lang="en-ZA" sz="1600" dirty="0">
              <a:latin typeface="Arial" panose="020B0604020202020204" pitchFamily="34" charset="0"/>
            </a:endParaRPr>
          </a:p>
          <a:p>
            <a:pPr marL="0" indent="0" algn="just">
              <a:buNone/>
            </a:pPr>
            <a:r>
              <a:rPr lang="en-ZA" sz="1600" b="1" dirty="0" smtClean="0">
                <a:latin typeface="Arial" panose="020B0604020202020204" pitchFamily="34" charset="0"/>
              </a:rPr>
              <a:t>Performance:</a:t>
            </a:r>
            <a:r>
              <a:rPr lang="en-ZA" sz="1600" dirty="0" smtClean="0">
                <a:latin typeface="Arial" panose="020B0604020202020204" pitchFamily="34" charset="0"/>
              </a:rPr>
              <a:t> The report </a:t>
            </a:r>
            <a:r>
              <a:rPr lang="en-ZA" sz="1600" dirty="0">
                <a:latin typeface="Arial" panose="020B0604020202020204" pitchFamily="34" charset="0"/>
              </a:rPr>
              <a:t>on the development of legislative framework as per approved Legislative </a:t>
            </a:r>
            <a:r>
              <a:rPr lang="en-ZA" sz="1600" dirty="0" smtClean="0">
                <a:latin typeface="Arial" panose="020B0604020202020204" pitchFamily="34" charset="0"/>
              </a:rPr>
              <a:t>Programme was submitted</a:t>
            </a:r>
            <a:endParaRPr lang="en-ZA" sz="1600" dirty="0">
              <a:cs typeface="Times New Roman"/>
            </a:endParaRPr>
          </a:p>
          <a:p>
            <a:pPr marL="0" indent="0" algn="just">
              <a:buNone/>
            </a:pPr>
            <a:endParaRPr lang="en-ZA" sz="1600" dirty="0" smtClean="0">
              <a:ea typeface="Calibri"/>
              <a:cs typeface="Times New Roman"/>
            </a:endParaRPr>
          </a:p>
          <a:p>
            <a:pPr marL="0" indent="0" algn="just">
              <a:buNone/>
            </a:pPr>
            <a:r>
              <a:rPr lang="en-ZA" sz="1600" dirty="0" smtClean="0">
                <a:ea typeface="Calibri"/>
                <a:cs typeface="Times New Roman"/>
              </a:rPr>
              <a:t>Below is progress </a:t>
            </a:r>
            <a:r>
              <a:rPr lang="en-ZA" sz="1600" dirty="0">
                <a:ea typeface="Calibri"/>
                <a:cs typeface="Times New Roman"/>
              </a:rPr>
              <a:t>on the development of legislation</a:t>
            </a:r>
            <a:r>
              <a:rPr lang="en-ZA" sz="1600" dirty="0" smtClean="0">
                <a:ea typeface="Calibri"/>
                <a:cs typeface="Times New Roman"/>
              </a:rPr>
              <a:t>:</a:t>
            </a:r>
          </a:p>
          <a:p>
            <a:pPr lvl="0" algn="just">
              <a:lnSpc>
                <a:spcPct val="107000"/>
              </a:lnSpc>
              <a:spcAft>
                <a:spcPts val="0"/>
              </a:spcAft>
              <a:buFont typeface="Wingdings" panose="05000000000000000000" pitchFamily="2" charset="2"/>
              <a:buChar char=""/>
            </a:pPr>
            <a:r>
              <a:rPr lang="en-US" sz="1600" b="1" i="1" dirty="0" smtClean="0">
                <a:latin typeface="Arial" panose="020B0604020202020204" pitchFamily="34" charset="0"/>
                <a:ea typeface="Calibri" panose="020F0502020204030204" pitchFamily="34" charset="0"/>
                <a:cs typeface="Times New Roman" panose="02020603050405020304" pitchFamily="18" charset="0"/>
              </a:rPr>
              <a:t>Housing </a:t>
            </a:r>
            <a:r>
              <a:rPr lang="en-US" sz="1600" b="1" i="1" dirty="0">
                <a:latin typeface="Arial" panose="020B0604020202020204" pitchFamily="34" charset="0"/>
                <a:ea typeface="Calibri" panose="020F0502020204030204" pitchFamily="34" charset="0"/>
                <a:cs typeface="Times New Roman" panose="02020603050405020304" pitchFamily="18" charset="0"/>
              </a:rPr>
              <a:t>Consumer Protection Bill, 2019</a:t>
            </a:r>
            <a:r>
              <a:rPr lang="en-US" sz="1600" b="1" dirty="0">
                <a:latin typeface="Arial" panose="020B0604020202020204" pitchFamily="34" charset="0"/>
                <a:ea typeface="Calibri" panose="020F0502020204030204" pitchFamily="34" charset="0"/>
                <a:cs typeface="Times New Roman" panose="02020603050405020304" pitchFamily="18" charset="0"/>
              </a:rPr>
              <a:t>: </a:t>
            </a:r>
            <a:r>
              <a:rPr lang="en-ZA" sz="1600" dirty="0">
                <a:latin typeface="Arial" panose="020B0604020202020204" pitchFamily="34" charset="0"/>
                <a:ea typeface="Calibri" panose="020F0502020204030204" pitchFamily="34" charset="0"/>
                <a:cs typeface="Times New Roman" panose="02020603050405020304" pitchFamily="18" charset="0"/>
              </a:rPr>
              <a:t>Cabinet approved the Bill on 21 August 2019 for public comments and information sessions.</a:t>
            </a:r>
            <a:r>
              <a:rPr lang="en-ZA" sz="1600" b="1" dirty="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The Department conducted </a:t>
            </a:r>
            <a:r>
              <a:rPr lang="en-US" sz="1600" dirty="0" smtClean="0">
                <a:latin typeface="Arial" panose="020B0604020202020204" pitchFamily="34" charset="0"/>
                <a:ea typeface="Calibri" panose="020F0502020204030204" pitchFamily="34" charset="0"/>
                <a:cs typeface="Times New Roman" panose="02020603050405020304" pitchFamily="18" charset="0"/>
              </a:rPr>
              <a:t>public </a:t>
            </a:r>
            <a:r>
              <a:rPr lang="en-US" sz="1600" dirty="0">
                <a:latin typeface="Arial" panose="020B0604020202020204" pitchFamily="34" charset="0"/>
                <a:ea typeface="Calibri" panose="020F0502020204030204" pitchFamily="34" charset="0"/>
                <a:cs typeface="Times New Roman" panose="02020603050405020304" pitchFamily="18" charset="0"/>
              </a:rPr>
              <a:t>information sessions regarding the draft Bill in all the Provinces since the previous quarter.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buFont typeface="Wingdings" panose="05000000000000000000" pitchFamily="2" charset="2"/>
              <a:buChar char=""/>
            </a:pPr>
            <a:r>
              <a:rPr lang="en-US" sz="1600" b="1" i="1" dirty="0">
                <a:latin typeface="Arial" panose="020B0604020202020204" pitchFamily="34" charset="0"/>
                <a:ea typeface="Calibri" panose="020F0502020204030204" pitchFamily="34" charset="0"/>
                <a:cs typeface="Times New Roman" panose="02020603050405020304" pitchFamily="18" charset="0"/>
              </a:rPr>
              <a:t>Property Practitioners Act:</a:t>
            </a:r>
            <a:r>
              <a:rPr lang="en-US" sz="1600" b="1" dirty="0">
                <a:latin typeface="Arial" panose="020B0604020202020204" pitchFamily="34" charset="0"/>
                <a:ea typeface="Calibri" panose="020F0502020204030204" pitchFamily="34" charset="0"/>
                <a:cs typeface="Times New Roman" panose="02020603050405020304" pitchFamily="18" charset="0"/>
              </a:rPr>
              <a:t> </a:t>
            </a:r>
            <a:r>
              <a:rPr lang="en-US" sz="1600" dirty="0" smtClean="0">
                <a:latin typeface="Arial" panose="020B0604020202020204" pitchFamily="34" charset="0"/>
                <a:ea typeface="Calibri" panose="020F0502020204030204" pitchFamily="34" charset="0"/>
                <a:cs typeface="Times New Roman" panose="02020603050405020304" pitchFamily="18" charset="0"/>
              </a:rPr>
              <a:t>The </a:t>
            </a:r>
            <a:r>
              <a:rPr lang="en-US" sz="1600" dirty="0">
                <a:latin typeface="Arial" panose="020B0604020202020204" pitchFamily="34" charset="0"/>
                <a:ea typeface="Calibri" panose="020F0502020204030204" pitchFamily="34" charset="0"/>
                <a:cs typeface="Times New Roman" panose="02020603050405020304" pitchFamily="18" charset="0"/>
              </a:rPr>
              <a:t>Act was promulgated into law by the State President. The Department has finalised the drafting of the regulations under the Act and has subsequently published the same in the Government Gazette for public comments during March 2020.</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
            </a:pPr>
            <a:r>
              <a:rPr lang="en-US" sz="1600" b="1" dirty="0" smtClean="0">
                <a:latin typeface="Arial" panose="020B0604020202020204" pitchFamily="34" charset="0"/>
                <a:ea typeface="Calibri" panose="020F0502020204030204" pitchFamily="34" charset="0"/>
                <a:cs typeface="Times New Roman" panose="02020603050405020304" pitchFamily="18" charset="0"/>
              </a:rPr>
              <a:t>Human </a:t>
            </a:r>
            <a:r>
              <a:rPr lang="en-US" sz="1600" b="1" dirty="0">
                <a:latin typeface="Arial" panose="020B0604020202020204" pitchFamily="34" charset="0"/>
                <a:ea typeface="Calibri" panose="020F0502020204030204" pitchFamily="34" charset="0"/>
                <a:cs typeface="Times New Roman" panose="02020603050405020304" pitchFamily="18" charset="0"/>
              </a:rPr>
              <a:t>Settlements Development Bank </a:t>
            </a:r>
            <a:r>
              <a:rPr lang="en-US" sz="1600" b="1" dirty="0" smtClean="0">
                <a:latin typeface="Arial" panose="020B0604020202020204" pitchFamily="34" charset="0"/>
                <a:ea typeface="Calibri" panose="020F0502020204030204" pitchFamily="34" charset="0"/>
                <a:cs typeface="Times New Roman" panose="02020603050405020304" pitchFamily="18" charset="0"/>
              </a:rPr>
              <a:t>Bill: </a:t>
            </a:r>
            <a:r>
              <a:rPr lang="en-US" sz="1600" dirty="0" smtClean="0">
                <a:latin typeface="Arial" panose="020B0604020202020204" pitchFamily="34" charset="0"/>
                <a:ea typeface="Calibri" panose="020F0502020204030204" pitchFamily="34" charset="0"/>
                <a:cs typeface="Times New Roman" panose="02020603050405020304" pitchFamily="18" charset="0"/>
              </a:rPr>
              <a:t>The Department </a:t>
            </a:r>
            <a:r>
              <a:rPr lang="en-US" sz="1600" dirty="0" smtClean="0">
                <a:latin typeface="Arial" panose="020B0604020202020204" pitchFamily="34" charset="0"/>
                <a:ea typeface="Calibri" panose="020F0502020204030204" pitchFamily="34" charset="0"/>
                <a:cs typeface="Times New Roman" panose="02020603050405020304" pitchFamily="18" charset="0"/>
              </a:rPr>
              <a:t>has consulted the State Law Advisor on the same and a process is underway to effect the recommended changes.</a:t>
            </a:r>
            <a:endParaRPr lang="en-ZA" sz="1800" dirty="0">
              <a:latin typeface="Times New Roman" panose="02020603050405020304" pitchFamily="18" charset="0"/>
            </a:endParaRPr>
          </a:p>
          <a:p>
            <a:pPr marL="0" marR="114300" lvl="0" indent="0">
              <a:spcBef>
                <a:spcPts val="300"/>
              </a:spcBef>
              <a:spcAft>
                <a:spcPts val="75"/>
              </a:spcAft>
              <a:buNone/>
            </a:pPr>
            <a:endParaRPr lang="en-ZA" sz="1800" dirty="0">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19</a:t>
            </a:fld>
            <a:endParaRPr lang="en-ZA"/>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F14CF3A2-3D66-4614-AE45-0693F7F42224}" type="datetime1">
              <a:rPr lang="en-ZA" smtClean="0"/>
              <a:pPr>
                <a:defRPr/>
              </a:pPr>
              <a:t>2020/06/17</a:t>
            </a:fld>
            <a:endParaRPr lang="en-ZA"/>
          </a:p>
        </p:txBody>
      </p:sp>
      <p:sp>
        <p:nvSpPr>
          <p:cNvPr id="8" name="Title 1"/>
          <p:cNvSpPr>
            <a:spLocks noGrp="1"/>
          </p:cNvSpPr>
          <p:nvPr>
            <p:ph type="title"/>
          </p:nvPr>
        </p:nvSpPr>
        <p:spPr>
          <a:xfrm>
            <a:off x="323528" y="228899"/>
            <a:ext cx="8229600" cy="535805"/>
          </a:xfrm>
          <a:noFill/>
        </p:spPr>
        <p:txBody>
          <a:bodyPr/>
          <a:lstStyle/>
          <a:p>
            <a:r>
              <a:rPr lang="en-ZA" sz="2400" b="1" dirty="0" smtClean="0">
                <a:solidFill>
                  <a:prstClr val="black"/>
                </a:solidFill>
                <a:latin typeface="Arial" panose="020B0604020202020204" pitchFamily="34" charset="0"/>
                <a:ea typeface="ＭＳ Ｐゴシック" pitchFamily="34" charset="-128"/>
                <a:cs typeface="Arial" panose="020B0604020202020204" pitchFamily="34" charset="0"/>
              </a:rPr>
              <a:t>ADMINISTRATION </a:t>
            </a:r>
            <a:r>
              <a:rPr lang="en-ZA" sz="2800" b="1" dirty="0" smtClean="0">
                <a:solidFill>
                  <a:prstClr val="black"/>
                </a:solidFill>
                <a:latin typeface="Arial Narrow" pitchFamily="34" charset="0"/>
                <a:ea typeface="ＭＳ Ｐゴシック" pitchFamily="34" charset="-128"/>
              </a:rPr>
              <a:t>Cont.,</a:t>
            </a:r>
            <a:endParaRPr lang="en-US" sz="28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68189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93486" y="692696"/>
            <a:ext cx="8229600" cy="504056"/>
          </a:xfrm>
        </p:spPr>
        <p:txBody>
          <a:bodyPr/>
          <a:lstStyle/>
          <a:p>
            <a:pPr eaLnBrk="1" hangingPunct="1"/>
            <a:r>
              <a:rPr lang="en-ZA" sz="2800" b="1" dirty="0" smtClean="0">
                <a:solidFill>
                  <a:srgbClr val="000000"/>
                </a:solidFill>
                <a:latin typeface="Arial" pitchFamily="34" charset="0"/>
                <a:ea typeface="ＭＳ Ｐゴシック" pitchFamily="34" charset="-128"/>
              </a:rPr>
              <a:t>PRESENTATION OUTLINE</a:t>
            </a:r>
            <a:endParaRPr lang="en-US" sz="2800" dirty="0" smtClean="0">
              <a:latin typeface="Arial" pitchFamily="34" charset="0"/>
              <a:ea typeface="ＭＳ Ｐゴシック" pitchFamily="34" charset="-128"/>
              <a:cs typeface="Arial" pitchFamily="34" charset="0"/>
            </a:endParaRPr>
          </a:p>
        </p:txBody>
      </p:sp>
      <p:sp>
        <p:nvSpPr>
          <p:cNvPr id="2" name="Content Placeholder 2"/>
          <p:cNvSpPr>
            <a:spLocks noGrp="1"/>
          </p:cNvSpPr>
          <p:nvPr>
            <p:ph idx="1"/>
          </p:nvPr>
        </p:nvSpPr>
        <p:spPr>
          <a:xfrm>
            <a:off x="650745" y="1340768"/>
            <a:ext cx="8229600" cy="3844429"/>
          </a:xfrm>
        </p:spPr>
        <p:txBody>
          <a:bodyPr/>
          <a:lstStyle/>
          <a:p>
            <a:pPr marL="0" indent="0">
              <a:buNone/>
              <a:defRPr/>
            </a:pPr>
            <a:r>
              <a:rPr lang="en-GB" altLang="en-US" sz="2400" dirty="0" smtClean="0">
                <a:cs typeface="Arial" pitchFamily="34" charset="0"/>
              </a:rPr>
              <a:t>1.	Purpose</a:t>
            </a:r>
          </a:p>
          <a:p>
            <a:pPr marL="0" indent="0">
              <a:buNone/>
              <a:defRPr/>
            </a:pPr>
            <a:r>
              <a:rPr lang="en-GB" altLang="en-US" sz="2400" dirty="0" smtClean="0">
                <a:cs typeface="Arial" pitchFamily="34" charset="0"/>
              </a:rPr>
              <a:t>2. 	</a:t>
            </a:r>
            <a:r>
              <a:rPr lang="en-ZA" sz="2400" dirty="0" smtClean="0">
                <a:solidFill>
                  <a:srgbClr val="000000"/>
                </a:solidFill>
                <a:latin typeface="Arial" pitchFamily="34" charset="0"/>
                <a:ea typeface="ＭＳ Ｐゴシック" pitchFamily="34" charset="-128"/>
                <a:cs typeface="Arial" pitchFamily="34" charset="0"/>
              </a:rPr>
              <a:t>An </a:t>
            </a:r>
            <a:r>
              <a:rPr lang="en-ZA" sz="2400" dirty="0">
                <a:solidFill>
                  <a:srgbClr val="000000"/>
                </a:solidFill>
                <a:latin typeface="Arial" pitchFamily="34" charset="0"/>
                <a:ea typeface="ＭＳ Ｐゴシック" pitchFamily="34" charset="-128"/>
                <a:cs typeface="Arial" pitchFamily="34" charset="0"/>
              </a:rPr>
              <a:t>Overview of Financial Performance  </a:t>
            </a:r>
          </a:p>
          <a:p>
            <a:pPr marL="406400" indent="-406400">
              <a:buNone/>
              <a:defRPr/>
            </a:pPr>
            <a:r>
              <a:rPr lang="en-GB" altLang="en-US" sz="2400" dirty="0" smtClean="0">
                <a:latin typeface="Arial" panose="020B0604020202020204" pitchFamily="34" charset="0"/>
                <a:cs typeface="Arial" panose="020B0604020202020204" pitchFamily="34" charset="0"/>
              </a:rPr>
              <a:t>3.	Departmental</a:t>
            </a:r>
            <a:r>
              <a:rPr lang="en-GB" altLang="en-US" sz="2400" dirty="0" smtClean="0">
                <a:cs typeface="Arial" pitchFamily="34" charset="0"/>
              </a:rPr>
              <a:t> Quarter 4 Performance </a:t>
            </a:r>
            <a:r>
              <a:rPr lang="en-ZA" sz="2400" dirty="0" smtClean="0">
                <a:solidFill>
                  <a:prstClr val="black"/>
                </a:solidFill>
                <a:ea typeface="ＭＳ Ｐゴシック" pitchFamily="34" charset="-128"/>
                <a:cs typeface="Arial" pitchFamily="34" charset="0"/>
              </a:rPr>
              <a:t>as </a:t>
            </a:r>
            <a:r>
              <a:rPr lang="en-ZA" sz="2400" dirty="0">
                <a:solidFill>
                  <a:prstClr val="black"/>
                </a:solidFill>
                <a:ea typeface="ＭＳ Ｐゴシック" pitchFamily="34" charset="-128"/>
                <a:cs typeface="Arial" pitchFamily="34" charset="0"/>
              </a:rPr>
              <a:t>per approved </a:t>
            </a:r>
            <a:r>
              <a:rPr lang="en-ZA" sz="2400" dirty="0" smtClean="0">
                <a:solidFill>
                  <a:prstClr val="black"/>
                </a:solidFill>
                <a:ea typeface="ＭＳ Ｐゴシック" pitchFamily="34" charset="-128"/>
                <a:cs typeface="Arial" pitchFamily="34" charset="0"/>
              </a:rPr>
              <a:t>Annual Performance </a:t>
            </a:r>
            <a:r>
              <a:rPr lang="en-ZA" sz="2400" dirty="0">
                <a:solidFill>
                  <a:prstClr val="black"/>
                </a:solidFill>
                <a:ea typeface="ＭＳ Ｐゴシック" pitchFamily="34" charset="-128"/>
                <a:cs typeface="Arial" pitchFamily="34" charset="0"/>
              </a:rPr>
              <a:t>Plan </a:t>
            </a:r>
            <a:r>
              <a:rPr lang="en-ZA" sz="2400" dirty="0" smtClean="0">
                <a:solidFill>
                  <a:prstClr val="black"/>
                </a:solidFill>
                <a:ea typeface="ＭＳ Ｐゴシック" pitchFamily="34" charset="-128"/>
                <a:cs typeface="Arial" pitchFamily="34" charset="0"/>
              </a:rPr>
              <a:t>2019/2020 &amp; Trend Analysis</a:t>
            </a:r>
          </a:p>
          <a:p>
            <a:pPr marL="0" indent="0">
              <a:buNone/>
              <a:defRPr/>
            </a:pPr>
            <a:r>
              <a:rPr lang="en-ZA" sz="2400" dirty="0" smtClean="0">
                <a:solidFill>
                  <a:srgbClr val="000000"/>
                </a:solidFill>
                <a:latin typeface="Arial" pitchFamily="34" charset="0"/>
                <a:ea typeface="ＭＳ Ｐゴシック" pitchFamily="34" charset="-128"/>
                <a:cs typeface="Arial" pitchFamily="34" charset="0"/>
              </a:rPr>
              <a:t>4.	An Overview of Grant Performance  </a:t>
            </a:r>
          </a:p>
          <a:p>
            <a:pPr marL="0" indent="0">
              <a:buNone/>
              <a:defRPr/>
            </a:pPr>
            <a:r>
              <a:rPr lang="en-ZA" sz="2400" dirty="0" smtClean="0">
                <a:solidFill>
                  <a:prstClr val="black"/>
                </a:solidFill>
                <a:ea typeface="ＭＳ Ｐゴシック" pitchFamily="34" charset="-128"/>
                <a:cs typeface="Arial" pitchFamily="34" charset="0"/>
              </a:rPr>
              <a:t>5.	</a:t>
            </a:r>
            <a:r>
              <a:rPr lang="en-ZA" sz="2400" dirty="0" smtClean="0">
                <a:solidFill>
                  <a:prstClr val="black"/>
                </a:solidFill>
                <a:latin typeface="Arial" pitchFamily="34" charset="0"/>
                <a:cs typeface="Arial" pitchFamily="34" charset="0"/>
              </a:rPr>
              <a:t>Areas </a:t>
            </a:r>
            <a:r>
              <a:rPr lang="en-ZA" sz="2400" dirty="0">
                <a:solidFill>
                  <a:prstClr val="black"/>
                </a:solidFill>
                <a:latin typeface="Arial" pitchFamily="34" charset="0"/>
                <a:cs typeface="Arial" pitchFamily="34" charset="0"/>
              </a:rPr>
              <a:t>that Require Attention for Improved Performance </a:t>
            </a:r>
            <a:r>
              <a:rPr lang="en-ZA" sz="2400" dirty="0" smtClean="0">
                <a:solidFill>
                  <a:prstClr val="black"/>
                </a:solidFill>
                <a:latin typeface="Arial" pitchFamily="34" charset="0"/>
                <a:cs typeface="Arial" pitchFamily="34" charset="0"/>
              </a:rPr>
              <a:t>	</a:t>
            </a:r>
            <a:r>
              <a:rPr lang="en-ZA" sz="2400" dirty="0" smtClean="0">
                <a:solidFill>
                  <a:prstClr val="black"/>
                </a:solidFill>
                <a:ea typeface="ＭＳ Ｐゴシック" pitchFamily="34" charset="-128"/>
                <a:cs typeface="Arial" pitchFamily="34" charset="0"/>
              </a:rPr>
              <a:t>and </a:t>
            </a:r>
            <a:r>
              <a:rPr lang="en-ZA" sz="2400" dirty="0">
                <a:solidFill>
                  <a:prstClr val="black"/>
                </a:solidFill>
                <a:ea typeface="ＭＳ Ｐゴシック" pitchFamily="34" charset="-128"/>
                <a:cs typeface="Arial" pitchFamily="34" charset="0"/>
              </a:rPr>
              <a:t>Actions Implemented to Improve Performance </a:t>
            </a:r>
          </a:p>
          <a:p>
            <a:pPr marL="0" indent="0">
              <a:buFont typeface="Arial" pitchFamily="34" charset="0"/>
              <a:buNone/>
              <a:defRPr/>
            </a:pPr>
            <a:r>
              <a:rPr lang="en-ZA" sz="2400" dirty="0" smtClean="0">
                <a:solidFill>
                  <a:prstClr val="black"/>
                </a:solidFill>
                <a:latin typeface="Arial" pitchFamily="34" charset="0"/>
                <a:cs typeface="Arial" pitchFamily="34" charset="0"/>
              </a:rPr>
              <a:t>6.	</a:t>
            </a:r>
            <a:r>
              <a:rPr lang="en-ZA" sz="2400" dirty="0" smtClean="0">
                <a:solidFill>
                  <a:prstClr val="black"/>
                </a:solidFill>
                <a:ea typeface="ＭＳ Ｐゴシック" pitchFamily="34" charset="-128"/>
                <a:cs typeface="Arial" pitchFamily="34" charset="0"/>
              </a:rPr>
              <a:t>Recommendation</a:t>
            </a:r>
            <a:endParaRPr lang="en-ZA" sz="2400" dirty="0">
              <a:solidFill>
                <a:prstClr val="black"/>
              </a:solidFill>
              <a:ea typeface="ＭＳ Ｐゴシック" pitchFamily="34" charset="-128"/>
            </a:endParaRPr>
          </a:p>
          <a:p>
            <a:pPr marL="0" indent="0" eaLnBrk="1" hangingPunct="1">
              <a:buNone/>
              <a:defRPr/>
            </a:pPr>
            <a:endParaRPr lang="en-US" sz="2400" dirty="0" smtClean="0">
              <a:latin typeface="Arial Narrow" pitchFamily="34" charset="0"/>
              <a:ea typeface="ＭＳ Ｐゴシック" pitchFamily="34" charset="-128"/>
            </a:endParaRPr>
          </a:p>
        </p:txBody>
      </p:sp>
      <p:sp>
        <p:nvSpPr>
          <p:cNvPr id="4100"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27DA12-1559-4C67-ACC2-2905902A995A}"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410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59D7ED-FCBB-4F1F-A77C-71C8436727EB}" type="slidenum">
              <a:rPr lang="en-ZA" sz="800">
                <a:solidFill>
                  <a:srgbClr val="898989"/>
                </a:solidFill>
              </a:rPr>
              <a:pPr eaLnBrk="1" hangingPunct="1"/>
              <a:t>2</a:t>
            </a:fld>
            <a:endParaRPr lang="en-ZA" sz="8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108202" y="188640"/>
            <a:ext cx="8765260" cy="698999"/>
          </a:xfrm>
          <a:noFill/>
        </p:spPr>
        <p:txBody>
          <a:bodyPr/>
          <a:lstStyle/>
          <a:p>
            <a:pPr>
              <a:defRPr/>
            </a:pPr>
            <a:r>
              <a:rPr lang="en-ZA" sz="2400" b="1" dirty="0">
                <a:latin typeface="Arial" panose="020B0604020202020204" pitchFamily="34" charset="0"/>
                <a:ea typeface="ＭＳ Ｐゴシック" pitchFamily="34" charset="-128"/>
                <a:cs typeface="Arial" panose="020B0604020202020204" pitchFamily="34" charset="0"/>
              </a:rPr>
              <a:t>3</a:t>
            </a:r>
            <a:r>
              <a:rPr lang="en-ZA" sz="2400" b="1" dirty="0" smtClean="0">
                <a:latin typeface="Arial" panose="020B0604020202020204" pitchFamily="34" charset="0"/>
                <a:ea typeface="ＭＳ Ｐゴシック" pitchFamily="34" charset="-128"/>
                <a:cs typeface="Arial" panose="020B0604020202020204" pitchFamily="34" charset="0"/>
              </a:rPr>
              <a:t>.2. </a:t>
            </a:r>
            <a:r>
              <a:rPr lang="en-ZA" sz="2400" b="1" dirty="0" smtClean="0">
                <a:solidFill>
                  <a:srgbClr val="000000"/>
                </a:solidFill>
                <a:latin typeface="Arial" panose="020B0604020202020204" pitchFamily="34" charset="0"/>
              </a:rPr>
              <a:t>HUMAN SETTLEMENTS POLICY AND STRATEGY </a:t>
            </a:r>
            <a:endParaRPr lang="en-US" sz="2400" dirty="0" smtClean="0">
              <a:solidFill>
                <a:srgbClr val="FF0000"/>
              </a:solidFill>
              <a:latin typeface="Arial" pitchFamily="34" charset="0"/>
              <a:ea typeface="ＭＳ Ｐゴシック" pitchFamily="34" charset="-128"/>
              <a:cs typeface="Arial" pitchFamily="34" charset="0"/>
            </a:endParaRPr>
          </a:p>
        </p:txBody>
      </p:sp>
      <p:sp>
        <p:nvSpPr>
          <p:cNvPr id="10243" name="Content Placeholder 2"/>
          <p:cNvSpPr>
            <a:spLocks noGrp="1"/>
          </p:cNvSpPr>
          <p:nvPr>
            <p:ph idx="1"/>
          </p:nvPr>
        </p:nvSpPr>
        <p:spPr>
          <a:xfrm>
            <a:off x="107504" y="980728"/>
            <a:ext cx="9036496" cy="5177680"/>
          </a:xfrm>
        </p:spPr>
        <p:txBody>
          <a:bodyPr/>
          <a:lstStyle/>
          <a:p>
            <a:pPr marL="0" indent="0" algn="just">
              <a:buNone/>
            </a:pPr>
            <a:r>
              <a:rPr lang="en-ZA" altLang="en-US" sz="1800" b="1" dirty="0" smtClean="0">
                <a:solidFill>
                  <a:srgbClr val="000000"/>
                </a:solidFill>
                <a:latin typeface="Arial" panose="020B0604020202020204" pitchFamily="34" charset="0"/>
              </a:rPr>
              <a:t>Target:</a:t>
            </a:r>
            <a:r>
              <a:rPr lang="en-ZA" sz="1800" dirty="0" smtClean="0">
                <a:solidFill>
                  <a:prstClr val="black"/>
                </a:solidFill>
              </a:rPr>
              <a:t> </a:t>
            </a:r>
            <a:r>
              <a:rPr lang="en-ZA" sz="1800" dirty="0">
                <a:solidFill>
                  <a:srgbClr val="000000"/>
                </a:solidFill>
                <a:latin typeface="Arial" panose="020B0604020202020204" pitchFamily="34" charset="0"/>
              </a:rPr>
              <a:t>4</a:t>
            </a:r>
            <a:r>
              <a:rPr lang="en-ZA" sz="1800" dirty="0" smtClean="0">
                <a:solidFill>
                  <a:srgbClr val="000000"/>
                </a:solidFill>
                <a:latin typeface="Arial" panose="020B0604020202020204" pitchFamily="34" charset="0"/>
              </a:rPr>
              <a:t> </a:t>
            </a:r>
            <a:r>
              <a:rPr lang="en-ZA" sz="1800" dirty="0">
                <a:solidFill>
                  <a:srgbClr val="000000"/>
                </a:solidFill>
                <a:latin typeface="Arial" panose="020B0604020202020204" pitchFamily="34" charset="0"/>
              </a:rPr>
              <a:t>I</a:t>
            </a:r>
            <a:r>
              <a:rPr lang="en-ZA" sz="1800" dirty="0" smtClean="0">
                <a:solidFill>
                  <a:srgbClr val="000000"/>
                </a:solidFill>
                <a:latin typeface="Arial" panose="020B0604020202020204" pitchFamily="34" charset="0"/>
              </a:rPr>
              <a:t>nitiatives </a:t>
            </a:r>
            <a:r>
              <a:rPr lang="en-ZA" sz="1800" dirty="0">
                <a:solidFill>
                  <a:srgbClr val="000000"/>
                </a:solidFill>
                <a:latin typeface="Arial" panose="020B0604020202020204" pitchFamily="34" charset="0"/>
              </a:rPr>
              <a:t>on international cooperation aligned to Human Settlement priorities supported</a:t>
            </a:r>
          </a:p>
          <a:p>
            <a:pPr marL="0" indent="0" algn="just">
              <a:buNone/>
            </a:pPr>
            <a:r>
              <a:rPr lang="en-ZA" sz="1800" b="1" dirty="0" smtClean="0"/>
              <a:t>Performance:</a:t>
            </a:r>
            <a:r>
              <a:rPr lang="en-ZA" sz="1800" dirty="0" smtClean="0">
                <a:solidFill>
                  <a:prstClr val="black"/>
                </a:solidFill>
              </a:rPr>
              <a:t> </a:t>
            </a:r>
            <a:r>
              <a:rPr lang="en-ZA" sz="1800" dirty="0">
                <a:solidFill>
                  <a:srgbClr val="000000"/>
                </a:solidFill>
                <a:latin typeface="Arial" panose="020B0604020202020204" pitchFamily="34" charset="0"/>
              </a:rPr>
              <a:t>4</a:t>
            </a:r>
            <a:r>
              <a:rPr lang="en-ZA" sz="1800" dirty="0" smtClean="0">
                <a:solidFill>
                  <a:srgbClr val="000000"/>
                </a:solidFill>
                <a:latin typeface="Arial" panose="020B0604020202020204" pitchFamily="34" charset="0"/>
              </a:rPr>
              <a:t> </a:t>
            </a:r>
            <a:r>
              <a:rPr lang="en-ZA" sz="1800" dirty="0">
                <a:solidFill>
                  <a:srgbClr val="000000"/>
                </a:solidFill>
                <a:latin typeface="Arial" panose="020B0604020202020204" pitchFamily="34" charset="0"/>
              </a:rPr>
              <a:t>initiatives on international cooperation aligned to Human Settlement priorities </a:t>
            </a:r>
            <a:r>
              <a:rPr lang="en-ZA" sz="1800" dirty="0" smtClean="0">
                <a:solidFill>
                  <a:srgbClr val="000000"/>
                </a:solidFill>
                <a:latin typeface="Arial" panose="020B0604020202020204" pitchFamily="34" charset="0"/>
              </a:rPr>
              <a:t>supported</a:t>
            </a:r>
          </a:p>
          <a:p>
            <a:pPr marL="0" indent="0" algn="just" eaLnBrk="0" hangingPunct="0">
              <a:lnSpc>
                <a:spcPct val="115000"/>
              </a:lnSpc>
              <a:spcAft>
                <a:spcPts val="0"/>
              </a:spcAft>
              <a:buNone/>
            </a:pPr>
            <a:r>
              <a:rPr lang="en-ZA" sz="1800" dirty="0" smtClean="0">
                <a:latin typeface="Arial" panose="020B0604020202020204" pitchFamily="34" charset="0"/>
                <a:ea typeface="MS PGothic" panose="020B0600070205080204" pitchFamily="34" charset="-128"/>
                <a:cs typeface="Arial" panose="020B0604020202020204" pitchFamily="34" charset="0"/>
              </a:rPr>
              <a:t>The </a:t>
            </a:r>
            <a:r>
              <a:rPr lang="en-ZA" sz="1800" dirty="0">
                <a:latin typeface="Arial" panose="020B0604020202020204" pitchFamily="34" charset="0"/>
                <a:ea typeface="MS PGothic" panose="020B0600070205080204" pitchFamily="34" charset="-128"/>
                <a:cs typeface="Arial" panose="020B0604020202020204" pitchFamily="34" charset="0"/>
              </a:rPr>
              <a:t>Department undertook the following activities in order to support the international cooperation initiatives during the period under review</a:t>
            </a:r>
            <a:r>
              <a:rPr lang="en-ZA" sz="1800" dirty="0" smtClean="0">
                <a:latin typeface="Arial" panose="020B0604020202020204" pitchFamily="34" charset="0"/>
                <a:ea typeface="MS PGothic" panose="020B0600070205080204" pitchFamily="34" charset="-128"/>
                <a:cs typeface="Arial" panose="020B0604020202020204" pitchFamily="34" charset="0"/>
              </a:rPr>
              <a:t>:</a:t>
            </a:r>
          </a:p>
          <a:p>
            <a:pPr lvl="0" algn="just" eaLnBrk="0" hangingPunct="0">
              <a:lnSpc>
                <a:spcPct val="115000"/>
              </a:lnSpc>
              <a:spcAft>
                <a:spcPts val="0"/>
              </a:spcAft>
              <a:buFont typeface="Wingdings" panose="05000000000000000000" pitchFamily="2" charset="2"/>
              <a:buChar char=""/>
            </a:pPr>
            <a:r>
              <a:rPr lang="en-ZA" sz="1800" dirty="0" smtClean="0">
                <a:latin typeface="Arial" panose="020B0604020202020204" pitchFamily="34" charset="0"/>
                <a:ea typeface="MS PGothic" panose="020B0600070205080204" pitchFamily="34" charset="-128"/>
                <a:cs typeface="Arial" panose="020B0604020202020204" pitchFamily="34" charset="0"/>
              </a:rPr>
              <a:t>Contributions </a:t>
            </a:r>
            <a:r>
              <a:rPr lang="en-ZA" sz="1800" dirty="0">
                <a:latin typeface="Arial" panose="020B0604020202020204" pitchFamily="34" charset="0"/>
                <a:ea typeface="MS PGothic" panose="020B0600070205080204" pitchFamily="34" charset="-128"/>
                <a:cs typeface="Arial" panose="020B0604020202020204" pitchFamily="34" charset="0"/>
              </a:rPr>
              <a:t>to the human settlements dimension of South Africa’s engagement in Africa.</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eaLnBrk="0" hangingPunct="0">
              <a:lnSpc>
                <a:spcPct val="115000"/>
              </a:lnSpc>
              <a:spcAft>
                <a:spcPts val="0"/>
              </a:spcAft>
              <a:buFont typeface="Wingdings" panose="05000000000000000000" pitchFamily="2" charset="2"/>
              <a:buChar char=""/>
            </a:pPr>
            <a:r>
              <a:rPr lang="en-ZA" sz="1800" dirty="0">
                <a:latin typeface="Arial" panose="020B0604020202020204" pitchFamily="34" charset="0"/>
                <a:ea typeface="MS PGothic" panose="020B0600070205080204" pitchFamily="34" charset="-128"/>
                <a:cs typeface="Arial" panose="020B0604020202020204" pitchFamily="34" charset="0"/>
              </a:rPr>
              <a:t>Contributions to the human settlements dimension of South Africa’s engagement with the United Nations. </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eaLnBrk="0" hangingPunct="0">
              <a:lnSpc>
                <a:spcPct val="115000"/>
              </a:lnSpc>
              <a:spcAft>
                <a:spcPts val="0"/>
              </a:spcAft>
              <a:buFont typeface="Wingdings" panose="05000000000000000000" pitchFamily="2" charset="2"/>
              <a:buChar char=""/>
            </a:pPr>
            <a:r>
              <a:rPr lang="en-ZA" sz="1800" dirty="0">
                <a:latin typeface="Arial" panose="020B0604020202020204" pitchFamily="34" charset="0"/>
                <a:ea typeface="MS PGothic" panose="020B0600070205080204" pitchFamily="34" charset="-128"/>
                <a:cs typeface="Arial" panose="020B0604020202020204" pitchFamily="34" charset="0"/>
              </a:rPr>
              <a:t>Contributions to the human settlements dimension of South Africa’s foreign policy.</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eaLnBrk="0" hangingPunct="0">
              <a:lnSpc>
                <a:spcPct val="115000"/>
              </a:lnSpc>
              <a:spcAft>
                <a:spcPts val="0"/>
              </a:spcAft>
              <a:buFont typeface="Wingdings" panose="05000000000000000000" pitchFamily="2" charset="2"/>
              <a:buChar char=""/>
            </a:pPr>
            <a:r>
              <a:rPr lang="en-ZA" sz="1800" dirty="0">
                <a:latin typeface="Arial" panose="020B0604020202020204" pitchFamily="34" charset="0"/>
                <a:ea typeface="MS PGothic" panose="020B0600070205080204" pitchFamily="34" charset="-128"/>
                <a:cs typeface="Arial" panose="020B0604020202020204" pitchFamily="34" charset="0"/>
              </a:rPr>
              <a:t>Support to the implementation of South African foreign policy in IBSA (India, Brazil, South Africa). </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eaLnBrk="0" hangingPunct="0">
              <a:lnSpc>
                <a:spcPct val="115000"/>
              </a:lnSpc>
              <a:spcAft>
                <a:spcPts val="0"/>
              </a:spcAft>
              <a:buFont typeface="Wingdings" panose="05000000000000000000" pitchFamily="2" charset="2"/>
              <a:buChar char=""/>
            </a:pPr>
            <a:r>
              <a:rPr lang="en-ZA" sz="1800" dirty="0">
                <a:latin typeface="Arial" panose="020B0604020202020204" pitchFamily="34" charset="0"/>
                <a:ea typeface="MS PGothic" panose="020B0600070205080204" pitchFamily="34" charset="-128"/>
                <a:cs typeface="Arial" panose="020B0604020202020204" pitchFamily="34" charset="0"/>
              </a:rPr>
              <a:t>Support to the implementation of South African foreign policy with regard to cooperation with the Republic of Cuba.</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eaLnBrk="0" hangingPunct="0">
              <a:lnSpc>
                <a:spcPct val="115000"/>
              </a:lnSpc>
              <a:spcBef>
                <a:spcPct val="0"/>
              </a:spcBef>
              <a:spcAft>
                <a:spcPts val="0"/>
              </a:spcAft>
              <a:buFont typeface="Wingdings" panose="05000000000000000000" pitchFamily="2" charset="2"/>
              <a:buChar char=""/>
            </a:pPr>
            <a:endParaRPr lang="en-ZA" sz="1600" dirty="0" smtClean="0">
              <a:solidFill>
                <a:srgbClr val="000000"/>
              </a:solidFill>
              <a:latin typeface="Arial" pitchFamily="34" charset="0"/>
              <a:ea typeface="MS PGothic" panose="020B0600070205080204" pitchFamily="34" charset="-128"/>
              <a:cs typeface="Arial" panose="020B0604020202020204" pitchFamily="34" charset="0"/>
            </a:endParaRPr>
          </a:p>
          <a:p>
            <a:pPr lvl="0" algn="just" eaLnBrk="0" hangingPunct="0">
              <a:lnSpc>
                <a:spcPct val="115000"/>
              </a:lnSpc>
              <a:spcBef>
                <a:spcPct val="0"/>
              </a:spcBef>
              <a:spcAft>
                <a:spcPts val="0"/>
              </a:spcAft>
              <a:buFont typeface="Wingdings" panose="05000000000000000000" pitchFamily="2" charset="2"/>
              <a:buChar char=""/>
            </a:pPr>
            <a:endParaRPr lang="en-ZA" sz="1600" dirty="0">
              <a:solidFill>
                <a:prstClr val="black"/>
              </a:solidFill>
              <a:latin typeface="Arial" pitchFamily="34" charset="0"/>
              <a:ea typeface="Calibri" panose="020F0502020204030204" pitchFamily="34" charset="0"/>
              <a:cs typeface="Arial" panose="020B0604020202020204" pitchFamily="34" charset="0"/>
            </a:endParaRPr>
          </a:p>
          <a:p>
            <a:pPr lvl="0" eaLnBrk="0" hangingPunct="0">
              <a:buFont typeface="Wingdings" panose="05000000000000000000" pitchFamily="2" charset="2"/>
              <a:buChar char="Ø"/>
            </a:pPr>
            <a:endParaRPr lang="en-ZA" sz="1600" b="1" dirty="0"/>
          </a:p>
          <a:p>
            <a:pPr lvl="1" algn="just">
              <a:buFont typeface="Arial" pitchFamily="34" charset="0"/>
              <a:buChar char="•"/>
            </a:pPr>
            <a:endParaRPr lang="en-ZA" sz="1600" dirty="0">
              <a:cs typeface="ＭＳ Ｐゴシック" pitchFamily="-108" charset="-128"/>
            </a:endParaRPr>
          </a:p>
          <a:p>
            <a:pPr marL="0" indent="0" algn="just">
              <a:buNone/>
            </a:pPr>
            <a:r>
              <a:rPr lang="en-ZA" sz="1600" dirty="0"/>
              <a:t/>
            </a:r>
            <a:br>
              <a:rPr lang="en-ZA" sz="1600" dirty="0"/>
            </a:br>
            <a:r>
              <a:rPr lang="en-ZA" sz="1600" dirty="0"/>
              <a:t> </a:t>
            </a:r>
          </a:p>
          <a:p>
            <a:pPr algn="just" eaLnBrk="1" hangingPunct="1">
              <a:lnSpc>
                <a:spcPct val="115000"/>
              </a:lnSpc>
              <a:buFont typeface="Symbol" pitchFamily="18" charset="2"/>
              <a:buChar char=""/>
            </a:pPr>
            <a:endParaRPr lang="en-US" sz="16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20</a:t>
            </a:fld>
            <a:endParaRPr lang="en-ZA" sz="800" dirty="0">
              <a:solidFill>
                <a:srgbClr val="898989"/>
              </a:solidFill>
            </a:endParaRPr>
          </a:p>
        </p:txBody>
      </p:sp>
    </p:spTree>
    <p:extLst>
      <p:ext uri="{BB962C8B-B14F-4D97-AF65-F5344CB8AC3E}">
        <p14:creationId xmlns:p14="http://schemas.microsoft.com/office/powerpoint/2010/main" val="182456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21</a:t>
            </a:fld>
            <a:endParaRPr lang="en-ZA" sz="800">
              <a:solidFill>
                <a:srgbClr val="898989"/>
              </a:solidFill>
            </a:endParaRPr>
          </a:p>
        </p:txBody>
      </p:sp>
      <p:sp>
        <p:nvSpPr>
          <p:cNvPr id="8" name="Title 1"/>
          <p:cNvSpPr>
            <a:spLocks noGrp="1"/>
          </p:cNvSpPr>
          <p:nvPr>
            <p:ph type="title"/>
          </p:nvPr>
        </p:nvSpPr>
        <p:spPr>
          <a:xfrm>
            <a:off x="443345" y="160906"/>
            <a:ext cx="8229600" cy="603798"/>
          </a:xfrm>
          <a:noFill/>
        </p:spPr>
        <p:txBody>
          <a:bodyPr/>
          <a:lstStyle/>
          <a:p>
            <a:r>
              <a:rPr lang="en-ZA" sz="2400" b="1" dirty="0" smtClean="0">
                <a:solidFill>
                  <a:srgbClr val="000000"/>
                </a:solidFill>
                <a:latin typeface="Arial" panose="020B0604020202020204" pitchFamily="34" charset="0"/>
              </a:rPr>
              <a:t>HUMAN SETTLEMENBTS POLICY AND STRATEGY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569465" y="807638"/>
            <a:ext cx="8103480" cy="5404556"/>
          </a:xfrm>
          <a:prstGeom prst="rect">
            <a:avLst/>
          </a:prstGeom>
        </p:spPr>
        <p:txBody>
          <a:bodyPr wrap="square">
            <a:spAutoFit/>
          </a:bodyPr>
          <a:lstStyle/>
          <a:p>
            <a:pPr marL="0" indent="0" algn="just">
              <a:lnSpc>
                <a:spcPct val="115000"/>
              </a:lnSpc>
              <a:spcAft>
                <a:spcPts val="0"/>
              </a:spcAft>
              <a:buNone/>
            </a:pPr>
            <a:r>
              <a:rPr lang="en-ZA" sz="1600" b="1" dirty="0" smtClean="0">
                <a:ea typeface="Times New Roman"/>
                <a:cs typeface="Times New Roman"/>
              </a:rPr>
              <a:t>Target:</a:t>
            </a:r>
            <a:r>
              <a:rPr lang="en-ZA" sz="1600" dirty="0" smtClean="0">
                <a:solidFill>
                  <a:prstClr val="black"/>
                </a:solidFill>
                <a:latin typeface="Arial"/>
                <a:ea typeface="ＭＳ Ｐゴシック" pitchFamily="-108" charset="-128"/>
              </a:rPr>
              <a:t> </a:t>
            </a:r>
            <a:r>
              <a:rPr lang="en-ZA" sz="1600" dirty="0" smtClean="0">
                <a:ea typeface="Times New Roman"/>
                <a:cs typeface="Times New Roman"/>
              </a:rPr>
              <a:t>8 </a:t>
            </a:r>
            <a:r>
              <a:rPr lang="en-ZA" sz="1600" dirty="0">
                <a:ea typeface="Times New Roman"/>
                <a:cs typeface="Times New Roman"/>
              </a:rPr>
              <a:t>I</a:t>
            </a:r>
            <a:r>
              <a:rPr lang="en-ZA" sz="1600" dirty="0" smtClean="0">
                <a:ea typeface="Times New Roman"/>
                <a:cs typeface="Times New Roman"/>
              </a:rPr>
              <a:t>ntergovernmental </a:t>
            </a:r>
            <a:r>
              <a:rPr lang="en-ZA" sz="1600" dirty="0">
                <a:ea typeface="Times New Roman"/>
                <a:cs typeface="Times New Roman"/>
              </a:rPr>
              <a:t>forums coordinated for human settlements </a:t>
            </a:r>
            <a:r>
              <a:rPr lang="en-ZA" sz="1600" dirty="0" smtClean="0">
                <a:ea typeface="Times New Roman"/>
                <a:cs typeface="Times New Roman"/>
              </a:rPr>
              <a:t>development</a:t>
            </a:r>
          </a:p>
          <a:p>
            <a:pPr algn="just">
              <a:lnSpc>
                <a:spcPct val="115000"/>
              </a:lnSpc>
              <a:spcAft>
                <a:spcPts val="0"/>
              </a:spcAft>
            </a:pPr>
            <a:r>
              <a:rPr lang="en-ZA" sz="1600" b="1" dirty="0" smtClean="0">
                <a:ea typeface="Times New Roman"/>
                <a:cs typeface="Times New Roman"/>
              </a:rPr>
              <a:t>Performance:</a:t>
            </a:r>
            <a:r>
              <a:rPr lang="en-ZA" sz="1600" dirty="0" smtClean="0">
                <a:ea typeface="Times New Roman"/>
                <a:cs typeface="Times New Roman"/>
              </a:rPr>
              <a:t> 7 intergovernmental </a:t>
            </a:r>
            <a:r>
              <a:rPr lang="en-ZA" sz="1600" dirty="0">
                <a:ea typeface="Times New Roman"/>
                <a:cs typeface="Times New Roman"/>
              </a:rPr>
              <a:t>forums </a:t>
            </a:r>
            <a:r>
              <a:rPr lang="en-ZA" sz="1600" dirty="0" smtClean="0">
                <a:ea typeface="Times New Roman"/>
                <a:cs typeface="Times New Roman"/>
              </a:rPr>
              <a:t>were coordinated </a:t>
            </a:r>
            <a:r>
              <a:rPr lang="en-ZA" sz="1600" dirty="0">
                <a:ea typeface="Times New Roman"/>
                <a:cs typeface="Times New Roman"/>
              </a:rPr>
              <a:t>for human settlements development</a:t>
            </a:r>
          </a:p>
          <a:p>
            <a:pPr algn="just">
              <a:defRPr/>
            </a:pP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ZA" sz="1600" dirty="0">
                <a:ea typeface="Calibri" panose="020F0502020204030204" pitchFamily="34" charset="0"/>
                <a:cs typeface="Times New Roman" panose="02020603050405020304" pitchFamily="18" charset="0"/>
              </a:rPr>
              <a:t>The following seven forums were coordinated during the period under </a:t>
            </a:r>
            <a:r>
              <a:rPr lang="en-ZA" sz="1600" dirty="0" smtClean="0">
                <a:ea typeface="Calibri" panose="020F0502020204030204" pitchFamily="34" charset="0"/>
                <a:cs typeface="Times New Roman" panose="02020603050405020304" pitchFamily="18" charset="0"/>
              </a:rPr>
              <a:t>review:</a:t>
            </a:r>
            <a:r>
              <a:rPr lang="en-ZA" sz="1600" dirty="0" smtClean="0">
                <a:ea typeface="MS PGothic" panose="020B0600070205080204" pitchFamily="34" charset="-128"/>
              </a:rPr>
              <a:t> </a:t>
            </a:r>
            <a:endParaRPr lang="en-ZA" sz="1600" dirty="0" smtClean="0"/>
          </a:p>
          <a:p>
            <a:pPr marL="342900" lvl="0" indent="-342900" algn="just">
              <a:spcAft>
                <a:spcPts val="800"/>
              </a:spcAft>
              <a:buFont typeface="Wingdings" panose="05000000000000000000" pitchFamily="2" charset="2"/>
              <a:buChar char=""/>
            </a:pPr>
            <a:r>
              <a:rPr lang="en-ZA" sz="1600" dirty="0" smtClean="0">
                <a:solidFill>
                  <a:srgbClr val="000000"/>
                </a:solidFill>
                <a:ea typeface="Calibri" panose="020F0502020204030204" pitchFamily="34" charset="0"/>
                <a:cs typeface="Times New Roman" panose="02020603050405020304" pitchFamily="18" charset="0"/>
              </a:rPr>
              <a:t>Intergovernmental </a:t>
            </a:r>
            <a:r>
              <a:rPr lang="en-ZA" sz="1600" dirty="0">
                <a:solidFill>
                  <a:srgbClr val="000000"/>
                </a:solidFill>
                <a:ea typeface="Calibri" panose="020F0502020204030204" pitchFamily="34" charset="0"/>
                <a:cs typeface="Times New Roman" panose="02020603050405020304" pitchFamily="18" charset="0"/>
              </a:rPr>
              <a:t>performance and review sessions and Quarterly Entities oversight meetings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ZA" sz="1600" dirty="0" smtClean="0">
                <a:solidFill>
                  <a:srgbClr val="000000"/>
                </a:solidFill>
                <a:ea typeface="Calibri" panose="020F0502020204030204" pitchFamily="34" charset="0"/>
                <a:cs typeface="Times New Roman" panose="02020603050405020304" pitchFamily="18" charset="0"/>
              </a:rPr>
              <a:t>Participation </a:t>
            </a:r>
            <a:r>
              <a:rPr lang="en-ZA" sz="1600" dirty="0">
                <a:solidFill>
                  <a:srgbClr val="000000"/>
                </a:solidFill>
                <a:ea typeface="Calibri" panose="020F0502020204030204" pitchFamily="34" charset="0"/>
                <a:cs typeface="Times New Roman" panose="02020603050405020304" pitchFamily="18" charset="0"/>
              </a:rPr>
              <a:t>and collaboration with the Departments of Public Works, Enterprise, Cooperative Governance and Traditional Affairs, Rural Development and Land Reform as well as Transport on the Joint Coordinating Committee for the identification, release and development of public owned land. </a:t>
            </a: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ZA" sz="1600" dirty="0" smtClean="0">
                <a:solidFill>
                  <a:srgbClr val="000000"/>
                </a:solidFill>
                <a:ea typeface="Calibri" panose="020F0502020204030204" pitchFamily="34" charset="0"/>
                <a:cs typeface="Times New Roman" panose="02020603050405020304" pitchFamily="18" charset="0"/>
              </a:rPr>
              <a:t>Participation and collaboration with the Department of Cooperatives Governance and Traditional Affairs on the Back to Basics Committee forum and Disaster Management Forums</a:t>
            </a:r>
          </a:p>
          <a:p>
            <a:pPr marL="342900" indent="-342900" algn="just">
              <a:spcAft>
                <a:spcPts val="800"/>
              </a:spcAft>
              <a:buFont typeface="Wingdings" panose="05000000000000000000" pitchFamily="2" charset="2"/>
              <a:buChar char=""/>
            </a:pPr>
            <a:r>
              <a:rPr lang="en-ZA" sz="1600" dirty="0">
                <a:solidFill>
                  <a:srgbClr val="000000"/>
                </a:solidFill>
                <a:ea typeface="Calibri" panose="020F0502020204030204" pitchFamily="34" charset="0"/>
                <a:cs typeface="Times New Roman" panose="02020603050405020304" pitchFamily="18" charset="0"/>
              </a:rPr>
              <a:t>Coordinate the implementation of the collaboration agreement with the Department of Cooperative Governance and Traditional Affairs and Department of Public Works on the utilisation of the Expanded Public Works Programmes and Community Workers Programme in human settlements projects forum</a:t>
            </a:r>
            <a:r>
              <a:rPr lang="en-ZA" sz="1600" dirty="0" smtClean="0">
                <a:solidFill>
                  <a:srgbClr val="000000"/>
                </a:solidFill>
                <a:ea typeface="Calibri" panose="020F0502020204030204" pitchFamily="34" charset="0"/>
                <a:cs typeface="Times New Roman" panose="02020603050405020304" pitchFamily="18" charset="0"/>
              </a:rPr>
              <a:t>.</a:t>
            </a:r>
            <a:endParaRPr lang="en-ZA" sz="1600" i="1" dirty="0" smtClean="0">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spcAft>
                <a:spcPts val="0"/>
              </a:spcAft>
            </a:pPr>
            <a:endParaRPr lang="en-ZA"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54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22</a:t>
            </a:fld>
            <a:endParaRPr lang="en-ZA" sz="800">
              <a:solidFill>
                <a:srgbClr val="898989"/>
              </a:solidFill>
            </a:endParaRPr>
          </a:p>
        </p:txBody>
      </p:sp>
      <p:sp>
        <p:nvSpPr>
          <p:cNvPr id="8" name="Title 1"/>
          <p:cNvSpPr>
            <a:spLocks noGrp="1"/>
          </p:cNvSpPr>
          <p:nvPr>
            <p:ph type="title"/>
          </p:nvPr>
        </p:nvSpPr>
        <p:spPr>
          <a:xfrm>
            <a:off x="443345" y="160906"/>
            <a:ext cx="8229600" cy="603798"/>
          </a:xfrm>
          <a:noFill/>
        </p:spPr>
        <p:txBody>
          <a:bodyPr/>
          <a:lstStyle/>
          <a:p>
            <a:r>
              <a:rPr lang="en-ZA" sz="2400" b="1" dirty="0" smtClean="0">
                <a:solidFill>
                  <a:srgbClr val="000000"/>
                </a:solidFill>
                <a:latin typeface="Arial" panose="020B0604020202020204" pitchFamily="34" charset="0"/>
              </a:rPr>
              <a:t>HUMAN SETTLEMENTS POLICY AND STRATEGY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176715" y="1124744"/>
            <a:ext cx="8698358" cy="4532523"/>
          </a:xfrm>
          <a:prstGeom prst="rect">
            <a:avLst/>
          </a:prstGeom>
        </p:spPr>
        <p:txBody>
          <a:bodyPr wrap="square">
            <a:spAutoFit/>
          </a:bodyPr>
          <a:lstStyle/>
          <a:p>
            <a:pPr marL="0" indent="0" algn="just">
              <a:lnSpc>
                <a:spcPct val="115000"/>
              </a:lnSpc>
              <a:spcAft>
                <a:spcPts val="0"/>
              </a:spcAft>
              <a:buNone/>
            </a:pPr>
            <a:r>
              <a:rPr lang="en-ZA" sz="1600" b="1" dirty="0" smtClean="0">
                <a:ea typeface="Times New Roman"/>
                <a:cs typeface="Times New Roman"/>
              </a:rPr>
              <a:t>Target:</a:t>
            </a:r>
            <a:r>
              <a:rPr lang="en-ZA" sz="1600" dirty="0" smtClean="0">
                <a:solidFill>
                  <a:prstClr val="black"/>
                </a:solidFill>
                <a:latin typeface="Arial"/>
                <a:ea typeface="ＭＳ Ｐゴシック" pitchFamily="-108" charset="-128"/>
              </a:rPr>
              <a:t> </a:t>
            </a:r>
            <a:r>
              <a:rPr lang="en-ZA" sz="1600" dirty="0" smtClean="0">
                <a:ea typeface="Times New Roman"/>
                <a:cs typeface="Times New Roman"/>
              </a:rPr>
              <a:t>8 Intergovernmental </a:t>
            </a:r>
            <a:r>
              <a:rPr lang="en-ZA" sz="1600" dirty="0">
                <a:ea typeface="Times New Roman"/>
                <a:cs typeface="Times New Roman"/>
              </a:rPr>
              <a:t>forums coordinated for human settlements </a:t>
            </a:r>
            <a:r>
              <a:rPr lang="en-ZA" sz="1600" dirty="0" smtClean="0">
                <a:ea typeface="Times New Roman"/>
                <a:cs typeface="Times New Roman"/>
              </a:rPr>
              <a:t>development</a:t>
            </a:r>
          </a:p>
          <a:p>
            <a:pPr algn="just">
              <a:lnSpc>
                <a:spcPct val="115000"/>
              </a:lnSpc>
              <a:spcAft>
                <a:spcPts val="0"/>
              </a:spcAft>
            </a:pPr>
            <a:r>
              <a:rPr lang="en-ZA" sz="1600" b="1" dirty="0" smtClean="0">
                <a:ea typeface="Times New Roman"/>
                <a:cs typeface="Times New Roman"/>
              </a:rPr>
              <a:t>Performance:</a:t>
            </a:r>
            <a:r>
              <a:rPr lang="en-ZA" sz="1600" dirty="0" smtClean="0">
                <a:ea typeface="Times New Roman"/>
                <a:cs typeface="Times New Roman"/>
              </a:rPr>
              <a:t> 7 intergovernmental </a:t>
            </a:r>
            <a:r>
              <a:rPr lang="en-ZA" sz="1600" dirty="0">
                <a:ea typeface="Times New Roman"/>
                <a:cs typeface="Times New Roman"/>
              </a:rPr>
              <a:t>forums </a:t>
            </a:r>
            <a:r>
              <a:rPr lang="en-ZA" sz="1600" dirty="0" smtClean="0">
                <a:ea typeface="Times New Roman"/>
                <a:cs typeface="Times New Roman"/>
              </a:rPr>
              <a:t>were coordinated </a:t>
            </a:r>
            <a:r>
              <a:rPr lang="en-ZA" sz="1600" dirty="0">
                <a:ea typeface="Times New Roman"/>
                <a:cs typeface="Times New Roman"/>
              </a:rPr>
              <a:t>for human settlements development</a:t>
            </a:r>
          </a:p>
          <a:p>
            <a:pPr marL="342900" lvl="0" indent="-342900">
              <a:spcAft>
                <a:spcPts val="800"/>
              </a:spcAft>
              <a:buFont typeface="Wingdings" panose="05000000000000000000" pitchFamily="2" charset="2"/>
              <a:buChar char=""/>
            </a:pPr>
            <a:r>
              <a:rPr lang="en-ZA" sz="1600" dirty="0" smtClean="0">
                <a:solidFill>
                  <a:srgbClr val="000000"/>
                </a:solidFill>
                <a:ea typeface="Calibri" panose="020F0502020204030204" pitchFamily="34" charset="0"/>
                <a:cs typeface="Times New Roman" panose="02020603050405020304" pitchFamily="18" charset="0"/>
              </a:rPr>
              <a:t>Participation </a:t>
            </a:r>
            <a:r>
              <a:rPr lang="en-ZA" sz="1600" dirty="0">
                <a:solidFill>
                  <a:srgbClr val="000000"/>
                </a:solidFill>
                <a:ea typeface="Calibri" panose="020F0502020204030204" pitchFamily="34" charset="0"/>
                <a:cs typeface="Times New Roman" panose="02020603050405020304" pitchFamily="18" charset="0"/>
              </a:rPr>
              <a:t>and collaboration with Department of Science and Technology, National Home Builders Registration Council and Department of Environmental Affairs on the usage of Alternative Technology and Climate Change Flagship Projects forums.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pPr>
            <a:r>
              <a:rPr lang="en-ZA" sz="1600" dirty="0" smtClean="0">
                <a:ea typeface="Calibri" panose="020F0502020204030204" pitchFamily="34" charset="0"/>
                <a:cs typeface="Times New Roman" panose="02020603050405020304" pitchFamily="18" charset="0"/>
              </a:rPr>
              <a:t>Coordination </a:t>
            </a:r>
            <a:r>
              <a:rPr lang="en-ZA" sz="1600" dirty="0">
                <a:ea typeface="Calibri" panose="020F0502020204030204" pitchFamily="34" charset="0"/>
                <a:cs typeface="Times New Roman" panose="02020603050405020304" pitchFamily="18" charset="0"/>
              </a:rPr>
              <a:t>of oversight visits as requested by the Parliamentary Committees jointly with the Executive and Accounting Officer’s offices as per request by </a:t>
            </a:r>
            <a:r>
              <a:rPr lang="en-ZA" sz="1600" dirty="0" smtClean="0">
                <a:ea typeface="Calibri" panose="020F0502020204030204" pitchFamily="34" charset="0"/>
                <a:cs typeface="Times New Roman" panose="02020603050405020304" pitchFamily="18" charset="0"/>
              </a:rPr>
              <a:t>Parliament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1143000" algn="l"/>
                <a:tab pos="3187700" algn="l"/>
              </a:tabLst>
            </a:pPr>
            <a:r>
              <a:rPr lang="en-GB" sz="1600" dirty="0">
                <a:solidFill>
                  <a:srgbClr val="000000"/>
                </a:solidFill>
                <a:ea typeface="Calibri" panose="020F0502020204030204" pitchFamily="34" charset="0"/>
                <a:cs typeface="Times New Roman" panose="02020603050405020304" pitchFamily="18" charset="0"/>
              </a:rPr>
              <a:t>Coordination of the establishment of task teams for the development of terms of reference that are to assist the legal unit in the formulation of agreements, either Memorandum of Agreements, Collaboration Agreements as well as Memorandum of Understanding</a:t>
            </a:r>
            <a:r>
              <a:rPr lang="en-GB" sz="1600" dirty="0" smtClean="0">
                <a:solidFill>
                  <a:srgbClr val="000000"/>
                </a:solidFill>
                <a:ea typeface="Calibri" panose="020F0502020204030204" pitchFamily="34" charset="0"/>
                <a:cs typeface="Times New Roman" panose="02020603050405020304" pitchFamily="18" charset="0"/>
              </a:rPr>
              <a:t>.</a:t>
            </a:r>
          </a:p>
          <a:p>
            <a:pPr marL="342900" lvl="0" indent="-342900" algn="just">
              <a:spcAft>
                <a:spcPts val="0"/>
              </a:spcAft>
              <a:buFont typeface="Wingdings" panose="05000000000000000000" pitchFamily="2" charset="2"/>
              <a:buChar char=""/>
              <a:tabLst>
                <a:tab pos="1143000" algn="l"/>
                <a:tab pos="3187700" algn="l"/>
              </a:tabLst>
            </a:pPr>
            <a:endParaRPr lang="en-ZA" sz="1600" dirty="0" smtClean="0">
              <a:ea typeface="MS PGothic" panose="020B0600070205080204" pitchFamily="34" charset="-128"/>
            </a:endParaRPr>
          </a:p>
          <a:p>
            <a:pPr algn="just">
              <a:spcAft>
                <a:spcPts val="0"/>
              </a:spcAft>
              <a:tabLst>
                <a:tab pos="1143000" algn="l"/>
                <a:tab pos="3187700" algn="l"/>
              </a:tabLst>
            </a:pPr>
            <a:r>
              <a:rPr lang="en-ZA" sz="1600" b="1" dirty="0" smtClean="0">
                <a:ea typeface="MS PGothic" panose="020B0600070205080204" pitchFamily="34" charset="-128"/>
              </a:rPr>
              <a:t>The following was not done</a:t>
            </a:r>
            <a:endParaRPr lang="en-ZA" sz="1600" b="1" dirty="0"/>
          </a:p>
          <a:p>
            <a:pPr marL="342900" lvl="0" indent="-342900" algn="just" eaLnBrk="0" hangingPunct="0">
              <a:spcAft>
                <a:spcPts val="0"/>
              </a:spcAft>
              <a:buFont typeface="Wingdings" panose="05000000000000000000" pitchFamily="2" charset="2"/>
              <a:buChar char=""/>
            </a:pPr>
            <a:r>
              <a:rPr lang="en-ZA" sz="1600" dirty="0">
                <a:ea typeface="Calibri" panose="020F0502020204030204" pitchFamily="34" charset="0"/>
                <a:cs typeface="Times New Roman" panose="02020603050405020304" pitchFamily="18" charset="0"/>
              </a:rPr>
              <a:t>Coordination of FOSAD meetings: The Social Protection, Community and Human development </a:t>
            </a:r>
            <a:r>
              <a:rPr lang="en-ZA" sz="1600" dirty="0" smtClean="0">
                <a:ea typeface="Calibri" panose="020F0502020204030204" pitchFamily="34" charset="0"/>
                <a:cs typeface="Times New Roman" panose="02020603050405020304" pitchFamily="18" charset="0"/>
              </a:rPr>
              <a:t>Cluster.</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en-ZA" sz="1400" i="1" dirty="0" smtClean="0">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spcAft>
                <a:spcPts val="0"/>
              </a:spcAft>
            </a:pPr>
            <a:endParaRPr lang="en-ZA"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14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23</a:t>
            </a:fld>
            <a:endParaRPr lang="en-ZA" sz="800">
              <a:solidFill>
                <a:srgbClr val="898989"/>
              </a:solidFill>
            </a:endParaRPr>
          </a:p>
        </p:txBody>
      </p:sp>
      <p:sp>
        <p:nvSpPr>
          <p:cNvPr id="8" name="Title 1"/>
          <p:cNvSpPr>
            <a:spLocks noGrp="1"/>
          </p:cNvSpPr>
          <p:nvPr>
            <p:ph type="title"/>
          </p:nvPr>
        </p:nvSpPr>
        <p:spPr>
          <a:xfrm>
            <a:off x="433034" y="186403"/>
            <a:ext cx="8229600" cy="536527"/>
          </a:xfrm>
          <a:noFill/>
        </p:spPr>
        <p:txBody>
          <a:bodyPr/>
          <a:lstStyle/>
          <a:p>
            <a:r>
              <a:rPr lang="en-ZA" sz="2800" b="1" dirty="0" smtClean="0">
                <a:solidFill>
                  <a:srgbClr val="000000"/>
                </a:solidFill>
                <a:latin typeface="Arial" panose="020B0604020202020204" pitchFamily="34" charset="0"/>
              </a:rPr>
              <a:t/>
            </a:r>
            <a:br>
              <a:rPr lang="en-ZA" sz="2800" b="1" dirty="0" smtClean="0">
                <a:solidFill>
                  <a:srgbClr val="000000"/>
                </a:solidFill>
                <a:latin typeface="Arial" panose="020B0604020202020204" pitchFamily="34" charset="0"/>
              </a:rPr>
            </a:br>
            <a:r>
              <a:rPr lang="en-ZA" sz="2400" b="1" dirty="0" smtClean="0">
                <a:solidFill>
                  <a:srgbClr val="000000"/>
                </a:solidFill>
                <a:latin typeface="Arial" panose="020B0604020202020204" pitchFamily="34" charset="0"/>
              </a:rPr>
              <a:t>HUMAN SETTLEMENTS POLICY AND STRATEGY </a:t>
            </a:r>
            <a:r>
              <a:rPr lang="en-ZA" sz="2400" b="1" dirty="0" smtClean="0">
                <a:latin typeface="Arial" panose="020B0604020202020204" pitchFamily="34" charset="0"/>
                <a:ea typeface="ＭＳ Ｐゴシック" pitchFamily="34" charset="-128"/>
                <a:cs typeface="Arial" panose="020B0604020202020204" pitchFamily="34" charset="0"/>
              </a:rPr>
              <a:t>Cont.,</a:t>
            </a:r>
            <a:r>
              <a:rPr lang="en-ZA" sz="2800" b="1" dirty="0" smtClean="0">
                <a:latin typeface="Arial" panose="020B0604020202020204" pitchFamily="34" charset="0"/>
                <a:ea typeface="ＭＳ Ｐゴシック" pitchFamily="34" charset="-128"/>
                <a:cs typeface="Arial" panose="020B0604020202020204" pitchFamily="34" charset="0"/>
              </a:rPr>
              <a:t/>
            </a:r>
            <a:br>
              <a:rPr lang="en-ZA" sz="2800" b="1" dirty="0" smtClean="0">
                <a:latin typeface="Arial" panose="020B0604020202020204" pitchFamily="34" charset="0"/>
                <a:ea typeface="ＭＳ Ｐゴシック" pitchFamily="34" charset="-128"/>
                <a:cs typeface="Arial" panose="020B0604020202020204" pitchFamily="34" charset="0"/>
              </a:rPr>
            </a:br>
            <a:endParaRPr lang="en-US" sz="2800" dirty="0" smtClean="0">
              <a:latin typeface="Arial" pitchFamily="34" charset="0"/>
              <a:ea typeface="ＭＳ Ｐゴシック" pitchFamily="34" charset="-128"/>
              <a:cs typeface="Arial" pitchFamily="34" charset="0"/>
            </a:endParaRPr>
          </a:p>
        </p:txBody>
      </p:sp>
      <p:sp>
        <p:nvSpPr>
          <p:cNvPr id="2" name="Rectangle 1"/>
          <p:cNvSpPr/>
          <p:nvPr/>
        </p:nvSpPr>
        <p:spPr>
          <a:xfrm>
            <a:off x="251520" y="912295"/>
            <a:ext cx="8496944" cy="3754874"/>
          </a:xfrm>
          <a:prstGeom prst="rect">
            <a:avLst/>
          </a:prstGeom>
        </p:spPr>
        <p:txBody>
          <a:bodyPr wrap="square">
            <a:spAutoFit/>
          </a:bodyPr>
          <a:lstStyle/>
          <a:p>
            <a:pPr lvl="0" algn="just" eaLnBrk="0" hangingPunct="0">
              <a:spcAft>
                <a:spcPts val="0"/>
              </a:spcAft>
            </a:pPr>
            <a:r>
              <a:rPr lang="en-ZA" sz="1600" b="1" dirty="0" smtClean="0">
                <a:solidFill>
                  <a:srgbClr val="000000"/>
                </a:solidFill>
                <a:ea typeface="MS PGothic" panose="020B0600070205080204" pitchFamily="34" charset="-128"/>
                <a:cs typeface="Times New Roman" panose="02020603050405020304" pitchFamily="18" charset="0"/>
              </a:rPr>
              <a:t>Target</a:t>
            </a:r>
            <a:r>
              <a:rPr lang="en-ZA" sz="1600" b="1" dirty="0">
                <a:solidFill>
                  <a:srgbClr val="000000"/>
                </a:solidFill>
                <a:ea typeface="MS PGothic" panose="020B0600070205080204" pitchFamily="34" charset="-128"/>
                <a:cs typeface="Times New Roman" panose="02020603050405020304" pitchFamily="18" charset="0"/>
              </a:rPr>
              <a:t>: </a:t>
            </a:r>
            <a:r>
              <a:rPr lang="en-ZA" sz="1600" dirty="0">
                <a:solidFill>
                  <a:srgbClr val="000000"/>
                </a:solidFill>
                <a:ea typeface="MS PGothic" panose="020B0600070205080204" pitchFamily="34" charset="-128"/>
                <a:cs typeface="Times New Roman" panose="02020603050405020304" pitchFamily="18" charset="0"/>
              </a:rPr>
              <a:t>8</a:t>
            </a:r>
            <a:r>
              <a:rPr lang="en-ZA" sz="1600" dirty="0" smtClean="0">
                <a:solidFill>
                  <a:srgbClr val="000000"/>
                </a:solidFill>
                <a:ea typeface="MS PGothic" panose="020B0600070205080204" pitchFamily="34" charset="-128"/>
                <a:cs typeface="Times New Roman" panose="02020603050405020304" pitchFamily="18" charset="0"/>
              </a:rPr>
              <a:t> </a:t>
            </a:r>
            <a:r>
              <a:rPr lang="en-ZA" sz="1600" dirty="0">
                <a:solidFill>
                  <a:srgbClr val="000000"/>
                </a:solidFill>
                <a:ea typeface="MS PGothic" panose="020B0600070205080204" pitchFamily="34" charset="-128"/>
                <a:cs typeface="Times New Roman" panose="02020603050405020304" pitchFamily="18" charset="0"/>
              </a:rPr>
              <a:t>S</a:t>
            </a:r>
            <a:r>
              <a:rPr lang="en-ZA" sz="1600" dirty="0" smtClean="0">
                <a:solidFill>
                  <a:srgbClr val="000000"/>
                </a:solidFill>
                <a:ea typeface="MS PGothic" panose="020B0600070205080204" pitchFamily="34" charset="-128"/>
                <a:cs typeface="Times New Roman" panose="02020603050405020304" pitchFamily="18" charset="0"/>
              </a:rPr>
              <a:t>takeholder </a:t>
            </a:r>
            <a:r>
              <a:rPr lang="en-ZA" sz="1600" dirty="0">
                <a:solidFill>
                  <a:srgbClr val="000000"/>
                </a:solidFill>
                <a:ea typeface="MS PGothic" panose="020B0600070205080204" pitchFamily="34" charset="-128"/>
                <a:cs typeface="Times New Roman" panose="02020603050405020304" pitchFamily="18" charset="0"/>
              </a:rPr>
              <a:t>partnerships mobilised towards human settlements </a:t>
            </a:r>
            <a:r>
              <a:rPr lang="en-ZA" sz="1600" dirty="0" smtClean="0">
                <a:solidFill>
                  <a:srgbClr val="000000"/>
                </a:solidFill>
                <a:ea typeface="MS PGothic" panose="020B0600070205080204" pitchFamily="34" charset="-128"/>
                <a:cs typeface="Times New Roman" panose="02020603050405020304" pitchFamily="18" charset="0"/>
              </a:rPr>
              <a:t>development</a:t>
            </a:r>
            <a:endParaRPr lang="en-ZA" sz="1600" b="1" dirty="0">
              <a:solidFill>
                <a:srgbClr val="000000"/>
              </a:solidFill>
              <a:ea typeface="MS PGothic" panose="020B0600070205080204" pitchFamily="34" charset="-128"/>
              <a:cs typeface="Times New Roman" panose="02020603050405020304" pitchFamily="18" charset="0"/>
            </a:endParaRPr>
          </a:p>
          <a:p>
            <a:pPr lvl="0" algn="just" eaLnBrk="0" hangingPunct="0">
              <a:spcAft>
                <a:spcPts val="0"/>
              </a:spcAft>
            </a:pPr>
            <a:r>
              <a:rPr lang="en-ZA" sz="1600" b="1" dirty="0">
                <a:ea typeface="MS PGothic" panose="020B0600070205080204" pitchFamily="34" charset="-128"/>
                <a:cs typeface="Times New Roman" panose="02020603050405020304" pitchFamily="18" charset="0"/>
              </a:rPr>
              <a:t>Performance: </a:t>
            </a:r>
            <a:r>
              <a:rPr lang="en-ZA" sz="1600" dirty="0" smtClean="0">
                <a:ea typeface="MS PGothic" panose="020B0600070205080204" pitchFamily="34" charset="-128"/>
                <a:cs typeface="Times New Roman" panose="02020603050405020304" pitchFamily="18" charset="0"/>
              </a:rPr>
              <a:t>8 </a:t>
            </a:r>
            <a:r>
              <a:rPr lang="en-ZA" sz="1600" dirty="0">
                <a:ea typeface="MS PGothic" panose="020B0600070205080204" pitchFamily="34" charset="-128"/>
                <a:cs typeface="Times New Roman" panose="02020603050405020304" pitchFamily="18" charset="0"/>
              </a:rPr>
              <a:t>stakeholder </a:t>
            </a:r>
            <a:r>
              <a:rPr lang="en-ZA" sz="1600" dirty="0">
                <a:solidFill>
                  <a:srgbClr val="000000"/>
                </a:solidFill>
                <a:ea typeface="MS PGothic" panose="020B0600070205080204" pitchFamily="34" charset="-128"/>
                <a:cs typeface="Times New Roman" panose="02020603050405020304" pitchFamily="18" charset="0"/>
              </a:rPr>
              <a:t>partnerships were mobilised towards human settlements development. </a:t>
            </a:r>
            <a:endParaRPr lang="en-ZA" sz="1600" b="1" dirty="0">
              <a:solidFill>
                <a:srgbClr val="000000"/>
              </a:solidFill>
              <a:ea typeface="Times New Roman" panose="02020603050405020304" pitchFamily="18" charset="0"/>
              <a:cs typeface="Arial" panose="020B0604020202020204" pitchFamily="34" charset="0"/>
            </a:endParaRPr>
          </a:p>
          <a:p>
            <a:pPr algn="just" eaLnBrk="0" hangingPunct="0">
              <a:spcAft>
                <a:spcPts val="0"/>
              </a:spcAft>
            </a:pPr>
            <a:r>
              <a:rPr lang="en-ZA" sz="1600" dirty="0" smtClean="0">
                <a:ea typeface="MS PGothic" panose="020B0600070205080204" pitchFamily="34" charset="-128"/>
              </a:rPr>
              <a:t>Below </a:t>
            </a:r>
            <a:r>
              <a:rPr lang="en-ZA" sz="1600" dirty="0">
                <a:ea typeface="MS PGothic" panose="020B0600070205080204" pitchFamily="34" charset="-128"/>
              </a:rPr>
              <a:t>is progress </a:t>
            </a:r>
            <a:r>
              <a:rPr lang="en-ZA" sz="1600" dirty="0" smtClean="0">
                <a:ea typeface="MS PGothic" panose="020B0600070205080204" pitchFamily="34" charset="-128"/>
              </a:rPr>
              <a:t>on stakeholder partnerships coordinated</a:t>
            </a:r>
            <a:r>
              <a:rPr lang="en-ZA" sz="1600" dirty="0" smtClean="0">
                <a:ea typeface="MS PGothic" panose="020B0600070205080204" pitchFamily="34" charset="-128"/>
              </a:rPr>
              <a:t>:</a:t>
            </a:r>
          </a:p>
          <a:p>
            <a:pPr algn="just" eaLnBrk="0" hangingPunct="0">
              <a:spcAft>
                <a:spcPts val="0"/>
              </a:spcAft>
            </a:pPr>
            <a:endParaRPr lang="en-ZA" sz="1600" dirty="0" smtClean="0"/>
          </a:p>
          <a:p>
            <a:pPr marL="342900" lvl="0" indent="-342900" algn="just" eaLnBrk="0" hangingPunct="0">
              <a:spcAft>
                <a:spcPts val="0"/>
              </a:spcAft>
              <a:buFont typeface="Wingdings" panose="05000000000000000000" pitchFamily="2" charset="2"/>
              <a:buChar char=""/>
            </a:pPr>
            <a:r>
              <a:rPr lang="en-ZA" sz="1600" b="1" dirty="0" smtClean="0">
                <a:ea typeface="MS PGothic" panose="020B0600070205080204" pitchFamily="34" charset="-128"/>
                <a:cs typeface="Times New Roman" panose="02020603050405020304" pitchFamily="18" charset="0"/>
              </a:rPr>
              <a:t>Coordination </a:t>
            </a:r>
            <a:r>
              <a:rPr lang="en-ZA" sz="1600" b="1" dirty="0">
                <a:ea typeface="MS PGothic" panose="020B0600070205080204" pitchFamily="34" charset="-128"/>
                <a:cs typeface="Times New Roman" panose="02020603050405020304" pitchFamily="18" charset="0"/>
              </a:rPr>
              <a:t>of engagement by Social Development, Human Settlements, Water and Sanitation, and affected spheres of Government </a:t>
            </a:r>
            <a:r>
              <a:rPr lang="en-ZA" sz="1600" dirty="0">
                <a:ea typeface="MS PGothic" panose="020B0600070205080204" pitchFamily="34" charset="-128"/>
                <a:cs typeface="Times New Roman" panose="02020603050405020304" pitchFamily="18" charset="0"/>
              </a:rPr>
              <a:t>to discuss and obtain progress report on the concerns by the Tenants of </a:t>
            </a:r>
            <a:r>
              <a:rPr lang="en-ZA" sz="1600" dirty="0" err="1">
                <a:ea typeface="MS PGothic" panose="020B0600070205080204" pitchFamily="34" charset="-128"/>
                <a:cs typeface="Times New Roman" panose="02020603050405020304" pitchFamily="18" charset="0"/>
              </a:rPr>
              <a:t>Communicare</a:t>
            </a:r>
            <a:r>
              <a:rPr lang="en-ZA" sz="1600" dirty="0">
                <a:ea typeface="MS PGothic" panose="020B0600070205080204" pitchFamily="34" charset="-128"/>
                <a:cs typeface="Times New Roman" panose="02020603050405020304" pitchFamily="18" charset="0"/>
              </a:rPr>
              <a:t> Social Housing Institution sent to </a:t>
            </a:r>
            <a:r>
              <a:rPr lang="en-ZA" sz="1600" dirty="0" smtClean="0">
                <a:ea typeface="MS PGothic" panose="020B0600070205080204" pitchFamily="34" charset="-128"/>
                <a:cs typeface="Times New Roman" panose="02020603050405020304" pitchFamily="18" charset="0"/>
              </a:rPr>
              <a:t>Government.</a:t>
            </a:r>
            <a:r>
              <a:rPr lang="en-ZA" sz="1600" dirty="0" smtClean="0">
                <a:ea typeface="MS PGothic" panose="020B0600070205080204" pitchFamily="34" charset="-128"/>
              </a:rPr>
              <a:t> </a:t>
            </a:r>
            <a:endParaRPr lang="en-ZA" sz="1600" dirty="0" smtClean="0">
              <a:ea typeface="MS PGothic" panose="020B0600070205080204" pitchFamily="34" charset="-128"/>
            </a:endParaRPr>
          </a:p>
          <a:p>
            <a:pPr lvl="0" algn="just" eaLnBrk="0" hangingPunct="0">
              <a:spcAft>
                <a:spcPts val="0"/>
              </a:spcAft>
            </a:pPr>
            <a:endParaRPr lang="en-ZA" sz="1600" dirty="0" smtClean="0"/>
          </a:p>
          <a:p>
            <a:pPr marL="342900" lvl="0" indent="-342900" algn="just" eaLnBrk="0" hangingPunct="0">
              <a:spcAft>
                <a:spcPts val="0"/>
              </a:spcAft>
              <a:buFont typeface="Wingdings" panose="05000000000000000000" pitchFamily="2" charset="2"/>
              <a:buChar char=""/>
            </a:pPr>
            <a:r>
              <a:rPr lang="en-ZA" sz="1600" b="1" dirty="0" smtClean="0">
                <a:ea typeface="MS PGothic" panose="020B0600070205080204" pitchFamily="34" charset="-128"/>
                <a:cs typeface="Times New Roman" panose="02020603050405020304" pitchFamily="18" charset="0"/>
              </a:rPr>
              <a:t>Coordination</a:t>
            </a:r>
            <a:r>
              <a:rPr lang="en-ZA" sz="1600" b="1" dirty="0" smtClean="0">
                <a:ea typeface="MS PGothic" panose="020B0600070205080204" pitchFamily="34" charset="-128"/>
                <a:cs typeface="Times New Roman" panose="02020603050405020304" pitchFamily="18" charset="0"/>
              </a:rPr>
              <a:t> </a:t>
            </a:r>
            <a:r>
              <a:rPr lang="en-ZA" sz="1600" b="1" dirty="0">
                <a:ea typeface="MS PGothic" panose="020B0600070205080204" pitchFamily="34" charset="-128"/>
                <a:cs typeface="Times New Roman" panose="02020603050405020304" pitchFamily="18" charset="0"/>
              </a:rPr>
              <a:t>of members of the Ministerial </a:t>
            </a:r>
            <a:r>
              <a:rPr lang="en-ZA" sz="1600" b="1" dirty="0" smtClean="0">
                <a:ea typeface="MS PGothic" panose="020B0600070205080204" pitchFamily="34" charset="-128"/>
                <a:cs typeface="Times New Roman" panose="02020603050405020304" pitchFamily="18" charset="0"/>
              </a:rPr>
              <a:t>NRRTT, Ministerial Advisory Committee </a:t>
            </a:r>
            <a:r>
              <a:rPr lang="en-ZA" sz="1600" b="1" dirty="0">
                <a:ea typeface="MS PGothic" panose="020B0600070205080204" pitchFamily="34" charset="-128"/>
                <a:cs typeface="Times New Roman" panose="02020603050405020304" pitchFamily="18" charset="0"/>
              </a:rPr>
              <a:t>and internal units in the Department to discuss Human Settlements policies </a:t>
            </a:r>
            <a:r>
              <a:rPr lang="en-ZA" sz="1600" dirty="0">
                <a:ea typeface="MS PGothic" panose="020B0600070205080204" pitchFamily="34" charset="-128"/>
                <a:cs typeface="Times New Roman" panose="02020603050405020304" pitchFamily="18" charset="0"/>
              </a:rPr>
              <a:t>including the provision of Emergency Housing Grant in Municipalities and Provinces. </a:t>
            </a:r>
            <a:endParaRPr lang="en-ZA" sz="1600" dirty="0" smtClean="0">
              <a:ea typeface="MS PGothic" panose="020B0600070205080204" pitchFamily="34" charset="-128"/>
              <a:cs typeface="Times New Roman" panose="02020603050405020304" pitchFamily="18" charset="0"/>
            </a:endParaRPr>
          </a:p>
          <a:p>
            <a:pPr lvl="0" algn="just" eaLnBrk="0" hangingPunct="0">
              <a:spcAft>
                <a:spcPts val="0"/>
              </a:spcAft>
            </a:pP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51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24</a:t>
            </a:fld>
            <a:endParaRPr lang="en-ZA" sz="800">
              <a:solidFill>
                <a:srgbClr val="898989"/>
              </a:solidFill>
            </a:endParaRPr>
          </a:p>
        </p:txBody>
      </p:sp>
      <p:sp>
        <p:nvSpPr>
          <p:cNvPr id="8" name="Title 1"/>
          <p:cNvSpPr>
            <a:spLocks noGrp="1"/>
          </p:cNvSpPr>
          <p:nvPr>
            <p:ph type="title"/>
          </p:nvPr>
        </p:nvSpPr>
        <p:spPr>
          <a:xfrm>
            <a:off x="433034" y="188640"/>
            <a:ext cx="8229600" cy="534289"/>
          </a:xfrm>
          <a:noFill/>
        </p:spPr>
        <p:txBody>
          <a:bodyPr/>
          <a:lstStyle/>
          <a:p>
            <a:r>
              <a:rPr lang="en-ZA" sz="2400" b="1" dirty="0" smtClean="0">
                <a:solidFill>
                  <a:srgbClr val="000000"/>
                </a:solidFill>
                <a:latin typeface="Arial" panose="020B0604020202020204" pitchFamily="34" charset="0"/>
              </a:rPr>
              <a:t/>
            </a:r>
            <a:br>
              <a:rPr lang="en-ZA" sz="2400" b="1" dirty="0" smtClean="0">
                <a:solidFill>
                  <a:srgbClr val="000000"/>
                </a:solidFill>
                <a:latin typeface="Arial" panose="020B0604020202020204" pitchFamily="34" charset="0"/>
              </a:rPr>
            </a:br>
            <a:r>
              <a:rPr lang="en-ZA" sz="2400" b="1" dirty="0">
                <a:solidFill>
                  <a:srgbClr val="000000"/>
                </a:solidFill>
                <a:latin typeface="Arial" panose="020B0604020202020204" pitchFamily="34" charset="0"/>
              </a:rPr>
              <a:t>HUMAN SETTLEMENTS POLICY AND STRATEGY </a:t>
            </a:r>
            <a:r>
              <a:rPr lang="en-ZA" sz="2400" b="1" dirty="0" smtClean="0">
                <a:latin typeface="Arial" panose="020B0604020202020204" pitchFamily="34" charset="0"/>
                <a:ea typeface="ＭＳ Ｐゴシック" pitchFamily="34" charset="-128"/>
                <a:cs typeface="Arial" panose="020B0604020202020204" pitchFamily="34" charset="0"/>
              </a:rPr>
              <a:t>Cont.,</a:t>
            </a:r>
            <a:br>
              <a:rPr lang="en-ZA" sz="2400" b="1" dirty="0" smtClean="0">
                <a:latin typeface="Arial" panose="020B0604020202020204" pitchFamily="34" charset="0"/>
                <a:ea typeface="ＭＳ Ｐゴシック" pitchFamily="34" charset="-128"/>
                <a:cs typeface="Arial" panose="020B0604020202020204" pitchFamily="34" charset="0"/>
              </a:rPr>
            </a:b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251520" y="912295"/>
            <a:ext cx="8411114" cy="3923831"/>
          </a:xfrm>
          <a:prstGeom prst="rect">
            <a:avLst/>
          </a:prstGeom>
        </p:spPr>
        <p:txBody>
          <a:bodyPr wrap="square">
            <a:spAutoFit/>
          </a:bodyPr>
          <a:lstStyle/>
          <a:p>
            <a:pPr lvl="0" algn="just" eaLnBrk="0" hangingPunct="0">
              <a:spcAft>
                <a:spcPts val="0"/>
              </a:spcAft>
            </a:pPr>
            <a:r>
              <a:rPr lang="en-ZA" sz="1800" b="1" dirty="0" smtClean="0">
                <a:solidFill>
                  <a:srgbClr val="000000"/>
                </a:solidFill>
                <a:ea typeface="MS PGothic" panose="020B0600070205080204" pitchFamily="34" charset="-128"/>
                <a:cs typeface="Times New Roman" panose="02020603050405020304" pitchFamily="18" charset="0"/>
              </a:rPr>
              <a:t>Target</a:t>
            </a:r>
            <a:r>
              <a:rPr lang="en-ZA" sz="1800" b="1" dirty="0">
                <a:solidFill>
                  <a:srgbClr val="000000"/>
                </a:solidFill>
                <a:ea typeface="MS PGothic" panose="020B0600070205080204" pitchFamily="34" charset="-128"/>
                <a:cs typeface="Times New Roman" panose="02020603050405020304" pitchFamily="18" charset="0"/>
              </a:rPr>
              <a:t>: </a:t>
            </a:r>
            <a:r>
              <a:rPr lang="en-ZA" sz="1800" dirty="0">
                <a:solidFill>
                  <a:srgbClr val="000000"/>
                </a:solidFill>
                <a:ea typeface="MS PGothic" panose="020B0600070205080204" pitchFamily="34" charset="-128"/>
                <a:cs typeface="Times New Roman" panose="02020603050405020304" pitchFamily="18" charset="0"/>
              </a:rPr>
              <a:t>8</a:t>
            </a:r>
            <a:r>
              <a:rPr lang="en-ZA" sz="1800" dirty="0" smtClean="0">
                <a:solidFill>
                  <a:srgbClr val="000000"/>
                </a:solidFill>
                <a:ea typeface="MS PGothic" panose="020B0600070205080204" pitchFamily="34" charset="-128"/>
                <a:cs typeface="Times New Roman" panose="02020603050405020304" pitchFamily="18" charset="0"/>
              </a:rPr>
              <a:t> Stakeholder </a:t>
            </a:r>
            <a:r>
              <a:rPr lang="en-ZA" sz="1800" dirty="0">
                <a:solidFill>
                  <a:srgbClr val="000000"/>
                </a:solidFill>
                <a:ea typeface="MS PGothic" panose="020B0600070205080204" pitchFamily="34" charset="-128"/>
                <a:cs typeface="Times New Roman" panose="02020603050405020304" pitchFamily="18" charset="0"/>
              </a:rPr>
              <a:t>partnerships mobilised towards human settlements </a:t>
            </a:r>
            <a:r>
              <a:rPr lang="en-ZA" sz="1800" dirty="0" smtClean="0">
                <a:solidFill>
                  <a:srgbClr val="000000"/>
                </a:solidFill>
                <a:ea typeface="MS PGothic" panose="020B0600070205080204" pitchFamily="34" charset="-128"/>
                <a:cs typeface="Times New Roman" panose="02020603050405020304" pitchFamily="18" charset="0"/>
              </a:rPr>
              <a:t>development</a:t>
            </a:r>
            <a:endParaRPr lang="en-ZA" sz="1800" b="1" dirty="0">
              <a:solidFill>
                <a:srgbClr val="000000"/>
              </a:solidFill>
              <a:ea typeface="MS PGothic" panose="020B0600070205080204" pitchFamily="34" charset="-128"/>
              <a:cs typeface="Times New Roman" panose="02020603050405020304" pitchFamily="18" charset="0"/>
            </a:endParaRPr>
          </a:p>
          <a:p>
            <a:pPr lvl="0" algn="just" eaLnBrk="0" hangingPunct="0">
              <a:spcAft>
                <a:spcPts val="0"/>
              </a:spcAft>
            </a:pPr>
            <a:r>
              <a:rPr lang="en-ZA" sz="1800" b="1" dirty="0">
                <a:ea typeface="MS PGothic" panose="020B0600070205080204" pitchFamily="34" charset="-128"/>
                <a:cs typeface="Times New Roman" panose="02020603050405020304" pitchFamily="18" charset="0"/>
              </a:rPr>
              <a:t>Performance: </a:t>
            </a:r>
            <a:r>
              <a:rPr lang="en-ZA" sz="1800" dirty="0" smtClean="0">
                <a:ea typeface="MS PGothic" panose="020B0600070205080204" pitchFamily="34" charset="-128"/>
                <a:cs typeface="Times New Roman" panose="02020603050405020304" pitchFamily="18" charset="0"/>
              </a:rPr>
              <a:t>8 </a:t>
            </a:r>
            <a:r>
              <a:rPr lang="en-ZA" sz="1800" dirty="0">
                <a:ea typeface="MS PGothic" panose="020B0600070205080204" pitchFamily="34" charset="-128"/>
                <a:cs typeface="Times New Roman" panose="02020603050405020304" pitchFamily="18" charset="0"/>
              </a:rPr>
              <a:t>stakeholder </a:t>
            </a:r>
            <a:r>
              <a:rPr lang="en-ZA" sz="1800" dirty="0">
                <a:solidFill>
                  <a:srgbClr val="000000"/>
                </a:solidFill>
                <a:ea typeface="MS PGothic" panose="020B0600070205080204" pitchFamily="34" charset="-128"/>
                <a:cs typeface="Times New Roman" panose="02020603050405020304" pitchFamily="18" charset="0"/>
              </a:rPr>
              <a:t>partnerships were mobilised towards human settlements development. </a:t>
            </a:r>
            <a:endParaRPr lang="en-ZA" sz="1800" dirty="0" smtClean="0">
              <a:solidFill>
                <a:srgbClr val="000000"/>
              </a:solidFill>
              <a:ea typeface="MS PGothic" panose="020B0600070205080204" pitchFamily="34" charset="-128"/>
              <a:cs typeface="Times New Roman" panose="02020603050405020304" pitchFamily="18" charset="0"/>
            </a:endParaRPr>
          </a:p>
          <a:p>
            <a:pPr lvl="0" algn="just" eaLnBrk="0" hangingPunct="0">
              <a:spcAft>
                <a:spcPts val="0"/>
              </a:spcAft>
            </a:pPr>
            <a:endParaRPr lang="en-ZA" sz="1800" b="1" dirty="0">
              <a:solidFill>
                <a:srgbClr val="000000"/>
              </a:solidFill>
              <a:ea typeface="Times New Roman" panose="02020603050405020304" pitchFamily="18" charset="0"/>
              <a:cs typeface="Arial" panose="020B0604020202020204" pitchFamily="34" charset="0"/>
            </a:endParaRPr>
          </a:p>
          <a:p>
            <a:pPr algn="just" eaLnBrk="0" hangingPunct="0">
              <a:spcAft>
                <a:spcPts val="0"/>
              </a:spcAft>
            </a:pPr>
            <a:r>
              <a:rPr lang="en-ZA" sz="1800" dirty="0" smtClean="0">
                <a:ea typeface="MS PGothic" panose="020B0600070205080204" pitchFamily="34" charset="-128"/>
              </a:rPr>
              <a:t>Below </a:t>
            </a:r>
            <a:r>
              <a:rPr lang="en-ZA" sz="1800" dirty="0">
                <a:ea typeface="MS PGothic" panose="020B0600070205080204" pitchFamily="34" charset="-128"/>
              </a:rPr>
              <a:t>is progress </a:t>
            </a:r>
            <a:r>
              <a:rPr lang="en-ZA" sz="1800" dirty="0" smtClean="0">
                <a:ea typeface="MS PGothic" panose="020B0600070205080204" pitchFamily="34" charset="-128"/>
              </a:rPr>
              <a:t>on stakeholder partnerships coordinated</a:t>
            </a:r>
            <a:r>
              <a:rPr lang="en-ZA" sz="1800" dirty="0" smtClean="0">
                <a:ea typeface="MS PGothic" panose="020B0600070205080204" pitchFamily="34" charset="-128"/>
              </a:rPr>
              <a:t>:</a:t>
            </a:r>
          </a:p>
          <a:p>
            <a:pPr algn="just" eaLnBrk="0" hangingPunct="0">
              <a:spcAft>
                <a:spcPts val="0"/>
              </a:spcAft>
            </a:pPr>
            <a:endParaRPr lang="en-ZA" sz="1800" dirty="0" smtClean="0"/>
          </a:p>
          <a:p>
            <a:pPr marL="342900" lvl="0" indent="-342900" algn="just" eaLnBrk="0" hangingPunct="0">
              <a:spcAft>
                <a:spcPts val="0"/>
              </a:spcAft>
              <a:buFont typeface="Wingdings" panose="05000000000000000000" pitchFamily="2" charset="2"/>
              <a:buChar char=""/>
            </a:pPr>
            <a:r>
              <a:rPr lang="en-ZA" sz="1800" b="1" dirty="0" smtClean="0">
                <a:ea typeface="MS PGothic" panose="020B0600070205080204" pitchFamily="34" charset="-128"/>
                <a:cs typeface="Times New Roman" panose="02020603050405020304" pitchFamily="18" charset="0"/>
              </a:rPr>
              <a:t>Coordination </a:t>
            </a:r>
            <a:r>
              <a:rPr lang="en-ZA" sz="1800" b="1" dirty="0">
                <a:ea typeface="MS PGothic" panose="020B0600070205080204" pitchFamily="34" charset="-128"/>
                <a:cs typeface="Times New Roman" panose="02020603050405020304" pitchFamily="18" charset="0"/>
              </a:rPr>
              <a:t>of the briefing packs, key messages and inputs into the Declaration on Strengthening Strategic partnerships to transform human settlements for spatial justice and social cohesion.  </a:t>
            </a:r>
            <a:r>
              <a:rPr lang="en-ZA" sz="1800" dirty="0" smtClean="0">
                <a:ea typeface="MS PGothic" panose="020B0600070205080204" pitchFamily="34" charset="-128"/>
                <a:cs typeface="Times New Roman" panose="02020603050405020304" pitchFamily="18" charset="0"/>
              </a:rPr>
              <a:t>The </a:t>
            </a:r>
            <a:r>
              <a:rPr lang="en-ZA" sz="1800" dirty="0">
                <a:ea typeface="MS PGothic" panose="020B0600070205080204" pitchFamily="34" charset="-128"/>
                <a:cs typeface="Times New Roman" panose="02020603050405020304" pitchFamily="18" charset="0"/>
              </a:rPr>
              <a:t>department liaised with the Economic Development Partnership to inform and support on panel preparation.  </a:t>
            </a:r>
            <a:endParaRPr lang="en-ZA" sz="1800" dirty="0" smtClean="0">
              <a:ea typeface="MS PGothic" panose="020B0600070205080204" pitchFamily="34" charset="-128"/>
              <a:cs typeface="Times New Roman" panose="02020603050405020304" pitchFamily="18" charset="0"/>
            </a:endParaRPr>
          </a:p>
          <a:p>
            <a:pPr lvl="0" algn="just" eaLnBrk="0" hangingPunct="0">
              <a:spcAft>
                <a:spcPts val="0"/>
              </a:spcAft>
            </a:pPr>
            <a:endParaRPr lang="en-ZA" sz="1800" dirty="0"/>
          </a:p>
          <a:p>
            <a:pPr>
              <a:lnSpc>
                <a:spcPct val="107000"/>
              </a:lnSpc>
              <a:spcAft>
                <a:spcPts val="0"/>
              </a:spcAft>
            </a:pPr>
            <a:r>
              <a:rPr lang="en-ZA" sz="1400" b="1" dirty="0">
                <a:ea typeface="Calibri" panose="020F0502020204030204" pitchFamily="34" charset="0"/>
                <a:cs typeface="Times New Roman" panose="02020603050405020304" pitchFamily="18" charset="0"/>
              </a:rPr>
              <a:t> </a:t>
            </a: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27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79512" y="548680"/>
            <a:ext cx="8695561" cy="5472608"/>
          </a:xfrm>
        </p:spPr>
        <p:txBody>
          <a:bodyPr/>
          <a:lstStyle/>
          <a:p>
            <a:pPr marL="0" lvl="0" indent="0" algn="just" eaLnBrk="0" hangingPunct="0">
              <a:lnSpc>
                <a:spcPct val="115000"/>
              </a:lnSpc>
              <a:spcAft>
                <a:spcPts val="0"/>
              </a:spcAft>
              <a:buNone/>
            </a:pPr>
            <a:r>
              <a:rPr lang="en-ZA" sz="1800" b="1" dirty="0">
                <a:solidFill>
                  <a:srgbClr val="000000"/>
                </a:solidFill>
                <a:ea typeface="MS PGothic" panose="020B0600070205080204" pitchFamily="34" charset="-128"/>
                <a:cs typeface="Times New Roman" panose="02020603050405020304" pitchFamily="18" charset="0"/>
              </a:rPr>
              <a:t>Target:30% </a:t>
            </a:r>
            <a:r>
              <a:rPr lang="en-ZA" sz="1800" b="1" dirty="0" smtClean="0">
                <a:solidFill>
                  <a:srgbClr val="000000"/>
                </a:solidFill>
                <a:ea typeface="MS PGothic" panose="020B0600070205080204" pitchFamily="34" charset="-128"/>
                <a:cs typeface="Times New Roman" panose="02020603050405020304" pitchFamily="18" charset="0"/>
              </a:rPr>
              <a:t>Budget </a:t>
            </a:r>
            <a:r>
              <a:rPr lang="en-ZA" sz="1800" b="1" dirty="0">
                <a:solidFill>
                  <a:srgbClr val="000000"/>
                </a:solidFill>
                <a:ea typeface="MS PGothic" panose="020B0600070205080204" pitchFamily="34" charset="-128"/>
                <a:cs typeface="Times New Roman" panose="02020603050405020304" pitchFamily="18" charset="0"/>
              </a:rPr>
              <a:t>Allocation to Women Owned Entities</a:t>
            </a:r>
          </a:p>
          <a:p>
            <a:pPr marL="0" lvl="0" indent="0" algn="just" eaLnBrk="0" hangingPunct="0">
              <a:spcAft>
                <a:spcPts val="0"/>
              </a:spcAft>
              <a:buNone/>
            </a:pPr>
            <a:r>
              <a:rPr lang="en-ZA" sz="1800" b="1" dirty="0">
                <a:solidFill>
                  <a:srgbClr val="000000"/>
                </a:solidFill>
                <a:ea typeface="MS PGothic" panose="020B0600070205080204" pitchFamily="34" charset="-128"/>
                <a:cs typeface="Times New Roman" panose="02020603050405020304" pitchFamily="18" charset="0"/>
              </a:rPr>
              <a:t>Performance: </a:t>
            </a:r>
            <a:r>
              <a:rPr lang="en-ZA" sz="1800" dirty="0">
                <a:solidFill>
                  <a:srgbClr val="000000"/>
                </a:solidFill>
                <a:ea typeface="Times New Roman" panose="02020603050405020304" pitchFamily="18" charset="0"/>
              </a:rPr>
              <a:t>30% USDG </a:t>
            </a:r>
            <a:r>
              <a:rPr lang="en-ZA" sz="1800" dirty="0" smtClean="0">
                <a:solidFill>
                  <a:srgbClr val="000000"/>
                </a:solidFill>
                <a:ea typeface="Times New Roman" panose="02020603050405020304" pitchFamily="18" charset="0"/>
              </a:rPr>
              <a:t>and HSDG budget </a:t>
            </a:r>
            <a:r>
              <a:rPr lang="en-ZA" sz="1800" dirty="0">
                <a:solidFill>
                  <a:srgbClr val="000000"/>
                </a:solidFill>
                <a:ea typeface="Times New Roman" panose="02020603050405020304" pitchFamily="18" charset="0"/>
              </a:rPr>
              <a:t>preferentially allocated to women owned entities </a:t>
            </a:r>
            <a:r>
              <a:rPr lang="en-ZA" sz="1800" dirty="0" smtClean="0">
                <a:solidFill>
                  <a:srgbClr val="000000"/>
                </a:solidFill>
                <a:ea typeface="Times New Roman" panose="02020603050405020304" pitchFamily="18" charset="0"/>
              </a:rPr>
              <a:t>monitored </a:t>
            </a:r>
            <a:endParaRPr lang="en-ZA" sz="1800" dirty="0">
              <a:solidFill>
                <a:srgbClr val="000000"/>
              </a:solidFill>
              <a:ea typeface="Times New Roman" panose="02020603050405020304" pitchFamily="18" charset="0"/>
            </a:endParaRPr>
          </a:p>
          <a:p>
            <a:pPr marL="0" lvl="0" indent="0">
              <a:buNone/>
            </a:pPr>
            <a:endParaRPr lang="en-ZA" sz="1800" b="1" dirty="0" smtClean="0">
              <a:solidFill>
                <a:srgbClr val="000000"/>
              </a:solidFill>
              <a:ea typeface="MS PGothic" panose="020B0600070205080204" pitchFamily="34" charset="-128"/>
              <a:cs typeface="Arial" panose="020B0604020202020204" pitchFamily="34" charset="0"/>
            </a:endParaRPr>
          </a:p>
          <a:p>
            <a:pPr marL="0" lvl="0" indent="0">
              <a:buNone/>
            </a:pPr>
            <a:endParaRPr lang="en-ZA" sz="1800" b="1" dirty="0" smtClean="0">
              <a:solidFill>
                <a:srgbClr val="000000"/>
              </a:solidFill>
              <a:ea typeface="MS PGothic" panose="020B0600070205080204" pitchFamily="34" charset="-128"/>
              <a:cs typeface="Arial" panose="020B0604020202020204" pitchFamily="34" charset="0"/>
            </a:endParaRPr>
          </a:p>
          <a:p>
            <a:pPr marL="0" lvl="0" indent="0">
              <a:buNone/>
            </a:pPr>
            <a:r>
              <a:rPr lang="en-ZA" sz="1800" b="1" dirty="0" smtClean="0">
                <a:solidFill>
                  <a:srgbClr val="000000"/>
                </a:solidFill>
                <a:ea typeface="MS PGothic" panose="020B0600070205080204" pitchFamily="34" charset="-128"/>
                <a:cs typeface="Arial" panose="020B0604020202020204" pitchFamily="34" charset="0"/>
              </a:rPr>
              <a:t>Target:</a:t>
            </a:r>
            <a:r>
              <a:rPr lang="en-ZA" sz="1800" dirty="0" smtClean="0">
                <a:solidFill>
                  <a:prstClr val="black"/>
                </a:solidFill>
                <a:cs typeface="Arial" panose="020B0604020202020204" pitchFamily="34" charset="0"/>
              </a:rPr>
              <a:t>10</a:t>
            </a:r>
            <a:r>
              <a:rPr lang="en-ZA" sz="1800" dirty="0">
                <a:solidFill>
                  <a:prstClr val="black"/>
                </a:solidFill>
                <a:cs typeface="Arial" panose="020B0604020202020204" pitchFamily="34" charset="0"/>
              </a:rPr>
              <a:t>% Budget Allocation To Youth Owned Entities</a:t>
            </a:r>
          </a:p>
          <a:p>
            <a:pPr marL="0" lvl="0" indent="0" algn="just" eaLnBrk="0" hangingPunct="0">
              <a:spcAft>
                <a:spcPts val="0"/>
              </a:spcAft>
              <a:buNone/>
            </a:pPr>
            <a:r>
              <a:rPr lang="en-ZA" sz="1800" b="1" dirty="0">
                <a:solidFill>
                  <a:srgbClr val="000000"/>
                </a:solidFill>
                <a:ea typeface="MS PGothic" panose="020B0600070205080204" pitchFamily="34" charset="-128"/>
                <a:cs typeface="Arial" panose="020B0604020202020204" pitchFamily="34" charset="0"/>
              </a:rPr>
              <a:t>Performance: </a:t>
            </a:r>
            <a:r>
              <a:rPr lang="en-ZA" sz="1800" dirty="0">
                <a:solidFill>
                  <a:srgbClr val="000000"/>
                </a:solidFill>
                <a:ea typeface="Times New Roman" panose="02020603050405020304" pitchFamily="18" charset="0"/>
                <a:cs typeface="Arial" panose="020B0604020202020204" pitchFamily="34" charset="0"/>
              </a:rPr>
              <a:t>10% </a:t>
            </a:r>
            <a:r>
              <a:rPr lang="en-ZA" sz="1800" dirty="0" smtClean="0">
                <a:solidFill>
                  <a:srgbClr val="000000"/>
                </a:solidFill>
                <a:ea typeface="Times New Roman" panose="02020603050405020304" pitchFamily="18" charset="0"/>
                <a:cs typeface="Arial" panose="020B0604020202020204" pitchFamily="34" charset="0"/>
              </a:rPr>
              <a:t>USDG and HSDG </a:t>
            </a:r>
            <a:r>
              <a:rPr lang="en-ZA" sz="1800" dirty="0">
                <a:solidFill>
                  <a:srgbClr val="000000"/>
                </a:solidFill>
                <a:ea typeface="Times New Roman" panose="02020603050405020304" pitchFamily="18" charset="0"/>
                <a:cs typeface="Arial" panose="020B0604020202020204" pitchFamily="34" charset="0"/>
              </a:rPr>
              <a:t>budget preferentially allocated to youth owned entities </a:t>
            </a:r>
            <a:r>
              <a:rPr lang="en-ZA" sz="1800" dirty="0" smtClean="0">
                <a:solidFill>
                  <a:srgbClr val="000000"/>
                </a:solidFill>
                <a:ea typeface="Times New Roman" panose="02020603050405020304" pitchFamily="18" charset="0"/>
                <a:cs typeface="Arial" panose="020B0604020202020204" pitchFamily="34" charset="0"/>
              </a:rPr>
              <a:t>monitored </a:t>
            </a:r>
            <a:endParaRPr lang="en-ZA" sz="1800" dirty="0">
              <a:solidFill>
                <a:srgbClr val="000000"/>
              </a:solidFill>
              <a:ea typeface="Times New Roman" panose="02020603050405020304" pitchFamily="18" charset="0"/>
              <a:cs typeface="Arial" panose="020B0604020202020204" pitchFamily="34" charset="0"/>
            </a:endParaRPr>
          </a:p>
          <a:p>
            <a:pPr marL="0" indent="0" algn="just" eaLnBrk="0" hangingPunct="0">
              <a:spcAft>
                <a:spcPts val="0"/>
              </a:spcAft>
              <a:buNone/>
            </a:pPr>
            <a:endParaRPr lang="en-ZA" sz="1800" dirty="0" smtClean="0">
              <a:solidFill>
                <a:srgbClr val="000000"/>
              </a:solidFill>
              <a:ea typeface="MS PGothic" panose="020B0600070205080204" pitchFamily="34" charset="-128"/>
              <a:cs typeface="Arial" panose="020B0604020202020204" pitchFamily="34" charset="0"/>
            </a:endParaRPr>
          </a:p>
          <a:p>
            <a:pPr marL="0" indent="0" algn="just" eaLnBrk="0" hangingPunct="0">
              <a:spcAft>
                <a:spcPts val="0"/>
              </a:spcAft>
              <a:buNone/>
            </a:pPr>
            <a:r>
              <a:rPr lang="en-ZA" sz="1800" b="1" dirty="0" smtClean="0">
                <a:ea typeface="MS PGothic" panose="020B0600070205080204" pitchFamily="34" charset="-128"/>
              </a:rPr>
              <a:t>Target</a:t>
            </a:r>
            <a:r>
              <a:rPr lang="en-ZA" sz="1800" b="1" dirty="0">
                <a:ea typeface="MS PGothic" panose="020B0600070205080204" pitchFamily="34" charset="-128"/>
              </a:rPr>
              <a:t>: Policy Framework for human settlements reviewed</a:t>
            </a:r>
          </a:p>
          <a:p>
            <a:pPr marL="0" lvl="0" indent="0" algn="just" eaLnBrk="0" hangingPunct="0">
              <a:spcAft>
                <a:spcPts val="0"/>
              </a:spcAft>
              <a:buNone/>
            </a:pPr>
            <a:r>
              <a:rPr lang="en-ZA" sz="1800" b="1" dirty="0">
                <a:solidFill>
                  <a:srgbClr val="000000"/>
                </a:solidFill>
                <a:ea typeface="MS PGothic" panose="020B0600070205080204" pitchFamily="34" charset="-128"/>
                <a:cs typeface="Arial" panose="020B0604020202020204" pitchFamily="34" charset="0"/>
              </a:rPr>
              <a:t>Performance: The review of </a:t>
            </a:r>
            <a:r>
              <a:rPr lang="en-ZA" sz="1800" b="1" dirty="0">
                <a:solidFill>
                  <a:prstClr val="black"/>
                </a:solidFill>
                <a:ea typeface="MS PGothic" panose="020B0600070205080204" pitchFamily="34" charset="-128"/>
              </a:rPr>
              <a:t>Policy Framework for human settlements </a:t>
            </a:r>
            <a:r>
              <a:rPr lang="en-ZA" sz="1800" b="1" dirty="0" smtClean="0">
                <a:solidFill>
                  <a:prstClr val="black"/>
                </a:solidFill>
                <a:ea typeface="MS PGothic" panose="020B0600070205080204" pitchFamily="34" charset="-128"/>
              </a:rPr>
              <a:t>covered</a:t>
            </a:r>
            <a:r>
              <a:rPr lang="en-ZA" sz="1800" b="1" dirty="0" smtClean="0">
                <a:solidFill>
                  <a:prstClr val="black"/>
                </a:solidFill>
                <a:ea typeface="MS PGothic" panose="020B0600070205080204" pitchFamily="34" charset="-128"/>
              </a:rPr>
              <a:t>. </a:t>
            </a:r>
            <a:r>
              <a:rPr lang="en-ZA" sz="1800" b="1" dirty="0">
                <a:solidFill>
                  <a:prstClr val="black"/>
                </a:solidFill>
                <a:ea typeface="MS PGothic" panose="020B0600070205080204" pitchFamily="34" charset="-128"/>
              </a:rPr>
              <a:t>For instance</a:t>
            </a:r>
            <a:r>
              <a:rPr lang="en-ZA" sz="1800" b="1" dirty="0" smtClean="0">
                <a:solidFill>
                  <a:prstClr val="black"/>
                </a:solidFill>
                <a:ea typeface="MS PGothic" panose="020B0600070205080204" pitchFamily="34" charset="-128"/>
              </a:rPr>
              <a:t>;</a:t>
            </a:r>
          </a:p>
          <a:p>
            <a:pPr marL="285750" indent="-285750" algn="just" eaLnBrk="0" hangingPunct="0">
              <a:spcAft>
                <a:spcPts val="0"/>
              </a:spcAft>
              <a:buFont typeface="Wingdings" panose="05000000000000000000" pitchFamily="2" charset="2"/>
              <a:buChar char="Ø"/>
            </a:pPr>
            <a:r>
              <a:rPr lang="en-ZA" sz="1800" dirty="0" smtClean="0">
                <a:ea typeface="MS PGothic" panose="020B0600070205080204" pitchFamily="34" charset="-128"/>
              </a:rPr>
              <a:t>Socio </a:t>
            </a:r>
            <a:r>
              <a:rPr lang="en-ZA" sz="1800" dirty="0">
                <a:ea typeface="MS PGothic" panose="020B0600070205080204" pitchFamily="34" charset="-128"/>
              </a:rPr>
              <a:t>Economic Impact Assessment System (SEIAS) (Phase 1) </a:t>
            </a:r>
            <a:endParaRPr lang="en-ZA" sz="1800" dirty="0" smtClean="0">
              <a:ea typeface="MS PGothic" panose="020B0600070205080204" pitchFamily="34" charset="-128"/>
            </a:endParaRPr>
          </a:p>
          <a:p>
            <a:pPr marL="0" indent="0" algn="just" eaLnBrk="0" hangingPunct="0">
              <a:spcAft>
                <a:spcPts val="0"/>
              </a:spcAft>
              <a:buNone/>
            </a:pPr>
            <a:endParaRPr lang="en-ZA" sz="1800" dirty="0" smtClean="0">
              <a:ea typeface="MS PGothic" panose="020B0600070205080204" pitchFamily="34" charset="-128"/>
            </a:endParaRPr>
          </a:p>
          <a:p>
            <a:pPr marL="0" indent="0" algn="just" eaLnBrk="0" hangingPunct="0">
              <a:spcAft>
                <a:spcPts val="0"/>
              </a:spcAft>
              <a:buNone/>
            </a:pPr>
            <a:r>
              <a:rPr lang="en-ZA" sz="1800" b="1" dirty="0" smtClean="0">
                <a:ea typeface="MS PGothic" panose="020B0600070205080204" pitchFamily="34" charset="-128"/>
              </a:rPr>
              <a:t>The </a:t>
            </a:r>
            <a:r>
              <a:rPr lang="en-ZA" sz="1800" b="1" dirty="0">
                <a:ea typeface="MS PGothic" panose="020B0600070205080204" pitchFamily="34" charset="-128"/>
              </a:rPr>
              <a:t>Draft Policy on Inclusionary Housing for (Social Housing): </a:t>
            </a:r>
            <a:r>
              <a:rPr lang="en-ZA" sz="1800" dirty="0">
                <a:ea typeface="MS PGothic" panose="020B0600070205080204" pitchFamily="34" charset="-128"/>
              </a:rPr>
              <a:t>literature review and the original propositions </a:t>
            </a:r>
            <a:r>
              <a:rPr lang="en-ZA" sz="1800" dirty="0" smtClean="0">
                <a:ea typeface="MS PGothic" panose="020B0600070205080204" pitchFamily="34" charset="-128"/>
              </a:rPr>
              <a:t>on instruments</a:t>
            </a:r>
          </a:p>
          <a:p>
            <a:pPr marL="285750" indent="-285750" algn="just" eaLnBrk="0" hangingPunct="0">
              <a:spcAft>
                <a:spcPts val="0"/>
              </a:spcAft>
              <a:buFont typeface="Wingdings" panose="05000000000000000000" pitchFamily="2" charset="2"/>
              <a:buChar char="Ø"/>
            </a:pPr>
            <a:r>
              <a:rPr lang="en-ZA" sz="1800" dirty="0" smtClean="0">
                <a:ea typeface="MS PGothic" panose="020B0600070205080204" pitchFamily="34" charset="-128"/>
              </a:rPr>
              <a:t>Several </a:t>
            </a:r>
            <a:r>
              <a:rPr lang="en-ZA" sz="1800" dirty="0">
                <a:ea typeface="MS PGothic" panose="020B0600070205080204" pitchFamily="34" charset="-128"/>
              </a:rPr>
              <a:t>consultations on Inclusionary </a:t>
            </a:r>
            <a:r>
              <a:rPr lang="en-ZA" sz="1800" dirty="0" smtClean="0">
                <a:ea typeface="MS PGothic" panose="020B0600070205080204" pitchFamily="34" charset="-128"/>
              </a:rPr>
              <a:t>Housing</a:t>
            </a: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25</a:t>
            </a:fld>
            <a:endParaRPr lang="en-ZA" sz="800">
              <a:solidFill>
                <a:srgbClr val="898989"/>
              </a:solidFill>
            </a:endParaRPr>
          </a:p>
        </p:txBody>
      </p:sp>
      <p:sp>
        <p:nvSpPr>
          <p:cNvPr id="8" name="Title 1"/>
          <p:cNvSpPr>
            <a:spLocks noGrp="1"/>
          </p:cNvSpPr>
          <p:nvPr>
            <p:ph type="title"/>
          </p:nvPr>
        </p:nvSpPr>
        <p:spPr>
          <a:xfrm>
            <a:off x="412492" y="207879"/>
            <a:ext cx="8229600" cy="309541"/>
          </a:xfrm>
          <a:noFill/>
        </p:spPr>
        <p:txBody>
          <a:bodyPr/>
          <a:lstStyle/>
          <a:p>
            <a:r>
              <a:rPr lang="en-ZA" sz="2400" b="1" dirty="0">
                <a:solidFill>
                  <a:srgbClr val="000000"/>
                </a:solidFill>
                <a:latin typeface="Arial" panose="020B0604020202020204" pitchFamily="34" charset="0"/>
              </a:rPr>
              <a:t>HUMAN SETTLEMENTS POLICY AND STRATEGY </a:t>
            </a:r>
            <a:r>
              <a:rPr lang="en-ZA" sz="2400" b="1" dirty="0" smtClean="0">
                <a:solidFill>
                  <a:srgbClr val="000000"/>
                </a:solidFill>
                <a:latin typeface="Arial" panose="020B0604020202020204" pitchFamily="34" charset="0"/>
              </a:rPr>
              <a:t>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549601" y="908720"/>
            <a:ext cx="8325472" cy="800219"/>
          </a:xfrm>
          <a:prstGeom prst="rect">
            <a:avLst/>
          </a:prstGeom>
        </p:spPr>
        <p:txBody>
          <a:bodyPr wrap="square">
            <a:spAutoFit/>
          </a:bodyPr>
          <a:lstStyle/>
          <a:p>
            <a:pPr marL="541020" algn="just" eaLnBrk="0" hangingPunct="0">
              <a:spcAft>
                <a:spcPts val="0"/>
              </a:spcAft>
            </a:pPr>
            <a:r>
              <a:rPr lang="en-ZA" sz="1400" dirty="0" smtClean="0">
                <a:ea typeface="MS PGothic" panose="020B0600070205080204" pitchFamily="34" charset="-128"/>
              </a:rPr>
              <a:t> </a:t>
            </a:r>
            <a:endParaRPr lang="en-ZA" sz="1400" dirty="0" smtClean="0"/>
          </a:p>
          <a:p>
            <a:pPr algn="just" eaLnBrk="0" hangingPunct="0">
              <a:spcAft>
                <a:spcPts val="0"/>
              </a:spcAft>
            </a:pPr>
            <a:r>
              <a:rPr lang="en-ZA" sz="1800" dirty="0">
                <a:ea typeface="MS PGothic" panose="020B0600070205080204" pitchFamily="34" charset="-128"/>
              </a:rPr>
              <a:t> </a:t>
            </a:r>
            <a:endParaRPr lang="en-ZA" sz="1800" dirty="0"/>
          </a:p>
          <a:p>
            <a:pPr algn="just" eaLnBrk="0" hangingPunct="0">
              <a:spcAft>
                <a:spcPts val="0"/>
              </a:spcAft>
            </a:pPr>
            <a:r>
              <a:rPr lang="en-ZA" sz="1400" dirty="0">
                <a:ea typeface="MS PGothic" panose="020B0600070205080204" pitchFamily="34" charset="-128"/>
              </a:rPr>
              <a:t> </a:t>
            </a:r>
            <a:endParaRPr lang="en-ZA" sz="1400" dirty="0"/>
          </a:p>
        </p:txBody>
      </p:sp>
      <p:graphicFrame>
        <p:nvGraphicFramePr>
          <p:cNvPr id="3" name="Table 2"/>
          <p:cNvGraphicFramePr>
            <a:graphicFrameLocks noGrp="1"/>
          </p:cNvGraphicFramePr>
          <p:nvPr>
            <p:extLst>
              <p:ext uri="{D42A27DB-BD31-4B8C-83A1-F6EECF244321}">
                <p14:modId xmlns:p14="http://schemas.microsoft.com/office/powerpoint/2010/main" val="3583073589"/>
              </p:ext>
            </p:extLst>
          </p:nvPr>
        </p:nvGraphicFramePr>
        <p:xfrm>
          <a:off x="323528" y="1523519"/>
          <a:ext cx="5924138" cy="370840"/>
        </p:xfrm>
        <a:graphic>
          <a:graphicData uri="http://schemas.openxmlformats.org/drawingml/2006/table">
            <a:tbl>
              <a:tblPr firstRow="1" bandRow="1">
                <a:tableStyleId>{5C22544A-7EE6-4342-B048-85BDC9FD1C3A}</a:tableStyleId>
              </a:tblPr>
              <a:tblGrid>
                <a:gridCol w="2962069"/>
                <a:gridCol w="2962069"/>
              </a:tblGrid>
              <a:tr h="370840">
                <a:tc>
                  <a:txBody>
                    <a:bodyPr/>
                    <a:lstStyle/>
                    <a:p>
                      <a:r>
                        <a:rPr lang="en-ZA" dirty="0" smtClean="0"/>
                        <a:t>USDG= R118 207 591. 91</a:t>
                      </a:r>
                      <a:endParaRPr lang="en-ZA" dirty="0"/>
                    </a:p>
                  </a:txBody>
                  <a:tcPr/>
                </a:tc>
                <a:tc>
                  <a:txBody>
                    <a:bodyPr/>
                    <a:lstStyle/>
                    <a:p>
                      <a:r>
                        <a:rPr lang="en-ZA" dirty="0" smtClean="0"/>
                        <a:t>HSDG=</a:t>
                      </a:r>
                      <a:r>
                        <a:rPr lang="en-ZA" baseline="0" dirty="0" smtClean="0"/>
                        <a:t> R424 821 044.63</a:t>
                      </a:r>
                      <a:endParaRPr lang="en-ZA"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4055363"/>
              </p:ext>
            </p:extLst>
          </p:nvPr>
        </p:nvGraphicFramePr>
        <p:xfrm>
          <a:off x="2843808" y="2907512"/>
          <a:ext cx="5904656" cy="370840"/>
        </p:xfrm>
        <a:graphic>
          <a:graphicData uri="http://schemas.openxmlformats.org/drawingml/2006/table">
            <a:tbl>
              <a:tblPr firstRow="1" bandRow="1">
                <a:tableStyleId>{5C22544A-7EE6-4342-B048-85BDC9FD1C3A}</a:tableStyleId>
              </a:tblPr>
              <a:tblGrid>
                <a:gridCol w="3048000"/>
                <a:gridCol w="2856656"/>
              </a:tblGrid>
              <a:tr h="370840">
                <a:tc>
                  <a:txBody>
                    <a:bodyPr/>
                    <a:lstStyle/>
                    <a:p>
                      <a:r>
                        <a:rPr lang="en-ZA" dirty="0" smtClean="0"/>
                        <a:t>USDG= R188 161 305.91</a:t>
                      </a:r>
                      <a:endParaRPr lang="en-ZA" dirty="0"/>
                    </a:p>
                  </a:txBody>
                  <a:tcPr/>
                </a:tc>
                <a:tc>
                  <a:txBody>
                    <a:bodyPr/>
                    <a:lstStyle/>
                    <a:p>
                      <a:r>
                        <a:rPr lang="en-ZA" dirty="0" smtClean="0"/>
                        <a:t>USDG= R90</a:t>
                      </a:r>
                      <a:r>
                        <a:rPr lang="en-ZA" baseline="0" dirty="0" smtClean="0"/>
                        <a:t> 420 572.27</a:t>
                      </a:r>
                      <a:endParaRPr lang="en-ZA" dirty="0"/>
                    </a:p>
                  </a:txBody>
                  <a:tcPr/>
                </a:tc>
              </a:tr>
            </a:tbl>
          </a:graphicData>
        </a:graphic>
      </p:graphicFrame>
    </p:spTree>
    <p:extLst>
      <p:ext uri="{BB962C8B-B14F-4D97-AF65-F5344CB8AC3E}">
        <p14:creationId xmlns:p14="http://schemas.microsoft.com/office/powerpoint/2010/main" val="2056759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smtClean="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26</a:t>
            </a:fld>
            <a:endParaRPr lang="en-ZA" sz="800">
              <a:solidFill>
                <a:srgbClr val="898989"/>
              </a:solidFill>
            </a:endParaRPr>
          </a:p>
        </p:txBody>
      </p:sp>
      <p:sp>
        <p:nvSpPr>
          <p:cNvPr id="8" name="Title 1"/>
          <p:cNvSpPr>
            <a:spLocks noGrp="1"/>
          </p:cNvSpPr>
          <p:nvPr>
            <p:ph type="title"/>
          </p:nvPr>
        </p:nvSpPr>
        <p:spPr>
          <a:xfrm>
            <a:off x="443345" y="23115"/>
            <a:ext cx="8229600" cy="741589"/>
          </a:xfrm>
          <a:noFill/>
        </p:spPr>
        <p:txBody>
          <a:bodyPr/>
          <a:lstStyle/>
          <a:p>
            <a:r>
              <a:rPr lang="en-ZA" sz="2400" b="1" dirty="0">
                <a:solidFill>
                  <a:srgbClr val="000000"/>
                </a:solidFill>
                <a:latin typeface="Arial" panose="020B0604020202020204" pitchFamily="34" charset="0"/>
              </a:rPr>
              <a:t>HUMAN SETTLEMENTS POLICY AND STRATEGY </a:t>
            </a:r>
            <a:r>
              <a:rPr lang="en-ZA" sz="2400" b="1" dirty="0" smtClean="0">
                <a:solidFill>
                  <a:srgbClr val="000000"/>
                </a:solidFill>
                <a:latin typeface="Arial" panose="020B0604020202020204" pitchFamily="34" charset="0"/>
              </a:rPr>
              <a:t>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443345" y="764704"/>
            <a:ext cx="8229600" cy="4124206"/>
          </a:xfrm>
          <a:prstGeom prst="rect">
            <a:avLst/>
          </a:prstGeom>
        </p:spPr>
        <p:txBody>
          <a:bodyPr wrap="square">
            <a:spAutoFit/>
          </a:bodyPr>
          <a:lstStyle/>
          <a:p>
            <a:pPr marL="541020" algn="just" eaLnBrk="0" hangingPunct="0">
              <a:spcAft>
                <a:spcPts val="0"/>
              </a:spcAft>
            </a:pPr>
            <a:r>
              <a:rPr lang="en-ZA" sz="1400" dirty="0">
                <a:ea typeface="MS PGothic" panose="020B0600070205080204" pitchFamily="34" charset="-128"/>
              </a:rPr>
              <a:t> </a:t>
            </a:r>
            <a:endParaRPr lang="en-ZA" sz="1400" dirty="0"/>
          </a:p>
          <a:p>
            <a:pPr algn="just" eaLnBrk="0" hangingPunct="0">
              <a:spcAft>
                <a:spcPts val="0"/>
              </a:spcAft>
            </a:pPr>
            <a:r>
              <a:rPr lang="en-ZA" sz="1800" b="1" dirty="0" smtClean="0">
                <a:ea typeface="MS PGothic" panose="020B0600070205080204" pitchFamily="34" charset="-128"/>
              </a:rPr>
              <a:t>Target</a:t>
            </a:r>
            <a:r>
              <a:rPr lang="en-ZA" sz="1800" b="1" dirty="0">
                <a:ea typeface="MS PGothic" panose="020B0600070205080204" pitchFamily="34" charset="-128"/>
              </a:rPr>
              <a:t>: Policy Framework for human settlements </a:t>
            </a:r>
            <a:r>
              <a:rPr lang="en-ZA" sz="1800" b="1" dirty="0" smtClean="0">
                <a:ea typeface="MS PGothic" panose="020B0600070205080204" pitchFamily="34" charset="-128"/>
              </a:rPr>
              <a:t>reviewed</a:t>
            </a:r>
          </a:p>
          <a:p>
            <a:pPr lvl="0" algn="just" eaLnBrk="0" hangingPunct="0">
              <a:spcAft>
                <a:spcPts val="0"/>
              </a:spcAft>
            </a:pPr>
            <a:r>
              <a:rPr lang="en-ZA" sz="1800" b="1" dirty="0" smtClean="0">
                <a:solidFill>
                  <a:srgbClr val="000000"/>
                </a:solidFill>
                <a:ea typeface="MS PGothic" panose="020B0600070205080204" pitchFamily="34" charset="-128"/>
                <a:cs typeface="Arial" panose="020B0604020202020204" pitchFamily="34" charset="0"/>
              </a:rPr>
              <a:t>Performance: The review of </a:t>
            </a:r>
            <a:r>
              <a:rPr lang="en-ZA" sz="1800" b="1" dirty="0" smtClean="0">
                <a:solidFill>
                  <a:prstClr val="black"/>
                </a:solidFill>
                <a:ea typeface="MS PGothic" panose="020B0600070205080204" pitchFamily="34" charset="-128"/>
              </a:rPr>
              <a:t>Policy </a:t>
            </a:r>
            <a:r>
              <a:rPr lang="en-ZA" sz="1800" b="1" dirty="0">
                <a:solidFill>
                  <a:prstClr val="black"/>
                </a:solidFill>
                <a:ea typeface="MS PGothic" panose="020B0600070205080204" pitchFamily="34" charset="-128"/>
              </a:rPr>
              <a:t>Framework for human settlements </a:t>
            </a:r>
            <a:r>
              <a:rPr lang="en-ZA" sz="1800" b="1" dirty="0" smtClean="0">
                <a:solidFill>
                  <a:prstClr val="black"/>
                </a:solidFill>
                <a:ea typeface="MS PGothic" panose="020B0600070205080204" pitchFamily="34" charset="-128"/>
              </a:rPr>
              <a:t>was not completed. For instance;</a:t>
            </a:r>
          </a:p>
          <a:p>
            <a:pPr lvl="0" algn="just" eaLnBrk="0" hangingPunct="0">
              <a:spcAft>
                <a:spcPts val="0"/>
              </a:spcAft>
            </a:pPr>
            <a:endParaRPr lang="en-ZA" sz="1800" b="1" dirty="0">
              <a:solidFill>
                <a:prstClr val="black"/>
              </a:solidFill>
              <a:ea typeface="MS PGothic" panose="020B0600070205080204" pitchFamily="34" charset="-128"/>
            </a:endParaRPr>
          </a:p>
          <a:p>
            <a:pPr algn="just" eaLnBrk="0" hangingPunct="0">
              <a:spcAft>
                <a:spcPts val="0"/>
              </a:spcAft>
            </a:pPr>
            <a:r>
              <a:rPr lang="en-ZA" sz="1800" dirty="0">
                <a:ea typeface="MS PGothic" panose="020B0600070205080204" pitchFamily="34" charset="-128"/>
              </a:rPr>
              <a:t> </a:t>
            </a:r>
            <a:endParaRPr lang="en-ZA" sz="1800" dirty="0"/>
          </a:p>
          <a:p>
            <a:pPr marL="285750" indent="-285750" algn="just" eaLnBrk="0" hangingPunct="0">
              <a:spcAft>
                <a:spcPts val="0"/>
              </a:spcAft>
              <a:buFont typeface="Wingdings" panose="05000000000000000000" pitchFamily="2" charset="2"/>
              <a:buChar char="Ø"/>
            </a:pPr>
            <a:r>
              <a:rPr lang="en-ZA" sz="1800" b="1" dirty="0">
                <a:ea typeface="MS PGothic" panose="020B0600070205080204" pitchFamily="34" charset="-128"/>
              </a:rPr>
              <a:t>The Draft Conceptual CSOS Policy:  </a:t>
            </a:r>
            <a:r>
              <a:rPr lang="en-ZA" sz="1800" dirty="0">
                <a:ea typeface="MS PGothic" panose="020B0600070205080204" pitchFamily="34" charset="-128"/>
              </a:rPr>
              <a:t>An approval of the draft Conceptual CSOS Policy document is crucial as it will enable CSOS to proceed with the development of enabling legislative amendments, the CSOS </a:t>
            </a:r>
            <a:r>
              <a:rPr lang="en-ZA" sz="1800" dirty="0" smtClean="0">
                <a:ea typeface="MS PGothic" panose="020B0600070205080204" pitchFamily="34" charset="-128"/>
              </a:rPr>
              <a:t>Act will require  </a:t>
            </a:r>
            <a:r>
              <a:rPr lang="en-ZA" sz="1800" dirty="0">
                <a:ea typeface="MS PGothic" panose="020B0600070205080204" pitchFamily="34" charset="-128"/>
              </a:rPr>
              <a:t>further </a:t>
            </a:r>
            <a:r>
              <a:rPr lang="en-ZA" sz="1800" dirty="0" smtClean="0">
                <a:ea typeface="MS PGothic" panose="020B0600070205080204" pitchFamily="34" charset="-128"/>
              </a:rPr>
              <a:t>consultations.</a:t>
            </a:r>
          </a:p>
          <a:p>
            <a:pPr marL="285750" indent="-285750" algn="just" eaLnBrk="0" hangingPunct="0">
              <a:spcAft>
                <a:spcPts val="0"/>
              </a:spcAft>
              <a:buFont typeface="Wingdings" panose="05000000000000000000" pitchFamily="2" charset="2"/>
              <a:buChar char="Ø"/>
            </a:pPr>
            <a:endParaRPr lang="en-ZA" sz="1800" b="1" dirty="0">
              <a:ea typeface="MS PGothic" panose="020B0600070205080204" pitchFamily="34" charset="-128"/>
            </a:endParaRPr>
          </a:p>
          <a:p>
            <a:pPr marL="285750" indent="-285750" algn="just" eaLnBrk="0" hangingPunct="0">
              <a:spcAft>
                <a:spcPts val="0"/>
              </a:spcAft>
              <a:buFont typeface="Wingdings" panose="05000000000000000000" pitchFamily="2" charset="2"/>
              <a:buChar char="Ø"/>
            </a:pPr>
            <a:r>
              <a:rPr lang="en-ZA" sz="1800" b="1" dirty="0" smtClean="0">
                <a:ea typeface="MS PGothic" panose="020B0600070205080204" pitchFamily="34" charset="-128"/>
              </a:rPr>
              <a:t>The </a:t>
            </a:r>
            <a:r>
              <a:rPr lang="en-ZA" sz="1800" b="1" dirty="0">
                <a:ea typeface="MS PGothic" panose="020B0600070205080204" pitchFamily="34" charset="-128"/>
              </a:rPr>
              <a:t>Draft Conceptual Rental Policy Framework:  </a:t>
            </a:r>
            <a:r>
              <a:rPr lang="en-ZA" sz="1800" dirty="0">
                <a:ea typeface="MS PGothic" panose="020B0600070205080204" pitchFamily="34" charset="-128"/>
              </a:rPr>
              <a:t>The Preliminary Baseline Report was </a:t>
            </a:r>
            <a:r>
              <a:rPr lang="en-ZA" sz="1800" dirty="0" smtClean="0">
                <a:ea typeface="MS PGothic" panose="020B0600070205080204" pitchFamily="34" charset="-128"/>
              </a:rPr>
              <a:t>completed. </a:t>
            </a:r>
          </a:p>
          <a:p>
            <a:pPr marL="285750" indent="-285750" algn="just" eaLnBrk="0" hangingPunct="0">
              <a:spcAft>
                <a:spcPts val="0"/>
              </a:spcAft>
              <a:buFont typeface="Wingdings" panose="05000000000000000000" pitchFamily="2" charset="2"/>
              <a:buChar char="Ø"/>
            </a:pPr>
            <a:endParaRPr lang="en-ZA" sz="1800" dirty="0">
              <a:ea typeface="MS PGothic" panose="020B0600070205080204" pitchFamily="34" charset="-128"/>
            </a:endParaRPr>
          </a:p>
          <a:p>
            <a:pPr algn="just" eaLnBrk="0" hangingPunct="0">
              <a:spcAft>
                <a:spcPts val="0"/>
              </a:spcAft>
            </a:pPr>
            <a:r>
              <a:rPr lang="en-ZA" sz="1400" dirty="0">
                <a:ea typeface="MS PGothic" panose="020B0600070205080204" pitchFamily="34" charset="-128"/>
              </a:rPr>
              <a:t> </a:t>
            </a:r>
            <a:endParaRPr lang="en-ZA" sz="1400" dirty="0"/>
          </a:p>
        </p:txBody>
      </p:sp>
    </p:spTree>
    <p:extLst>
      <p:ext uri="{BB962C8B-B14F-4D97-AF65-F5344CB8AC3E}">
        <p14:creationId xmlns:p14="http://schemas.microsoft.com/office/powerpoint/2010/main" val="574433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smtClean="0"/>
          </a:p>
          <a:p>
            <a:pPr marL="0" lvl="0" indent="0">
              <a:buNone/>
            </a:pPr>
            <a:endParaRPr lang="en-ZA" sz="2000" dirty="0"/>
          </a:p>
          <a:p>
            <a:pPr marL="0" indent="0">
              <a:buNone/>
            </a:pPr>
            <a:r>
              <a:rPr lang="en-ZA" sz="2000" dirty="0"/>
              <a:t/>
            </a:r>
            <a:br>
              <a:rPr lang="en-ZA" sz="2000" dirty="0"/>
            </a:br>
            <a:endParaRPr lang="en-ZA" sz="2000" dirty="0" smtClean="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27</a:t>
            </a:fld>
            <a:endParaRPr lang="en-ZA" sz="800">
              <a:solidFill>
                <a:srgbClr val="898989"/>
              </a:solidFill>
            </a:endParaRPr>
          </a:p>
        </p:txBody>
      </p:sp>
      <p:sp>
        <p:nvSpPr>
          <p:cNvPr id="8" name="Title 1"/>
          <p:cNvSpPr>
            <a:spLocks noGrp="1"/>
          </p:cNvSpPr>
          <p:nvPr>
            <p:ph type="title"/>
          </p:nvPr>
        </p:nvSpPr>
        <p:spPr>
          <a:xfrm>
            <a:off x="443345" y="402596"/>
            <a:ext cx="8229600" cy="309541"/>
          </a:xfrm>
          <a:noFill/>
        </p:spPr>
        <p:txBody>
          <a:bodyPr/>
          <a:lstStyle/>
          <a:p>
            <a:r>
              <a:rPr lang="en-ZA" sz="2400" b="1" dirty="0">
                <a:solidFill>
                  <a:srgbClr val="000000"/>
                </a:solidFill>
                <a:latin typeface="Arial" panose="020B0604020202020204" pitchFamily="34" charset="0"/>
              </a:rPr>
              <a:t>HUMAN SETTLEMENTS POLICY AND STRATEGY </a:t>
            </a:r>
            <a:r>
              <a:rPr lang="en-ZA" sz="2400" b="1" dirty="0" smtClean="0">
                <a:solidFill>
                  <a:srgbClr val="000000"/>
                </a:solidFill>
                <a:latin typeface="Arial" panose="020B0604020202020204" pitchFamily="34" charset="0"/>
              </a:rPr>
              <a:t>C</a:t>
            </a:r>
            <a:r>
              <a:rPr lang="en-ZA" sz="2400" b="1" dirty="0" smtClean="0">
                <a:latin typeface="Arial" panose="020B0604020202020204" pitchFamily="34" charset="0"/>
                <a:ea typeface="ＭＳ Ｐゴシック" pitchFamily="34" charset="-128"/>
                <a:cs typeface="Arial" panose="020B0604020202020204" pitchFamily="34" charset="0"/>
              </a:rPr>
              <a:t>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443345" y="1124744"/>
            <a:ext cx="8431728" cy="3785652"/>
          </a:xfrm>
          <a:prstGeom prst="rect">
            <a:avLst/>
          </a:prstGeom>
        </p:spPr>
        <p:txBody>
          <a:bodyPr wrap="square">
            <a:spAutoFit/>
          </a:bodyPr>
          <a:lstStyle/>
          <a:p>
            <a:pPr marL="539750" indent="-539750" eaLnBrk="0" hangingPunct="0">
              <a:spcAft>
                <a:spcPts val="0"/>
              </a:spcAft>
            </a:pPr>
            <a:endParaRPr lang="en-ZA" sz="1600" b="1" dirty="0" smtClean="0">
              <a:ea typeface="MS PGothic" panose="020B0600070205080204" pitchFamily="34" charset="-128"/>
            </a:endParaRPr>
          </a:p>
          <a:p>
            <a:pPr marL="539750" indent="-539750" eaLnBrk="0" hangingPunct="0">
              <a:spcAft>
                <a:spcPts val="0"/>
              </a:spcAft>
            </a:pPr>
            <a:endParaRPr lang="en-ZA" sz="1600" b="1" dirty="0">
              <a:ea typeface="MS PGothic" panose="020B0600070205080204" pitchFamily="34" charset="-128"/>
            </a:endParaRPr>
          </a:p>
          <a:p>
            <a:pPr marL="539750" indent="-539750" eaLnBrk="0" hangingPunct="0">
              <a:spcAft>
                <a:spcPts val="0"/>
              </a:spcAft>
            </a:pPr>
            <a:r>
              <a:rPr lang="en-ZA" sz="1600" b="1" dirty="0" smtClean="0">
                <a:ea typeface="MS PGothic" panose="020B0600070205080204" pitchFamily="34" charset="-128"/>
              </a:rPr>
              <a:t>Target</a:t>
            </a:r>
            <a:r>
              <a:rPr lang="en-ZA" sz="1600" b="1" dirty="0">
                <a:ea typeface="MS PGothic" panose="020B0600070205080204" pitchFamily="34" charset="-128"/>
              </a:rPr>
              <a:t>: Programmes for the Human Settlements code </a:t>
            </a:r>
            <a:r>
              <a:rPr lang="en-ZA" sz="1600" b="1" dirty="0" smtClean="0">
                <a:ea typeface="MS PGothic" panose="020B0600070205080204" pitchFamily="34" charset="-128"/>
              </a:rPr>
              <a:t>reviewed</a:t>
            </a:r>
          </a:p>
          <a:p>
            <a:pPr algn="just" eaLnBrk="0" hangingPunct="0">
              <a:spcAft>
                <a:spcPts val="0"/>
              </a:spcAft>
            </a:pPr>
            <a:r>
              <a:rPr lang="en-ZA" sz="1600" b="1" dirty="0" smtClean="0">
                <a:solidFill>
                  <a:srgbClr val="000000"/>
                </a:solidFill>
                <a:ea typeface="MS PGothic" panose="020B0600070205080204" pitchFamily="34" charset="-128"/>
                <a:cs typeface="Times New Roman" panose="02020603050405020304" pitchFamily="18" charset="0"/>
              </a:rPr>
              <a:t>Performance</a:t>
            </a:r>
            <a:r>
              <a:rPr lang="en-ZA" sz="1600" b="1" dirty="0">
                <a:solidFill>
                  <a:srgbClr val="000000"/>
                </a:solidFill>
                <a:ea typeface="MS PGothic" panose="020B0600070205080204" pitchFamily="34" charset="-128"/>
                <a:cs typeface="Times New Roman" panose="02020603050405020304" pitchFamily="18" charset="0"/>
              </a:rPr>
              <a:t>: </a:t>
            </a:r>
            <a:r>
              <a:rPr lang="en-ZA" sz="1600" b="1" dirty="0" smtClean="0">
                <a:solidFill>
                  <a:prstClr val="black"/>
                </a:solidFill>
                <a:ea typeface="MS PGothic" panose="020B0600070205080204" pitchFamily="34" charset="-128"/>
              </a:rPr>
              <a:t>Programmes </a:t>
            </a:r>
            <a:r>
              <a:rPr lang="en-ZA" sz="1600" b="1" dirty="0">
                <a:solidFill>
                  <a:prstClr val="black"/>
                </a:solidFill>
                <a:ea typeface="MS PGothic" panose="020B0600070205080204" pitchFamily="34" charset="-128"/>
              </a:rPr>
              <a:t>for the Human Settlements code </a:t>
            </a:r>
            <a:r>
              <a:rPr lang="en-ZA" sz="1600" b="1" dirty="0" smtClean="0">
                <a:solidFill>
                  <a:prstClr val="black"/>
                </a:solidFill>
                <a:ea typeface="MS PGothic" panose="020B0600070205080204" pitchFamily="34" charset="-128"/>
              </a:rPr>
              <a:t>reviewed was not completed</a:t>
            </a:r>
            <a:endParaRPr lang="en-ZA" sz="1600" dirty="0">
              <a:solidFill>
                <a:prstClr val="black"/>
              </a:solidFill>
            </a:endParaRPr>
          </a:p>
          <a:p>
            <a:pPr algn="just" eaLnBrk="0" hangingPunct="0">
              <a:spcAft>
                <a:spcPts val="0"/>
              </a:spcAft>
            </a:pPr>
            <a:endParaRPr lang="en-ZA" sz="1600" dirty="0" smtClean="0">
              <a:ea typeface="MS PGothic" panose="020B0600070205080204" pitchFamily="34" charset="-128"/>
            </a:endParaRPr>
          </a:p>
          <a:p>
            <a:pPr algn="just" eaLnBrk="0" hangingPunct="0">
              <a:spcAft>
                <a:spcPts val="0"/>
              </a:spcAft>
            </a:pPr>
            <a:r>
              <a:rPr lang="en-ZA" sz="1600" dirty="0" smtClean="0">
                <a:ea typeface="MS PGothic" panose="020B0600070205080204" pitchFamily="34" charset="-128"/>
              </a:rPr>
              <a:t>The </a:t>
            </a:r>
            <a:r>
              <a:rPr lang="en-ZA" sz="1600" dirty="0">
                <a:ea typeface="MS PGothic" panose="020B0600070205080204" pitchFamily="34" charset="-128"/>
              </a:rPr>
              <a:t>targeted programme reviews during the quarter under review were FLISP and UISP and below  is progress made: </a:t>
            </a:r>
            <a:endParaRPr lang="en-ZA" sz="1600" dirty="0"/>
          </a:p>
          <a:p>
            <a:pPr marL="541020" algn="just" eaLnBrk="0" hangingPunct="0">
              <a:spcAft>
                <a:spcPts val="0"/>
              </a:spcAft>
            </a:pPr>
            <a:r>
              <a:rPr lang="en-ZA" sz="1600" b="1" dirty="0">
                <a:ea typeface="MS PGothic" panose="020B0600070205080204" pitchFamily="34" charset="-128"/>
              </a:rPr>
              <a:t> </a:t>
            </a:r>
            <a:endParaRPr lang="en-ZA" sz="1600" dirty="0"/>
          </a:p>
          <a:p>
            <a:pPr algn="just" eaLnBrk="0" hangingPunct="0">
              <a:spcAft>
                <a:spcPts val="0"/>
              </a:spcAft>
            </a:pPr>
            <a:r>
              <a:rPr lang="en-ZA" sz="1600" b="1" i="1" dirty="0">
                <a:ea typeface="MS PGothic" panose="020B0600070205080204" pitchFamily="34" charset="-128"/>
              </a:rPr>
              <a:t>UISP Review:</a:t>
            </a:r>
            <a:r>
              <a:rPr lang="en-ZA" sz="1600" b="1" dirty="0">
                <a:ea typeface="MS PGothic" panose="020B0600070205080204" pitchFamily="34" charset="-128"/>
              </a:rPr>
              <a:t> </a:t>
            </a:r>
            <a:endParaRPr lang="en-ZA" sz="1600" b="1" dirty="0" smtClean="0">
              <a:ea typeface="MS PGothic" panose="020B0600070205080204" pitchFamily="34" charset="-128"/>
            </a:endParaRPr>
          </a:p>
          <a:p>
            <a:pPr algn="just" eaLnBrk="0" hangingPunct="0">
              <a:spcAft>
                <a:spcPts val="0"/>
              </a:spcAft>
            </a:pPr>
            <a:r>
              <a:rPr lang="en-ZA" sz="1600" dirty="0" smtClean="0">
                <a:ea typeface="MS PGothic" panose="020B0600070205080204" pitchFamily="34" charset="-128"/>
              </a:rPr>
              <a:t>The </a:t>
            </a:r>
            <a:r>
              <a:rPr lang="en-ZA" sz="1600" dirty="0">
                <a:ea typeface="MS PGothic" panose="020B0600070205080204" pitchFamily="34" charset="-128"/>
              </a:rPr>
              <a:t>review of the UISP is in </a:t>
            </a:r>
            <a:r>
              <a:rPr lang="en-ZA" sz="1600" dirty="0" smtClean="0">
                <a:ea typeface="MS PGothic" panose="020B0600070205080204" pitchFamily="34" charset="-128"/>
              </a:rPr>
              <a:t>progress</a:t>
            </a:r>
            <a:r>
              <a:rPr lang="en-ZA" sz="1600" dirty="0">
                <a:ea typeface="MS PGothic" panose="020B0600070205080204" pitchFamily="34" charset="-128"/>
              </a:rPr>
              <a:t> </a:t>
            </a:r>
            <a:r>
              <a:rPr lang="en-ZA" sz="1600" dirty="0" smtClean="0">
                <a:ea typeface="MS PGothic" panose="020B0600070205080204" pitchFamily="34" charset="-128"/>
              </a:rPr>
              <a:t>and extensive consultations are underway.</a:t>
            </a:r>
          </a:p>
          <a:p>
            <a:pPr algn="just" eaLnBrk="0" hangingPunct="0">
              <a:spcAft>
                <a:spcPts val="0"/>
              </a:spcAft>
            </a:pPr>
            <a:endParaRPr lang="en-ZA" sz="1600" dirty="0"/>
          </a:p>
          <a:p>
            <a:pPr algn="just" eaLnBrk="0" hangingPunct="0">
              <a:spcAft>
                <a:spcPts val="0"/>
              </a:spcAft>
            </a:pPr>
            <a:r>
              <a:rPr lang="en-ZA" sz="1600" b="1" i="1" dirty="0">
                <a:ea typeface="MS PGothic" panose="020B0600070205080204" pitchFamily="34" charset="-128"/>
              </a:rPr>
              <a:t>Draft FLISP programme Conceptual Guidelines: </a:t>
            </a:r>
            <a:endParaRPr lang="en-ZA" sz="1600" b="1" i="1" dirty="0" smtClean="0">
              <a:ea typeface="MS PGothic" panose="020B0600070205080204" pitchFamily="34" charset="-128"/>
            </a:endParaRPr>
          </a:p>
          <a:p>
            <a:pPr algn="just" eaLnBrk="0" hangingPunct="0">
              <a:spcAft>
                <a:spcPts val="0"/>
              </a:spcAft>
            </a:pPr>
            <a:r>
              <a:rPr lang="en-ZA" sz="1600" dirty="0" smtClean="0">
                <a:ea typeface="MS PGothic" panose="020B0600070205080204" pitchFamily="34" charset="-128"/>
              </a:rPr>
              <a:t>The re-engineering </a:t>
            </a:r>
            <a:r>
              <a:rPr lang="en-ZA" sz="1600" dirty="0">
                <a:ea typeface="MS PGothic" panose="020B0600070205080204" pitchFamily="34" charset="-128"/>
              </a:rPr>
              <a:t>of FLISP delivery is underway, that is, systems re-engineering and interfaces with key </a:t>
            </a:r>
            <a:r>
              <a:rPr lang="en-ZA" sz="1600" dirty="0" smtClean="0">
                <a:ea typeface="MS PGothic" panose="020B0600070205080204" pitchFamily="34" charset="-128"/>
              </a:rPr>
              <a:t>players </a:t>
            </a:r>
            <a:r>
              <a:rPr lang="en-ZA" sz="1600" dirty="0">
                <a:ea typeface="MS PGothic" panose="020B0600070205080204" pitchFamily="34" charset="-128"/>
              </a:rPr>
              <a:t>and loan approvals to meet the targets. </a:t>
            </a:r>
            <a:endParaRPr lang="en-ZA" sz="1600" dirty="0" smtClean="0">
              <a:ea typeface="MS PGothic" panose="020B0600070205080204" pitchFamily="34" charset="-128"/>
            </a:endParaRPr>
          </a:p>
        </p:txBody>
      </p:sp>
    </p:spTree>
    <p:extLst>
      <p:ext uri="{BB962C8B-B14F-4D97-AF65-F5344CB8AC3E}">
        <p14:creationId xmlns:p14="http://schemas.microsoft.com/office/powerpoint/2010/main" val="255956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0673" y="764704"/>
            <a:ext cx="8534400" cy="5062782"/>
          </a:xfrm>
        </p:spPr>
        <p:txBody>
          <a:bodyPr/>
          <a:lstStyle/>
          <a:p>
            <a:pPr marL="0" lvl="0" indent="0">
              <a:buNone/>
            </a:pPr>
            <a:endParaRPr lang="en-ZA" sz="2000" dirty="0"/>
          </a:p>
          <a:p>
            <a:pPr marL="0" indent="0">
              <a:buNone/>
            </a:pPr>
            <a:r>
              <a:rPr lang="en-ZA" sz="2000" dirty="0"/>
              <a:t/>
            </a:r>
            <a:br>
              <a:rPr lang="en-ZA" sz="2000" dirty="0"/>
            </a:br>
            <a:endParaRPr lang="en-ZA" sz="2000" dirty="0" smtClean="0"/>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28</a:t>
            </a:fld>
            <a:endParaRPr lang="en-ZA" sz="800">
              <a:solidFill>
                <a:srgbClr val="898989"/>
              </a:solidFill>
            </a:endParaRPr>
          </a:p>
        </p:txBody>
      </p:sp>
      <p:sp>
        <p:nvSpPr>
          <p:cNvPr id="8" name="Title 1"/>
          <p:cNvSpPr>
            <a:spLocks noGrp="1"/>
          </p:cNvSpPr>
          <p:nvPr>
            <p:ph type="title"/>
          </p:nvPr>
        </p:nvSpPr>
        <p:spPr>
          <a:xfrm>
            <a:off x="443345" y="23115"/>
            <a:ext cx="8229600" cy="885605"/>
          </a:xfrm>
          <a:noFill/>
        </p:spPr>
        <p:txBody>
          <a:bodyPr/>
          <a:lstStyle/>
          <a:p>
            <a:r>
              <a:rPr lang="en-ZA" sz="2400" b="1" dirty="0">
                <a:solidFill>
                  <a:srgbClr val="000000"/>
                </a:solidFill>
                <a:latin typeface="Arial" panose="020B0604020202020204" pitchFamily="34" charset="0"/>
              </a:rPr>
              <a:t>HUMAN SETTLEMENTS POLICY AND STRATEGY </a:t>
            </a:r>
            <a:r>
              <a:rPr lang="en-ZA" sz="2400" b="1" dirty="0" smtClean="0">
                <a:solidFill>
                  <a:srgbClr val="000000"/>
                </a:solidFill>
                <a:latin typeface="Arial" panose="020B0604020202020204" pitchFamily="34" charset="0"/>
              </a:rPr>
              <a:t> </a:t>
            </a:r>
            <a:r>
              <a:rPr lang="en-ZA" sz="2400" b="1" dirty="0" smtClean="0">
                <a:latin typeface="Arial" panose="020B0604020202020204" pitchFamily="34" charset="0"/>
                <a:ea typeface="ＭＳ Ｐゴシック" pitchFamily="34" charset="-128"/>
                <a:cs typeface="Arial" panose="020B0604020202020204" pitchFamily="34" charset="0"/>
              </a:rPr>
              <a:t>Cont.,</a:t>
            </a:r>
            <a:endParaRPr lang="en-US" sz="2400" dirty="0" smtClean="0">
              <a:latin typeface="Arial" pitchFamily="34" charset="0"/>
              <a:ea typeface="ＭＳ Ｐゴシック" pitchFamily="34" charset="-128"/>
              <a:cs typeface="Arial" pitchFamily="34" charset="0"/>
            </a:endParaRPr>
          </a:p>
        </p:txBody>
      </p:sp>
      <p:sp>
        <p:nvSpPr>
          <p:cNvPr id="2" name="Rectangle 1"/>
          <p:cNvSpPr/>
          <p:nvPr/>
        </p:nvSpPr>
        <p:spPr>
          <a:xfrm>
            <a:off x="493073" y="908720"/>
            <a:ext cx="8229600" cy="5011115"/>
          </a:xfrm>
          <a:prstGeom prst="rect">
            <a:avLst/>
          </a:prstGeom>
        </p:spPr>
        <p:txBody>
          <a:bodyPr wrap="square">
            <a:spAutoFit/>
          </a:bodyPr>
          <a:lstStyle/>
          <a:p>
            <a:pPr marL="541020" algn="just" eaLnBrk="0" hangingPunct="0">
              <a:spcAft>
                <a:spcPts val="0"/>
              </a:spcAft>
            </a:pPr>
            <a:r>
              <a:rPr lang="en-ZA" sz="1400" dirty="0">
                <a:ea typeface="MS PGothic" panose="020B0600070205080204" pitchFamily="34" charset="-128"/>
              </a:rPr>
              <a:t> </a:t>
            </a:r>
            <a:endParaRPr lang="en-ZA" sz="1400" dirty="0"/>
          </a:p>
          <a:p>
            <a:pPr lvl="0" algn="just" eaLnBrk="0" hangingPunct="0">
              <a:spcAft>
                <a:spcPts val="0"/>
              </a:spcAft>
            </a:pPr>
            <a:r>
              <a:rPr lang="en-ZA" sz="1800" b="1" dirty="0" smtClean="0">
                <a:solidFill>
                  <a:prstClr val="black"/>
                </a:solidFill>
                <a:ea typeface="MS PGothic" panose="020B0600070205080204" pitchFamily="34" charset="-128"/>
              </a:rPr>
              <a:t>Target</a:t>
            </a:r>
            <a:r>
              <a:rPr lang="en-ZA" sz="1800" b="1" dirty="0">
                <a:solidFill>
                  <a:prstClr val="black"/>
                </a:solidFill>
                <a:ea typeface="MS PGothic" panose="020B0600070205080204" pitchFamily="34" charset="-128"/>
              </a:rPr>
              <a:t>: </a:t>
            </a:r>
            <a:r>
              <a:rPr lang="en-ZA" sz="1800" dirty="0">
                <a:solidFill>
                  <a:srgbClr val="000000"/>
                </a:solidFill>
                <a:ea typeface="Times New Roman" panose="02020603050405020304" pitchFamily="18" charset="0"/>
              </a:rPr>
              <a:t>2020/21 National Human Settlements Development Plan (HSDG funded)</a:t>
            </a:r>
            <a:endParaRPr lang="en-ZA" sz="1800" dirty="0" smtClean="0">
              <a:solidFill>
                <a:prstClr val="black"/>
              </a:solidFill>
            </a:endParaRPr>
          </a:p>
          <a:p>
            <a:pPr algn="just">
              <a:lnSpc>
                <a:spcPct val="115000"/>
              </a:lnSpc>
              <a:spcAft>
                <a:spcPts val="800"/>
              </a:spcAft>
            </a:pPr>
            <a:r>
              <a:rPr lang="en-ZA" sz="1800" b="1" dirty="0" smtClean="0">
                <a:solidFill>
                  <a:srgbClr val="000000"/>
                </a:solidFill>
                <a:ea typeface="MS PGothic" panose="020B0600070205080204" pitchFamily="34" charset="-128"/>
                <a:cs typeface="Times New Roman" panose="02020603050405020304" pitchFamily="18" charset="0"/>
              </a:rPr>
              <a:t>Performance: </a:t>
            </a:r>
            <a:r>
              <a:rPr lang="en-ZA" sz="1800" dirty="0">
                <a:solidFill>
                  <a:srgbClr val="000000"/>
                </a:solidFill>
                <a:ea typeface="Times New Roman" panose="02020603050405020304" pitchFamily="18" charset="0"/>
                <a:cs typeface="Times New Roman" panose="02020603050405020304" pitchFamily="18" charset="0"/>
              </a:rPr>
              <a:t>2020/21 National Human Settlements Development </a:t>
            </a:r>
            <a:r>
              <a:rPr lang="en-ZA" sz="1800" dirty="0" smtClean="0">
                <a:solidFill>
                  <a:srgbClr val="000000"/>
                </a:solidFill>
                <a:ea typeface="Times New Roman" panose="02020603050405020304" pitchFamily="18" charset="0"/>
                <a:cs typeface="Times New Roman" panose="02020603050405020304" pitchFamily="18" charset="0"/>
              </a:rPr>
              <a:t>Plan-completed</a:t>
            </a:r>
          </a:p>
          <a:p>
            <a:pPr algn="just">
              <a:lnSpc>
                <a:spcPct val="115000"/>
              </a:lnSpc>
              <a:spcAft>
                <a:spcPts val="800"/>
              </a:spcAft>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spcAft>
                <a:spcPts val="0"/>
              </a:spcAft>
            </a:pPr>
            <a:r>
              <a:rPr lang="en-ZA" sz="1800" b="1" dirty="0">
                <a:solidFill>
                  <a:prstClr val="black"/>
                </a:solidFill>
                <a:ea typeface="MS PGothic" panose="020B0600070205080204" pitchFamily="34" charset="-128"/>
              </a:rPr>
              <a:t>Target: </a:t>
            </a:r>
            <a:r>
              <a:rPr lang="en-ZA" sz="1800" dirty="0">
                <a:solidFill>
                  <a:srgbClr val="000000"/>
                </a:solidFill>
                <a:ea typeface="Times New Roman" panose="02020603050405020304" pitchFamily="18" charset="0"/>
              </a:rPr>
              <a:t>2020/21 Urban Settlement Development plan for Metropolitan municipalities developed (USDG funded</a:t>
            </a:r>
            <a:r>
              <a:rPr lang="en-ZA" sz="1800" dirty="0" smtClean="0">
                <a:solidFill>
                  <a:srgbClr val="000000"/>
                </a:solidFill>
                <a:ea typeface="Times New Roman" panose="02020603050405020304" pitchFamily="18" charset="0"/>
              </a:rPr>
              <a:t>)</a:t>
            </a:r>
          </a:p>
          <a:p>
            <a:pPr algn="just">
              <a:lnSpc>
                <a:spcPct val="115000"/>
              </a:lnSpc>
              <a:spcAft>
                <a:spcPts val="800"/>
              </a:spcAft>
            </a:pPr>
            <a:r>
              <a:rPr lang="en-ZA" sz="1800" b="1" dirty="0" smtClean="0">
                <a:solidFill>
                  <a:srgbClr val="000000"/>
                </a:solidFill>
                <a:ea typeface="MS PGothic" panose="020B0600070205080204" pitchFamily="34" charset="-128"/>
                <a:cs typeface="Times New Roman" panose="02020603050405020304" pitchFamily="18" charset="0"/>
              </a:rPr>
              <a:t>Performance: </a:t>
            </a:r>
            <a:r>
              <a:rPr lang="en-ZA" sz="1800" dirty="0">
                <a:solidFill>
                  <a:srgbClr val="000000"/>
                </a:solidFill>
                <a:ea typeface="Times New Roman" panose="02020603050405020304" pitchFamily="18" charset="0"/>
                <a:cs typeface="Times New Roman" panose="02020603050405020304" pitchFamily="18" charset="0"/>
              </a:rPr>
              <a:t>2020/21 Urban Settlement Development </a:t>
            </a:r>
            <a:r>
              <a:rPr lang="en-ZA" sz="1800" dirty="0" smtClean="0">
                <a:solidFill>
                  <a:srgbClr val="000000"/>
                </a:solidFill>
                <a:ea typeface="Times New Roman" panose="02020603050405020304" pitchFamily="18" charset="0"/>
                <a:cs typeface="Times New Roman" panose="02020603050405020304" pitchFamily="18" charset="0"/>
              </a:rPr>
              <a:t>plans </a:t>
            </a:r>
            <a:r>
              <a:rPr lang="en-ZA" sz="1800" dirty="0">
                <a:solidFill>
                  <a:srgbClr val="000000"/>
                </a:solidFill>
                <a:ea typeface="Times New Roman" panose="02020603050405020304" pitchFamily="18" charset="0"/>
                <a:cs typeface="Times New Roman" panose="02020603050405020304" pitchFamily="18" charset="0"/>
              </a:rPr>
              <a:t>for Metropolitan municipalities </a:t>
            </a:r>
            <a:r>
              <a:rPr lang="en-ZA" sz="1800" dirty="0" smtClean="0">
                <a:solidFill>
                  <a:srgbClr val="000000"/>
                </a:solidFill>
                <a:ea typeface="Times New Roman" panose="02020603050405020304" pitchFamily="18" charset="0"/>
                <a:cs typeface="Times New Roman" panose="02020603050405020304" pitchFamily="18" charset="0"/>
              </a:rPr>
              <a:t>developed </a:t>
            </a:r>
            <a:r>
              <a:rPr lang="en-ZA" sz="1800" dirty="0">
                <a:solidFill>
                  <a:srgbClr val="000000"/>
                </a:solidFill>
                <a:ea typeface="Times New Roman" panose="02020603050405020304" pitchFamily="18" charset="0"/>
                <a:cs typeface="Times New Roman" panose="02020603050405020304" pitchFamily="18" charset="0"/>
              </a:rPr>
              <a:t>(USDG </a:t>
            </a:r>
            <a:r>
              <a:rPr lang="en-ZA" sz="1800" dirty="0" smtClean="0">
                <a:solidFill>
                  <a:srgbClr val="000000"/>
                </a:solidFill>
                <a:ea typeface="Times New Roman" panose="02020603050405020304" pitchFamily="18" charset="0"/>
                <a:cs typeface="Times New Roman" panose="02020603050405020304" pitchFamily="18" charset="0"/>
              </a:rPr>
              <a:t>funded)</a:t>
            </a:r>
            <a:r>
              <a:rPr lang="en-ZA" sz="18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ZA" sz="1800"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ZA"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Submitted on time: </a:t>
            </a:r>
            <a:r>
              <a:rPr lang="en-ZA" sz="1800" dirty="0" smtClean="0">
                <a:solidFill>
                  <a:srgbClr val="000000"/>
                </a:solidFill>
                <a:ea typeface="Calibri" panose="020F0502020204030204" pitchFamily="34" charset="0"/>
              </a:rPr>
              <a:t>City </a:t>
            </a:r>
            <a:r>
              <a:rPr lang="en-ZA" sz="1800" dirty="0">
                <a:solidFill>
                  <a:srgbClr val="000000"/>
                </a:solidFill>
                <a:ea typeface="Calibri" panose="020F0502020204030204" pitchFamily="34" charset="0"/>
              </a:rPr>
              <a:t>of Cape Town, City of </a:t>
            </a:r>
            <a:r>
              <a:rPr lang="en-ZA" sz="1800" dirty="0" smtClean="0">
                <a:solidFill>
                  <a:srgbClr val="000000"/>
                </a:solidFill>
                <a:ea typeface="Calibri" panose="020F0502020204030204" pitchFamily="34" charset="0"/>
              </a:rPr>
              <a:t>Ekurhuleni </a:t>
            </a:r>
            <a:r>
              <a:rPr lang="en-ZA" sz="1800" dirty="0">
                <a:solidFill>
                  <a:srgbClr val="000000"/>
                </a:solidFill>
                <a:ea typeface="Calibri" panose="020F0502020204030204" pitchFamily="34" charset="0"/>
              </a:rPr>
              <a:t>and Nelson Mandela </a:t>
            </a:r>
            <a:r>
              <a:rPr lang="en-ZA" sz="1800" dirty="0" smtClean="0">
                <a:solidFill>
                  <a:srgbClr val="000000"/>
                </a:solidFill>
                <a:ea typeface="Calibri" panose="020F0502020204030204" pitchFamily="34" charset="0"/>
              </a:rPr>
              <a:t>Bay.</a:t>
            </a:r>
          </a:p>
          <a:p>
            <a:pPr marL="285750" indent="-285750" algn="just">
              <a:lnSpc>
                <a:spcPct val="115000"/>
              </a:lnSpc>
              <a:spcAft>
                <a:spcPts val="800"/>
              </a:spcAft>
              <a:buFont typeface="Arial" panose="020B0604020202020204" pitchFamily="34" charset="0"/>
              <a:buChar char="•"/>
            </a:pPr>
            <a:r>
              <a:rPr lang="en-ZA"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Submitted late: Cities of Tshwane, </a:t>
            </a:r>
            <a:r>
              <a:rPr lang="en-ZA" sz="18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Jo’burg</a:t>
            </a:r>
            <a:r>
              <a:rPr lang="en-ZA"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ZA" sz="18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Ethekwini</a:t>
            </a:r>
            <a:r>
              <a:rPr lang="en-ZA"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ZA" sz="18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Mangaung</a:t>
            </a:r>
            <a:r>
              <a:rPr lang="en-ZA"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ZA"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and Buffalo City Metro </a:t>
            </a:r>
            <a:endParaRPr lang="en-ZA"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607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3889" y="-387424"/>
            <a:ext cx="8534400" cy="5062782"/>
          </a:xfrm>
        </p:spPr>
        <p:txBody>
          <a:bodyPr/>
          <a:lstStyle/>
          <a:p>
            <a:pPr algn="just">
              <a:lnSpc>
                <a:spcPct val="115000"/>
              </a:lnSpc>
              <a:spcAft>
                <a:spcPts val="0"/>
              </a:spcAft>
              <a:buFont typeface="Symbol"/>
              <a:buChar char=""/>
            </a:pPr>
            <a:endParaRPr lang="en-ZA" sz="2000" dirty="0" smtClean="0">
              <a:ea typeface="Times New Roman"/>
              <a:cs typeface="Times New Roman"/>
            </a:endParaRPr>
          </a:p>
          <a:p>
            <a:pPr lvl="0"/>
            <a:endParaRPr lang="en-ZA" sz="2000" dirty="0"/>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buNone/>
            </a:pPr>
            <a:r>
              <a:rPr lang="en-ZA" sz="2000" dirty="0"/>
              <a:t/>
            </a:r>
            <a:br>
              <a:rPr lang="en-ZA" sz="2000" dirty="0"/>
            </a:br>
            <a:r>
              <a:rPr lang="en-ZA" sz="2000" dirty="0"/>
              <a:t> </a:t>
            </a: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29</a:t>
            </a:fld>
            <a:endParaRPr lang="en-ZA" sz="800">
              <a:solidFill>
                <a:srgbClr val="898989"/>
              </a:solidFill>
            </a:endParaRPr>
          </a:p>
        </p:txBody>
      </p:sp>
      <p:sp>
        <p:nvSpPr>
          <p:cNvPr id="2" name="Rectangle 1"/>
          <p:cNvSpPr/>
          <p:nvPr/>
        </p:nvSpPr>
        <p:spPr>
          <a:xfrm>
            <a:off x="95265" y="229343"/>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96289" y="1088"/>
            <a:ext cx="8229600" cy="22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000" b="1" dirty="0" smtClean="0">
                <a:solidFill>
                  <a:prstClr val="black"/>
                </a:solidFill>
                <a:latin typeface="Arial" panose="020B0604020202020204" pitchFamily="34" charset="0"/>
                <a:ea typeface="ＭＳ Ｐゴシック" pitchFamily="34" charset="-128"/>
                <a:cs typeface="Arial" panose="020B0604020202020204" pitchFamily="34" charset="0"/>
              </a:rPr>
              <a:t>3.3.PROGRAMME MONITORING AND DELIVERY SUPPORT</a:t>
            </a:r>
            <a:endParaRPr lang="en-US" sz="2000" dirty="0" smtClean="0">
              <a:latin typeface="Arial" pitchFamily="34" charset="0"/>
              <a:ea typeface="ＭＳ Ｐゴシック" pitchFamily="34" charset="-128"/>
              <a:cs typeface="Arial" pitchFamily="34" charset="0"/>
            </a:endParaRPr>
          </a:p>
        </p:txBody>
      </p:sp>
      <p:sp>
        <p:nvSpPr>
          <p:cNvPr id="3" name="Rectangle 2"/>
          <p:cNvSpPr/>
          <p:nvPr/>
        </p:nvSpPr>
        <p:spPr>
          <a:xfrm>
            <a:off x="78178" y="246444"/>
            <a:ext cx="9036496" cy="1569660"/>
          </a:xfrm>
          <a:prstGeom prst="rect">
            <a:avLst/>
          </a:prstGeom>
        </p:spPr>
        <p:txBody>
          <a:bodyPr wrap="square">
            <a:spAutoFit/>
          </a:bodyPr>
          <a:lstStyle/>
          <a:p>
            <a:pPr lvl="0"/>
            <a:r>
              <a:rPr lang="en-ZA" sz="1600" b="1" dirty="0" smtClean="0">
                <a:ea typeface="MS PGothic" panose="020B0600070205080204" pitchFamily="34" charset="-128"/>
              </a:rPr>
              <a:t>Target</a:t>
            </a:r>
            <a:r>
              <a:rPr lang="en-ZA" sz="1600" b="1" dirty="0">
                <a:ea typeface="MS PGothic" panose="020B0600070205080204" pitchFamily="34" charset="-128"/>
              </a:rPr>
              <a:t>: </a:t>
            </a:r>
            <a:r>
              <a:rPr lang="en-ZA" sz="1600" dirty="0" smtClean="0">
                <a:ea typeface="MS PGothic" panose="020B0600070205080204" pitchFamily="34" charset="-128"/>
              </a:rPr>
              <a:t>Report </a:t>
            </a:r>
            <a:r>
              <a:rPr lang="en-ZA" sz="1600" dirty="0">
                <a:ea typeface="MS PGothic" panose="020B0600070205080204" pitchFamily="34" charset="-128"/>
              </a:rPr>
              <a:t>on project readiness of projects </a:t>
            </a:r>
            <a:r>
              <a:rPr lang="en-ZA" sz="1600" dirty="0" smtClean="0">
                <a:ea typeface="MS PGothic" panose="020B0600070205080204" pitchFamily="34" charset="-128"/>
              </a:rPr>
              <a:t>in </a:t>
            </a:r>
            <a:r>
              <a:rPr lang="en-ZA" sz="1600" dirty="0">
                <a:ea typeface="MS PGothic" panose="020B0600070205080204" pitchFamily="34" charset="-128"/>
              </a:rPr>
              <a:t>9 provinces in line with approved provincial business </a:t>
            </a:r>
            <a:r>
              <a:rPr lang="en-ZA" sz="1600" dirty="0" smtClean="0">
                <a:ea typeface="MS PGothic" panose="020B0600070205080204" pitchFamily="34" charset="-128"/>
              </a:rPr>
              <a:t>plans</a:t>
            </a:r>
          </a:p>
          <a:p>
            <a:pPr lvl="0"/>
            <a:r>
              <a:rPr lang="en-ZA" sz="1600" b="1" dirty="0" smtClean="0">
                <a:ea typeface="MS PGothic" panose="020B0600070205080204" pitchFamily="34" charset="-128"/>
              </a:rPr>
              <a:t>Performance:</a:t>
            </a:r>
            <a:r>
              <a:rPr lang="en-ZA" sz="1600" dirty="0" smtClean="0">
                <a:ea typeface="MS PGothic" panose="020B0600070205080204" pitchFamily="34" charset="-128"/>
              </a:rPr>
              <a:t> </a:t>
            </a:r>
            <a:r>
              <a:rPr lang="en-ZA" sz="1600" dirty="0" smtClean="0"/>
              <a:t>Below </a:t>
            </a:r>
            <a:r>
              <a:rPr lang="en-ZA" sz="1600" dirty="0"/>
              <a:t>is status of projects’ readiness based on the assessment </a:t>
            </a:r>
            <a:r>
              <a:rPr lang="en-ZA" sz="1600" dirty="0" smtClean="0">
                <a:ea typeface="MS PGothic" panose="020B0600070205080204" pitchFamily="34" charset="-128"/>
              </a:rPr>
              <a:t>on the </a:t>
            </a:r>
            <a:r>
              <a:rPr lang="en-ZA" sz="1600" dirty="0">
                <a:ea typeface="MS PGothic" panose="020B0600070205080204" pitchFamily="34" charset="-128"/>
              </a:rPr>
              <a:t>readiness of projects in 9 Provinces in line with </a:t>
            </a:r>
            <a:r>
              <a:rPr lang="en-ZA" sz="1600" dirty="0" smtClean="0">
                <a:ea typeface="MS PGothic" panose="020B0600070205080204" pitchFamily="34" charset="-128"/>
              </a:rPr>
              <a:t>the 2020/2021 </a:t>
            </a:r>
            <a:r>
              <a:rPr lang="en-ZA" sz="1600" dirty="0">
                <a:ea typeface="MS PGothic" panose="020B0600070205080204" pitchFamily="34" charset="-128"/>
              </a:rPr>
              <a:t>Provincial Business </a:t>
            </a:r>
            <a:r>
              <a:rPr lang="en-ZA" sz="1600" dirty="0" smtClean="0">
                <a:ea typeface="MS PGothic" panose="020B0600070205080204" pitchFamily="34" charset="-128"/>
              </a:rPr>
              <a:t>Plans:</a:t>
            </a:r>
          </a:p>
          <a:p>
            <a:pPr lvl="0"/>
            <a:endParaRPr lang="en-ZA" sz="1600" dirty="0">
              <a:solidFill>
                <a:srgbClr val="FF0000"/>
              </a:solidFill>
            </a:endParaRPr>
          </a:p>
          <a:p>
            <a:endParaRPr lang="en-ZA" sz="16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70150217"/>
              </p:ext>
            </p:extLst>
          </p:nvPr>
        </p:nvGraphicFramePr>
        <p:xfrm>
          <a:off x="251521" y="1268760"/>
          <a:ext cx="8474367" cy="5022226"/>
        </p:xfrm>
        <a:graphic>
          <a:graphicData uri="http://schemas.openxmlformats.org/drawingml/2006/table">
            <a:tbl>
              <a:tblPr firstRow="1" firstCol="1" bandRow="1"/>
              <a:tblGrid>
                <a:gridCol w="1029156">
                  <a:extLst>
                    <a:ext uri="{9D8B030D-6E8A-4147-A177-3AD203B41FA5}">
                      <a16:colId xmlns:a16="http://schemas.microsoft.com/office/drawing/2014/main" xmlns="" val="1577204747"/>
                    </a:ext>
                  </a:extLst>
                </a:gridCol>
                <a:gridCol w="1520211">
                  <a:extLst>
                    <a:ext uri="{9D8B030D-6E8A-4147-A177-3AD203B41FA5}">
                      <a16:colId xmlns:a16="http://schemas.microsoft.com/office/drawing/2014/main" xmlns="" val="1028311657"/>
                    </a:ext>
                  </a:extLst>
                </a:gridCol>
                <a:gridCol w="854690">
                  <a:extLst>
                    <a:ext uri="{9D8B030D-6E8A-4147-A177-3AD203B41FA5}">
                      <a16:colId xmlns:a16="http://schemas.microsoft.com/office/drawing/2014/main" xmlns="" val="3791054261"/>
                    </a:ext>
                  </a:extLst>
                </a:gridCol>
                <a:gridCol w="934082">
                  <a:extLst>
                    <a:ext uri="{9D8B030D-6E8A-4147-A177-3AD203B41FA5}">
                      <a16:colId xmlns:a16="http://schemas.microsoft.com/office/drawing/2014/main" xmlns="" val="2379853199"/>
                    </a:ext>
                  </a:extLst>
                </a:gridCol>
                <a:gridCol w="1377108">
                  <a:extLst>
                    <a:ext uri="{9D8B030D-6E8A-4147-A177-3AD203B41FA5}">
                      <a16:colId xmlns:a16="http://schemas.microsoft.com/office/drawing/2014/main" xmlns="" val="3805084826"/>
                    </a:ext>
                  </a:extLst>
                </a:gridCol>
                <a:gridCol w="2759120">
                  <a:extLst>
                    <a:ext uri="{9D8B030D-6E8A-4147-A177-3AD203B41FA5}">
                      <a16:colId xmlns:a16="http://schemas.microsoft.com/office/drawing/2014/main" xmlns="" val="1608503890"/>
                    </a:ext>
                  </a:extLst>
                </a:gridCol>
              </a:tblGrid>
              <a:tr h="209478">
                <a:tc>
                  <a:txBody>
                    <a:bodyPr/>
                    <a:lstStyle/>
                    <a:p>
                      <a:pPr>
                        <a:lnSpc>
                          <a:spcPct val="107000"/>
                        </a:lnSpc>
                        <a:spcAft>
                          <a:spcPts val="0"/>
                        </a:spcAft>
                      </a:pPr>
                      <a:r>
                        <a:rPr lang="en-ZA"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 of Projects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Sites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Units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Annual Budget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Status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169847628"/>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3 389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4 430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R761 936 970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5313677"/>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2 988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2 875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R648 080 226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6585857"/>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6 355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6 631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R1 999 823 080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a:t>
                      </a:r>
                      <a:r>
                        <a:rPr lang="en-ZA" sz="14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forImplementation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7819565"/>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KZN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12 691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R1 916 527 052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5634851"/>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R235 739 489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1006989"/>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3 326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4 341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R952 168 233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918658"/>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6 479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9 124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R2 003 399 000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 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0250228"/>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5 598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R730 242 079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 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3947227"/>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NW</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2 096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6 277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R945 223 093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Ready for implementation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7396127"/>
                  </a:ext>
                </a:extLst>
              </a:tr>
              <a:tr h="209478">
                <a:tc>
                  <a:txBody>
                    <a:bodyPr/>
                    <a:lstStyle/>
                    <a:p>
                      <a:pP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1 403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26 872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52 301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R10 193 139 222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226479211"/>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1 991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3 298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R525 211 796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7540706"/>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2 641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R197 686 438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891366"/>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R677 337 129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0921233"/>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KZN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1 105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R126 050 055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9382463"/>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R9 293 000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9739616"/>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R58 075 767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3845099"/>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R157 059 000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2087081"/>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R89 791 695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69895965"/>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NW</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1 200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1 467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R259 954 708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Projects under Procurement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8097751"/>
                  </a:ext>
                </a:extLst>
              </a:tr>
              <a:tr h="209478">
                <a:tc>
                  <a:txBody>
                    <a:bodyPr/>
                    <a:lstStyle/>
                    <a:p>
                      <a:pP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343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9 246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11 267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R2 100 459 588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361412112"/>
                  </a:ext>
                </a:extLst>
              </a:tr>
              <a:tr h="209478">
                <a:tc>
                  <a:txBody>
                    <a:bodyPr/>
                    <a:lstStyle/>
                    <a:p>
                      <a:pPr>
                        <a:lnSpc>
                          <a:spcPct val="107000"/>
                        </a:lnSpc>
                        <a:spcAft>
                          <a:spcPts val="0"/>
                        </a:spcAft>
                      </a:pP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Grand 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1 746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36 118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63 568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12 293 598 810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89334364"/>
                  </a:ext>
                </a:extLst>
              </a:tr>
            </a:tbl>
          </a:graphicData>
        </a:graphic>
      </p:graphicFrame>
    </p:spTree>
    <p:extLst>
      <p:ext uri="{BB962C8B-B14F-4D97-AF65-F5344CB8AC3E}">
        <p14:creationId xmlns:p14="http://schemas.microsoft.com/office/powerpoint/2010/main" val="8752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11660" y="548680"/>
            <a:ext cx="6120680" cy="762000"/>
          </a:xfrm>
        </p:spPr>
        <p:txBody>
          <a:bodyPr/>
          <a:lstStyle/>
          <a:p>
            <a:pPr algn="ctr">
              <a:defRPr/>
            </a:pPr>
            <a:r>
              <a:rPr lang="en-US" b="1" dirty="0" smtClean="0">
                <a:ea typeface="ＭＳ Ｐゴシック" pitchFamily="-108" charset="-128"/>
              </a:rPr>
              <a:t>1.purpose</a:t>
            </a:r>
            <a:endParaRPr lang="en-US" b="1" dirty="0">
              <a:ea typeface="ＭＳ Ｐゴシック" pitchFamily="-108" charset="-128"/>
            </a:endParaRPr>
          </a:p>
        </p:txBody>
      </p:sp>
      <p:sp>
        <p:nvSpPr>
          <p:cNvPr id="3" name="Date Placeholder 2"/>
          <p:cNvSpPr>
            <a:spLocks noGrp="1"/>
          </p:cNvSpPr>
          <p:nvPr>
            <p:ph type="dt" sz="quarter" idx="13"/>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DDEF42-7C65-4320-A760-F5D918DC9C31}"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2"/>
          </p:nvPr>
        </p:nvSpPr>
        <p:spPr/>
        <p:txBody>
          <a:bodyPr/>
          <a:lstStyle/>
          <a:p>
            <a:pPr>
              <a:defRPr/>
            </a:pPr>
            <a:endParaRPr lang="en-US"/>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053B506-0632-46C6-B950-C6E16FA760D6}" type="slidenum">
              <a:rPr lang="en-ZA" sz="800">
                <a:solidFill>
                  <a:srgbClr val="898989"/>
                </a:solidFill>
              </a:rPr>
              <a:pPr eaLnBrk="1" hangingPunct="1"/>
              <a:t>3</a:t>
            </a:fld>
            <a:endParaRPr lang="en-ZA" sz="800">
              <a:solidFill>
                <a:srgbClr val="898989"/>
              </a:solidFill>
            </a:endParaRPr>
          </a:p>
        </p:txBody>
      </p:sp>
      <p:sp>
        <p:nvSpPr>
          <p:cNvPr id="6" name="Rectangle 5"/>
          <p:cNvSpPr/>
          <p:nvPr/>
        </p:nvSpPr>
        <p:spPr>
          <a:xfrm>
            <a:off x="817771" y="2060848"/>
            <a:ext cx="7838256" cy="830997"/>
          </a:xfrm>
          <a:prstGeom prst="rect">
            <a:avLst/>
          </a:prstGeom>
        </p:spPr>
        <p:txBody>
          <a:bodyPr wrap="square">
            <a:spAutoFit/>
          </a:bodyPr>
          <a:lstStyle/>
          <a:p>
            <a:pPr marL="0" indent="0">
              <a:buNone/>
              <a:defRPr/>
            </a:pPr>
            <a:r>
              <a:rPr lang="en-ZA" altLang="en-US" dirty="0">
                <a:solidFill>
                  <a:prstClr val="black"/>
                </a:solidFill>
                <a:ea typeface="MS PGothic" panose="020B0600070205080204" pitchFamily="34" charset="-128"/>
              </a:rPr>
              <a:t>To </a:t>
            </a:r>
            <a:r>
              <a:rPr lang="en-ZA" altLang="en-US" dirty="0" smtClean="0">
                <a:solidFill>
                  <a:prstClr val="black"/>
                </a:solidFill>
                <a:ea typeface="MS PGothic" panose="020B0600070205080204" pitchFamily="34" charset="-128"/>
              </a:rPr>
              <a:t>report on the departmental performance for the quarter ending 31 March 2020</a:t>
            </a:r>
            <a:endParaRPr lang="en-US" sz="2000" dirty="0">
              <a:latin typeface="Arial Narrow" pitchFamily="34" charset="0"/>
            </a:endParaRPr>
          </a:p>
        </p:txBody>
      </p:sp>
    </p:spTree>
    <p:extLst>
      <p:ext uri="{BB962C8B-B14F-4D97-AF65-F5344CB8AC3E}">
        <p14:creationId xmlns:p14="http://schemas.microsoft.com/office/powerpoint/2010/main" val="2484765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79512" y="600742"/>
            <a:ext cx="8964488" cy="5492554"/>
          </a:xfrm>
        </p:spPr>
        <p:txBody>
          <a:bodyPr/>
          <a:lstStyle/>
          <a:p>
            <a:pPr marL="0" lvl="0" indent="0">
              <a:buNone/>
            </a:pPr>
            <a:r>
              <a:rPr lang="en-ZA" sz="1800" b="1" dirty="0" smtClean="0">
                <a:cs typeface="Times New Roman"/>
              </a:rPr>
              <a:t>Target</a:t>
            </a:r>
            <a:r>
              <a:rPr lang="en-ZA" sz="1800" b="1" dirty="0">
                <a:cs typeface="Times New Roman"/>
              </a:rPr>
              <a:t>: </a:t>
            </a:r>
            <a:r>
              <a:rPr lang="en-ZA" sz="1800" dirty="0" smtClean="0">
                <a:cs typeface="Times New Roman"/>
              </a:rPr>
              <a:t>50 </a:t>
            </a:r>
            <a:r>
              <a:rPr lang="en-ZA" sz="1800" dirty="0">
                <a:cs typeface="Times New Roman"/>
              </a:rPr>
              <a:t>Informal Settlements assessed (Feasibility Studies conducted</a:t>
            </a:r>
            <a:r>
              <a:rPr lang="en-ZA" sz="1800" dirty="0" smtClean="0">
                <a:cs typeface="Times New Roman"/>
              </a:rPr>
              <a:t>)</a:t>
            </a:r>
          </a:p>
          <a:p>
            <a:pPr marL="0" indent="0">
              <a:buNone/>
            </a:pPr>
            <a:r>
              <a:rPr lang="en-ZA" sz="1800" b="1" dirty="0" smtClean="0">
                <a:cs typeface="Times New Roman"/>
              </a:rPr>
              <a:t>Performance: </a:t>
            </a:r>
            <a:r>
              <a:rPr lang="en-ZA" sz="1800" dirty="0" smtClean="0">
                <a:cs typeface="Times New Roman"/>
              </a:rPr>
              <a:t>9 Informal Settlements assessed (Feasibility Studies conducted) in KZN as noted below:</a:t>
            </a:r>
            <a:r>
              <a:rPr lang="en-ZA" sz="1800" b="1" dirty="0" smtClean="0">
                <a:cs typeface="Times New Roman"/>
              </a:rPr>
              <a:t> </a:t>
            </a:r>
            <a:r>
              <a:rPr lang="en-ZA" sz="1800" dirty="0" smtClean="0">
                <a:solidFill>
                  <a:prstClr val="black"/>
                </a:solidFill>
                <a:latin typeface="Arial" pitchFamily="34" charset="0"/>
                <a:ea typeface="MS PGothic" panose="020B0600070205080204" pitchFamily="34" charset="-128"/>
                <a:cs typeface="+mn-cs"/>
              </a:rPr>
              <a:t> </a:t>
            </a:r>
            <a:endParaRPr lang="en-ZA" sz="1800" b="1" dirty="0" smtClean="0"/>
          </a:p>
          <a:p>
            <a:pPr marL="0" indent="0">
              <a:buNone/>
            </a:pPr>
            <a:endParaRPr lang="en-US" sz="1800" dirty="0" smtClean="0">
              <a:latin typeface="Arial" panose="020B0604020202020204" pitchFamily="34" charset="0"/>
              <a:ea typeface="Calibri" panose="020F0502020204030204" pitchFamily="34" charset="0"/>
            </a:endParaRPr>
          </a:p>
          <a:p>
            <a:pPr marL="0" indent="0">
              <a:buNone/>
            </a:pPr>
            <a:endParaRPr lang="en-US" sz="1800" b="1" dirty="0">
              <a:latin typeface="Arial" panose="020B0604020202020204" pitchFamily="34" charset="0"/>
            </a:endParaRPr>
          </a:p>
          <a:p>
            <a:pPr marL="0" indent="0">
              <a:buNone/>
            </a:pPr>
            <a:endParaRPr lang="en-ZA" sz="1800" b="1" dirty="0" smtClean="0"/>
          </a:p>
          <a:p>
            <a:pPr marL="0" indent="0">
              <a:buNone/>
            </a:pPr>
            <a:endParaRPr lang="en-ZA" sz="1800" b="1" dirty="0" smtClean="0"/>
          </a:p>
          <a:p>
            <a:pPr marL="0" indent="0">
              <a:buNone/>
            </a:pPr>
            <a:endParaRPr lang="en-ZA" sz="1800" b="1" dirty="0"/>
          </a:p>
          <a:p>
            <a:pPr marL="0" indent="0">
              <a:buNone/>
            </a:pPr>
            <a:endParaRPr lang="en-ZA" sz="1800" b="1" dirty="0" smtClean="0"/>
          </a:p>
          <a:p>
            <a:pPr marL="0" indent="0">
              <a:buNone/>
            </a:pPr>
            <a:endParaRPr lang="en-ZA" sz="1800" b="1" dirty="0"/>
          </a:p>
          <a:p>
            <a:pPr marL="0" indent="0">
              <a:buNone/>
            </a:pPr>
            <a:endParaRPr lang="en-ZA" sz="1800" b="1" dirty="0" smtClean="0"/>
          </a:p>
          <a:p>
            <a:pPr marL="0" indent="0">
              <a:buNone/>
            </a:pPr>
            <a:endParaRPr lang="en-ZA" sz="1800" b="1" dirty="0" smtClean="0"/>
          </a:p>
          <a:p>
            <a:pPr marL="0" indent="0">
              <a:buNone/>
            </a:pPr>
            <a:endParaRPr lang="en-ZA" sz="1800" b="1" dirty="0" smtClean="0"/>
          </a:p>
          <a:p>
            <a:pPr marL="0" indent="0">
              <a:buNone/>
            </a:pPr>
            <a:r>
              <a:rPr lang="en-ZA" sz="1800" b="1" dirty="0" smtClean="0"/>
              <a:t>Target</a:t>
            </a:r>
            <a:r>
              <a:rPr lang="en-ZA" sz="1800" b="1" dirty="0"/>
              <a:t>:</a:t>
            </a:r>
            <a:r>
              <a:rPr lang="en-ZA" sz="1800" dirty="0"/>
              <a:t> 100 Informal Settlement Upgrading Plans developed</a:t>
            </a:r>
          </a:p>
          <a:p>
            <a:pPr marL="0" lvl="0" indent="0">
              <a:buNone/>
            </a:pPr>
            <a:r>
              <a:rPr lang="en-ZA" sz="1800" b="1" dirty="0" smtClean="0">
                <a:solidFill>
                  <a:prstClr val="black"/>
                </a:solidFill>
                <a:cs typeface="Times New Roman"/>
              </a:rPr>
              <a:t>Performance:</a:t>
            </a:r>
            <a:r>
              <a:rPr lang="en-ZA" sz="1800" dirty="0" smtClean="0">
                <a:solidFill>
                  <a:prstClr val="black"/>
                </a:solidFill>
                <a:latin typeface="Arial" pitchFamily="34" charset="0"/>
                <a:ea typeface="MS PGothic" panose="020B0600070205080204" pitchFamily="34" charset="-128"/>
                <a:cs typeface="+mn-cs"/>
              </a:rPr>
              <a:t> There were n</a:t>
            </a:r>
            <a:r>
              <a:rPr lang="en-ZA" sz="1800" dirty="0" smtClean="0">
                <a:solidFill>
                  <a:prstClr val="black"/>
                </a:solidFill>
                <a:latin typeface="Arial" pitchFamily="34" charset="0"/>
                <a:ea typeface="ＭＳ Ｐゴシック" pitchFamily="34" charset="-128"/>
                <a:cs typeface="+mn-cs"/>
              </a:rPr>
              <a:t>o </a:t>
            </a:r>
            <a:r>
              <a:rPr lang="en-ZA" sz="1800" dirty="0">
                <a:solidFill>
                  <a:prstClr val="black"/>
                </a:solidFill>
                <a:latin typeface="Arial" pitchFamily="34" charset="0"/>
                <a:ea typeface="ＭＳ Ｐゴシック" pitchFamily="34" charset="-128"/>
                <a:cs typeface="+mn-cs"/>
              </a:rPr>
              <a:t>i</a:t>
            </a:r>
            <a:r>
              <a:rPr lang="en-ZA" sz="1800" dirty="0" smtClean="0">
                <a:solidFill>
                  <a:prstClr val="black"/>
                </a:solidFill>
                <a:latin typeface="Arial" pitchFamily="34" charset="0"/>
                <a:ea typeface="ＭＳ Ｐゴシック" pitchFamily="34" charset="-128"/>
                <a:cs typeface="+mn-cs"/>
              </a:rPr>
              <a:t>nformal </a:t>
            </a:r>
            <a:r>
              <a:rPr lang="en-ZA" sz="1800" dirty="0">
                <a:solidFill>
                  <a:prstClr val="black"/>
                </a:solidFill>
                <a:latin typeface="Arial" pitchFamily="34" charset="0"/>
                <a:ea typeface="ＭＳ Ｐゴシック" pitchFamily="34" charset="-128"/>
                <a:cs typeface="+mn-cs"/>
              </a:rPr>
              <a:t>s</a:t>
            </a:r>
            <a:r>
              <a:rPr lang="en-ZA" sz="1800" dirty="0" smtClean="0">
                <a:solidFill>
                  <a:prstClr val="black"/>
                </a:solidFill>
                <a:latin typeface="Arial" pitchFamily="34" charset="0"/>
                <a:ea typeface="ＭＳ Ｐゴシック" pitchFamily="34" charset="-128"/>
                <a:cs typeface="+mn-cs"/>
              </a:rPr>
              <a:t>ettlements </a:t>
            </a:r>
            <a:r>
              <a:rPr lang="en-ZA" sz="1800" dirty="0">
                <a:solidFill>
                  <a:prstClr val="black"/>
                </a:solidFill>
                <a:latin typeface="Arial" pitchFamily="34" charset="0"/>
                <a:ea typeface="ＭＳ Ｐゴシック" pitchFamily="34" charset="-128"/>
                <a:cs typeface="+mn-cs"/>
              </a:rPr>
              <a:t>u</a:t>
            </a:r>
            <a:r>
              <a:rPr lang="en-ZA" sz="1800" dirty="0" smtClean="0">
                <a:solidFill>
                  <a:prstClr val="black"/>
                </a:solidFill>
                <a:latin typeface="Arial" pitchFamily="34" charset="0"/>
                <a:ea typeface="ＭＳ Ｐゴシック" pitchFamily="34" charset="-128"/>
                <a:cs typeface="+mn-cs"/>
              </a:rPr>
              <a:t>pgrading </a:t>
            </a:r>
            <a:r>
              <a:rPr lang="en-ZA" sz="1800" dirty="0">
                <a:solidFill>
                  <a:prstClr val="black"/>
                </a:solidFill>
                <a:latin typeface="Arial" pitchFamily="34" charset="0"/>
                <a:ea typeface="ＭＳ Ｐゴシック" pitchFamily="34" charset="-128"/>
                <a:cs typeface="+mn-cs"/>
              </a:rPr>
              <a:t>p</a:t>
            </a:r>
            <a:r>
              <a:rPr lang="en-ZA" sz="1800" dirty="0" smtClean="0">
                <a:solidFill>
                  <a:prstClr val="black"/>
                </a:solidFill>
                <a:latin typeface="Arial" pitchFamily="34" charset="0"/>
                <a:ea typeface="ＭＳ Ｐゴシック" pitchFamily="34" charset="-128"/>
                <a:cs typeface="+mn-cs"/>
              </a:rPr>
              <a:t>lans developed during the period under </a:t>
            </a:r>
            <a:r>
              <a:rPr lang="en-ZA" sz="1800" dirty="0" smtClean="0">
                <a:solidFill>
                  <a:prstClr val="black"/>
                </a:solidFill>
                <a:latin typeface="Arial" pitchFamily="34" charset="0"/>
                <a:ea typeface="ＭＳ Ｐゴシック" pitchFamily="34" charset="-128"/>
                <a:cs typeface="+mn-cs"/>
              </a:rPr>
              <a:t>review due to local unrest and operations of criminal syndicates.</a:t>
            </a:r>
            <a:endParaRPr lang="en-ZA" sz="1800" dirty="0" smtClean="0">
              <a:solidFill>
                <a:prstClr val="black"/>
              </a:solidFill>
              <a:latin typeface="Arial" pitchFamily="34" charset="0"/>
              <a:ea typeface="ＭＳ Ｐゴシック" pitchFamily="34" charset="-128"/>
              <a:cs typeface="+mn-cs"/>
            </a:endParaRPr>
          </a:p>
          <a:p>
            <a:pPr marL="0" lvl="0" indent="0">
              <a:buNone/>
            </a:pPr>
            <a:endParaRPr lang="en-ZA" sz="1800" b="1" dirty="0">
              <a:solidFill>
                <a:prstClr val="black"/>
              </a:solidFill>
              <a:latin typeface="Arial" panose="020B0604020202020204" pitchFamily="34" charset="0"/>
              <a:cs typeface="Arial" panose="020B0604020202020204" pitchFamily="34" charset="0"/>
            </a:endParaRPr>
          </a:p>
          <a:p>
            <a:pPr marL="0" lvl="0" indent="0">
              <a:buNone/>
            </a:pPr>
            <a:endParaRPr lang="en-ZA" sz="1800" b="1" dirty="0" smtClean="0">
              <a:cs typeface="Times New Roman"/>
            </a:endParaRPr>
          </a:p>
          <a:p>
            <a:pPr marL="0" lvl="0" indent="0">
              <a:buNone/>
            </a:pPr>
            <a:endParaRPr lang="en-ZA" sz="1800" dirty="0"/>
          </a:p>
          <a:p>
            <a:pPr marL="0" indent="0" algn="just">
              <a:buNone/>
              <a:defRPr/>
            </a:pPr>
            <a:endParaRPr lang="en-ZA" altLang="en-US" sz="18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1800" dirty="0">
              <a:solidFill>
                <a:prstClr val="black"/>
              </a:solidFill>
              <a:latin typeface="Arial" panose="020B0604020202020204" pitchFamily="34" charset="0"/>
              <a:ea typeface="MS PGothic" panose="020B0600070205080204" pitchFamily="34" charset="-128"/>
            </a:endParaRPr>
          </a:p>
          <a:p>
            <a:pPr marL="0" lvl="0" indent="0" eaLnBrk="0" hangingPunct="0">
              <a:buNone/>
            </a:pPr>
            <a:r>
              <a:rPr lang="en-ZA" sz="1800" dirty="0" smtClean="0"/>
              <a:t/>
            </a:r>
            <a:br>
              <a:rPr lang="en-ZA" sz="1800" dirty="0" smtClean="0"/>
            </a:br>
            <a:r>
              <a:rPr lang="en-ZA" sz="1800" dirty="0" smtClean="0"/>
              <a:t> </a:t>
            </a:r>
            <a:endParaRPr lang="en-US" sz="1800" dirty="0">
              <a:solidFill>
                <a:srgbClr val="000000"/>
              </a:solidFill>
              <a:latin typeface="Arial" pitchFamily="34" charset="0"/>
              <a:ea typeface="MS PGothic" panose="020B0600070205080204" pitchFamily="34" charset="-128"/>
              <a:cs typeface="+mn-cs"/>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30</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761175" y="116632"/>
            <a:ext cx="8229600" cy="48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lvl="0" algn="l">
              <a:spcBef>
                <a:spcPct val="20000"/>
              </a:spcBef>
            </a:pPr>
            <a:r>
              <a:rPr lang="en-ZA" sz="2400" b="1" dirty="0" smtClean="0">
                <a:solidFill>
                  <a:prstClr val="black"/>
                </a:solidFill>
                <a:latin typeface="Arial Narrow" pitchFamily="34" charset="0"/>
                <a:ea typeface="ＭＳ Ｐゴシック" pitchFamily="34" charset="-128"/>
              </a:rPr>
              <a:t/>
            </a:r>
            <a:br>
              <a:rPr lang="en-ZA" sz="2400" b="1" dirty="0" smtClean="0">
                <a:solidFill>
                  <a:prstClr val="black"/>
                </a:solidFill>
                <a:latin typeface="Arial Narrow" pitchFamily="34" charset="0"/>
                <a:ea typeface="ＭＳ Ｐゴシック" pitchFamily="34" charset="-128"/>
              </a:rPr>
            </a:br>
            <a:r>
              <a:rPr lang="en-ZA" sz="2400" b="1" dirty="0" smtClean="0">
                <a:solidFill>
                  <a:prstClr val="black"/>
                </a:solidFill>
                <a:latin typeface="Arial" panose="020B0604020202020204" pitchFamily="34" charset="0"/>
                <a:ea typeface="ＭＳ Ｐゴシック" pitchFamily="34" charset="-128"/>
                <a:cs typeface="Arial" panose="020B0604020202020204" pitchFamily="34" charset="0"/>
              </a:rPr>
              <a:t>PROGRAMME MONITORING AND DELIVERY SUPPORT </a:t>
            </a:r>
            <a:r>
              <a:rPr lang="en-ZA" sz="2400" b="1" dirty="0">
                <a:solidFill>
                  <a:prstClr val="black"/>
                </a:solidFill>
                <a:latin typeface="Arial" panose="020B0604020202020204" pitchFamily="34" charset="0"/>
                <a:ea typeface="ＭＳ Ｐゴシック" pitchFamily="34" charset="-128"/>
                <a:cs typeface="Arial" panose="020B0604020202020204" pitchFamily="34" charset="0"/>
              </a:rPr>
              <a:t>C</a:t>
            </a:r>
            <a:r>
              <a:rPr lang="en-ZA" sz="2400" b="1" dirty="0" smtClean="0">
                <a:solidFill>
                  <a:prstClr val="black"/>
                </a:solidFill>
                <a:latin typeface="Arial" panose="020B0604020202020204" pitchFamily="34" charset="0"/>
                <a:ea typeface="ＭＳ Ｐゴシック" pitchFamily="34" charset="-128"/>
                <a:cs typeface="Arial" panose="020B0604020202020204" pitchFamily="34" charset="0"/>
              </a:rPr>
              <a:t>ont</a:t>
            </a:r>
            <a:r>
              <a:rPr lang="en-ZA" sz="2400" b="1" dirty="0">
                <a:solidFill>
                  <a:prstClr val="black"/>
                </a:solidFill>
                <a:latin typeface="Arial" panose="020B0604020202020204" pitchFamily="34" charset="0"/>
                <a:ea typeface="ＭＳ Ｐゴシック" pitchFamily="34" charset="-128"/>
                <a:cs typeface="Arial" panose="020B0604020202020204" pitchFamily="34" charset="0"/>
              </a:rPr>
              <a:t>.,</a:t>
            </a:r>
            <a:r>
              <a:rPr lang="en-ZA" sz="2400" b="1" dirty="0">
                <a:solidFill>
                  <a:prstClr val="black"/>
                </a:solidFill>
                <a:latin typeface="Arial" panose="020B0604020202020204" pitchFamily="34" charset="0"/>
                <a:cs typeface="Arial" panose="020B0604020202020204" pitchFamily="34" charset="0"/>
              </a:rPr>
              <a:t> </a:t>
            </a:r>
            <a:br>
              <a:rPr lang="en-ZA" sz="2400" b="1" dirty="0">
                <a:solidFill>
                  <a:prstClr val="black"/>
                </a:solidFill>
                <a:latin typeface="Arial" panose="020B0604020202020204" pitchFamily="34" charset="0"/>
                <a:cs typeface="Arial" panose="020B0604020202020204" pitchFamily="34" charset="0"/>
              </a:rPr>
            </a:br>
            <a:endParaRPr lang="en-US" sz="2400" dirty="0" smtClean="0">
              <a:latin typeface="Arial" pitchFamily="34" charset="0"/>
              <a:ea typeface="ＭＳ Ｐゴシック" pitchFamily="34" charset="-128"/>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185314"/>
              </p:ext>
            </p:extLst>
          </p:nvPr>
        </p:nvGraphicFramePr>
        <p:xfrm>
          <a:off x="325697" y="1628800"/>
          <a:ext cx="7999168" cy="2934970"/>
        </p:xfrm>
        <a:graphic>
          <a:graphicData uri="http://schemas.openxmlformats.org/drawingml/2006/table">
            <a:tbl>
              <a:tblPr firstRow="1" firstCol="1" bandRow="1">
                <a:tableStyleId>{5C22544A-7EE6-4342-B048-85BDC9FD1C3A}</a:tableStyleId>
              </a:tblPr>
              <a:tblGrid>
                <a:gridCol w="1385856">
                  <a:extLst>
                    <a:ext uri="{9D8B030D-6E8A-4147-A177-3AD203B41FA5}">
                      <a16:colId xmlns:a16="http://schemas.microsoft.com/office/drawing/2014/main" xmlns="" val="933940256"/>
                    </a:ext>
                  </a:extLst>
                </a:gridCol>
                <a:gridCol w="1745728">
                  <a:extLst>
                    <a:ext uri="{9D8B030D-6E8A-4147-A177-3AD203B41FA5}">
                      <a16:colId xmlns:a16="http://schemas.microsoft.com/office/drawing/2014/main" xmlns="" val="335460645"/>
                    </a:ext>
                  </a:extLst>
                </a:gridCol>
                <a:gridCol w="4867584">
                  <a:extLst>
                    <a:ext uri="{9D8B030D-6E8A-4147-A177-3AD203B41FA5}">
                      <a16:colId xmlns:a16="http://schemas.microsoft.com/office/drawing/2014/main" xmlns="" val="2249454657"/>
                    </a:ext>
                  </a:extLst>
                </a:gridCol>
              </a:tblGrid>
              <a:tr h="220238">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PROVINCE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Municipality</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Informal Settlements (9) assessed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60958024"/>
                  </a:ext>
                </a:extLst>
              </a:tr>
              <a:tr h="220238">
                <a:tc rowSpan="9">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Kwazulu-Natal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9">
                  <a:txBody>
                    <a:bodyPr/>
                    <a:lstStyle/>
                    <a:p>
                      <a:pPr>
                        <a:lnSpc>
                          <a:spcPct val="107000"/>
                        </a:lnSpc>
                        <a:spcAft>
                          <a:spcPts val="0"/>
                        </a:spcAft>
                      </a:pPr>
                      <a:r>
                        <a:rPr lang="en-ZA" sz="1800" dirty="0" err="1">
                          <a:effectLst/>
                          <a:latin typeface="Arial" panose="020B0604020202020204" pitchFamily="34" charset="0"/>
                          <a:cs typeface="Arial" panose="020B0604020202020204" pitchFamily="34" charset="0"/>
                        </a:rPr>
                        <a:t>Umzinyani</a:t>
                      </a:r>
                      <a:r>
                        <a:rPr lang="en-ZA" sz="1800" dirty="0">
                          <a:effectLst/>
                          <a:latin typeface="Arial" panose="020B0604020202020204" pitchFamily="34" charset="0"/>
                          <a:cs typeface="Arial" panose="020B0604020202020204" pitchFamily="34" charset="0"/>
                        </a:rPr>
                        <a:t> and </a:t>
                      </a:r>
                      <a:r>
                        <a:rPr lang="en-ZA" sz="1800" dirty="0" err="1">
                          <a:effectLst/>
                          <a:latin typeface="Arial" panose="020B0604020202020204" pitchFamily="34" charset="0"/>
                          <a:cs typeface="Arial" panose="020B0604020202020204" pitchFamily="34" charset="0"/>
                        </a:rPr>
                        <a:t>uThukhela</a:t>
                      </a:r>
                      <a:r>
                        <a:rPr lang="en-ZA" sz="1800" dirty="0">
                          <a:effectLst/>
                          <a:latin typeface="Arial" panose="020B0604020202020204" pitchFamily="34" charset="0"/>
                          <a:cs typeface="Arial" panose="020B0604020202020204" pitchFamily="34" charset="0"/>
                        </a:rPr>
                        <a:t> District Municipality</a:t>
                      </a:r>
                    </a:p>
                    <a:p>
                      <a:pPr>
                        <a:lnSpc>
                          <a:spcPct val="107000"/>
                        </a:lnSpc>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eMzomusha Informal Settlement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57024449"/>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KwaKunene Farm Informal Settlement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67336254"/>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Private Land Informal Settlement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18917849"/>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dirty="0" err="1">
                          <a:effectLst/>
                          <a:latin typeface="Arial" panose="020B0604020202020204" pitchFamily="34" charset="0"/>
                          <a:cs typeface="Arial" panose="020B0604020202020204" pitchFamily="34" charset="0"/>
                        </a:rPr>
                        <a:t>Craigside</a:t>
                      </a:r>
                      <a:r>
                        <a:rPr lang="en-ZA" sz="1800" dirty="0">
                          <a:effectLst/>
                          <a:latin typeface="Arial" panose="020B0604020202020204" pitchFamily="34" charset="0"/>
                          <a:cs typeface="Arial" panose="020B0604020202020204" pitchFamily="34" charset="0"/>
                        </a:rPr>
                        <a:t> Informal Settlement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93434"/>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Eskom Informal Settlement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46442860"/>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Central Informal Settlement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61359280"/>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dirty="0" err="1">
                          <a:effectLst/>
                          <a:latin typeface="Arial" panose="020B0604020202020204" pitchFamily="34" charset="0"/>
                          <a:cs typeface="Arial" panose="020B0604020202020204" pitchFamily="34" charset="0"/>
                        </a:rPr>
                        <a:t>Dlamini</a:t>
                      </a:r>
                      <a:r>
                        <a:rPr lang="en-ZA" sz="1800" dirty="0">
                          <a:effectLst/>
                          <a:latin typeface="Arial" panose="020B0604020202020204" pitchFamily="34" charset="0"/>
                          <a:cs typeface="Arial" panose="020B0604020202020204" pitchFamily="34" charset="0"/>
                        </a:rPr>
                        <a:t> Village Informal Settlement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81618137"/>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Transit Camps Informal Settlement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57671308"/>
                  </a:ext>
                </a:extLst>
              </a:tr>
              <a:tr h="220238">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ZA" sz="1800" dirty="0" err="1">
                          <a:effectLst/>
                          <a:latin typeface="Arial" panose="020B0604020202020204" pitchFamily="34" charset="0"/>
                          <a:cs typeface="Arial" panose="020B0604020202020204" pitchFamily="34" charset="0"/>
                        </a:rPr>
                        <a:t>Dlamini</a:t>
                      </a:r>
                      <a:r>
                        <a:rPr lang="en-ZA" sz="1800" dirty="0">
                          <a:effectLst/>
                          <a:latin typeface="Arial" panose="020B0604020202020204" pitchFamily="34" charset="0"/>
                          <a:cs typeface="Arial" panose="020B0604020202020204" pitchFamily="34" charset="0"/>
                        </a:rPr>
                        <a:t> </a:t>
                      </a:r>
                      <a:r>
                        <a:rPr lang="en-ZA" sz="1800" dirty="0" err="1">
                          <a:effectLst/>
                          <a:latin typeface="Arial" panose="020B0604020202020204" pitchFamily="34" charset="0"/>
                          <a:cs typeface="Arial" panose="020B0604020202020204" pitchFamily="34" charset="0"/>
                        </a:rPr>
                        <a:t>Cwebezela</a:t>
                      </a:r>
                      <a:r>
                        <a:rPr lang="en-ZA" sz="1800" dirty="0">
                          <a:effectLst/>
                          <a:latin typeface="Arial" panose="020B0604020202020204" pitchFamily="34" charset="0"/>
                          <a:cs typeface="Arial" panose="020B0604020202020204" pitchFamily="34" charset="0"/>
                        </a:rPr>
                        <a:t> Informal Settlement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74240718"/>
                  </a:ext>
                </a:extLst>
              </a:tr>
            </a:tbl>
          </a:graphicData>
        </a:graphic>
      </p:graphicFrame>
    </p:spTree>
    <p:extLst>
      <p:ext uri="{BB962C8B-B14F-4D97-AF65-F5344CB8AC3E}">
        <p14:creationId xmlns:p14="http://schemas.microsoft.com/office/powerpoint/2010/main" val="532852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47186" y="476672"/>
            <a:ext cx="8964488" cy="5060505"/>
          </a:xfrm>
        </p:spPr>
        <p:txBody>
          <a:bodyPr/>
          <a:lstStyle/>
          <a:p>
            <a:pPr marL="0" lvl="0" indent="0" algn="just">
              <a:buNone/>
            </a:pPr>
            <a:r>
              <a:rPr lang="en-ZA" altLang="en-US" sz="1800" b="1" dirty="0" smtClean="0">
                <a:solidFill>
                  <a:prstClr val="black"/>
                </a:solidFill>
                <a:latin typeface="Arial" panose="020B0604020202020204" pitchFamily="34" charset="0"/>
                <a:ea typeface="MS PGothic" panose="020B0600070205080204" pitchFamily="34" charset="-128"/>
                <a:cs typeface="Arial" panose="020B0604020202020204" pitchFamily="34" charset="0"/>
              </a:rPr>
              <a:t>Target</a:t>
            </a:r>
            <a:r>
              <a:rPr lang="en-ZA" altLang="en-US" sz="1800" b="1" dirty="0">
                <a:solidFill>
                  <a:prstClr val="black"/>
                </a:solidFill>
                <a:latin typeface="Arial" panose="020B0604020202020204" pitchFamily="34" charset="0"/>
                <a:ea typeface="MS PGothic" panose="020B0600070205080204" pitchFamily="34" charset="-128"/>
                <a:cs typeface="Arial" panose="020B0604020202020204" pitchFamily="34" charset="0"/>
              </a:rPr>
              <a:t>: </a:t>
            </a:r>
            <a:r>
              <a:rPr lang="en-ZA" sz="1800" dirty="0">
                <a:solidFill>
                  <a:prstClr val="black"/>
                </a:solidFill>
                <a:latin typeface="Arial" panose="020B0604020202020204" pitchFamily="34" charset="0"/>
                <a:ea typeface="Times New Roman" panose="02020603050405020304" pitchFamily="18" charset="0"/>
                <a:cs typeface="Arial" panose="020B0604020202020204" pitchFamily="34" charset="0"/>
              </a:rPr>
              <a:t>Programme implementation support provided to 50 government-led catalytic projects</a:t>
            </a:r>
          </a:p>
          <a:p>
            <a:pPr marL="0" lvl="0" indent="0" algn="just">
              <a:buNone/>
            </a:pPr>
            <a:r>
              <a:rPr lang="en-ZA" altLang="en-US" sz="1800" b="1" dirty="0" smtClean="0">
                <a:solidFill>
                  <a:prstClr val="black"/>
                </a:solidFill>
                <a:latin typeface="Arial" panose="020B0604020202020204" pitchFamily="34" charset="0"/>
                <a:ea typeface="MS PGothic" panose="020B0600070205080204" pitchFamily="34" charset="-128"/>
                <a:cs typeface="Arial" panose="020B0604020202020204" pitchFamily="34" charset="0"/>
              </a:rPr>
              <a:t>Performance:</a:t>
            </a:r>
            <a:r>
              <a:rPr lang="en-ZA" altLang="en-US" sz="1800" dirty="0" smtClean="0">
                <a:solidFill>
                  <a:prstClr val="black"/>
                </a:solidFill>
                <a:latin typeface="Arial" panose="020B0604020202020204" pitchFamily="34" charset="0"/>
                <a:cs typeface="Arial" panose="020B0604020202020204" pitchFamily="34" charset="0"/>
              </a:rPr>
              <a:t> </a:t>
            </a:r>
            <a:r>
              <a:rPr lang="en-ZA" sz="1800" dirty="0">
                <a:solidFill>
                  <a:prstClr val="black"/>
                </a:solidFill>
                <a:latin typeface="Arial" panose="020B0604020202020204" pitchFamily="34" charset="0"/>
                <a:cs typeface="Arial" panose="020B0604020202020204" pitchFamily="34" charset="0"/>
              </a:rPr>
              <a:t>The Department has provided support on programme implementation to catalytic </a:t>
            </a:r>
            <a:r>
              <a:rPr lang="en-ZA" sz="1800" dirty="0" smtClean="0">
                <a:solidFill>
                  <a:prstClr val="black"/>
                </a:solidFill>
                <a:latin typeface="Arial" panose="020B0604020202020204" pitchFamily="34" charset="0"/>
                <a:cs typeface="Arial" panose="020B0604020202020204" pitchFamily="34" charset="0"/>
              </a:rPr>
              <a:t>projects. For instance; the Steering </a:t>
            </a:r>
            <a:r>
              <a:rPr lang="en-ZA" sz="1800" dirty="0">
                <a:solidFill>
                  <a:prstClr val="black"/>
                </a:solidFill>
                <a:latin typeface="Arial" panose="020B0604020202020204" pitchFamily="34" charset="0"/>
                <a:cs typeface="Arial" panose="020B0604020202020204" pitchFamily="34" charset="0"/>
              </a:rPr>
              <a:t>committee meetings and site visits have been undertaken to ensure smooth projects implementation and inter-governmental relations.  All the approved catalytic projects </a:t>
            </a:r>
            <a:r>
              <a:rPr lang="en-ZA" sz="1800" dirty="0" smtClean="0">
                <a:solidFill>
                  <a:prstClr val="black"/>
                </a:solidFill>
                <a:latin typeface="Arial" panose="020B0604020202020204" pitchFamily="34" charset="0"/>
                <a:cs typeface="Arial" panose="020B0604020202020204" pitchFamily="34" charset="0"/>
              </a:rPr>
              <a:t>were supported.</a:t>
            </a:r>
            <a:endParaRPr lang="en-ZA" altLang="en-US" sz="18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1800" dirty="0">
              <a:solidFill>
                <a:prstClr val="black"/>
              </a:solidFill>
              <a:latin typeface="Arial" panose="020B0604020202020204" pitchFamily="34" charset="0"/>
              <a:ea typeface="MS PGothic" panose="020B0600070205080204" pitchFamily="34" charset="-128"/>
            </a:endParaRPr>
          </a:p>
          <a:p>
            <a:pPr marL="0" lvl="0" indent="0" eaLnBrk="0" hangingPunct="0">
              <a:buNone/>
            </a:pPr>
            <a:r>
              <a:rPr lang="en-ZA" sz="1800" dirty="0" smtClean="0"/>
              <a:t/>
            </a:r>
            <a:br>
              <a:rPr lang="en-ZA" sz="1800" dirty="0" smtClean="0"/>
            </a:br>
            <a:r>
              <a:rPr lang="en-ZA" sz="1800" dirty="0" smtClean="0"/>
              <a:t> </a:t>
            </a:r>
            <a:endParaRPr lang="en-US" sz="1800" dirty="0">
              <a:solidFill>
                <a:srgbClr val="000000"/>
              </a:solidFill>
              <a:latin typeface="Arial" pitchFamily="34" charset="0"/>
              <a:ea typeface="MS PGothic" panose="020B0600070205080204" pitchFamily="34" charset="-128"/>
              <a:cs typeface="+mn-cs"/>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31</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343889" y="-133043"/>
            <a:ext cx="8229600" cy="13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lvl="0" algn="l">
              <a:spcBef>
                <a:spcPct val="20000"/>
              </a:spcBef>
            </a:pPr>
            <a:r>
              <a:rPr lang="en-ZA" sz="2400" b="1" dirty="0" smtClean="0">
                <a:solidFill>
                  <a:prstClr val="black"/>
                </a:solidFill>
                <a:latin typeface="Arial Narrow" pitchFamily="34" charset="0"/>
                <a:ea typeface="ＭＳ Ｐゴシック" pitchFamily="34" charset="-128"/>
              </a:rPr>
              <a:t/>
            </a:r>
            <a:br>
              <a:rPr lang="en-ZA" sz="2400" b="1" dirty="0" smtClean="0">
                <a:solidFill>
                  <a:prstClr val="black"/>
                </a:solidFill>
                <a:latin typeface="Arial Narrow" pitchFamily="34" charset="0"/>
                <a:ea typeface="ＭＳ Ｐゴシック" pitchFamily="34" charset="-128"/>
              </a:rPr>
            </a:br>
            <a:r>
              <a:rPr lang="en-ZA" sz="2400" b="1" dirty="0">
                <a:solidFill>
                  <a:prstClr val="black"/>
                </a:solidFill>
                <a:latin typeface="Arial Narrow" pitchFamily="34" charset="0"/>
                <a:ea typeface="ＭＳ Ｐゴシック" pitchFamily="34" charset="-128"/>
              </a:rPr>
              <a:t/>
            </a:r>
            <a:br>
              <a:rPr lang="en-ZA" sz="2400" b="1" dirty="0">
                <a:solidFill>
                  <a:prstClr val="black"/>
                </a:solidFill>
                <a:latin typeface="Arial Narrow" pitchFamily="34" charset="0"/>
                <a:ea typeface="ＭＳ Ｐゴシック" pitchFamily="34" charset="-128"/>
              </a:rPr>
            </a:br>
            <a:r>
              <a:rPr lang="en-ZA" sz="2400" b="1" dirty="0" smtClean="0">
                <a:solidFill>
                  <a:prstClr val="black"/>
                </a:solidFill>
                <a:latin typeface="Arial Narrow" pitchFamily="34" charset="0"/>
                <a:ea typeface="ＭＳ Ｐゴシック" pitchFamily="34" charset="-128"/>
              </a:rPr>
              <a:t/>
            </a:r>
            <a:br>
              <a:rPr lang="en-ZA" sz="2400" b="1" dirty="0" smtClean="0">
                <a:solidFill>
                  <a:prstClr val="black"/>
                </a:solidFill>
                <a:latin typeface="Arial Narrow" pitchFamily="34" charset="0"/>
                <a:ea typeface="ＭＳ Ｐゴシック" pitchFamily="34" charset="-128"/>
              </a:rPr>
            </a:br>
            <a:r>
              <a:rPr lang="en-ZA" sz="2000" b="1" dirty="0" smtClean="0">
                <a:solidFill>
                  <a:prstClr val="black"/>
                </a:solidFill>
                <a:latin typeface="Arial" panose="020B0604020202020204" pitchFamily="34" charset="0"/>
                <a:ea typeface="ＭＳ Ｐゴシック" pitchFamily="34" charset="-128"/>
                <a:cs typeface="Arial" panose="020B0604020202020204" pitchFamily="34" charset="0"/>
              </a:rPr>
              <a:t>PROGRAMME </a:t>
            </a:r>
            <a:r>
              <a:rPr lang="en-ZA" sz="2000" b="1" dirty="0">
                <a:solidFill>
                  <a:prstClr val="black"/>
                </a:solidFill>
                <a:latin typeface="Arial" panose="020B0604020202020204" pitchFamily="34" charset="0"/>
                <a:ea typeface="ＭＳ Ｐゴシック" pitchFamily="34" charset="-128"/>
                <a:cs typeface="Arial" panose="020B0604020202020204" pitchFamily="34" charset="0"/>
              </a:rPr>
              <a:t>MONITORING AND DELIVERY SUPPORT Cont.,</a:t>
            </a:r>
            <a:r>
              <a:rPr lang="en-ZA" sz="2000" b="1" dirty="0">
                <a:solidFill>
                  <a:prstClr val="black"/>
                </a:solidFill>
                <a:latin typeface="Arial" panose="020B0604020202020204" pitchFamily="34" charset="0"/>
                <a:cs typeface="Arial" panose="020B0604020202020204" pitchFamily="34" charset="0"/>
              </a:rPr>
              <a:t> </a:t>
            </a:r>
            <a:r>
              <a:rPr lang="en-ZA" sz="2000" b="1" dirty="0" smtClean="0">
                <a:solidFill>
                  <a:prstClr val="black"/>
                </a:solidFill>
                <a:cs typeface="Times New Roman"/>
              </a:rPr>
              <a:t> </a:t>
            </a:r>
            <a:r>
              <a:rPr lang="en-ZA" sz="2000" b="1" dirty="0">
                <a:solidFill>
                  <a:prstClr val="black"/>
                </a:solidFill>
                <a:cs typeface="Times New Roman"/>
              </a:rPr>
              <a:t/>
            </a:r>
            <a:br>
              <a:rPr lang="en-ZA" sz="2000" b="1" dirty="0">
                <a:solidFill>
                  <a:prstClr val="black"/>
                </a:solidFill>
                <a:cs typeface="Times New Roman"/>
              </a:rPr>
            </a:br>
            <a:endParaRPr lang="en-US" sz="2800" dirty="0" smtClean="0">
              <a:latin typeface="Arial" pitchFamily="34" charset="0"/>
              <a:ea typeface="ＭＳ Ｐゴシック" pitchFamily="34" charset="-128"/>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94078899"/>
              </p:ext>
            </p:extLst>
          </p:nvPr>
        </p:nvGraphicFramePr>
        <p:xfrm>
          <a:off x="179512" y="2532686"/>
          <a:ext cx="8712967" cy="3520440"/>
        </p:xfrm>
        <a:graphic>
          <a:graphicData uri="http://schemas.openxmlformats.org/drawingml/2006/table">
            <a:tbl>
              <a:tblPr firstRow="1" firstCol="1" bandRow="1">
                <a:tableStyleId>{5C22544A-7EE6-4342-B048-85BDC9FD1C3A}</a:tableStyleId>
              </a:tblPr>
              <a:tblGrid>
                <a:gridCol w="1944215">
                  <a:extLst>
                    <a:ext uri="{9D8B030D-6E8A-4147-A177-3AD203B41FA5}">
                      <a16:colId xmlns:a16="http://schemas.microsoft.com/office/drawing/2014/main" xmlns="" val="230374829"/>
                    </a:ext>
                  </a:extLst>
                </a:gridCol>
                <a:gridCol w="1296144">
                  <a:extLst>
                    <a:ext uri="{9D8B030D-6E8A-4147-A177-3AD203B41FA5}">
                      <a16:colId xmlns:a16="http://schemas.microsoft.com/office/drawing/2014/main" xmlns="" val="1005263461"/>
                    </a:ext>
                  </a:extLst>
                </a:gridCol>
                <a:gridCol w="2952328">
                  <a:extLst>
                    <a:ext uri="{9D8B030D-6E8A-4147-A177-3AD203B41FA5}">
                      <a16:colId xmlns:a16="http://schemas.microsoft.com/office/drawing/2014/main" xmlns="" val="527373548"/>
                    </a:ext>
                  </a:extLst>
                </a:gridCol>
                <a:gridCol w="2520280">
                  <a:extLst>
                    <a:ext uri="{9D8B030D-6E8A-4147-A177-3AD203B41FA5}">
                      <a16:colId xmlns:a16="http://schemas.microsoft.com/office/drawing/2014/main" xmlns="" val="2073095485"/>
                    </a:ext>
                  </a:extLst>
                </a:gridCol>
              </a:tblGrid>
              <a:tr h="290901">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PROVINCE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PLANNING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PLANNING / IMPLEMENTATION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IMPLEMENTATION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609127455"/>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Gauteng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12653340"/>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Western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4733860"/>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Eastern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43210686"/>
                  </a:ext>
                </a:extLst>
              </a:tr>
              <a:tr h="290901">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Northern Cape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28822742"/>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KwaZulu Natal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94014022"/>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Free State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65694870"/>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North West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825910"/>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Limpopo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693995739"/>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Mpumalanga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644038118"/>
                  </a:ext>
                </a:extLst>
              </a:tr>
              <a:tr h="290901">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Total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17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a:effectLst/>
                          <a:latin typeface="Arial" panose="020B0604020202020204" pitchFamily="34" charset="0"/>
                          <a:cs typeface="Arial" panose="020B0604020202020204" pitchFamily="34" charset="0"/>
                        </a:rPr>
                        <a:t>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ZA" sz="1400" dirty="0">
                          <a:effectLst/>
                          <a:latin typeface="Arial" panose="020B0604020202020204" pitchFamily="34" charset="0"/>
                          <a:cs typeface="Arial" panose="020B0604020202020204" pitchFamily="34" charset="0"/>
                        </a:rPr>
                        <a:t>26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62639381"/>
                  </a:ext>
                </a:extLst>
              </a:tr>
            </a:tbl>
          </a:graphicData>
        </a:graphic>
      </p:graphicFrame>
    </p:spTree>
    <p:extLst>
      <p:ext uri="{BB962C8B-B14F-4D97-AF65-F5344CB8AC3E}">
        <p14:creationId xmlns:p14="http://schemas.microsoft.com/office/powerpoint/2010/main" val="1973217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3889" y="116632"/>
            <a:ext cx="8534400" cy="5062782"/>
          </a:xfrm>
        </p:spPr>
        <p:txBody>
          <a:bodyPr/>
          <a:lstStyle/>
          <a:p>
            <a:pPr algn="just">
              <a:lnSpc>
                <a:spcPct val="115000"/>
              </a:lnSpc>
              <a:spcAft>
                <a:spcPts val="0"/>
              </a:spcAft>
              <a:buFont typeface="Symbol"/>
              <a:buChar char=""/>
            </a:pPr>
            <a:endParaRPr lang="en-ZA" sz="2000" dirty="0" smtClean="0">
              <a:ea typeface="Times New Roman"/>
              <a:cs typeface="Times New Roman"/>
            </a:endParaRPr>
          </a:p>
          <a:p>
            <a:pPr lvl="0"/>
            <a:endParaRPr lang="en-ZA" sz="2000" dirty="0"/>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buNone/>
            </a:pPr>
            <a:r>
              <a:rPr lang="en-ZA" sz="2000" dirty="0"/>
              <a:t/>
            </a:r>
            <a:br>
              <a:rPr lang="en-ZA" sz="2000" dirty="0"/>
            </a:br>
            <a:r>
              <a:rPr lang="en-ZA" sz="2000" dirty="0"/>
              <a:t> </a:t>
            </a: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32</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51080" y="-69634"/>
            <a:ext cx="8229600" cy="68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000" b="1" dirty="0">
                <a:solidFill>
                  <a:prstClr val="black"/>
                </a:solidFill>
                <a:latin typeface="Arial" panose="020B0604020202020204" pitchFamily="34" charset="0"/>
                <a:ea typeface="ＭＳ Ｐゴシック" pitchFamily="34" charset="-128"/>
                <a:cs typeface="Arial" panose="020B0604020202020204" pitchFamily="34" charset="0"/>
              </a:rPr>
              <a:t>PROGRAMME MONITORING AND DELIVERY SUPPORT Cont.,</a:t>
            </a:r>
            <a:r>
              <a:rPr lang="en-ZA" sz="2000" b="1" dirty="0">
                <a:solidFill>
                  <a:prstClr val="black"/>
                </a:solidFill>
                <a:latin typeface="Arial" panose="020B0604020202020204" pitchFamily="34" charset="0"/>
                <a:cs typeface="Arial" panose="020B0604020202020204" pitchFamily="34" charset="0"/>
              </a:rPr>
              <a:t> </a:t>
            </a:r>
            <a:br>
              <a:rPr lang="en-ZA" sz="2000" b="1" dirty="0">
                <a:solidFill>
                  <a:prstClr val="black"/>
                </a:solidFill>
                <a:latin typeface="Arial" panose="020B0604020202020204" pitchFamily="34" charset="0"/>
                <a:cs typeface="Arial" panose="020B0604020202020204" pitchFamily="34" charset="0"/>
              </a:rPr>
            </a:br>
            <a:endParaRPr lang="en-US" sz="2000" dirty="0" smtClean="0">
              <a:latin typeface="Arial" pitchFamily="34" charset="0"/>
              <a:ea typeface="ＭＳ Ｐゴシック" pitchFamily="34" charset="-128"/>
              <a:cs typeface="Arial" pitchFamily="34" charset="0"/>
            </a:endParaRPr>
          </a:p>
        </p:txBody>
      </p:sp>
      <p:sp>
        <p:nvSpPr>
          <p:cNvPr id="3" name="Rectangle 2"/>
          <p:cNvSpPr/>
          <p:nvPr/>
        </p:nvSpPr>
        <p:spPr>
          <a:xfrm>
            <a:off x="147069" y="431142"/>
            <a:ext cx="8941231" cy="1569660"/>
          </a:xfrm>
          <a:prstGeom prst="rect">
            <a:avLst/>
          </a:prstGeom>
        </p:spPr>
        <p:txBody>
          <a:bodyPr wrap="square">
            <a:spAutoFit/>
          </a:bodyPr>
          <a:lstStyle/>
          <a:p>
            <a:pPr lvl="0" algn="just" eaLnBrk="0" hangingPunct="0">
              <a:spcAft>
                <a:spcPts val="0"/>
              </a:spcAft>
            </a:pPr>
            <a:r>
              <a:rPr lang="en-ZA" altLang="en-US" sz="1600" b="1" dirty="0" smtClean="0"/>
              <a:t>Target</a:t>
            </a:r>
            <a:r>
              <a:rPr lang="en-ZA" altLang="en-US" sz="1600" b="1" dirty="0"/>
              <a:t>: </a:t>
            </a:r>
            <a:r>
              <a:rPr lang="en-ZA" altLang="en-US" sz="1600" dirty="0"/>
              <a:t>Programme implementation support for the </a:t>
            </a:r>
            <a:r>
              <a:rPr lang="en-ZA" altLang="en-US" sz="1600" dirty="0" smtClean="0"/>
              <a:t>revitalisation </a:t>
            </a:r>
            <a:r>
              <a:rPr lang="en-ZA" altLang="en-US" sz="1600" dirty="0"/>
              <a:t>of distressed mining communities in 23 Local Municipalities </a:t>
            </a:r>
            <a:r>
              <a:rPr lang="en-ZA" altLang="en-US" sz="1600" dirty="0" smtClean="0"/>
              <a:t>provided</a:t>
            </a:r>
          </a:p>
          <a:p>
            <a:pPr lvl="0" algn="just" eaLnBrk="0" hangingPunct="0">
              <a:spcAft>
                <a:spcPts val="0"/>
              </a:spcAft>
            </a:pPr>
            <a:r>
              <a:rPr lang="en-ZA" sz="1600" b="1" dirty="0" smtClean="0"/>
              <a:t>Performance</a:t>
            </a:r>
            <a:r>
              <a:rPr lang="en-ZA" sz="1600" b="1" dirty="0"/>
              <a:t>: </a:t>
            </a:r>
            <a:r>
              <a:rPr lang="en-ZA" sz="1600" dirty="0"/>
              <a:t>Programme implementation support for the </a:t>
            </a:r>
            <a:r>
              <a:rPr lang="en-ZA" sz="1600" dirty="0" smtClean="0"/>
              <a:t>revitalisation </a:t>
            </a:r>
            <a:r>
              <a:rPr lang="en-ZA" sz="1600" dirty="0"/>
              <a:t>of distressed mining communities in 23 Local Municipalities </a:t>
            </a:r>
            <a:r>
              <a:rPr lang="en-ZA" sz="1600" dirty="0" smtClean="0"/>
              <a:t>provided (see the table  on c</a:t>
            </a:r>
            <a:r>
              <a:rPr lang="en-ZA" altLang="en-US" sz="1600" dirty="0" smtClean="0">
                <a:solidFill>
                  <a:srgbClr val="000000"/>
                </a:solidFill>
                <a:ea typeface="MS PGothic" panose="020B0600070205080204" pitchFamily="34" charset="-128"/>
                <a:cs typeface="Arial" panose="020B0604020202020204" pitchFamily="34" charset="0"/>
              </a:rPr>
              <a:t>onfirmed </a:t>
            </a:r>
            <a:r>
              <a:rPr lang="en-ZA" altLang="en-US" sz="1600" dirty="0">
                <a:solidFill>
                  <a:srgbClr val="000000"/>
                </a:solidFill>
                <a:ea typeface="MS PGothic" panose="020B0600070205080204" pitchFamily="34" charset="-128"/>
                <a:cs typeface="Arial" panose="020B0604020202020204" pitchFamily="34" charset="0"/>
              </a:rPr>
              <a:t>Municipal Human Settlements Multi-year </a:t>
            </a:r>
            <a:r>
              <a:rPr lang="en-ZA" altLang="en-US" sz="1600" dirty="0" smtClean="0">
                <a:solidFill>
                  <a:srgbClr val="000000"/>
                </a:solidFill>
                <a:ea typeface="MS PGothic" panose="020B0600070205080204" pitchFamily="34" charset="-128"/>
                <a:cs typeface="Arial" panose="020B0604020202020204" pitchFamily="34" charset="0"/>
              </a:rPr>
              <a:t>Priorities bellow)</a:t>
            </a:r>
            <a:endParaRPr lang="en-ZA" altLang="en-US" sz="1600" dirty="0"/>
          </a:p>
          <a:p>
            <a:pPr lvl="0" algn="just" eaLnBrk="0" hangingPunct="0">
              <a:spcAft>
                <a:spcPts val="0"/>
              </a:spcAft>
            </a:pPr>
            <a:endParaRPr lang="en-ZA" sz="1600" dirty="0">
              <a:ea typeface="MS PGothic" panose="020B0600070205080204" pitchFamily="34" charset="-128"/>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82451253"/>
              </p:ext>
            </p:extLst>
          </p:nvPr>
        </p:nvGraphicFramePr>
        <p:xfrm>
          <a:off x="200270" y="1700808"/>
          <a:ext cx="8731219" cy="4236610"/>
        </p:xfrm>
        <a:graphic>
          <a:graphicData uri="http://schemas.openxmlformats.org/drawingml/2006/table">
            <a:tbl>
              <a:tblPr firstRow="1" firstCol="1" bandRow="1">
                <a:tableStyleId>{5C22544A-7EE6-4342-B048-85BDC9FD1C3A}</a:tableStyleId>
              </a:tblPr>
              <a:tblGrid>
                <a:gridCol w="1169985">
                  <a:extLst>
                    <a:ext uri="{9D8B030D-6E8A-4147-A177-3AD203B41FA5}">
                      <a16:colId xmlns:a16="http://schemas.microsoft.com/office/drawing/2014/main" xmlns="" val="2930673607"/>
                    </a:ext>
                  </a:extLst>
                </a:gridCol>
                <a:gridCol w="2474007">
                  <a:extLst>
                    <a:ext uri="{9D8B030D-6E8A-4147-A177-3AD203B41FA5}">
                      <a16:colId xmlns:a16="http://schemas.microsoft.com/office/drawing/2014/main" xmlns="" val="1303363035"/>
                    </a:ext>
                  </a:extLst>
                </a:gridCol>
                <a:gridCol w="1894876">
                  <a:extLst>
                    <a:ext uri="{9D8B030D-6E8A-4147-A177-3AD203B41FA5}">
                      <a16:colId xmlns:a16="http://schemas.microsoft.com/office/drawing/2014/main" xmlns="" val="3824067940"/>
                    </a:ext>
                  </a:extLst>
                </a:gridCol>
                <a:gridCol w="3192351">
                  <a:extLst>
                    <a:ext uri="{9D8B030D-6E8A-4147-A177-3AD203B41FA5}">
                      <a16:colId xmlns:a16="http://schemas.microsoft.com/office/drawing/2014/main" xmlns="" val="4163862353"/>
                    </a:ext>
                  </a:extLst>
                </a:gridCol>
              </a:tblGrid>
              <a:tr h="668199">
                <a:tc>
                  <a:txBody>
                    <a:bodyPr/>
                    <a:lstStyle/>
                    <a:p>
                      <a:pPr>
                        <a:lnSpc>
                          <a:spcPct val="115000"/>
                        </a:lnSpc>
                        <a:spcAft>
                          <a:spcPts val="0"/>
                        </a:spcAft>
                      </a:pPr>
                      <a:r>
                        <a:rPr lang="en-ZA" sz="1400" kern="1200" dirty="0">
                          <a:effectLst/>
                        </a:rPr>
                        <a:t>Province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Local Municipalities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2020/21 Provincial Ring-Fenced Allocations (DORA) – R’000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a:effectLst/>
                        </a:rPr>
                        <a:t>Human Settlements Priorities (Linked to the Project Pipeline and Provincial Business Plans)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extLst>
                  <a:ext uri="{0D108BD9-81ED-4DB2-BD59-A6C34878D82A}">
                    <a16:rowId xmlns:a16="http://schemas.microsoft.com/office/drawing/2014/main" xmlns="" val="3405791143"/>
                  </a:ext>
                </a:extLst>
              </a:tr>
              <a:tr h="668199">
                <a:tc>
                  <a:txBody>
                    <a:bodyPr/>
                    <a:lstStyle/>
                    <a:p>
                      <a:pPr>
                        <a:lnSpc>
                          <a:spcPct val="115000"/>
                        </a:lnSpc>
                        <a:spcAft>
                          <a:spcPts val="0"/>
                        </a:spcAft>
                      </a:pPr>
                      <a:r>
                        <a:rPr lang="en-ZA" sz="1400" kern="1200">
                          <a:effectLst/>
                        </a:rPr>
                        <a:t>Limpopo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err="1">
                          <a:effectLst/>
                        </a:rPr>
                        <a:t>Fetakgomo</a:t>
                      </a:r>
                      <a:r>
                        <a:rPr lang="en-ZA" sz="1400" kern="1200" dirty="0">
                          <a:effectLst/>
                        </a:rPr>
                        <a:t>/Greater </a:t>
                      </a:r>
                      <a:r>
                        <a:rPr lang="en-ZA" sz="1400" kern="1200" dirty="0" err="1">
                          <a:effectLst/>
                        </a:rPr>
                        <a:t>Tubatse</a:t>
                      </a:r>
                      <a:r>
                        <a:rPr lang="en-ZA" sz="1400" kern="1200" dirty="0">
                          <a:effectLst/>
                        </a:rPr>
                        <a:t>,  Elias </a:t>
                      </a:r>
                      <a:r>
                        <a:rPr lang="en-ZA" sz="1400" kern="1200" dirty="0" err="1">
                          <a:effectLst/>
                        </a:rPr>
                        <a:t>Motsoaledi</a:t>
                      </a:r>
                      <a:r>
                        <a:rPr lang="en-ZA" sz="1400" kern="1200" dirty="0">
                          <a:effectLst/>
                        </a:rPr>
                        <a:t>, </a:t>
                      </a:r>
                      <a:r>
                        <a:rPr lang="en-ZA" sz="1400" kern="1200" dirty="0" err="1">
                          <a:effectLst/>
                        </a:rPr>
                        <a:t>Lephalale</a:t>
                      </a:r>
                      <a:r>
                        <a:rPr lang="en-ZA" sz="1400" kern="1200" dirty="0">
                          <a:effectLst/>
                        </a:rPr>
                        <a:t>, </a:t>
                      </a:r>
                      <a:r>
                        <a:rPr lang="en-ZA" sz="1400" kern="1200" dirty="0" err="1">
                          <a:effectLst/>
                        </a:rPr>
                        <a:t>Thabazimbi</a:t>
                      </a:r>
                      <a:r>
                        <a:rPr lang="en-ZA" sz="1400" kern="1200" dirty="0">
                          <a:effectLst/>
                        </a:rPr>
                        <a:t>, </a:t>
                      </a:r>
                      <a:r>
                        <a:rPr lang="en-ZA" sz="1400" kern="1200" dirty="0" err="1">
                          <a:effectLst/>
                        </a:rPr>
                        <a:t>Mogalakwena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a:effectLst/>
                        </a:rPr>
                        <a:t>R80m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rowSpan="6">
                  <a:txBody>
                    <a:bodyPr/>
                    <a:lstStyle/>
                    <a:p>
                      <a:pPr marL="342900" lvl="0" indent="-342900">
                        <a:lnSpc>
                          <a:spcPct val="150000"/>
                        </a:lnSpc>
                        <a:spcAft>
                          <a:spcPts val="0"/>
                        </a:spcAft>
                        <a:buFont typeface="Arial" panose="020B0604020202020204" pitchFamily="34" charset="0"/>
                        <a:buChar char="•"/>
                        <a:tabLst>
                          <a:tab pos="457200" algn="l"/>
                        </a:tabLst>
                      </a:pPr>
                      <a:r>
                        <a:rPr lang="en-ZA" sz="1400" kern="1200" dirty="0">
                          <a:effectLst/>
                        </a:rPr>
                        <a:t>Installation and/or upgrading of bulk infrastructure and services</a:t>
                      </a:r>
                      <a:endParaRPr lang="en-ZA" sz="1400" dirty="0">
                        <a:effectLst/>
                      </a:endParaRPr>
                    </a:p>
                    <a:p>
                      <a:pPr marL="342900" lvl="0" indent="-342900">
                        <a:lnSpc>
                          <a:spcPct val="150000"/>
                        </a:lnSpc>
                        <a:spcAft>
                          <a:spcPts val="0"/>
                        </a:spcAft>
                        <a:buFont typeface="Arial" panose="020B0604020202020204" pitchFamily="34" charset="0"/>
                        <a:buChar char="•"/>
                        <a:tabLst>
                          <a:tab pos="457200" algn="l"/>
                        </a:tabLst>
                      </a:pPr>
                      <a:r>
                        <a:rPr lang="en-ZA" sz="1400" kern="1200" dirty="0">
                          <a:effectLst/>
                        </a:rPr>
                        <a:t>Informal settlements upgrading</a:t>
                      </a:r>
                      <a:endParaRPr lang="en-ZA" sz="1400" dirty="0">
                        <a:effectLst/>
                      </a:endParaRPr>
                    </a:p>
                    <a:p>
                      <a:pPr marL="342900" lvl="0" indent="-342900">
                        <a:lnSpc>
                          <a:spcPct val="150000"/>
                        </a:lnSpc>
                        <a:spcAft>
                          <a:spcPts val="0"/>
                        </a:spcAft>
                        <a:buFont typeface="Arial" panose="020B0604020202020204" pitchFamily="34" charset="0"/>
                        <a:buChar char="•"/>
                        <a:tabLst>
                          <a:tab pos="457200" algn="l"/>
                        </a:tabLst>
                      </a:pPr>
                      <a:r>
                        <a:rPr lang="en-ZA" sz="1400" kern="1200" dirty="0">
                          <a:effectLst/>
                        </a:rPr>
                        <a:t>Provision of home-ownership and rental housing opportunities</a:t>
                      </a:r>
                      <a:endParaRPr lang="en-ZA" sz="1400" dirty="0">
                        <a:effectLst/>
                      </a:endParaRPr>
                    </a:p>
                    <a:p>
                      <a:pPr marL="342900" lvl="0" indent="-342900">
                        <a:lnSpc>
                          <a:spcPct val="150000"/>
                        </a:lnSpc>
                        <a:spcAft>
                          <a:spcPts val="0"/>
                        </a:spcAft>
                        <a:buFont typeface="Arial" panose="020B0604020202020204" pitchFamily="34" charset="0"/>
                        <a:buChar char="•"/>
                        <a:tabLst>
                          <a:tab pos="457200" algn="l"/>
                        </a:tabLst>
                      </a:pPr>
                      <a:r>
                        <a:rPr lang="en-ZA" sz="1400" kern="1200" dirty="0">
                          <a:effectLst/>
                        </a:rPr>
                        <a:t>Identification and acquisition of pubic and/or private land for human settlement development</a:t>
                      </a:r>
                      <a:endParaRPr lang="en-ZA" sz="1400" dirty="0">
                        <a:effectLst/>
                      </a:endParaRPr>
                    </a:p>
                    <a:p>
                      <a:pPr marL="342900" lvl="0" indent="-342900">
                        <a:lnSpc>
                          <a:spcPct val="150000"/>
                        </a:lnSpc>
                        <a:spcAft>
                          <a:spcPts val="0"/>
                        </a:spcAft>
                        <a:buFont typeface="Arial" panose="020B0604020202020204" pitchFamily="34" charset="0"/>
                        <a:buChar char="•"/>
                        <a:tabLst>
                          <a:tab pos="457200" algn="l"/>
                        </a:tabLst>
                      </a:pPr>
                      <a:r>
                        <a:rPr lang="en-ZA" sz="1400" kern="1200" dirty="0">
                          <a:effectLst/>
                        </a:rPr>
                        <a:t>Legacy assets and distressed infrastructure</a:t>
                      </a:r>
                      <a:endParaRPr lang="en-ZA" sz="1400" dirty="0">
                        <a:effectLst/>
                        <a:latin typeface="Calibri" panose="020F0502020204030204" pitchFamily="34" charset="0"/>
                        <a:cs typeface="Times New Roman" panose="02020603050405020304" pitchFamily="18" charset="0"/>
                      </a:endParaRPr>
                    </a:p>
                  </a:txBody>
                  <a:tcPr marL="28662" marR="28662" marT="9346" marB="0"/>
                </a:tc>
                <a:extLst>
                  <a:ext uri="{0D108BD9-81ED-4DB2-BD59-A6C34878D82A}">
                    <a16:rowId xmlns:a16="http://schemas.microsoft.com/office/drawing/2014/main" xmlns="" val="2713246666"/>
                  </a:ext>
                </a:extLst>
              </a:tr>
              <a:tr h="443922">
                <a:tc>
                  <a:txBody>
                    <a:bodyPr/>
                    <a:lstStyle/>
                    <a:p>
                      <a:pPr>
                        <a:lnSpc>
                          <a:spcPct val="115000"/>
                        </a:lnSpc>
                        <a:spcAft>
                          <a:spcPts val="0"/>
                        </a:spcAft>
                      </a:pPr>
                      <a:r>
                        <a:rPr lang="en-ZA" sz="1400" kern="1200" dirty="0">
                          <a:effectLst/>
                        </a:rPr>
                        <a:t>Gauteng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Rand West City, Mogale City, Merafong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R68m</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vMerge="1">
                  <a:txBody>
                    <a:bodyPr/>
                    <a:lstStyle/>
                    <a:p>
                      <a:endParaRPr lang="en-ZA"/>
                    </a:p>
                  </a:txBody>
                  <a:tcPr/>
                </a:tc>
                <a:extLst>
                  <a:ext uri="{0D108BD9-81ED-4DB2-BD59-A6C34878D82A}">
                    <a16:rowId xmlns:a16="http://schemas.microsoft.com/office/drawing/2014/main" xmlns="" val="1678782501"/>
                  </a:ext>
                </a:extLst>
              </a:tr>
              <a:tr h="668199">
                <a:tc>
                  <a:txBody>
                    <a:bodyPr/>
                    <a:lstStyle/>
                    <a:p>
                      <a:pPr>
                        <a:lnSpc>
                          <a:spcPct val="115000"/>
                        </a:lnSpc>
                        <a:spcAft>
                          <a:spcPts val="0"/>
                        </a:spcAft>
                      </a:pPr>
                      <a:r>
                        <a:rPr lang="en-ZA" sz="1400" kern="1200">
                          <a:effectLst/>
                        </a:rPr>
                        <a:t>North West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Rustenburg, Moses Kotane, Madibeng, Kgetleng Rivier, City of Matlosana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a:effectLst/>
                        </a:rPr>
                        <a:t>R155m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vMerge="1">
                  <a:txBody>
                    <a:bodyPr/>
                    <a:lstStyle/>
                    <a:p>
                      <a:endParaRPr lang="en-ZA"/>
                    </a:p>
                  </a:txBody>
                  <a:tcPr/>
                </a:tc>
                <a:extLst>
                  <a:ext uri="{0D108BD9-81ED-4DB2-BD59-A6C34878D82A}">
                    <a16:rowId xmlns:a16="http://schemas.microsoft.com/office/drawing/2014/main" xmlns="" val="1716549817"/>
                  </a:ext>
                </a:extLst>
              </a:tr>
              <a:tr h="443922">
                <a:tc>
                  <a:txBody>
                    <a:bodyPr/>
                    <a:lstStyle/>
                    <a:p>
                      <a:pPr>
                        <a:lnSpc>
                          <a:spcPct val="115000"/>
                        </a:lnSpc>
                        <a:spcAft>
                          <a:spcPts val="0"/>
                        </a:spcAft>
                      </a:pPr>
                      <a:r>
                        <a:rPr lang="en-ZA" sz="1400" kern="1200">
                          <a:effectLst/>
                        </a:rPr>
                        <a:t>Mpumalanga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Emalahleni, Steve Tshwete, Thaba Chweu</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R120m</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vMerge="1">
                  <a:txBody>
                    <a:bodyPr/>
                    <a:lstStyle/>
                    <a:p>
                      <a:endParaRPr lang="en-ZA"/>
                    </a:p>
                  </a:txBody>
                  <a:tcPr/>
                </a:tc>
                <a:extLst>
                  <a:ext uri="{0D108BD9-81ED-4DB2-BD59-A6C34878D82A}">
                    <a16:rowId xmlns:a16="http://schemas.microsoft.com/office/drawing/2014/main" xmlns="" val="748805568"/>
                  </a:ext>
                </a:extLst>
              </a:tr>
              <a:tr h="219645">
                <a:tc>
                  <a:txBody>
                    <a:bodyPr/>
                    <a:lstStyle/>
                    <a:p>
                      <a:pPr>
                        <a:lnSpc>
                          <a:spcPct val="115000"/>
                        </a:lnSpc>
                        <a:spcAft>
                          <a:spcPts val="0"/>
                        </a:spcAft>
                      </a:pPr>
                      <a:r>
                        <a:rPr lang="en-ZA" sz="1400" kern="1200">
                          <a:effectLst/>
                        </a:rPr>
                        <a:t>Free State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a:effectLst/>
                        </a:rPr>
                        <a:t>Matjhabeng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a:effectLst/>
                        </a:rPr>
                        <a:t>R30m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vMerge="1">
                  <a:txBody>
                    <a:bodyPr/>
                    <a:lstStyle/>
                    <a:p>
                      <a:endParaRPr lang="en-ZA"/>
                    </a:p>
                  </a:txBody>
                  <a:tcPr/>
                </a:tc>
                <a:extLst>
                  <a:ext uri="{0D108BD9-81ED-4DB2-BD59-A6C34878D82A}">
                    <a16:rowId xmlns:a16="http://schemas.microsoft.com/office/drawing/2014/main" xmlns="" val="4097587206"/>
                  </a:ext>
                </a:extLst>
              </a:tr>
              <a:tr h="668199">
                <a:tc>
                  <a:txBody>
                    <a:bodyPr/>
                    <a:lstStyle/>
                    <a:p>
                      <a:pPr>
                        <a:lnSpc>
                          <a:spcPct val="115000"/>
                        </a:lnSpc>
                        <a:spcAft>
                          <a:spcPts val="0"/>
                        </a:spcAft>
                      </a:pPr>
                      <a:r>
                        <a:rPr lang="en-ZA" sz="1400" kern="1200">
                          <a:effectLst/>
                        </a:rPr>
                        <a:t>Northern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err="1">
                          <a:effectLst/>
                        </a:rPr>
                        <a:t>Gamagara</a:t>
                      </a:r>
                      <a:r>
                        <a:rPr lang="en-ZA" sz="1400" kern="1200" dirty="0">
                          <a:effectLst/>
                        </a:rPr>
                        <a:t>, </a:t>
                      </a:r>
                      <a:r>
                        <a:rPr lang="en-ZA" sz="1400" kern="1200" dirty="0" err="1">
                          <a:effectLst/>
                        </a:rPr>
                        <a:t>Ga-Segonyana</a:t>
                      </a:r>
                      <a:r>
                        <a:rPr lang="en-ZA" sz="1400" kern="1200" dirty="0">
                          <a:effectLst/>
                        </a:rPr>
                        <a:t>, Joe </a:t>
                      </a:r>
                      <a:r>
                        <a:rPr lang="en-ZA" sz="1400" kern="1200" dirty="0" err="1">
                          <a:effectLst/>
                        </a:rPr>
                        <a:t>Morolong</a:t>
                      </a:r>
                      <a:r>
                        <a:rPr lang="en-ZA" sz="1400" kern="1200" dirty="0">
                          <a:effectLst/>
                        </a:rPr>
                        <a:t>, </a:t>
                      </a:r>
                      <a:r>
                        <a:rPr lang="en-ZA" sz="1400" kern="1200" dirty="0" err="1">
                          <a:effectLst/>
                        </a:rPr>
                        <a:t>Kgatelopele</a:t>
                      </a:r>
                      <a:r>
                        <a:rPr lang="en-ZA" sz="1400" kern="1200" dirty="0">
                          <a:effectLst/>
                        </a:rPr>
                        <a:t>, </a:t>
                      </a:r>
                      <a:r>
                        <a:rPr lang="en-ZA" sz="1400" kern="1200" dirty="0" err="1">
                          <a:effectLst/>
                        </a:rPr>
                        <a:t>Tsatsabane</a:t>
                      </a:r>
                      <a:r>
                        <a:rPr lang="en-ZA" sz="1400" kern="1200" dirty="0">
                          <a:effectLst/>
                        </a:rPr>
                        <a:t>, </a:t>
                      </a:r>
                      <a:r>
                        <a:rPr lang="en-ZA" sz="1400" kern="1200" dirty="0" err="1">
                          <a:effectLst/>
                        </a:rPr>
                        <a:t>Khai</a:t>
                      </a:r>
                      <a:r>
                        <a:rPr lang="en-ZA" sz="1400" kern="1200" dirty="0">
                          <a:effectLst/>
                        </a:rPr>
                        <a:t>-Ma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a:txBody>
                    <a:bodyPr/>
                    <a:lstStyle/>
                    <a:p>
                      <a:pPr>
                        <a:lnSpc>
                          <a:spcPct val="115000"/>
                        </a:lnSpc>
                        <a:spcAft>
                          <a:spcPts val="0"/>
                        </a:spcAft>
                      </a:pPr>
                      <a:r>
                        <a:rPr lang="en-ZA" sz="1400" kern="1200" dirty="0">
                          <a:effectLst/>
                        </a:rPr>
                        <a:t>R90m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62" marR="28662" marT="9346" marB="0"/>
                </a:tc>
                <a:tc vMerge="1">
                  <a:txBody>
                    <a:bodyPr/>
                    <a:lstStyle/>
                    <a:p>
                      <a:endParaRPr lang="en-ZA"/>
                    </a:p>
                  </a:txBody>
                  <a:tcPr/>
                </a:tc>
                <a:extLst>
                  <a:ext uri="{0D108BD9-81ED-4DB2-BD59-A6C34878D82A}">
                    <a16:rowId xmlns:a16="http://schemas.microsoft.com/office/drawing/2014/main" xmlns="" val="2774320692"/>
                  </a:ext>
                </a:extLst>
              </a:tr>
            </a:tbl>
          </a:graphicData>
        </a:graphic>
      </p:graphicFrame>
    </p:spTree>
    <p:extLst>
      <p:ext uri="{BB962C8B-B14F-4D97-AF65-F5344CB8AC3E}">
        <p14:creationId xmlns:p14="http://schemas.microsoft.com/office/powerpoint/2010/main" val="832839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3889" y="116632"/>
            <a:ext cx="8534400" cy="5062782"/>
          </a:xfrm>
        </p:spPr>
        <p:txBody>
          <a:bodyPr/>
          <a:lstStyle/>
          <a:p>
            <a:pPr algn="just">
              <a:lnSpc>
                <a:spcPct val="115000"/>
              </a:lnSpc>
              <a:spcAft>
                <a:spcPts val="0"/>
              </a:spcAft>
              <a:buFont typeface="Symbol"/>
              <a:buChar char=""/>
            </a:pPr>
            <a:endParaRPr lang="en-ZA" sz="2000" dirty="0" smtClean="0">
              <a:ea typeface="Times New Roman"/>
              <a:cs typeface="Times New Roman"/>
            </a:endParaRPr>
          </a:p>
          <a:p>
            <a:pPr lvl="0"/>
            <a:endParaRPr lang="en-ZA" sz="2000" dirty="0"/>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buNone/>
            </a:pPr>
            <a:r>
              <a:rPr lang="en-ZA" sz="2000" dirty="0"/>
              <a:t/>
            </a:r>
            <a:br>
              <a:rPr lang="en-ZA" sz="2000" dirty="0"/>
            </a:br>
            <a:r>
              <a:rPr lang="en-ZA" sz="2000" dirty="0"/>
              <a:t> </a:t>
            </a: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33</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25680" y="469898"/>
            <a:ext cx="8229600" cy="38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000" b="1" dirty="0">
                <a:solidFill>
                  <a:prstClr val="black"/>
                </a:solidFill>
                <a:latin typeface="Arial" panose="020B0604020202020204" pitchFamily="34" charset="0"/>
                <a:ea typeface="ＭＳ Ｐゴシック" pitchFamily="34" charset="-128"/>
                <a:cs typeface="Arial" panose="020B0604020202020204" pitchFamily="34" charset="0"/>
              </a:rPr>
              <a:t>PROGRAMME MONITORING AND DELIVERY SUPPORT Cont.,</a:t>
            </a:r>
            <a:r>
              <a:rPr lang="en-ZA" sz="2000" b="1" dirty="0">
                <a:solidFill>
                  <a:prstClr val="black"/>
                </a:solidFill>
                <a:latin typeface="Arial" panose="020B0604020202020204" pitchFamily="34" charset="0"/>
                <a:cs typeface="Arial" panose="020B0604020202020204" pitchFamily="34" charset="0"/>
              </a:rPr>
              <a:t> </a:t>
            </a:r>
            <a:br>
              <a:rPr lang="en-ZA" sz="2000" b="1" dirty="0">
                <a:solidFill>
                  <a:prstClr val="black"/>
                </a:solidFill>
                <a:latin typeface="Arial" panose="020B0604020202020204" pitchFamily="34" charset="0"/>
                <a:cs typeface="Arial" panose="020B0604020202020204" pitchFamily="34" charset="0"/>
              </a:rPr>
            </a:br>
            <a:endParaRPr lang="en-US" sz="2000" dirty="0" smtClean="0">
              <a:latin typeface="Arial" pitchFamily="34" charset="0"/>
              <a:ea typeface="ＭＳ Ｐゴシック" pitchFamily="34" charset="-128"/>
              <a:cs typeface="Arial" pitchFamily="34" charset="0"/>
            </a:endParaRPr>
          </a:p>
        </p:txBody>
      </p:sp>
      <p:sp>
        <p:nvSpPr>
          <p:cNvPr id="3" name="Rectangle 2"/>
          <p:cNvSpPr/>
          <p:nvPr/>
        </p:nvSpPr>
        <p:spPr>
          <a:xfrm>
            <a:off x="140473" y="664190"/>
            <a:ext cx="8941231" cy="5194179"/>
          </a:xfrm>
          <a:prstGeom prst="rect">
            <a:avLst/>
          </a:prstGeom>
        </p:spPr>
        <p:txBody>
          <a:bodyPr wrap="square">
            <a:spAutoFit/>
          </a:bodyPr>
          <a:lstStyle/>
          <a:p>
            <a:pPr lvl="0" algn="just" eaLnBrk="0" hangingPunct="0">
              <a:spcAft>
                <a:spcPts val="0"/>
              </a:spcAft>
            </a:pPr>
            <a:r>
              <a:rPr lang="en-ZA" altLang="en-US" sz="1600" b="1" dirty="0" smtClean="0"/>
              <a:t>Target</a:t>
            </a:r>
            <a:r>
              <a:rPr lang="en-ZA" altLang="en-US" sz="1600" b="1" dirty="0"/>
              <a:t>: </a:t>
            </a:r>
            <a:r>
              <a:rPr lang="en-ZA" sz="1600" dirty="0">
                <a:solidFill>
                  <a:srgbClr val="000000"/>
                </a:solidFill>
                <a:ea typeface="Times New Roman" panose="02020603050405020304" pitchFamily="18" charset="0"/>
              </a:rPr>
              <a:t>Supported in the delivery of </a:t>
            </a:r>
            <a:r>
              <a:rPr lang="en-ZA" sz="1600" dirty="0" smtClean="0">
                <a:solidFill>
                  <a:srgbClr val="000000"/>
                </a:solidFill>
                <a:ea typeface="Times New Roman" panose="02020603050405020304" pitchFamily="18" charset="0"/>
              </a:rPr>
              <a:t>500 </a:t>
            </a:r>
            <a:r>
              <a:rPr lang="en-ZA" sz="1600" dirty="0">
                <a:solidFill>
                  <a:srgbClr val="000000"/>
                </a:solidFill>
                <a:ea typeface="Times New Roman" panose="02020603050405020304" pitchFamily="18" charset="0"/>
              </a:rPr>
              <a:t>housing opportunities to Military </a:t>
            </a:r>
            <a:r>
              <a:rPr lang="en-ZA" sz="1600" dirty="0" smtClean="0">
                <a:solidFill>
                  <a:srgbClr val="000000"/>
                </a:solidFill>
                <a:ea typeface="Times New Roman" panose="02020603050405020304" pitchFamily="18" charset="0"/>
              </a:rPr>
              <a:t>Veterans</a:t>
            </a:r>
            <a:endParaRPr lang="en-ZA" altLang="en-US" sz="1600" dirty="0" smtClean="0"/>
          </a:p>
          <a:p>
            <a:pPr algn="just">
              <a:lnSpc>
                <a:spcPct val="115000"/>
              </a:lnSpc>
              <a:spcAft>
                <a:spcPts val="0"/>
              </a:spcAft>
            </a:pPr>
            <a:r>
              <a:rPr lang="en-ZA" sz="1600" b="1" dirty="0" smtClean="0"/>
              <a:t>Performance</a:t>
            </a:r>
            <a:r>
              <a:rPr lang="en-ZA" sz="1600" b="1" dirty="0"/>
              <a:t>: </a:t>
            </a:r>
            <a:r>
              <a:rPr lang="en-US" sz="1600" dirty="0">
                <a:ea typeface="Times New Roman" panose="02020603050405020304" pitchFamily="18" charset="0"/>
                <a:cs typeface="Times New Roman" panose="02020603050405020304" pitchFamily="18" charset="0"/>
              </a:rPr>
              <a:t>During the period under review the Department supported all nine provinces to deliver 408 housing opportunities to military veterans, the deviation was due to l</a:t>
            </a:r>
            <a:r>
              <a:rPr lang="en-ZA" sz="1600" dirty="0" err="1">
                <a:solidFill>
                  <a:srgbClr val="000000"/>
                </a:solidFill>
                <a:ea typeface="Times New Roman" panose="02020603050405020304" pitchFamily="18" charset="0"/>
                <a:cs typeface="Times New Roman" panose="02020603050405020304" pitchFamily="18" charset="0"/>
              </a:rPr>
              <a:t>ack</a:t>
            </a:r>
            <a:r>
              <a:rPr lang="en-ZA" sz="1600" dirty="0">
                <a:solidFill>
                  <a:srgbClr val="000000"/>
                </a:solidFill>
                <a:ea typeface="Times New Roman" panose="02020603050405020304" pitchFamily="18" charset="0"/>
                <a:cs typeface="Times New Roman" panose="02020603050405020304" pitchFamily="18" charset="0"/>
              </a:rPr>
              <a:t> of approved Military Veterans who are in need of houses from DMV.</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dirty="0" smtClean="0">
                <a:ea typeface="Times New Roman" panose="02020603050405020304" pitchFamily="18" charset="0"/>
                <a:cs typeface="Times New Roman" panose="02020603050405020304" pitchFamily="18" charset="0"/>
              </a:rPr>
              <a:t>The </a:t>
            </a:r>
            <a:r>
              <a:rPr lang="en-US" sz="1600" dirty="0">
                <a:ea typeface="Times New Roman" panose="02020603050405020304" pitchFamily="18" charset="0"/>
                <a:cs typeface="Times New Roman" panose="02020603050405020304" pitchFamily="18" charset="0"/>
              </a:rPr>
              <a:t>table below indicate the breakdown of delivery per province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smtClean="0"/>
          </a:p>
          <a:p>
            <a:pPr>
              <a:lnSpc>
                <a:spcPct val="107000"/>
              </a:lnSpc>
              <a:spcAft>
                <a:spcPts val="0"/>
              </a:spcAft>
            </a:pPr>
            <a:endParaRPr lang="en-ZA" sz="1600" b="1" dirty="0">
              <a:ea typeface="Times New Roman" panose="02020603050405020304" pitchFamily="18" charset="0"/>
              <a:cs typeface="Times New Roman" panose="02020603050405020304" pitchFamily="18" charset="0"/>
            </a:endParaRPr>
          </a:p>
          <a:p>
            <a:pPr>
              <a:lnSpc>
                <a:spcPct val="107000"/>
              </a:lnSpc>
              <a:spcAft>
                <a:spcPts val="0"/>
              </a:spcAft>
            </a:pPr>
            <a:endParaRPr lang="en-ZA" sz="1600" b="1" dirty="0" smtClean="0">
              <a:ea typeface="Times New Roman" panose="02020603050405020304" pitchFamily="18" charset="0"/>
              <a:cs typeface="Times New Roman" panose="02020603050405020304" pitchFamily="18" charset="0"/>
            </a:endParaRPr>
          </a:p>
          <a:p>
            <a:pPr>
              <a:lnSpc>
                <a:spcPct val="107000"/>
              </a:lnSpc>
              <a:spcAft>
                <a:spcPts val="0"/>
              </a:spcAft>
            </a:pPr>
            <a:endParaRPr lang="en-ZA" sz="1600" b="1" dirty="0">
              <a:ea typeface="Times New Roman" panose="02020603050405020304" pitchFamily="18" charset="0"/>
              <a:cs typeface="Times New Roman" panose="02020603050405020304" pitchFamily="18" charset="0"/>
            </a:endParaRPr>
          </a:p>
          <a:p>
            <a:pPr>
              <a:lnSpc>
                <a:spcPct val="107000"/>
              </a:lnSpc>
              <a:spcAft>
                <a:spcPts val="0"/>
              </a:spcAft>
            </a:pPr>
            <a:r>
              <a:rPr lang="en-ZA" sz="1600" dirty="0">
                <a:ea typeface="Times New Roman" panose="02020603050405020304" pitchFamily="18" charset="0"/>
                <a:cs typeface="Times New Roman" panose="02020603050405020304" pitchFamily="18" charset="0"/>
              </a:rPr>
              <a:t> </a:t>
            </a:r>
            <a:r>
              <a:rPr lang="en-ZA" sz="1600" dirty="0" smtClean="0"/>
              <a:t> </a:t>
            </a:r>
          </a:p>
          <a:p>
            <a:pPr>
              <a:lnSpc>
                <a:spcPct val="107000"/>
              </a:lnSpc>
              <a:spcAft>
                <a:spcPts val="0"/>
              </a:spcAft>
            </a:pPr>
            <a:endParaRPr lang="en-ZA" sz="1600" dirty="0">
              <a:ea typeface="MS PGothic" panose="020B0600070205080204" pitchFamily="34" charset="-128"/>
              <a:cs typeface="Arial" panose="020B0604020202020204" pitchFamily="34" charset="0"/>
            </a:endParaRPr>
          </a:p>
          <a:p>
            <a:pPr>
              <a:lnSpc>
                <a:spcPct val="107000"/>
              </a:lnSpc>
              <a:spcAft>
                <a:spcPts val="0"/>
              </a:spcAft>
            </a:pPr>
            <a:endParaRPr lang="en-ZA" sz="1600" dirty="0" smtClean="0">
              <a:ea typeface="MS PGothic" panose="020B0600070205080204" pitchFamily="34" charset="-128"/>
              <a:cs typeface="Arial" panose="020B0604020202020204" pitchFamily="34" charset="0"/>
            </a:endParaRPr>
          </a:p>
          <a:p>
            <a:pPr>
              <a:lnSpc>
                <a:spcPct val="107000"/>
              </a:lnSpc>
              <a:spcAft>
                <a:spcPts val="0"/>
              </a:spcAft>
            </a:pPr>
            <a:endParaRPr lang="en-ZA" sz="1600" dirty="0">
              <a:ea typeface="MS PGothic" panose="020B0600070205080204" pitchFamily="34" charset="-128"/>
              <a:cs typeface="Arial" panose="020B0604020202020204" pitchFamily="34" charset="0"/>
            </a:endParaRPr>
          </a:p>
          <a:p>
            <a:pPr>
              <a:lnSpc>
                <a:spcPct val="107000"/>
              </a:lnSpc>
              <a:spcAft>
                <a:spcPts val="0"/>
              </a:spcAft>
            </a:pPr>
            <a:endParaRPr lang="en-ZA" sz="1600" dirty="0" smtClean="0">
              <a:ea typeface="MS PGothic" panose="020B0600070205080204" pitchFamily="34" charset="-128"/>
              <a:cs typeface="Arial" panose="020B0604020202020204" pitchFamily="34" charset="0"/>
            </a:endParaRPr>
          </a:p>
          <a:p>
            <a:pPr>
              <a:lnSpc>
                <a:spcPct val="107000"/>
              </a:lnSpc>
              <a:spcAft>
                <a:spcPts val="0"/>
              </a:spcAft>
            </a:pPr>
            <a:endParaRPr lang="en-ZA" sz="1600" dirty="0">
              <a:ea typeface="MS PGothic" panose="020B0600070205080204" pitchFamily="34" charset="-128"/>
              <a:cs typeface="Arial" panose="020B0604020202020204" pitchFamily="34" charset="0"/>
            </a:endParaRPr>
          </a:p>
          <a:p>
            <a:pPr>
              <a:lnSpc>
                <a:spcPct val="107000"/>
              </a:lnSpc>
              <a:spcAft>
                <a:spcPts val="0"/>
              </a:spcAft>
            </a:pPr>
            <a:endParaRPr lang="en-ZA" sz="1600" dirty="0">
              <a:ea typeface="MS PGothic" panose="020B0600070205080204" pitchFamily="34" charset="-128"/>
              <a:cs typeface="Arial" panose="020B0604020202020204" pitchFamily="34" charset="0"/>
            </a:endParaRPr>
          </a:p>
          <a:p>
            <a:pPr lvl="0" algn="just" eaLnBrk="0" hangingPunct="0">
              <a:spcAft>
                <a:spcPts val="0"/>
              </a:spcAft>
            </a:pPr>
            <a:endParaRPr lang="en-ZA" altLang="en-US" sz="1600" b="1" dirty="0" smtClean="0">
              <a:ea typeface="MS PGothic" panose="020B0600070205080204" pitchFamily="34" charset="-128"/>
              <a:cs typeface="Arial" panose="020B0604020202020204" pitchFamily="34" charset="0"/>
            </a:endParaRPr>
          </a:p>
          <a:p>
            <a:pPr lvl="0" algn="just" eaLnBrk="0" hangingPunct="0">
              <a:spcAft>
                <a:spcPts val="0"/>
              </a:spcAft>
            </a:pPr>
            <a:endParaRPr lang="en-ZA" altLang="en-US" sz="1600" b="1" dirty="0">
              <a:ea typeface="MS PGothic" panose="020B0600070205080204" pitchFamily="34" charset="-128"/>
              <a:cs typeface="Arial" panose="020B0604020202020204" pitchFamily="34" charset="0"/>
            </a:endParaRPr>
          </a:p>
          <a:p>
            <a:pPr lvl="0" algn="just" eaLnBrk="0" hangingPunct="0">
              <a:spcAft>
                <a:spcPts val="0"/>
              </a:spcAft>
              <a:defRPr/>
            </a:pPr>
            <a:endParaRPr lang="en-ZA" altLang="en-US" sz="1600" b="1" dirty="0" smtClean="0"/>
          </a:p>
        </p:txBody>
      </p:sp>
      <p:graphicFrame>
        <p:nvGraphicFramePr>
          <p:cNvPr id="6" name="Table 5"/>
          <p:cNvGraphicFramePr>
            <a:graphicFrameLocks noGrp="1"/>
          </p:cNvGraphicFramePr>
          <p:nvPr>
            <p:extLst>
              <p:ext uri="{D42A27DB-BD31-4B8C-83A1-F6EECF244321}">
                <p14:modId xmlns:p14="http://schemas.microsoft.com/office/powerpoint/2010/main" val="3445732380"/>
              </p:ext>
            </p:extLst>
          </p:nvPr>
        </p:nvGraphicFramePr>
        <p:xfrm>
          <a:off x="378980" y="2350160"/>
          <a:ext cx="8386040" cy="3967480"/>
        </p:xfrm>
        <a:graphic>
          <a:graphicData uri="http://schemas.openxmlformats.org/drawingml/2006/table">
            <a:tbl>
              <a:tblPr firstRow="1" firstCol="1" bandRow="1">
                <a:tableStyleId>{5C22544A-7EE6-4342-B048-85BDC9FD1C3A}</a:tableStyleId>
              </a:tblPr>
              <a:tblGrid>
                <a:gridCol w="4193020">
                  <a:extLst>
                    <a:ext uri="{9D8B030D-6E8A-4147-A177-3AD203B41FA5}">
                      <a16:colId xmlns:a16="http://schemas.microsoft.com/office/drawing/2014/main" xmlns="" val="3631430192"/>
                    </a:ext>
                  </a:extLst>
                </a:gridCol>
                <a:gridCol w="4193020">
                  <a:extLst>
                    <a:ext uri="{9D8B030D-6E8A-4147-A177-3AD203B41FA5}">
                      <a16:colId xmlns:a16="http://schemas.microsoft.com/office/drawing/2014/main" xmlns="" val="1542849140"/>
                    </a:ext>
                  </a:extLst>
                </a:gridCol>
              </a:tblGrid>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Province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Performance/ Delivery figures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30903174"/>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Gauteng</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248</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49814625"/>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Limpopo</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55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22788001"/>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Eastern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84126011"/>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Mpumalanga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20207157"/>
                  </a:ext>
                </a:extLst>
              </a:tr>
              <a:tr h="318155">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Western Cape</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14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16657293"/>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Northern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34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53196998"/>
                  </a:ext>
                </a:extLst>
              </a:tr>
              <a:tr h="318155">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North West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22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48091729"/>
                  </a:ext>
                </a:extLst>
              </a:tr>
              <a:tr h="318155">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Free State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18050537"/>
                  </a:ext>
                </a:extLst>
              </a:tr>
              <a:tr h="318155">
                <a:tc>
                  <a:txBody>
                    <a:bodyPr/>
                    <a:lstStyle/>
                    <a:p>
                      <a:pPr algn="just">
                        <a:lnSpc>
                          <a:spcPct val="150000"/>
                        </a:lnSpc>
                        <a:spcAft>
                          <a:spcPts val="0"/>
                        </a:spcAft>
                      </a:pPr>
                      <a:r>
                        <a:rPr lang="en-US" sz="1800">
                          <a:effectLst/>
                          <a:latin typeface="Arial" panose="020B0604020202020204" pitchFamily="34" charset="0"/>
                          <a:cs typeface="Arial" panose="020B0604020202020204" pitchFamily="34" charset="0"/>
                        </a:rPr>
                        <a:t>Kwa-zulu Natal</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50074174"/>
                  </a:ext>
                </a:extLst>
              </a:tr>
              <a:tr h="318155">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Total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800" dirty="0">
                          <a:effectLst/>
                          <a:latin typeface="Arial" panose="020B0604020202020204" pitchFamily="34" charset="0"/>
                          <a:cs typeface="Arial" panose="020B0604020202020204" pitchFamily="34" charset="0"/>
                        </a:rPr>
                        <a:t>408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64068052"/>
                  </a:ext>
                </a:extLst>
              </a:tr>
            </a:tbl>
          </a:graphicData>
        </a:graphic>
      </p:graphicFrame>
    </p:spTree>
    <p:extLst>
      <p:ext uri="{BB962C8B-B14F-4D97-AF65-F5344CB8AC3E}">
        <p14:creationId xmlns:p14="http://schemas.microsoft.com/office/powerpoint/2010/main" val="2858715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3889" y="116632"/>
            <a:ext cx="8534400" cy="5062782"/>
          </a:xfrm>
        </p:spPr>
        <p:txBody>
          <a:bodyPr/>
          <a:lstStyle/>
          <a:p>
            <a:pPr algn="just">
              <a:lnSpc>
                <a:spcPct val="115000"/>
              </a:lnSpc>
              <a:spcAft>
                <a:spcPts val="0"/>
              </a:spcAft>
              <a:buFont typeface="Symbol"/>
              <a:buChar char=""/>
            </a:pPr>
            <a:endParaRPr lang="en-ZA" sz="2000" dirty="0" smtClean="0">
              <a:ea typeface="Times New Roman"/>
              <a:cs typeface="Times New Roman"/>
            </a:endParaRPr>
          </a:p>
          <a:p>
            <a:pPr lvl="0"/>
            <a:endParaRPr lang="en-ZA" sz="2000" dirty="0"/>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buNone/>
            </a:pPr>
            <a:r>
              <a:rPr lang="en-ZA" sz="2000" dirty="0"/>
              <a:t/>
            </a:r>
            <a:br>
              <a:rPr lang="en-ZA" sz="2000" dirty="0"/>
            </a:br>
            <a:r>
              <a:rPr lang="en-ZA" sz="2000" dirty="0"/>
              <a:t> </a:t>
            </a: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34</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12796" y="23499"/>
            <a:ext cx="8229600" cy="38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000" b="1" dirty="0">
                <a:solidFill>
                  <a:prstClr val="black"/>
                </a:solidFill>
                <a:latin typeface="Arial Narrow" panose="020B0606020202030204" pitchFamily="34" charset="0"/>
                <a:ea typeface="ＭＳ Ｐゴシック" pitchFamily="34" charset="-128"/>
                <a:cs typeface="Arial" panose="020B0604020202020204" pitchFamily="34" charset="0"/>
              </a:rPr>
              <a:t>PROGRAMME MONITORING AND DELIVERY SUPPORT Cont</a:t>
            </a:r>
            <a:r>
              <a:rPr lang="en-ZA" sz="2400" b="1" dirty="0">
                <a:solidFill>
                  <a:prstClr val="black"/>
                </a:solidFill>
                <a:latin typeface="Arial Narrow" panose="020B0606020202030204" pitchFamily="34" charset="0"/>
                <a:ea typeface="ＭＳ Ｐゴシック" pitchFamily="34" charset="-128"/>
                <a:cs typeface="Arial" panose="020B0604020202020204" pitchFamily="34" charset="0"/>
              </a:rPr>
              <a:t>.,</a:t>
            </a:r>
            <a:r>
              <a:rPr lang="en-ZA" sz="2400" b="1" dirty="0">
                <a:solidFill>
                  <a:prstClr val="black"/>
                </a:solidFill>
                <a:latin typeface="Arial Narrow" panose="020B0606020202030204" pitchFamily="34" charset="0"/>
                <a:cs typeface="Arial" panose="020B0604020202020204" pitchFamily="34" charset="0"/>
              </a:rPr>
              <a:t> </a:t>
            </a:r>
            <a:br>
              <a:rPr lang="en-ZA" sz="2400" b="1" dirty="0">
                <a:solidFill>
                  <a:prstClr val="black"/>
                </a:solidFill>
                <a:latin typeface="Arial Narrow" panose="020B0606020202030204" pitchFamily="34" charset="0"/>
                <a:cs typeface="Arial" panose="020B0604020202020204" pitchFamily="34" charset="0"/>
              </a:rPr>
            </a:br>
            <a:endParaRPr lang="en-US" sz="2400" dirty="0" smtClean="0">
              <a:latin typeface="Arial Narrow" panose="020B0606020202030204" pitchFamily="34" charset="0"/>
              <a:ea typeface="ＭＳ Ｐゴシック" pitchFamily="34" charset="-128"/>
              <a:cs typeface="Arial" pitchFamily="34" charset="0"/>
            </a:endParaRPr>
          </a:p>
        </p:txBody>
      </p:sp>
      <p:sp>
        <p:nvSpPr>
          <p:cNvPr id="3" name="Rectangle 2"/>
          <p:cNvSpPr/>
          <p:nvPr/>
        </p:nvSpPr>
        <p:spPr>
          <a:xfrm>
            <a:off x="162847" y="312149"/>
            <a:ext cx="8941231" cy="3049553"/>
          </a:xfrm>
          <a:prstGeom prst="rect">
            <a:avLst/>
          </a:prstGeom>
        </p:spPr>
        <p:txBody>
          <a:bodyPr wrap="square">
            <a:spAutoFit/>
          </a:bodyPr>
          <a:lstStyle/>
          <a:p>
            <a:pPr lvl="0" algn="just" eaLnBrk="0" hangingPunct="0">
              <a:spcAft>
                <a:spcPts val="0"/>
              </a:spcAft>
              <a:defRPr/>
            </a:pPr>
            <a:r>
              <a:rPr lang="en-ZA" altLang="en-US" sz="1400" b="1" dirty="0" smtClean="0"/>
              <a:t>Target: </a:t>
            </a:r>
            <a:r>
              <a:rPr lang="en-ZA" altLang="en-US" sz="1400" dirty="0" smtClean="0"/>
              <a:t>Support provided to provinces to deliver the multiyear land assembly targets</a:t>
            </a:r>
          </a:p>
          <a:p>
            <a:pPr algn="just" eaLnBrk="0" hangingPunct="0">
              <a:lnSpc>
                <a:spcPct val="150000"/>
              </a:lnSpc>
              <a:spcAft>
                <a:spcPts val="0"/>
              </a:spcAft>
              <a:defRPr/>
            </a:pPr>
            <a:r>
              <a:rPr lang="en-ZA" altLang="en-US" sz="1400" b="1" dirty="0" smtClean="0"/>
              <a:t>Performance: </a:t>
            </a:r>
            <a:r>
              <a:rPr lang="en-ZA" sz="1400" dirty="0" smtClean="0"/>
              <a:t>Support </a:t>
            </a:r>
            <a:r>
              <a:rPr lang="en-ZA" sz="1400" dirty="0"/>
              <a:t>provided to provinces to deliver the multiyear land assembly targets</a:t>
            </a:r>
          </a:p>
          <a:p>
            <a:pPr algn="just">
              <a:lnSpc>
                <a:spcPct val="115000"/>
              </a:lnSpc>
              <a:spcAft>
                <a:spcPts val="0"/>
              </a:spcAft>
            </a:pPr>
            <a:r>
              <a:rPr lang="en-ZA" sz="1400" dirty="0" smtClean="0">
                <a:ea typeface="Calibri" panose="020F0502020204030204" pitchFamily="34" charset="0"/>
                <a:cs typeface="Times New Roman" panose="02020603050405020304" pitchFamily="18" charset="0"/>
              </a:rPr>
              <a:t>The </a:t>
            </a:r>
            <a:r>
              <a:rPr lang="en-ZA" sz="1400" dirty="0">
                <a:ea typeface="Calibri" panose="020F0502020204030204" pitchFamily="34" charset="0"/>
                <a:cs typeface="Times New Roman" panose="02020603050405020304" pitchFamily="18" charset="0"/>
              </a:rPr>
              <a:t>technical support was provided to Provinces through the Housing Development Agency. This support entailed identification of land, feasibility studies, acquisition and rezoning of some land parcels as requested by Provinces in terms of the Implementation Protocols between the HDA, Metro’s and Provinces. The HDA has submitted the quarterly report on its performance on land parcels acquired, released or rezoned to the Department as confirmation of the support provided.</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just" eaLnBrk="0" hangingPunct="0">
              <a:spcAft>
                <a:spcPts val="0"/>
              </a:spcAft>
              <a:defRPr/>
            </a:pPr>
            <a:endParaRPr lang="en-ZA" altLang="en-US" sz="1400" b="1" dirty="0" smtClean="0">
              <a:solidFill>
                <a:srgbClr val="FF0000"/>
              </a:solidFill>
              <a:ea typeface="MS PGothic" panose="020B0600070205080204" pitchFamily="34" charset="-128"/>
              <a:cs typeface="Arial" panose="020B0604020202020204" pitchFamily="34" charset="0"/>
            </a:endParaRPr>
          </a:p>
          <a:p>
            <a:pPr algn="just">
              <a:spcAft>
                <a:spcPts val="800"/>
              </a:spcAft>
            </a:pPr>
            <a:r>
              <a:rPr lang="en-ZA" sz="1400" b="1" dirty="0">
                <a:ea typeface="Calibri" panose="020F0502020204030204" pitchFamily="34" charset="0"/>
                <a:cs typeface="Times New Roman" panose="02020603050405020304" pitchFamily="18" charset="0"/>
              </a:rPr>
              <a:t>Target: 94 priority development areas declared for human settlements </a:t>
            </a:r>
            <a:r>
              <a:rPr lang="en-ZA" sz="1400" b="1" dirty="0" smtClean="0">
                <a:ea typeface="Calibri" panose="020F0502020204030204" pitchFamily="34" charset="0"/>
                <a:cs typeface="Times New Roman" panose="02020603050405020304" pitchFamily="18" charset="0"/>
              </a:rPr>
              <a:t> (PHSDAs)development</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ZA" altLang="en-US" sz="1400" b="1" dirty="0"/>
              <a:t>Performance: </a:t>
            </a:r>
            <a:r>
              <a:rPr lang="en-ZA" sz="1400" dirty="0" smtClean="0">
                <a:ea typeface="Calibri" panose="020F0502020204030204" pitchFamily="34" charset="0"/>
              </a:rPr>
              <a:t>The </a:t>
            </a:r>
            <a:r>
              <a:rPr lang="en-ZA" sz="1400" dirty="0">
                <a:ea typeface="Calibri" panose="020F0502020204030204" pitchFamily="34" charset="0"/>
              </a:rPr>
              <a:t>following are136 </a:t>
            </a:r>
            <a:r>
              <a:rPr lang="en-ZA" sz="1400" dirty="0" smtClean="0">
                <a:ea typeface="Calibri" panose="020F0502020204030204" pitchFamily="34" charset="0"/>
              </a:rPr>
              <a:t>PHSDAs </a:t>
            </a:r>
            <a:r>
              <a:rPr lang="en-ZA" sz="1400" dirty="0">
                <a:ea typeface="Calibri" panose="020F0502020204030204" pitchFamily="34" charset="0"/>
              </a:rPr>
              <a:t>that were declared:</a:t>
            </a:r>
            <a:endParaRPr lang="en-ZA" sz="1400" dirty="0"/>
          </a:p>
          <a:p>
            <a:pPr lvl="0" algn="just" eaLnBrk="0" hangingPunct="0">
              <a:spcAft>
                <a:spcPts val="0"/>
              </a:spcAft>
              <a:defRPr/>
            </a:pPr>
            <a:endParaRPr lang="en-ZA" altLang="en-US" sz="1400" b="1" dirty="0" smtClean="0">
              <a:solidFill>
                <a:srgbClr val="FF0000"/>
              </a:solidFill>
              <a:ea typeface="MS PGothic" panose="020B0600070205080204" pitchFamily="34" charset="-128"/>
              <a:cs typeface="Arial" panose="020B0604020202020204" pitchFamily="34" charset="0"/>
            </a:endParaRPr>
          </a:p>
          <a:p>
            <a:pPr lvl="0" algn="just" eaLnBrk="0" hangingPunct="0">
              <a:spcAft>
                <a:spcPts val="0"/>
              </a:spcAft>
              <a:defRPr/>
            </a:pPr>
            <a:endParaRPr lang="en-ZA" altLang="en-US" sz="1400" b="1" dirty="0">
              <a:solidFill>
                <a:srgbClr val="FF0000"/>
              </a:solidFill>
              <a:ea typeface="MS PGothic" panose="020B0600070205080204" pitchFamily="34" charset="-128"/>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10005413"/>
              </p:ext>
            </p:extLst>
          </p:nvPr>
        </p:nvGraphicFramePr>
        <p:xfrm>
          <a:off x="270890" y="3140968"/>
          <a:ext cx="8409790" cy="2707382"/>
        </p:xfrm>
        <a:graphic>
          <a:graphicData uri="http://schemas.openxmlformats.org/drawingml/2006/table">
            <a:tbl>
              <a:tblPr firstRow="1" firstCol="1" bandRow="1">
                <a:tableStyleId>{5C22544A-7EE6-4342-B048-85BDC9FD1C3A}</a:tableStyleId>
              </a:tblPr>
              <a:tblGrid>
                <a:gridCol w="3496377">
                  <a:extLst>
                    <a:ext uri="{9D8B030D-6E8A-4147-A177-3AD203B41FA5}">
                      <a16:colId xmlns:a16="http://schemas.microsoft.com/office/drawing/2014/main" xmlns="" val="4237555826"/>
                    </a:ext>
                  </a:extLst>
                </a:gridCol>
                <a:gridCol w="4913413">
                  <a:extLst>
                    <a:ext uri="{9D8B030D-6E8A-4147-A177-3AD203B41FA5}">
                      <a16:colId xmlns:a16="http://schemas.microsoft.com/office/drawing/2014/main" xmlns="" val="1641834175"/>
                    </a:ext>
                  </a:extLst>
                </a:gridCol>
              </a:tblGrid>
              <a:tr h="288032">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Province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ZA" sz="1600">
                          <a:effectLst/>
                          <a:latin typeface="Arial" panose="020B0604020202020204" pitchFamily="34" charset="0"/>
                          <a:cs typeface="Arial" panose="020B0604020202020204" pitchFamily="34" charset="0"/>
                        </a:rPr>
                        <a:t>Declaration PDAs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458830436"/>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Eastern Cape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390609286"/>
                  </a:ext>
                </a:extLst>
              </a:tr>
              <a:tr h="228419">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Free State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34808322"/>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Gauteng</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26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25302741"/>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KZN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22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661883699"/>
                  </a:ext>
                </a:extLst>
              </a:tr>
              <a:tr h="228419">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Limpopo</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514319832"/>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Mpumalanga</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82203094"/>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Northern Cape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328998105"/>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North West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83733076"/>
                  </a:ext>
                </a:extLst>
              </a:tr>
              <a:tr h="228419">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Western Cape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012092051"/>
                  </a:ext>
                </a:extLst>
              </a:tr>
              <a:tr h="228419">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Total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136</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82741140"/>
                  </a:ext>
                </a:extLst>
              </a:tr>
            </a:tbl>
          </a:graphicData>
        </a:graphic>
      </p:graphicFrame>
    </p:spTree>
    <p:extLst>
      <p:ext uri="{BB962C8B-B14F-4D97-AF65-F5344CB8AC3E}">
        <p14:creationId xmlns:p14="http://schemas.microsoft.com/office/powerpoint/2010/main" val="1042755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83882" y="705493"/>
            <a:ext cx="8941231" cy="5029439"/>
          </a:xfrm>
        </p:spPr>
        <p:txBody>
          <a:bodyPr/>
          <a:lstStyle/>
          <a:p>
            <a:pPr marL="0" indent="0" algn="just">
              <a:buNone/>
              <a:defRPr/>
            </a:pPr>
            <a:r>
              <a:rPr lang="en-ZA" sz="1600" b="1" dirty="0" smtClean="0">
                <a:latin typeface="Arial" panose="020B0604020202020204" pitchFamily="34" charset="0"/>
                <a:cs typeface="Arial" panose="020B0604020202020204" pitchFamily="34" charset="0"/>
              </a:rPr>
              <a:t>Target: </a:t>
            </a:r>
            <a:r>
              <a:rPr lang="en-ZA" sz="1600" dirty="0" smtClean="0">
                <a:latin typeface="Arial" panose="020B0604020202020204" pitchFamily="34" charset="0"/>
                <a:cs typeface="Arial" panose="020B0604020202020204" pitchFamily="34" charset="0"/>
              </a:rPr>
              <a:t>Support </a:t>
            </a:r>
            <a:r>
              <a:rPr lang="en-ZA" sz="1600" dirty="0">
                <a:latin typeface="Arial" panose="020B0604020202020204" pitchFamily="34" charset="0"/>
                <a:cs typeface="Arial" panose="020B0604020202020204" pitchFamily="34" charset="0"/>
              </a:rPr>
              <a:t>provided on the implementation of Social Housing programme to deliver 750 </a:t>
            </a:r>
            <a:r>
              <a:rPr lang="en-ZA" sz="1600" dirty="0" smtClean="0">
                <a:latin typeface="Arial" panose="020B0604020202020204" pitchFamily="34" charset="0"/>
                <a:cs typeface="Arial" panose="020B0604020202020204" pitchFamily="34" charset="0"/>
              </a:rPr>
              <a:t>units</a:t>
            </a:r>
          </a:p>
          <a:p>
            <a:pPr marL="0" indent="0" algn="just">
              <a:buNone/>
              <a:defRPr/>
            </a:pPr>
            <a:r>
              <a:rPr lang="en-ZA" sz="1600" b="1" dirty="0" smtClean="0">
                <a:latin typeface="Arial" panose="020B0604020202020204" pitchFamily="34" charset="0"/>
                <a:cs typeface="Arial" panose="020B0604020202020204" pitchFamily="34" charset="0"/>
              </a:rPr>
              <a:t>Performance: </a:t>
            </a:r>
            <a:r>
              <a:rPr lang="en-ZA" sz="1600" dirty="0" smtClean="0">
                <a:latin typeface="Arial" panose="020B0604020202020204" pitchFamily="34" charset="0"/>
                <a:cs typeface="Arial" panose="020B0604020202020204" pitchFamily="34" charset="0"/>
              </a:rPr>
              <a:t>Support </a:t>
            </a:r>
            <a:r>
              <a:rPr lang="en-ZA" sz="1600" dirty="0">
                <a:latin typeface="Arial" panose="020B0604020202020204" pitchFamily="34" charset="0"/>
                <a:cs typeface="Arial" panose="020B0604020202020204" pitchFamily="34" charset="0"/>
              </a:rPr>
              <a:t>provided on the implementation of Social Housing programme to deliver </a:t>
            </a:r>
            <a:r>
              <a:rPr lang="en-ZA" sz="1600" dirty="0" smtClean="0">
                <a:latin typeface="Arial" panose="020B0604020202020204" pitchFamily="34" charset="0"/>
                <a:cs typeface="Arial" panose="020B0604020202020204" pitchFamily="34" charset="0"/>
              </a:rPr>
              <a:t>1 330 units. </a:t>
            </a:r>
          </a:p>
          <a:p>
            <a:pPr marL="0" indent="0" algn="just">
              <a:buNone/>
              <a:defRPr/>
            </a:pPr>
            <a:endParaRPr lang="en-ZA" sz="1600" dirty="0">
              <a:latin typeface="Arial" panose="020B0604020202020204" pitchFamily="34" charset="0"/>
              <a:cs typeface="Arial" panose="020B0604020202020204" pitchFamily="34" charset="0"/>
            </a:endParaRPr>
          </a:p>
          <a:p>
            <a:pPr marL="0" lvl="0" indent="0" algn="just">
              <a:buNone/>
              <a:defRPr/>
            </a:pPr>
            <a:r>
              <a:rPr lang="en-ZA" sz="1600" b="1" dirty="0" smtClean="0">
                <a:solidFill>
                  <a:prstClr val="black"/>
                </a:solidFill>
                <a:latin typeface="Arial" panose="020B0604020202020204" pitchFamily="34" charset="0"/>
                <a:cs typeface="Arial" panose="020B0604020202020204" pitchFamily="34" charset="0"/>
              </a:rPr>
              <a:t>Target</a:t>
            </a:r>
            <a:r>
              <a:rPr lang="en-ZA" sz="1600" b="1" dirty="0">
                <a:solidFill>
                  <a:prstClr val="black"/>
                </a:solidFill>
                <a:latin typeface="Arial" panose="020B0604020202020204" pitchFamily="34" charset="0"/>
                <a:cs typeface="Arial" panose="020B0604020202020204" pitchFamily="34" charset="0"/>
              </a:rPr>
              <a:t>:</a:t>
            </a:r>
            <a:r>
              <a:rPr lang="en-ZA" sz="1600" dirty="0">
                <a:solidFill>
                  <a:prstClr val="black"/>
                </a:solidFill>
                <a:latin typeface="Arial" panose="020B0604020202020204" pitchFamily="34" charset="0"/>
                <a:cs typeface="Arial" panose="020B0604020202020204" pitchFamily="34" charset="0"/>
              </a:rPr>
              <a:t> Support provided to deliver 1000 Private Affordable Rental Housing units</a:t>
            </a:r>
          </a:p>
          <a:p>
            <a:pPr marL="0" lvl="0" indent="0" algn="just">
              <a:buNone/>
              <a:defRPr/>
            </a:pPr>
            <a:r>
              <a:rPr lang="en-ZA" sz="1600" b="1" dirty="0">
                <a:solidFill>
                  <a:prstClr val="black"/>
                </a:solidFill>
                <a:latin typeface="Arial" panose="020B0604020202020204" pitchFamily="34" charset="0"/>
                <a:cs typeface="Arial" panose="020B0604020202020204" pitchFamily="34" charset="0"/>
              </a:rPr>
              <a:t>Performance:</a:t>
            </a:r>
            <a:r>
              <a:rPr lang="en-US" sz="1600" b="1" dirty="0">
                <a:solidFill>
                  <a:prstClr val="black"/>
                </a:solidFill>
                <a:latin typeface="Arial" panose="020B0604020202020204" pitchFamily="34" charset="0"/>
                <a:ea typeface="Calibri"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Support </a:t>
            </a:r>
            <a:r>
              <a:rPr lang="en-US" sz="1600" dirty="0" smtClean="0">
                <a:solidFill>
                  <a:prstClr val="black"/>
                </a:solidFill>
                <a:latin typeface="Arial" panose="020B0604020202020204" pitchFamily="34" charset="0"/>
                <a:cs typeface="Arial" panose="020B0604020202020204" pitchFamily="34" charset="0"/>
              </a:rPr>
              <a:t>to </a:t>
            </a:r>
            <a:r>
              <a:rPr lang="en-US" sz="1600" dirty="0">
                <a:solidFill>
                  <a:prstClr val="black"/>
                </a:solidFill>
                <a:latin typeface="Arial" panose="020B0604020202020204" pitchFamily="34" charset="0"/>
                <a:cs typeface="Arial" panose="020B0604020202020204" pitchFamily="34" charset="0"/>
              </a:rPr>
              <a:t>deliver Private Affordable Rental Housing </a:t>
            </a:r>
            <a:r>
              <a:rPr lang="en-US" sz="1600" dirty="0" smtClean="0">
                <a:solidFill>
                  <a:prstClr val="black"/>
                </a:solidFill>
                <a:latin typeface="Arial" panose="020B0604020202020204" pitchFamily="34" charset="0"/>
                <a:cs typeface="Arial" panose="020B0604020202020204" pitchFamily="34" charset="0"/>
              </a:rPr>
              <a:t>units</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was not adequately provided and  </a:t>
            </a:r>
            <a:r>
              <a:rPr lang="en-ZA" sz="1600" dirty="0" smtClean="0">
                <a:solidFill>
                  <a:prstClr val="black"/>
                </a:solidFill>
                <a:latin typeface="Arial" panose="020B0604020202020204" pitchFamily="34" charset="0"/>
                <a:cs typeface="Arial" panose="020B0604020202020204" pitchFamily="34" charset="0"/>
              </a:rPr>
              <a:t>there were no delivery of  units </a:t>
            </a:r>
            <a:endParaRPr lang="en-ZA" sz="1600" dirty="0">
              <a:solidFill>
                <a:prstClr val="black"/>
              </a:solidFill>
              <a:latin typeface="Arial" panose="020B0604020202020204" pitchFamily="34" charset="0"/>
              <a:cs typeface="Arial" panose="020B0604020202020204" pitchFamily="34" charset="0"/>
            </a:endParaRPr>
          </a:p>
          <a:p>
            <a:pPr marL="0" lvl="0" indent="0" algn="just">
              <a:buNone/>
            </a:pPr>
            <a:endParaRPr lang="en-ZA" sz="1600" b="1" dirty="0">
              <a:solidFill>
                <a:prstClr val="black"/>
              </a:solidFill>
              <a:latin typeface="Arial" panose="020B0604020202020204" pitchFamily="34" charset="0"/>
              <a:cs typeface="Arial" panose="020B0604020202020204" pitchFamily="34" charset="0"/>
            </a:endParaRPr>
          </a:p>
          <a:p>
            <a:pPr marL="0" lvl="0" indent="0" algn="just">
              <a:lnSpc>
                <a:spcPct val="115000"/>
              </a:lnSpc>
              <a:spcAft>
                <a:spcPts val="0"/>
              </a:spcAft>
              <a:buNone/>
            </a:pPr>
            <a:r>
              <a:rPr lang="en-ZA" sz="1600" b="1" dirty="0">
                <a:solidFill>
                  <a:prstClr val="black"/>
                </a:solidFill>
                <a:latin typeface="Arial" panose="020B0604020202020204" pitchFamily="34" charset="0"/>
                <a:cs typeface="Arial" panose="020B0604020202020204" pitchFamily="34" charset="0"/>
              </a:rPr>
              <a:t>Target: </a:t>
            </a:r>
            <a:r>
              <a:rPr lang="en-ZA" sz="1600" dirty="0">
                <a:solidFill>
                  <a:prstClr val="black"/>
                </a:solidFill>
                <a:latin typeface="Arial" panose="020B0604020202020204" pitchFamily="34" charset="0"/>
                <a:cs typeface="Arial" panose="020B0604020202020204" pitchFamily="34" charset="0"/>
              </a:rPr>
              <a:t>Support provided on the implementation of Community Residential Unit (CRU) Programme to deliver 100 units</a:t>
            </a:r>
          </a:p>
          <a:p>
            <a:pPr marL="0" lvl="0" indent="0" algn="just">
              <a:lnSpc>
                <a:spcPct val="115000"/>
              </a:lnSpc>
              <a:spcAft>
                <a:spcPts val="0"/>
              </a:spcAft>
              <a:buNone/>
            </a:pPr>
            <a:r>
              <a:rPr lang="en-US" sz="1600" b="1" dirty="0">
                <a:solidFill>
                  <a:prstClr val="black"/>
                </a:solidFill>
                <a:latin typeface="Arial" panose="020B0604020202020204" pitchFamily="34" charset="0"/>
                <a:cs typeface="Arial" panose="020B0604020202020204" pitchFamily="34" charset="0"/>
              </a:rPr>
              <a:t>Performance:</a:t>
            </a:r>
            <a:r>
              <a:rPr lang="en-US" sz="1600" dirty="0">
                <a:solidFill>
                  <a:prstClr val="black"/>
                </a:solidFill>
                <a:latin typeface="Arial" panose="020B0604020202020204" pitchFamily="34" charset="0"/>
                <a:cs typeface="Arial" panose="020B0604020202020204" pitchFamily="34" charset="0"/>
              </a:rPr>
              <a:t> </a:t>
            </a:r>
            <a:r>
              <a:rPr lang="en-ZA" sz="1600" dirty="0" smtClean="0">
                <a:solidFill>
                  <a:prstClr val="black"/>
                </a:solidFill>
                <a:latin typeface="Arial" panose="020B0604020202020204" pitchFamily="34" charset="0"/>
                <a:cs typeface="Arial" panose="020B0604020202020204" pitchFamily="34" charset="0"/>
              </a:rPr>
              <a:t>Support </a:t>
            </a:r>
            <a:r>
              <a:rPr lang="en-ZA" sz="1600" dirty="0">
                <a:solidFill>
                  <a:prstClr val="black"/>
                </a:solidFill>
                <a:latin typeface="Arial" panose="020B0604020202020204" pitchFamily="34" charset="0"/>
                <a:cs typeface="Arial" panose="020B0604020202020204" pitchFamily="34" charset="0"/>
              </a:rPr>
              <a:t>on the implementation of Community Residential Unit (CRU</a:t>
            </a:r>
            <a:r>
              <a:rPr lang="en-ZA" sz="1600" dirty="0" smtClean="0">
                <a:solidFill>
                  <a:prstClr val="black"/>
                </a:solidFill>
                <a:latin typeface="Arial" panose="020B0604020202020204" pitchFamily="34" charset="0"/>
                <a:cs typeface="Arial" panose="020B0604020202020204" pitchFamily="34" charset="0"/>
              </a:rPr>
              <a:t>) was not adequately provided.</a:t>
            </a:r>
          </a:p>
          <a:p>
            <a:pPr marL="0" lvl="0" indent="0" algn="just">
              <a:lnSpc>
                <a:spcPct val="115000"/>
              </a:lnSpc>
              <a:spcAft>
                <a:spcPts val="0"/>
              </a:spcAft>
              <a:buNone/>
            </a:pPr>
            <a:endParaRPr lang="en-ZA" sz="1600" dirty="0" smtClean="0">
              <a:latin typeface="Arial" panose="020B0604020202020204" pitchFamily="34" charset="0"/>
              <a:cs typeface="Arial" panose="020B0604020202020204" pitchFamily="34" charset="0"/>
            </a:endParaRPr>
          </a:p>
          <a:p>
            <a:pPr marL="0" lvl="0" indent="0">
              <a:spcBef>
                <a:spcPct val="0"/>
              </a:spcBef>
              <a:buNone/>
              <a:defRPr/>
            </a:pPr>
            <a:r>
              <a:rPr lang="en-ZA" altLang="en-US" sz="1600" b="1" dirty="0">
                <a:solidFill>
                  <a:prstClr val="black"/>
                </a:solidFill>
                <a:latin typeface="Arial" panose="020B0604020202020204" pitchFamily="34" charset="0"/>
                <a:ea typeface="ＭＳ Ｐゴシック" pitchFamily="34" charset="-128"/>
                <a:cs typeface="Arial" panose="020B0604020202020204" pitchFamily="34" charset="0"/>
              </a:rPr>
              <a:t>Target: </a:t>
            </a: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Final report for UISP 3 year impact, Rapid Appraisal of Outcome 8 and the Impact of the Housing Chapters of the Integrated Development Plan (IDP)</a:t>
            </a:r>
          </a:p>
          <a:p>
            <a:pPr marL="0" lvl="0" indent="0">
              <a:lnSpc>
                <a:spcPct val="107000"/>
              </a:lnSpc>
              <a:spcAft>
                <a:spcPts val="800"/>
              </a:spcAft>
              <a:buNone/>
              <a:tabLst>
                <a:tab pos="626745" algn="l"/>
              </a:tabLst>
            </a:pPr>
            <a:r>
              <a:rPr lang="en-ZA" sz="1600" b="1" dirty="0">
                <a:solidFill>
                  <a:prstClr val="black"/>
                </a:solidFill>
                <a:latin typeface="Arial" panose="020B0604020202020204" pitchFamily="34" charset="0"/>
                <a:ea typeface="ＭＳ Ｐゴシック" pitchFamily="34" charset="-128"/>
                <a:cs typeface="Arial" panose="020B0604020202020204" pitchFamily="34" charset="0"/>
              </a:rPr>
              <a:t>Performance: </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The rapid Appraisal of Outcome 8 and the Impact of the Housing Chapters of the Integrated Development Plan (IDP) were finalised whereas the UISP 3 year impact is still at data collection.</a:t>
            </a:r>
          </a:p>
          <a:p>
            <a:pPr marL="0" indent="0" algn="just" eaLnBrk="1" hangingPunct="1">
              <a:lnSpc>
                <a:spcPct val="115000"/>
              </a:lnSpc>
              <a:buNone/>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35</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51080" y="375891"/>
            <a:ext cx="8229600"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solidFill>
                  <a:prstClr val="black"/>
                </a:solidFill>
                <a:latin typeface="Arial" panose="020B0604020202020204" pitchFamily="34" charset="0"/>
                <a:ea typeface="ＭＳ Ｐゴシック" pitchFamily="34" charset="-128"/>
                <a:cs typeface="Arial" panose="020B0604020202020204" pitchFamily="34" charset="0"/>
              </a:rPr>
              <a:t>PROGRAMME MONITORING AND DELIVERY SUPPORT Cont.,</a:t>
            </a:r>
            <a:r>
              <a:rPr lang="en-ZA" sz="2400" b="1" dirty="0">
                <a:solidFill>
                  <a:prstClr val="black"/>
                </a:solidFill>
                <a:latin typeface="Arial" panose="020B0604020202020204" pitchFamily="34" charset="0"/>
                <a:cs typeface="Arial" panose="020B0604020202020204" pitchFamily="34" charset="0"/>
              </a:rPr>
              <a:t> </a:t>
            </a:r>
            <a:br>
              <a:rPr lang="en-ZA" sz="2400" b="1" dirty="0">
                <a:solidFill>
                  <a:prstClr val="black"/>
                </a:solidFill>
                <a:latin typeface="Arial" panose="020B0604020202020204" pitchFamily="34" charset="0"/>
                <a:cs typeface="Arial" panose="020B0604020202020204" pitchFamily="34" charset="0"/>
              </a:rPr>
            </a:br>
            <a:endParaRPr lang="en-US" sz="24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615072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95265" y="1084854"/>
            <a:ext cx="8783024" cy="4094559"/>
          </a:xfrm>
        </p:spPr>
        <p:txBody>
          <a:bodyPr/>
          <a:lstStyle/>
          <a:p>
            <a:pPr marL="0" indent="0">
              <a:buNone/>
            </a:pPr>
            <a:r>
              <a:rPr lang="en-ZA" sz="1800" b="1" dirty="0" smtClean="0"/>
              <a:t>Target</a:t>
            </a:r>
            <a:r>
              <a:rPr lang="en-ZA" sz="1800" b="1" dirty="0"/>
              <a:t>: </a:t>
            </a:r>
            <a:r>
              <a:rPr lang="en-ZA" sz="1800" dirty="0"/>
              <a:t>Support provided to Provincial Departments towards the registration </a:t>
            </a:r>
            <a:r>
              <a:rPr lang="en-ZA" sz="1800" dirty="0" smtClean="0"/>
              <a:t>of 10 </a:t>
            </a:r>
            <a:r>
              <a:rPr lang="en-ZA" sz="1800" dirty="0"/>
              <a:t>000 pre and post 94 title </a:t>
            </a:r>
            <a:r>
              <a:rPr lang="en-ZA" sz="1800" dirty="0" smtClean="0"/>
              <a:t>deeds.</a:t>
            </a:r>
            <a:r>
              <a:rPr lang="en-ZA" altLang="en-US" sz="1800" b="1" dirty="0">
                <a:solidFill>
                  <a:prstClr val="black"/>
                </a:solidFill>
                <a:ea typeface="MS PGothic" panose="020B0600070205080204" pitchFamily="34" charset="-128"/>
              </a:rPr>
              <a:t> </a:t>
            </a:r>
            <a:endParaRPr lang="en-ZA" altLang="en-US" sz="1800" b="1" dirty="0" smtClean="0">
              <a:solidFill>
                <a:prstClr val="black"/>
              </a:solidFill>
              <a:ea typeface="MS PGothic" panose="020B0600070205080204" pitchFamily="34" charset="-128"/>
            </a:endParaRPr>
          </a:p>
          <a:p>
            <a:pPr marL="0" indent="0">
              <a:buNone/>
            </a:pPr>
            <a:r>
              <a:rPr lang="en-ZA" altLang="en-US" sz="1800" b="1" dirty="0" smtClean="0">
                <a:ea typeface="MS PGothic" panose="020B0600070205080204" pitchFamily="34" charset="-128"/>
              </a:rPr>
              <a:t>Performance:</a:t>
            </a:r>
            <a:r>
              <a:rPr lang="en-ZA" sz="1800" dirty="0" smtClean="0">
                <a:ea typeface="MS PGothic" panose="020B0600070205080204" pitchFamily="34" charset="-128"/>
              </a:rPr>
              <a:t> </a:t>
            </a:r>
            <a:r>
              <a:rPr lang="en-ZA" sz="1800" dirty="0">
                <a:ea typeface="MS PGothic" panose="020B0600070205080204" pitchFamily="34" charset="-128"/>
                <a:cs typeface="Times New Roman" panose="02020603050405020304" pitchFamily="18" charset="0"/>
              </a:rPr>
              <a:t>T</a:t>
            </a:r>
            <a:r>
              <a:rPr lang="en-ZA" sz="1800" dirty="0" smtClean="0">
                <a:ea typeface="Calibri" panose="020F0502020204030204" pitchFamily="34" charset="0"/>
                <a:cs typeface="Times New Roman" panose="02020603050405020304" pitchFamily="18" charset="0"/>
              </a:rPr>
              <a:t>he </a:t>
            </a:r>
            <a:r>
              <a:rPr lang="en-ZA" sz="1800" dirty="0">
                <a:ea typeface="Calibri" panose="020F0502020204030204" pitchFamily="34" charset="0"/>
                <a:cs typeface="Times New Roman" panose="02020603050405020304" pitchFamily="18" charset="0"/>
              </a:rPr>
              <a:t>National Project Office provided planning and implementation support to the nine provinces. Provinces were supported to resolve challenges on the Title Restoration Project</a:t>
            </a:r>
            <a:r>
              <a:rPr lang="en-ZA" sz="1800" dirty="0" smtClean="0">
                <a:ea typeface="Calibri" panose="020F0502020204030204" pitchFamily="34" charset="0"/>
                <a:cs typeface="Times New Roman" panose="02020603050405020304" pitchFamily="18" charset="0"/>
              </a:rPr>
              <a:t>.</a:t>
            </a:r>
          </a:p>
          <a:p>
            <a:pPr marL="0" indent="0">
              <a:buNone/>
            </a:pPr>
            <a:endParaRPr lang="en-ZA" sz="1800" dirty="0">
              <a:solidFill>
                <a:srgbClr val="FF0000"/>
              </a:solidFill>
              <a:ea typeface="Calibri" panose="020F0502020204030204" pitchFamily="34" charset="0"/>
              <a:cs typeface="Times New Roman" panose="02020603050405020304" pitchFamily="18" charset="0"/>
            </a:endParaRPr>
          </a:p>
          <a:p>
            <a:pPr marL="0" lvl="0" indent="0" algn="just">
              <a:spcBef>
                <a:spcPct val="0"/>
              </a:spcBef>
              <a:buNone/>
              <a:defRPr/>
            </a:pPr>
            <a:r>
              <a:rPr lang="en-ZA" sz="1800" b="1" dirty="0" smtClean="0">
                <a:solidFill>
                  <a:srgbClr val="000000"/>
                </a:solidFill>
                <a:latin typeface="Arial" pitchFamily="34" charset="0"/>
                <a:ea typeface="Calibri" panose="020F0502020204030204" pitchFamily="34" charset="0"/>
                <a:cs typeface="Calibri" panose="020F0502020204030204" pitchFamily="34" charset="0"/>
              </a:rPr>
              <a:t>Target</a:t>
            </a:r>
            <a:r>
              <a:rPr lang="en-ZA" sz="1800" b="1" dirty="0">
                <a:solidFill>
                  <a:srgbClr val="000000"/>
                </a:solidFill>
                <a:latin typeface="Arial" pitchFamily="34" charset="0"/>
                <a:ea typeface="Calibri" panose="020F0502020204030204" pitchFamily="34" charset="0"/>
                <a:cs typeface="Calibri" panose="020F0502020204030204" pitchFamily="34" charset="0"/>
              </a:rPr>
              <a:t>: </a:t>
            </a:r>
            <a:r>
              <a:rPr lang="en-ZA" sz="1800" dirty="0">
                <a:solidFill>
                  <a:srgbClr val="000000"/>
                </a:solidFill>
                <a:latin typeface="Arial" pitchFamily="34" charset="0"/>
                <a:ea typeface="Calibri" panose="020F0502020204030204" pitchFamily="34" charset="0"/>
                <a:cs typeface="Calibri" panose="020F0502020204030204" pitchFamily="34" charset="0"/>
              </a:rPr>
              <a:t>Provinces supported in the implementation of Title Deeds programme (from April 2014) to deliver 46 000 Title Deeds</a:t>
            </a:r>
          </a:p>
          <a:p>
            <a:pPr marL="0" lvl="0" indent="0" algn="just">
              <a:spcBef>
                <a:spcPct val="0"/>
              </a:spcBef>
              <a:buNone/>
              <a:defRPr/>
            </a:pPr>
            <a:r>
              <a:rPr lang="en-ZA" sz="1800" b="1" dirty="0" smtClean="0">
                <a:solidFill>
                  <a:srgbClr val="000000"/>
                </a:solidFill>
                <a:latin typeface="Arial" pitchFamily="34" charset="0"/>
                <a:ea typeface="Calibri" panose="020F0502020204030204" pitchFamily="34" charset="0"/>
                <a:cs typeface="Calibri" panose="020F0502020204030204" pitchFamily="34" charset="0"/>
              </a:rPr>
              <a:t>Performance</a:t>
            </a:r>
            <a:r>
              <a:rPr lang="en-ZA" sz="1800" b="1" dirty="0">
                <a:solidFill>
                  <a:srgbClr val="000000"/>
                </a:solidFill>
                <a:latin typeface="Arial" pitchFamily="34" charset="0"/>
                <a:ea typeface="Calibri" panose="020F0502020204030204" pitchFamily="34" charset="0"/>
                <a:cs typeface="Calibri" panose="020F0502020204030204" pitchFamily="34" charset="0"/>
              </a:rPr>
              <a:t>: </a:t>
            </a:r>
            <a:r>
              <a:rPr lang="en-ZA" sz="1800" dirty="0">
                <a:solidFill>
                  <a:srgbClr val="000000"/>
                </a:solidFill>
                <a:latin typeface="Arial" pitchFamily="34" charset="0"/>
                <a:ea typeface="Calibri" panose="020F0502020204030204" pitchFamily="34" charset="0"/>
                <a:cs typeface="+mn-cs"/>
              </a:rPr>
              <a:t>Provinces supported in the implementation of Title Deeds programme (from April 2014) to deliver 3094 Title Deeds</a:t>
            </a:r>
          </a:p>
          <a:p>
            <a:pPr marL="0" indent="0">
              <a:buNone/>
            </a:pPr>
            <a:endParaRPr lang="en-ZA" sz="1800" dirty="0">
              <a:solidFill>
                <a:srgbClr val="FF0000"/>
              </a:solidFill>
              <a:ea typeface="Calibri" panose="020F0502020204030204" pitchFamily="34" charset="0"/>
              <a:cs typeface="Times New Roman" panose="02020603050405020304" pitchFamily="18" charset="0"/>
            </a:endParaRPr>
          </a:p>
          <a:p>
            <a:pPr marL="0" lvl="0" indent="0">
              <a:buNone/>
            </a:pPr>
            <a:endParaRPr lang="en-ZA" sz="1800" dirty="0" smtClean="0"/>
          </a:p>
          <a:p>
            <a:pPr marL="0" lvl="0" indent="0">
              <a:buNone/>
            </a:pPr>
            <a:endParaRPr lang="en-ZA" sz="1800" dirty="0" smtClean="0"/>
          </a:p>
          <a:p>
            <a:pPr algn="just" eaLnBrk="1" hangingPunct="1">
              <a:lnSpc>
                <a:spcPct val="115000"/>
              </a:lnSpc>
              <a:buFont typeface="Symbol" pitchFamily="18" charset="2"/>
              <a:buChar char=""/>
            </a:pPr>
            <a:endParaRPr lang="en-US" sz="18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36</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64457" y="300537"/>
            <a:ext cx="8229600" cy="68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800" b="1" dirty="0">
                <a:solidFill>
                  <a:prstClr val="black"/>
                </a:solidFill>
                <a:latin typeface="Arial" panose="020B0604020202020204" pitchFamily="34" charset="0"/>
                <a:ea typeface="ＭＳ Ｐゴシック" pitchFamily="34" charset="-128"/>
                <a:cs typeface="Arial" panose="020B0604020202020204" pitchFamily="34" charset="0"/>
              </a:rPr>
              <a:t>PROGRAMME MONITORING AND DELIVERY SUPPORT Cont.,</a:t>
            </a:r>
            <a:r>
              <a:rPr lang="en-ZA" sz="2800" b="1" dirty="0">
                <a:solidFill>
                  <a:prstClr val="black"/>
                </a:solidFill>
                <a:latin typeface="Arial" panose="020B0604020202020204" pitchFamily="34" charset="0"/>
                <a:cs typeface="Arial" panose="020B0604020202020204" pitchFamily="34" charset="0"/>
              </a:rPr>
              <a:t> </a:t>
            </a:r>
            <a:br>
              <a:rPr lang="en-ZA" sz="2800" b="1" dirty="0">
                <a:solidFill>
                  <a:prstClr val="black"/>
                </a:solidFill>
                <a:latin typeface="Arial" panose="020B0604020202020204" pitchFamily="34" charset="0"/>
                <a:cs typeface="Arial" panose="020B0604020202020204" pitchFamily="34" charset="0"/>
              </a:rPr>
            </a:br>
            <a:endParaRPr lang="en-US" sz="2800" dirty="0" smtClean="0">
              <a:latin typeface="Arial" pitchFamily="34" charset="0"/>
              <a:ea typeface="ＭＳ Ｐゴシック" pitchFamily="34" charset="-128"/>
              <a:cs typeface="Arial" pitchFamily="34" charset="0"/>
            </a:endParaRPr>
          </a:p>
        </p:txBody>
      </p:sp>
      <p:sp>
        <p:nvSpPr>
          <p:cNvPr id="3" name="Rectangle 2"/>
          <p:cNvSpPr/>
          <p:nvPr/>
        </p:nvSpPr>
        <p:spPr>
          <a:xfrm>
            <a:off x="101384" y="1556792"/>
            <a:ext cx="8941231" cy="1047338"/>
          </a:xfrm>
          <a:prstGeom prst="rect">
            <a:avLst/>
          </a:prstGeom>
        </p:spPr>
        <p:txBody>
          <a:bodyPr wrap="square">
            <a:spAutoFit/>
          </a:bodyPr>
          <a:lstStyle/>
          <a:p>
            <a:pPr algn="just">
              <a:lnSpc>
                <a:spcPct val="107000"/>
              </a:lnSpc>
              <a:spcAft>
                <a:spcPts val="0"/>
              </a:spcAf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smtClean="0">
                <a:solidFill>
                  <a:srgbClr val="000000"/>
                </a:solidFill>
                <a:ea typeface="Times New Roman" panose="02020603050405020304" pitchFamily="18"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0957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23528" y="866669"/>
            <a:ext cx="8725207" cy="4936467"/>
          </a:xfrm>
        </p:spPr>
        <p:txBody>
          <a:bodyPr/>
          <a:lstStyle/>
          <a:p>
            <a:pPr marL="0" indent="0">
              <a:lnSpc>
                <a:spcPct val="115000"/>
              </a:lnSpc>
              <a:spcAft>
                <a:spcPts val="800"/>
              </a:spcAft>
              <a:buNone/>
            </a:pPr>
            <a:r>
              <a:rPr lang="en-ZA" sz="1800" dirty="0" smtClean="0">
                <a:latin typeface="Arial" panose="020B0604020202020204" pitchFamily="34" charset="0"/>
                <a:ea typeface="Calibri" panose="020F0502020204030204" pitchFamily="34" charset="0"/>
                <a:cs typeface="Times New Roman" panose="02020603050405020304" pitchFamily="18" charset="0"/>
              </a:rPr>
              <a:t>The </a:t>
            </a:r>
            <a:r>
              <a:rPr lang="en-ZA" sz="1800" dirty="0">
                <a:latin typeface="Arial" panose="020B0604020202020204" pitchFamily="34" charset="0"/>
                <a:ea typeface="Calibri" panose="020F0502020204030204" pitchFamily="34" charset="0"/>
                <a:cs typeface="Times New Roman" panose="02020603050405020304" pitchFamily="18" charset="0"/>
              </a:rPr>
              <a:t>Department has accomplished all (100%) of planned </a:t>
            </a:r>
            <a:r>
              <a:rPr lang="en-ZA" sz="1800" dirty="0" smtClean="0">
                <a:latin typeface="Arial" panose="020B0604020202020204" pitchFamily="34" charset="0"/>
                <a:ea typeface="Calibri" panose="020F0502020204030204" pitchFamily="34" charset="0"/>
                <a:cs typeface="Times New Roman" panose="02020603050405020304" pitchFamily="18" charset="0"/>
              </a:rPr>
              <a:t>targets: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HSDG quarterly performance assessments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tabLst>
                <a:tab pos="285750" algn="l"/>
                <a:tab pos="1314450" algn="l"/>
              </a:tabLst>
            </a:pPr>
            <a:r>
              <a:rPr lang="en-US" sz="1800" dirty="0">
                <a:latin typeface="Arial" panose="020B0604020202020204" pitchFamily="34" charset="0"/>
                <a:ea typeface="Calibri" panose="020F0502020204030204" pitchFamily="34" charset="0"/>
                <a:cs typeface="Arial" panose="020B0604020202020204" pitchFamily="34" charset="0"/>
              </a:rPr>
              <a:t>TDRG quarterly performance assessments </a:t>
            </a:r>
            <a:endParaRPr lang="en-ZA" sz="1800" b="1"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USDG quarterly performance assessments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Times New Roman" panose="02020603050405020304" pitchFamily="18" charset="0"/>
              </a:rPr>
              <a:t>Provincial Emergency Housing Grant (</a:t>
            </a: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PEHG)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latin typeface="Arial" panose="020B0604020202020204" pitchFamily="34" charset="0"/>
                <a:ea typeface="Calibri" panose="020F0502020204030204" pitchFamily="34" charset="0"/>
                <a:cs typeface="Times New Roman" panose="02020603050405020304" pitchFamily="18" charset="0"/>
              </a:rPr>
              <a:t>Municipal Emergency Housing Grant (MEHG)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Quarterly Performance Assessments conducted Quarterly performance assessment of FLISP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quarterly assessment on the volume of loans granted by DFIs for the affordable housing market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assessments of employers’ contribution towards Employer Assisted Housing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buFont typeface="Wingdings" panose="05000000000000000000" pitchFamily="2" charset="2"/>
              <a:buChar char=""/>
            </a:pPr>
            <a:r>
              <a:rPr lang="en-ZA"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Assessment report on the status of the current finance and funding model for delivery of human settlements.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defRPr/>
            </a:pPr>
            <a:endParaRPr lang="en-ZA" altLang="en-US" sz="16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1600" dirty="0">
              <a:solidFill>
                <a:prstClr val="black"/>
              </a:solidFill>
              <a:latin typeface="Arial" panose="020B0604020202020204" pitchFamily="34" charset="0"/>
              <a:ea typeface="MS PGothic" panose="020B0600070205080204" pitchFamily="34" charset="-128"/>
            </a:endParaRPr>
          </a:p>
          <a:p>
            <a:pPr marL="0" indent="0">
              <a:buNone/>
            </a:pPr>
            <a:r>
              <a:rPr lang="en-ZA" sz="1600" dirty="0"/>
              <a:t/>
            </a:r>
            <a:br>
              <a:rPr lang="en-ZA" sz="1600" dirty="0"/>
            </a:br>
            <a:r>
              <a:rPr lang="en-ZA" sz="1600" dirty="0"/>
              <a:t> </a:t>
            </a:r>
          </a:p>
          <a:p>
            <a:pPr algn="just" eaLnBrk="1" hangingPunct="1">
              <a:lnSpc>
                <a:spcPct val="115000"/>
              </a:lnSpc>
              <a:buFont typeface="Symbol" pitchFamily="18" charset="2"/>
              <a:buChar char=""/>
            </a:pPr>
            <a:endParaRPr lang="en-US" sz="16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37</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57200" y="404665"/>
            <a:ext cx="822960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solidFill>
                  <a:prstClr val="black"/>
                </a:solidFill>
                <a:latin typeface="Arial Narrow" pitchFamily="34" charset="0"/>
                <a:ea typeface="ＭＳ Ｐゴシック" pitchFamily="34" charset="-128"/>
              </a:rPr>
              <a:t>3</a:t>
            </a:r>
            <a:r>
              <a:rPr lang="en-ZA" sz="2400" b="1" dirty="0" smtClean="0">
                <a:solidFill>
                  <a:prstClr val="black"/>
                </a:solidFill>
                <a:latin typeface="Arial Narrow" pitchFamily="34" charset="0"/>
                <a:ea typeface="ＭＳ Ｐゴシック" pitchFamily="34" charset="-128"/>
              </a:rPr>
              <a:t>.4. HOUSING DEVELOPMENT FINANCE</a:t>
            </a:r>
            <a:endParaRPr lang="en-US" sz="2800" dirty="0" smtClean="0">
              <a:latin typeface="Arial" pitchFamily="34" charset="0"/>
              <a:ea typeface="ＭＳ Ｐゴシック" pitchFamily="34" charset="-128"/>
              <a:cs typeface="Arial" pitchFamily="34" charset="0"/>
            </a:endParaRPr>
          </a:p>
        </p:txBody>
      </p:sp>
      <p:sp>
        <p:nvSpPr>
          <p:cNvPr id="5" name="Rectangle 4"/>
          <p:cNvSpPr/>
          <p:nvPr/>
        </p:nvSpPr>
        <p:spPr>
          <a:xfrm>
            <a:off x="265711" y="762543"/>
            <a:ext cx="8612578" cy="800219"/>
          </a:xfrm>
          <a:prstGeom prst="rect">
            <a:avLst/>
          </a:prstGeom>
        </p:spPr>
        <p:txBody>
          <a:bodyPr wrap="square">
            <a:spAutoFit/>
          </a:bodyPr>
          <a:lstStyle/>
          <a:p>
            <a:pPr marL="342900" indent="-342900" algn="just" eaLnBrk="0" hangingPunct="0">
              <a:lnSpc>
                <a:spcPct val="115000"/>
              </a:lnSpc>
              <a:spcAft>
                <a:spcPts val="0"/>
              </a:spcAft>
              <a:buFont typeface="Wingdings" panose="05000000000000000000" pitchFamily="2" charset="2"/>
              <a:buChar char="§"/>
            </a:pPr>
            <a:endParaRPr lang="en-ZA" sz="2000" dirty="0">
              <a:solidFill>
                <a:srgbClr val="000000"/>
              </a:solidFill>
              <a:ea typeface="MS PGothic" panose="020B0600070205080204" pitchFamily="34" charset="-128"/>
              <a:cs typeface="Times New Roman" panose="02020603050405020304" pitchFamily="18" charset="0"/>
            </a:endParaRPr>
          </a:p>
          <a:p>
            <a:pPr algn="just" eaLnBrk="0" hangingPunct="0">
              <a:lnSpc>
                <a:spcPct val="115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949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0457"/>
            <a:ext cx="8229600" cy="1143000"/>
          </a:xfrm>
        </p:spPr>
        <p:txBody>
          <a:bodyPr/>
          <a:lstStyle/>
          <a:p>
            <a:r>
              <a:rPr lang="en-ZA" sz="2400" b="1" dirty="0" smtClean="0">
                <a:latin typeface="Arial Narrow" panose="020B0606020202030204" pitchFamily="34" charset="0"/>
              </a:rPr>
              <a:t/>
            </a:r>
            <a:br>
              <a:rPr lang="en-ZA" sz="2400" b="1" dirty="0" smtClean="0">
                <a:latin typeface="Arial Narrow" panose="020B0606020202030204" pitchFamily="34" charset="0"/>
              </a:rPr>
            </a:br>
            <a:r>
              <a:rPr lang="en-ZA" sz="2400" b="1" dirty="0" smtClean="0">
                <a:latin typeface="Arial Narrow" panose="020B0606020202030204" pitchFamily="34" charset="0"/>
              </a:rPr>
              <a:t/>
            </a:r>
            <a:br>
              <a:rPr lang="en-ZA" sz="2400" b="1" dirty="0" smtClean="0">
                <a:latin typeface="Arial Narrow" panose="020B0606020202030204" pitchFamily="34" charset="0"/>
              </a:rPr>
            </a:br>
            <a:r>
              <a:rPr lang="en-ZA" sz="2400" b="1" dirty="0" smtClean="0">
                <a:latin typeface="Arial Narrow" panose="020B0606020202030204" pitchFamily="34" charset="0"/>
              </a:rPr>
              <a:t>HOUSING </a:t>
            </a:r>
            <a:r>
              <a:rPr lang="en-ZA" sz="2400" b="1" dirty="0" smtClean="0">
                <a:latin typeface="Arial Narrow" panose="020B0606020202030204" pitchFamily="34" charset="0"/>
              </a:rPr>
              <a:t>DEVELOPMENT FINANCE </a:t>
            </a:r>
            <a:r>
              <a:rPr lang="en-ZA" sz="2400" b="1" dirty="0" err="1" smtClean="0">
                <a:latin typeface="Arial Narrow" panose="020B0606020202030204" pitchFamily="34" charset="0"/>
              </a:rPr>
              <a:t>Cont</a:t>
            </a:r>
            <a:r>
              <a:rPr lang="en-ZA" sz="2400" b="1" dirty="0" smtClean="0">
                <a:latin typeface="Arial Narrow" panose="020B0606020202030204" pitchFamily="34" charset="0"/>
              </a:rPr>
              <a:t>…</a:t>
            </a:r>
            <a:br>
              <a:rPr lang="en-ZA" sz="2400" b="1" dirty="0" smtClean="0">
                <a:latin typeface="Arial Narrow" panose="020B0606020202030204" pitchFamily="34" charset="0"/>
              </a:rPr>
            </a:br>
            <a:endParaRPr lang="en-ZA" sz="2400"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pPr>
              <a:defRPr/>
            </a:pPr>
            <a:fld id="{AD9FB0B3-693E-4E9F-9684-58BC585C5078}" type="slidenum">
              <a:rPr lang="en-US" smtClean="0"/>
              <a:pPr>
                <a:defRPr/>
              </a:pPr>
              <a:t>38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Date Placeholder 4"/>
          <p:cNvSpPr>
            <a:spLocks noGrp="1"/>
          </p:cNvSpPr>
          <p:nvPr>
            <p:ph type="dt" sz="half" idx="12"/>
          </p:nvPr>
        </p:nvSpPr>
        <p:spPr/>
        <p:txBody>
          <a:bodyPr/>
          <a:lstStyle/>
          <a:p>
            <a:pPr>
              <a:defRPr/>
            </a:pPr>
            <a:fld id="{C071D427-AF62-4DB0-8153-02D5043EF937}" type="datetime1">
              <a:rPr lang="en-US" smtClean="0"/>
              <a:pPr>
                <a:defRPr/>
              </a:pPr>
              <a:t>6/17/2020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21593406"/>
              </p:ext>
            </p:extLst>
          </p:nvPr>
        </p:nvGraphicFramePr>
        <p:xfrm>
          <a:off x="457200" y="1600200"/>
          <a:ext cx="8612577" cy="4422037"/>
        </p:xfrm>
        <a:graphic>
          <a:graphicData uri="http://schemas.openxmlformats.org/drawingml/2006/table">
            <a:tbl>
              <a:tblPr firstRow="1" bandRow="1">
                <a:tableStyleId>{5C22544A-7EE6-4342-B048-85BDC9FD1C3A}</a:tableStyleId>
              </a:tblPr>
              <a:tblGrid>
                <a:gridCol w="3298177"/>
                <a:gridCol w="2880320"/>
                <a:gridCol w="2434080"/>
              </a:tblGrid>
              <a:tr h="229945">
                <a:tc>
                  <a:txBody>
                    <a:bodyPr/>
                    <a:lstStyle/>
                    <a:p>
                      <a:pPr>
                        <a:lnSpc>
                          <a:spcPct val="115000"/>
                        </a:lnSpc>
                        <a:spcAft>
                          <a:spcPts val="0"/>
                        </a:spcAft>
                      </a:pPr>
                      <a:endParaRPr lang="en-ZA" sz="1400" kern="1200" dirty="0" smtClean="0">
                        <a:effectLst/>
                        <a:latin typeface="Arial" panose="020B0604020202020204" pitchFamily="34" charset="0"/>
                        <a:cs typeface="Arial" panose="020B0604020202020204" pitchFamily="34" charset="0"/>
                      </a:endParaRPr>
                    </a:p>
                    <a:p>
                      <a:pPr>
                        <a:lnSpc>
                          <a:spcPct val="115000"/>
                        </a:lnSpc>
                        <a:spcAft>
                          <a:spcPts val="0"/>
                        </a:spcAft>
                      </a:pPr>
                      <a:endParaRPr lang="en-ZA" sz="1400" kern="1200" dirty="0" smtClean="0">
                        <a:effectLst/>
                        <a:latin typeface="Arial" panose="020B0604020202020204" pitchFamily="34" charset="0"/>
                        <a:cs typeface="Arial" panose="020B0604020202020204" pitchFamily="34" charset="0"/>
                      </a:endParaRPr>
                    </a:p>
                    <a:p>
                      <a:pPr>
                        <a:lnSpc>
                          <a:spcPct val="115000"/>
                        </a:lnSpc>
                        <a:spcAft>
                          <a:spcPts val="0"/>
                        </a:spcAft>
                      </a:pPr>
                      <a:endParaRPr lang="en-ZA" sz="1400" kern="1200" dirty="0" smtClean="0">
                        <a:effectLst/>
                        <a:latin typeface="Arial" panose="020B0604020202020204" pitchFamily="34" charset="0"/>
                        <a:cs typeface="Arial" panose="020B0604020202020204" pitchFamily="34" charset="0"/>
                      </a:endParaRPr>
                    </a:p>
                    <a:p>
                      <a:pPr>
                        <a:lnSpc>
                          <a:spcPct val="115000"/>
                        </a:lnSpc>
                        <a:spcAft>
                          <a:spcPts val="0"/>
                        </a:spcAft>
                      </a:pPr>
                      <a:r>
                        <a:rPr lang="en-ZA" sz="1400" kern="1200" dirty="0" smtClean="0">
                          <a:effectLst/>
                          <a:latin typeface="Arial" panose="020B0604020202020204" pitchFamily="34" charset="0"/>
                          <a:cs typeface="Arial" panose="020B0604020202020204" pitchFamily="34" charset="0"/>
                        </a:rPr>
                        <a:t>Name </a:t>
                      </a:r>
                      <a:r>
                        <a:rPr lang="en-ZA" sz="1400" kern="1200" dirty="0">
                          <a:effectLst/>
                          <a:latin typeface="Arial" panose="020B0604020202020204" pitchFamily="34" charset="0"/>
                          <a:cs typeface="Arial" panose="020B0604020202020204" pitchFamily="34" charset="0"/>
                        </a:rPr>
                        <a:t>of the Grant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Receiving Officer</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Amount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378478">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Human Settlements Development Grant  (HSDG)including FLISP</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9 Provincial Human Settlements Departments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18 .1 Billion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220694">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Urban Settlement Development Grant  (USDG)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8 Metropolitan Municipalities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11.3 Billion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220694">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Title Deed Restoration Grant (TDRG)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9 Provincial Departments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518 Million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220694">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Provincial Emergency Housing Grant (PEHG)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Selected Provinces based on a special criteria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260 Million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220694">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Municipal Emergency Housing Grant (MEHG)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Selected municipalities based on special criteria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140 Million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r h="703297">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Allocations to  Entities incl. Consolidated  Capital Grant  (CCG)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a:effectLst/>
                          <a:latin typeface="Arial" panose="020B0604020202020204" pitchFamily="34" charset="0"/>
                          <a:cs typeface="Arial" panose="020B0604020202020204" pitchFamily="34" charset="0"/>
                        </a:rPr>
                        <a:t>NURCHA,RHLF, NHFC, HDA, SHRA, CSOS, EAAB,NHBRC  etc</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30 Billion </a:t>
                      </a:r>
                      <a:r>
                        <a:rPr lang="en-ZA" sz="1400" kern="1200" dirty="0" err="1">
                          <a:effectLst/>
                          <a:latin typeface="Arial" panose="020B0604020202020204" pitchFamily="34" charset="0"/>
                          <a:cs typeface="Arial" panose="020B0604020202020204" pitchFamily="34" charset="0"/>
                        </a:rPr>
                        <a:t>excl</a:t>
                      </a:r>
                      <a:r>
                        <a:rPr lang="en-ZA" sz="1400" kern="1200" dirty="0">
                          <a:effectLst/>
                          <a:latin typeface="Arial" panose="020B0604020202020204" pitchFamily="34" charset="0"/>
                          <a:cs typeface="Arial" panose="020B0604020202020204" pitchFamily="34" charset="0"/>
                        </a:rPr>
                        <a:t>  Operational Budget and entities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8168" marR="88168" marT="44084" marB="44084"/>
                </a:tc>
              </a:tr>
            </a:tbl>
          </a:graphicData>
        </a:graphic>
      </p:graphicFrame>
    </p:spTree>
    <p:extLst>
      <p:ext uri="{BB962C8B-B14F-4D97-AF65-F5344CB8AC3E}">
        <p14:creationId xmlns:p14="http://schemas.microsoft.com/office/powerpoint/2010/main" val="256743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3889" y="116632"/>
            <a:ext cx="8534400" cy="5062782"/>
          </a:xfrm>
        </p:spPr>
        <p:txBody>
          <a:bodyPr/>
          <a:lstStyle/>
          <a:p>
            <a:pPr algn="just">
              <a:lnSpc>
                <a:spcPct val="115000"/>
              </a:lnSpc>
              <a:spcAft>
                <a:spcPts val="0"/>
              </a:spcAft>
              <a:buFont typeface="Symbol"/>
              <a:buChar char=""/>
            </a:pPr>
            <a:endParaRPr lang="en-ZA" sz="2000" dirty="0" smtClean="0">
              <a:ea typeface="Times New Roman"/>
              <a:cs typeface="Times New Roman"/>
            </a:endParaRPr>
          </a:p>
          <a:p>
            <a:pPr lvl="0"/>
            <a:endParaRPr lang="en-ZA" sz="2000" dirty="0"/>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lgn="just">
              <a:buNone/>
              <a:defRPr/>
            </a:pPr>
            <a:endParaRPr lang="en-ZA" altLang="en-US" sz="2000" dirty="0">
              <a:solidFill>
                <a:prstClr val="black"/>
              </a:solidFill>
              <a:latin typeface="Arial" panose="020B0604020202020204" pitchFamily="34" charset="0"/>
              <a:ea typeface="MS PGothic" panose="020B0600070205080204" pitchFamily="34" charset="-128"/>
            </a:endParaRPr>
          </a:p>
          <a:p>
            <a:pPr marL="0" indent="0">
              <a:buNone/>
            </a:pPr>
            <a:r>
              <a:rPr lang="en-ZA" sz="2000" dirty="0"/>
              <a:t/>
            </a:r>
            <a:br>
              <a:rPr lang="en-ZA" sz="2000" dirty="0"/>
            </a:br>
            <a:r>
              <a:rPr lang="en-ZA" sz="2000" dirty="0"/>
              <a:t> </a:t>
            </a:r>
          </a:p>
          <a:p>
            <a:pPr algn="just" eaLnBrk="1" hangingPunct="1">
              <a:lnSpc>
                <a:spcPct val="115000"/>
              </a:lnSpc>
              <a:buFont typeface="Symbol" pitchFamily="18" charset="2"/>
              <a:buChar char=""/>
            </a:pPr>
            <a:endParaRPr lang="en-US" sz="2000" b="1" dirty="0" smtClean="0">
              <a:solidFill>
                <a:srgbClr val="FF0000"/>
              </a:solidFill>
              <a:latin typeface="Calibri" pitchFamily="34" charset="0"/>
              <a:ea typeface="Calibri" pitchFamily="34" charset="0"/>
              <a:cs typeface="Times New Roman" pitchFamily="18" charset="0"/>
            </a:endParaRPr>
          </a:p>
        </p:txBody>
      </p:sp>
      <p:sp>
        <p:nvSpPr>
          <p:cNvPr id="1024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E40BCE-98B7-4789-9995-60C11E10906C}"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102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089687-E91C-4894-A1FB-BF90EC360EFC}" type="slidenum">
              <a:rPr lang="en-ZA" sz="800">
                <a:solidFill>
                  <a:srgbClr val="898989"/>
                </a:solidFill>
              </a:rPr>
              <a:pPr eaLnBrk="1" hangingPunct="1"/>
              <a:t>39</a:t>
            </a:fld>
            <a:endParaRPr lang="en-ZA" sz="800">
              <a:solidFill>
                <a:srgbClr val="898989"/>
              </a:solidFill>
            </a:endParaRPr>
          </a:p>
        </p:txBody>
      </p:sp>
      <p:sp>
        <p:nvSpPr>
          <p:cNvPr id="2" name="Rectangle 1"/>
          <p:cNvSpPr/>
          <p:nvPr/>
        </p:nvSpPr>
        <p:spPr>
          <a:xfrm>
            <a:off x="95265" y="404664"/>
            <a:ext cx="8229600" cy="392159"/>
          </a:xfrm>
          <a:prstGeom prst="rect">
            <a:avLst/>
          </a:prstGeom>
        </p:spPr>
        <p:txBody>
          <a:bodyPr wrap="square">
            <a:spAutoFit/>
          </a:bodyPr>
          <a:lstStyle/>
          <a:p>
            <a:pPr marL="342900" lvl="0" indent="-342900" algn="just" eaLnBrk="0" hangingPunct="0">
              <a:lnSpc>
                <a:spcPct val="115000"/>
              </a:lnSpc>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noGrp="1"/>
          </p:cNvSpPr>
          <p:nvPr>
            <p:ph type="title"/>
          </p:nvPr>
        </p:nvSpPr>
        <p:spPr bwMode="auto">
          <a:xfrm>
            <a:off x="457200" y="116632"/>
            <a:ext cx="8229600" cy="68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smtClean="0">
                <a:solidFill>
                  <a:prstClr val="black"/>
                </a:solidFill>
                <a:latin typeface="Arial Narrow" pitchFamily="34" charset="0"/>
                <a:ea typeface="ＭＳ Ｐゴシック" pitchFamily="34" charset="-128"/>
              </a:rPr>
              <a:t>HOUSING DEVELOPMENT FINANCE Cont.,</a:t>
            </a:r>
            <a:endParaRPr lang="en-US" sz="2800" dirty="0" smtClean="0">
              <a:latin typeface="Arial" pitchFamily="34" charset="0"/>
              <a:ea typeface="ＭＳ Ｐゴシック" pitchFamily="34" charset="-128"/>
              <a:cs typeface="Arial" pitchFamily="34" charset="0"/>
            </a:endParaRPr>
          </a:p>
        </p:txBody>
      </p:sp>
      <p:sp>
        <p:nvSpPr>
          <p:cNvPr id="5" name="Rectangle 4"/>
          <p:cNvSpPr/>
          <p:nvPr/>
        </p:nvSpPr>
        <p:spPr>
          <a:xfrm>
            <a:off x="265711" y="762543"/>
            <a:ext cx="8612578" cy="2231380"/>
          </a:xfrm>
          <a:prstGeom prst="rect">
            <a:avLst/>
          </a:prstGeom>
        </p:spPr>
        <p:txBody>
          <a:bodyPr wrap="square">
            <a:spAutoFit/>
          </a:bodyPr>
          <a:lstStyle/>
          <a:p>
            <a:pPr lvl="0" algn="just">
              <a:defRPr/>
            </a:pPr>
            <a:r>
              <a:rPr lang="en-ZA" sz="1600" b="1" dirty="0" smtClean="0">
                <a:solidFill>
                  <a:srgbClr val="000000"/>
                </a:solidFill>
                <a:ea typeface="Calibri" panose="020F0502020204030204" pitchFamily="34" charset="0"/>
                <a:cs typeface="Calibri" panose="020F0502020204030204" pitchFamily="34" charset="0"/>
              </a:rPr>
              <a:t>Target</a:t>
            </a:r>
            <a:r>
              <a:rPr lang="en-ZA" sz="1600" b="1" dirty="0">
                <a:solidFill>
                  <a:srgbClr val="000000"/>
                </a:solidFill>
                <a:ea typeface="Calibri" panose="020F0502020204030204" pitchFamily="34" charset="0"/>
                <a:cs typeface="Calibri" panose="020F0502020204030204" pitchFamily="34" charset="0"/>
              </a:rPr>
              <a:t>: </a:t>
            </a:r>
            <a:r>
              <a:rPr lang="en-ZA" sz="1600" dirty="0">
                <a:solidFill>
                  <a:srgbClr val="000000"/>
                </a:solidFill>
                <a:ea typeface="Times New Roman" panose="02020603050405020304" pitchFamily="18" charset="0"/>
              </a:rPr>
              <a:t>1 quarterly performance assessment of FLISP conducted</a:t>
            </a:r>
            <a:endParaRPr lang="en-ZA" sz="1600" b="1" dirty="0">
              <a:solidFill>
                <a:srgbClr val="000000"/>
              </a:solidFill>
              <a:ea typeface="Calibri" panose="020F0502020204030204" pitchFamily="34" charset="0"/>
              <a:cs typeface="Calibri" panose="020F0502020204030204" pitchFamily="34" charset="0"/>
            </a:endParaRPr>
          </a:p>
          <a:p>
            <a:pPr lvl="0" algn="just">
              <a:defRPr/>
            </a:pPr>
            <a:endParaRPr lang="en-ZA" sz="1600" b="1" dirty="0" smtClean="0">
              <a:solidFill>
                <a:srgbClr val="000000"/>
              </a:solidFill>
              <a:ea typeface="Calibri" panose="020F0502020204030204" pitchFamily="34" charset="0"/>
              <a:cs typeface="Calibri" panose="020F0502020204030204" pitchFamily="34" charset="0"/>
            </a:endParaRPr>
          </a:p>
          <a:p>
            <a:pPr lvl="0" algn="just">
              <a:defRPr/>
            </a:pPr>
            <a:r>
              <a:rPr lang="en-ZA" sz="1600" b="1" dirty="0" smtClean="0">
                <a:solidFill>
                  <a:srgbClr val="000000"/>
                </a:solidFill>
                <a:ea typeface="Calibri" panose="020F0502020204030204" pitchFamily="34" charset="0"/>
                <a:cs typeface="Calibri" panose="020F0502020204030204" pitchFamily="34" charset="0"/>
              </a:rPr>
              <a:t>Performance</a:t>
            </a:r>
            <a:r>
              <a:rPr lang="en-ZA" sz="1600" b="1" dirty="0">
                <a:solidFill>
                  <a:srgbClr val="000000"/>
                </a:solidFill>
                <a:ea typeface="Calibri" panose="020F0502020204030204" pitchFamily="34" charset="0"/>
                <a:cs typeface="Calibri" panose="020F0502020204030204" pitchFamily="34" charset="0"/>
              </a:rPr>
              <a:t>: </a:t>
            </a:r>
            <a:r>
              <a:rPr lang="en-ZA" sz="1600" dirty="0" smtClean="0">
                <a:solidFill>
                  <a:srgbClr val="000000"/>
                </a:solidFill>
                <a:ea typeface="Times New Roman" panose="02020603050405020304" pitchFamily="18" charset="0"/>
              </a:rPr>
              <a:t>1 </a:t>
            </a:r>
            <a:r>
              <a:rPr lang="en-ZA" sz="1600" dirty="0">
                <a:solidFill>
                  <a:srgbClr val="000000"/>
                </a:solidFill>
                <a:ea typeface="Times New Roman" panose="02020603050405020304" pitchFamily="18" charset="0"/>
              </a:rPr>
              <a:t>quarterly performance assessment of FLISP </a:t>
            </a:r>
            <a:r>
              <a:rPr lang="en-ZA" sz="1600" dirty="0" smtClean="0">
                <a:solidFill>
                  <a:srgbClr val="000000"/>
                </a:solidFill>
                <a:ea typeface="Times New Roman" panose="02020603050405020304" pitchFamily="18" charset="0"/>
              </a:rPr>
              <a:t>conducted</a:t>
            </a:r>
            <a:endParaRPr lang="en-ZA" sz="1600" dirty="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a:p>
            <a:pPr lvl="0" algn="just">
              <a:defRPr/>
            </a:pPr>
            <a:endParaRPr lang="en-ZA" sz="1600" dirty="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a:p>
            <a:pPr lvl="0" algn="just">
              <a:defRPr/>
            </a:pPr>
            <a:r>
              <a:rPr lang="en-ZA" sz="1600" dirty="0" smtClean="0">
                <a:solidFill>
                  <a:srgbClr val="000000"/>
                </a:solidFill>
                <a:ea typeface="Times New Roman" panose="02020603050405020304" pitchFamily="18" charset="0"/>
                <a:cs typeface="Times New Roman" panose="02020603050405020304" pitchFamily="18" charset="0"/>
              </a:rPr>
              <a:t>The </a:t>
            </a:r>
            <a:r>
              <a:rPr lang="en-ZA" sz="1600" dirty="0">
                <a:solidFill>
                  <a:srgbClr val="000000"/>
                </a:solidFill>
                <a:ea typeface="Times New Roman" panose="02020603050405020304" pitchFamily="18" charset="0"/>
                <a:cs typeface="Times New Roman" panose="02020603050405020304" pitchFamily="18" charset="0"/>
              </a:rPr>
              <a:t>Table below highlights 4th quarter performance of FLISP per Province as per Division of Revenue Act (DORA</a:t>
            </a:r>
            <a:r>
              <a:rPr lang="en-ZA" sz="1600" dirty="0" smtClean="0">
                <a:solidFill>
                  <a:srgbClr val="000000"/>
                </a:solidFill>
                <a:ea typeface="Times New Roman" panose="02020603050405020304" pitchFamily="18" charset="0"/>
                <a:cs typeface="Times New Roman" panose="02020603050405020304" pitchFamily="18" charset="0"/>
              </a:rPr>
              <a: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endParaRPr lang="en-ZA" sz="2000" b="1" dirty="0" smtClean="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a:p>
            <a:pPr algn="just" eaLnBrk="0" hangingPunct="0">
              <a:lnSpc>
                <a:spcPct val="115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44530158"/>
              </p:ext>
            </p:extLst>
          </p:nvPr>
        </p:nvGraphicFramePr>
        <p:xfrm>
          <a:off x="265711" y="2415373"/>
          <a:ext cx="8612578" cy="3533904"/>
        </p:xfrm>
        <a:graphic>
          <a:graphicData uri="http://schemas.openxmlformats.org/drawingml/2006/table">
            <a:tbl>
              <a:tblPr firstRow="1" firstCol="1" bandRow="1">
                <a:tableStyleId>{5C22544A-7EE6-4342-B048-85BDC9FD1C3A}</a:tableStyleId>
              </a:tblPr>
              <a:tblGrid>
                <a:gridCol w="1220233">
                  <a:extLst>
                    <a:ext uri="{9D8B030D-6E8A-4147-A177-3AD203B41FA5}">
                      <a16:colId xmlns:a16="http://schemas.microsoft.com/office/drawing/2014/main" xmlns="" val="3869206465"/>
                    </a:ext>
                  </a:extLst>
                </a:gridCol>
                <a:gridCol w="924043">
                  <a:extLst>
                    <a:ext uri="{9D8B030D-6E8A-4147-A177-3AD203B41FA5}">
                      <a16:colId xmlns:a16="http://schemas.microsoft.com/office/drawing/2014/main" xmlns="" val="691197817"/>
                    </a:ext>
                  </a:extLst>
                </a:gridCol>
                <a:gridCol w="1201610">
                  <a:extLst>
                    <a:ext uri="{9D8B030D-6E8A-4147-A177-3AD203B41FA5}">
                      <a16:colId xmlns:a16="http://schemas.microsoft.com/office/drawing/2014/main" xmlns="" val="2936781652"/>
                    </a:ext>
                  </a:extLst>
                </a:gridCol>
                <a:gridCol w="1016271">
                  <a:extLst>
                    <a:ext uri="{9D8B030D-6E8A-4147-A177-3AD203B41FA5}">
                      <a16:colId xmlns:a16="http://schemas.microsoft.com/office/drawing/2014/main" xmlns="" val="1920766788"/>
                    </a:ext>
                  </a:extLst>
                </a:gridCol>
                <a:gridCol w="1050267">
                  <a:extLst>
                    <a:ext uri="{9D8B030D-6E8A-4147-A177-3AD203B41FA5}">
                      <a16:colId xmlns:a16="http://schemas.microsoft.com/office/drawing/2014/main" xmlns="" val="772382551"/>
                    </a:ext>
                  </a:extLst>
                </a:gridCol>
                <a:gridCol w="1223096">
                  <a:extLst>
                    <a:ext uri="{9D8B030D-6E8A-4147-A177-3AD203B41FA5}">
                      <a16:colId xmlns:a16="http://schemas.microsoft.com/office/drawing/2014/main" xmlns="" val="2903923387"/>
                    </a:ext>
                  </a:extLst>
                </a:gridCol>
                <a:gridCol w="960787">
                  <a:extLst>
                    <a:ext uri="{9D8B030D-6E8A-4147-A177-3AD203B41FA5}">
                      <a16:colId xmlns:a16="http://schemas.microsoft.com/office/drawing/2014/main" xmlns="" val="3561713022"/>
                    </a:ext>
                  </a:extLst>
                </a:gridCol>
                <a:gridCol w="1016271">
                  <a:extLst>
                    <a:ext uri="{9D8B030D-6E8A-4147-A177-3AD203B41FA5}">
                      <a16:colId xmlns:a16="http://schemas.microsoft.com/office/drawing/2014/main" xmlns="" val="3656536311"/>
                    </a:ext>
                  </a:extLst>
                </a:gridCol>
              </a:tblGrid>
              <a:tr h="627184">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Provinces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Jan target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Jan approval</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Feb target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Feb approval</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Mar approvals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Total  target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ZA" sz="1600">
                          <a:effectLst/>
                          <a:latin typeface="Arial" panose="020B0604020202020204" pitchFamily="34" charset="0"/>
                          <a:cs typeface="Arial" panose="020B0604020202020204" pitchFamily="34" charset="0"/>
                        </a:rPr>
                        <a:t>Total approval</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50570732"/>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EC</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30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625621001"/>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FS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31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32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39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95960690"/>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GP</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159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163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23818794"/>
                  </a:ext>
                </a:extLst>
              </a:tr>
              <a:tr h="397992">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KZN</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50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72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8617554"/>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64034882"/>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MP</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6750454"/>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NC</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88471851"/>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NW</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8</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10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26846330"/>
                  </a:ext>
                </a:extLst>
              </a:tr>
              <a:tr h="313591">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WC</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249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651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487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249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1 138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28169520"/>
                  </a:ext>
                </a:extLst>
              </a:tr>
            </a:tbl>
          </a:graphicData>
        </a:graphic>
      </p:graphicFrame>
    </p:spTree>
    <p:extLst>
      <p:ext uri="{BB962C8B-B14F-4D97-AF65-F5344CB8AC3E}">
        <p14:creationId xmlns:p14="http://schemas.microsoft.com/office/powerpoint/2010/main" val="133558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15" y="188640"/>
            <a:ext cx="8515672" cy="685800"/>
          </a:xfrm>
          <a:noFill/>
        </p:spPr>
        <p:txBody>
          <a:bodyPr/>
          <a:lstStyle/>
          <a:p>
            <a:r>
              <a:rPr lang="en-US" sz="2400" b="1" dirty="0" smtClean="0"/>
              <a:t>1.1 DEPARTMENTAL BUDGET STRUCTURE (ENE)</a:t>
            </a:r>
            <a:endParaRPr lang="en-US" sz="2400" b="1" dirty="0"/>
          </a:p>
        </p:txBody>
      </p:sp>
      <p:sp>
        <p:nvSpPr>
          <p:cNvPr id="3" name="Content Placeholder 2"/>
          <p:cNvSpPr>
            <a:spLocks noGrp="1"/>
          </p:cNvSpPr>
          <p:nvPr>
            <p:ph idx="1"/>
          </p:nvPr>
        </p:nvSpPr>
        <p:spPr>
          <a:xfrm>
            <a:off x="301215" y="980728"/>
            <a:ext cx="8537985" cy="5044535"/>
          </a:xfrm>
        </p:spPr>
        <p:txBody>
          <a:bodyPr/>
          <a:lstStyle/>
          <a:p>
            <a:pPr algn="just"/>
            <a:r>
              <a:rPr lang="en-US" sz="2000" dirty="0" smtClean="0"/>
              <a:t>The Department’s budget structure is divided into four programmes:</a:t>
            </a:r>
          </a:p>
          <a:p>
            <a:pPr lvl="1" algn="just"/>
            <a:r>
              <a:rPr lang="en-ZA" sz="1800" b="1" dirty="0" smtClean="0"/>
              <a:t>Programme 1: Administration  </a:t>
            </a:r>
          </a:p>
          <a:p>
            <a:pPr lvl="2" algn="just"/>
            <a:r>
              <a:rPr lang="en-ZA" sz="1600" dirty="0" smtClean="0"/>
              <a:t>Purpose: </a:t>
            </a:r>
            <a:r>
              <a:rPr lang="en-US" sz="1600" dirty="0" smtClean="0"/>
              <a:t>Provide strategic leadership, management and support services to the department.</a:t>
            </a:r>
          </a:p>
          <a:p>
            <a:pPr lvl="1" algn="just"/>
            <a:r>
              <a:rPr lang="en-ZA" sz="1800" b="1" dirty="0" smtClean="0"/>
              <a:t>Programme 2: Human Settlements Policy, Strategy and Planning</a:t>
            </a:r>
          </a:p>
          <a:p>
            <a:pPr lvl="2" algn="just"/>
            <a:r>
              <a:rPr lang="en-ZA" sz="1600" dirty="0"/>
              <a:t>Purpose: </a:t>
            </a:r>
            <a:r>
              <a:rPr lang="en-US" sz="1600" dirty="0" smtClean="0"/>
              <a:t>Manage the development of policy and compliance with human settlements sector delivery and intergovernmental relations frameworks, and oversee integrated human settlements strategic and planning services</a:t>
            </a:r>
          </a:p>
          <a:p>
            <a:pPr lvl="1" algn="just"/>
            <a:r>
              <a:rPr lang="en-ZA" sz="1800" b="1" dirty="0" smtClean="0"/>
              <a:t>Programme 3: Programme Delivery Support</a:t>
            </a:r>
          </a:p>
          <a:p>
            <a:pPr lvl="2" algn="just"/>
            <a:r>
              <a:rPr lang="en-ZA" sz="1600" dirty="0"/>
              <a:t>Purpose: </a:t>
            </a:r>
            <a:r>
              <a:rPr lang="en-US" sz="1600" dirty="0" smtClean="0"/>
              <a:t>Support the execution, monitor and evaluate the implementation of human settlements programmes and projects. Manage the building of capacity and skills in the sector and provide oversight of public entities.</a:t>
            </a:r>
          </a:p>
          <a:p>
            <a:pPr lvl="1" algn="just"/>
            <a:r>
              <a:rPr lang="en-ZA" sz="1800" b="1" dirty="0" smtClean="0"/>
              <a:t>Programme 4: Housing Development Finance</a:t>
            </a:r>
          </a:p>
          <a:p>
            <a:pPr lvl="2" algn="just"/>
            <a:r>
              <a:rPr lang="en-ZA" sz="1600" dirty="0"/>
              <a:t>Purpose: </a:t>
            </a:r>
            <a:r>
              <a:rPr lang="en-US" sz="1600" dirty="0" smtClean="0"/>
              <a:t>Fund the delivery of housing and human settlements programmes, manage all matters related to improving access to housing finance and developing partnerships with the financial sector.</a:t>
            </a:r>
          </a:p>
          <a:p>
            <a:pPr lvl="1"/>
            <a:endParaRPr lang="en-US" sz="1800" dirty="0"/>
          </a:p>
        </p:txBody>
      </p:sp>
    </p:spTree>
    <p:extLst>
      <p:ext uri="{BB962C8B-B14F-4D97-AF65-F5344CB8AC3E}">
        <p14:creationId xmlns:p14="http://schemas.microsoft.com/office/powerpoint/2010/main" val="352118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3508" y="1772816"/>
            <a:ext cx="8856984" cy="1800200"/>
          </a:xfrm>
          <a:solidFill>
            <a:srgbClr val="1A4D27"/>
          </a:solidFill>
        </p:spPr>
        <p:txBody>
          <a:bodyPr/>
          <a:lstStyle/>
          <a:p>
            <a:pPr algn="ctr">
              <a:defRPr/>
            </a:pPr>
            <a:r>
              <a:rPr lang="en-ZA" dirty="0" smtClean="0">
                <a:solidFill>
                  <a:srgbClr val="000000"/>
                </a:solidFill>
                <a:latin typeface="Arial" pitchFamily="34" charset="0"/>
                <a:ea typeface="ＭＳ Ｐゴシック" pitchFamily="34" charset="-128"/>
                <a:cs typeface="Arial" pitchFamily="34" charset="0"/>
              </a:rPr>
              <a:t>  </a:t>
            </a:r>
            <a:r>
              <a:rPr lang="en-ZA" dirty="0">
                <a:solidFill>
                  <a:srgbClr val="000000"/>
                </a:solidFill>
                <a:latin typeface="Arial" pitchFamily="34" charset="0"/>
                <a:ea typeface="ＭＳ Ｐゴシック" pitchFamily="34" charset="-128"/>
                <a:cs typeface="Arial" pitchFamily="34" charset="0"/>
              </a:rPr>
              <a:t/>
            </a:r>
            <a:br>
              <a:rPr lang="en-ZA" dirty="0">
                <a:solidFill>
                  <a:srgbClr val="000000"/>
                </a:solidFill>
                <a:latin typeface="Arial" pitchFamily="34" charset="0"/>
                <a:ea typeface="ＭＳ Ｐゴシック" pitchFamily="34" charset="-128"/>
                <a:cs typeface="Arial" pitchFamily="34" charset="0"/>
              </a:rPr>
            </a:br>
            <a:r>
              <a:rPr lang="en-ZA" b="1" dirty="0">
                <a:latin typeface="Arial" pitchFamily="34" charset="0"/>
                <a:ea typeface="ＭＳ Ｐゴシック" pitchFamily="34" charset="-128"/>
                <a:cs typeface="Arial" pitchFamily="34" charset="0"/>
              </a:rPr>
              <a:t>4</a:t>
            </a:r>
            <a:r>
              <a:rPr lang="en-ZA" b="1" dirty="0" smtClean="0">
                <a:latin typeface="Arial" pitchFamily="34" charset="0"/>
                <a:ea typeface="ＭＳ Ｐゴシック" pitchFamily="34" charset="-128"/>
                <a:cs typeface="Arial" pitchFamily="34" charset="0"/>
              </a:rPr>
              <a:t>.	AN overview of grants performance</a:t>
            </a:r>
            <a:r>
              <a:rPr lang="en-ZA" sz="4000" b="1" dirty="0" smtClean="0">
                <a:latin typeface="Arial" pitchFamily="34" charset="0"/>
                <a:ea typeface="ＭＳ Ｐゴシック" pitchFamily="34" charset="-128"/>
                <a:cs typeface="Arial" pitchFamily="34" charset="0"/>
              </a:rPr>
              <a:t/>
            </a:r>
            <a:br>
              <a:rPr lang="en-ZA" sz="4000" b="1" dirty="0" smtClean="0">
                <a:latin typeface="Arial" pitchFamily="34" charset="0"/>
                <a:ea typeface="ＭＳ Ｐゴシック" pitchFamily="34" charset="-128"/>
                <a:cs typeface="Arial" pitchFamily="34" charset="0"/>
              </a:rPr>
            </a:br>
            <a:endParaRPr lang="en-US" sz="4000" dirty="0"/>
          </a:p>
        </p:txBody>
      </p:sp>
      <p:sp>
        <p:nvSpPr>
          <p:cNvPr id="3" name="Date Placeholder 2"/>
          <p:cNvSpPr>
            <a:spLocks noGrp="1"/>
          </p:cNvSpPr>
          <p:nvPr>
            <p:ph type="dt" sz="quarter" idx="13"/>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10DDEF42-7C65-4320-A760-F5D918DC9C31}" type="datetime1">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2020/06/17</a:t>
            </a:fld>
            <a:endPar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4" name="Footer Placeholder 3"/>
          <p:cNvSpPr>
            <a:spLocks noGrp="1"/>
          </p:cNvSpPr>
          <p:nvPr>
            <p:ph type="ftr"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53B506-0632-46C6-B950-C6E16FA760D6}" type="slidenum">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497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CADA6E8-F4BE-4FCB-9B8A-97C39373D7E6}" type="slidenum">
              <a:rPr lang="en-US" sz="800" smtClean="0">
                <a:solidFill>
                  <a:srgbClr val="898989"/>
                </a:solidFill>
              </a:rPr>
              <a:pPr>
                <a:spcBef>
                  <a:spcPct val="0"/>
                </a:spcBef>
                <a:buFontTx/>
                <a:buNone/>
              </a:pPr>
              <a:t>41</a:t>
            </a:fld>
            <a:endParaRPr lang="en-US" sz="800" smtClean="0">
              <a:solidFill>
                <a:srgbClr val="898989"/>
              </a:solidFill>
            </a:endParaRPr>
          </a:p>
        </p:txBody>
      </p:sp>
      <p:sp>
        <p:nvSpPr>
          <p:cNvPr id="16387" name="Footer Placeholder 4"/>
          <p:cNvSpPr>
            <a:spLocks noGrp="1"/>
          </p:cNvSpPr>
          <p:nvPr>
            <p:ph type="ftr" sz="quarter" idx="11"/>
          </p:nvPr>
        </p:nvSpPr>
        <p:spPr bwMode="auto">
          <a:xfrm>
            <a:off x="3124200" y="644048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r>
              <a:rPr lang="en-US" sz="800" smtClean="0"/>
              <a:t>HSDG Performance 29 February 2020</a:t>
            </a:r>
          </a:p>
        </p:txBody>
      </p:sp>
      <p:sp>
        <p:nvSpPr>
          <p:cNvPr id="16388"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288594-CB6A-455F-92EB-7151CC143B19}" type="datetime1">
              <a:rPr lang="en-US" sz="800" smtClean="0">
                <a:solidFill>
                  <a:srgbClr val="898989"/>
                </a:solidFill>
              </a:rPr>
              <a:pPr>
                <a:spcBef>
                  <a:spcPct val="0"/>
                </a:spcBef>
                <a:buFontTx/>
                <a:buNone/>
              </a:pPr>
              <a:t>6/17/2020</a:t>
            </a:fld>
            <a:endParaRPr lang="en-US" sz="800" smtClean="0">
              <a:solidFill>
                <a:srgbClr val="898989"/>
              </a:solidFill>
            </a:endParaRPr>
          </a:p>
        </p:txBody>
      </p:sp>
      <p:sp>
        <p:nvSpPr>
          <p:cNvPr id="8" name="Title 1"/>
          <p:cNvSpPr>
            <a:spLocks noGrp="1"/>
          </p:cNvSpPr>
          <p:nvPr>
            <p:ph type="title"/>
          </p:nvPr>
        </p:nvSpPr>
        <p:spPr>
          <a:xfrm>
            <a:off x="152400" y="0"/>
            <a:ext cx="8839200" cy="717550"/>
          </a:xfrm>
          <a:noFill/>
          <a:ln>
            <a:solidFill>
              <a:srgbClr val="307C5B"/>
            </a:solidFill>
            <a:miter lim="800000"/>
            <a:headEnd/>
            <a:tailEnd/>
          </a:ln>
        </p:spPr>
        <p:txBody>
          <a:bodyPr/>
          <a:lstStyle/>
          <a:p>
            <a:pPr defTabSz="914400" fontAlgn="auto">
              <a:spcBef>
                <a:spcPts val="0"/>
              </a:spcBef>
              <a:spcAft>
                <a:spcPts val="0"/>
              </a:spcAft>
              <a:defRPr/>
            </a:pPr>
            <a:r>
              <a:rPr lang="en-US" sz="2000" b="1" kern="0" dirty="0" smtClean="0">
                <a:latin typeface="Arial" panose="020B0604020202020204" pitchFamily="34" charset="0"/>
                <a:cs typeface="Arial" panose="020B0604020202020204" pitchFamily="34" charset="0"/>
              </a:rPr>
              <a:t>4.1	Human Settlements Development Grant Expenditure (HSDG) Performance as at 31 March 2020</a:t>
            </a:r>
            <a:endParaRPr lang="en-ZA" sz="2000"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152400" y="914400"/>
          <a:ext cx="8870949" cy="5156201"/>
        </p:xfrm>
        <a:graphic>
          <a:graphicData uri="http://schemas.openxmlformats.org/drawingml/2006/table">
            <a:tbl>
              <a:tblPr/>
              <a:tblGrid>
                <a:gridCol w="9905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876364">
                  <a:extLst>
                    <a:ext uri="{9D8B030D-6E8A-4147-A177-3AD203B41FA5}">
                      <a16:colId xmlns:a16="http://schemas.microsoft.com/office/drawing/2014/main" xmlns="" val="20008"/>
                    </a:ext>
                  </a:extLst>
                </a:gridCol>
                <a:gridCol w="38036">
                  <a:extLst>
                    <a:ext uri="{9D8B030D-6E8A-4147-A177-3AD203B41FA5}">
                      <a16:colId xmlns:a16="http://schemas.microsoft.com/office/drawing/2014/main" xmlns="" val="20009"/>
                    </a:ext>
                  </a:extLst>
                </a:gridCol>
                <a:gridCol w="831914">
                  <a:extLst>
                    <a:ext uri="{9D8B030D-6E8A-4147-A177-3AD203B41FA5}">
                      <a16:colId xmlns:a16="http://schemas.microsoft.com/office/drawing/2014/main" xmlns="" val="20010"/>
                    </a:ext>
                  </a:extLst>
                </a:gridCol>
                <a:gridCol w="38036">
                  <a:extLst>
                    <a:ext uri="{9D8B030D-6E8A-4147-A177-3AD203B41FA5}">
                      <a16:colId xmlns:a16="http://schemas.microsoft.com/office/drawing/2014/main" xmlns="" val="20011"/>
                    </a:ext>
                  </a:extLst>
                </a:gridCol>
              </a:tblGrid>
              <a:tr h="215333">
                <a:tc rowSpan="3">
                  <a:txBody>
                    <a:bodyPr/>
                    <a:lstStyle/>
                    <a:p>
                      <a:pPr algn="ctr" fontAlgn="ctr"/>
                      <a:r>
                        <a:rPr lang="en-US" sz="1200" b="1" i="0" u="none" strike="noStrike" dirty="0">
                          <a:effectLst/>
                          <a:latin typeface="+mn-lt"/>
                        </a:rPr>
                        <a:t>Provinces</a:t>
                      </a:r>
                    </a:p>
                  </a:txBody>
                  <a:tcPr marL="6318" marR="6318" marT="63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en-US" sz="1200" b="1" i="0" u="none" strike="noStrike" dirty="0">
                          <a:effectLst/>
                          <a:latin typeface="+mn-lt"/>
                        </a:rPr>
                        <a:t>Voted Funds</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rowSpan="2">
                  <a:txBody>
                    <a:bodyPr/>
                    <a:lstStyle/>
                    <a:p>
                      <a:pPr algn="ctr" fontAlgn="ctr"/>
                      <a:r>
                        <a:rPr lang="en-US" sz="1200" b="1" i="0" u="none" strike="noStrike" dirty="0">
                          <a:solidFill>
                            <a:srgbClr val="000000"/>
                          </a:solidFill>
                          <a:effectLst/>
                          <a:latin typeface="+mn-lt"/>
                        </a:rPr>
                        <a:t>Funds Stopped and Reallocated</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ctr" fontAlgn="ctr"/>
                      <a:r>
                        <a:rPr lang="en-US" sz="1200" b="1" i="0" u="none" strike="noStrike" dirty="0">
                          <a:effectLst/>
                          <a:latin typeface="+mn-lt"/>
                        </a:rPr>
                        <a:t>Roll Overs from  2018/19</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1" i="0" u="none" strike="noStrike" dirty="0">
                          <a:effectLst/>
                          <a:latin typeface="+mn-lt"/>
                        </a:rPr>
                        <a:t>Revised Total Available Funds</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4">
                  <a:txBody>
                    <a:bodyPr/>
                    <a:lstStyle/>
                    <a:p>
                      <a:pPr algn="ctr" fontAlgn="b"/>
                      <a:r>
                        <a:rPr lang="en-US" sz="1000" b="1" i="0" u="none" strike="noStrike" dirty="0">
                          <a:effectLst/>
                          <a:latin typeface="+mn-lt"/>
                        </a:rPr>
                        <a:t>Year to date (1 April 2019 </a:t>
                      </a:r>
                      <a:r>
                        <a:rPr lang="en-US" sz="1000" b="1" i="0" u="none" strike="noStrike" dirty="0" smtClean="0">
                          <a:effectLst/>
                          <a:latin typeface="+mn-lt"/>
                        </a:rPr>
                        <a:t>– 31March2020</a:t>
                      </a:r>
                      <a:r>
                        <a:rPr lang="en-US" sz="1000" b="1" i="0" u="none" strike="noStrike" dirty="0">
                          <a:effectLst/>
                          <a:latin typeface="+mn-lt"/>
                        </a:rPr>
                        <a:t>)</a:t>
                      </a:r>
                    </a:p>
                  </a:txBody>
                  <a:tcPr marL="6318" marR="6318" marT="631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1" i="0" u="none" strike="noStrike" dirty="0">
                          <a:effectLst/>
                          <a:latin typeface="+mn-lt"/>
                        </a:rPr>
                        <a:t> </a:t>
                      </a:r>
                    </a:p>
                  </a:txBody>
                  <a:tcPr marL="6318" marR="6318" marT="631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00" b="1" i="0" u="none" strike="noStrike" dirty="0">
                          <a:effectLst/>
                          <a:latin typeface="+mn-lt"/>
                        </a:rPr>
                        <a:t>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000" b="1" i="0" u="none" strike="noStrike" dirty="0">
                          <a:effectLst/>
                          <a:latin typeface="+mn-lt"/>
                        </a:rPr>
                        <a:t> </a:t>
                      </a:r>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9494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a:effectLst/>
                          <a:latin typeface="+mn-lt"/>
                        </a:rPr>
                        <a:t>Transferred Funds</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dirty="0">
                          <a:effectLst/>
                          <a:latin typeface="+mn-lt"/>
                        </a:rPr>
                        <a:t>Spent by Provinces</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1200" b="1" i="0" u="none" strike="noStrike" dirty="0">
                          <a:effectLst/>
                          <a:latin typeface="+mn-lt"/>
                        </a:rPr>
                        <a:t>Unspent Against Total Available Funds</a:t>
                      </a:r>
                    </a:p>
                  </a:txBody>
                  <a:tcPr marL="6318" marR="6318" marT="63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en-US" sz="1200" b="1" i="0" u="none" strike="noStrike" dirty="0">
                          <a:effectLst/>
                          <a:latin typeface="+mn-lt"/>
                        </a:rPr>
                        <a:t>% Spent against Total Available Funds</a:t>
                      </a: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rowSpan="12">
                  <a:txBody>
                    <a:bodyPr/>
                    <a:lstStyle/>
                    <a:p>
                      <a:pPr algn="ctr" fontAlgn="ctr"/>
                      <a:endParaRPr lang="en-US" sz="1200" b="1" i="0" u="none" strike="noStrike" dirty="0">
                        <a:effectLst/>
                        <a:latin typeface="+mn-lt"/>
                      </a:endParaRP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rPr>
                        <a:t>Unspent as % of Total Available </a:t>
                      </a:r>
                      <a:endParaRPr kumimoji="0" lang="en-US" sz="1200" b="1" i="0" u="none" strike="noStrike" kern="1200" cap="none" spc="0" normalizeH="0" baseline="0" noProof="0" dirty="0">
                        <a:ln>
                          <a:noFill/>
                        </a:ln>
                        <a:solidFill>
                          <a:prstClr val="black"/>
                        </a:solidFill>
                        <a:effectLst/>
                        <a:uLnTx/>
                        <a:uFillTx/>
                        <a:latin typeface="+mn-lt"/>
                      </a:endParaRPr>
                    </a:p>
                  </a:txBody>
                  <a:tcPr marL="6318" marR="6318" marT="6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endParaRPr lang="en-ZA" sz="1800"/>
                    </a:p>
                  </a:txBody>
                  <a:tcPr marL="6318" marR="6318" marT="63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15333">
                <a:tc vMerge="1">
                  <a:txBody>
                    <a:bodyPr/>
                    <a:lstStyle/>
                    <a:p>
                      <a:endParaRPr lang="en-US"/>
                    </a:p>
                  </a:txBody>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200" b="1" i="0" u="none" strike="noStrike" dirty="0">
                          <a:effectLst/>
                          <a:latin typeface="+mn-lt"/>
                        </a:rPr>
                        <a:t>R'000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385641">
                <a:tc>
                  <a:txBody>
                    <a:bodyPr/>
                    <a:lstStyle/>
                    <a:p>
                      <a:pPr algn="l" fontAlgn="ctr"/>
                      <a:r>
                        <a:rPr lang="en-US" sz="1200" b="1" i="0" u="none" strike="noStrike" dirty="0">
                          <a:effectLst/>
                          <a:latin typeface="+mn-lt"/>
                        </a:rPr>
                        <a:t>Eastern Cape</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1 960 278</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98 500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2 058 778</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2</a:t>
                      </a:r>
                      <a:r>
                        <a:rPr lang="en-US" sz="1200" b="0" i="0" u="none" strike="noStrike" baseline="0" dirty="0" smtClean="0">
                          <a:effectLst/>
                          <a:latin typeface="+mn-lt"/>
                        </a:rPr>
                        <a:t> 058 778</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1</a:t>
                      </a:r>
                      <a:r>
                        <a:rPr lang="en-US" sz="1200" b="0" i="0" u="none" strike="noStrike" baseline="0" dirty="0" smtClean="0">
                          <a:effectLst/>
                          <a:latin typeface="+mn-lt"/>
                        </a:rPr>
                        <a:t> 853 452</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205 326</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90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5641">
                <a:tc>
                  <a:txBody>
                    <a:bodyPr/>
                    <a:lstStyle/>
                    <a:p>
                      <a:pPr algn="l" fontAlgn="ctr"/>
                      <a:r>
                        <a:rPr lang="en-US" sz="1200" b="1" i="0" u="none" strike="noStrike">
                          <a:effectLst/>
                          <a:latin typeface="+mn-lt"/>
                        </a:rPr>
                        <a:t>Free State</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1 093 166</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118 </a:t>
                      </a:r>
                      <a:r>
                        <a:rPr lang="en-US" sz="1200" b="0" i="0" u="none" strike="noStrike" dirty="0">
                          <a:effectLst/>
                          <a:latin typeface="+mn-lt"/>
                        </a:rPr>
                        <a:t>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975 166</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975 166</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974 858</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 308</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2987">
                <a:tc>
                  <a:txBody>
                    <a:bodyPr/>
                    <a:lstStyle/>
                    <a:p>
                      <a:pPr algn="l" fontAlgn="ctr"/>
                      <a:r>
                        <a:rPr lang="en-US" sz="1200" b="1" i="0" u="none" strike="noStrike" dirty="0">
                          <a:effectLst/>
                          <a:latin typeface="+mn-lt"/>
                        </a:rPr>
                        <a:t>Gauteng</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5 164 409</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effectLst/>
                          <a:latin typeface="+mn-lt"/>
                        </a:rPr>
                        <a:t>- </a:t>
                      </a:r>
                      <a:r>
                        <a:rPr lang="en-US" sz="1200" b="0" i="0" u="none" strike="noStrike" dirty="0">
                          <a:effectLst/>
                          <a:latin typeface="+mn-lt"/>
                        </a:rPr>
                        <a:t>250 000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49 371</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4 963 780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4 </a:t>
                      </a:r>
                      <a:r>
                        <a:rPr lang="en-US" sz="1200" b="0" i="0" u="none" strike="noStrike" dirty="0" smtClean="0">
                          <a:effectLst/>
                          <a:latin typeface="+mn-lt"/>
                        </a:rPr>
                        <a:t>963 780</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4 857 246</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106 534</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98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5641">
                <a:tc>
                  <a:txBody>
                    <a:bodyPr/>
                    <a:lstStyle/>
                    <a:p>
                      <a:pPr algn="l" fontAlgn="ctr"/>
                      <a:r>
                        <a:rPr lang="en-US" sz="1200" b="1" i="0" u="none" strike="noStrike">
                          <a:effectLst/>
                          <a:latin typeface="+mn-lt"/>
                        </a:rPr>
                        <a:t>KwaZulu-Natal</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3 485 407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98 500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50 450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3 634 357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3 </a:t>
                      </a:r>
                      <a:r>
                        <a:rPr lang="en-US" sz="1200" b="0" i="0" u="none" strike="noStrike" dirty="0" smtClean="0">
                          <a:effectLst/>
                          <a:latin typeface="+mn-lt"/>
                        </a:rPr>
                        <a:t>634 357</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3 634 357</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5641">
                <a:tc>
                  <a:txBody>
                    <a:bodyPr/>
                    <a:lstStyle/>
                    <a:p>
                      <a:pPr algn="l" fontAlgn="ctr"/>
                      <a:r>
                        <a:rPr lang="en-US" sz="1200" b="1" i="0" u="none" strike="noStrike">
                          <a:effectLst/>
                          <a:latin typeface="+mn-lt"/>
                        </a:rPr>
                        <a:t>Limpopo</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1 301 677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61 270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1 362 947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362 947</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362 833</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114</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5641">
                <a:tc>
                  <a:txBody>
                    <a:bodyPr/>
                    <a:lstStyle/>
                    <a:p>
                      <a:pPr algn="l" fontAlgn="ctr"/>
                      <a:r>
                        <a:rPr lang="en-US" sz="1200" b="1" i="0" u="none" strike="noStrike">
                          <a:effectLst/>
                          <a:latin typeface="+mn-lt"/>
                        </a:rPr>
                        <a:t>Mpumalanga</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1 296 059</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98 500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1 394 559</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394 559</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394 559</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1565">
                <a:tc>
                  <a:txBody>
                    <a:bodyPr/>
                    <a:lstStyle/>
                    <a:p>
                      <a:pPr algn="l" fontAlgn="ctr"/>
                      <a:r>
                        <a:rPr lang="en-US" sz="1200" b="1" i="0" u="none" strike="noStrike">
                          <a:effectLst/>
                          <a:latin typeface="+mn-lt"/>
                        </a:rPr>
                        <a:t>Northern Cape</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470 262</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26 </a:t>
                      </a:r>
                      <a:r>
                        <a:rPr lang="en-US" sz="1200" b="0" i="0" u="none" strike="noStrike" dirty="0">
                          <a:effectLst/>
                          <a:latin typeface="+mn-lt"/>
                        </a:rPr>
                        <a:t>000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6 797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451 059</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451 059</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451 059</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5641">
                <a:tc>
                  <a:txBody>
                    <a:bodyPr/>
                    <a:lstStyle/>
                    <a:p>
                      <a:pPr algn="l" fontAlgn="ctr"/>
                      <a:r>
                        <a:rPr lang="en-US" sz="1200" b="1" i="0" u="none" strike="noStrike">
                          <a:effectLst/>
                          <a:latin typeface="+mn-lt"/>
                        </a:rPr>
                        <a:t>North West</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1 934 947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1 934 947</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934 947</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1 </a:t>
                      </a:r>
                      <a:r>
                        <a:rPr lang="en-US" sz="1200" b="0" i="0" u="none" strike="noStrike" dirty="0" smtClean="0">
                          <a:effectLst/>
                          <a:latin typeface="+mn-lt"/>
                        </a:rPr>
                        <a:t>698 539</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236 408</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88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12 </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5641">
                <a:tc>
                  <a:txBody>
                    <a:bodyPr/>
                    <a:lstStyle/>
                    <a:p>
                      <a:pPr algn="l" fontAlgn="ctr"/>
                      <a:r>
                        <a:rPr lang="en-US" sz="1200" b="1" i="0" u="none" strike="noStrike">
                          <a:effectLst/>
                          <a:latin typeface="+mn-lt"/>
                        </a:rPr>
                        <a:t>Western Cape</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2 073 610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98 500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2 172 110</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2 172 110</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effectLst/>
                          <a:latin typeface="+mn-lt"/>
                        </a:rPr>
                        <a:t>  </a:t>
                      </a:r>
                      <a:r>
                        <a:rPr lang="en-US" sz="1200" b="0" i="0" u="none" strike="noStrike" dirty="0" smtClean="0">
                          <a:effectLst/>
                          <a:latin typeface="+mn-lt"/>
                        </a:rPr>
                        <a:t>2 172 110</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0</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mn-lt"/>
                        </a:rPr>
                        <a:t>             </a:t>
                      </a:r>
                      <a:r>
                        <a:rPr lang="en-US" sz="1200" b="0" i="0" u="none" strike="noStrike" dirty="0" smtClean="0">
                          <a:effectLst/>
                          <a:latin typeface="+mn-lt"/>
                        </a:rPr>
                        <a:t>100 </a:t>
                      </a:r>
                      <a:endParaRPr lang="en-US" sz="1200" b="0"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200" b="0" i="0" u="none" strike="noStrike" dirty="0">
                        <a:solidFill>
                          <a:srgbClr val="000000"/>
                        </a:solidFill>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mn-lt"/>
                        </a:rPr>
                        <a:t>0</a:t>
                      </a:r>
                      <a:endParaRPr lang="en-US" sz="1200" b="0"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ZA" sz="180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72077">
                <a:tc>
                  <a:txBody>
                    <a:bodyPr/>
                    <a:lstStyle/>
                    <a:p>
                      <a:pPr algn="l" fontAlgn="ctr"/>
                      <a:r>
                        <a:rPr lang="en-US" sz="1200" b="1" i="0" u="none" strike="noStrike" dirty="0">
                          <a:effectLst/>
                          <a:latin typeface="+mn-lt"/>
                        </a:rPr>
                        <a:t>Total</a:t>
                      </a:r>
                    </a:p>
                  </a:txBody>
                  <a:tcPr marL="6318" marR="6318" marT="63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1" i="0" u="none" strike="noStrike" dirty="0" smtClean="0">
                          <a:effectLst/>
                          <a:latin typeface="+mn-lt"/>
                        </a:rPr>
                        <a:t>18 </a:t>
                      </a:r>
                      <a:r>
                        <a:rPr lang="en-US" sz="1200" b="1" i="0" u="none" strike="noStrike" dirty="0">
                          <a:effectLst/>
                          <a:latin typeface="+mn-lt"/>
                        </a:rPr>
                        <a:t>779 815</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fontAlgn="ctr"/>
                      <a:r>
                        <a:rPr lang="en-US" sz="1200" b="1" i="0" u="none" strike="noStrike" dirty="0">
                          <a:effectLst/>
                          <a:latin typeface="+mn-lt"/>
                        </a:rPr>
                        <a:t>                     - </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200" b="1" i="0" u="none" strike="noStrike" dirty="0" smtClean="0">
                          <a:effectLst/>
                          <a:latin typeface="+mn-lt"/>
                        </a:rPr>
                        <a:t>167 </a:t>
                      </a:r>
                      <a:r>
                        <a:rPr lang="en-US" sz="1200" b="1" i="0" u="none" strike="noStrike" dirty="0">
                          <a:effectLst/>
                          <a:latin typeface="+mn-lt"/>
                        </a:rPr>
                        <a:t>888</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sz="1200" b="1" i="0" u="none" strike="noStrike" dirty="0" smtClean="0">
                          <a:effectLst/>
                          <a:latin typeface="+mn-lt"/>
                        </a:rPr>
                        <a:t>18 </a:t>
                      </a:r>
                      <a:r>
                        <a:rPr lang="en-US" sz="1200" b="1" i="0" u="none" strike="noStrike" dirty="0">
                          <a:effectLst/>
                          <a:latin typeface="+mn-lt"/>
                        </a:rPr>
                        <a:t>947 703</a:t>
                      </a: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1" i="0" u="none" strike="noStrike" dirty="0">
                          <a:effectLst/>
                          <a:latin typeface="+mn-lt"/>
                        </a:rPr>
                        <a:t>  </a:t>
                      </a:r>
                      <a:r>
                        <a:rPr lang="en-US" sz="1200" b="1" i="0" u="none" strike="noStrike" dirty="0" smtClean="0">
                          <a:effectLst/>
                          <a:latin typeface="+mn-lt"/>
                        </a:rPr>
                        <a:t>18 947 703</a:t>
                      </a:r>
                      <a:endParaRPr lang="en-US" sz="1200" b="1"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200" b="1" i="0" u="none" strike="noStrike" dirty="0" smtClean="0">
                          <a:effectLst/>
                          <a:latin typeface="+mn-lt"/>
                        </a:rPr>
                        <a:t>18 399 010</a:t>
                      </a:r>
                      <a:endParaRPr lang="en-US" sz="1200" b="1"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200" b="1" i="0" u="none" strike="noStrike" dirty="0">
                          <a:effectLst/>
                          <a:latin typeface="+mn-lt"/>
                        </a:rPr>
                        <a:t>  </a:t>
                      </a:r>
                      <a:r>
                        <a:rPr lang="en-US" sz="1200" b="1" i="0" u="none" strike="noStrike" dirty="0" smtClean="0">
                          <a:effectLst/>
                          <a:latin typeface="+mn-lt"/>
                        </a:rPr>
                        <a:t>548 693</a:t>
                      </a:r>
                      <a:endParaRPr lang="en-US" sz="1200" b="1"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200" b="1" i="0" u="none" strike="noStrike" dirty="0">
                          <a:effectLst/>
                          <a:latin typeface="+mn-lt"/>
                        </a:rPr>
                        <a:t>             </a:t>
                      </a:r>
                      <a:r>
                        <a:rPr lang="en-US" sz="1200" b="1" i="0" u="none" strike="noStrike" dirty="0" smtClean="0">
                          <a:effectLst/>
                          <a:latin typeface="+mn-lt"/>
                        </a:rPr>
                        <a:t>97 </a:t>
                      </a:r>
                      <a:endParaRPr lang="en-US" sz="1200" b="1" i="0" u="none" strike="noStrike" dirty="0">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r" fontAlgn="b"/>
                      <a:endParaRPr lang="en-US" sz="1200" b="1" i="0" u="none" strike="noStrike" dirty="0">
                        <a:effectLst/>
                        <a:latin typeface="+mn-lt"/>
                      </a:endParaRPr>
                    </a:p>
                  </a:txBody>
                  <a:tcPr marL="6318" marR="6318" marT="63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b"/>
                      <a:r>
                        <a:rPr lang="en-US" sz="1200" b="1" i="0" u="none" strike="noStrike" dirty="0">
                          <a:solidFill>
                            <a:srgbClr val="000000"/>
                          </a:solidFill>
                          <a:effectLst/>
                          <a:latin typeface="+mn-lt"/>
                        </a:rPr>
                        <a:t>             </a:t>
                      </a:r>
                      <a:r>
                        <a:rPr lang="en-US" sz="1200" b="1" i="0" u="none" strike="noStrike" dirty="0" smtClean="0">
                          <a:solidFill>
                            <a:srgbClr val="000000"/>
                          </a:solidFill>
                          <a:effectLst/>
                          <a:latin typeface="+mn-lt"/>
                        </a:rPr>
                        <a:t>3 </a:t>
                      </a:r>
                      <a:endParaRPr lang="en-US" sz="1200" b="1" i="0" u="none" strike="noStrike" dirty="0">
                        <a:solidFill>
                          <a:srgbClr val="000000"/>
                        </a:solidFill>
                        <a:effectLst/>
                        <a:latin typeface="+mn-lt"/>
                      </a:endParaRPr>
                    </a:p>
                  </a:txBody>
                  <a:tcPr marL="6318" marR="6318" marT="6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endParaRPr lang="en-ZA" sz="1800" dirty="0"/>
                    </a:p>
                  </a:txBody>
                  <a:tcPr marL="6318" marR="6318" marT="63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984032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136650"/>
            <a:ext cx="86106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812FB84-0903-490F-8565-9462C9A98EB0}" type="datetime1">
              <a:rPr lang="en-US" altLang="en-US" sz="800" smtClean="0">
                <a:solidFill>
                  <a:srgbClr val="898989"/>
                </a:solidFill>
              </a:rPr>
              <a:pPr>
                <a:spcBef>
                  <a:spcPct val="0"/>
                </a:spcBef>
                <a:buFontTx/>
                <a:buNone/>
              </a:pPr>
              <a:t>6/17/2020</a:t>
            </a:fld>
            <a:endParaRPr lang="en-US" altLang="en-US" sz="800" smtClean="0">
              <a:solidFill>
                <a:srgbClr val="898989"/>
              </a:solidFill>
            </a:endParaRPr>
          </a:p>
        </p:txBody>
      </p:sp>
      <p:sp>
        <p:nvSpPr>
          <p:cNvPr id="1741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25636A-4909-4C3C-934B-3E37553E316F}" type="slidenum">
              <a:rPr lang="en-US" altLang="en-US" sz="800" smtClean="0">
                <a:solidFill>
                  <a:srgbClr val="898989"/>
                </a:solidFill>
              </a:rPr>
              <a:pPr>
                <a:spcBef>
                  <a:spcPct val="0"/>
                </a:spcBef>
                <a:buFontTx/>
                <a:buNone/>
              </a:pPr>
              <a:t>42</a:t>
            </a:fld>
            <a:endParaRPr lang="en-US" altLang="en-US" sz="800" smtClean="0">
              <a:solidFill>
                <a:srgbClr val="898989"/>
              </a:solidFill>
            </a:endParaRPr>
          </a:p>
        </p:txBody>
      </p:sp>
      <p:sp>
        <p:nvSpPr>
          <p:cNvPr id="7" name="Rectangle 2">
            <a:extLst/>
          </p:cNvPr>
          <p:cNvSpPr txBox="1">
            <a:spLocks noChangeArrowheads="1"/>
          </p:cNvSpPr>
          <p:nvPr/>
        </p:nvSpPr>
        <p:spPr bwMode="auto">
          <a:xfrm>
            <a:off x="255588" y="115888"/>
            <a:ext cx="8594725" cy="950912"/>
          </a:xfrm>
          <a:prstGeom prst="rect">
            <a:avLst/>
          </a:prstGeom>
          <a:gradFill>
            <a:gsLst>
              <a:gs pos="0">
                <a:srgbClr val="216331"/>
              </a:gs>
              <a:gs pos="100000">
                <a:srgbClr val="307C5B"/>
              </a:gs>
            </a:gsLst>
            <a:lin ang="2700000" scaled="1"/>
          </a:gradFill>
          <a:ln>
            <a:solidFill>
              <a:srgbClr val="307C5B"/>
            </a:solidFill>
          </a:ln>
        </p:spPr>
        <p:txBody>
          <a:bodyPr anchor="ctr"/>
          <a:lstStyle>
            <a:lvl1pPr algn="ctr" defTabSz="457200" rtl="0" fontAlgn="base">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sz="2800" b="1" dirty="0">
                <a:solidFill>
                  <a:schemeClr val="bg1"/>
                </a:solidFill>
                <a:effectLst>
                  <a:outerShdw blurRad="38100" dist="38100" dir="2700000" algn="tl">
                    <a:srgbClr val="000000"/>
                  </a:outerShdw>
                </a:effectLst>
                <a:latin typeface="+mj-lt"/>
                <a:cs typeface="Arial" panose="020B0604020202020204" pitchFamily="34" charset="0"/>
              </a:rPr>
              <a:t>Serviced Sites: Over / Under Achievement (April 2019 - </a:t>
            </a:r>
            <a:r>
              <a:rPr lang="en-US" sz="2800" b="1" dirty="0" smtClean="0">
                <a:solidFill>
                  <a:schemeClr val="bg1"/>
                </a:solidFill>
                <a:effectLst>
                  <a:outerShdw blurRad="38100" dist="38100" dir="2700000" algn="tl">
                    <a:srgbClr val="000000"/>
                  </a:outerShdw>
                </a:effectLst>
                <a:latin typeface="+mj-lt"/>
                <a:cs typeface="Arial" panose="020B0604020202020204" pitchFamily="34" charset="0"/>
              </a:rPr>
              <a:t>March 2020) </a:t>
            </a:r>
            <a:r>
              <a:rPr lang="en-US" sz="2800" b="1" dirty="0">
                <a:solidFill>
                  <a:schemeClr val="bg1"/>
                </a:solidFill>
                <a:effectLst>
                  <a:outerShdw blurRad="38100" dist="38100" dir="2700000" algn="tl">
                    <a:srgbClr val="000000"/>
                  </a:outerShdw>
                </a:effectLst>
                <a:latin typeface="+mj-lt"/>
                <a:cs typeface="Arial" panose="020B0604020202020204" pitchFamily="34" charset="0"/>
              </a:rPr>
              <a:t>in relation to </a:t>
            </a:r>
            <a:r>
              <a:rPr lang="en-US" sz="2800" b="1" dirty="0" smtClean="0">
                <a:solidFill>
                  <a:schemeClr val="bg1"/>
                </a:solidFill>
                <a:effectLst>
                  <a:outerShdw blurRad="38100" dist="38100" dir="2700000" algn="tl">
                    <a:srgbClr val="000000"/>
                  </a:outerShdw>
                </a:effectLst>
                <a:latin typeface="+mj-lt"/>
                <a:cs typeface="Arial" panose="020B0604020202020204" pitchFamily="34" charset="0"/>
              </a:rPr>
              <a:t>Full Annual Target</a:t>
            </a:r>
            <a:endParaRPr lang="en-US" sz="2800" b="1" dirty="0">
              <a:solidFill>
                <a:schemeClr val="bg1"/>
              </a:solidFill>
              <a:effectLst>
                <a:outerShdw blurRad="38100" dist="38100" dir="2700000" algn="tl">
                  <a:srgbClr val="000000"/>
                </a:outerShdw>
              </a:effectLst>
              <a:latin typeface="+mj-lt"/>
              <a:cs typeface="Arial" panose="020B0604020202020204" pitchFamily="34" charset="0"/>
            </a:endParaRPr>
          </a:p>
        </p:txBody>
      </p:sp>
      <p:sp>
        <p:nvSpPr>
          <p:cNvPr id="17414" name="Footer Placeholder 3"/>
          <p:cNvSpPr txBox="1">
            <a:spLocks/>
          </p:cNvSpPr>
          <p:nvPr/>
        </p:nvSpPr>
        <p:spPr bwMode="auto">
          <a:xfrm>
            <a:off x="2176463" y="6203950"/>
            <a:ext cx="4124325" cy="365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200">
                <a:solidFill>
                  <a:srgbClr val="1A4D27"/>
                </a:solidFill>
                <a:cs typeface="Arial" panose="020B0604020202020204" pitchFamily="34" charset="0"/>
              </a:rPr>
              <a:t>Note: 2019/20 delivery figures are up to end March 2020 and are preliminary.</a:t>
            </a:r>
            <a:endParaRPr lang="en-US" sz="1200">
              <a:solidFill>
                <a:srgbClr val="898989"/>
              </a:solidFill>
              <a:cs typeface="Arial" panose="020B0604020202020204" pitchFamily="34" charset="0"/>
            </a:endParaRPr>
          </a:p>
        </p:txBody>
      </p:sp>
    </p:spTree>
    <p:extLst>
      <p:ext uri="{BB962C8B-B14F-4D97-AF65-F5344CB8AC3E}">
        <p14:creationId xmlns:p14="http://schemas.microsoft.com/office/powerpoint/2010/main" val="366088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044575"/>
            <a:ext cx="86233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3DB0DA-38BD-424F-B50C-E653639A8588}" type="datetime1">
              <a:rPr lang="en-US" altLang="en-US" sz="800" smtClean="0">
                <a:solidFill>
                  <a:srgbClr val="898989"/>
                </a:solidFill>
              </a:rPr>
              <a:pPr>
                <a:spcBef>
                  <a:spcPct val="0"/>
                </a:spcBef>
                <a:buFontTx/>
                <a:buNone/>
              </a:pPr>
              <a:t>6/17/2020</a:t>
            </a:fld>
            <a:endParaRPr lang="en-US" altLang="en-US" sz="800" smtClean="0">
              <a:solidFill>
                <a:srgbClr val="898989"/>
              </a:solidFill>
            </a:endParaRPr>
          </a:p>
        </p:txBody>
      </p:sp>
      <p:sp>
        <p:nvSpPr>
          <p:cNvPr id="1946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A3FF2A4-7E3A-40BC-8AD2-E0A7144AC1E4}" type="slidenum">
              <a:rPr lang="en-US" altLang="en-US" sz="800" smtClean="0">
                <a:solidFill>
                  <a:srgbClr val="898989"/>
                </a:solidFill>
              </a:rPr>
              <a:pPr>
                <a:spcBef>
                  <a:spcPct val="0"/>
                </a:spcBef>
                <a:buFontTx/>
                <a:buNone/>
              </a:pPr>
              <a:t>43</a:t>
            </a:fld>
            <a:endParaRPr lang="en-US" altLang="en-US" sz="800" smtClean="0">
              <a:solidFill>
                <a:srgbClr val="898989"/>
              </a:solidFill>
            </a:endParaRPr>
          </a:p>
        </p:txBody>
      </p:sp>
      <p:sp>
        <p:nvSpPr>
          <p:cNvPr id="19461" name="Footer Placeholder 3"/>
          <p:cNvSpPr txBox="1">
            <a:spLocks/>
          </p:cNvSpPr>
          <p:nvPr/>
        </p:nvSpPr>
        <p:spPr bwMode="auto">
          <a:xfrm>
            <a:off x="2176463" y="6202363"/>
            <a:ext cx="4124325" cy="365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200">
                <a:solidFill>
                  <a:srgbClr val="1A4D27"/>
                </a:solidFill>
                <a:cs typeface="Arial" panose="020B0604020202020204" pitchFamily="34" charset="0"/>
              </a:rPr>
              <a:t>Note: 2019/20 delivery figures are up to end March 2020 and are preliminary.</a:t>
            </a:r>
            <a:endParaRPr lang="en-US" sz="1200">
              <a:solidFill>
                <a:srgbClr val="898989"/>
              </a:solidFill>
              <a:cs typeface="Arial" panose="020B0604020202020204" pitchFamily="34" charset="0"/>
            </a:endParaRPr>
          </a:p>
        </p:txBody>
      </p:sp>
      <p:sp>
        <p:nvSpPr>
          <p:cNvPr id="10" name="Rectangle 2">
            <a:extLst/>
          </p:cNvPr>
          <p:cNvSpPr txBox="1">
            <a:spLocks noChangeArrowheads="1"/>
          </p:cNvSpPr>
          <p:nvPr/>
        </p:nvSpPr>
        <p:spPr bwMode="auto">
          <a:xfrm>
            <a:off x="255588" y="115888"/>
            <a:ext cx="8594725" cy="874712"/>
          </a:xfrm>
          <a:prstGeom prst="rect">
            <a:avLst/>
          </a:prstGeom>
          <a:gradFill>
            <a:gsLst>
              <a:gs pos="0">
                <a:srgbClr val="216331"/>
              </a:gs>
              <a:gs pos="100000">
                <a:srgbClr val="307C5B"/>
              </a:gs>
            </a:gsLst>
            <a:lin ang="2700000" scaled="1"/>
          </a:gradFill>
          <a:ln>
            <a:solidFill>
              <a:srgbClr val="307C5B"/>
            </a:solidFill>
          </a:ln>
        </p:spPr>
        <p:txBody>
          <a:bodyPr anchor="ctr"/>
          <a:lstStyle>
            <a:lvl1pPr algn="ctr" defTabSz="457200" rtl="0" fontAlgn="base">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fontAlgn="base">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sz="2600" b="1" dirty="0">
                <a:solidFill>
                  <a:schemeClr val="bg1"/>
                </a:solidFill>
                <a:effectLst>
                  <a:outerShdw blurRad="38100" dist="38100" dir="2700000" algn="tl">
                    <a:srgbClr val="000000"/>
                  </a:outerShdw>
                </a:effectLst>
              </a:rPr>
              <a:t>Houses/Units: Over / Under Achievement (April 2019 - </a:t>
            </a:r>
            <a:r>
              <a:rPr lang="en-US" sz="2600" b="1" dirty="0" smtClean="0">
                <a:solidFill>
                  <a:schemeClr val="bg1"/>
                </a:solidFill>
                <a:effectLst>
                  <a:outerShdw blurRad="38100" dist="38100" dir="2700000" algn="tl">
                    <a:srgbClr val="000000"/>
                  </a:outerShdw>
                </a:effectLst>
              </a:rPr>
              <a:t>March 2020) </a:t>
            </a:r>
            <a:r>
              <a:rPr lang="en-US" sz="2600" b="1" dirty="0">
                <a:solidFill>
                  <a:schemeClr val="bg1"/>
                </a:solidFill>
                <a:effectLst>
                  <a:outerShdw blurRad="38100" dist="38100" dir="2700000" algn="tl">
                    <a:srgbClr val="000000"/>
                  </a:outerShdw>
                </a:effectLst>
              </a:rPr>
              <a:t>in relation to </a:t>
            </a:r>
            <a:r>
              <a:rPr lang="en-US" sz="2600" b="1" dirty="0" smtClean="0">
                <a:solidFill>
                  <a:schemeClr val="bg1"/>
                </a:solidFill>
                <a:effectLst>
                  <a:outerShdw blurRad="38100" dist="38100" dir="2700000" algn="tl">
                    <a:srgbClr val="000000"/>
                  </a:outerShdw>
                </a:effectLst>
              </a:rPr>
              <a:t>Full Annual Target</a:t>
            </a:r>
            <a:endParaRPr lang="en-US" sz="2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54020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DC80AFE-6BE2-42CA-AFC9-3258971C1C5C}" type="datetime1">
              <a:rPr lang="en-US" altLang="en-US" sz="800" smtClean="0">
                <a:solidFill>
                  <a:srgbClr val="898989"/>
                </a:solidFill>
              </a:rPr>
              <a:pPr>
                <a:spcBef>
                  <a:spcPct val="0"/>
                </a:spcBef>
                <a:buFontTx/>
                <a:buNone/>
              </a:pPr>
              <a:t>6/17/2020</a:t>
            </a:fld>
            <a:endParaRPr lang="en-US" altLang="en-US" sz="800" smtClean="0">
              <a:solidFill>
                <a:srgbClr val="898989"/>
              </a:solidFill>
            </a:endParaRPr>
          </a:p>
        </p:txBody>
      </p:sp>
      <p:sp>
        <p:nvSpPr>
          <p:cNvPr id="2150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2AEB4A-4934-4936-89B4-DA4A68BE42B6}" type="slidenum">
              <a:rPr lang="en-US" altLang="en-US" sz="800" smtClean="0">
                <a:solidFill>
                  <a:srgbClr val="898989"/>
                </a:solidFill>
              </a:rPr>
              <a:pPr>
                <a:spcBef>
                  <a:spcPct val="0"/>
                </a:spcBef>
                <a:buFontTx/>
                <a:buNone/>
              </a:pPr>
              <a:t>44</a:t>
            </a:fld>
            <a:endParaRPr lang="en-US" altLang="en-US" sz="800" smtClean="0">
              <a:solidFill>
                <a:srgbClr val="898989"/>
              </a:solidFill>
            </a:endParaRPr>
          </a:p>
        </p:txBody>
      </p:sp>
      <p:sp>
        <p:nvSpPr>
          <p:cNvPr id="21508" name="Footer Placeholder 3"/>
          <p:cNvSpPr txBox="1">
            <a:spLocks/>
          </p:cNvSpPr>
          <p:nvPr/>
        </p:nvSpPr>
        <p:spPr bwMode="auto">
          <a:xfrm>
            <a:off x="2176463" y="6202363"/>
            <a:ext cx="4124325" cy="365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200">
                <a:solidFill>
                  <a:srgbClr val="1A4D27"/>
                </a:solidFill>
                <a:cs typeface="Arial" panose="020B0604020202020204" pitchFamily="34" charset="0"/>
              </a:rPr>
              <a:t>Note: 2019/20 delivery figures are up to end March 2020 and are preliminary.</a:t>
            </a:r>
            <a:endParaRPr lang="en-US" sz="1200">
              <a:solidFill>
                <a:srgbClr val="898989"/>
              </a:solidFill>
              <a:cs typeface="Arial" panose="020B0604020202020204" pitchFamily="34" charset="0"/>
            </a:endParaRPr>
          </a:p>
        </p:txBody>
      </p:sp>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144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50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499664E-4382-4123-BD5F-28C9F206E827}" type="datetime1">
              <a:rPr lang="en-US" altLang="en-US" sz="800" smtClean="0">
                <a:solidFill>
                  <a:srgbClr val="898989"/>
                </a:solidFill>
              </a:rPr>
              <a:pPr>
                <a:spcBef>
                  <a:spcPct val="0"/>
                </a:spcBef>
                <a:buFontTx/>
                <a:buNone/>
              </a:pPr>
              <a:t>6/17/2020</a:t>
            </a:fld>
            <a:endParaRPr lang="en-US" altLang="en-US" sz="800" smtClean="0">
              <a:solidFill>
                <a:srgbClr val="898989"/>
              </a:solidFill>
            </a:endParaRPr>
          </a:p>
        </p:txBody>
      </p:sp>
      <p:sp>
        <p:nvSpPr>
          <p:cNvPr id="24579" name="Footer Placeholder 3"/>
          <p:cNvSpPr>
            <a:spLocks noGrp="1"/>
          </p:cNvSpPr>
          <p:nvPr>
            <p:ph type="ftr" sz="quarter" idx="11"/>
          </p:nvPr>
        </p:nvSpPr>
        <p:spPr bwMode="auto">
          <a:xfrm>
            <a:off x="3124200" y="6096000"/>
            <a:ext cx="289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200" b="1" smtClean="0">
              <a:solidFill>
                <a:srgbClr val="898989"/>
              </a:solidFill>
              <a:latin typeface="Calibri" panose="020F0502020204030204" pitchFamily="34" charset="0"/>
            </a:endParaRPr>
          </a:p>
          <a:p>
            <a:pPr>
              <a:spcBef>
                <a:spcPct val="0"/>
              </a:spcBef>
              <a:buFontTx/>
              <a:buNone/>
            </a:pPr>
            <a:r>
              <a:rPr lang="en-US" altLang="en-US" sz="1200" b="1" smtClean="0">
                <a:solidFill>
                  <a:srgbClr val="898989"/>
                </a:solidFill>
                <a:latin typeface="Calibri" panose="020F0502020204030204" pitchFamily="34" charset="0"/>
              </a:rPr>
              <a:t>Performance as at 31 March 2020</a:t>
            </a:r>
          </a:p>
          <a:p>
            <a:pPr>
              <a:spcBef>
                <a:spcPct val="0"/>
              </a:spcBef>
              <a:buFontTx/>
              <a:buNone/>
            </a:pPr>
            <a:endParaRPr lang="en-US" altLang="en-US" sz="800" b="1" smtClean="0">
              <a:solidFill>
                <a:srgbClr val="898989"/>
              </a:solidFill>
            </a:endParaRPr>
          </a:p>
        </p:txBody>
      </p:sp>
      <p:sp>
        <p:nvSpPr>
          <p:cNvPr id="245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933A74-E900-4589-8ED1-5F26EB2A5782}" type="slidenum">
              <a:rPr lang="en-US" altLang="en-US" sz="800" smtClean="0">
                <a:solidFill>
                  <a:srgbClr val="898989"/>
                </a:solidFill>
              </a:rPr>
              <a:pPr>
                <a:spcBef>
                  <a:spcPct val="0"/>
                </a:spcBef>
                <a:buFontTx/>
                <a:buNone/>
              </a:pPr>
              <a:t>45</a:t>
            </a:fld>
            <a:endParaRPr lang="en-US" altLang="en-US" sz="800" smtClean="0">
              <a:solidFill>
                <a:srgbClr val="898989"/>
              </a:solidFill>
            </a:endParaRPr>
          </a:p>
        </p:txBody>
      </p:sp>
      <p:sp>
        <p:nvSpPr>
          <p:cNvPr id="7" name="Title 1"/>
          <p:cNvSpPr>
            <a:spLocks noGrp="1"/>
          </p:cNvSpPr>
          <p:nvPr>
            <p:ph type="title"/>
          </p:nvPr>
        </p:nvSpPr>
        <p:spPr>
          <a:xfrm>
            <a:off x="152400" y="76200"/>
            <a:ext cx="8763000" cy="609600"/>
          </a:xfrm>
          <a:noFill/>
          <a:ln>
            <a:solidFill>
              <a:srgbClr val="307C5B"/>
            </a:solidFill>
            <a:miter lim="800000"/>
            <a:headEnd/>
            <a:tailEnd/>
          </a:ln>
        </p:spPr>
        <p:txBody>
          <a:bodyPr lIns="68580" tIns="34290" rIns="68580" bIns="34290"/>
          <a:lstStyle/>
          <a:p>
            <a:pPr defTabSz="685800" fontAlgn="auto">
              <a:spcBef>
                <a:spcPts val="0"/>
              </a:spcBef>
              <a:spcAft>
                <a:spcPts val="0"/>
              </a:spcAft>
              <a:defRPr/>
            </a:pPr>
            <a:r>
              <a:rPr lang="en-ZA" sz="2200" b="1" kern="0" dirty="0" smtClean="0">
                <a:latin typeface="Arial" panose="020B0604020202020204" pitchFamily="34" charset="0"/>
                <a:cs typeface="Arial" panose="020B0604020202020204" pitchFamily="34" charset="0"/>
              </a:rPr>
              <a:t>4.2	URBAN </a:t>
            </a:r>
            <a:r>
              <a:rPr lang="en-ZA" sz="2200" b="1" kern="0" dirty="0">
                <a:latin typeface="Arial" panose="020B0604020202020204" pitchFamily="34" charset="0"/>
                <a:cs typeface="Arial" panose="020B0604020202020204" pitchFamily="34" charset="0"/>
              </a:rPr>
              <a:t>SETTLEMENTS DEVELOPMENT GRANT (USDG) </a:t>
            </a:r>
            <a:br>
              <a:rPr lang="en-ZA" sz="2200" b="1" kern="0" dirty="0">
                <a:latin typeface="Arial" panose="020B0604020202020204" pitchFamily="34" charset="0"/>
                <a:cs typeface="Arial" panose="020B0604020202020204" pitchFamily="34" charset="0"/>
              </a:rPr>
            </a:br>
            <a:r>
              <a:rPr lang="en-ZA" sz="2200" b="1" kern="0" dirty="0">
                <a:latin typeface="Arial" panose="020B0604020202020204" pitchFamily="34" charset="0"/>
                <a:cs typeface="Arial" panose="020B0604020202020204" pitchFamily="34" charset="0"/>
              </a:rPr>
              <a:t>EXPENDITURE PERFORMANCE AS AT </a:t>
            </a:r>
            <a:r>
              <a:rPr lang="en-ZA" sz="2200" b="1" kern="0" dirty="0" smtClean="0">
                <a:latin typeface="Arial" panose="020B0604020202020204" pitchFamily="34" charset="0"/>
                <a:cs typeface="Arial" panose="020B0604020202020204" pitchFamily="34" charset="0"/>
              </a:rPr>
              <a:t>31 MARCH 2020</a:t>
            </a:r>
            <a:endParaRPr lang="en-US" sz="2200" b="1" kern="0"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nvPr>
        </p:nvGraphicFramePr>
        <p:xfrm>
          <a:off x="176213" y="1054100"/>
          <a:ext cx="8739187" cy="4672015"/>
        </p:xfrm>
        <a:graphic>
          <a:graphicData uri="http://schemas.openxmlformats.org/drawingml/2006/table">
            <a:tbl>
              <a:tblPr/>
              <a:tblGrid>
                <a:gridCol w="1147631">
                  <a:extLst>
                    <a:ext uri="{9D8B030D-6E8A-4147-A177-3AD203B41FA5}">
                      <a16:colId xmlns:a16="http://schemas.microsoft.com/office/drawing/2014/main" xmlns="" val="20000"/>
                    </a:ext>
                  </a:extLst>
                </a:gridCol>
                <a:gridCol w="809757">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gridCol w="762000">
                  <a:extLst>
                    <a:ext uri="{9D8B030D-6E8A-4147-A177-3AD203B41FA5}">
                      <a16:colId xmlns:a16="http://schemas.microsoft.com/office/drawing/2014/main" xmlns="" val="20007"/>
                    </a:ext>
                  </a:extLst>
                </a:gridCol>
                <a:gridCol w="609600">
                  <a:extLst>
                    <a:ext uri="{9D8B030D-6E8A-4147-A177-3AD203B41FA5}">
                      <a16:colId xmlns:a16="http://schemas.microsoft.com/office/drawing/2014/main" xmlns="" val="20008"/>
                    </a:ext>
                  </a:extLst>
                </a:gridCol>
                <a:gridCol w="685799">
                  <a:extLst>
                    <a:ext uri="{9D8B030D-6E8A-4147-A177-3AD203B41FA5}">
                      <a16:colId xmlns:a16="http://schemas.microsoft.com/office/drawing/2014/main" xmlns="" val="20009"/>
                    </a:ext>
                  </a:extLst>
                </a:gridCol>
              </a:tblGrid>
              <a:tr h="789993">
                <a:tc rowSpan="2">
                  <a:txBody>
                    <a:bodyPr/>
                    <a:lstStyle/>
                    <a:p>
                      <a:pPr algn="ctr" rtl="0" fontAlgn="ctr"/>
                      <a:r>
                        <a:rPr lang="en-ZA" sz="1200" b="1" i="0" u="none" strike="noStrike" dirty="0">
                          <a:solidFill>
                            <a:srgbClr val="000000"/>
                          </a:solidFill>
                          <a:effectLst/>
                          <a:latin typeface="+mn-lt"/>
                        </a:rPr>
                        <a:t>Metros</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a:txBody>
                    <a:bodyPr/>
                    <a:lstStyle/>
                    <a:p>
                      <a:pPr algn="ctr" rtl="0" fontAlgn="ctr"/>
                      <a:r>
                        <a:rPr lang="en-ZA" sz="1200" b="1" i="0" u="none" strike="noStrike" dirty="0">
                          <a:solidFill>
                            <a:srgbClr val="000000"/>
                          </a:solidFill>
                          <a:effectLst/>
                          <a:latin typeface="+mn-lt"/>
                        </a:rPr>
                        <a:t>Voted Funds</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1DA"/>
                    </a:solidFill>
                  </a:tcPr>
                </a:tc>
                <a:tc>
                  <a:txBody>
                    <a:bodyPr/>
                    <a:lstStyle/>
                    <a:p>
                      <a:pPr algn="ctr" rtl="0" fontAlgn="ctr"/>
                      <a:r>
                        <a:rPr lang="en-ZA" sz="1200" b="1" i="0" u="none" strike="noStrike" dirty="0" smtClean="0">
                          <a:solidFill>
                            <a:srgbClr val="000000"/>
                          </a:solidFill>
                          <a:effectLst/>
                          <a:latin typeface="+mn-lt"/>
                        </a:rPr>
                        <a:t>Stopped/   Reallocated Funds</a:t>
                      </a: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Transferred funds</a:t>
                      </a:r>
                    </a:p>
                    <a:p>
                      <a:pPr algn="ctr" rtl="0" fontAlgn="ct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ZA" sz="1200" b="1" i="0" u="none" strike="noStrike" dirty="0" smtClean="0">
                          <a:solidFill>
                            <a:srgbClr val="000000"/>
                          </a:solidFill>
                          <a:effectLst/>
                          <a:latin typeface="+mn-lt"/>
                        </a:rPr>
                        <a:t>Total</a:t>
                      </a:r>
                      <a:r>
                        <a:rPr lang="en-ZA" sz="1200" b="1" i="0" u="none" strike="noStrike" baseline="0" dirty="0" smtClean="0">
                          <a:solidFill>
                            <a:srgbClr val="000000"/>
                          </a:solidFill>
                          <a:effectLst/>
                          <a:latin typeface="+mn-lt"/>
                        </a:rPr>
                        <a:t> Available Funds (incl. Rollover)</a:t>
                      </a: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smtClean="0">
                          <a:solidFill>
                            <a:srgbClr val="000000"/>
                          </a:solidFill>
                          <a:effectLst/>
                          <a:latin typeface="+mn-lt"/>
                        </a:rPr>
                        <a:t>Spent by the Municipality</a:t>
                      </a: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1200" b="1" i="0" u="none" strike="noStrike" dirty="0" smtClean="0">
                          <a:solidFill>
                            <a:srgbClr val="000000"/>
                          </a:solidFill>
                          <a:effectLst/>
                          <a:latin typeface="+mn-lt"/>
                        </a:rPr>
                        <a:t>Unspent Funds against Total Available Funds</a:t>
                      </a: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Spent </a:t>
                      </a:r>
                      <a:r>
                        <a:rPr lang="en-ZA" sz="1200" b="1" i="0" u="none" strike="noStrike" dirty="0">
                          <a:solidFill>
                            <a:srgbClr val="000000"/>
                          </a:solidFill>
                          <a:effectLst/>
                          <a:latin typeface="+mn-lt"/>
                        </a:rPr>
                        <a:t>against </a:t>
                      </a:r>
                      <a:r>
                        <a:rPr lang="en-ZA" sz="1200" b="1" i="0" u="none" strike="noStrike" dirty="0" smtClean="0">
                          <a:solidFill>
                            <a:srgbClr val="000000"/>
                          </a:solidFill>
                          <a:effectLst/>
                          <a:latin typeface="+mn-lt"/>
                        </a:rPr>
                        <a:t>Voted Funds</a:t>
                      </a:r>
                      <a:endParaRPr lang="en-ZA" sz="1200" b="1" i="0" u="none" strike="noStrike" dirty="0">
                        <a:solidFill>
                          <a:srgbClr val="000000"/>
                        </a:solidFill>
                        <a:effectLst/>
                        <a:latin typeface="+mn-lt"/>
                      </a:endParaRP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Spent </a:t>
                      </a:r>
                      <a:r>
                        <a:rPr lang="en-ZA" sz="1200" b="1" i="0" u="none" strike="noStrike" dirty="0">
                          <a:solidFill>
                            <a:srgbClr val="000000"/>
                          </a:solidFill>
                          <a:effectLst/>
                          <a:latin typeface="+mn-lt"/>
                        </a:rPr>
                        <a:t>against </a:t>
                      </a:r>
                      <a:r>
                        <a:rPr lang="en-ZA" sz="1200" b="1" i="0" u="none" strike="noStrike" dirty="0" smtClean="0">
                          <a:solidFill>
                            <a:srgbClr val="000000"/>
                          </a:solidFill>
                          <a:effectLst/>
                          <a:latin typeface="+mn-lt"/>
                        </a:rPr>
                        <a:t>Transferred </a:t>
                      </a:r>
                      <a:r>
                        <a:rPr lang="en-ZA" sz="1200" b="1" i="0" u="none" strike="noStrike" dirty="0">
                          <a:solidFill>
                            <a:srgbClr val="000000"/>
                          </a:solidFill>
                          <a:effectLst/>
                          <a:latin typeface="+mn-lt"/>
                        </a:rPr>
                        <a:t>funds</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Spent </a:t>
                      </a:r>
                      <a:r>
                        <a:rPr lang="en-ZA" sz="1200" b="1" i="0" u="none" strike="noStrike" dirty="0">
                          <a:solidFill>
                            <a:srgbClr val="000000"/>
                          </a:solidFill>
                          <a:effectLst/>
                          <a:latin typeface="+mn-lt"/>
                        </a:rPr>
                        <a:t>against </a:t>
                      </a:r>
                      <a:r>
                        <a:rPr lang="en-ZA" sz="1200" b="1" i="0" u="none" strike="noStrike" dirty="0" smtClean="0">
                          <a:solidFill>
                            <a:srgbClr val="000000"/>
                          </a:solidFill>
                          <a:effectLst/>
                          <a:latin typeface="+mn-lt"/>
                        </a:rPr>
                        <a:t>Total Avail </a:t>
                      </a:r>
                      <a:r>
                        <a:rPr lang="en-ZA" sz="1200" b="1" i="0" u="none" strike="noStrike" dirty="0">
                          <a:solidFill>
                            <a:srgbClr val="000000"/>
                          </a:solidFill>
                          <a:effectLst/>
                          <a:latin typeface="+mn-lt"/>
                        </a:rPr>
                        <a:t>funds</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470444">
                <a:tc vMerge="1">
                  <a:txBody>
                    <a:bodyPr/>
                    <a:lstStyle/>
                    <a:p>
                      <a:endParaRPr lang="en-ZA"/>
                    </a:p>
                  </a:txBody>
                  <a:tcPr/>
                </a:tc>
                <a:tc>
                  <a:txBody>
                    <a:bodyPr/>
                    <a:lstStyle/>
                    <a:p>
                      <a:pPr algn="ctr" rtl="0" fontAlgn="b"/>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1DA"/>
                    </a:solidFill>
                  </a:tcPr>
                </a:tc>
                <a:tc>
                  <a:txBody>
                    <a:bodyPr/>
                    <a:lstStyle/>
                    <a:p>
                      <a:pPr algn="ctr" rtl="0" fontAlgn="b"/>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b"/>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1200" b="1" i="0" u="none" strike="noStrike" dirty="0">
                          <a:solidFill>
                            <a:srgbClr val="000000"/>
                          </a:solidFill>
                          <a:effectLst/>
                          <a:latin typeface="+mn-lt"/>
                        </a:rPr>
                        <a:t>R’000</a:t>
                      </a:r>
                    </a:p>
                  </a:txBody>
                  <a:tcPr marL="6370" marR="6370" marT="6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58686">
                <a:tc>
                  <a:txBody>
                    <a:bodyPr/>
                    <a:lstStyle/>
                    <a:p>
                      <a:pPr algn="l" rtl="0" fontAlgn="b"/>
                      <a:r>
                        <a:rPr lang="en-ZA" sz="1200" b="1" i="0" u="none" strike="noStrike" dirty="0">
                          <a:solidFill>
                            <a:srgbClr val="000000"/>
                          </a:solidFill>
                          <a:effectLst/>
                          <a:latin typeface="+mn-lt"/>
                        </a:rPr>
                        <a:t>Buffalo City</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817 423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340 000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1 157 423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1 157 423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470 746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mn-lt"/>
                        </a:rPr>
                        <a:t>   686 677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mn-lt"/>
                        </a:rPr>
                        <a:t>             57,6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40,7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40,7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6249">
                <a:tc>
                  <a:txBody>
                    <a:bodyPr/>
                    <a:lstStyle/>
                    <a:p>
                      <a:pPr algn="l" rtl="0" fontAlgn="b"/>
                      <a:r>
                        <a:rPr lang="en-ZA" sz="1200" b="1" i="0" u="none" strike="noStrike" dirty="0">
                          <a:solidFill>
                            <a:srgbClr val="000000"/>
                          </a:solidFill>
                          <a:effectLst/>
                          <a:latin typeface="+mn-lt"/>
                        </a:rPr>
                        <a:t>Nelson Mandela Bay </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975 685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585 411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975 685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351 495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624 190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36,0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60,0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36,0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58686">
                <a:tc>
                  <a:txBody>
                    <a:bodyPr/>
                    <a:lstStyle/>
                    <a:p>
                      <a:pPr algn="l" rtl="0" fontAlgn="b"/>
                      <a:r>
                        <a:rPr lang="en-ZA" sz="1200" b="1" i="0" u="none" strike="noStrike" dirty="0">
                          <a:solidFill>
                            <a:srgbClr val="000000"/>
                          </a:solidFill>
                          <a:effectLst/>
                          <a:latin typeface="+mn-lt"/>
                        </a:rPr>
                        <a:t>Mangaung</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813 563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301 707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511 856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mn-lt"/>
                        </a:rPr>
                        <a:t>   511 856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195 464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316 392</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24,0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38,2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38,2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58686">
                <a:tc>
                  <a:txBody>
                    <a:bodyPr/>
                    <a:lstStyle/>
                    <a:p>
                      <a:pPr algn="l" rtl="0" fontAlgn="b"/>
                      <a:r>
                        <a:rPr lang="en-ZA" sz="1200" b="1" i="0" u="none" strike="noStrike" dirty="0">
                          <a:solidFill>
                            <a:srgbClr val="000000"/>
                          </a:solidFill>
                          <a:effectLst/>
                          <a:latin typeface="+mn-lt"/>
                        </a:rPr>
                        <a:t>City of Ekurhuleni</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mn-lt"/>
                        </a:rPr>
                        <a:t>  2 092 514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120 000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1 972 514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1 972 514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783 643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1 188 871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37,4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39,7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39,7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11085">
                <a:tc>
                  <a:txBody>
                    <a:bodyPr/>
                    <a:lstStyle/>
                    <a:p>
                      <a:pPr algn="l" rtl="0" fontAlgn="b"/>
                      <a:r>
                        <a:rPr lang="en-ZA" sz="1200" b="1" i="0" u="none" strike="noStrike" dirty="0">
                          <a:solidFill>
                            <a:srgbClr val="000000"/>
                          </a:solidFill>
                          <a:effectLst/>
                          <a:latin typeface="+mn-lt"/>
                        </a:rPr>
                        <a:t>City of Johannesburg</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1 968 023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341 707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2 309 730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2 316 046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974 468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1 341 578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49,5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42,2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42,1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58686">
                <a:tc>
                  <a:txBody>
                    <a:bodyPr/>
                    <a:lstStyle/>
                    <a:p>
                      <a:pPr algn="l" rtl="0" fontAlgn="b"/>
                      <a:r>
                        <a:rPr lang="en-ZA" sz="1200" b="1" i="0" u="none" strike="noStrike" dirty="0">
                          <a:solidFill>
                            <a:srgbClr val="000000"/>
                          </a:solidFill>
                          <a:effectLst/>
                          <a:latin typeface="+mn-lt"/>
                        </a:rPr>
                        <a:t>City of Tshwane</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1 711 013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200 000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1 511 013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1 511 013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525 974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985 039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30,7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34,8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34,8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58686">
                <a:tc>
                  <a:txBody>
                    <a:bodyPr/>
                    <a:lstStyle/>
                    <a:p>
                      <a:pPr algn="l" rtl="0" fontAlgn="b"/>
                      <a:r>
                        <a:rPr lang="en-ZA" sz="1200" b="1" i="0" u="none" strike="noStrike" dirty="0" smtClean="0">
                          <a:solidFill>
                            <a:srgbClr val="000000"/>
                          </a:solidFill>
                          <a:effectLst/>
                          <a:latin typeface="+mn-lt"/>
                        </a:rPr>
                        <a:t>*eThekwini</a:t>
                      </a:r>
                      <a:endParaRPr lang="en-ZA" sz="1200" b="1" i="0" u="none" strike="noStrike" dirty="0">
                        <a:solidFill>
                          <a:srgbClr val="000000"/>
                        </a:solidFill>
                        <a:effectLst/>
                        <a:latin typeface="+mn-lt"/>
                      </a:endParaRP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2 094 441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2 094 441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2 094 441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949 158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1 145 283</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45,3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45,3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45,3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72128">
                <a:tc>
                  <a:txBody>
                    <a:bodyPr/>
                    <a:lstStyle/>
                    <a:p>
                      <a:pPr algn="l" rtl="0" fontAlgn="b"/>
                      <a:r>
                        <a:rPr lang="en-ZA" sz="1200" b="1" i="0" u="none" strike="noStrike" dirty="0">
                          <a:solidFill>
                            <a:srgbClr val="000000"/>
                          </a:solidFill>
                          <a:effectLst/>
                          <a:latin typeface="+mn-lt"/>
                        </a:rPr>
                        <a:t>City of Cape Town</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1 572 724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60 000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1 512 724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1 690 219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mn-lt"/>
                        </a:rPr>
                        <a:t>   815 270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874 949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mn-lt"/>
                        </a:rPr>
                        <a:t>             51,8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mn-lt"/>
                        </a:rPr>
                        <a:t>        53,9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mn-lt"/>
                        </a:rPr>
                        <a:t>        48,2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58686">
                <a:tc>
                  <a:txBody>
                    <a:bodyPr/>
                    <a:lstStyle/>
                    <a:p>
                      <a:pPr algn="l" rtl="0" fontAlgn="b"/>
                      <a:r>
                        <a:rPr lang="en-ZA" sz="1200" b="1" i="0" u="none" strike="noStrike" dirty="0">
                          <a:solidFill>
                            <a:srgbClr val="000000"/>
                          </a:solidFill>
                          <a:effectLst/>
                          <a:latin typeface="+mn-lt"/>
                        </a:rPr>
                        <a:t>Total</a:t>
                      </a:r>
                    </a:p>
                  </a:txBody>
                  <a:tcPr marL="6370" marR="6370" marT="6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200" b="1" i="0" u="none" strike="noStrike">
                          <a:solidFill>
                            <a:srgbClr val="000000"/>
                          </a:solidFill>
                          <a:effectLst/>
                          <a:latin typeface="+mn-lt"/>
                        </a:rPr>
                        <a:t>  12 045 386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1DA"/>
                    </a:solidFill>
                  </a:tcPr>
                </a:tc>
                <a:tc>
                  <a:txBody>
                    <a:bodyPr/>
                    <a:lstStyle/>
                    <a:p>
                      <a:pPr algn="r" rtl="0" fontAlgn="b"/>
                      <a:r>
                        <a:rPr lang="en-ZA" sz="1200" b="1" i="0" u="none" strike="noStrike">
                          <a:solidFill>
                            <a:srgbClr val="000000"/>
                          </a:solidFill>
                          <a:effectLst/>
                          <a:latin typeface="+mn-lt"/>
                        </a:rPr>
                        <a:t>   400 000</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rtl="0" fontAlgn="b"/>
                      <a:r>
                        <a:rPr lang="en-ZA" sz="1200" b="1" i="0" u="none" strike="noStrike">
                          <a:solidFill>
                            <a:srgbClr val="000000"/>
                          </a:solidFill>
                          <a:effectLst/>
                          <a:latin typeface="+mn-lt"/>
                        </a:rPr>
                        <a:t>  11 655 112</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ZA" sz="1200" b="1" i="0" u="none" strike="noStrike">
                          <a:solidFill>
                            <a:srgbClr val="000000"/>
                          </a:solidFill>
                          <a:effectLst/>
                          <a:latin typeface="+mn-lt"/>
                        </a:rPr>
                        <a:t>  12 229 197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ZA" sz="1200" b="1" i="0" u="none" strike="noStrike">
                          <a:solidFill>
                            <a:srgbClr val="000000"/>
                          </a:solidFill>
                          <a:effectLst/>
                          <a:latin typeface="+mn-lt"/>
                        </a:rPr>
                        <a:t>  5 066 218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ZA" sz="1200" b="1" i="0" u="none" strike="noStrike">
                          <a:solidFill>
                            <a:srgbClr val="000000"/>
                          </a:solidFill>
                          <a:effectLst/>
                          <a:latin typeface="+mn-lt"/>
                        </a:rPr>
                        <a:t>  7 162 979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200" b="1" i="0" u="none" strike="noStrike">
                          <a:solidFill>
                            <a:srgbClr val="000000"/>
                          </a:solidFill>
                          <a:effectLst/>
                          <a:latin typeface="+mn-lt"/>
                        </a:rPr>
                        <a:t>42,1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r>
                        <a:rPr lang="en-ZA" sz="1200" b="1" i="0" u="none" strike="noStrike">
                          <a:solidFill>
                            <a:srgbClr val="000000"/>
                          </a:solidFill>
                          <a:effectLst/>
                          <a:latin typeface="+mn-lt"/>
                        </a:rPr>
                        <a:t>43,5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1" i="0" u="none" strike="noStrike" dirty="0">
                          <a:solidFill>
                            <a:srgbClr val="000000"/>
                          </a:solidFill>
                          <a:effectLst/>
                          <a:latin typeface="+mn-lt"/>
                        </a:rPr>
                        <a:t>41,4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899512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274638"/>
            <a:ext cx="8839200" cy="549275"/>
          </a:xfrm>
          <a:gradFill rotWithShape="1">
            <a:gsLst>
              <a:gs pos="0">
                <a:srgbClr val="216331"/>
              </a:gs>
              <a:gs pos="100000">
                <a:srgbClr val="307C5B"/>
              </a:gs>
            </a:gsLst>
            <a:lin ang="0" scaled="1"/>
          </a:gradFill>
          <a:ln>
            <a:solidFill>
              <a:srgbClr val="307C5B"/>
            </a:solidFill>
            <a:miter lim="800000"/>
            <a:headEnd/>
            <a:tailEnd/>
          </a:ln>
        </p:spPr>
        <p:txBody>
          <a:bodyPr lIns="68580" tIns="34290" rIns="68580" bIns="34290"/>
          <a:lstStyle/>
          <a:p>
            <a:pPr defTabSz="685800" fontAlgn="auto">
              <a:spcBef>
                <a:spcPts val="0"/>
              </a:spcBef>
              <a:spcAft>
                <a:spcPts val="0"/>
              </a:spcAft>
              <a:defRPr/>
            </a:pPr>
            <a:r>
              <a:rPr lang="en-US" sz="2400" b="1" kern="0" dirty="0" smtClean="0">
                <a:solidFill>
                  <a:srgbClr val="EEECE1"/>
                </a:solidFill>
                <a:latin typeface="Calibri"/>
                <a:cs typeface="+mn-cs"/>
              </a:rPr>
              <a:t>SUMMARY OF USDG</a:t>
            </a:r>
            <a:endParaRPr lang="en-US" sz="2400" b="1" kern="0" dirty="0">
              <a:solidFill>
                <a:srgbClr val="EEECE1"/>
              </a:solidFill>
              <a:latin typeface="Calibri"/>
              <a:cs typeface="+mn-cs"/>
            </a:endParaRPr>
          </a:p>
        </p:txBody>
      </p:sp>
      <p:sp>
        <p:nvSpPr>
          <p:cNvPr id="2560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EFDC7B-CB09-42A7-A065-CF4D0C74E086}" type="slidenum">
              <a:rPr lang="en-US" altLang="en-US" sz="800" smtClean="0">
                <a:solidFill>
                  <a:srgbClr val="898989"/>
                </a:solidFill>
              </a:rPr>
              <a:pPr>
                <a:spcBef>
                  <a:spcPct val="0"/>
                </a:spcBef>
                <a:buFontTx/>
                <a:buNone/>
              </a:pPr>
              <a:t>46</a:t>
            </a:fld>
            <a:endParaRPr lang="en-US" altLang="en-US" sz="800" smtClean="0">
              <a:solidFill>
                <a:srgbClr val="898989"/>
              </a:solidFill>
            </a:endParaRPr>
          </a:p>
        </p:txBody>
      </p:sp>
      <p:sp>
        <p:nvSpPr>
          <p:cNvPr id="25604" name="Footer Placeholder 3"/>
          <p:cNvSpPr>
            <a:spLocks noGrp="1"/>
          </p:cNvSpPr>
          <p:nvPr>
            <p:ph type="ftr" sz="quarter" idx="11"/>
          </p:nvPr>
        </p:nvSpPr>
        <p:spPr bwMode="auto">
          <a:xfrm>
            <a:off x="3276600" y="6019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200" b="1" smtClean="0">
              <a:solidFill>
                <a:srgbClr val="898989"/>
              </a:solidFill>
              <a:latin typeface="Calibri" panose="020F0502020204030204" pitchFamily="34" charset="0"/>
            </a:endParaRPr>
          </a:p>
          <a:p>
            <a:pPr>
              <a:spcBef>
                <a:spcPct val="0"/>
              </a:spcBef>
              <a:buFontTx/>
              <a:buNone/>
            </a:pPr>
            <a:r>
              <a:rPr lang="en-US" altLang="en-US" sz="1200" b="1" smtClean="0">
                <a:solidFill>
                  <a:srgbClr val="898989"/>
                </a:solidFill>
                <a:latin typeface="Calibri" panose="020F0502020204030204" pitchFamily="34" charset="0"/>
              </a:rPr>
              <a:t>Performance as at 31 March 2020</a:t>
            </a:r>
          </a:p>
          <a:p>
            <a:pPr>
              <a:spcBef>
                <a:spcPct val="0"/>
              </a:spcBef>
              <a:buFontTx/>
              <a:buNone/>
            </a:pPr>
            <a:endParaRPr lang="en-US" altLang="en-US" sz="1200" b="1" smtClean="0">
              <a:solidFill>
                <a:srgbClr val="898989"/>
              </a:solidFill>
              <a:latin typeface="Calibri" panose="020F0502020204030204" pitchFamily="34" charset="0"/>
            </a:endParaRPr>
          </a:p>
        </p:txBody>
      </p:sp>
      <p:sp>
        <p:nvSpPr>
          <p:cNvPr id="25605"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719B97-0173-4373-93F6-F9B6642C1D95}" type="datetime1">
              <a:rPr lang="en-US" altLang="en-US" sz="800" smtClean="0">
                <a:solidFill>
                  <a:srgbClr val="898989"/>
                </a:solidFill>
              </a:rPr>
              <a:pPr>
                <a:spcBef>
                  <a:spcPct val="0"/>
                </a:spcBef>
                <a:buFontTx/>
                <a:buNone/>
              </a:pPr>
              <a:t>6/17/2020</a:t>
            </a:fld>
            <a:endParaRPr lang="en-US" altLang="en-US" sz="800" smtClean="0">
              <a:solidFill>
                <a:srgbClr val="898989"/>
              </a:solidFill>
            </a:endParaRPr>
          </a:p>
        </p:txBody>
      </p:sp>
      <p:sp>
        <p:nvSpPr>
          <p:cNvPr id="2" name="Content Placeholder 1"/>
          <p:cNvSpPr>
            <a:spLocks noGrp="1"/>
          </p:cNvSpPr>
          <p:nvPr>
            <p:ph idx="1"/>
          </p:nvPr>
        </p:nvSpPr>
        <p:spPr>
          <a:xfrm>
            <a:off x="152400" y="823913"/>
            <a:ext cx="8839200" cy="5302250"/>
          </a:xfrm>
        </p:spPr>
        <p:txBody>
          <a:bodyPr/>
          <a:lstStyle/>
          <a:p>
            <a:pPr algn="just">
              <a:defRPr/>
            </a:pPr>
            <a:endParaRPr lang="en-ZA" sz="1800" dirty="0" smtClean="0">
              <a:solidFill>
                <a:prstClr val="black"/>
              </a:solidFill>
              <a:latin typeface="+mn-lt"/>
            </a:endParaRPr>
          </a:p>
          <a:p>
            <a:pPr algn="just">
              <a:defRPr/>
            </a:pPr>
            <a:r>
              <a:rPr lang="en-ZA" sz="1800" dirty="0" smtClean="0">
                <a:solidFill>
                  <a:prstClr val="black"/>
                </a:solidFill>
                <a:latin typeface="+mn-lt"/>
              </a:rPr>
              <a:t>The </a:t>
            </a:r>
            <a:r>
              <a:rPr lang="en-ZA" sz="1800" dirty="0">
                <a:solidFill>
                  <a:prstClr val="black"/>
                </a:solidFill>
                <a:latin typeface="+mn-lt"/>
              </a:rPr>
              <a:t>third and last USDG tranche payment of R390 has been withheld by National Treasury. National Treasury invoked section 216(2) of the constitution of South Africa, read with section 38 of the MFMA on Nelson Mandela Bay; i.e. withholding of the local government equitable share and conditional grants</a:t>
            </a:r>
            <a:r>
              <a:rPr lang="en-ZA" sz="1800" dirty="0" smtClean="0">
                <a:solidFill>
                  <a:prstClr val="black"/>
                </a:solidFill>
                <a:latin typeface="+mn-lt"/>
              </a:rPr>
              <a:t>.</a:t>
            </a:r>
          </a:p>
          <a:p>
            <a:pPr algn="just">
              <a:defRPr/>
            </a:pPr>
            <a:r>
              <a:rPr lang="en-US" sz="1800" dirty="0" smtClean="0">
                <a:solidFill>
                  <a:prstClr val="black"/>
                </a:solidFill>
                <a:latin typeface="+mn-lt"/>
              </a:rPr>
              <a:t>National Department together with National Disaster Management Centre submitted a request to NT to redirect a portion of the USDG to COVID 19 specifically for the following:</a:t>
            </a:r>
          </a:p>
          <a:p>
            <a:pPr lvl="1" algn="just">
              <a:defRPr/>
            </a:pPr>
            <a:r>
              <a:rPr lang="en-US" sz="1600" dirty="0" smtClean="0">
                <a:solidFill>
                  <a:prstClr val="black"/>
                </a:solidFill>
                <a:latin typeface="+mn-lt"/>
              </a:rPr>
              <a:t>Funds </a:t>
            </a:r>
            <a:r>
              <a:rPr lang="en-US" sz="1600" dirty="0">
                <a:solidFill>
                  <a:prstClr val="black"/>
                </a:solidFill>
                <a:latin typeface="+mn-lt"/>
              </a:rPr>
              <a:t>may be used to fund the operational costs of providing services at a higher standard than usual for residents of informal settlements and other vulnerable groups.</a:t>
            </a:r>
          </a:p>
          <a:p>
            <a:pPr lvl="1" algn="just">
              <a:defRPr/>
            </a:pPr>
            <a:r>
              <a:rPr lang="en-US" sz="1600" dirty="0" smtClean="0">
                <a:solidFill>
                  <a:prstClr val="black"/>
                </a:solidFill>
                <a:latin typeface="+mn-lt"/>
              </a:rPr>
              <a:t>Funds </a:t>
            </a:r>
            <a:r>
              <a:rPr lang="en-US" sz="1600" dirty="0">
                <a:solidFill>
                  <a:prstClr val="black"/>
                </a:solidFill>
                <a:latin typeface="+mn-lt"/>
              </a:rPr>
              <a:t>may be used for the provision of Temporary Relocation Areas at a cost of R64 441.00, and in line with the requirements of the housing code.</a:t>
            </a:r>
          </a:p>
          <a:p>
            <a:pPr lvl="1" algn="just">
              <a:defRPr/>
            </a:pPr>
            <a:r>
              <a:rPr lang="en-US" sz="1600" dirty="0" smtClean="0">
                <a:solidFill>
                  <a:prstClr val="black"/>
                </a:solidFill>
                <a:latin typeface="+mn-lt"/>
              </a:rPr>
              <a:t>Reallocated </a:t>
            </a:r>
            <a:r>
              <a:rPr lang="en-US" sz="1600" dirty="0">
                <a:solidFill>
                  <a:prstClr val="black"/>
                </a:solidFill>
                <a:latin typeface="+mn-lt"/>
              </a:rPr>
              <a:t>funds may also be used for any activity already allowed in terms of the USDG, including for infrastructure to provide basic services, without having to first amend their USDG plan or Informal Settlement Upgrading Plan.</a:t>
            </a:r>
          </a:p>
          <a:p>
            <a:pPr algn="just">
              <a:defRPr/>
            </a:pPr>
            <a:r>
              <a:rPr lang="en-US" sz="1800" dirty="0" smtClean="0">
                <a:solidFill>
                  <a:prstClr val="black"/>
                </a:solidFill>
                <a:latin typeface="+mn-lt"/>
              </a:rPr>
              <a:t>Metros confirmed am amount of R2.4 billion as uncommitted funds in </a:t>
            </a:r>
            <a:r>
              <a:rPr lang="en-US" sz="1800" smtClean="0">
                <a:solidFill>
                  <a:prstClr val="black"/>
                </a:solidFill>
                <a:latin typeface="+mn-lt"/>
              </a:rPr>
              <a:t>writing that has </a:t>
            </a:r>
            <a:r>
              <a:rPr lang="en-US" sz="1800" dirty="0" smtClean="0">
                <a:solidFill>
                  <a:prstClr val="black"/>
                </a:solidFill>
                <a:latin typeface="+mn-lt"/>
              </a:rPr>
              <a:t>been redirected to COVID 19 Disasters</a:t>
            </a:r>
            <a:endParaRPr lang="en-ZA" sz="1800" dirty="0">
              <a:solidFill>
                <a:prstClr val="black"/>
              </a:solidFill>
              <a:latin typeface="+mn-lt"/>
            </a:endParaRPr>
          </a:p>
        </p:txBody>
      </p:sp>
    </p:spTree>
    <p:extLst>
      <p:ext uri="{BB962C8B-B14F-4D97-AF65-F5344CB8AC3E}">
        <p14:creationId xmlns:p14="http://schemas.microsoft.com/office/powerpoint/2010/main" val="3094350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97E7CDE-92C7-4549-A608-DB3EEE4E0051}" type="datetime1">
              <a:rPr lang="en-US" sz="600" smtClean="0">
                <a:solidFill>
                  <a:srgbClr val="898989"/>
                </a:solidFill>
              </a:rPr>
              <a:pPr>
                <a:spcBef>
                  <a:spcPct val="0"/>
                </a:spcBef>
                <a:buFontTx/>
                <a:buNone/>
              </a:pPr>
              <a:t>6/17/2020</a:t>
            </a:fld>
            <a:endParaRPr lang="en-US" sz="600" smtClean="0">
              <a:solidFill>
                <a:srgbClr val="898989"/>
              </a:solidFill>
            </a:endParaRPr>
          </a:p>
        </p:txBody>
      </p:sp>
      <p:sp>
        <p:nvSpPr>
          <p:cNvPr id="28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sz="800" smtClean="0">
                <a:solidFill>
                  <a:srgbClr val="898989"/>
                </a:solidFill>
              </a:rPr>
              <a:t>Title Deeds Performance as at 31 October 2019</a:t>
            </a:r>
          </a:p>
        </p:txBody>
      </p:sp>
      <p:sp>
        <p:nvSpPr>
          <p:cNvPr id="2867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D8BE2E-21A4-4A25-BCD8-13B6BAB8A41D}" type="slidenum">
              <a:rPr lang="en-US" sz="600" smtClean="0">
                <a:solidFill>
                  <a:srgbClr val="898989"/>
                </a:solidFill>
              </a:rPr>
              <a:pPr>
                <a:spcBef>
                  <a:spcPct val="0"/>
                </a:spcBef>
                <a:buFontTx/>
                <a:buNone/>
              </a:pPr>
              <a:t>47</a:t>
            </a:fld>
            <a:endParaRPr lang="en-US" sz="600" smtClean="0">
              <a:solidFill>
                <a:srgbClr val="898989"/>
              </a:solidFill>
            </a:endParaRPr>
          </a:p>
        </p:txBody>
      </p:sp>
      <p:sp>
        <p:nvSpPr>
          <p:cNvPr id="7" name="Title 1"/>
          <p:cNvSpPr>
            <a:spLocks noGrp="1"/>
          </p:cNvSpPr>
          <p:nvPr>
            <p:ph type="title"/>
          </p:nvPr>
        </p:nvSpPr>
        <p:spPr>
          <a:xfrm>
            <a:off x="0" y="93663"/>
            <a:ext cx="9144000" cy="742950"/>
          </a:xfrm>
          <a:noFill/>
          <a:ln>
            <a:solidFill>
              <a:schemeClr val="tx1"/>
            </a:solidFill>
          </a:ln>
        </p:spPr>
        <p:txBody>
          <a:bodyPr/>
          <a:lstStyle/>
          <a:p>
            <a:pPr eaLnBrk="1" hangingPunct="1">
              <a:defRPr/>
            </a:pPr>
            <a:r>
              <a:rPr lang="en-US" sz="2200" b="1" kern="0" dirty="0" smtClean="0">
                <a:latin typeface="Arial" panose="020B0604020202020204" pitchFamily="34" charset="0"/>
                <a:cs typeface="Arial" panose="020B0604020202020204" pitchFamily="34" charset="0"/>
              </a:rPr>
              <a:t>4.3.	Title </a:t>
            </a:r>
            <a:r>
              <a:rPr lang="en-US" sz="2200" b="1" kern="0" dirty="0">
                <a:latin typeface="Arial" panose="020B0604020202020204" pitchFamily="34" charset="0"/>
                <a:cs typeface="Arial" panose="020B0604020202020204" pitchFamily="34" charset="0"/>
              </a:rPr>
              <a:t>Deeds Restoration Grant Expenditure (TDRG) Performance as </a:t>
            </a:r>
            <a:r>
              <a:rPr lang="en-US" sz="2200" b="1" kern="0" dirty="0" smtClean="0">
                <a:latin typeface="Arial" panose="020B0604020202020204" pitchFamily="34" charset="0"/>
                <a:cs typeface="Arial" panose="020B0604020202020204" pitchFamily="34" charset="0"/>
              </a:rPr>
              <a:t>at 31 March 2020 </a:t>
            </a:r>
            <a:endParaRPr lang="en-US" sz="2200" b="1" kern="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92113" y="1125538"/>
            <a:ext cx="8382000" cy="4075112"/>
          </a:xfrm>
        </p:spPr>
        <p:txBody>
          <a:bodyPr/>
          <a:lstStyle/>
          <a:p>
            <a:pPr algn="just" eaLnBrk="1" hangingPunct="1">
              <a:defRPr/>
            </a:pPr>
            <a:endParaRPr lang="en-ZA" sz="1500" dirty="0">
              <a:latin typeface="+mn-lt"/>
            </a:endParaRPr>
          </a:p>
          <a:p>
            <a:pPr algn="just" eaLnBrk="1" hangingPunct="1">
              <a:defRPr/>
            </a:pPr>
            <a:endParaRPr lang="en-ZA" sz="1500" dirty="0">
              <a:latin typeface="+mn-lt"/>
            </a:endParaRPr>
          </a:p>
          <a:p>
            <a:pPr algn="just" eaLnBrk="1" hangingPunct="1">
              <a:defRPr/>
            </a:pPr>
            <a:endParaRPr lang="en-US" sz="1500" dirty="0">
              <a:latin typeface="+mn-lt"/>
            </a:endParaRPr>
          </a:p>
        </p:txBody>
      </p:sp>
      <p:graphicFrame>
        <p:nvGraphicFramePr>
          <p:cNvPr id="4" name="Table 3"/>
          <p:cNvGraphicFramePr>
            <a:graphicFrameLocks noGrp="1"/>
          </p:cNvGraphicFramePr>
          <p:nvPr/>
        </p:nvGraphicFramePr>
        <p:xfrm>
          <a:off x="0" y="836613"/>
          <a:ext cx="9067803" cy="5259385"/>
        </p:xfrm>
        <a:graphic>
          <a:graphicData uri="http://schemas.openxmlformats.org/drawingml/2006/table">
            <a:tbl>
              <a:tblPr/>
              <a:tblGrid>
                <a:gridCol w="914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757812">
                  <a:extLst>
                    <a:ext uri="{9D8B030D-6E8A-4147-A177-3AD203B41FA5}">
                      <a16:colId xmlns:a16="http://schemas.microsoft.com/office/drawing/2014/main" xmlns="" val="20003"/>
                    </a:ext>
                  </a:extLst>
                </a:gridCol>
                <a:gridCol w="643496">
                  <a:extLst>
                    <a:ext uri="{9D8B030D-6E8A-4147-A177-3AD203B41FA5}">
                      <a16:colId xmlns:a16="http://schemas.microsoft.com/office/drawing/2014/main" xmlns="" val="20004"/>
                    </a:ext>
                  </a:extLst>
                </a:gridCol>
                <a:gridCol w="729820">
                  <a:extLst>
                    <a:ext uri="{9D8B030D-6E8A-4147-A177-3AD203B41FA5}">
                      <a16:colId xmlns:a16="http://schemas.microsoft.com/office/drawing/2014/main" xmlns="" val="20005"/>
                    </a:ext>
                  </a:extLst>
                </a:gridCol>
                <a:gridCol w="559135">
                  <a:extLst>
                    <a:ext uri="{9D8B030D-6E8A-4147-A177-3AD203B41FA5}">
                      <a16:colId xmlns:a16="http://schemas.microsoft.com/office/drawing/2014/main" xmlns="" val="20006"/>
                    </a:ext>
                  </a:extLst>
                </a:gridCol>
                <a:gridCol w="643496">
                  <a:extLst>
                    <a:ext uri="{9D8B030D-6E8A-4147-A177-3AD203B41FA5}">
                      <a16:colId xmlns:a16="http://schemas.microsoft.com/office/drawing/2014/main" xmlns="" val="20007"/>
                    </a:ext>
                  </a:extLst>
                </a:gridCol>
                <a:gridCol w="643496">
                  <a:extLst>
                    <a:ext uri="{9D8B030D-6E8A-4147-A177-3AD203B41FA5}">
                      <a16:colId xmlns:a16="http://schemas.microsoft.com/office/drawing/2014/main" xmlns="" val="20008"/>
                    </a:ext>
                  </a:extLst>
                </a:gridCol>
                <a:gridCol w="643496">
                  <a:extLst>
                    <a:ext uri="{9D8B030D-6E8A-4147-A177-3AD203B41FA5}">
                      <a16:colId xmlns:a16="http://schemas.microsoft.com/office/drawing/2014/main" xmlns="" val="20009"/>
                    </a:ext>
                  </a:extLst>
                </a:gridCol>
                <a:gridCol w="629764">
                  <a:extLst>
                    <a:ext uri="{9D8B030D-6E8A-4147-A177-3AD203B41FA5}">
                      <a16:colId xmlns:a16="http://schemas.microsoft.com/office/drawing/2014/main" xmlns="" val="20010"/>
                    </a:ext>
                  </a:extLst>
                </a:gridCol>
                <a:gridCol w="627801">
                  <a:extLst>
                    <a:ext uri="{9D8B030D-6E8A-4147-A177-3AD203B41FA5}">
                      <a16:colId xmlns:a16="http://schemas.microsoft.com/office/drawing/2014/main" xmlns="" val="20011"/>
                    </a:ext>
                  </a:extLst>
                </a:gridCol>
                <a:gridCol w="674887">
                  <a:extLst>
                    <a:ext uri="{9D8B030D-6E8A-4147-A177-3AD203B41FA5}">
                      <a16:colId xmlns:a16="http://schemas.microsoft.com/office/drawing/2014/main" xmlns="" val="20012"/>
                    </a:ext>
                  </a:extLst>
                </a:gridCol>
              </a:tblGrid>
              <a:tr h="576437">
                <a:tc>
                  <a:txBody>
                    <a:bodyPr/>
                    <a:lstStyle/>
                    <a:p>
                      <a:pPr algn="l" fontAlgn="t"/>
                      <a:r>
                        <a:rPr lang="en-ZA" sz="1100" b="0" i="0" u="none" strike="noStrike" dirty="0">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12">
                  <a:txBody>
                    <a:bodyPr/>
                    <a:lstStyle/>
                    <a:p>
                      <a:pPr algn="ctr" fontAlgn="t"/>
                      <a:r>
                        <a:rPr lang="en-ZA" sz="1100" b="1" i="0" u="none" strike="noStrike" dirty="0">
                          <a:solidFill>
                            <a:srgbClr val="000000"/>
                          </a:solidFill>
                          <a:effectLst/>
                          <a:latin typeface="+mn-lt"/>
                        </a:rPr>
                        <a:t>Year to date (1 APRIL 2019 - 31 MARCH 2020)</a:t>
                      </a:r>
                    </a:p>
                  </a:txBody>
                  <a:tcPr marL="5344" marR="5344" marT="534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23966">
                <a:tc>
                  <a:txBody>
                    <a:bodyPr/>
                    <a:lstStyle/>
                    <a:p>
                      <a:pPr algn="l" fontAlgn="t"/>
                      <a:r>
                        <a:rPr lang="en-ZA" sz="1100" b="1" i="0" u="none" strike="noStrike" dirty="0">
                          <a:solidFill>
                            <a:srgbClr val="000000"/>
                          </a:solidFill>
                          <a:effectLst/>
                          <a:latin typeface="+mn-lt"/>
                        </a:rPr>
                        <a:t>Province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ZA" sz="1100" b="1" i="0" u="none" strike="noStrike">
                          <a:solidFill>
                            <a:srgbClr val="000000"/>
                          </a:solidFill>
                          <a:effectLst/>
                          <a:latin typeface="+mn-lt"/>
                        </a:rPr>
                        <a:t>Voted funds</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rtl="0" fontAlgn="t"/>
                      <a:r>
                        <a:rPr lang="en-ZA" sz="1100" b="1" i="0" u="none" strike="noStrike">
                          <a:solidFill>
                            <a:srgbClr val="000000"/>
                          </a:solidFill>
                          <a:effectLst/>
                          <a:latin typeface="+mn-lt"/>
                        </a:rPr>
                        <a:t>Approved Roll Overs</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ZA" sz="1100" b="1" i="0" u="none" strike="noStrike">
                          <a:solidFill>
                            <a:srgbClr val="000000"/>
                          </a:solidFill>
                          <a:effectLst/>
                          <a:latin typeface="+mn-lt"/>
                        </a:rPr>
                        <a:t>Transfers</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rtl="0" fontAlgn="t"/>
                      <a:r>
                        <a:rPr lang="en-ZA" sz="1100" b="1" i="0" u="none" strike="noStrike">
                          <a:solidFill>
                            <a:srgbClr val="000000"/>
                          </a:solidFill>
                          <a:effectLst/>
                          <a:latin typeface="+mn-lt"/>
                        </a:rPr>
                        <a:t>total available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100" b="1" i="0" u="none" strike="noStrike">
                          <a:solidFill>
                            <a:srgbClr val="000000"/>
                          </a:solidFill>
                          <a:effectLst/>
                          <a:latin typeface="+mn-lt"/>
                        </a:rPr>
                        <a:t>Transferred funds and rollovers</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100" b="1" i="0" u="none" strike="noStrike" dirty="0">
                          <a:solidFill>
                            <a:srgbClr val="000000"/>
                          </a:solidFill>
                          <a:effectLst/>
                          <a:latin typeface="+mn-lt"/>
                        </a:rPr>
                        <a:t>Spent by Provinces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ZA" sz="1100" b="1" i="0" u="none" strike="noStrike" dirty="0">
                          <a:solidFill>
                            <a:srgbClr val="000000"/>
                          </a:solidFill>
                          <a:effectLst/>
                          <a:latin typeface="+mn-lt"/>
                        </a:rPr>
                        <a:t>unspent against transferred funds and rollovers</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100" b="1" i="0" u="none" strike="noStrike" dirty="0">
                          <a:solidFill>
                            <a:srgbClr val="000000"/>
                          </a:solidFill>
                          <a:effectLst/>
                          <a:latin typeface="+mn-lt"/>
                        </a:rPr>
                        <a:t>unspent against total available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l" fontAlgn="t"/>
                      <a:r>
                        <a:rPr lang="en-ZA" sz="1100" b="1" i="0" u="none" strike="noStrike">
                          <a:solidFill>
                            <a:srgbClr val="000000"/>
                          </a:solidFill>
                          <a:effectLst/>
                          <a:latin typeface="+mn-lt"/>
                        </a:rPr>
                        <a:t>% spent against Total Available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rowSpan="2">
                  <a:txBody>
                    <a:bodyPr/>
                    <a:lstStyle/>
                    <a:p>
                      <a:pPr algn="l" fontAlgn="t"/>
                      <a:r>
                        <a:rPr lang="en-ZA" sz="1100" b="1" i="0" u="none" strike="noStrike">
                          <a:solidFill>
                            <a:srgbClr val="000000"/>
                          </a:solidFill>
                          <a:effectLst/>
                          <a:latin typeface="+mn-lt"/>
                        </a:rPr>
                        <a:t>% Spent against Transferred Funds and rollover</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2">
                  <a:txBody>
                    <a:bodyPr/>
                    <a:lstStyle/>
                    <a:p>
                      <a:pPr algn="l" fontAlgn="t"/>
                      <a:r>
                        <a:rPr lang="en-ZA" sz="1100" b="1" i="0" u="none" strike="noStrike">
                          <a:solidFill>
                            <a:srgbClr val="000000"/>
                          </a:solidFill>
                          <a:effectLst/>
                          <a:latin typeface="+mn-lt"/>
                        </a:rPr>
                        <a:t>% Unspent against Transferred Funds and rollover</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2">
                  <a:txBody>
                    <a:bodyPr/>
                    <a:lstStyle/>
                    <a:p>
                      <a:pPr algn="l" fontAlgn="t"/>
                      <a:r>
                        <a:rPr lang="en-ZA" sz="1100" b="1" i="0" u="none" strike="noStrike">
                          <a:solidFill>
                            <a:srgbClr val="000000"/>
                          </a:solidFill>
                          <a:effectLst/>
                          <a:latin typeface="+mn-lt"/>
                        </a:rPr>
                        <a:t>% unspent against Total Available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01"/>
                  </a:ext>
                </a:extLst>
              </a:tr>
              <a:tr h="209702">
                <a:tc>
                  <a:txBody>
                    <a:bodyPr/>
                    <a:lstStyle/>
                    <a:p>
                      <a:pPr algn="l" fontAlgn="t"/>
                      <a:r>
                        <a:rPr lang="en-ZA" sz="1100" b="1" i="0" u="none" strike="noStrike" dirty="0">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t"/>
                      <a:r>
                        <a:rPr lang="en-ZA" sz="1100" b="0"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rtl="0" fontAlgn="t"/>
                      <a:r>
                        <a:rPr lang="en-ZA" sz="1100" b="1"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rtl="0" fontAlgn="t"/>
                      <a:r>
                        <a:rPr lang="en-ZA" sz="1100" b="1" i="0" u="none" strike="noStrike">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rtl="0" fontAlgn="t"/>
                      <a:r>
                        <a:rPr lang="en-ZA" sz="1100" b="1"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100" b="0"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100" b="0"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ZA" sz="1100" b="0"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100" b="0" i="0" u="none" strike="noStrike">
                          <a:solidFill>
                            <a:srgbClr val="000000"/>
                          </a:solidFill>
                          <a:effectLst/>
                          <a:latin typeface="+mn-lt"/>
                        </a:rPr>
                        <a:t>R'000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344928">
                <a:tc>
                  <a:txBody>
                    <a:bodyPr/>
                    <a:lstStyle/>
                    <a:p>
                      <a:pPr algn="l" fontAlgn="t"/>
                      <a:r>
                        <a:rPr lang="en-ZA" sz="1100" b="1" i="0" u="none" strike="noStrike">
                          <a:solidFill>
                            <a:srgbClr val="000000"/>
                          </a:solidFill>
                          <a:effectLst/>
                          <a:latin typeface="+mn-lt"/>
                        </a:rPr>
                        <a:t>Eastern Cape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60 904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53 974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60 904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114 878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114 878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43 975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70 903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70 903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4928">
                <a:tc>
                  <a:txBody>
                    <a:bodyPr/>
                    <a:lstStyle/>
                    <a:p>
                      <a:pPr algn="l" fontAlgn="t"/>
                      <a:r>
                        <a:rPr lang="en-ZA" sz="1100" b="1" i="0" u="none" strike="noStrike" dirty="0">
                          <a:solidFill>
                            <a:srgbClr val="000000"/>
                          </a:solidFill>
                          <a:effectLst/>
                          <a:latin typeface="+mn-lt"/>
                        </a:rPr>
                        <a:t>Free State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32 095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40 017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32 095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72 112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72 112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11 977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60 135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60 135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83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83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4928">
                <a:tc>
                  <a:txBody>
                    <a:bodyPr/>
                    <a:lstStyle/>
                    <a:p>
                      <a:pPr algn="l" fontAlgn="t"/>
                      <a:r>
                        <a:rPr lang="en-ZA" sz="1100" b="1" i="0" u="none" strike="noStrike" dirty="0">
                          <a:solidFill>
                            <a:srgbClr val="000000"/>
                          </a:solidFill>
                          <a:effectLst/>
                          <a:latin typeface="+mn-lt"/>
                        </a:rPr>
                        <a:t>Gauteng</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156 204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4 345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156 204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160 549</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160 549</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76 199</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84 350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84 350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53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53</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4928">
                <a:tc>
                  <a:txBody>
                    <a:bodyPr/>
                    <a:lstStyle/>
                    <a:p>
                      <a:pPr algn="l" fontAlgn="t"/>
                      <a:r>
                        <a:rPr lang="en-ZA" sz="1100" b="1" i="0" u="none" strike="noStrike" dirty="0">
                          <a:solidFill>
                            <a:srgbClr val="000000"/>
                          </a:solidFill>
                          <a:effectLst/>
                          <a:latin typeface="+mn-lt"/>
                        </a:rPr>
                        <a:t>KwaZulu-Natal</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100 612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100 612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100 612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100 612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100 612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4928">
                <a:tc>
                  <a:txBody>
                    <a:bodyPr/>
                    <a:lstStyle/>
                    <a:p>
                      <a:pPr algn="l" fontAlgn="t"/>
                      <a:r>
                        <a:rPr lang="en-ZA" sz="1100" b="1" i="0" u="none" strike="noStrike" dirty="0">
                          <a:solidFill>
                            <a:srgbClr val="000000"/>
                          </a:solidFill>
                          <a:effectLst/>
                          <a:latin typeface="+mn-lt"/>
                        </a:rPr>
                        <a:t>Limpopo</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35 820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10 801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35 820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46 621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46 621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10 245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36 376</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36 376</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22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22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4928">
                <a:tc>
                  <a:txBody>
                    <a:bodyPr/>
                    <a:lstStyle/>
                    <a:p>
                      <a:pPr algn="l" fontAlgn="t"/>
                      <a:r>
                        <a:rPr lang="en-ZA" sz="1100" b="1" i="0" u="none" strike="noStrike">
                          <a:solidFill>
                            <a:srgbClr val="000000"/>
                          </a:solidFill>
                          <a:effectLst/>
                          <a:latin typeface="+mn-lt"/>
                        </a:rPr>
                        <a:t>Mpumalanga</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36 477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36 477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36 477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36 477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35 970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507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507</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99</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99</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4928">
                <a:tc>
                  <a:txBody>
                    <a:bodyPr/>
                    <a:lstStyle/>
                    <a:p>
                      <a:pPr algn="l" fontAlgn="t"/>
                      <a:r>
                        <a:rPr lang="en-ZA" sz="1100" b="1" i="0" u="none" strike="noStrike" dirty="0">
                          <a:solidFill>
                            <a:srgbClr val="000000"/>
                          </a:solidFill>
                          <a:effectLst/>
                          <a:latin typeface="+mn-lt"/>
                        </a:rPr>
                        <a:t>Northern Cape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10 790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10 790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10 790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10 790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10 790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44928">
                <a:tc>
                  <a:txBody>
                    <a:bodyPr/>
                    <a:lstStyle/>
                    <a:p>
                      <a:pPr algn="l" fontAlgn="t"/>
                      <a:r>
                        <a:rPr lang="en-ZA" sz="1100" b="1" i="0" u="none" strike="noStrike">
                          <a:solidFill>
                            <a:srgbClr val="000000"/>
                          </a:solidFill>
                          <a:effectLst/>
                          <a:latin typeface="+mn-lt"/>
                        </a:rPr>
                        <a:t>North West</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50 388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10 884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50 388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61 272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61 272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17 208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44 064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44 064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28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28</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72</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44928">
                <a:tc>
                  <a:txBody>
                    <a:bodyPr/>
                    <a:lstStyle/>
                    <a:p>
                      <a:pPr algn="l" fontAlgn="t"/>
                      <a:r>
                        <a:rPr lang="en-ZA" sz="1100" b="1" i="0" u="none" strike="noStrike" dirty="0">
                          <a:solidFill>
                            <a:srgbClr val="000000"/>
                          </a:solidFill>
                          <a:effectLst/>
                          <a:latin typeface="+mn-lt"/>
                        </a:rPr>
                        <a:t>Western Cape</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0" i="0" u="none" strike="noStrike">
                          <a:solidFill>
                            <a:srgbClr val="000000"/>
                          </a:solidFill>
                          <a:effectLst/>
                          <a:latin typeface="+mn-lt"/>
                        </a:rPr>
                        <a:t>64 410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a:solidFill>
                            <a:srgbClr val="000000"/>
                          </a:solidFill>
                          <a:effectLst/>
                          <a:latin typeface="+mn-lt"/>
                        </a:rPr>
                        <a:t>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mn-lt"/>
                        </a:rPr>
                        <a:t>        64 410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a:solidFill>
                            <a:srgbClr val="000000"/>
                          </a:solidFill>
                          <a:effectLst/>
                          <a:latin typeface="+mn-lt"/>
                        </a:rPr>
                        <a:t>64 410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64 410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64410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mn-lt"/>
                        </a:rPr>
                        <a:t>100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a:solidFill>
                            <a:srgbClr val="000000"/>
                          </a:solidFill>
                          <a:effectLst/>
                          <a:latin typeface="+mn-lt"/>
                        </a:rPr>
                        <a:t>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44928">
                <a:tc>
                  <a:txBody>
                    <a:bodyPr/>
                    <a:lstStyle/>
                    <a:p>
                      <a:pPr algn="l" fontAlgn="t"/>
                      <a:r>
                        <a:rPr lang="en-ZA" sz="1100" b="1" i="0" u="none" strike="noStrike" dirty="0">
                          <a:solidFill>
                            <a:srgbClr val="000000"/>
                          </a:solidFill>
                          <a:effectLst/>
                          <a:latin typeface="+mn-lt"/>
                        </a:rPr>
                        <a:t>Total</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100" b="1" i="0" u="none" strike="noStrike" dirty="0">
                          <a:solidFill>
                            <a:srgbClr val="000000"/>
                          </a:solidFill>
                          <a:effectLst/>
                          <a:latin typeface="+mn-lt"/>
                        </a:rPr>
                        <a:t>547 700</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r" rtl="0" fontAlgn="t"/>
                      <a:r>
                        <a:rPr lang="en-ZA" sz="1100" b="1" i="0" u="none" strike="noStrike" dirty="0">
                          <a:solidFill>
                            <a:srgbClr val="000000"/>
                          </a:solidFill>
                          <a:effectLst/>
                          <a:latin typeface="+mn-lt"/>
                        </a:rPr>
                        <a:t>120 021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ZA" sz="1100" b="1" i="0" u="none" strike="noStrike" dirty="0">
                          <a:solidFill>
                            <a:srgbClr val="000000"/>
                          </a:solidFill>
                          <a:effectLst/>
                          <a:latin typeface="+mn-lt"/>
                        </a:rPr>
                        <a:t>      547 700 </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rtl="0" fontAlgn="t"/>
                      <a:r>
                        <a:rPr lang="en-ZA" sz="1100" b="1" i="0" u="none" strike="noStrike" dirty="0">
                          <a:solidFill>
                            <a:srgbClr val="000000"/>
                          </a:solidFill>
                          <a:effectLst/>
                          <a:latin typeface="+mn-lt"/>
                        </a:rPr>
                        <a:t>667 721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1" i="0" u="none" strike="noStrike" dirty="0">
                          <a:solidFill>
                            <a:srgbClr val="000000"/>
                          </a:solidFill>
                          <a:effectLst/>
                          <a:latin typeface="+mn-lt"/>
                        </a:rPr>
                        <a:t>667 721</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r>
                        <a:rPr lang="en-ZA" sz="1100" b="1" i="0" u="none" strike="noStrike" dirty="0">
                          <a:solidFill>
                            <a:srgbClr val="000000"/>
                          </a:solidFill>
                          <a:effectLst/>
                          <a:latin typeface="+mn-lt"/>
                        </a:rPr>
                        <a:t>371 386</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t"/>
                      <a:r>
                        <a:rPr lang="en-ZA" sz="1100" b="1" i="0" u="none" strike="noStrike" dirty="0">
                          <a:solidFill>
                            <a:srgbClr val="000000"/>
                          </a:solidFill>
                          <a:effectLst/>
                          <a:latin typeface="+mn-lt"/>
                        </a:rPr>
                        <a:t>296 335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100" b="1" i="0" u="none" strike="noStrike" dirty="0">
                          <a:solidFill>
                            <a:srgbClr val="000000"/>
                          </a:solidFill>
                          <a:effectLst/>
                          <a:latin typeface="+mn-lt"/>
                        </a:rPr>
                        <a:t>296 335</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r" fontAlgn="t"/>
                      <a:r>
                        <a:rPr lang="en-ZA" sz="1100" b="1" i="0" u="none" strike="noStrike" dirty="0">
                          <a:solidFill>
                            <a:srgbClr val="000000"/>
                          </a:solidFill>
                          <a:effectLst/>
                          <a:latin typeface="+mn-lt"/>
                        </a:rPr>
                        <a:t>56</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t"/>
                      <a:r>
                        <a:rPr lang="en-ZA" sz="1100" b="1" i="0" u="none" strike="noStrike" dirty="0">
                          <a:solidFill>
                            <a:srgbClr val="000000"/>
                          </a:solidFill>
                          <a:effectLst/>
                          <a:latin typeface="+mn-lt"/>
                        </a:rPr>
                        <a:t>56</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t"/>
                      <a:r>
                        <a:rPr lang="en-ZA" sz="1100" b="1" i="0" u="none" strike="noStrike" dirty="0">
                          <a:solidFill>
                            <a:srgbClr val="000000"/>
                          </a:solidFill>
                          <a:effectLst/>
                          <a:latin typeface="+mn-lt"/>
                        </a:rPr>
                        <a:t>44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t"/>
                      <a:r>
                        <a:rPr lang="en-ZA" sz="1100" b="1" i="0" u="none" strike="noStrike" dirty="0">
                          <a:solidFill>
                            <a:srgbClr val="000000"/>
                          </a:solidFill>
                          <a:effectLst/>
                          <a:latin typeface="+mn-lt"/>
                        </a:rPr>
                        <a:t>44</a:t>
                      </a:r>
                    </a:p>
                  </a:txBody>
                  <a:tcPr marL="5344" marR="5344" marT="53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05952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57DDF75-D51D-4742-AAE9-209F4CB4C8AE}" type="datetime1">
              <a:rPr lang="en-US" sz="800" smtClean="0">
                <a:solidFill>
                  <a:srgbClr val="898989"/>
                </a:solidFill>
              </a:rPr>
              <a:pPr>
                <a:spcBef>
                  <a:spcPct val="0"/>
                </a:spcBef>
                <a:buFontTx/>
                <a:buNone/>
              </a:pPr>
              <a:t>6/17/2020</a:t>
            </a:fld>
            <a:endParaRPr lang="en-US" sz="800" smtClean="0">
              <a:solidFill>
                <a:srgbClr val="898989"/>
              </a:solidFill>
            </a:endParaRPr>
          </a:p>
        </p:txBody>
      </p:sp>
      <p:sp>
        <p:nvSpPr>
          <p:cNvPr id="3072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6833BF9-A6BA-4277-92E0-A490FC411071}" type="slidenum">
              <a:rPr lang="en-US" sz="800" smtClean="0">
                <a:solidFill>
                  <a:srgbClr val="898989"/>
                </a:solidFill>
              </a:rPr>
              <a:pPr>
                <a:spcBef>
                  <a:spcPct val="0"/>
                </a:spcBef>
                <a:buFontTx/>
                <a:buNone/>
              </a:pPr>
              <a:t>48</a:t>
            </a:fld>
            <a:endParaRPr lang="en-US" sz="800" smtClean="0">
              <a:solidFill>
                <a:srgbClr val="898989"/>
              </a:solidFill>
            </a:endParaRPr>
          </a:p>
        </p:txBody>
      </p:sp>
      <p:sp>
        <p:nvSpPr>
          <p:cNvPr id="7" name="Title 1"/>
          <p:cNvSpPr>
            <a:spLocks noGrp="1"/>
          </p:cNvSpPr>
          <p:nvPr>
            <p:ph type="title"/>
          </p:nvPr>
        </p:nvSpPr>
        <p:spPr>
          <a:xfrm>
            <a:off x="152400" y="188913"/>
            <a:ext cx="8839200" cy="792162"/>
          </a:xfrm>
          <a:noFill/>
          <a:ln>
            <a:solidFill>
              <a:schemeClr val="tx1"/>
            </a:solidFill>
          </a:ln>
        </p:spPr>
        <p:txBody>
          <a:bodyPr/>
          <a:lstStyle/>
          <a:p>
            <a:pPr eaLnBrk="1" hangingPunct="1">
              <a:defRPr/>
            </a:pPr>
            <a:r>
              <a:rPr lang="en-US" sz="2200" b="1" kern="0" dirty="0" smtClean="0">
                <a:latin typeface="Arial" panose="020B0604020202020204" pitchFamily="34" charset="0"/>
                <a:cs typeface="Arial" panose="020B0604020202020204" pitchFamily="34" charset="0"/>
              </a:rPr>
              <a:t>4.4	Provincial Emergency Housing Grant Expenditure 2019/2020 (PEHG) </a:t>
            </a:r>
            <a:r>
              <a:rPr lang="en-US" sz="2200" b="1" kern="0" dirty="0">
                <a:latin typeface="Arial" panose="020B0604020202020204" pitchFamily="34" charset="0"/>
                <a:cs typeface="Arial" panose="020B0604020202020204" pitchFamily="34" charset="0"/>
              </a:rPr>
              <a:t>Performance as at </a:t>
            </a:r>
            <a:r>
              <a:rPr lang="en-US" sz="2200" b="1" kern="0" dirty="0" smtClean="0">
                <a:latin typeface="Arial" panose="020B0604020202020204" pitchFamily="34" charset="0"/>
                <a:cs typeface="Arial" panose="020B0604020202020204" pitchFamily="34" charset="0"/>
              </a:rPr>
              <a:t>31 March 2020</a:t>
            </a:r>
            <a:endParaRPr lang="en-US" sz="22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52400" y="1143000"/>
            <a:ext cx="8839200" cy="4648200"/>
          </a:xfrm>
        </p:spPr>
        <p:txBody>
          <a:bodyPr/>
          <a:lstStyle/>
          <a:p>
            <a:pPr algn="just" eaLnBrk="1" hangingPunct="1">
              <a:defRPr/>
            </a:pPr>
            <a:endParaRPr lang="en-ZA" sz="2000" dirty="0">
              <a:latin typeface="+mn-lt"/>
            </a:endParaRPr>
          </a:p>
          <a:p>
            <a:pPr algn="just" eaLnBrk="1" hangingPunct="1">
              <a:defRPr/>
            </a:pPr>
            <a:endParaRPr lang="en-ZA" sz="2000" dirty="0" smtClean="0">
              <a:latin typeface="+mn-lt"/>
            </a:endParaRPr>
          </a:p>
          <a:p>
            <a:pPr algn="just" eaLnBrk="1" hangingPunct="1">
              <a:defRPr/>
            </a:pPr>
            <a:endParaRPr lang="en-US" sz="2000" dirty="0">
              <a:latin typeface="+mn-lt"/>
            </a:endParaRPr>
          </a:p>
        </p:txBody>
      </p:sp>
      <p:sp>
        <p:nvSpPr>
          <p:cNvPr id="307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sz="800" smtClean="0">
                <a:solidFill>
                  <a:srgbClr val="898989"/>
                </a:solidFill>
              </a:rPr>
              <a:t>Provincial Emergency  Performance as at 31 October 2019</a:t>
            </a:r>
          </a:p>
        </p:txBody>
      </p:sp>
      <p:graphicFrame>
        <p:nvGraphicFramePr>
          <p:cNvPr id="4" name="Table 3"/>
          <p:cNvGraphicFramePr>
            <a:graphicFrameLocks noGrp="1"/>
          </p:cNvGraphicFramePr>
          <p:nvPr/>
        </p:nvGraphicFramePr>
        <p:xfrm>
          <a:off x="152400" y="1143000"/>
          <a:ext cx="8839198" cy="4724402"/>
        </p:xfrm>
        <a:graphic>
          <a:graphicData uri="http://schemas.openxmlformats.org/drawingml/2006/table">
            <a:tbl>
              <a:tblPr/>
              <a:tblGrid>
                <a:gridCol w="16001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914401">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999626">
                  <a:extLst>
                    <a:ext uri="{9D8B030D-6E8A-4147-A177-3AD203B41FA5}">
                      <a16:colId xmlns:a16="http://schemas.microsoft.com/office/drawing/2014/main" xmlns="" val="20006"/>
                    </a:ext>
                  </a:extLst>
                </a:gridCol>
                <a:gridCol w="774195">
                  <a:extLst>
                    <a:ext uri="{9D8B030D-6E8A-4147-A177-3AD203B41FA5}">
                      <a16:colId xmlns:a16="http://schemas.microsoft.com/office/drawing/2014/main" xmlns="" val="20007"/>
                    </a:ext>
                  </a:extLst>
                </a:gridCol>
                <a:gridCol w="740777">
                  <a:extLst>
                    <a:ext uri="{9D8B030D-6E8A-4147-A177-3AD203B41FA5}">
                      <a16:colId xmlns:a16="http://schemas.microsoft.com/office/drawing/2014/main" xmlns="" val="20008"/>
                    </a:ext>
                  </a:extLst>
                </a:gridCol>
              </a:tblGrid>
              <a:tr h="342331">
                <a:tc rowSpan="3">
                  <a:txBody>
                    <a:bodyPr/>
                    <a:lstStyle/>
                    <a:p>
                      <a:pPr algn="l" fontAlgn="t"/>
                      <a:r>
                        <a:rPr lang="en-ZA" sz="1200" b="1" i="0" u="none" strike="noStrike" dirty="0">
                          <a:solidFill>
                            <a:srgbClr val="000000"/>
                          </a:solidFill>
                          <a:effectLst/>
                          <a:latin typeface="+mn-lt"/>
                        </a:rPr>
                        <a:t>Provincial  Emergency Housing Grant (2019/2020)</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8">
                  <a:txBody>
                    <a:bodyPr/>
                    <a:lstStyle/>
                    <a:p>
                      <a:pPr algn="ctr" fontAlgn="t"/>
                      <a:r>
                        <a:rPr lang="en-ZA" sz="1100" b="1" i="0" u="none" strike="noStrike" dirty="0">
                          <a:solidFill>
                            <a:srgbClr val="000000"/>
                          </a:solidFill>
                          <a:effectLst/>
                          <a:latin typeface="+mn-lt"/>
                        </a:rPr>
                        <a:t>01 APRIL 2019-31 MARCH 2020</a:t>
                      </a:r>
                    </a:p>
                  </a:txBody>
                  <a:tcPr marL="5316" marR="5316" marT="5316"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23749">
                <a:tc vMerge="1">
                  <a:txBody>
                    <a:bodyPr/>
                    <a:lstStyle/>
                    <a:p>
                      <a:endParaRPr lang="en-ZA"/>
                    </a:p>
                  </a:txBody>
                  <a:tcPr/>
                </a:tc>
                <a:tc>
                  <a:txBody>
                    <a:bodyPr/>
                    <a:lstStyle/>
                    <a:p>
                      <a:pPr algn="l" fontAlgn="t"/>
                      <a:r>
                        <a:rPr lang="en-ZA" sz="1200" b="1" i="0" u="none" strike="noStrike" dirty="0">
                          <a:solidFill>
                            <a:srgbClr val="000000"/>
                          </a:solidFill>
                          <a:effectLst/>
                          <a:latin typeface="+mn-lt"/>
                        </a:rPr>
                        <a:t>Voted funds</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ZA" sz="1200" b="1" i="0" u="none" strike="noStrike" dirty="0">
                          <a:solidFill>
                            <a:srgbClr val="000000"/>
                          </a:solidFill>
                          <a:effectLst/>
                          <a:latin typeface="+mn-lt"/>
                        </a:rPr>
                        <a:t>A</a:t>
                      </a:r>
                      <a:r>
                        <a:rPr lang="en-ZA" sz="1200" b="1" i="0" u="none" strike="noStrike" dirty="0" smtClean="0">
                          <a:solidFill>
                            <a:srgbClr val="000000"/>
                          </a:solidFill>
                          <a:effectLst/>
                          <a:latin typeface="+mn-lt"/>
                        </a:rPr>
                        <a:t>pproved </a:t>
                      </a:r>
                      <a:r>
                        <a:rPr lang="en-ZA" sz="1200" b="1" i="0" u="none" strike="noStrike" dirty="0">
                          <a:solidFill>
                            <a:srgbClr val="000000"/>
                          </a:solidFill>
                          <a:effectLst/>
                          <a:latin typeface="+mn-lt"/>
                        </a:rPr>
                        <a:t>amount</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ZA" sz="1200" b="1" i="0" u="none" strike="noStrike" dirty="0">
                          <a:solidFill>
                            <a:srgbClr val="000000"/>
                          </a:solidFill>
                          <a:effectLst/>
                          <a:latin typeface="+mn-lt"/>
                        </a:rPr>
                        <a:t>Transfers to Province</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t"/>
                      <a:r>
                        <a:rPr lang="en-ZA" sz="1200" b="1" i="0" u="none" strike="noStrike">
                          <a:solidFill>
                            <a:srgbClr val="000000"/>
                          </a:solidFill>
                          <a:effectLst/>
                          <a:latin typeface="+mn-lt"/>
                        </a:rPr>
                        <a:t>Spent by Provinces</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r>
                        <a:rPr lang="en-ZA" sz="1200" b="1" i="0" u="none" strike="noStrike" dirty="0">
                          <a:solidFill>
                            <a:srgbClr val="000000"/>
                          </a:solidFill>
                          <a:effectLst/>
                          <a:latin typeface="+mn-lt"/>
                        </a:rPr>
                        <a:t>U</a:t>
                      </a:r>
                      <a:r>
                        <a:rPr lang="en-ZA" sz="1200" b="1" i="0" u="none" strike="noStrike" dirty="0" smtClean="0">
                          <a:solidFill>
                            <a:srgbClr val="000000"/>
                          </a:solidFill>
                          <a:effectLst/>
                          <a:latin typeface="+mn-lt"/>
                        </a:rPr>
                        <a:t>nspent </a:t>
                      </a:r>
                      <a:r>
                        <a:rPr lang="en-ZA" sz="1200" b="1" i="0" u="none" strike="noStrike" dirty="0">
                          <a:solidFill>
                            <a:srgbClr val="000000"/>
                          </a:solidFill>
                          <a:effectLst/>
                          <a:latin typeface="+mn-lt"/>
                        </a:rPr>
                        <a:t>against transferred funds</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200" b="1" i="0" u="none" strike="noStrike" dirty="0">
                          <a:solidFill>
                            <a:srgbClr val="000000"/>
                          </a:solidFill>
                          <a:effectLst/>
                          <a:latin typeface="+mn-lt"/>
                        </a:rPr>
                        <a:t>U</a:t>
                      </a:r>
                      <a:r>
                        <a:rPr lang="en-ZA" sz="1200" b="1" i="0" u="none" strike="noStrike" dirty="0" smtClean="0">
                          <a:solidFill>
                            <a:srgbClr val="000000"/>
                          </a:solidFill>
                          <a:effectLst/>
                          <a:latin typeface="+mn-lt"/>
                        </a:rPr>
                        <a:t>nallocated </a:t>
                      </a:r>
                      <a:r>
                        <a:rPr lang="en-ZA" sz="1200" b="1" i="0" u="none" strike="noStrike" dirty="0">
                          <a:solidFill>
                            <a:srgbClr val="000000"/>
                          </a:solidFill>
                          <a:effectLst/>
                          <a:latin typeface="+mn-lt"/>
                        </a:rPr>
                        <a:t>funds</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3">
                  <a:txBody>
                    <a:bodyPr/>
                    <a:lstStyle/>
                    <a:p>
                      <a:pPr algn="l" fontAlgn="t"/>
                      <a:r>
                        <a:rPr lang="en-ZA" sz="1200" b="1" i="0" u="none" strike="noStrike">
                          <a:solidFill>
                            <a:srgbClr val="000000"/>
                          </a:solidFill>
                          <a:effectLst/>
                          <a:latin typeface="+mn-lt"/>
                        </a:rPr>
                        <a:t>% Spent against Transferred Funds</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3">
                  <a:txBody>
                    <a:bodyPr/>
                    <a:lstStyle/>
                    <a:p>
                      <a:pPr algn="l" fontAlgn="t"/>
                      <a:r>
                        <a:rPr lang="en-ZA" sz="1200" b="1" i="0" u="none" strike="noStrike">
                          <a:solidFill>
                            <a:srgbClr val="000000"/>
                          </a:solidFill>
                          <a:effectLst/>
                          <a:latin typeface="+mn-lt"/>
                        </a:rPr>
                        <a:t>% Unspent against Transferred Funds</a:t>
                      </a:r>
                    </a:p>
                  </a:txBody>
                  <a:tcPr marL="5316" marR="5316" marT="531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01"/>
                  </a:ext>
                </a:extLst>
              </a:tr>
              <a:tr h="342331">
                <a:tc vMerge="1">
                  <a:txBody>
                    <a:bodyPr/>
                    <a:lstStyle/>
                    <a:p>
                      <a:endParaRPr lang="en-ZA"/>
                    </a:p>
                  </a:txBody>
                  <a:tcPr/>
                </a:tc>
                <a:tc>
                  <a:txBody>
                    <a:bodyPr/>
                    <a:lstStyle/>
                    <a:p>
                      <a:pPr algn="ctr" fontAlgn="t"/>
                      <a:r>
                        <a:rPr lang="en-ZA" sz="1200" b="1" i="0" u="none" strike="noStrike" dirty="0">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rowSpan="2">
                  <a:txBody>
                    <a:bodyPr/>
                    <a:lstStyle/>
                    <a:p>
                      <a:pPr algn="l" fontAlgn="t"/>
                      <a:r>
                        <a:rPr lang="en-ZA" sz="1200" b="1" i="0" u="none" strike="noStrike">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en-ZA" sz="1200" b="1" i="0" u="none" strike="noStrike">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2">
                  <a:txBody>
                    <a:bodyPr/>
                    <a:lstStyle/>
                    <a:p>
                      <a:pPr algn="ctr" fontAlgn="t"/>
                      <a:r>
                        <a:rPr lang="en-ZA" sz="1200" b="1" i="0" u="none" strike="noStrike" dirty="0">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t"/>
                      <a:r>
                        <a:rPr lang="en-ZA" sz="1200" b="1" i="0" u="none" strike="noStrike">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t"/>
                      <a:r>
                        <a:rPr lang="en-ZA" sz="1200" b="1" i="0" u="none" strike="noStrike">
                          <a:solidFill>
                            <a:srgbClr val="000000"/>
                          </a:solidFill>
                          <a:effectLst/>
                          <a:latin typeface="+mn-lt"/>
                        </a:rPr>
                        <a:t>R'000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342331">
                <a:tc>
                  <a:txBody>
                    <a:bodyPr/>
                    <a:lstStyle/>
                    <a:p>
                      <a:pPr algn="l" fontAlgn="t"/>
                      <a:r>
                        <a:rPr lang="en-ZA" sz="1200" b="1" i="0" u="none" strike="noStrike" dirty="0">
                          <a:solidFill>
                            <a:srgbClr val="000000"/>
                          </a:solidFill>
                          <a:effectLst/>
                          <a:latin typeface="+mn-lt"/>
                        </a:rPr>
                        <a:t>Provincial Allocation</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t"/>
                      <a:r>
                        <a:rPr lang="en-ZA" sz="1200" b="1" i="0" u="none" strike="noStrike" dirty="0">
                          <a:solidFill>
                            <a:srgbClr val="000000"/>
                          </a:solidFill>
                          <a:effectLst/>
                          <a:latin typeface="+mn-lt"/>
                        </a:rPr>
                        <a:t>276 900</a:t>
                      </a:r>
                    </a:p>
                  </a:txBody>
                  <a:tcPr marL="5316" marR="5316" marT="53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668415">
                <a:tc>
                  <a:txBody>
                    <a:bodyPr/>
                    <a:lstStyle/>
                    <a:p>
                      <a:pPr algn="l" fontAlgn="t"/>
                      <a:r>
                        <a:rPr lang="en-ZA" sz="1200" b="1" i="0" u="none" strike="noStrike" dirty="0">
                          <a:solidFill>
                            <a:srgbClr val="000000"/>
                          </a:solidFill>
                          <a:effectLst/>
                          <a:latin typeface="+mn-lt"/>
                        </a:rPr>
                        <a:t>KwaZulu Natal Province </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dirty="0">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151 243</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151 243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65 148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86 095</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43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57</a:t>
                      </a:r>
                    </a:p>
                  </a:txBody>
                  <a:tcPr marL="5316" marR="5316" marT="53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68415">
                <a:tc>
                  <a:txBody>
                    <a:bodyPr/>
                    <a:lstStyle/>
                    <a:p>
                      <a:pPr algn="l" fontAlgn="t"/>
                      <a:r>
                        <a:rPr lang="en-ZA" sz="1200" b="1" i="0" u="none" strike="noStrike" dirty="0">
                          <a:solidFill>
                            <a:srgbClr val="000000"/>
                          </a:solidFill>
                          <a:effectLst/>
                          <a:latin typeface="+mn-lt"/>
                        </a:rPr>
                        <a:t>Western Cape Province</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dirty="0">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3 415</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r>
                        <a:rPr lang="en-ZA" sz="1200" b="0" i="0" u="none" strike="noStrike" smtClean="0">
                          <a:solidFill>
                            <a:srgbClr val="000000"/>
                          </a:solidFill>
                          <a:effectLst/>
                          <a:latin typeface="+mn-lt"/>
                        </a:rPr>
                        <a:t> 3415 </a:t>
                      </a:r>
                      <a:endParaRPr lang="en-ZA" sz="1200" b="0" i="0" u="none" strike="noStrike">
                        <a:solidFill>
                          <a:srgbClr val="000000"/>
                        </a:solidFill>
                        <a:effectLst/>
                        <a:latin typeface="+mn-lt"/>
                      </a:endParaRP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3 415</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100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 </a:t>
                      </a:r>
                    </a:p>
                  </a:txBody>
                  <a:tcPr marL="5316" marR="5316" marT="53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68415">
                <a:tc>
                  <a:txBody>
                    <a:bodyPr/>
                    <a:lstStyle/>
                    <a:p>
                      <a:pPr algn="l" fontAlgn="t"/>
                      <a:r>
                        <a:rPr lang="en-ZA" sz="1200" b="1" i="0" u="none" strike="noStrike" dirty="0">
                          <a:solidFill>
                            <a:srgbClr val="000000"/>
                          </a:solidFill>
                          <a:effectLst/>
                          <a:latin typeface="+mn-lt"/>
                        </a:rPr>
                        <a:t>Eastern Cape Province</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dirty="0">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90 153</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90 153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90 153</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100</a:t>
                      </a:r>
                    </a:p>
                  </a:txBody>
                  <a:tcPr marL="5316" marR="5316" marT="53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68415">
                <a:tc>
                  <a:txBody>
                    <a:bodyPr/>
                    <a:lstStyle/>
                    <a:p>
                      <a:pPr algn="l" fontAlgn="t"/>
                      <a:r>
                        <a:rPr lang="en-ZA" sz="1200" b="1" i="0" u="none" strike="noStrike" dirty="0">
                          <a:solidFill>
                            <a:srgbClr val="000000"/>
                          </a:solidFill>
                          <a:effectLst/>
                          <a:latin typeface="+mn-lt"/>
                        </a:rPr>
                        <a:t>TOTAL</a:t>
                      </a:r>
                    </a:p>
                  </a:txBody>
                  <a:tcPr marL="5316" marR="5316" marT="531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1" i="0" u="none" strike="noStrike" dirty="0">
                          <a:solidFill>
                            <a:srgbClr val="000000"/>
                          </a:solidFill>
                          <a:effectLst/>
                          <a:latin typeface="+mn-lt"/>
                        </a:rPr>
                        <a:t>276 900</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fontAlgn="b"/>
                      <a:r>
                        <a:rPr lang="en-ZA" sz="1200" b="1" i="0" u="none" strike="noStrike" dirty="0">
                          <a:solidFill>
                            <a:srgbClr val="000000"/>
                          </a:solidFill>
                          <a:effectLst/>
                          <a:latin typeface="+mn-lt"/>
                        </a:rPr>
                        <a:t>244 811</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n-lt"/>
                        </a:rPr>
                        <a:t>244 811</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ZA" sz="1200" b="1" i="0" u="none" strike="noStrike" dirty="0">
                          <a:solidFill>
                            <a:srgbClr val="000000"/>
                          </a:solidFill>
                          <a:effectLst/>
                          <a:latin typeface="+mn-lt"/>
                        </a:rPr>
                        <a:t>68 563</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ZA" sz="1200" b="1" i="0" u="none" strike="noStrike" dirty="0">
                          <a:solidFill>
                            <a:srgbClr val="000000"/>
                          </a:solidFill>
                          <a:effectLst/>
                          <a:latin typeface="+mn-lt"/>
                        </a:rPr>
                        <a:t>176 248</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1" i="0" u="none" strike="noStrike" dirty="0">
                          <a:solidFill>
                            <a:srgbClr val="000000"/>
                          </a:solidFill>
                          <a:effectLst/>
                          <a:latin typeface="+mn-lt"/>
                        </a:rPr>
                        <a:t>32 089</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200" b="0" i="0" u="none" strike="noStrike" dirty="0">
                          <a:solidFill>
                            <a:srgbClr val="000000"/>
                          </a:solidFill>
                          <a:effectLst/>
                          <a:latin typeface="+mn-lt"/>
                        </a:rPr>
                        <a:t>                           28 </a:t>
                      </a:r>
                    </a:p>
                  </a:txBody>
                  <a:tcPr marL="5316" marR="5316" marT="53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ZA" sz="1200" b="0" i="0" u="none" strike="noStrike" dirty="0">
                          <a:solidFill>
                            <a:srgbClr val="000000"/>
                          </a:solidFill>
                          <a:effectLst/>
                          <a:latin typeface="+mn-lt"/>
                        </a:rPr>
                        <a:t>72</a:t>
                      </a:r>
                    </a:p>
                  </a:txBody>
                  <a:tcPr marL="5316" marR="5316" marT="53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87797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1C18D6-8A6F-463A-AEA2-36B91C347796}" type="datetime1">
              <a:rPr lang="en-US" sz="800" smtClean="0">
                <a:solidFill>
                  <a:srgbClr val="898989"/>
                </a:solidFill>
              </a:rPr>
              <a:pPr>
                <a:spcBef>
                  <a:spcPct val="0"/>
                </a:spcBef>
                <a:buFontTx/>
                <a:buNone/>
              </a:pPr>
              <a:t>6/17/2020</a:t>
            </a:fld>
            <a:endParaRPr lang="en-US" sz="800" smtClean="0">
              <a:solidFill>
                <a:srgbClr val="898989"/>
              </a:solidFill>
            </a:endParaRPr>
          </a:p>
        </p:txBody>
      </p:sp>
      <p:sp>
        <p:nvSpPr>
          <p:cNvPr id="3174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2F5C38B-3B9A-41FE-8782-BE25508B3707}" type="slidenum">
              <a:rPr lang="en-US" sz="800" smtClean="0">
                <a:solidFill>
                  <a:srgbClr val="898989"/>
                </a:solidFill>
              </a:rPr>
              <a:pPr>
                <a:spcBef>
                  <a:spcPct val="0"/>
                </a:spcBef>
                <a:buFontTx/>
                <a:buNone/>
              </a:pPr>
              <a:t>49</a:t>
            </a:fld>
            <a:endParaRPr lang="en-US" sz="800" smtClean="0">
              <a:solidFill>
                <a:srgbClr val="898989"/>
              </a:solidFill>
            </a:endParaRPr>
          </a:p>
        </p:txBody>
      </p:sp>
      <p:sp>
        <p:nvSpPr>
          <p:cNvPr id="7" name="Title 1"/>
          <p:cNvSpPr>
            <a:spLocks noGrp="1"/>
          </p:cNvSpPr>
          <p:nvPr>
            <p:ph type="title"/>
          </p:nvPr>
        </p:nvSpPr>
        <p:spPr>
          <a:xfrm>
            <a:off x="152400" y="274638"/>
            <a:ext cx="8839200" cy="868362"/>
          </a:xfrm>
          <a:noFill/>
          <a:ln>
            <a:solidFill>
              <a:schemeClr val="tx1"/>
            </a:solidFill>
          </a:ln>
        </p:spPr>
        <p:txBody>
          <a:bodyPr/>
          <a:lstStyle/>
          <a:p>
            <a:pPr eaLnBrk="1" hangingPunct="1">
              <a:defRPr/>
            </a:pPr>
            <a:r>
              <a:rPr lang="en-US" sz="2400" b="1" kern="0" dirty="0" smtClean="0">
                <a:latin typeface="Calibri"/>
              </a:rPr>
              <a:t>4.5.	Municipal Emergency Housing Grant 2019/2020 Expenditure as at  31 March 2020</a:t>
            </a:r>
            <a:endParaRPr lang="en-US" sz="2400" b="1" dirty="0">
              <a:latin typeface="+mj-lt"/>
            </a:endParaRPr>
          </a:p>
        </p:txBody>
      </p:sp>
      <p:sp>
        <p:nvSpPr>
          <p:cNvPr id="2" name="Content Placeholder 1"/>
          <p:cNvSpPr>
            <a:spLocks noGrp="1"/>
          </p:cNvSpPr>
          <p:nvPr>
            <p:ph idx="1"/>
          </p:nvPr>
        </p:nvSpPr>
        <p:spPr>
          <a:xfrm>
            <a:off x="152400" y="1143000"/>
            <a:ext cx="8839200" cy="4648200"/>
          </a:xfrm>
        </p:spPr>
        <p:txBody>
          <a:bodyPr/>
          <a:lstStyle/>
          <a:p>
            <a:pPr algn="just" eaLnBrk="1" hangingPunct="1">
              <a:defRPr/>
            </a:pPr>
            <a:endParaRPr lang="en-ZA" sz="2000" dirty="0">
              <a:latin typeface="+mn-lt"/>
            </a:endParaRPr>
          </a:p>
          <a:p>
            <a:pPr algn="just" eaLnBrk="1" hangingPunct="1">
              <a:defRPr/>
            </a:pPr>
            <a:endParaRPr lang="en-ZA" sz="2000" dirty="0" smtClean="0">
              <a:latin typeface="+mn-lt"/>
            </a:endParaRPr>
          </a:p>
          <a:p>
            <a:pPr algn="just" eaLnBrk="1" hangingPunct="1">
              <a:defRPr/>
            </a:pPr>
            <a:endParaRPr lang="en-US" sz="2000" dirty="0">
              <a:latin typeface="+mn-lt"/>
            </a:endParaRPr>
          </a:p>
        </p:txBody>
      </p:sp>
      <p:sp>
        <p:nvSpPr>
          <p:cNvPr id="3175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sz="800" smtClean="0">
                <a:solidFill>
                  <a:srgbClr val="898989"/>
                </a:solidFill>
              </a:rPr>
              <a:t>Provincial Emergency  Performance as at 31 October 2019</a:t>
            </a:r>
          </a:p>
        </p:txBody>
      </p:sp>
      <p:graphicFrame>
        <p:nvGraphicFramePr>
          <p:cNvPr id="4" name="Table 3"/>
          <p:cNvGraphicFramePr>
            <a:graphicFrameLocks noGrp="1"/>
          </p:cNvGraphicFramePr>
          <p:nvPr/>
        </p:nvGraphicFramePr>
        <p:xfrm>
          <a:off x="152400" y="1401763"/>
          <a:ext cx="8839199" cy="4548186"/>
        </p:xfrm>
        <a:graphic>
          <a:graphicData uri="http://schemas.openxmlformats.org/drawingml/2006/table">
            <a:tbl>
              <a:tblPr/>
              <a:tblGrid>
                <a:gridCol w="2362201">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852540">
                  <a:extLst>
                    <a:ext uri="{9D8B030D-6E8A-4147-A177-3AD203B41FA5}">
                      <a16:colId xmlns:a16="http://schemas.microsoft.com/office/drawing/2014/main" xmlns="" val="20004"/>
                    </a:ext>
                  </a:extLst>
                </a:gridCol>
                <a:gridCol w="746347">
                  <a:extLst>
                    <a:ext uri="{9D8B030D-6E8A-4147-A177-3AD203B41FA5}">
                      <a16:colId xmlns:a16="http://schemas.microsoft.com/office/drawing/2014/main" xmlns="" val="20005"/>
                    </a:ext>
                  </a:extLst>
                </a:gridCol>
                <a:gridCol w="772339">
                  <a:extLst>
                    <a:ext uri="{9D8B030D-6E8A-4147-A177-3AD203B41FA5}">
                      <a16:colId xmlns:a16="http://schemas.microsoft.com/office/drawing/2014/main" xmlns="" val="20006"/>
                    </a:ext>
                  </a:extLst>
                </a:gridCol>
                <a:gridCol w="774195">
                  <a:extLst>
                    <a:ext uri="{9D8B030D-6E8A-4147-A177-3AD203B41FA5}">
                      <a16:colId xmlns:a16="http://schemas.microsoft.com/office/drawing/2014/main" xmlns="" val="20007"/>
                    </a:ext>
                  </a:extLst>
                </a:gridCol>
                <a:gridCol w="740777">
                  <a:extLst>
                    <a:ext uri="{9D8B030D-6E8A-4147-A177-3AD203B41FA5}">
                      <a16:colId xmlns:a16="http://schemas.microsoft.com/office/drawing/2014/main" xmlns="" val="20008"/>
                    </a:ext>
                  </a:extLst>
                </a:gridCol>
              </a:tblGrid>
              <a:tr h="228666">
                <a:tc rowSpan="3">
                  <a:txBody>
                    <a:bodyPr/>
                    <a:lstStyle/>
                    <a:p>
                      <a:pPr algn="l" fontAlgn="t"/>
                      <a:r>
                        <a:rPr lang="en-ZA" sz="1200" b="1" i="0" u="none" strike="noStrike" dirty="0">
                          <a:solidFill>
                            <a:srgbClr val="000000"/>
                          </a:solidFill>
                          <a:effectLst/>
                          <a:latin typeface="+mn-lt"/>
                        </a:rPr>
                        <a:t>Municipal Emergency Housing Grant (2019/2020)</a:t>
                      </a:r>
                    </a:p>
                  </a:txBody>
                  <a:tcPr marL="5316" marR="5316" marT="531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8">
                  <a:txBody>
                    <a:bodyPr/>
                    <a:lstStyle/>
                    <a:p>
                      <a:pPr algn="l" fontAlgn="t"/>
                      <a:r>
                        <a:rPr lang="en-ZA" sz="1200" b="1" i="0" u="none" strike="noStrike">
                          <a:solidFill>
                            <a:srgbClr val="000000"/>
                          </a:solidFill>
                          <a:effectLst/>
                          <a:latin typeface="+mn-lt"/>
                        </a:rPr>
                        <a:t>01 APRIL 2019-31 MARCH 2020</a:t>
                      </a:r>
                    </a:p>
                  </a:txBody>
                  <a:tcPr marL="5316" marR="5316" marT="531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36835">
                <a:tc vMerge="1">
                  <a:txBody>
                    <a:bodyPr/>
                    <a:lstStyle/>
                    <a:p>
                      <a:endParaRPr lang="en-ZA"/>
                    </a:p>
                  </a:txBody>
                  <a:tcPr/>
                </a:tc>
                <a:tc>
                  <a:txBody>
                    <a:bodyPr/>
                    <a:lstStyle/>
                    <a:p>
                      <a:pPr algn="ctr" fontAlgn="t"/>
                      <a:r>
                        <a:rPr lang="en-ZA" sz="1200" b="1" i="0" u="none" strike="noStrike" dirty="0">
                          <a:solidFill>
                            <a:srgbClr val="000000"/>
                          </a:solidFill>
                          <a:effectLst/>
                          <a:latin typeface="+mn-lt"/>
                        </a:rPr>
                        <a:t>Voted funds</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t"/>
                      <a:r>
                        <a:rPr lang="en-ZA" sz="1200" b="1" i="0" u="none" strike="noStrike" dirty="0">
                          <a:solidFill>
                            <a:srgbClr val="000000"/>
                          </a:solidFill>
                          <a:effectLst/>
                          <a:latin typeface="+mn-lt"/>
                        </a:rPr>
                        <a:t>A</a:t>
                      </a:r>
                      <a:r>
                        <a:rPr lang="en-ZA" sz="1200" b="1" i="0" u="none" strike="noStrike" dirty="0" smtClean="0">
                          <a:solidFill>
                            <a:srgbClr val="000000"/>
                          </a:solidFill>
                          <a:effectLst/>
                          <a:latin typeface="+mn-lt"/>
                        </a:rPr>
                        <a:t>pproved </a:t>
                      </a:r>
                      <a:r>
                        <a:rPr lang="en-ZA" sz="1200" b="1" i="0" u="none" strike="noStrike" dirty="0">
                          <a:solidFill>
                            <a:srgbClr val="000000"/>
                          </a:solidFill>
                          <a:effectLst/>
                          <a:latin typeface="+mn-lt"/>
                        </a:rPr>
                        <a:t>amount</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ZA" sz="1200" b="1" i="0" u="none" strike="noStrike" dirty="0">
                          <a:solidFill>
                            <a:srgbClr val="000000"/>
                          </a:solidFill>
                          <a:effectLst/>
                          <a:latin typeface="+mn-lt"/>
                        </a:rPr>
                        <a:t>Transfers to municipality</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ZA" sz="1200" b="1" i="0" u="none" strike="noStrike" dirty="0">
                          <a:solidFill>
                            <a:srgbClr val="000000"/>
                          </a:solidFill>
                          <a:effectLst/>
                          <a:latin typeface="+mn-lt"/>
                        </a:rPr>
                        <a:t>Spent by municipality</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ZA" sz="1200" b="1" i="0" u="none" strike="noStrike" dirty="0">
                          <a:solidFill>
                            <a:srgbClr val="000000"/>
                          </a:solidFill>
                          <a:effectLst/>
                          <a:latin typeface="+mn-lt"/>
                        </a:rPr>
                        <a:t>U</a:t>
                      </a:r>
                      <a:r>
                        <a:rPr lang="en-ZA" sz="1200" b="1" i="0" u="none" strike="noStrike" dirty="0" smtClean="0">
                          <a:solidFill>
                            <a:srgbClr val="000000"/>
                          </a:solidFill>
                          <a:effectLst/>
                          <a:latin typeface="+mn-lt"/>
                        </a:rPr>
                        <a:t>nspent </a:t>
                      </a:r>
                      <a:r>
                        <a:rPr lang="en-ZA" sz="1200" b="1" i="0" u="none" strike="noStrike" dirty="0">
                          <a:solidFill>
                            <a:srgbClr val="000000"/>
                          </a:solidFill>
                          <a:effectLst/>
                          <a:latin typeface="+mn-lt"/>
                        </a:rPr>
                        <a:t>against transferred funds</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Unallocated </a:t>
                      </a:r>
                      <a:r>
                        <a:rPr lang="en-ZA" sz="1200" b="1" i="0" u="none" strike="noStrike" dirty="0">
                          <a:solidFill>
                            <a:srgbClr val="000000"/>
                          </a:solidFill>
                          <a:effectLst/>
                          <a:latin typeface="+mn-lt"/>
                        </a:rPr>
                        <a:t>funds</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3">
                  <a:txBody>
                    <a:bodyPr/>
                    <a:lstStyle/>
                    <a:p>
                      <a:pPr algn="ctr" fontAlgn="t"/>
                      <a:r>
                        <a:rPr lang="en-ZA" sz="1200" b="1" i="0" u="none" strike="noStrike" dirty="0">
                          <a:solidFill>
                            <a:srgbClr val="000000"/>
                          </a:solidFill>
                          <a:effectLst/>
                          <a:latin typeface="+mn-lt"/>
                        </a:rPr>
                        <a:t>% Spent against Transferred Funds</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3">
                  <a:txBody>
                    <a:bodyPr/>
                    <a:lstStyle/>
                    <a:p>
                      <a:pPr algn="ctr" fontAlgn="t"/>
                      <a:r>
                        <a:rPr lang="en-ZA" sz="1200" b="1" i="0" u="none" strike="noStrike">
                          <a:solidFill>
                            <a:srgbClr val="000000"/>
                          </a:solidFill>
                          <a:effectLst/>
                          <a:latin typeface="+mn-lt"/>
                        </a:rPr>
                        <a:t>% Unspent against Transferred Funds</a:t>
                      </a:r>
                    </a:p>
                  </a:txBody>
                  <a:tcPr marL="5316" marR="5316" marT="53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01"/>
                  </a:ext>
                </a:extLst>
              </a:tr>
              <a:tr h="228666">
                <a:tc vMerge="1">
                  <a:txBody>
                    <a:bodyPr/>
                    <a:lstStyle/>
                    <a:p>
                      <a:endParaRPr lang="en-ZA"/>
                    </a:p>
                  </a:txBody>
                  <a:tcPr/>
                </a:tc>
                <a:tc>
                  <a:txBody>
                    <a:bodyPr/>
                    <a:lstStyle/>
                    <a:p>
                      <a:pPr algn="ctr" fontAlgn="t"/>
                      <a:r>
                        <a:rPr lang="en-ZA" sz="1200" b="1" i="0" u="none" strike="noStrike">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rowSpan="2">
                  <a:txBody>
                    <a:bodyPr/>
                    <a:lstStyle/>
                    <a:p>
                      <a:pPr algn="ctr" fontAlgn="t"/>
                      <a:r>
                        <a:rPr lang="en-ZA" sz="1200" b="1" i="0" u="none" strike="noStrike">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en-ZA" sz="1200" b="1" i="0" u="none" strike="noStrike">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2">
                  <a:txBody>
                    <a:bodyPr/>
                    <a:lstStyle/>
                    <a:p>
                      <a:pPr algn="ctr" fontAlgn="t"/>
                      <a:r>
                        <a:rPr lang="en-ZA" sz="1200" b="1" i="0" u="none" strike="noStrike" dirty="0">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t"/>
                      <a:r>
                        <a:rPr lang="en-ZA" sz="1200" b="1" i="0" u="none" strike="noStrike">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t"/>
                      <a:r>
                        <a:rPr lang="en-ZA" sz="1200" b="1" i="0" u="none" strike="noStrike" dirty="0">
                          <a:solidFill>
                            <a:srgbClr val="000000"/>
                          </a:solidFill>
                          <a:effectLst/>
                          <a:latin typeface="+mn-lt"/>
                        </a:rPr>
                        <a:t>R'000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228666">
                <a:tc>
                  <a:txBody>
                    <a:bodyPr/>
                    <a:lstStyle/>
                    <a:p>
                      <a:pPr algn="l" fontAlgn="t"/>
                      <a:r>
                        <a:rPr lang="en-ZA" sz="1200" b="1" i="0" u="none" strike="noStrike" dirty="0">
                          <a:solidFill>
                            <a:srgbClr val="000000"/>
                          </a:solidFill>
                          <a:effectLst/>
                          <a:latin typeface="+mn-lt"/>
                        </a:rPr>
                        <a:t>Municipal Allocation</a:t>
                      </a:r>
                    </a:p>
                  </a:txBody>
                  <a:tcPr marL="5316" marR="5316" marT="531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t"/>
                      <a:r>
                        <a:rPr lang="en-ZA" sz="1200" b="1" i="0" u="none" strike="noStrike" dirty="0">
                          <a:solidFill>
                            <a:srgbClr val="000000"/>
                          </a:solidFill>
                          <a:effectLst/>
                          <a:latin typeface="+mn-lt"/>
                        </a:rPr>
                        <a:t>149 100</a:t>
                      </a:r>
                    </a:p>
                  </a:txBody>
                  <a:tcPr marL="5316" marR="5316" marT="53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446479">
                <a:tc>
                  <a:txBody>
                    <a:bodyPr/>
                    <a:lstStyle/>
                    <a:p>
                      <a:pPr algn="l" fontAlgn="b"/>
                      <a:r>
                        <a:rPr lang="en-ZA" sz="1200" b="1" i="0" u="none" strike="noStrike" dirty="0">
                          <a:solidFill>
                            <a:srgbClr val="000000"/>
                          </a:solidFill>
                          <a:effectLst/>
                          <a:latin typeface="+mn-lt"/>
                        </a:rPr>
                        <a:t>Mbashe local Municipality</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dirty="0">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5 284</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5 284</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a:t>
                      </a:r>
                      <a:r>
                        <a:rPr lang="en-ZA" sz="1200" b="0" i="0" u="none" strike="noStrike" dirty="0" smtClean="0">
                          <a:solidFill>
                            <a:srgbClr val="000000"/>
                          </a:solidFill>
                          <a:effectLst/>
                          <a:latin typeface="+mn-lt"/>
                        </a:rPr>
                        <a:t> 3 972 </a:t>
                      </a:r>
                      <a:endParaRPr lang="en-ZA" sz="1200" b="0" i="0" u="none" strike="noStrike" dirty="0">
                        <a:solidFill>
                          <a:srgbClr val="000000"/>
                        </a:solidFill>
                        <a:effectLst/>
                        <a:latin typeface="+mn-lt"/>
                      </a:endParaRP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1 312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25</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6479">
                <a:tc>
                  <a:txBody>
                    <a:bodyPr/>
                    <a:lstStyle/>
                    <a:p>
                      <a:pPr algn="l" fontAlgn="b"/>
                      <a:r>
                        <a:rPr lang="en-ZA" sz="1200" b="1" i="0" u="none" strike="noStrike" dirty="0">
                          <a:solidFill>
                            <a:srgbClr val="000000"/>
                          </a:solidFill>
                          <a:effectLst/>
                          <a:latin typeface="+mn-lt"/>
                        </a:rPr>
                        <a:t>Ethekwini Metro Municipality </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90 810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90 810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90 810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100</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6479">
                <a:tc>
                  <a:txBody>
                    <a:bodyPr/>
                    <a:lstStyle/>
                    <a:p>
                      <a:pPr algn="l" fontAlgn="b"/>
                      <a:r>
                        <a:rPr lang="en-ZA" sz="1200" b="1" i="0" u="none" strike="noStrike" dirty="0">
                          <a:solidFill>
                            <a:srgbClr val="000000"/>
                          </a:solidFill>
                          <a:effectLst/>
                          <a:latin typeface="+mn-lt"/>
                        </a:rPr>
                        <a:t>Mtubatuba Municipality</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41 822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41 822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38 731</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3 091</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93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7</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6479">
                <a:tc>
                  <a:txBody>
                    <a:bodyPr/>
                    <a:lstStyle/>
                    <a:p>
                      <a:pPr algn="l" fontAlgn="b"/>
                      <a:r>
                        <a:rPr lang="en-ZA" sz="1200" b="1" i="0" u="none" strike="noStrike" dirty="0">
                          <a:solidFill>
                            <a:srgbClr val="000000"/>
                          </a:solidFill>
                          <a:effectLst/>
                          <a:latin typeface="+mn-lt"/>
                        </a:rPr>
                        <a:t>Nama Khoi local Municipality </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1 288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1 288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1 288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100</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479">
                <a:tc>
                  <a:txBody>
                    <a:bodyPr/>
                    <a:lstStyle/>
                    <a:p>
                      <a:pPr algn="l" fontAlgn="b"/>
                      <a:r>
                        <a:rPr lang="en-ZA" sz="1200" b="1" i="0" u="none" strike="noStrike" dirty="0">
                          <a:solidFill>
                            <a:srgbClr val="000000"/>
                          </a:solidFill>
                          <a:effectLst/>
                          <a:latin typeface="+mn-lt"/>
                        </a:rPr>
                        <a:t>Raymond Mhlaba Local Municipality</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3 008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3 008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246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2 762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8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92</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46479">
                <a:tc>
                  <a:txBody>
                    <a:bodyPr/>
                    <a:lstStyle/>
                    <a:p>
                      <a:pPr algn="l" fontAlgn="b"/>
                      <a:r>
                        <a:rPr lang="en-ZA" sz="1200" b="1" i="0" u="none" strike="noStrike" dirty="0">
                          <a:solidFill>
                            <a:srgbClr val="000000"/>
                          </a:solidFill>
                          <a:effectLst/>
                          <a:latin typeface="+mn-lt"/>
                        </a:rPr>
                        <a:t>Greater Kokstad Local Municipality</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5 220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5 220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a:t>
                      </a:r>
                      <a:r>
                        <a:rPr lang="en-ZA" sz="1200" b="0" i="0" u="none" strike="noStrike" dirty="0" smtClean="0">
                          <a:solidFill>
                            <a:srgbClr val="000000"/>
                          </a:solidFill>
                          <a:effectLst/>
                          <a:latin typeface="+mn-lt"/>
                        </a:rPr>
                        <a:t> 1829 </a:t>
                      </a:r>
                      <a:endParaRPr lang="en-ZA" sz="1200" b="0" i="0" u="none" strike="noStrike" dirty="0">
                        <a:solidFill>
                          <a:srgbClr val="000000"/>
                        </a:solidFill>
                        <a:effectLst/>
                        <a:latin typeface="+mn-lt"/>
                      </a:endParaRP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3 391</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mn-lt"/>
                        </a:rPr>
                        <a:t>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                           35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mn-lt"/>
                        </a:rPr>
                        <a:t>65</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46479">
                <a:tc>
                  <a:txBody>
                    <a:bodyPr/>
                    <a:lstStyle/>
                    <a:p>
                      <a:pPr algn="l" fontAlgn="b"/>
                      <a:r>
                        <a:rPr lang="en-ZA" sz="1200" b="1" i="0" u="none" strike="noStrike" dirty="0">
                          <a:solidFill>
                            <a:srgbClr val="000000"/>
                          </a:solidFill>
                          <a:effectLst/>
                          <a:latin typeface="+mn-lt"/>
                        </a:rPr>
                        <a:t>TOTAL</a:t>
                      </a:r>
                    </a:p>
                  </a:txBody>
                  <a:tcPr marL="5316" marR="5316" marT="5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b"/>
                      <a:r>
                        <a:rPr lang="en-ZA" sz="1200" b="1" i="0" u="none" strike="noStrike" dirty="0">
                          <a:solidFill>
                            <a:srgbClr val="000000"/>
                          </a:solidFill>
                          <a:effectLst/>
                          <a:latin typeface="+mn-lt"/>
                        </a:rPr>
                        <a:t>149 100</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fontAlgn="b"/>
                      <a:r>
                        <a:rPr lang="en-ZA" sz="1200" b="1" i="0" u="none" strike="noStrike" dirty="0">
                          <a:solidFill>
                            <a:srgbClr val="000000"/>
                          </a:solidFill>
                          <a:effectLst/>
                          <a:latin typeface="+mn-lt"/>
                        </a:rPr>
                        <a:t>147 432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1" i="0" u="none" strike="noStrike" dirty="0">
                          <a:solidFill>
                            <a:srgbClr val="000000"/>
                          </a:solidFill>
                          <a:effectLst/>
                          <a:latin typeface="+mn-lt"/>
                        </a:rPr>
                        <a:t>147 432</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ZA" sz="1200" b="1" i="0" u="none" strike="noStrike" dirty="0">
                          <a:solidFill>
                            <a:srgbClr val="000000"/>
                          </a:solidFill>
                          <a:effectLst/>
                          <a:latin typeface="+mn-lt"/>
                        </a:rPr>
                        <a:t>44 778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ZA" sz="1200" b="1" i="0" u="none" strike="noStrike" dirty="0">
                          <a:solidFill>
                            <a:srgbClr val="000000"/>
                          </a:solidFill>
                          <a:effectLst/>
                          <a:latin typeface="+mn-lt"/>
                        </a:rPr>
                        <a:t>102 654</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1" i="0" u="none" strike="noStrike" dirty="0">
                          <a:solidFill>
                            <a:srgbClr val="000000"/>
                          </a:solidFill>
                          <a:effectLst/>
                          <a:latin typeface="+mn-lt"/>
                        </a:rPr>
                        <a:t>1 668</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200" b="0" i="0" u="none" strike="noStrike" dirty="0">
                          <a:solidFill>
                            <a:srgbClr val="000000"/>
                          </a:solidFill>
                          <a:effectLst/>
                          <a:latin typeface="+mn-lt"/>
                        </a:rPr>
                        <a:t>                           30 </a:t>
                      </a:r>
                    </a:p>
                  </a:txBody>
                  <a:tcPr marL="5316" marR="5316" marT="5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ZA" sz="1200" b="0" i="0" u="none" strike="noStrike" dirty="0">
                          <a:solidFill>
                            <a:srgbClr val="000000"/>
                          </a:solidFill>
                          <a:effectLst/>
                          <a:latin typeface="+mn-lt"/>
                        </a:rPr>
                        <a:t>70</a:t>
                      </a:r>
                    </a:p>
                  </a:txBody>
                  <a:tcPr marL="5316" marR="5316" marT="5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5894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8"/>
          </a:xfrm>
        </p:spPr>
        <p:txBody>
          <a:bodyPr/>
          <a:lstStyle/>
          <a:p>
            <a:r>
              <a:rPr lang="en-ZA" sz="2400" b="1" dirty="0" smtClean="0"/>
              <a:t>1.2. </a:t>
            </a:r>
            <a:r>
              <a:rPr lang="en-ZA" sz="2400" b="1" dirty="0" smtClean="0"/>
              <a:t>HIGHLIGHTS </a:t>
            </a:r>
            <a:endParaRPr lang="en-ZA" sz="2400" b="1" dirty="0"/>
          </a:p>
        </p:txBody>
      </p:sp>
      <p:sp>
        <p:nvSpPr>
          <p:cNvPr id="3" name="Content Placeholder 2"/>
          <p:cNvSpPr>
            <a:spLocks noGrp="1"/>
          </p:cNvSpPr>
          <p:nvPr>
            <p:ph idx="1"/>
          </p:nvPr>
        </p:nvSpPr>
        <p:spPr>
          <a:xfrm>
            <a:off x="107504" y="980728"/>
            <a:ext cx="8856984" cy="5145435"/>
          </a:xfrm>
        </p:spPr>
        <p:txBody>
          <a:bodyPr/>
          <a:lstStyle/>
          <a:p>
            <a:pPr marL="457200" lvl="0" indent="-457200" algn="just">
              <a:lnSpc>
                <a:spcPct val="107000"/>
              </a:lnSpc>
              <a:spcAft>
                <a:spcPts val="0"/>
              </a:spcAft>
              <a:buAutoNum type="arabicPeriod"/>
            </a:pPr>
            <a:r>
              <a:rPr lang="en-US" sz="1800" dirty="0" smtClean="0">
                <a:latin typeface="Arial" panose="020B0604020202020204" pitchFamily="34" charset="0"/>
                <a:ea typeface="Calibri" panose="020F0502020204030204" pitchFamily="34" charset="0"/>
                <a:cs typeface="Times New Roman" panose="02020603050405020304" pitchFamily="18" charset="0"/>
              </a:rPr>
              <a:t>Delivery  </a:t>
            </a:r>
          </a:p>
          <a:p>
            <a:pPr marL="0" lvl="0" indent="0" algn="just">
              <a:lnSpc>
                <a:spcPct val="107000"/>
              </a:lnSpc>
              <a:spcAft>
                <a:spcPts val="0"/>
              </a:spcAft>
              <a:buNone/>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0"/>
              </a:spcAft>
              <a:buAutoNum type="arabicPeriod" startAt="2"/>
            </a:pPr>
            <a:r>
              <a:rPr lang="en-US" sz="1800" dirty="0" smtClean="0">
                <a:latin typeface="Arial" panose="020B0604020202020204" pitchFamily="34" charset="0"/>
                <a:ea typeface="Calibri" panose="020F0502020204030204" pitchFamily="34" charset="0"/>
                <a:cs typeface="Times New Roman" panose="02020603050405020304" pitchFamily="18" charset="0"/>
              </a:rPr>
              <a:t>Housing </a:t>
            </a:r>
            <a:r>
              <a:rPr lang="en-US" sz="1800" dirty="0">
                <a:latin typeface="Arial" panose="020B0604020202020204" pitchFamily="34" charset="0"/>
                <a:ea typeface="Calibri" panose="020F0502020204030204" pitchFamily="34" charset="0"/>
                <a:cs typeface="Times New Roman" panose="02020603050405020304" pitchFamily="18" charset="0"/>
              </a:rPr>
              <a:t>Consumer Protection Bill, 2019: </a:t>
            </a:r>
            <a:r>
              <a:rPr lang="en-US" sz="1800" dirty="0" smtClean="0">
                <a:latin typeface="Arial" panose="020B0604020202020204" pitchFamily="34" charset="0"/>
                <a:ea typeface="Calibri" panose="020F0502020204030204" pitchFamily="34" charset="0"/>
                <a:cs typeface="Times New Roman" panose="02020603050405020304" pitchFamily="18" charset="0"/>
              </a:rPr>
              <a:t>The </a:t>
            </a:r>
            <a:r>
              <a:rPr lang="en-US" sz="1800" dirty="0">
                <a:latin typeface="Arial" panose="020B0604020202020204" pitchFamily="34" charset="0"/>
                <a:ea typeface="Calibri" panose="020F0502020204030204" pitchFamily="34" charset="0"/>
                <a:cs typeface="Times New Roman" panose="02020603050405020304" pitchFamily="18" charset="0"/>
              </a:rPr>
              <a:t>Department </a:t>
            </a:r>
            <a:r>
              <a:rPr lang="en-US" sz="1800" dirty="0" smtClean="0">
                <a:latin typeface="Arial" panose="020B0604020202020204" pitchFamily="34" charset="0"/>
                <a:ea typeface="Calibri" panose="020F0502020204030204" pitchFamily="34" charset="0"/>
                <a:cs typeface="Times New Roman" panose="02020603050405020304" pitchFamily="18" charset="0"/>
              </a:rPr>
              <a:t>conducted public </a:t>
            </a:r>
            <a:r>
              <a:rPr lang="en-US" sz="1800" dirty="0">
                <a:latin typeface="Arial" panose="020B0604020202020204" pitchFamily="34" charset="0"/>
                <a:ea typeface="Calibri" panose="020F0502020204030204" pitchFamily="34" charset="0"/>
                <a:cs typeface="Times New Roman" panose="02020603050405020304" pitchFamily="18" charset="0"/>
              </a:rPr>
              <a:t>information sessions regarding the draft Bill in all the </a:t>
            </a:r>
            <a:r>
              <a:rPr lang="en-US" sz="1800" dirty="0" smtClean="0">
                <a:latin typeface="Arial" panose="020B0604020202020204" pitchFamily="34" charset="0"/>
                <a:ea typeface="Calibri" panose="020F0502020204030204" pitchFamily="34" charset="0"/>
                <a:cs typeface="Times New Roman" panose="02020603050405020304" pitchFamily="18" charset="0"/>
              </a:rPr>
              <a:t>Provinces. </a:t>
            </a:r>
          </a:p>
          <a:p>
            <a:pPr marL="0" lvl="0" indent="0" algn="just">
              <a:lnSpc>
                <a:spcPct val="107000"/>
              </a:lnSpc>
              <a:spcAft>
                <a:spcPts val="0"/>
              </a:spcAft>
              <a:buNone/>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AutoNum type="arabicPeriod" startAt="3"/>
            </a:pPr>
            <a:r>
              <a:rPr lang="en-US" sz="1800" dirty="0" smtClean="0">
                <a:latin typeface="Arial" panose="020B0604020202020204" pitchFamily="34" charset="0"/>
                <a:ea typeface="Calibri" panose="020F0502020204030204" pitchFamily="34" charset="0"/>
                <a:cs typeface="Times New Roman" panose="02020603050405020304" pitchFamily="18" charset="0"/>
              </a:rPr>
              <a:t>Property </a:t>
            </a:r>
            <a:r>
              <a:rPr lang="en-US" sz="1800" dirty="0">
                <a:latin typeface="Arial" panose="020B0604020202020204" pitchFamily="34" charset="0"/>
                <a:ea typeface="Calibri" panose="020F0502020204030204" pitchFamily="34" charset="0"/>
                <a:cs typeface="Times New Roman" panose="02020603050405020304" pitchFamily="18" charset="0"/>
              </a:rPr>
              <a:t>Practitioners Act: </a:t>
            </a:r>
            <a:r>
              <a:rPr lang="en-US" sz="1800" dirty="0" smtClean="0">
                <a:latin typeface="Arial" panose="020B0604020202020204" pitchFamily="34" charset="0"/>
                <a:ea typeface="Calibri" panose="020F0502020204030204" pitchFamily="34" charset="0"/>
                <a:cs typeface="Times New Roman" panose="02020603050405020304" pitchFamily="18" charset="0"/>
              </a:rPr>
              <a:t>The </a:t>
            </a:r>
            <a:r>
              <a:rPr lang="en-US" sz="1800" dirty="0">
                <a:latin typeface="Arial" panose="020B0604020202020204" pitchFamily="34" charset="0"/>
                <a:ea typeface="Calibri" panose="020F0502020204030204" pitchFamily="34" charset="0"/>
                <a:cs typeface="Times New Roman" panose="02020603050405020304" pitchFamily="18" charset="0"/>
              </a:rPr>
              <a:t>Act was promulgated into law by the State </a:t>
            </a:r>
            <a:r>
              <a:rPr lang="en-US" sz="1800" dirty="0" smtClean="0">
                <a:latin typeface="Arial" panose="020B0604020202020204" pitchFamily="34" charset="0"/>
                <a:ea typeface="Calibri" panose="020F0502020204030204" pitchFamily="34" charset="0"/>
                <a:cs typeface="Times New Roman" panose="02020603050405020304" pitchFamily="18" charset="0"/>
              </a:rPr>
              <a:t>President on 03 October 2019. </a:t>
            </a:r>
            <a:r>
              <a:rPr lang="en-US" sz="1800" dirty="0">
                <a:latin typeface="Arial" panose="020B0604020202020204" pitchFamily="34" charset="0"/>
                <a:ea typeface="Calibri" panose="020F0502020204030204" pitchFamily="34" charset="0"/>
                <a:cs typeface="Times New Roman" panose="02020603050405020304" pitchFamily="18" charset="0"/>
              </a:rPr>
              <a:t>The Department has finalised the drafting of the </a:t>
            </a:r>
            <a:r>
              <a:rPr lang="en-US" sz="1800" dirty="0" smtClean="0">
                <a:latin typeface="Arial" panose="020B0604020202020204" pitchFamily="34" charset="0"/>
                <a:ea typeface="Calibri" panose="020F0502020204030204" pitchFamily="34" charset="0"/>
                <a:cs typeface="Times New Roman" panose="02020603050405020304" pitchFamily="18" charset="0"/>
              </a:rPr>
              <a:t>regulations </a:t>
            </a:r>
            <a:r>
              <a:rPr lang="en-US" sz="1800" dirty="0">
                <a:latin typeface="Arial" panose="020B0604020202020204" pitchFamily="34" charset="0"/>
                <a:ea typeface="Calibri" panose="020F0502020204030204" pitchFamily="34" charset="0"/>
                <a:cs typeface="Times New Roman" panose="02020603050405020304" pitchFamily="18" charset="0"/>
              </a:rPr>
              <a:t>under the Act and has subsequently published the same in </a:t>
            </a:r>
            <a:r>
              <a:rPr lang="en-US" sz="1800" dirty="0" smtClean="0">
                <a:latin typeface="Arial" panose="020B0604020202020204" pitchFamily="34" charset="0"/>
                <a:ea typeface="Calibri" panose="020F0502020204030204" pitchFamily="34" charset="0"/>
                <a:cs typeface="Times New Roman" panose="02020603050405020304" pitchFamily="18" charset="0"/>
              </a:rPr>
              <a:t>	the </a:t>
            </a:r>
            <a:r>
              <a:rPr lang="en-US" sz="1800" dirty="0">
                <a:latin typeface="Arial" panose="020B0604020202020204" pitchFamily="34" charset="0"/>
                <a:ea typeface="Calibri" panose="020F0502020204030204" pitchFamily="34" charset="0"/>
                <a:cs typeface="Times New Roman" panose="02020603050405020304" pitchFamily="18" charset="0"/>
              </a:rPr>
              <a:t>Government </a:t>
            </a:r>
            <a:r>
              <a:rPr lang="en-US" sz="1800" dirty="0" smtClean="0">
                <a:latin typeface="Arial" panose="020B0604020202020204" pitchFamily="34" charset="0"/>
                <a:ea typeface="Calibri" panose="020F0502020204030204" pitchFamily="34" charset="0"/>
                <a:cs typeface="Times New Roman" panose="02020603050405020304" pitchFamily="18" charset="0"/>
              </a:rPr>
              <a:t>Gazette number 43073 on 06 March 2020 for </a:t>
            </a:r>
            <a:r>
              <a:rPr lang="en-US" sz="1800" dirty="0">
                <a:latin typeface="Arial" panose="020B0604020202020204" pitchFamily="34" charset="0"/>
                <a:ea typeface="Calibri" panose="020F0502020204030204" pitchFamily="34" charset="0"/>
                <a:cs typeface="Times New Roman" panose="02020603050405020304" pitchFamily="18" charset="0"/>
              </a:rPr>
              <a:t>public </a:t>
            </a:r>
            <a:r>
              <a:rPr lang="en-US" sz="1800" dirty="0" smtClean="0">
                <a:latin typeface="Arial" panose="020B0604020202020204" pitchFamily="34" charset="0"/>
                <a:ea typeface="Calibri" panose="020F0502020204030204" pitchFamily="34" charset="0"/>
                <a:cs typeface="Times New Roman" panose="02020603050405020304" pitchFamily="18" charset="0"/>
              </a:rPr>
              <a:t>comments.</a:t>
            </a:r>
          </a:p>
          <a:p>
            <a:pPr marL="457200" lvl="0" indent="-457200" algn="just">
              <a:lnSpc>
                <a:spcPct val="107000"/>
              </a:lnSpc>
              <a:spcAft>
                <a:spcPts val="0"/>
              </a:spcAft>
              <a:buAutoNum type="arabicPeriod" startAt="3"/>
            </a:pP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AutoNum type="arabicPeriod" startAt="3"/>
            </a:pPr>
            <a:r>
              <a:rPr lang="en-ZA" sz="1800" dirty="0" smtClean="0">
                <a:latin typeface="Arial" panose="020B0604020202020204" pitchFamily="34" charset="0"/>
                <a:ea typeface="Calibri" panose="020F0502020204030204" pitchFamily="34" charset="0"/>
                <a:cs typeface="Arial" panose="020B0604020202020204" pitchFamily="34" charset="0"/>
              </a:rPr>
              <a:t>Human Settlements Indaba on 6 March 2020.</a:t>
            </a:r>
          </a:p>
          <a:p>
            <a:pPr marL="457200" lvl="0" indent="-457200" algn="just">
              <a:lnSpc>
                <a:spcPct val="107000"/>
              </a:lnSpc>
              <a:spcAft>
                <a:spcPts val="0"/>
              </a:spcAft>
              <a:buAutoNum type="arabicPeriod" startAt="3"/>
            </a:pPr>
            <a:endParaRPr lang="en-ZA" sz="1800" dirty="0">
              <a:latin typeface="Arial" panose="020B0604020202020204" pitchFamily="34" charset="0"/>
              <a:ea typeface="Calibri" panose="020F0502020204030204" pitchFamily="34" charset="0"/>
              <a:cs typeface="Arial" panose="020B0604020202020204" pitchFamily="34" charset="0"/>
            </a:endParaRPr>
          </a:p>
          <a:p>
            <a:pPr marL="0" lvl="0" indent="0" algn="just">
              <a:buNone/>
            </a:pPr>
            <a:r>
              <a:rPr lang="en-ZA" sz="1800" dirty="0" smtClean="0">
                <a:latin typeface="Arial" panose="020B0604020202020204" pitchFamily="34" charset="0"/>
                <a:cs typeface="Arial" panose="020B0604020202020204" pitchFamily="34" charset="0"/>
              </a:rPr>
              <a:t>5. 	Response </a:t>
            </a:r>
            <a:r>
              <a:rPr lang="en-ZA" sz="1800" dirty="0" smtClean="0">
                <a:latin typeface="Arial" panose="020B0604020202020204" pitchFamily="34" charset="0"/>
                <a:cs typeface="Arial" panose="020B0604020202020204" pitchFamily="34" charset="0"/>
              </a:rPr>
              <a:t>by the Department to </a:t>
            </a:r>
            <a:r>
              <a:rPr lang="en-ZA" sz="1800" dirty="0" smtClean="0">
                <a:latin typeface="Arial" panose="020B0604020202020204" pitchFamily="34" charset="0"/>
                <a:cs typeface="Arial" panose="020B0604020202020204" pitchFamily="34" charset="0"/>
              </a:rPr>
              <a:t>the COVID-19 </a:t>
            </a:r>
            <a:r>
              <a:rPr lang="en-ZA" sz="1800" dirty="0" smtClean="0">
                <a:latin typeface="Arial" panose="020B0604020202020204" pitchFamily="34" charset="0"/>
                <a:cs typeface="Arial" panose="020B0604020202020204" pitchFamily="34" charset="0"/>
              </a:rPr>
              <a:t>pandemic.</a:t>
            </a:r>
            <a:endParaRPr lang="en-ZA" sz="1800"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5</a:t>
            </a:fld>
            <a:endParaRPr lang="en-ZA"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F14CF3A2-3D66-4614-AE45-0693F7F42224}" type="datetime1">
              <a:rPr lang="en-ZA" smtClean="0"/>
              <a:pPr>
                <a:defRPr/>
              </a:pPr>
              <a:t>2020/06/17</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106503794"/>
              </p:ext>
            </p:extLst>
          </p:nvPr>
        </p:nvGraphicFramePr>
        <p:xfrm>
          <a:off x="814339" y="1390526"/>
          <a:ext cx="7478216" cy="736600"/>
        </p:xfrm>
        <a:graphic>
          <a:graphicData uri="http://schemas.openxmlformats.org/drawingml/2006/table">
            <a:tbl>
              <a:tblPr firstRow="1" bandRow="1">
                <a:tableStyleId>{5C22544A-7EE6-4342-B048-85BDC9FD1C3A}</a:tableStyleId>
              </a:tblPr>
              <a:tblGrid>
                <a:gridCol w="2221632"/>
                <a:gridCol w="2592288"/>
                <a:gridCol w="2664296"/>
              </a:tblGrid>
              <a:tr h="216024">
                <a:tc>
                  <a:txBody>
                    <a:bodyPr/>
                    <a:lstStyle/>
                    <a:p>
                      <a:r>
                        <a:rPr lang="en-ZA" dirty="0" smtClean="0"/>
                        <a:t>Housing Units</a:t>
                      </a:r>
                      <a:endParaRPr lang="en-ZA" dirty="0"/>
                    </a:p>
                  </a:txBody>
                  <a:tcPr/>
                </a:tc>
                <a:tc>
                  <a:txBody>
                    <a:bodyPr/>
                    <a:lstStyle/>
                    <a:p>
                      <a:r>
                        <a:rPr lang="en-ZA" dirty="0" smtClean="0"/>
                        <a:t>Serviced Sites</a:t>
                      </a:r>
                      <a:endParaRPr lang="en-ZA" dirty="0"/>
                    </a:p>
                  </a:txBody>
                  <a:tcPr/>
                </a:tc>
                <a:tc>
                  <a:txBody>
                    <a:bodyPr/>
                    <a:lstStyle/>
                    <a:p>
                      <a:r>
                        <a:rPr lang="en-ZA" dirty="0" smtClean="0"/>
                        <a:t>Social Housing</a:t>
                      </a:r>
                      <a:endParaRPr lang="en-ZA" dirty="0"/>
                    </a:p>
                  </a:txBody>
                  <a:tcPr/>
                </a:tc>
              </a:tr>
              <a:tr h="370840">
                <a:tc>
                  <a:txBody>
                    <a:bodyPr/>
                    <a:lstStyle/>
                    <a:p>
                      <a:r>
                        <a:rPr lang="en-ZA" dirty="0" smtClean="0"/>
                        <a:t>22 087</a:t>
                      </a:r>
                      <a:endParaRPr lang="en-ZA" dirty="0"/>
                    </a:p>
                  </a:txBody>
                  <a:tcPr/>
                </a:tc>
                <a:tc>
                  <a:txBody>
                    <a:bodyPr/>
                    <a:lstStyle/>
                    <a:p>
                      <a:r>
                        <a:rPr lang="en-ZA" dirty="0" smtClean="0"/>
                        <a:t>14 522</a:t>
                      </a:r>
                      <a:endParaRPr lang="en-ZA" dirty="0"/>
                    </a:p>
                  </a:txBody>
                  <a:tcPr/>
                </a:tc>
                <a:tc>
                  <a:txBody>
                    <a:bodyPr/>
                    <a:lstStyle/>
                    <a:p>
                      <a:r>
                        <a:rPr lang="en-ZA" dirty="0" smtClean="0"/>
                        <a:t>1 330</a:t>
                      </a:r>
                      <a:endParaRPr lang="en-ZA" dirty="0"/>
                    </a:p>
                  </a:txBody>
                  <a:tcPr/>
                </a:tc>
              </a:tr>
            </a:tbl>
          </a:graphicData>
        </a:graphic>
      </p:graphicFrame>
    </p:spTree>
    <p:extLst>
      <p:ext uri="{BB962C8B-B14F-4D97-AF65-F5344CB8AC3E}">
        <p14:creationId xmlns:p14="http://schemas.microsoft.com/office/powerpoint/2010/main" val="2680460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207"/>
            <a:ext cx="8229600" cy="1143000"/>
          </a:xfrm>
        </p:spPr>
        <p:txBody>
          <a:bodyPr/>
          <a:lstStyle/>
          <a:p>
            <a:r>
              <a:rPr lang="en-ZA" sz="2400" b="1" dirty="0">
                <a:latin typeface="Arial" panose="020B0604020202020204" pitchFamily="34" charset="0"/>
                <a:cs typeface="Arial" panose="020B0604020202020204" pitchFamily="34" charset="0"/>
              </a:rPr>
              <a:t>5.	</a:t>
            </a:r>
            <a:r>
              <a:rPr lang="en-ZA" sz="2400" b="1" cap="all" dirty="0">
                <a:solidFill>
                  <a:prstClr val="black"/>
                </a:solidFill>
                <a:latin typeface="Arial" panose="020B0604020202020204" pitchFamily="34" charset="0"/>
                <a:cs typeface="Arial" panose="020B0604020202020204" pitchFamily="34" charset="0"/>
              </a:rPr>
              <a:t>Areas that require attention for improved performance and actions implemented</a:t>
            </a:r>
            <a:endParaRPr lang="en-ZA" sz="2400" b="1" cap="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496" y="1412776"/>
            <a:ext cx="9108504" cy="4857403"/>
          </a:xfrm>
        </p:spPr>
        <p:txBody>
          <a:bodyPr/>
          <a:lstStyle/>
          <a:p>
            <a:pPr algn="just"/>
            <a:r>
              <a:rPr lang="en-ZA" sz="1800" dirty="0" smtClean="0"/>
              <a:t>Improved collaboration across the sector and the key stakeholders through the activation of the Social Compact </a:t>
            </a:r>
          </a:p>
          <a:p>
            <a:pPr algn="just"/>
            <a:r>
              <a:rPr lang="en-ZA" sz="1800" dirty="0" smtClean="0"/>
              <a:t>Integrated planning, budgeting, monitoring and reporting processes commencing with this new Medium Term Strategic Framework cycle</a:t>
            </a:r>
            <a:endParaRPr lang="en-ZA" sz="1800" dirty="0"/>
          </a:p>
          <a:p>
            <a:pPr algn="just"/>
            <a:r>
              <a:rPr lang="en-ZA" sz="1800" dirty="0"/>
              <a:t>The department will continue refining programmes and policy to enhance </a:t>
            </a:r>
            <a:r>
              <a:rPr lang="en-ZA" sz="1800" dirty="0" smtClean="0"/>
              <a:t>implementation</a:t>
            </a:r>
          </a:p>
          <a:p>
            <a:pPr algn="just"/>
            <a:r>
              <a:rPr lang="en-ZA" sz="1800" dirty="0"/>
              <a:t>The department will continue to provide support to targeted provinces and municipalities. </a:t>
            </a:r>
            <a:endParaRPr lang="en-ZA" sz="1800" dirty="0" smtClean="0"/>
          </a:p>
          <a:p>
            <a:pPr algn="just"/>
            <a:r>
              <a:rPr lang="en-ZA" sz="1800" dirty="0"/>
              <a:t>As from 2020/21 the department will implement the project based structure as proposed by the National Treasury. </a:t>
            </a:r>
            <a:endParaRPr lang="en-ZA" sz="1800" b="1" dirty="0"/>
          </a:p>
          <a:p>
            <a:pPr algn="just"/>
            <a:r>
              <a:rPr lang="en-ZA" sz="1800" dirty="0" smtClean="0"/>
              <a:t>Filling of </a:t>
            </a:r>
            <a:r>
              <a:rPr lang="en-ZA" sz="1800" dirty="0"/>
              <a:t>vacancies.</a:t>
            </a:r>
          </a:p>
          <a:p>
            <a:pPr algn="just"/>
            <a:endParaRPr lang="en-ZA" sz="1800" dirty="0"/>
          </a:p>
          <a:p>
            <a:pPr algn="just"/>
            <a:endParaRPr lang="en-ZA" sz="2800" dirty="0" smtClean="0"/>
          </a:p>
          <a:p>
            <a:pPr marL="0" indent="0">
              <a:buNone/>
            </a:pPr>
            <a:endParaRPr lang="en-ZA" sz="2800" dirty="0" smtClean="0"/>
          </a:p>
        </p:txBody>
      </p:sp>
      <p:sp>
        <p:nvSpPr>
          <p:cNvPr id="4" name="Slide Number Placeholder 3"/>
          <p:cNvSpPr>
            <a:spLocks noGrp="1"/>
          </p:cNvSpPr>
          <p:nvPr>
            <p:ph type="sldNum" sz="quarter" idx="10"/>
          </p:nvPr>
        </p:nvSpPr>
        <p:spPr/>
        <p:txBody>
          <a:bodyPr/>
          <a:lstStyle/>
          <a:p>
            <a:pPr>
              <a:defRPr/>
            </a:pPr>
            <a:fld id="{C4AAC9CD-A517-4D27-AC76-18935CD3BE51}" type="slidenum">
              <a:rPr lang="en-ZA" smtClean="0"/>
              <a:pPr>
                <a:defRPr/>
              </a:pPr>
              <a:t>50</a:t>
            </a:fld>
            <a:endParaRPr lang="en-ZA"/>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F14CF3A2-3D66-4614-AE45-0693F7F42224}" type="datetime1">
              <a:rPr lang="en-ZA" smtClean="0"/>
              <a:pPr>
                <a:defRPr/>
              </a:pPr>
              <a:t>2020/06/17</a:t>
            </a:fld>
            <a:endParaRPr lang="en-ZA"/>
          </a:p>
        </p:txBody>
      </p:sp>
    </p:spTree>
    <p:extLst>
      <p:ext uri="{BB962C8B-B14F-4D97-AF65-F5344CB8AC3E}">
        <p14:creationId xmlns:p14="http://schemas.microsoft.com/office/powerpoint/2010/main" val="1234983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47664" y="548680"/>
            <a:ext cx="6120680" cy="762000"/>
          </a:xfrm>
          <a:noFill/>
        </p:spPr>
        <p:txBody>
          <a:bodyPr/>
          <a:lstStyle/>
          <a:p>
            <a:pPr algn="ctr">
              <a:defRPr/>
            </a:pPr>
            <a:r>
              <a:rPr lang="en-ZA" sz="2400" b="1" dirty="0" smtClean="0">
                <a:solidFill>
                  <a:schemeClr val="tx1"/>
                </a:solidFill>
                <a:cs typeface="Arial" pitchFamily="34" charset="0"/>
              </a:rPr>
              <a:t>6. Recommendation</a:t>
            </a:r>
            <a:endParaRPr lang="en-US" sz="2400" b="1" dirty="0">
              <a:solidFill>
                <a:schemeClr val="tx1"/>
              </a:solidFill>
            </a:endParaRPr>
          </a:p>
        </p:txBody>
      </p:sp>
      <p:sp>
        <p:nvSpPr>
          <p:cNvPr id="3" name="Date Placeholder 2"/>
          <p:cNvSpPr>
            <a:spLocks noGrp="1"/>
          </p:cNvSpPr>
          <p:nvPr>
            <p:ph type="dt" sz="quarter" idx="13"/>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DDEF42-7C65-4320-A760-F5D918DC9C31}" type="datetime1">
              <a:rPr lang="en-ZA" sz="800">
                <a:solidFill>
                  <a:srgbClr val="898989"/>
                </a:solidFill>
              </a:rPr>
              <a:pPr eaLnBrk="1" hangingPunct="1"/>
              <a:t>2020/06/17</a:t>
            </a:fld>
            <a:endParaRPr lang="en-ZA" sz="800">
              <a:solidFill>
                <a:srgbClr val="898989"/>
              </a:solidFill>
            </a:endParaRPr>
          </a:p>
        </p:txBody>
      </p:sp>
      <p:sp>
        <p:nvSpPr>
          <p:cNvPr id="4" name="Footer Placeholder 3"/>
          <p:cNvSpPr>
            <a:spLocks noGrp="1"/>
          </p:cNvSpPr>
          <p:nvPr>
            <p:ph type="ftr" sz="quarter" idx="12"/>
          </p:nvPr>
        </p:nvSpPr>
        <p:spPr/>
        <p:txBody>
          <a:bodyPr/>
          <a:lstStyle/>
          <a:p>
            <a:pPr>
              <a:defRPr/>
            </a:pPr>
            <a:endParaRPr lang="en-US"/>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053B506-0632-46C6-B950-C6E16FA760D6}" type="slidenum">
              <a:rPr lang="en-ZA" sz="800">
                <a:solidFill>
                  <a:srgbClr val="898989"/>
                </a:solidFill>
              </a:rPr>
              <a:pPr eaLnBrk="1" hangingPunct="1"/>
              <a:t>51</a:t>
            </a:fld>
            <a:endParaRPr lang="en-ZA" sz="800">
              <a:solidFill>
                <a:srgbClr val="898989"/>
              </a:solidFill>
            </a:endParaRPr>
          </a:p>
        </p:txBody>
      </p:sp>
      <p:sp>
        <p:nvSpPr>
          <p:cNvPr id="6" name="Rectangle 5"/>
          <p:cNvSpPr/>
          <p:nvPr/>
        </p:nvSpPr>
        <p:spPr>
          <a:xfrm>
            <a:off x="652872" y="2132856"/>
            <a:ext cx="7838256" cy="1231106"/>
          </a:xfrm>
          <a:prstGeom prst="rect">
            <a:avLst/>
          </a:prstGeom>
        </p:spPr>
        <p:txBody>
          <a:bodyPr wrap="square">
            <a:spAutoFit/>
          </a:bodyPr>
          <a:lstStyle/>
          <a:p>
            <a:pPr>
              <a:defRPr/>
            </a:pPr>
            <a:r>
              <a:rPr lang="en-ZA" sz="1800" dirty="0"/>
              <a:t>It is recommended that the Portfolio Committee notes the </a:t>
            </a:r>
            <a:r>
              <a:rPr lang="en-ZA" sz="1800" dirty="0" smtClean="0"/>
              <a:t>2019/20 Quarter 4 Performance Report of </a:t>
            </a:r>
            <a:r>
              <a:rPr lang="en-ZA" sz="1800" dirty="0"/>
              <a:t>the Department of Human Settlements.</a:t>
            </a:r>
            <a:r>
              <a:rPr lang="en-ZA" sz="1800" dirty="0">
                <a:solidFill>
                  <a:srgbClr val="FF0000"/>
                </a:solidFill>
              </a:rPr>
              <a:t/>
            </a:r>
            <a:br>
              <a:rPr lang="en-ZA" sz="1800" dirty="0">
                <a:solidFill>
                  <a:srgbClr val="FF0000"/>
                </a:solidFill>
              </a:rPr>
            </a:br>
            <a:endParaRPr lang="en-ZA" sz="1800" dirty="0">
              <a:solidFill>
                <a:srgbClr val="FF0000"/>
              </a:solidFill>
            </a:endParaRPr>
          </a:p>
          <a:p>
            <a:pPr marL="0" indent="0">
              <a:buNone/>
              <a:defRPr/>
            </a:pPr>
            <a:endParaRPr lang="en-US" sz="2000" dirty="0">
              <a:latin typeface="Arial Narrow" pitchFamily="34" charset="0"/>
            </a:endParaRPr>
          </a:p>
        </p:txBody>
      </p:sp>
    </p:spTree>
    <p:extLst>
      <p:ext uri="{BB962C8B-B14F-4D97-AF65-F5344CB8AC3E}">
        <p14:creationId xmlns:p14="http://schemas.microsoft.com/office/powerpoint/2010/main" val="3724819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Date Placeholder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A1DF59-AB05-4A05-9583-9C2D33D09456}" type="datetime1">
              <a:rPr lang="en-ZA" sz="800">
                <a:solidFill>
                  <a:srgbClr val="898989"/>
                </a:solidFill>
              </a:rPr>
              <a:pPr eaLnBrk="1" hangingPunct="1"/>
              <a:t>2020/06/17</a:t>
            </a:fld>
            <a:endParaRPr lang="en-ZA" sz="800">
              <a:solidFill>
                <a:srgbClr val="898989"/>
              </a:solidFill>
            </a:endParaRPr>
          </a:p>
        </p:txBody>
      </p:sp>
      <p:sp>
        <p:nvSpPr>
          <p:cNvPr id="5" name="Footer Placeholder 4"/>
          <p:cNvSpPr>
            <a:spLocks noGrp="1"/>
          </p:cNvSpPr>
          <p:nvPr>
            <p:ph type="ftr" sz="quarter" idx="11"/>
          </p:nvPr>
        </p:nvSpPr>
        <p:spPr/>
        <p:txBody>
          <a:bodyPr/>
          <a:lstStyle/>
          <a:p>
            <a:pPr>
              <a:defRPr/>
            </a:pPr>
            <a:endParaRPr lang="en-US"/>
          </a:p>
        </p:txBody>
      </p:sp>
      <p:sp>
        <p:nvSpPr>
          <p:cNvPr id="2662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B445BA-B653-4C20-830C-A9F619627623}" type="slidenum">
              <a:rPr lang="en-ZA" sz="800">
                <a:solidFill>
                  <a:srgbClr val="898989"/>
                </a:solidFill>
              </a:rPr>
              <a:pPr eaLnBrk="1" hangingPunct="1"/>
              <a:t>52</a:t>
            </a:fld>
            <a:endParaRPr lang="en-ZA" sz="800">
              <a:solidFill>
                <a:srgbClr val="898989"/>
              </a:solidFill>
            </a:endParaRPr>
          </a:p>
        </p:txBody>
      </p:sp>
      <p:sp>
        <p:nvSpPr>
          <p:cNvPr id="8" name="Title 7"/>
          <p:cNvSpPr>
            <a:spLocks noGrp="1"/>
          </p:cNvSpPr>
          <p:nvPr/>
        </p:nvSpPr>
        <p:spPr bwMode="auto">
          <a:xfrm>
            <a:off x="1511660" y="1916832"/>
            <a:ext cx="6120680" cy="762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dirty="0" smtClean="0">
                <a:ea typeface="ＭＳ Ｐゴシック" pitchFamily="-108" charset="-128"/>
              </a:rPr>
              <a:t>  </a:t>
            </a:r>
            <a:r>
              <a:rPr lang="en-US" sz="5400" dirty="0" smtClean="0">
                <a:solidFill>
                  <a:schemeClr val="tx1"/>
                </a:solidFill>
                <a:ea typeface="ＭＳ Ｐゴシック" pitchFamily="-108" charset="-128"/>
              </a:rPr>
              <a:t>THANK</a:t>
            </a:r>
            <a:r>
              <a:rPr lang="en-US" sz="5400" dirty="0" smtClean="0">
                <a:ea typeface="ＭＳ Ｐゴシック" pitchFamily="-108" charset="-128"/>
              </a:rPr>
              <a:t> </a:t>
            </a:r>
            <a:r>
              <a:rPr lang="en-US" sz="5400" dirty="0" smtClean="0">
                <a:solidFill>
                  <a:schemeClr val="tx1"/>
                </a:solidFill>
                <a:ea typeface="ＭＳ Ｐゴシック" pitchFamily="-108" charset="-128"/>
              </a:rPr>
              <a:t>YOU</a:t>
            </a:r>
            <a:endParaRPr lang="en-US" sz="5400" dirty="0">
              <a:solidFill>
                <a:schemeClr val="tx1"/>
              </a:solidFill>
              <a:ea typeface="ＭＳ Ｐゴシック" pitchFamily="-108"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3508" y="1772816"/>
            <a:ext cx="8856984" cy="1800200"/>
          </a:xfrm>
        </p:spPr>
        <p:txBody>
          <a:bodyPr/>
          <a:lstStyle/>
          <a:p>
            <a:pPr algn="ctr">
              <a:defRPr/>
            </a:pPr>
            <a:r>
              <a:rPr lang="en-GB" altLang="en-US" b="1" dirty="0" smtClean="0">
                <a:cs typeface="Arial" pitchFamily="34" charset="0"/>
              </a:rPr>
              <a:t>2</a:t>
            </a:r>
            <a:r>
              <a:rPr lang="en-GB" altLang="en-US" b="1" dirty="0">
                <a:cs typeface="Arial" pitchFamily="34" charset="0"/>
              </a:rPr>
              <a:t>. </a:t>
            </a:r>
            <a:r>
              <a:rPr lang="en-GB" altLang="en-US" b="1" dirty="0" smtClean="0">
                <a:cs typeface="Arial" pitchFamily="34" charset="0"/>
              </a:rPr>
              <a:t> </a:t>
            </a:r>
            <a:r>
              <a:rPr lang="en-ZA" b="1" dirty="0" smtClean="0">
                <a:latin typeface="Arial" pitchFamily="34" charset="0"/>
                <a:ea typeface="ＭＳ Ｐゴシック" pitchFamily="34" charset="-128"/>
                <a:cs typeface="Arial" pitchFamily="34" charset="0"/>
              </a:rPr>
              <a:t>An </a:t>
            </a:r>
            <a:r>
              <a:rPr lang="en-ZA" b="1" dirty="0">
                <a:latin typeface="Arial" pitchFamily="34" charset="0"/>
                <a:ea typeface="ＭＳ Ｐゴシック" pitchFamily="34" charset="-128"/>
                <a:cs typeface="Arial" pitchFamily="34" charset="0"/>
              </a:rPr>
              <a:t>Overview of Financial Performance  </a:t>
            </a:r>
            <a:r>
              <a:rPr lang="en-ZA" dirty="0">
                <a:solidFill>
                  <a:srgbClr val="000000"/>
                </a:solidFill>
                <a:latin typeface="Arial" pitchFamily="34" charset="0"/>
                <a:ea typeface="ＭＳ Ｐゴシック" pitchFamily="34" charset="-128"/>
                <a:cs typeface="Arial" pitchFamily="34" charset="0"/>
              </a:rPr>
              <a:t/>
            </a:r>
            <a:br>
              <a:rPr lang="en-ZA" dirty="0">
                <a:solidFill>
                  <a:srgbClr val="000000"/>
                </a:solidFill>
                <a:latin typeface="Arial" pitchFamily="34" charset="0"/>
                <a:ea typeface="ＭＳ Ｐゴシック" pitchFamily="34" charset="-128"/>
                <a:cs typeface="Arial" pitchFamily="34" charset="0"/>
              </a:rPr>
            </a:br>
            <a:endParaRPr lang="en-US" b="1" dirty="0"/>
          </a:p>
        </p:txBody>
      </p:sp>
      <p:sp>
        <p:nvSpPr>
          <p:cNvPr id="3" name="Date Placeholder 2"/>
          <p:cNvSpPr>
            <a:spLocks noGrp="1"/>
          </p:cNvSpPr>
          <p:nvPr>
            <p:ph type="dt" sz="quarter" idx="13"/>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10DDEF42-7C65-4320-A760-F5D918DC9C31}" type="datetime1">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2020/06/17</a:t>
            </a:fld>
            <a:endParaRPr kumimoji="0" lang="en-ZA" sz="8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4" name="Footer Placeholder 3"/>
          <p:cNvSpPr>
            <a:spLocks noGrp="1"/>
          </p:cNvSpPr>
          <p:nvPr>
            <p:ph type="ftr"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53B506-0632-46C6-B950-C6E16FA760D6}" type="slidenum">
              <a:rPr kumimoji="0" lang="en-ZA" sz="8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ZA" sz="8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3945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sz="1800">
              <a:solidFill>
                <a:srgbClr val="000000"/>
              </a:solidFill>
            </a:endParaRPr>
          </a:p>
        </p:txBody>
      </p:sp>
      <p:sp>
        <p:nvSpPr>
          <p:cNvPr id="5" name="Rectangle 4"/>
          <p:cNvSpPr/>
          <p:nvPr/>
        </p:nvSpPr>
        <p:spPr>
          <a:xfrm>
            <a:off x="454025" y="427038"/>
            <a:ext cx="8532813" cy="830997"/>
          </a:xfrm>
          <a:prstGeom prst="rect">
            <a:avLst/>
          </a:prstGeom>
          <a:noFill/>
          <a:ln>
            <a:solidFill>
              <a:schemeClr val="tx1"/>
            </a:solidFill>
          </a:ln>
        </p:spPr>
        <p:txBody>
          <a:bodyPr>
            <a:spAutoFit/>
          </a:bodyPr>
          <a:lstStyle/>
          <a:p>
            <a:pPr algn="ctr" defTabSz="914400" fontAlgn="auto">
              <a:spcBef>
                <a:spcPts val="0"/>
              </a:spcBef>
              <a:spcAft>
                <a:spcPts val="0"/>
              </a:spcAft>
              <a:defRPr/>
            </a:pPr>
            <a:r>
              <a:rPr lang="en-US" b="1" dirty="0">
                <a:solidFill>
                  <a:prstClr val="black"/>
                </a:solidFill>
              </a:rPr>
              <a:t>Departmental Expenditure by </a:t>
            </a:r>
            <a:r>
              <a:rPr lang="en-US" b="1" dirty="0" err="1"/>
              <a:t>Programme</a:t>
            </a:r>
            <a:r>
              <a:rPr lang="en-US" b="1" dirty="0"/>
              <a:t> </a:t>
            </a:r>
          </a:p>
          <a:p>
            <a:pPr algn="ctr" defTabSz="914400" fontAlgn="auto">
              <a:spcBef>
                <a:spcPts val="0"/>
              </a:spcBef>
              <a:spcAft>
                <a:spcPts val="0"/>
              </a:spcAft>
              <a:defRPr/>
            </a:pPr>
            <a:r>
              <a:rPr lang="en-US" b="1" dirty="0"/>
              <a:t>31 March 2020</a:t>
            </a:r>
            <a:endParaRPr lang="en-ZA" kern="0" dirty="0">
              <a:solidFill>
                <a:sysClr val="windowText" lastClr="000000"/>
              </a:solidFill>
              <a:latin typeface="Calibri"/>
            </a:endParaRPr>
          </a:p>
        </p:txBody>
      </p:sp>
      <p:graphicFrame>
        <p:nvGraphicFramePr>
          <p:cNvPr id="6" name="Table 5"/>
          <p:cNvGraphicFramePr>
            <a:graphicFrameLocks noGrp="1"/>
          </p:cNvGraphicFramePr>
          <p:nvPr>
            <p:extLst/>
          </p:nvPr>
        </p:nvGraphicFramePr>
        <p:xfrm>
          <a:off x="454025" y="1422400"/>
          <a:ext cx="8532814" cy="3270252"/>
        </p:xfrm>
        <a:graphic>
          <a:graphicData uri="http://schemas.openxmlformats.org/drawingml/2006/table">
            <a:tbl>
              <a:tblPr/>
              <a:tblGrid>
                <a:gridCol w="2627480">
                  <a:extLst>
                    <a:ext uri="{9D8B030D-6E8A-4147-A177-3AD203B41FA5}">
                      <a16:colId xmlns:a16="http://schemas.microsoft.com/office/drawing/2014/main" xmlns="" val="20000"/>
                    </a:ext>
                  </a:extLst>
                </a:gridCol>
                <a:gridCol w="1350299">
                  <a:extLst>
                    <a:ext uri="{9D8B030D-6E8A-4147-A177-3AD203B41FA5}">
                      <a16:colId xmlns:a16="http://schemas.microsoft.com/office/drawing/2014/main" xmlns="" val="20001"/>
                    </a:ext>
                  </a:extLst>
                </a:gridCol>
                <a:gridCol w="1030533">
                  <a:extLst>
                    <a:ext uri="{9D8B030D-6E8A-4147-A177-3AD203B41FA5}">
                      <a16:colId xmlns:a16="http://schemas.microsoft.com/office/drawing/2014/main" xmlns="" val="20002"/>
                    </a:ext>
                  </a:extLst>
                </a:gridCol>
                <a:gridCol w="1260279">
                  <a:extLst>
                    <a:ext uri="{9D8B030D-6E8A-4147-A177-3AD203B41FA5}">
                      <a16:colId xmlns:a16="http://schemas.microsoft.com/office/drawing/2014/main" xmlns="" val="20003"/>
                    </a:ext>
                  </a:extLst>
                </a:gridCol>
                <a:gridCol w="1170259">
                  <a:extLst>
                    <a:ext uri="{9D8B030D-6E8A-4147-A177-3AD203B41FA5}">
                      <a16:colId xmlns:a16="http://schemas.microsoft.com/office/drawing/2014/main" xmlns="" val="20004"/>
                    </a:ext>
                  </a:extLst>
                </a:gridCol>
                <a:gridCol w="1093964">
                  <a:extLst>
                    <a:ext uri="{9D8B030D-6E8A-4147-A177-3AD203B41FA5}">
                      <a16:colId xmlns:a16="http://schemas.microsoft.com/office/drawing/2014/main" xmlns="" val="20005"/>
                    </a:ext>
                  </a:extLst>
                </a:gridCol>
              </a:tblGrid>
              <a:tr h="222882">
                <a:tc>
                  <a:txBody>
                    <a:bodyPr/>
                    <a:lstStyle/>
                    <a:p>
                      <a:pPr algn="l"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endParaRPr lang="en-ZA" sz="1400" b="1" i="0" u="none" strike="noStrike" dirty="0">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a:endParaRPr>
                    </a:p>
                  </a:txBody>
                  <a:tcPr marL="9525" marR="9525" marT="95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7895">
                <a:tc>
                  <a:txBody>
                    <a:bodyPr/>
                    <a:lstStyle/>
                    <a:p>
                      <a:pPr algn="l" fontAlgn="ctr"/>
                      <a:r>
                        <a:rPr lang="en-ZA" sz="1400" b="1" i="0" u="none" strike="noStrike" dirty="0" smtClean="0">
                          <a:solidFill>
                            <a:srgbClr val="000000"/>
                          </a:solidFill>
                          <a:effectLst/>
                          <a:latin typeface="Calibri"/>
                        </a:rPr>
                        <a:t>P</a:t>
                      </a:r>
                      <a:r>
                        <a:rPr lang="en-ZA" sz="1400" b="0" i="0" u="none" strike="noStrike" dirty="0" smtClean="0">
                          <a:solidFill>
                            <a:srgbClr val="000000"/>
                          </a:solidFill>
                          <a:effectLst/>
                          <a:latin typeface="Calibri"/>
                        </a:rPr>
                        <a:t>r</a:t>
                      </a:r>
                      <a:r>
                        <a:rPr lang="en-ZA" sz="1400" b="1" i="0" u="none" strike="noStrike" dirty="0" smtClean="0">
                          <a:solidFill>
                            <a:srgbClr val="000000"/>
                          </a:solidFill>
                          <a:effectLst/>
                          <a:latin typeface="Calibri"/>
                        </a:rPr>
                        <a:t>ogrammes</a:t>
                      </a:r>
                    </a:p>
                    <a:p>
                      <a:pPr algn="l" fontAlgn="ctr"/>
                      <a:r>
                        <a:rPr lang="en-ZA" sz="1400" b="1" i="0" u="none" strike="noStrike" dirty="0" smtClean="0">
                          <a:solidFill>
                            <a:srgbClr val="000000"/>
                          </a:solidFill>
                          <a:effectLst/>
                          <a:latin typeface="Calibri"/>
                        </a:rPr>
                        <a:t>R`000</a:t>
                      </a:r>
                      <a:endParaRPr lang="en-ZA" sz="1400" b="1" i="0" u="none" strike="noStrike" dirty="0">
                        <a:solidFill>
                          <a:srgbClr val="000000"/>
                        </a:solidFill>
                        <a:effectLst/>
                        <a:latin typeface="Calibri"/>
                      </a:endParaRP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a:rPr>
                        <a:t>Total Allocation</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Commit-</a:t>
                      </a:r>
                      <a:r>
                        <a:rPr lang="en-US" sz="1400" b="1" i="0" u="none" strike="noStrike" dirty="0" err="1" smtClean="0">
                          <a:solidFill>
                            <a:srgbClr val="000000"/>
                          </a:solidFill>
                          <a:effectLst/>
                          <a:latin typeface="Calibri"/>
                        </a:rPr>
                        <a:t>ments</a:t>
                      </a:r>
                      <a:r>
                        <a:rPr lang="en-US" sz="1400" b="1" i="0" u="none" strike="noStrike" dirty="0" smtClean="0">
                          <a:solidFill>
                            <a:srgbClr val="000000"/>
                          </a:solidFill>
                          <a:effectLst/>
                          <a:latin typeface="Calibri"/>
                        </a:rPr>
                        <a:t> </a:t>
                      </a:r>
                      <a:endParaRPr lang="en-US" sz="1400" b="1" i="0" u="none" strike="noStrike" dirty="0">
                        <a:solidFill>
                          <a:srgbClr val="000000"/>
                        </a:solidFill>
                        <a:effectLst/>
                        <a:latin typeface="Calibri"/>
                      </a:endParaRP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Expenditure </a:t>
                      </a:r>
                      <a:endParaRPr lang="en-US" sz="1400" b="1" i="0" u="none" strike="noStrike" dirty="0">
                        <a:solidFill>
                          <a:srgbClr val="000000"/>
                        </a:solidFill>
                        <a:effectLst/>
                        <a:latin typeface="Calibri"/>
                      </a:endParaRP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a:rPr>
                        <a:t> Variance </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Calibri"/>
                        </a:rPr>
                        <a:t> % Spent Total allocation </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507895">
                <a:tc>
                  <a:txBody>
                    <a:bodyPr/>
                    <a:lstStyle/>
                    <a:p>
                      <a:pPr algn="l" fontAlgn="ctr"/>
                      <a:r>
                        <a:rPr lang="en-ZA" sz="1400" b="0" i="0" u="none" strike="noStrike" dirty="0">
                          <a:solidFill>
                            <a:srgbClr val="000000"/>
                          </a:solidFill>
                          <a:effectLst/>
                          <a:latin typeface="Calibri"/>
                        </a:rPr>
                        <a:t>1. Administration</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464 667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4 927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426 152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38 515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07895">
                <a:tc>
                  <a:txBody>
                    <a:bodyPr/>
                    <a:lstStyle/>
                    <a:p>
                      <a:pPr algn="l" fontAlgn="ctr"/>
                      <a:r>
                        <a:rPr lang="en-ZA" sz="1400" b="0" i="0" u="none" strike="noStrike" dirty="0">
                          <a:solidFill>
                            <a:srgbClr val="000000"/>
                          </a:solidFill>
                          <a:effectLst/>
                          <a:latin typeface="Calibri"/>
                        </a:rPr>
                        <a:t>2. Human Settlements Policy, Strategy and Planning</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104 657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94 614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10 043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ZA" sz="1400" b="0" i="0" u="none" strike="noStrike">
                          <a:solidFill>
                            <a:srgbClr val="000000"/>
                          </a:solidFill>
                          <a:effectLst/>
                          <a:latin typeface="Calibri" panose="020F0502020204030204" pitchFamily="34" charset="0"/>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07895">
                <a:tc>
                  <a:txBody>
                    <a:bodyPr/>
                    <a:lstStyle/>
                    <a:p>
                      <a:pPr algn="l" fontAlgn="ctr"/>
                      <a:r>
                        <a:rPr lang="en-ZA" sz="1400" b="0" i="0" u="none" strike="noStrike" dirty="0">
                          <a:solidFill>
                            <a:srgbClr val="000000"/>
                          </a:solidFill>
                          <a:effectLst/>
                          <a:latin typeface="Calibri"/>
                        </a:rPr>
                        <a:t>3. Human Settlements  Delivery Support</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241 494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6 353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203 176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38 318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07895">
                <a:tc>
                  <a:txBody>
                    <a:bodyPr/>
                    <a:lstStyle/>
                    <a:p>
                      <a:pPr algn="l" fontAlgn="ctr"/>
                      <a:r>
                        <a:rPr lang="en-ZA" sz="1400" b="0" i="0" u="none" strike="noStrike" dirty="0">
                          <a:solidFill>
                            <a:srgbClr val="000000"/>
                          </a:solidFill>
                          <a:effectLst/>
                          <a:latin typeface="Calibri"/>
                        </a:rPr>
                        <a:t>4. Housing Development Finance</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33 051 096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11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32 621 604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429 492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99%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07895">
                <a:tc>
                  <a:txBody>
                    <a:bodyPr/>
                    <a:lstStyle/>
                    <a:p>
                      <a:pPr algn="l" fontAlgn="ctr"/>
                      <a:r>
                        <a:rPr lang="en-ZA" sz="1400" b="1" i="0" u="none" strike="noStrike" dirty="0" smtClean="0">
                          <a:solidFill>
                            <a:srgbClr val="000000"/>
                          </a:solidFill>
                          <a:effectLst/>
                          <a:latin typeface="Calibri"/>
                        </a:rPr>
                        <a:t>Total</a:t>
                      </a:r>
                      <a:endParaRPr lang="en-ZA" sz="1400" b="1" i="0" u="none" strike="noStrike" dirty="0">
                        <a:solidFill>
                          <a:srgbClr val="000000"/>
                        </a:solidFill>
                        <a:effectLst/>
                        <a:latin typeface="Calibri"/>
                      </a:endParaRP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400" b="1" i="0" u="none" strike="noStrike">
                          <a:solidFill>
                            <a:srgbClr val="000000"/>
                          </a:solidFill>
                          <a:effectLst/>
                          <a:latin typeface="Calibri" panose="020F0502020204030204" pitchFamily="34" charset="0"/>
                        </a:rPr>
                        <a:t>R 33 861 914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400" b="1" i="0" u="none" strike="noStrike">
                          <a:solidFill>
                            <a:srgbClr val="000000"/>
                          </a:solidFill>
                          <a:effectLst/>
                          <a:latin typeface="Calibri" panose="020F0502020204030204" pitchFamily="34" charset="0"/>
                        </a:rPr>
                        <a:t>R 11 570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400" b="1" i="0" u="none" strike="noStrike">
                          <a:solidFill>
                            <a:srgbClr val="000000"/>
                          </a:solidFill>
                          <a:effectLst/>
                          <a:latin typeface="Calibri" panose="020F0502020204030204" pitchFamily="34" charset="0"/>
                        </a:rPr>
                        <a:t>R 33 345 545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400" b="1" i="0" u="none" strike="noStrike">
                          <a:solidFill>
                            <a:srgbClr val="000000"/>
                          </a:solidFill>
                          <a:effectLst/>
                          <a:latin typeface="Calibri" panose="020F0502020204030204" pitchFamily="34" charset="0"/>
                        </a:rPr>
                        <a:t>R 516 369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400" b="1"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5699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sz="1800">
              <a:solidFill>
                <a:srgbClr val="000000"/>
              </a:solidFill>
            </a:endParaRPr>
          </a:p>
        </p:txBody>
      </p:sp>
      <p:sp>
        <p:nvSpPr>
          <p:cNvPr id="5" name="Rectangle 4"/>
          <p:cNvSpPr/>
          <p:nvPr/>
        </p:nvSpPr>
        <p:spPr>
          <a:xfrm>
            <a:off x="381000" y="404813"/>
            <a:ext cx="8539163" cy="830997"/>
          </a:xfrm>
          <a:prstGeom prst="rect">
            <a:avLst/>
          </a:prstGeom>
          <a:noFill/>
          <a:ln>
            <a:solidFill>
              <a:schemeClr val="tx1"/>
            </a:solidFill>
          </a:ln>
        </p:spPr>
        <p:txBody>
          <a:bodyPr>
            <a:spAutoFit/>
          </a:bodyPr>
          <a:lstStyle/>
          <a:p>
            <a:pPr algn="ctr" defTabSz="914400" fontAlgn="auto">
              <a:spcBef>
                <a:spcPts val="0"/>
              </a:spcBef>
              <a:spcAft>
                <a:spcPts val="0"/>
              </a:spcAft>
              <a:defRPr/>
            </a:pPr>
            <a:r>
              <a:rPr lang="en-US" b="1" dirty="0">
                <a:cs typeface="Arial" panose="020B0604020202020204" pitchFamily="34" charset="0"/>
              </a:rPr>
              <a:t>Expenditure by Economic Classification </a:t>
            </a:r>
          </a:p>
          <a:p>
            <a:pPr algn="ctr" defTabSz="914400" fontAlgn="auto">
              <a:spcBef>
                <a:spcPts val="0"/>
              </a:spcBef>
              <a:spcAft>
                <a:spcPts val="0"/>
              </a:spcAft>
              <a:defRPr/>
            </a:pPr>
            <a:r>
              <a:rPr lang="en-US" b="1" dirty="0"/>
              <a:t>31 March 2020</a:t>
            </a:r>
            <a:endParaRPr lang="en-ZA" kern="0" dirty="0">
              <a:solidFill>
                <a:sysClr val="windowText" lastClr="000000"/>
              </a:solidFill>
              <a:latin typeface="Calibri"/>
            </a:endParaRPr>
          </a:p>
        </p:txBody>
      </p:sp>
      <p:graphicFrame>
        <p:nvGraphicFramePr>
          <p:cNvPr id="7" name="Table 6"/>
          <p:cNvGraphicFramePr>
            <a:graphicFrameLocks noGrp="1"/>
          </p:cNvGraphicFramePr>
          <p:nvPr>
            <p:extLst/>
          </p:nvPr>
        </p:nvGraphicFramePr>
        <p:xfrm>
          <a:off x="427038" y="1412875"/>
          <a:ext cx="8493126" cy="4608510"/>
        </p:xfrm>
        <a:graphic>
          <a:graphicData uri="http://schemas.openxmlformats.org/drawingml/2006/table">
            <a:tbl>
              <a:tblPr/>
              <a:tblGrid>
                <a:gridCol w="2365515">
                  <a:extLst>
                    <a:ext uri="{9D8B030D-6E8A-4147-A177-3AD203B41FA5}">
                      <a16:colId xmlns:a16="http://schemas.microsoft.com/office/drawing/2014/main" xmlns="" val="20000"/>
                    </a:ext>
                  </a:extLst>
                </a:gridCol>
                <a:gridCol w="1327972">
                  <a:extLst>
                    <a:ext uri="{9D8B030D-6E8A-4147-A177-3AD203B41FA5}">
                      <a16:colId xmlns:a16="http://schemas.microsoft.com/office/drawing/2014/main" xmlns="" val="20001"/>
                    </a:ext>
                  </a:extLst>
                </a:gridCol>
                <a:gridCol w="1353942">
                  <a:extLst>
                    <a:ext uri="{9D8B030D-6E8A-4147-A177-3AD203B41FA5}">
                      <a16:colId xmlns:a16="http://schemas.microsoft.com/office/drawing/2014/main" xmlns="" val="20002"/>
                    </a:ext>
                  </a:extLst>
                </a:gridCol>
                <a:gridCol w="1294535">
                  <a:extLst>
                    <a:ext uri="{9D8B030D-6E8A-4147-A177-3AD203B41FA5}">
                      <a16:colId xmlns:a16="http://schemas.microsoft.com/office/drawing/2014/main" xmlns="" val="20003"/>
                    </a:ext>
                  </a:extLst>
                </a:gridCol>
                <a:gridCol w="1128567">
                  <a:extLst>
                    <a:ext uri="{9D8B030D-6E8A-4147-A177-3AD203B41FA5}">
                      <a16:colId xmlns:a16="http://schemas.microsoft.com/office/drawing/2014/main" xmlns="" val="20004"/>
                    </a:ext>
                  </a:extLst>
                </a:gridCol>
                <a:gridCol w="1022595">
                  <a:extLst>
                    <a:ext uri="{9D8B030D-6E8A-4147-A177-3AD203B41FA5}">
                      <a16:colId xmlns:a16="http://schemas.microsoft.com/office/drawing/2014/main" xmlns="" val="20005"/>
                    </a:ext>
                  </a:extLst>
                </a:gridCol>
              </a:tblGrid>
              <a:tr h="738826">
                <a:tc>
                  <a:txBody>
                    <a:bodyPr/>
                    <a:lstStyle/>
                    <a:p>
                      <a:pPr algn="l" fontAlgn="ctr"/>
                      <a:r>
                        <a:rPr lang="en-ZA" sz="1400" b="1" i="0" u="none" strike="noStrike" dirty="0">
                          <a:solidFill>
                            <a:srgbClr val="000000"/>
                          </a:solidFill>
                          <a:effectLst/>
                          <a:latin typeface="+mn-lt"/>
                        </a:rPr>
                        <a:t>Economic </a:t>
                      </a:r>
                      <a:r>
                        <a:rPr lang="en-ZA" sz="1400" b="1" i="0" u="none" strike="noStrike" dirty="0" smtClean="0">
                          <a:solidFill>
                            <a:srgbClr val="000000"/>
                          </a:solidFill>
                          <a:effectLst/>
                          <a:latin typeface="+mn-lt"/>
                        </a:rPr>
                        <a:t>Classification</a:t>
                      </a:r>
                    </a:p>
                    <a:p>
                      <a:pPr algn="l" fontAlgn="ctr"/>
                      <a:r>
                        <a:rPr lang="en-ZA" sz="1400" b="1" i="0" u="none" strike="noStrike" dirty="0" smtClean="0">
                          <a:solidFill>
                            <a:srgbClr val="000000"/>
                          </a:solidFill>
                          <a:effectLst/>
                          <a:latin typeface="+mn-lt"/>
                        </a:rPr>
                        <a:t>R`000</a:t>
                      </a:r>
                      <a:endParaRPr lang="en-ZA" sz="1400" b="1" i="0" u="none" strike="noStrike" dirty="0">
                        <a:solidFill>
                          <a:srgbClr val="000000"/>
                        </a:solidFill>
                        <a:effectLst/>
                        <a:latin typeface="+mn-lt"/>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mn-lt"/>
                        </a:rPr>
                        <a:t>Total Allocation</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rgbClr val="000000"/>
                          </a:solidFill>
                          <a:effectLst/>
                          <a:latin typeface="+mn-lt"/>
                        </a:rPr>
                        <a:t>Commit-</a:t>
                      </a:r>
                      <a:r>
                        <a:rPr lang="en-US" sz="1400" b="1" i="0" u="none" strike="noStrike" dirty="0" err="1" smtClean="0">
                          <a:solidFill>
                            <a:srgbClr val="000000"/>
                          </a:solidFill>
                          <a:effectLst/>
                          <a:latin typeface="+mn-lt"/>
                        </a:rPr>
                        <a:t>ments</a:t>
                      </a:r>
                      <a:endParaRPr lang="en-US" sz="1400" b="1" i="0" u="none" strike="noStrike" dirty="0">
                        <a:solidFill>
                          <a:srgbClr val="000000"/>
                        </a:solidFill>
                        <a:effectLst/>
                        <a:latin typeface="+mn-lt"/>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mn-lt"/>
                        </a:rPr>
                        <a:t>Expenditure</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a:solidFill>
                            <a:srgbClr val="000000"/>
                          </a:solidFill>
                          <a:effectLst/>
                          <a:latin typeface="+mn-lt"/>
                        </a:rPr>
                        <a:t>Variance</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 % Spent Total allocation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552812">
                <a:tc>
                  <a:txBody>
                    <a:bodyPr/>
                    <a:lstStyle/>
                    <a:p>
                      <a:pPr algn="l" fontAlgn="ctr"/>
                      <a:r>
                        <a:rPr lang="en-ZA" sz="1400" b="0" i="0" u="none" strike="noStrike" dirty="0">
                          <a:solidFill>
                            <a:srgbClr val="000000"/>
                          </a:solidFill>
                          <a:effectLst/>
                          <a:latin typeface="+mn-lt"/>
                        </a:rPr>
                        <a:t>Compensation of employees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400 980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356 203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44 777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2812">
                <a:tc>
                  <a:txBody>
                    <a:bodyPr/>
                    <a:lstStyle/>
                    <a:p>
                      <a:pPr algn="l" fontAlgn="ctr"/>
                      <a:r>
                        <a:rPr lang="en-ZA" sz="1400" b="0" i="0" u="none" strike="noStrike" dirty="0">
                          <a:solidFill>
                            <a:srgbClr val="000000"/>
                          </a:solidFill>
                          <a:effectLst/>
                          <a:latin typeface="+mn-lt"/>
                        </a:rPr>
                        <a:t>Goods and services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407 321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10 658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373 179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34 142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2812">
                <a:tc>
                  <a:txBody>
                    <a:bodyPr/>
                    <a:lstStyle/>
                    <a:p>
                      <a:pPr algn="l" fontAlgn="ctr"/>
                      <a:r>
                        <a:rPr lang="en-ZA" sz="1400" b="0" i="0" u="none" strike="noStrike" dirty="0">
                          <a:solidFill>
                            <a:srgbClr val="000000"/>
                          </a:solidFill>
                          <a:effectLst/>
                          <a:latin typeface="+mn-lt"/>
                        </a:rPr>
                        <a:t>Interest Paid</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2812">
                <a:tc>
                  <a:txBody>
                    <a:bodyPr/>
                    <a:lstStyle/>
                    <a:p>
                      <a:pPr algn="l" fontAlgn="ctr"/>
                      <a:r>
                        <a:rPr lang="en-ZA" sz="1400" b="0" i="0" u="none" strike="noStrike" dirty="0">
                          <a:solidFill>
                            <a:srgbClr val="000000"/>
                          </a:solidFill>
                          <a:effectLst/>
                          <a:latin typeface="+mn-lt"/>
                        </a:rPr>
                        <a:t>Payments For Financial Assets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50 235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50 164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2812">
                <a:tc>
                  <a:txBody>
                    <a:bodyPr/>
                    <a:lstStyle/>
                    <a:p>
                      <a:pPr algn="l" fontAlgn="ctr"/>
                      <a:r>
                        <a:rPr lang="en-ZA" sz="1400" b="0" i="0" u="none" strike="noStrike" dirty="0">
                          <a:solidFill>
                            <a:srgbClr val="000000"/>
                          </a:solidFill>
                          <a:effectLst/>
                          <a:latin typeface="+mn-lt"/>
                        </a:rPr>
                        <a:t>Transfers and subsidies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32 993 439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32 560 141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433 298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99%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52812">
                <a:tc>
                  <a:txBody>
                    <a:bodyPr/>
                    <a:lstStyle/>
                    <a:p>
                      <a:pPr algn="l" fontAlgn="ctr"/>
                      <a:r>
                        <a:rPr lang="en-ZA" sz="1400" b="0" i="0" u="none" strike="noStrike" dirty="0">
                          <a:solidFill>
                            <a:srgbClr val="000000"/>
                          </a:solidFill>
                          <a:effectLst/>
                          <a:latin typeface="+mn-lt"/>
                        </a:rPr>
                        <a:t>Payments for capital assets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9 939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920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5 858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4 081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2812">
                <a:tc>
                  <a:txBody>
                    <a:bodyPr/>
                    <a:lstStyle/>
                    <a:p>
                      <a:pPr algn="l" fontAlgn="ctr"/>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33 861 914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11 570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33 345 545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516 369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9336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sz="1800">
              <a:solidFill>
                <a:srgbClr val="000000"/>
              </a:solidFill>
            </a:endParaRPr>
          </a:p>
        </p:txBody>
      </p:sp>
      <p:sp>
        <p:nvSpPr>
          <p:cNvPr id="5" name="Rectangle 4"/>
          <p:cNvSpPr/>
          <p:nvPr/>
        </p:nvSpPr>
        <p:spPr>
          <a:xfrm>
            <a:off x="422275" y="333375"/>
            <a:ext cx="8397875" cy="461665"/>
          </a:xfrm>
          <a:prstGeom prst="rect">
            <a:avLst/>
          </a:prstGeom>
          <a:noFill/>
          <a:ln>
            <a:solidFill>
              <a:schemeClr val="tx1"/>
            </a:solidFill>
          </a:ln>
        </p:spPr>
        <p:txBody>
          <a:bodyPr>
            <a:spAutoFit/>
          </a:bodyPr>
          <a:lstStyle/>
          <a:p>
            <a:pPr algn="ctr" defTabSz="914400" fontAlgn="auto">
              <a:spcBef>
                <a:spcPts val="0"/>
              </a:spcBef>
              <a:spcAft>
                <a:spcPts val="0"/>
              </a:spcAft>
              <a:defRPr/>
            </a:pPr>
            <a:r>
              <a:rPr lang="en-US" b="1" dirty="0">
                <a:solidFill>
                  <a:prstClr val="black"/>
                </a:solidFill>
                <a:cs typeface="Arial" panose="020B0604020202020204" pitchFamily="34" charset="0"/>
              </a:rPr>
              <a:t>Transfer Payments 31</a:t>
            </a:r>
            <a:r>
              <a:rPr lang="en-US" b="1" dirty="0"/>
              <a:t> March 2020</a:t>
            </a:r>
            <a:endParaRPr lang="en-ZA" b="1" kern="0" dirty="0">
              <a:solidFill>
                <a:sysClr val="windowText" lastClr="000000"/>
              </a:solidFill>
              <a:cs typeface="Arial" panose="020B0604020202020204" pitchFamily="34" charset="0"/>
            </a:endParaRPr>
          </a:p>
        </p:txBody>
      </p:sp>
      <p:graphicFrame>
        <p:nvGraphicFramePr>
          <p:cNvPr id="3" name="Table 2"/>
          <p:cNvGraphicFramePr>
            <a:graphicFrameLocks noGrp="1"/>
          </p:cNvGraphicFramePr>
          <p:nvPr/>
        </p:nvGraphicFramePr>
        <p:xfrm>
          <a:off x="465138" y="981075"/>
          <a:ext cx="8283575" cy="4970981"/>
        </p:xfrm>
        <a:graphic>
          <a:graphicData uri="http://schemas.openxmlformats.org/drawingml/2006/table">
            <a:tbl>
              <a:tblPr/>
              <a:tblGrid>
                <a:gridCol w="3669547">
                  <a:extLst>
                    <a:ext uri="{9D8B030D-6E8A-4147-A177-3AD203B41FA5}">
                      <a16:colId xmlns:a16="http://schemas.microsoft.com/office/drawing/2014/main" xmlns="" val="20000"/>
                    </a:ext>
                  </a:extLst>
                </a:gridCol>
                <a:gridCol w="1207698">
                  <a:extLst>
                    <a:ext uri="{9D8B030D-6E8A-4147-A177-3AD203B41FA5}">
                      <a16:colId xmlns:a16="http://schemas.microsoft.com/office/drawing/2014/main" xmlns="" val="20001"/>
                    </a:ext>
                  </a:extLst>
                </a:gridCol>
                <a:gridCol w="1176732">
                  <a:extLst>
                    <a:ext uri="{9D8B030D-6E8A-4147-A177-3AD203B41FA5}">
                      <a16:colId xmlns:a16="http://schemas.microsoft.com/office/drawing/2014/main" xmlns="" val="20002"/>
                    </a:ext>
                  </a:extLst>
                </a:gridCol>
                <a:gridCol w="1114799">
                  <a:extLst>
                    <a:ext uri="{9D8B030D-6E8A-4147-A177-3AD203B41FA5}">
                      <a16:colId xmlns:a16="http://schemas.microsoft.com/office/drawing/2014/main" xmlns="" val="20003"/>
                    </a:ext>
                  </a:extLst>
                </a:gridCol>
                <a:gridCol w="1114799">
                  <a:extLst>
                    <a:ext uri="{9D8B030D-6E8A-4147-A177-3AD203B41FA5}">
                      <a16:colId xmlns:a16="http://schemas.microsoft.com/office/drawing/2014/main" xmlns="" val="20004"/>
                    </a:ext>
                  </a:extLst>
                </a:gridCol>
              </a:tblGrid>
              <a:tr h="374287">
                <a:tc>
                  <a:txBody>
                    <a:bodyPr/>
                    <a:lstStyle/>
                    <a:p>
                      <a:pPr algn="ctr" fontAlgn="ctr"/>
                      <a:r>
                        <a:rPr lang="en-US" sz="1200" b="1" i="0" u="none" strike="noStrike" dirty="0">
                          <a:solidFill>
                            <a:srgbClr val="000000"/>
                          </a:solidFill>
                          <a:effectLst/>
                          <a:latin typeface="Calibri"/>
                        </a:rPr>
                        <a:t>Transfer Payments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dirty="0">
                          <a:solidFill>
                            <a:srgbClr val="000000"/>
                          </a:solidFill>
                          <a:effectLst/>
                          <a:latin typeface="Calibri"/>
                        </a:rPr>
                        <a:t> Total Allocation </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dirty="0">
                          <a:solidFill>
                            <a:srgbClr val="000000"/>
                          </a:solidFill>
                          <a:effectLst/>
                          <a:latin typeface="Calibri"/>
                        </a:rPr>
                        <a:t> Transferred </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dirty="0">
                          <a:solidFill>
                            <a:srgbClr val="000000"/>
                          </a:solidFill>
                          <a:effectLst/>
                          <a:latin typeface="Calibri"/>
                        </a:rPr>
                        <a:t> Variance </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dirty="0">
                          <a:solidFill>
                            <a:srgbClr val="000000"/>
                          </a:solidFill>
                          <a:effectLst/>
                          <a:latin typeface="Calibri"/>
                        </a:rPr>
                        <a:t> % </a:t>
                      </a:r>
                      <a:r>
                        <a:rPr lang="en-US" sz="1200" b="1" i="0" u="none" strike="noStrike" dirty="0" smtClean="0">
                          <a:solidFill>
                            <a:srgbClr val="000000"/>
                          </a:solidFill>
                          <a:effectLst/>
                          <a:latin typeface="Calibri"/>
                        </a:rPr>
                        <a:t>of total allocation</a:t>
                      </a:r>
                      <a:endParaRPr lang="en-US" sz="1200" b="1" i="0" u="none" strike="noStrike" dirty="0">
                        <a:solidFill>
                          <a:srgbClr val="000000"/>
                        </a:solidFill>
                        <a:effectLst/>
                        <a:latin typeface="Calibri"/>
                      </a:endParaRP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92380">
                <a:tc>
                  <a:txBody>
                    <a:bodyPr/>
                    <a:lstStyle/>
                    <a:p>
                      <a:pPr algn="l" fontAlgn="b"/>
                      <a:r>
                        <a:rPr lang="en-US" sz="1200" b="1" i="0" u="none" strike="noStrike" dirty="0">
                          <a:solidFill>
                            <a:srgbClr val="000000"/>
                          </a:solidFill>
                          <a:effectLst/>
                          <a:latin typeface="Calibri"/>
                        </a:rPr>
                        <a:t>Grants</a:t>
                      </a:r>
                    </a:p>
                  </a:txBody>
                  <a:tcPr marL="8572" marR="8572" marT="8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dirty="0">
                          <a:solidFill>
                            <a:srgbClr val="000000"/>
                          </a:solidFill>
                          <a:effectLst/>
                          <a:latin typeface="Calibri" panose="020F0502020204030204" pitchFamily="34" charset="0"/>
                        </a:rPr>
                        <a:t>R 31 798 901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31 374 870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424 031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99%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1"/>
                  </a:ext>
                </a:extLst>
              </a:tr>
              <a:tr h="192380">
                <a:tc>
                  <a:txBody>
                    <a:bodyPr/>
                    <a:lstStyle/>
                    <a:p>
                      <a:pPr algn="l" fontAlgn="ctr"/>
                      <a:r>
                        <a:rPr lang="en-US" sz="1200" b="0" i="0" u="none" strike="noStrike" dirty="0">
                          <a:solidFill>
                            <a:srgbClr val="000000"/>
                          </a:solidFill>
                          <a:effectLst/>
                          <a:latin typeface="Calibri"/>
                        </a:rPr>
                        <a:t>Human Settlements Development Grant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18 779 815</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18 779 815</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192380">
                <a:tc>
                  <a:txBody>
                    <a:bodyPr/>
                    <a:lstStyle/>
                    <a:p>
                      <a:pPr algn="l" fontAlgn="ctr"/>
                      <a:r>
                        <a:rPr lang="en-US" sz="1200" b="0" i="0" u="none" strike="noStrike">
                          <a:solidFill>
                            <a:srgbClr val="000000"/>
                          </a:solidFill>
                          <a:effectLst/>
                          <a:latin typeface="Calibri"/>
                        </a:rPr>
                        <a:t>Urban Settlements Development Grant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12 045 386</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11 655 112</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390 274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92380">
                <a:tc>
                  <a:txBody>
                    <a:bodyPr/>
                    <a:lstStyle/>
                    <a:p>
                      <a:pPr algn="l" fontAlgn="ctr"/>
                      <a:r>
                        <a:rPr lang="en-US" sz="1200" b="0" i="0" u="none" strike="noStrike">
                          <a:solidFill>
                            <a:srgbClr val="000000"/>
                          </a:solidFill>
                          <a:effectLst/>
                          <a:latin typeface="Calibri"/>
                        </a:rPr>
                        <a:t>Provincial Emergency Housing Grant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276 900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244 811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32 089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88%</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92380">
                <a:tc>
                  <a:txBody>
                    <a:bodyPr/>
                    <a:lstStyle/>
                    <a:p>
                      <a:pPr algn="l" fontAlgn="ctr"/>
                      <a:r>
                        <a:rPr lang="en-US" sz="1200" b="0" i="0" u="none" strike="noStrike">
                          <a:solidFill>
                            <a:srgbClr val="000000"/>
                          </a:solidFill>
                          <a:effectLst/>
                          <a:latin typeface="Calibri"/>
                        </a:rPr>
                        <a:t>Municipal Emergency Housing Grant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149 100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147 432</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1 668</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2380">
                <a:tc>
                  <a:txBody>
                    <a:bodyPr/>
                    <a:lstStyle/>
                    <a:p>
                      <a:pPr algn="l" fontAlgn="ctr"/>
                      <a:r>
                        <a:rPr lang="en-US" sz="1200" b="0" i="0" u="none" strike="noStrike">
                          <a:solidFill>
                            <a:srgbClr val="000000"/>
                          </a:solidFill>
                          <a:effectLst/>
                          <a:latin typeface="Calibri"/>
                        </a:rPr>
                        <a:t>Title Deeds Restoration Grant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547 700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547 700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2380">
                <a:tc>
                  <a:txBody>
                    <a:bodyPr/>
                    <a:lstStyle/>
                    <a:p>
                      <a:pPr algn="l" fontAlgn="ctr"/>
                      <a:r>
                        <a:rPr lang="en-US" sz="1200" b="1" i="0" u="none" strike="noStrike">
                          <a:solidFill>
                            <a:srgbClr val="000000"/>
                          </a:solidFill>
                          <a:effectLst/>
                          <a:latin typeface="Calibri"/>
                        </a:rPr>
                        <a:t>Entities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1 172 884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1 172 884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7"/>
                  </a:ext>
                </a:extLst>
              </a:tr>
              <a:tr h="192380">
                <a:tc>
                  <a:txBody>
                    <a:bodyPr/>
                    <a:lstStyle/>
                    <a:p>
                      <a:pPr algn="l" fontAlgn="ctr"/>
                      <a:r>
                        <a:rPr lang="en-US" sz="1200" b="0" i="0" u="none" strike="noStrike">
                          <a:solidFill>
                            <a:srgbClr val="000000"/>
                          </a:solidFill>
                          <a:effectLst/>
                          <a:latin typeface="Calibri"/>
                        </a:rPr>
                        <a:t>Social Housing Regulatory Authority: Operational</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65 761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65 761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8"/>
                  </a:ext>
                </a:extLst>
              </a:tr>
              <a:tr h="374287">
                <a:tc>
                  <a:txBody>
                    <a:bodyPr/>
                    <a:lstStyle/>
                    <a:p>
                      <a:pPr algn="l" fontAlgn="t"/>
                      <a:r>
                        <a:rPr lang="en-US" sz="1200" b="0" i="0" u="none" strike="noStrike">
                          <a:solidFill>
                            <a:srgbClr val="000000"/>
                          </a:solidFill>
                          <a:effectLst/>
                          <a:latin typeface="Calibri"/>
                        </a:rPr>
                        <a:t>Social Housing Regulatory Authority: Institutional Investment</a:t>
                      </a:r>
                    </a:p>
                  </a:txBody>
                  <a:tcPr marL="8572" marR="8572" marT="8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21 259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21 259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374287">
                <a:tc>
                  <a:txBody>
                    <a:bodyPr/>
                    <a:lstStyle/>
                    <a:p>
                      <a:pPr algn="l" fontAlgn="t"/>
                      <a:r>
                        <a:rPr lang="en-US" sz="1200" b="0" i="0" u="none" strike="noStrike" dirty="0">
                          <a:solidFill>
                            <a:srgbClr val="000000"/>
                          </a:solidFill>
                          <a:effectLst/>
                          <a:latin typeface="Calibri"/>
                        </a:rPr>
                        <a:t>Social Housing Regulatory Authority: </a:t>
                      </a:r>
                      <a:r>
                        <a:rPr lang="en-US" sz="1200" b="0" i="0" u="none" strike="noStrike" dirty="0" smtClean="0">
                          <a:solidFill>
                            <a:srgbClr val="000000"/>
                          </a:solidFill>
                          <a:effectLst/>
                          <a:latin typeface="Calibri"/>
                        </a:rPr>
                        <a:t>Consolidated Capital </a:t>
                      </a:r>
                      <a:r>
                        <a:rPr lang="en-US" sz="1200" b="0" i="0" u="none" strike="noStrike" dirty="0">
                          <a:solidFill>
                            <a:srgbClr val="000000"/>
                          </a:solidFill>
                          <a:effectLst/>
                          <a:latin typeface="Calibri"/>
                        </a:rPr>
                        <a:t>Grant</a:t>
                      </a:r>
                    </a:p>
                  </a:txBody>
                  <a:tcPr marL="8572" marR="8572" marT="8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723 706</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723 706</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92380">
                <a:tc>
                  <a:txBody>
                    <a:bodyPr/>
                    <a:lstStyle/>
                    <a:p>
                      <a:pPr algn="l" fontAlgn="ctr"/>
                      <a:r>
                        <a:rPr lang="en-US" sz="1200" b="0" i="0" u="none" strike="noStrike" dirty="0">
                          <a:solidFill>
                            <a:srgbClr val="000000"/>
                          </a:solidFill>
                          <a:effectLst/>
                          <a:latin typeface="Calibri"/>
                        </a:rPr>
                        <a:t>Community Schemes </a:t>
                      </a:r>
                      <a:r>
                        <a:rPr lang="en-US" sz="1200" b="0" i="0" u="none" strike="noStrike" dirty="0" err="1">
                          <a:solidFill>
                            <a:srgbClr val="000000"/>
                          </a:solidFill>
                          <a:effectLst/>
                          <a:latin typeface="Calibri"/>
                        </a:rPr>
                        <a:t>Ombuds</a:t>
                      </a:r>
                      <a:r>
                        <a:rPr lang="en-US" sz="1200" b="0" i="0" u="none" strike="noStrike" dirty="0">
                          <a:solidFill>
                            <a:srgbClr val="000000"/>
                          </a:solidFill>
                          <a:effectLst/>
                          <a:latin typeface="Calibri"/>
                        </a:rPr>
                        <a:t> Services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32 847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32 847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92380">
                <a:tc>
                  <a:txBody>
                    <a:bodyPr/>
                    <a:lstStyle/>
                    <a:p>
                      <a:pPr algn="l" fontAlgn="ctr"/>
                      <a:r>
                        <a:rPr lang="en-US" sz="1200" b="0" i="0" u="none" strike="noStrike">
                          <a:solidFill>
                            <a:srgbClr val="000000"/>
                          </a:solidFill>
                          <a:effectLst/>
                          <a:latin typeface="Calibri"/>
                        </a:rPr>
                        <a:t>Housing Development Agency</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229 311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229 311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92380">
                <a:tc>
                  <a:txBody>
                    <a:bodyPr/>
                    <a:lstStyle/>
                    <a:p>
                      <a:pPr algn="l" fontAlgn="ctr"/>
                      <a:r>
                        <a:rPr lang="en-US" sz="1200" b="0" i="0" u="none" strike="noStrike">
                          <a:solidFill>
                            <a:srgbClr val="000000"/>
                          </a:solidFill>
                          <a:effectLst/>
                          <a:latin typeface="Calibri"/>
                        </a:rPr>
                        <a:t>National Housing Finance Corporation: FLISP</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95 000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95 000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92380">
                <a:tc>
                  <a:txBody>
                    <a:bodyPr/>
                    <a:lstStyle/>
                    <a:p>
                      <a:pPr algn="l" fontAlgn="ctr"/>
                      <a:r>
                        <a:rPr lang="en-US" sz="1200" b="0" i="0" u="none" strike="noStrike">
                          <a:solidFill>
                            <a:srgbClr val="000000"/>
                          </a:solidFill>
                          <a:effectLst/>
                          <a:latin typeface="Calibri"/>
                        </a:rPr>
                        <a:t>National Housing Finance Corporation: FLISP support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92380">
                <a:tc>
                  <a:txBody>
                    <a:bodyPr/>
                    <a:lstStyle/>
                    <a:p>
                      <a:pPr algn="l" fontAlgn="ctr"/>
                      <a:r>
                        <a:rPr lang="en-US" sz="1200" b="1" i="0" u="none" strike="noStrike">
                          <a:solidFill>
                            <a:srgbClr val="000000"/>
                          </a:solidFill>
                          <a:effectLst/>
                          <a:latin typeface="Calibri"/>
                        </a:rPr>
                        <a:t>Departmental Transfers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21 654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12 387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9 267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57%</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5"/>
                  </a:ext>
                </a:extLst>
              </a:tr>
              <a:tr h="192380">
                <a:tc>
                  <a:txBody>
                    <a:bodyPr/>
                    <a:lstStyle/>
                    <a:p>
                      <a:pPr algn="l" fontAlgn="b"/>
                      <a:r>
                        <a:rPr lang="en-US" sz="1200" b="0" i="0" u="none" strike="noStrike">
                          <a:solidFill>
                            <a:srgbClr val="000000"/>
                          </a:solidFill>
                          <a:effectLst/>
                          <a:latin typeface="Calibri"/>
                        </a:rPr>
                        <a:t>Mangosuthu University of Technology</a:t>
                      </a:r>
                    </a:p>
                  </a:txBody>
                  <a:tcPr marL="8572" marR="8572" marT="85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3 500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3 500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6"/>
                  </a:ext>
                </a:extLst>
              </a:tr>
              <a:tr h="192380">
                <a:tc>
                  <a:txBody>
                    <a:bodyPr/>
                    <a:lstStyle/>
                    <a:p>
                      <a:pPr algn="l" fontAlgn="ctr"/>
                      <a:r>
                        <a:rPr lang="en-US" sz="1200" b="0" i="0" u="none" strike="noStrike">
                          <a:solidFill>
                            <a:srgbClr val="000000"/>
                          </a:solidFill>
                          <a:effectLst/>
                          <a:latin typeface="Calibri"/>
                        </a:rPr>
                        <a:t>Scholarship Programme</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7 474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1 822</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5 652</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24%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92380">
                <a:tc>
                  <a:txBody>
                    <a:bodyPr/>
                    <a:lstStyle/>
                    <a:p>
                      <a:pPr algn="l" fontAlgn="ctr"/>
                      <a:r>
                        <a:rPr lang="en-US" sz="1200" b="0" i="0" u="none" strike="noStrike">
                          <a:solidFill>
                            <a:srgbClr val="000000"/>
                          </a:solidFill>
                          <a:effectLst/>
                          <a:latin typeface="Calibri"/>
                        </a:rPr>
                        <a:t>UN Habitat</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3 085</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3 031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98%</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92380">
                <a:tc>
                  <a:txBody>
                    <a:bodyPr/>
                    <a:lstStyle/>
                    <a:p>
                      <a:pPr algn="l" fontAlgn="ctr"/>
                      <a:r>
                        <a:rPr lang="en-US" sz="1200" b="0" i="0" u="none" strike="noStrike">
                          <a:solidFill>
                            <a:srgbClr val="000000"/>
                          </a:solidFill>
                          <a:effectLst/>
                          <a:latin typeface="Calibri"/>
                        </a:rPr>
                        <a:t>Households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7 595</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7 534</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61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99%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92380">
                <a:tc>
                  <a:txBody>
                    <a:bodyPr/>
                    <a:lstStyle/>
                    <a:p>
                      <a:pPr algn="l" fontAlgn="ctr"/>
                      <a:r>
                        <a:rPr lang="en-US" sz="1200" b="1" i="0" u="none" strike="noStrike">
                          <a:solidFill>
                            <a:srgbClr val="000000"/>
                          </a:solidFill>
                          <a:effectLst/>
                          <a:latin typeface="Calibri"/>
                        </a:rPr>
                        <a:t>Payments for financial assets</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50 000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50 000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20"/>
                  </a:ext>
                </a:extLst>
              </a:tr>
              <a:tr h="192380">
                <a:tc>
                  <a:txBody>
                    <a:bodyPr/>
                    <a:lstStyle/>
                    <a:p>
                      <a:pPr algn="l" fontAlgn="ctr"/>
                      <a:r>
                        <a:rPr lang="en-US" sz="1200" b="0" i="0" u="none" strike="noStrike">
                          <a:solidFill>
                            <a:srgbClr val="000000"/>
                          </a:solidFill>
                          <a:effectLst/>
                          <a:latin typeface="Calibri"/>
                        </a:rPr>
                        <a:t>National Housing Finance Corporation</a:t>
                      </a:r>
                    </a:p>
                  </a:txBody>
                  <a:tcPr marL="8572" marR="8572"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50 000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50 000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192380">
                <a:tc>
                  <a:txBody>
                    <a:bodyPr/>
                    <a:lstStyle/>
                    <a:p>
                      <a:pPr algn="l" fontAlgn="ctr"/>
                      <a:r>
                        <a:rPr lang="en-US" sz="1200" b="1" i="0" u="none" strike="noStrike" dirty="0">
                          <a:solidFill>
                            <a:srgbClr val="000000"/>
                          </a:solidFill>
                          <a:effectLst/>
                          <a:latin typeface="Calibri"/>
                        </a:rPr>
                        <a:t>Total</a:t>
                      </a:r>
                    </a:p>
                  </a:txBody>
                  <a:tcPr marL="8572" marR="8572" marT="856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33 043 439</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32 610 141</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ctr"/>
                      <a:r>
                        <a:rPr lang="en-ZA" sz="1200" b="1" i="0" u="none" strike="noStrike">
                          <a:solidFill>
                            <a:srgbClr val="000000"/>
                          </a:solidFill>
                          <a:effectLst/>
                          <a:latin typeface="Calibri" panose="020F0502020204030204" pitchFamily="34" charset="0"/>
                        </a:rPr>
                        <a:t>R 433 298</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ctr"/>
                      <a:r>
                        <a:rPr lang="en-ZA" sz="1200" b="1" i="0" u="none" strike="noStrike" dirty="0">
                          <a:solidFill>
                            <a:srgbClr val="000000"/>
                          </a:solidFill>
                          <a:effectLst/>
                          <a:latin typeface="Calibri" panose="020F0502020204030204" pitchFamily="34" charset="0"/>
                        </a:rPr>
                        <a:t>99%</a:t>
                      </a: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297040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folio Committee - Quarter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9_GENERIC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Portfolio Committee - Quarter 3</Template>
  <TotalTime>10082</TotalTime>
  <Words>5855</Words>
  <Application>Microsoft Office PowerPoint</Application>
  <PresentationFormat>On-screen Show (4:3)</PresentationFormat>
  <Paragraphs>1603</Paragraphs>
  <Slides>52</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ＭＳ Ｐゴシック</vt:lpstr>
      <vt:lpstr>ＭＳ Ｐゴシック</vt:lpstr>
      <vt:lpstr>Arial</vt:lpstr>
      <vt:lpstr>Arial Narrow</vt:lpstr>
      <vt:lpstr>Calibri</vt:lpstr>
      <vt:lpstr>Symbol</vt:lpstr>
      <vt:lpstr>Times New Roman</vt:lpstr>
      <vt:lpstr>Wingdings</vt:lpstr>
      <vt:lpstr>Portfolio Committee - Quarter 3</vt:lpstr>
      <vt:lpstr>1_2019_GENERIC PRESENTATION</vt:lpstr>
      <vt:lpstr>DEPARTMENTAL PERFORMANCE REPORT QUARTER ENDING 31 MARCH 2020 (4th Quarter) PORTFOLIO COMMITTEE ON HUMAN SETTLEMENTS, WATER AND SANITATION  19 JUNE 2010 </vt:lpstr>
      <vt:lpstr>PRESENTATION OUTLINE</vt:lpstr>
      <vt:lpstr>1.purpose</vt:lpstr>
      <vt:lpstr>1.1 DEPARTMENTAL BUDGET STRUCTURE (ENE)</vt:lpstr>
      <vt:lpstr>1.2. HIGHLIGHTS </vt:lpstr>
      <vt:lpstr>2.  An Overview of Financial Performance   </vt:lpstr>
      <vt:lpstr>PowerPoint Presentation</vt:lpstr>
      <vt:lpstr>PowerPoint Presentation</vt:lpstr>
      <vt:lpstr>PowerPoint Presentation</vt:lpstr>
      <vt:lpstr>3. Departmental quarter 4 Performance as per the approved Annual Performance Plan 2019/20 &amp; TREND ANALYSIS</vt:lpstr>
      <vt:lpstr>PERFORMANCE MEASUREMENT</vt:lpstr>
      <vt:lpstr>PowerPoint Presentation</vt:lpstr>
      <vt:lpstr>3.1. ADMINISTRATION</vt:lpstr>
      <vt:lpstr>ADMINISTRATION Cont., </vt:lpstr>
      <vt:lpstr>ADMINISTRATION Cont.,</vt:lpstr>
      <vt:lpstr>ADMINISTRATION Cont.,</vt:lpstr>
      <vt:lpstr>ADMINISTRATION Cont.,</vt:lpstr>
      <vt:lpstr>ADMINISTRATION Cont.,</vt:lpstr>
      <vt:lpstr>ADMINISTRATION Cont.,</vt:lpstr>
      <vt:lpstr>3.2. HUMAN SETTLEMENTS POLICY AND STRATEGY </vt:lpstr>
      <vt:lpstr>HUMAN SETTLEMENBTS POLICY AND STRATEGY Cont.,</vt:lpstr>
      <vt:lpstr>HUMAN SETTLEMENTS POLICY AND STRATEGY Cont.,</vt:lpstr>
      <vt:lpstr> HUMAN SETTLEMENTS POLICY AND STRATEGY Cont., </vt:lpstr>
      <vt:lpstr> HUMAN SETTLEMENTS POLICY AND STRATEGY Cont., </vt:lpstr>
      <vt:lpstr>HUMAN SETTLEMENTS POLICY AND STRATEGY  Cont.,</vt:lpstr>
      <vt:lpstr>HUMAN SETTLEMENTS POLICY AND STRATEGY  Cont.,</vt:lpstr>
      <vt:lpstr>HUMAN SETTLEMENTS POLICY AND STRATEGY Cont.,</vt:lpstr>
      <vt:lpstr>HUMAN SETTLEMENTS POLICY AND STRATEGY  Cont.,</vt:lpstr>
      <vt:lpstr>3.3.PROGRAMME MONITORING AND DELIVERY SUPPORT</vt:lpstr>
      <vt:lpstr> PROGRAMME MONITORING AND DELIVERY SUPPORT Cont.,  </vt:lpstr>
      <vt:lpstr>   PROGRAMME MONITORING AND DELIVERY SUPPORT Cont.,   </vt:lpstr>
      <vt:lpstr>PROGRAMME MONITORING AND DELIVERY SUPPORT Cont.,  </vt:lpstr>
      <vt:lpstr>PROGRAMME MONITORING AND DELIVERY SUPPORT Cont.,  </vt:lpstr>
      <vt:lpstr>PROGRAMME MONITORING AND DELIVERY SUPPORT Cont.,  </vt:lpstr>
      <vt:lpstr>PROGRAMME MONITORING AND DELIVERY SUPPORT Cont.,  </vt:lpstr>
      <vt:lpstr>PROGRAMME MONITORING AND DELIVERY SUPPORT Cont.,  </vt:lpstr>
      <vt:lpstr>3.4. HOUSING DEVELOPMENT FINANCE</vt:lpstr>
      <vt:lpstr>  HOUSING DEVELOPMENT FINANCE Cont… </vt:lpstr>
      <vt:lpstr>HOUSING DEVELOPMENT FINANCE Cont.,</vt:lpstr>
      <vt:lpstr>   4. AN overview of grants performance </vt:lpstr>
      <vt:lpstr>4.1 Human Settlements Development Grant Expenditure (HSDG) Performance as at 31 March 2020</vt:lpstr>
      <vt:lpstr>PowerPoint Presentation</vt:lpstr>
      <vt:lpstr>PowerPoint Presentation</vt:lpstr>
      <vt:lpstr>PowerPoint Presentation</vt:lpstr>
      <vt:lpstr>4.2 URBAN SETTLEMENTS DEVELOPMENT GRANT (USDG)  EXPENDITURE PERFORMANCE AS AT 31 MARCH 2020</vt:lpstr>
      <vt:lpstr>SUMMARY OF USDG</vt:lpstr>
      <vt:lpstr>4.3. Title Deeds Restoration Grant Expenditure (TDRG) Performance as at 31 March 2020 </vt:lpstr>
      <vt:lpstr>4.4 Provincial Emergency Housing Grant Expenditure 2019/2020 (PEHG) Performance as at 31 March 2020</vt:lpstr>
      <vt:lpstr>4.5. Municipal Emergency Housing Grant 2019/2020 Expenditure as at  31 March 2020</vt:lpstr>
      <vt:lpstr>5. Areas that require attention for improved performance and actions implemented</vt:lpstr>
      <vt:lpstr>6. Recommendation</vt:lpstr>
      <vt:lpstr>PowerPoint Presentation</vt:lpstr>
    </vt:vector>
  </TitlesOfParts>
  <Company>Hewlett-Packard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Committee Presentation 19 February 2018</dc:title>
  <dc:creator>Kagisho</dc:creator>
  <cp:lastModifiedBy>Shaun Mlanzeli</cp:lastModifiedBy>
  <cp:revision>700</cp:revision>
  <cp:lastPrinted>2020-06-16T10:32:51Z</cp:lastPrinted>
  <dcterms:created xsi:type="dcterms:W3CDTF">2019-02-08T05:51:46Z</dcterms:created>
  <dcterms:modified xsi:type="dcterms:W3CDTF">2020-06-17T12:44:04Z</dcterms:modified>
</cp:coreProperties>
</file>