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61" r:id="rId5"/>
    <p:sldId id="258" r:id="rId6"/>
    <p:sldId id="260" r:id="rId7"/>
    <p:sldId id="262" r:id="rId8"/>
    <p:sldId id="265" r:id="rId9"/>
    <p:sldId id="259" r:id="rId10"/>
    <p:sldId id="263" r:id="rId11"/>
    <p:sldId id="264" r:id="rId12"/>
    <p:sldId id="267" r:id="rId13"/>
    <p:sldId id="268" r:id="rId14"/>
    <p:sldId id="269" r:id="rId15"/>
    <p:sldId id="270" r:id="rId16"/>
    <p:sldId id="290" r:id="rId17"/>
    <p:sldId id="271" r:id="rId18"/>
    <p:sldId id="272" r:id="rId19"/>
    <p:sldId id="273" r:id="rId20"/>
    <p:sldId id="274" r:id="rId21"/>
    <p:sldId id="275" r:id="rId22"/>
    <p:sldId id="276" r:id="rId23"/>
    <p:sldId id="277" r:id="rId24"/>
    <p:sldId id="278" r:id="rId25"/>
    <p:sldId id="279" r:id="rId26"/>
    <p:sldId id="280" r:id="rId27"/>
    <p:sldId id="288" r:id="rId28"/>
    <p:sldId id="281" r:id="rId29"/>
    <p:sldId id="282" r:id="rId30"/>
    <p:sldId id="283" r:id="rId31"/>
    <p:sldId id="284" r:id="rId32"/>
    <p:sldId id="285" r:id="rId33"/>
    <p:sldId id="286" r:id="rId34"/>
    <p:sldId id="289" r:id="rId35"/>
    <p:sldId id="287" r:id="rId3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0E34A-696F-4046-AF81-E58B1BCA592D}"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BD5CC7C6-DAE8-4F8F-BCA7-CF44F35DA01F}">
      <dgm:prSet phldrT="[Text]"/>
      <dgm:spPr/>
      <dgm:t>
        <a:bodyPr/>
        <a:lstStyle/>
        <a:p>
          <a:r>
            <a:rPr lang="en-US" dirty="0" smtClean="0"/>
            <a:t>Acting Principal</a:t>
          </a:r>
        </a:p>
        <a:p>
          <a:r>
            <a:rPr lang="en-US" dirty="0" smtClean="0"/>
            <a:t>DR AE MASHELE</a:t>
          </a:r>
          <a:endParaRPr lang="en-US" dirty="0"/>
        </a:p>
      </dgm:t>
    </dgm:pt>
    <dgm:pt modelId="{573DA1D2-790B-48E4-9A37-6F30AE59C90F}" type="parTrans" cxnId="{375FC3C6-2BFF-4BF9-ABFC-D6495B8F7796}">
      <dgm:prSet/>
      <dgm:spPr/>
      <dgm:t>
        <a:bodyPr/>
        <a:lstStyle/>
        <a:p>
          <a:endParaRPr lang="en-US"/>
        </a:p>
      </dgm:t>
    </dgm:pt>
    <dgm:pt modelId="{EDA44F89-0F6A-4BE2-8DF4-A6B39F45F942}" type="sibTrans" cxnId="{375FC3C6-2BFF-4BF9-ABFC-D6495B8F7796}">
      <dgm:prSet/>
      <dgm:spPr/>
      <dgm:t>
        <a:bodyPr/>
        <a:lstStyle/>
        <a:p>
          <a:endParaRPr lang="en-US"/>
        </a:p>
      </dgm:t>
    </dgm:pt>
    <dgm:pt modelId="{08B4948F-5298-45AB-A3AC-A8A713E804F5}">
      <dgm:prSet phldrT="[Text]"/>
      <dgm:spPr/>
      <dgm:t>
        <a:bodyPr/>
        <a:lstStyle/>
        <a:p>
          <a:r>
            <a:rPr lang="en-US" dirty="0" smtClean="0"/>
            <a:t>Deputy Principal:  Academic</a:t>
          </a:r>
        </a:p>
        <a:p>
          <a:r>
            <a:rPr lang="en-US" dirty="0" smtClean="0"/>
            <a:t>MR TPS MOGOTSI</a:t>
          </a:r>
          <a:endParaRPr lang="en-US" dirty="0"/>
        </a:p>
      </dgm:t>
    </dgm:pt>
    <dgm:pt modelId="{AF5CF877-357A-4ACF-9ACD-8A4369845F23}" type="parTrans" cxnId="{58EA21EA-50BB-4170-9977-0C66941895A3}">
      <dgm:prSet/>
      <dgm:spPr/>
      <dgm:t>
        <a:bodyPr/>
        <a:lstStyle/>
        <a:p>
          <a:endParaRPr lang="en-US"/>
        </a:p>
      </dgm:t>
    </dgm:pt>
    <dgm:pt modelId="{8C4D3C99-B735-4690-A438-FF5B52E414A5}" type="sibTrans" cxnId="{58EA21EA-50BB-4170-9977-0C66941895A3}">
      <dgm:prSet/>
      <dgm:spPr/>
      <dgm:t>
        <a:bodyPr/>
        <a:lstStyle/>
        <a:p>
          <a:endParaRPr lang="en-US"/>
        </a:p>
      </dgm:t>
    </dgm:pt>
    <dgm:pt modelId="{4723423A-793F-47CA-837C-E686F13B4DB7}">
      <dgm:prSet phldrT="[Text]"/>
      <dgm:spPr/>
      <dgm:t>
        <a:bodyPr/>
        <a:lstStyle/>
        <a:p>
          <a:r>
            <a:rPr lang="en-US" dirty="0" smtClean="0"/>
            <a:t>Deputy Principal:  Corporate</a:t>
          </a:r>
        </a:p>
        <a:p>
          <a:r>
            <a:rPr lang="en-US" dirty="0" smtClean="0"/>
            <a:t>MR D PHAKA</a:t>
          </a:r>
          <a:endParaRPr lang="en-US" dirty="0"/>
        </a:p>
      </dgm:t>
    </dgm:pt>
    <dgm:pt modelId="{C4A9EDD7-E950-47A2-9269-A561B9805D95}" type="parTrans" cxnId="{33A73D08-7033-4935-A141-97232A4F64EE}">
      <dgm:prSet/>
      <dgm:spPr/>
      <dgm:t>
        <a:bodyPr/>
        <a:lstStyle/>
        <a:p>
          <a:endParaRPr lang="en-US"/>
        </a:p>
      </dgm:t>
    </dgm:pt>
    <dgm:pt modelId="{4FCE72A5-793D-4206-875B-DFCEE8879069}" type="sibTrans" cxnId="{33A73D08-7033-4935-A141-97232A4F64EE}">
      <dgm:prSet/>
      <dgm:spPr/>
      <dgm:t>
        <a:bodyPr/>
        <a:lstStyle/>
        <a:p>
          <a:endParaRPr lang="en-US"/>
        </a:p>
      </dgm:t>
    </dgm:pt>
    <dgm:pt modelId="{BE6D6372-DEB6-4FD8-B6FC-021809F468F6}">
      <dgm:prSet phldrT="[Text]"/>
      <dgm:spPr/>
      <dgm:t>
        <a:bodyPr/>
        <a:lstStyle/>
        <a:p>
          <a:r>
            <a:rPr lang="en-US" dirty="0" smtClean="0"/>
            <a:t>Deputy Principal:  Finance</a:t>
          </a:r>
        </a:p>
        <a:p>
          <a:r>
            <a:rPr lang="en-US" dirty="0" smtClean="0"/>
            <a:t>MR AR ALLI</a:t>
          </a:r>
          <a:endParaRPr lang="en-US" dirty="0"/>
        </a:p>
      </dgm:t>
    </dgm:pt>
    <dgm:pt modelId="{E50BDFFB-9D8F-46EA-922C-4E2CB47E6972}" type="parTrans" cxnId="{8542F333-286C-469A-92D2-C9B39CBB0E51}">
      <dgm:prSet/>
      <dgm:spPr/>
      <dgm:t>
        <a:bodyPr/>
        <a:lstStyle/>
        <a:p>
          <a:endParaRPr lang="en-US"/>
        </a:p>
      </dgm:t>
    </dgm:pt>
    <dgm:pt modelId="{6D5F0116-9FF6-4A50-B349-08EF212FF0BA}" type="sibTrans" cxnId="{8542F333-286C-469A-92D2-C9B39CBB0E51}">
      <dgm:prSet/>
      <dgm:spPr/>
      <dgm:t>
        <a:bodyPr/>
        <a:lstStyle/>
        <a:p>
          <a:endParaRPr lang="en-US"/>
        </a:p>
      </dgm:t>
    </dgm:pt>
    <dgm:pt modelId="{2B82E21B-24C9-42EA-B529-A7EF994C2927}">
      <dgm:prSet/>
      <dgm:spPr/>
      <dgm:t>
        <a:bodyPr/>
        <a:lstStyle/>
        <a:p>
          <a:r>
            <a:rPr lang="en-US" dirty="0" smtClean="0"/>
            <a:t>Deputy Principal: Registrar</a:t>
          </a:r>
        </a:p>
        <a:p>
          <a:r>
            <a:rPr lang="en-US" dirty="0" smtClean="0"/>
            <a:t>(VACANT)</a:t>
          </a:r>
          <a:endParaRPr lang="en-US" dirty="0"/>
        </a:p>
      </dgm:t>
    </dgm:pt>
    <dgm:pt modelId="{62057BD0-AF90-4022-A9DC-3273D78A6AC6}" type="parTrans" cxnId="{F24ECCA2-CC58-4BBA-BBC0-D999A71917DF}">
      <dgm:prSet/>
      <dgm:spPr/>
      <dgm:t>
        <a:bodyPr/>
        <a:lstStyle/>
        <a:p>
          <a:endParaRPr lang="en-US"/>
        </a:p>
      </dgm:t>
    </dgm:pt>
    <dgm:pt modelId="{94C6133F-0C50-4040-A2E7-19EF4CC35937}" type="sibTrans" cxnId="{F24ECCA2-CC58-4BBA-BBC0-D999A71917DF}">
      <dgm:prSet/>
      <dgm:spPr/>
      <dgm:t>
        <a:bodyPr/>
        <a:lstStyle/>
        <a:p>
          <a:endParaRPr lang="en-US"/>
        </a:p>
      </dgm:t>
    </dgm:pt>
    <dgm:pt modelId="{0AC2C15E-C380-425C-A237-19267F2840DC}" type="pres">
      <dgm:prSet presAssocID="{3C40E34A-696F-4046-AF81-E58B1BCA592D}" presName="hierChild1" presStyleCnt="0">
        <dgm:presLayoutVars>
          <dgm:orgChart val="1"/>
          <dgm:chPref val="1"/>
          <dgm:dir/>
          <dgm:animOne val="branch"/>
          <dgm:animLvl val="lvl"/>
          <dgm:resizeHandles/>
        </dgm:presLayoutVars>
      </dgm:prSet>
      <dgm:spPr/>
      <dgm:t>
        <a:bodyPr/>
        <a:lstStyle/>
        <a:p>
          <a:endParaRPr lang="en-US"/>
        </a:p>
      </dgm:t>
    </dgm:pt>
    <dgm:pt modelId="{AF9F128A-0065-4A78-983E-2D9D8DABC165}" type="pres">
      <dgm:prSet presAssocID="{BD5CC7C6-DAE8-4F8F-BCA7-CF44F35DA01F}" presName="hierRoot1" presStyleCnt="0">
        <dgm:presLayoutVars>
          <dgm:hierBranch val="init"/>
        </dgm:presLayoutVars>
      </dgm:prSet>
      <dgm:spPr/>
    </dgm:pt>
    <dgm:pt modelId="{155CA8DE-F227-4621-85BF-3D30DFBCCF79}" type="pres">
      <dgm:prSet presAssocID="{BD5CC7C6-DAE8-4F8F-BCA7-CF44F35DA01F}" presName="rootComposite1" presStyleCnt="0"/>
      <dgm:spPr/>
    </dgm:pt>
    <dgm:pt modelId="{7F875C4E-785D-4308-8469-ED996F012D88}" type="pres">
      <dgm:prSet presAssocID="{BD5CC7C6-DAE8-4F8F-BCA7-CF44F35DA01F}" presName="rootText1" presStyleLbl="node0" presStyleIdx="0" presStyleCnt="1">
        <dgm:presLayoutVars>
          <dgm:chPref val="3"/>
        </dgm:presLayoutVars>
      </dgm:prSet>
      <dgm:spPr/>
      <dgm:t>
        <a:bodyPr/>
        <a:lstStyle/>
        <a:p>
          <a:endParaRPr lang="en-US"/>
        </a:p>
      </dgm:t>
    </dgm:pt>
    <dgm:pt modelId="{F8C4AD8A-663B-490C-BB4B-7A2A0E2D43EC}" type="pres">
      <dgm:prSet presAssocID="{BD5CC7C6-DAE8-4F8F-BCA7-CF44F35DA01F}" presName="rootConnector1" presStyleLbl="node1" presStyleIdx="0" presStyleCnt="0"/>
      <dgm:spPr/>
      <dgm:t>
        <a:bodyPr/>
        <a:lstStyle/>
        <a:p>
          <a:endParaRPr lang="en-US"/>
        </a:p>
      </dgm:t>
    </dgm:pt>
    <dgm:pt modelId="{B0A0C383-EC78-489C-A3D4-053963A8DA57}" type="pres">
      <dgm:prSet presAssocID="{BD5CC7C6-DAE8-4F8F-BCA7-CF44F35DA01F}" presName="hierChild2" presStyleCnt="0"/>
      <dgm:spPr/>
    </dgm:pt>
    <dgm:pt modelId="{93E1D744-7F05-44D8-A9A1-F8791286A658}" type="pres">
      <dgm:prSet presAssocID="{AF5CF877-357A-4ACF-9ACD-8A4369845F23}" presName="Name37" presStyleLbl="parChTrans1D2" presStyleIdx="0" presStyleCnt="4"/>
      <dgm:spPr/>
      <dgm:t>
        <a:bodyPr/>
        <a:lstStyle/>
        <a:p>
          <a:endParaRPr lang="en-US"/>
        </a:p>
      </dgm:t>
    </dgm:pt>
    <dgm:pt modelId="{ADE3DFC2-20C1-4AD7-A2B2-330EAF364B26}" type="pres">
      <dgm:prSet presAssocID="{08B4948F-5298-45AB-A3AC-A8A713E804F5}" presName="hierRoot2" presStyleCnt="0">
        <dgm:presLayoutVars>
          <dgm:hierBranch val="init"/>
        </dgm:presLayoutVars>
      </dgm:prSet>
      <dgm:spPr/>
    </dgm:pt>
    <dgm:pt modelId="{1117168B-7495-4EDB-9538-A270AEF7C7B6}" type="pres">
      <dgm:prSet presAssocID="{08B4948F-5298-45AB-A3AC-A8A713E804F5}" presName="rootComposite" presStyleCnt="0"/>
      <dgm:spPr/>
    </dgm:pt>
    <dgm:pt modelId="{BEA82074-CA0C-442F-9B52-905F466C5E81}" type="pres">
      <dgm:prSet presAssocID="{08B4948F-5298-45AB-A3AC-A8A713E804F5}" presName="rootText" presStyleLbl="node2" presStyleIdx="0" presStyleCnt="4">
        <dgm:presLayoutVars>
          <dgm:chPref val="3"/>
        </dgm:presLayoutVars>
      </dgm:prSet>
      <dgm:spPr/>
      <dgm:t>
        <a:bodyPr/>
        <a:lstStyle/>
        <a:p>
          <a:endParaRPr lang="en-US"/>
        </a:p>
      </dgm:t>
    </dgm:pt>
    <dgm:pt modelId="{606EC3BC-CE39-4DE6-8C0D-51BEA596EC1B}" type="pres">
      <dgm:prSet presAssocID="{08B4948F-5298-45AB-A3AC-A8A713E804F5}" presName="rootConnector" presStyleLbl="node2" presStyleIdx="0" presStyleCnt="4"/>
      <dgm:spPr/>
      <dgm:t>
        <a:bodyPr/>
        <a:lstStyle/>
        <a:p>
          <a:endParaRPr lang="en-US"/>
        </a:p>
      </dgm:t>
    </dgm:pt>
    <dgm:pt modelId="{AF170D97-1F17-4388-B7E1-84F68319AABB}" type="pres">
      <dgm:prSet presAssocID="{08B4948F-5298-45AB-A3AC-A8A713E804F5}" presName="hierChild4" presStyleCnt="0"/>
      <dgm:spPr/>
    </dgm:pt>
    <dgm:pt modelId="{C86EAD42-F49D-4C51-AD77-A8ACD01E268E}" type="pres">
      <dgm:prSet presAssocID="{08B4948F-5298-45AB-A3AC-A8A713E804F5}" presName="hierChild5" presStyleCnt="0"/>
      <dgm:spPr/>
    </dgm:pt>
    <dgm:pt modelId="{D6D0EA56-E8D3-4FA8-97B5-F14D7126E17E}" type="pres">
      <dgm:prSet presAssocID="{C4A9EDD7-E950-47A2-9269-A561B9805D95}" presName="Name37" presStyleLbl="parChTrans1D2" presStyleIdx="1" presStyleCnt="4"/>
      <dgm:spPr/>
      <dgm:t>
        <a:bodyPr/>
        <a:lstStyle/>
        <a:p>
          <a:endParaRPr lang="en-US"/>
        </a:p>
      </dgm:t>
    </dgm:pt>
    <dgm:pt modelId="{6CFF938B-B0C2-4B49-A62F-1F71D7A5E214}" type="pres">
      <dgm:prSet presAssocID="{4723423A-793F-47CA-837C-E686F13B4DB7}" presName="hierRoot2" presStyleCnt="0">
        <dgm:presLayoutVars>
          <dgm:hierBranch val="init"/>
        </dgm:presLayoutVars>
      </dgm:prSet>
      <dgm:spPr/>
    </dgm:pt>
    <dgm:pt modelId="{A1A5F14A-309D-4E57-93C3-8E8ABBAC6989}" type="pres">
      <dgm:prSet presAssocID="{4723423A-793F-47CA-837C-E686F13B4DB7}" presName="rootComposite" presStyleCnt="0"/>
      <dgm:spPr/>
    </dgm:pt>
    <dgm:pt modelId="{48CD9CE0-1E79-4D49-933C-BC21DB9DD572}" type="pres">
      <dgm:prSet presAssocID="{4723423A-793F-47CA-837C-E686F13B4DB7}" presName="rootText" presStyleLbl="node2" presStyleIdx="1" presStyleCnt="4">
        <dgm:presLayoutVars>
          <dgm:chPref val="3"/>
        </dgm:presLayoutVars>
      </dgm:prSet>
      <dgm:spPr/>
      <dgm:t>
        <a:bodyPr/>
        <a:lstStyle/>
        <a:p>
          <a:endParaRPr lang="en-US"/>
        </a:p>
      </dgm:t>
    </dgm:pt>
    <dgm:pt modelId="{7C5CFD42-7808-4429-9AD5-5F326A0A9CAB}" type="pres">
      <dgm:prSet presAssocID="{4723423A-793F-47CA-837C-E686F13B4DB7}" presName="rootConnector" presStyleLbl="node2" presStyleIdx="1" presStyleCnt="4"/>
      <dgm:spPr/>
      <dgm:t>
        <a:bodyPr/>
        <a:lstStyle/>
        <a:p>
          <a:endParaRPr lang="en-US"/>
        </a:p>
      </dgm:t>
    </dgm:pt>
    <dgm:pt modelId="{84AC56D4-BDBA-42A3-8530-EE616A685D0A}" type="pres">
      <dgm:prSet presAssocID="{4723423A-793F-47CA-837C-E686F13B4DB7}" presName="hierChild4" presStyleCnt="0"/>
      <dgm:spPr/>
    </dgm:pt>
    <dgm:pt modelId="{38952F4F-1A68-4864-A72C-6103D142D4A8}" type="pres">
      <dgm:prSet presAssocID="{4723423A-793F-47CA-837C-E686F13B4DB7}" presName="hierChild5" presStyleCnt="0"/>
      <dgm:spPr/>
    </dgm:pt>
    <dgm:pt modelId="{EBB8EEBA-57CF-48D3-808B-4F7108D91ACB}" type="pres">
      <dgm:prSet presAssocID="{E50BDFFB-9D8F-46EA-922C-4E2CB47E6972}" presName="Name37" presStyleLbl="parChTrans1D2" presStyleIdx="2" presStyleCnt="4"/>
      <dgm:spPr/>
      <dgm:t>
        <a:bodyPr/>
        <a:lstStyle/>
        <a:p>
          <a:endParaRPr lang="en-US"/>
        </a:p>
      </dgm:t>
    </dgm:pt>
    <dgm:pt modelId="{5627DCD4-19EA-4611-A49E-B394C718C7DF}" type="pres">
      <dgm:prSet presAssocID="{BE6D6372-DEB6-4FD8-B6FC-021809F468F6}" presName="hierRoot2" presStyleCnt="0">
        <dgm:presLayoutVars>
          <dgm:hierBranch val="init"/>
        </dgm:presLayoutVars>
      </dgm:prSet>
      <dgm:spPr/>
    </dgm:pt>
    <dgm:pt modelId="{75308C4F-89AC-48AB-A6D4-A04AF5D4A410}" type="pres">
      <dgm:prSet presAssocID="{BE6D6372-DEB6-4FD8-B6FC-021809F468F6}" presName="rootComposite" presStyleCnt="0"/>
      <dgm:spPr/>
    </dgm:pt>
    <dgm:pt modelId="{84503F98-6FDD-46B1-B998-11EBCC47B60F}" type="pres">
      <dgm:prSet presAssocID="{BE6D6372-DEB6-4FD8-B6FC-021809F468F6}" presName="rootText" presStyleLbl="node2" presStyleIdx="2" presStyleCnt="4">
        <dgm:presLayoutVars>
          <dgm:chPref val="3"/>
        </dgm:presLayoutVars>
      </dgm:prSet>
      <dgm:spPr/>
      <dgm:t>
        <a:bodyPr/>
        <a:lstStyle/>
        <a:p>
          <a:endParaRPr lang="en-US"/>
        </a:p>
      </dgm:t>
    </dgm:pt>
    <dgm:pt modelId="{840BB8F2-2566-40E6-9754-4F544207AF73}" type="pres">
      <dgm:prSet presAssocID="{BE6D6372-DEB6-4FD8-B6FC-021809F468F6}" presName="rootConnector" presStyleLbl="node2" presStyleIdx="2" presStyleCnt="4"/>
      <dgm:spPr/>
      <dgm:t>
        <a:bodyPr/>
        <a:lstStyle/>
        <a:p>
          <a:endParaRPr lang="en-US"/>
        </a:p>
      </dgm:t>
    </dgm:pt>
    <dgm:pt modelId="{0B5BA66B-4682-4F4D-903D-D6958997E19E}" type="pres">
      <dgm:prSet presAssocID="{BE6D6372-DEB6-4FD8-B6FC-021809F468F6}" presName="hierChild4" presStyleCnt="0"/>
      <dgm:spPr/>
    </dgm:pt>
    <dgm:pt modelId="{A1CE4CE2-C88D-4355-AB60-300B16B84DAA}" type="pres">
      <dgm:prSet presAssocID="{BE6D6372-DEB6-4FD8-B6FC-021809F468F6}" presName="hierChild5" presStyleCnt="0"/>
      <dgm:spPr/>
    </dgm:pt>
    <dgm:pt modelId="{7ABE3832-2C8B-47C9-B6E0-19CFE7391198}" type="pres">
      <dgm:prSet presAssocID="{62057BD0-AF90-4022-A9DC-3273D78A6AC6}" presName="Name37" presStyleLbl="parChTrans1D2" presStyleIdx="3" presStyleCnt="4"/>
      <dgm:spPr/>
      <dgm:t>
        <a:bodyPr/>
        <a:lstStyle/>
        <a:p>
          <a:endParaRPr lang="en-US"/>
        </a:p>
      </dgm:t>
    </dgm:pt>
    <dgm:pt modelId="{60C7C4FC-195B-4A05-AC4D-9544637B1C95}" type="pres">
      <dgm:prSet presAssocID="{2B82E21B-24C9-42EA-B529-A7EF994C2927}" presName="hierRoot2" presStyleCnt="0">
        <dgm:presLayoutVars>
          <dgm:hierBranch val="init"/>
        </dgm:presLayoutVars>
      </dgm:prSet>
      <dgm:spPr/>
    </dgm:pt>
    <dgm:pt modelId="{D30373E2-416F-451E-B837-9EBF9C051C0B}" type="pres">
      <dgm:prSet presAssocID="{2B82E21B-24C9-42EA-B529-A7EF994C2927}" presName="rootComposite" presStyleCnt="0"/>
      <dgm:spPr/>
    </dgm:pt>
    <dgm:pt modelId="{84F889E6-CEAC-446D-B89E-ADA78F04AB54}" type="pres">
      <dgm:prSet presAssocID="{2B82E21B-24C9-42EA-B529-A7EF994C2927}" presName="rootText" presStyleLbl="node2" presStyleIdx="3" presStyleCnt="4">
        <dgm:presLayoutVars>
          <dgm:chPref val="3"/>
        </dgm:presLayoutVars>
      </dgm:prSet>
      <dgm:spPr/>
      <dgm:t>
        <a:bodyPr/>
        <a:lstStyle/>
        <a:p>
          <a:endParaRPr lang="en-US"/>
        </a:p>
      </dgm:t>
    </dgm:pt>
    <dgm:pt modelId="{36BDDEF4-BA0A-4B02-90FF-2247EFB7DDBF}" type="pres">
      <dgm:prSet presAssocID="{2B82E21B-24C9-42EA-B529-A7EF994C2927}" presName="rootConnector" presStyleLbl="node2" presStyleIdx="3" presStyleCnt="4"/>
      <dgm:spPr/>
      <dgm:t>
        <a:bodyPr/>
        <a:lstStyle/>
        <a:p>
          <a:endParaRPr lang="en-US"/>
        </a:p>
      </dgm:t>
    </dgm:pt>
    <dgm:pt modelId="{8C9B759A-762F-4A1E-88E4-A2E06AD46C6A}" type="pres">
      <dgm:prSet presAssocID="{2B82E21B-24C9-42EA-B529-A7EF994C2927}" presName="hierChild4" presStyleCnt="0"/>
      <dgm:spPr/>
    </dgm:pt>
    <dgm:pt modelId="{F3B0A7F0-F88E-4054-9CA1-55D8DC6C4AE4}" type="pres">
      <dgm:prSet presAssocID="{2B82E21B-24C9-42EA-B529-A7EF994C2927}" presName="hierChild5" presStyleCnt="0"/>
      <dgm:spPr/>
    </dgm:pt>
    <dgm:pt modelId="{B0EFBB0C-48B4-471B-8936-AE85D4720F72}" type="pres">
      <dgm:prSet presAssocID="{BD5CC7C6-DAE8-4F8F-BCA7-CF44F35DA01F}" presName="hierChild3" presStyleCnt="0"/>
      <dgm:spPr/>
    </dgm:pt>
  </dgm:ptLst>
  <dgm:cxnLst>
    <dgm:cxn modelId="{58EA21EA-50BB-4170-9977-0C66941895A3}" srcId="{BD5CC7C6-DAE8-4F8F-BCA7-CF44F35DA01F}" destId="{08B4948F-5298-45AB-A3AC-A8A713E804F5}" srcOrd="0" destOrd="0" parTransId="{AF5CF877-357A-4ACF-9ACD-8A4369845F23}" sibTransId="{8C4D3C99-B735-4690-A438-FF5B52E414A5}"/>
    <dgm:cxn modelId="{B9D804F2-05A5-4C93-A7FA-7DA36BBC25F3}" type="presOf" srcId="{AF5CF877-357A-4ACF-9ACD-8A4369845F23}" destId="{93E1D744-7F05-44D8-A9A1-F8791286A658}" srcOrd="0" destOrd="0" presId="urn:microsoft.com/office/officeart/2005/8/layout/orgChart1"/>
    <dgm:cxn modelId="{4B65FD5E-7D62-4511-9582-23F40967934A}" type="presOf" srcId="{2B82E21B-24C9-42EA-B529-A7EF994C2927}" destId="{84F889E6-CEAC-446D-B89E-ADA78F04AB54}" srcOrd="0" destOrd="0" presId="urn:microsoft.com/office/officeart/2005/8/layout/orgChart1"/>
    <dgm:cxn modelId="{EA6E29F5-FD15-452E-B59C-4393E9F3D649}" type="presOf" srcId="{62057BD0-AF90-4022-A9DC-3273D78A6AC6}" destId="{7ABE3832-2C8B-47C9-B6E0-19CFE7391198}" srcOrd="0" destOrd="0" presId="urn:microsoft.com/office/officeart/2005/8/layout/orgChart1"/>
    <dgm:cxn modelId="{D8DCBE5E-9AB9-4FCD-ADAE-7192F8C3B532}" type="presOf" srcId="{4723423A-793F-47CA-837C-E686F13B4DB7}" destId="{7C5CFD42-7808-4429-9AD5-5F326A0A9CAB}" srcOrd="1" destOrd="0" presId="urn:microsoft.com/office/officeart/2005/8/layout/orgChart1"/>
    <dgm:cxn modelId="{7FA5E57F-8989-4686-881A-77BF99C12B23}" type="presOf" srcId="{2B82E21B-24C9-42EA-B529-A7EF994C2927}" destId="{36BDDEF4-BA0A-4B02-90FF-2247EFB7DDBF}" srcOrd="1" destOrd="0" presId="urn:microsoft.com/office/officeart/2005/8/layout/orgChart1"/>
    <dgm:cxn modelId="{8DB4F814-AFAB-4569-8E33-544B4DAE8BB3}" type="presOf" srcId="{BE6D6372-DEB6-4FD8-B6FC-021809F468F6}" destId="{84503F98-6FDD-46B1-B998-11EBCC47B60F}" srcOrd="0" destOrd="0" presId="urn:microsoft.com/office/officeart/2005/8/layout/orgChart1"/>
    <dgm:cxn modelId="{8542F333-286C-469A-92D2-C9B39CBB0E51}" srcId="{BD5CC7C6-DAE8-4F8F-BCA7-CF44F35DA01F}" destId="{BE6D6372-DEB6-4FD8-B6FC-021809F468F6}" srcOrd="2" destOrd="0" parTransId="{E50BDFFB-9D8F-46EA-922C-4E2CB47E6972}" sibTransId="{6D5F0116-9FF6-4A50-B349-08EF212FF0BA}"/>
    <dgm:cxn modelId="{5ABE15DC-DD2D-42DC-970F-688771497881}" type="presOf" srcId="{BD5CC7C6-DAE8-4F8F-BCA7-CF44F35DA01F}" destId="{F8C4AD8A-663B-490C-BB4B-7A2A0E2D43EC}" srcOrd="1" destOrd="0" presId="urn:microsoft.com/office/officeart/2005/8/layout/orgChart1"/>
    <dgm:cxn modelId="{9525C8D9-04A7-4784-8D7B-ABBD3CCE389C}" type="presOf" srcId="{BD5CC7C6-DAE8-4F8F-BCA7-CF44F35DA01F}" destId="{7F875C4E-785D-4308-8469-ED996F012D88}" srcOrd="0" destOrd="0" presId="urn:microsoft.com/office/officeart/2005/8/layout/orgChart1"/>
    <dgm:cxn modelId="{E8D44202-7601-47E8-A6FB-49B5CA144303}" type="presOf" srcId="{3C40E34A-696F-4046-AF81-E58B1BCA592D}" destId="{0AC2C15E-C380-425C-A237-19267F2840DC}" srcOrd="0" destOrd="0" presId="urn:microsoft.com/office/officeart/2005/8/layout/orgChart1"/>
    <dgm:cxn modelId="{2B878D5D-7C88-4600-BCD4-2E7049CFB00D}" type="presOf" srcId="{BE6D6372-DEB6-4FD8-B6FC-021809F468F6}" destId="{840BB8F2-2566-40E6-9754-4F544207AF73}" srcOrd="1" destOrd="0" presId="urn:microsoft.com/office/officeart/2005/8/layout/orgChart1"/>
    <dgm:cxn modelId="{83516F42-8583-4B45-9CCC-36AEB438EE5F}" type="presOf" srcId="{4723423A-793F-47CA-837C-E686F13B4DB7}" destId="{48CD9CE0-1E79-4D49-933C-BC21DB9DD572}" srcOrd="0" destOrd="0" presId="urn:microsoft.com/office/officeart/2005/8/layout/orgChart1"/>
    <dgm:cxn modelId="{B49710FE-6789-4ECE-AC63-D69802F417F8}" type="presOf" srcId="{C4A9EDD7-E950-47A2-9269-A561B9805D95}" destId="{D6D0EA56-E8D3-4FA8-97B5-F14D7126E17E}" srcOrd="0" destOrd="0" presId="urn:microsoft.com/office/officeart/2005/8/layout/orgChart1"/>
    <dgm:cxn modelId="{9E7270D4-5CC6-4FED-A17C-B08074476217}" type="presOf" srcId="{08B4948F-5298-45AB-A3AC-A8A713E804F5}" destId="{BEA82074-CA0C-442F-9B52-905F466C5E81}" srcOrd="0" destOrd="0" presId="urn:microsoft.com/office/officeart/2005/8/layout/orgChart1"/>
    <dgm:cxn modelId="{33A73D08-7033-4935-A141-97232A4F64EE}" srcId="{BD5CC7C6-DAE8-4F8F-BCA7-CF44F35DA01F}" destId="{4723423A-793F-47CA-837C-E686F13B4DB7}" srcOrd="1" destOrd="0" parTransId="{C4A9EDD7-E950-47A2-9269-A561B9805D95}" sibTransId="{4FCE72A5-793D-4206-875B-DFCEE8879069}"/>
    <dgm:cxn modelId="{F24ECCA2-CC58-4BBA-BBC0-D999A71917DF}" srcId="{BD5CC7C6-DAE8-4F8F-BCA7-CF44F35DA01F}" destId="{2B82E21B-24C9-42EA-B529-A7EF994C2927}" srcOrd="3" destOrd="0" parTransId="{62057BD0-AF90-4022-A9DC-3273D78A6AC6}" sibTransId="{94C6133F-0C50-4040-A2E7-19EF4CC35937}"/>
    <dgm:cxn modelId="{375FC3C6-2BFF-4BF9-ABFC-D6495B8F7796}" srcId="{3C40E34A-696F-4046-AF81-E58B1BCA592D}" destId="{BD5CC7C6-DAE8-4F8F-BCA7-CF44F35DA01F}" srcOrd="0" destOrd="0" parTransId="{573DA1D2-790B-48E4-9A37-6F30AE59C90F}" sibTransId="{EDA44F89-0F6A-4BE2-8DF4-A6B39F45F942}"/>
    <dgm:cxn modelId="{9DD96F54-EA31-47F4-9476-CA602D820688}" type="presOf" srcId="{E50BDFFB-9D8F-46EA-922C-4E2CB47E6972}" destId="{EBB8EEBA-57CF-48D3-808B-4F7108D91ACB}" srcOrd="0" destOrd="0" presId="urn:microsoft.com/office/officeart/2005/8/layout/orgChart1"/>
    <dgm:cxn modelId="{5499D4AE-0481-49AD-9F51-F0FDB2F25390}" type="presOf" srcId="{08B4948F-5298-45AB-A3AC-A8A713E804F5}" destId="{606EC3BC-CE39-4DE6-8C0D-51BEA596EC1B}" srcOrd="1" destOrd="0" presId="urn:microsoft.com/office/officeart/2005/8/layout/orgChart1"/>
    <dgm:cxn modelId="{3432CC3B-2CEF-4F32-B410-9E91C23D5391}" type="presParOf" srcId="{0AC2C15E-C380-425C-A237-19267F2840DC}" destId="{AF9F128A-0065-4A78-983E-2D9D8DABC165}" srcOrd="0" destOrd="0" presId="urn:microsoft.com/office/officeart/2005/8/layout/orgChart1"/>
    <dgm:cxn modelId="{421ABCD6-24F2-4BA2-8198-B263D5009C01}" type="presParOf" srcId="{AF9F128A-0065-4A78-983E-2D9D8DABC165}" destId="{155CA8DE-F227-4621-85BF-3D30DFBCCF79}" srcOrd="0" destOrd="0" presId="urn:microsoft.com/office/officeart/2005/8/layout/orgChart1"/>
    <dgm:cxn modelId="{D9124B84-4FFD-4965-BB03-244D30E9E7DE}" type="presParOf" srcId="{155CA8DE-F227-4621-85BF-3D30DFBCCF79}" destId="{7F875C4E-785D-4308-8469-ED996F012D88}" srcOrd="0" destOrd="0" presId="urn:microsoft.com/office/officeart/2005/8/layout/orgChart1"/>
    <dgm:cxn modelId="{E4F1AFBF-5854-41B9-97D3-CCD62B4677EB}" type="presParOf" srcId="{155CA8DE-F227-4621-85BF-3D30DFBCCF79}" destId="{F8C4AD8A-663B-490C-BB4B-7A2A0E2D43EC}" srcOrd="1" destOrd="0" presId="urn:microsoft.com/office/officeart/2005/8/layout/orgChart1"/>
    <dgm:cxn modelId="{99DDDB49-CAC8-4BB7-A6E2-4EFCF846AFAE}" type="presParOf" srcId="{AF9F128A-0065-4A78-983E-2D9D8DABC165}" destId="{B0A0C383-EC78-489C-A3D4-053963A8DA57}" srcOrd="1" destOrd="0" presId="urn:microsoft.com/office/officeart/2005/8/layout/orgChart1"/>
    <dgm:cxn modelId="{FA4D0455-06EE-468F-933D-A77609E54CEA}" type="presParOf" srcId="{B0A0C383-EC78-489C-A3D4-053963A8DA57}" destId="{93E1D744-7F05-44D8-A9A1-F8791286A658}" srcOrd="0" destOrd="0" presId="urn:microsoft.com/office/officeart/2005/8/layout/orgChart1"/>
    <dgm:cxn modelId="{00EF824E-E016-4F17-B292-158250407E64}" type="presParOf" srcId="{B0A0C383-EC78-489C-A3D4-053963A8DA57}" destId="{ADE3DFC2-20C1-4AD7-A2B2-330EAF364B26}" srcOrd="1" destOrd="0" presId="urn:microsoft.com/office/officeart/2005/8/layout/orgChart1"/>
    <dgm:cxn modelId="{002939B8-ECD8-45EE-9892-72ABE302D38B}" type="presParOf" srcId="{ADE3DFC2-20C1-4AD7-A2B2-330EAF364B26}" destId="{1117168B-7495-4EDB-9538-A270AEF7C7B6}" srcOrd="0" destOrd="0" presId="urn:microsoft.com/office/officeart/2005/8/layout/orgChart1"/>
    <dgm:cxn modelId="{09DAF0D0-3E79-466A-89B5-C2BB38C530D5}" type="presParOf" srcId="{1117168B-7495-4EDB-9538-A270AEF7C7B6}" destId="{BEA82074-CA0C-442F-9B52-905F466C5E81}" srcOrd="0" destOrd="0" presId="urn:microsoft.com/office/officeart/2005/8/layout/orgChart1"/>
    <dgm:cxn modelId="{74298C0A-CFB6-48D6-B176-6F21DB6A07C2}" type="presParOf" srcId="{1117168B-7495-4EDB-9538-A270AEF7C7B6}" destId="{606EC3BC-CE39-4DE6-8C0D-51BEA596EC1B}" srcOrd="1" destOrd="0" presId="urn:microsoft.com/office/officeart/2005/8/layout/orgChart1"/>
    <dgm:cxn modelId="{CDF763A2-EDD1-42AA-BE75-F38676323514}" type="presParOf" srcId="{ADE3DFC2-20C1-4AD7-A2B2-330EAF364B26}" destId="{AF170D97-1F17-4388-B7E1-84F68319AABB}" srcOrd="1" destOrd="0" presId="urn:microsoft.com/office/officeart/2005/8/layout/orgChart1"/>
    <dgm:cxn modelId="{31FB57CE-8446-4450-9443-D7DB96D9B3CE}" type="presParOf" srcId="{ADE3DFC2-20C1-4AD7-A2B2-330EAF364B26}" destId="{C86EAD42-F49D-4C51-AD77-A8ACD01E268E}" srcOrd="2" destOrd="0" presId="urn:microsoft.com/office/officeart/2005/8/layout/orgChart1"/>
    <dgm:cxn modelId="{703550B1-CDD2-4AC0-8164-3B484DB78875}" type="presParOf" srcId="{B0A0C383-EC78-489C-A3D4-053963A8DA57}" destId="{D6D0EA56-E8D3-4FA8-97B5-F14D7126E17E}" srcOrd="2" destOrd="0" presId="urn:microsoft.com/office/officeart/2005/8/layout/orgChart1"/>
    <dgm:cxn modelId="{18DA4014-CAC6-447B-99B4-FD35493A92F0}" type="presParOf" srcId="{B0A0C383-EC78-489C-A3D4-053963A8DA57}" destId="{6CFF938B-B0C2-4B49-A62F-1F71D7A5E214}" srcOrd="3" destOrd="0" presId="urn:microsoft.com/office/officeart/2005/8/layout/orgChart1"/>
    <dgm:cxn modelId="{1A56737E-9FFB-4F0E-93E5-647F32DE16B0}" type="presParOf" srcId="{6CFF938B-B0C2-4B49-A62F-1F71D7A5E214}" destId="{A1A5F14A-309D-4E57-93C3-8E8ABBAC6989}" srcOrd="0" destOrd="0" presId="urn:microsoft.com/office/officeart/2005/8/layout/orgChart1"/>
    <dgm:cxn modelId="{69835604-F84E-41C1-B077-EC6471412CA6}" type="presParOf" srcId="{A1A5F14A-309D-4E57-93C3-8E8ABBAC6989}" destId="{48CD9CE0-1E79-4D49-933C-BC21DB9DD572}" srcOrd="0" destOrd="0" presId="urn:microsoft.com/office/officeart/2005/8/layout/orgChart1"/>
    <dgm:cxn modelId="{E50A12D0-2172-4EF2-AE74-B8B24893D636}" type="presParOf" srcId="{A1A5F14A-309D-4E57-93C3-8E8ABBAC6989}" destId="{7C5CFD42-7808-4429-9AD5-5F326A0A9CAB}" srcOrd="1" destOrd="0" presId="urn:microsoft.com/office/officeart/2005/8/layout/orgChart1"/>
    <dgm:cxn modelId="{15A09AA2-3B99-4D63-B270-9651D0A3DDCE}" type="presParOf" srcId="{6CFF938B-B0C2-4B49-A62F-1F71D7A5E214}" destId="{84AC56D4-BDBA-42A3-8530-EE616A685D0A}" srcOrd="1" destOrd="0" presId="urn:microsoft.com/office/officeart/2005/8/layout/orgChart1"/>
    <dgm:cxn modelId="{D1D8F9DB-0170-4F7E-A419-E662DE5B0DFA}" type="presParOf" srcId="{6CFF938B-B0C2-4B49-A62F-1F71D7A5E214}" destId="{38952F4F-1A68-4864-A72C-6103D142D4A8}" srcOrd="2" destOrd="0" presId="urn:microsoft.com/office/officeart/2005/8/layout/orgChart1"/>
    <dgm:cxn modelId="{CF8BAA66-AD9B-4CA8-A7D1-EE9D9E3EC9B0}" type="presParOf" srcId="{B0A0C383-EC78-489C-A3D4-053963A8DA57}" destId="{EBB8EEBA-57CF-48D3-808B-4F7108D91ACB}" srcOrd="4" destOrd="0" presId="urn:microsoft.com/office/officeart/2005/8/layout/orgChart1"/>
    <dgm:cxn modelId="{7981A302-C49D-4C8F-BE93-62C9ED278D54}" type="presParOf" srcId="{B0A0C383-EC78-489C-A3D4-053963A8DA57}" destId="{5627DCD4-19EA-4611-A49E-B394C718C7DF}" srcOrd="5" destOrd="0" presId="urn:microsoft.com/office/officeart/2005/8/layout/orgChart1"/>
    <dgm:cxn modelId="{9199236D-666C-48DC-A416-15331DD1D6E3}" type="presParOf" srcId="{5627DCD4-19EA-4611-A49E-B394C718C7DF}" destId="{75308C4F-89AC-48AB-A6D4-A04AF5D4A410}" srcOrd="0" destOrd="0" presId="urn:microsoft.com/office/officeart/2005/8/layout/orgChart1"/>
    <dgm:cxn modelId="{5A2BE75A-2691-4F87-9526-F18B03A2848E}" type="presParOf" srcId="{75308C4F-89AC-48AB-A6D4-A04AF5D4A410}" destId="{84503F98-6FDD-46B1-B998-11EBCC47B60F}" srcOrd="0" destOrd="0" presId="urn:microsoft.com/office/officeart/2005/8/layout/orgChart1"/>
    <dgm:cxn modelId="{B64CD82F-6A1A-4CBB-82C2-1C3F05B80179}" type="presParOf" srcId="{75308C4F-89AC-48AB-A6D4-A04AF5D4A410}" destId="{840BB8F2-2566-40E6-9754-4F544207AF73}" srcOrd="1" destOrd="0" presId="urn:microsoft.com/office/officeart/2005/8/layout/orgChart1"/>
    <dgm:cxn modelId="{C65652A4-389F-474B-A5DA-073E93370C82}" type="presParOf" srcId="{5627DCD4-19EA-4611-A49E-B394C718C7DF}" destId="{0B5BA66B-4682-4F4D-903D-D6958997E19E}" srcOrd="1" destOrd="0" presId="urn:microsoft.com/office/officeart/2005/8/layout/orgChart1"/>
    <dgm:cxn modelId="{A02EAF2B-CD83-4C66-B213-B3FE4D95D7C9}" type="presParOf" srcId="{5627DCD4-19EA-4611-A49E-B394C718C7DF}" destId="{A1CE4CE2-C88D-4355-AB60-300B16B84DAA}" srcOrd="2" destOrd="0" presId="urn:microsoft.com/office/officeart/2005/8/layout/orgChart1"/>
    <dgm:cxn modelId="{00943722-D93E-4451-9320-53A4096BFD05}" type="presParOf" srcId="{B0A0C383-EC78-489C-A3D4-053963A8DA57}" destId="{7ABE3832-2C8B-47C9-B6E0-19CFE7391198}" srcOrd="6" destOrd="0" presId="urn:microsoft.com/office/officeart/2005/8/layout/orgChart1"/>
    <dgm:cxn modelId="{9A684252-EA14-467D-AA84-801463D2002C}" type="presParOf" srcId="{B0A0C383-EC78-489C-A3D4-053963A8DA57}" destId="{60C7C4FC-195B-4A05-AC4D-9544637B1C95}" srcOrd="7" destOrd="0" presId="urn:microsoft.com/office/officeart/2005/8/layout/orgChart1"/>
    <dgm:cxn modelId="{356B4707-18BE-4C0A-A554-8609B5FBFA2E}" type="presParOf" srcId="{60C7C4FC-195B-4A05-AC4D-9544637B1C95}" destId="{D30373E2-416F-451E-B837-9EBF9C051C0B}" srcOrd="0" destOrd="0" presId="urn:microsoft.com/office/officeart/2005/8/layout/orgChart1"/>
    <dgm:cxn modelId="{E940D1C9-3528-4B7F-B4DD-90A278CCDA83}" type="presParOf" srcId="{D30373E2-416F-451E-B837-9EBF9C051C0B}" destId="{84F889E6-CEAC-446D-B89E-ADA78F04AB54}" srcOrd="0" destOrd="0" presId="urn:microsoft.com/office/officeart/2005/8/layout/orgChart1"/>
    <dgm:cxn modelId="{F0DC4085-030A-4932-A9EC-F7C97FA53520}" type="presParOf" srcId="{D30373E2-416F-451E-B837-9EBF9C051C0B}" destId="{36BDDEF4-BA0A-4B02-90FF-2247EFB7DDBF}" srcOrd="1" destOrd="0" presId="urn:microsoft.com/office/officeart/2005/8/layout/orgChart1"/>
    <dgm:cxn modelId="{3EE9A540-2593-45AB-90FF-2DA25C766D52}" type="presParOf" srcId="{60C7C4FC-195B-4A05-AC4D-9544637B1C95}" destId="{8C9B759A-762F-4A1E-88E4-A2E06AD46C6A}" srcOrd="1" destOrd="0" presId="urn:microsoft.com/office/officeart/2005/8/layout/orgChart1"/>
    <dgm:cxn modelId="{AEB96C76-7B54-436A-A870-D2CEEA0F2515}" type="presParOf" srcId="{60C7C4FC-195B-4A05-AC4D-9544637B1C95}" destId="{F3B0A7F0-F88E-4054-9CA1-55D8DC6C4AE4}" srcOrd="2" destOrd="0" presId="urn:microsoft.com/office/officeart/2005/8/layout/orgChart1"/>
    <dgm:cxn modelId="{1C639445-3DAC-4AEE-A5B3-FA1C428D2BDC}" type="presParOf" srcId="{AF9F128A-0065-4A78-983E-2D9D8DABC165}" destId="{B0EFBB0C-48B4-471B-8936-AE85D4720F7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E3832-2C8B-47C9-B6E0-19CFE7391198}">
      <dsp:nvSpPr>
        <dsp:cNvPr id="0" name=""/>
        <dsp:cNvSpPr/>
      </dsp:nvSpPr>
      <dsp:spPr>
        <a:xfrm>
          <a:off x="4064000" y="2525195"/>
          <a:ext cx="3182949" cy="368275"/>
        </a:xfrm>
        <a:custGeom>
          <a:avLst/>
          <a:gdLst/>
          <a:ahLst/>
          <a:cxnLst/>
          <a:rect l="0" t="0" r="0" b="0"/>
          <a:pathLst>
            <a:path>
              <a:moveTo>
                <a:pt x="0" y="0"/>
              </a:moveTo>
              <a:lnTo>
                <a:pt x="0" y="184137"/>
              </a:lnTo>
              <a:lnTo>
                <a:pt x="3182949" y="184137"/>
              </a:lnTo>
              <a:lnTo>
                <a:pt x="3182949" y="36827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B8EEBA-57CF-48D3-808B-4F7108D91ACB}">
      <dsp:nvSpPr>
        <dsp:cNvPr id="0" name=""/>
        <dsp:cNvSpPr/>
      </dsp:nvSpPr>
      <dsp:spPr>
        <a:xfrm>
          <a:off x="4064000" y="2525195"/>
          <a:ext cx="1060983" cy="368275"/>
        </a:xfrm>
        <a:custGeom>
          <a:avLst/>
          <a:gdLst/>
          <a:ahLst/>
          <a:cxnLst/>
          <a:rect l="0" t="0" r="0" b="0"/>
          <a:pathLst>
            <a:path>
              <a:moveTo>
                <a:pt x="0" y="0"/>
              </a:moveTo>
              <a:lnTo>
                <a:pt x="0" y="184137"/>
              </a:lnTo>
              <a:lnTo>
                <a:pt x="1060983" y="184137"/>
              </a:lnTo>
              <a:lnTo>
                <a:pt x="1060983" y="36827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D0EA56-E8D3-4FA8-97B5-F14D7126E17E}">
      <dsp:nvSpPr>
        <dsp:cNvPr id="0" name=""/>
        <dsp:cNvSpPr/>
      </dsp:nvSpPr>
      <dsp:spPr>
        <a:xfrm>
          <a:off x="3003016" y="2525195"/>
          <a:ext cx="1060983" cy="368275"/>
        </a:xfrm>
        <a:custGeom>
          <a:avLst/>
          <a:gdLst/>
          <a:ahLst/>
          <a:cxnLst/>
          <a:rect l="0" t="0" r="0" b="0"/>
          <a:pathLst>
            <a:path>
              <a:moveTo>
                <a:pt x="1060983" y="0"/>
              </a:moveTo>
              <a:lnTo>
                <a:pt x="1060983" y="184137"/>
              </a:lnTo>
              <a:lnTo>
                <a:pt x="0" y="184137"/>
              </a:lnTo>
              <a:lnTo>
                <a:pt x="0" y="36827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1D744-7F05-44D8-A9A1-F8791286A658}">
      <dsp:nvSpPr>
        <dsp:cNvPr id="0" name=""/>
        <dsp:cNvSpPr/>
      </dsp:nvSpPr>
      <dsp:spPr>
        <a:xfrm>
          <a:off x="881050" y="2525195"/>
          <a:ext cx="3182949" cy="368275"/>
        </a:xfrm>
        <a:custGeom>
          <a:avLst/>
          <a:gdLst/>
          <a:ahLst/>
          <a:cxnLst/>
          <a:rect l="0" t="0" r="0" b="0"/>
          <a:pathLst>
            <a:path>
              <a:moveTo>
                <a:pt x="3182949" y="0"/>
              </a:moveTo>
              <a:lnTo>
                <a:pt x="3182949" y="184137"/>
              </a:lnTo>
              <a:lnTo>
                <a:pt x="0" y="184137"/>
              </a:lnTo>
              <a:lnTo>
                <a:pt x="0" y="368275"/>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875C4E-785D-4308-8469-ED996F012D88}">
      <dsp:nvSpPr>
        <dsp:cNvPr id="0" name=""/>
        <dsp:cNvSpPr/>
      </dsp:nvSpPr>
      <dsp:spPr>
        <a:xfrm>
          <a:off x="3187154" y="1648350"/>
          <a:ext cx="1753691" cy="87684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Acting Principal</a:t>
          </a:r>
        </a:p>
        <a:p>
          <a:pPr lvl="0" algn="ctr" defTabSz="755650">
            <a:lnSpc>
              <a:spcPct val="90000"/>
            </a:lnSpc>
            <a:spcBef>
              <a:spcPct val="0"/>
            </a:spcBef>
            <a:spcAft>
              <a:spcPct val="35000"/>
            </a:spcAft>
          </a:pPr>
          <a:r>
            <a:rPr lang="en-US" sz="1700" kern="1200" dirty="0" smtClean="0"/>
            <a:t>DR AE MASHELE</a:t>
          </a:r>
          <a:endParaRPr lang="en-US" sz="1700" kern="1200" dirty="0"/>
        </a:p>
      </dsp:txBody>
      <dsp:txXfrm>
        <a:off x="3187154" y="1648350"/>
        <a:ext cx="1753691" cy="876845"/>
      </dsp:txXfrm>
    </dsp:sp>
    <dsp:sp modelId="{BEA82074-CA0C-442F-9B52-905F466C5E81}">
      <dsp:nvSpPr>
        <dsp:cNvPr id="0" name=""/>
        <dsp:cNvSpPr/>
      </dsp:nvSpPr>
      <dsp:spPr>
        <a:xfrm>
          <a:off x="4204" y="2893471"/>
          <a:ext cx="1753691" cy="87684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Deputy Principal:  Academic</a:t>
          </a:r>
        </a:p>
        <a:p>
          <a:pPr lvl="0" algn="ctr" defTabSz="755650">
            <a:lnSpc>
              <a:spcPct val="90000"/>
            </a:lnSpc>
            <a:spcBef>
              <a:spcPct val="0"/>
            </a:spcBef>
            <a:spcAft>
              <a:spcPct val="35000"/>
            </a:spcAft>
          </a:pPr>
          <a:r>
            <a:rPr lang="en-US" sz="1700" kern="1200" dirty="0" smtClean="0"/>
            <a:t>MR TPS MOGOTSI</a:t>
          </a:r>
          <a:endParaRPr lang="en-US" sz="1700" kern="1200" dirty="0"/>
        </a:p>
      </dsp:txBody>
      <dsp:txXfrm>
        <a:off x="4204" y="2893471"/>
        <a:ext cx="1753691" cy="876845"/>
      </dsp:txXfrm>
    </dsp:sp>
    <dsp:sp modelId="{48CD9CE0-1E79-4D49-933C-BC21DB9DD572}">
      <dsp:nvSpPr>
        <dsp:cNvPr id="0" name=""/>
        <dsp:cNvSpPr/>
      </dsp:nvSpPr>
      <dsp:spPr>
        <a:xfrm>
          <a:off x="2126170" y="2893471"/>
          <a:ext cx="1753691" cy="87684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Deputy Principal:  Corporate</a:t>
          </a:r>
        </a:p>
        <a:p>
          <a:pPr lvl="0" algn="ctr" defTabSz="755650">
            <a:lnSpc>
              <a:spcPct val="90000"/>
            </a:lnSpc>
            <a:spcBef>
              <a:spcPct val="0"/>
            </a:spcBef>
            <a:spcAft>
              <a:spcPct val="35000"/>
            </a:spcAft>
          </a:pPr>
          <a:r>
            <a:rPr lang="en-US" sz="1700" kern="1200" dirty="0" smtClean="0"/>
            <a:t>MR D PHAKA</a:t>
          </a:r>
          <a:endParaRPr lang="en-US" sz="1700" kern="1200" dirty="0"/>
        </a:p>
      </dsp:txBody>
      <dsp:txXfrm>
        <a:off x="2126170" y="2893471"/>
        <a:ext cx="1753691" cy="876845"/>
      </dsp:txXfrm>
    </dsp:sp>
    <dsp:sp modelId="{84503F98-6FDD-46B1-B998-11EBCC47B60F}">
      <dsp:nvSpPr>
        <dsp:cNvPr id="0" name=""/>
        <dsp:cNvSpPr/>
      </dsp:nvSpPr>
      <dsp:spPr>
        <a:xfrm>
          <a:off x="4248137" y="2893471"/>
          <a:ext cx="1753691" cy="87684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Deputy Principal:  Finance</a:t>
          </a:r>
        </a:p>
        <a:p>
          <a:pPr lvl="0" algn="ctr" defTabSz="755650">
            <a:lnSpc>
              <a:spcPct val="90000"/>
            </a:lnSpc>
            <a:spcBef>
              <a:spcPct val="0"/>
            </a:spcBef>
            <a:spcAft>
              <a:spcPct val="35000"/>
            </a:spcAft>
          </a:pPr>
          <a:r>
            <a:rPr lang="en-US" sz="1700" kern="1200" dirty="0" smtClean="0"/>
            <a:t>MR AR ALLI</a:t>
          </a:r>
          <a:endParaRPr lang="en-US" sz="1700" kern="1200" dirty="0"/>
        </a:p>
      </dsp:txBody>
      <dsp:txXfrm>
        <a:off x="4248137" y="2893471"/>
        <a:ext cx="1753691" cy="876845"/>
      </dsp:txXfrm>
    </dsp:sp>
    <dsp:sp modelId="{84F889E6-CEAC-446D-B89E-ADA78F04AB54}">
      <dsp:nvSpPr>
        <dsp:cNvPr id="0" name=""/>
        <dsp:cNvSpPr/>
      </dsp:nvSpPr>
      <dsp:spPr>
        <a:xfrm>
          <a:off x="6370104" y="2893471"/>
          <a:ext cx="1753691" cy="87684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Deputy Principal: Registrar</a:t>
          </a:r>
        </a:p>
        <a:p>
          <a:pPr lvl="0" algn="ctr" defTabSz="755650">
            <a:lnSpc>
              <a:spcPct val="90000"/>
            </a:lnSpc>
            <a:spcBef>
              <a:spcPct val="0"/>
            </a:spcBef>
            <a:spcAft>
              <a:spcPct val="35000"/>
            </a:spcAft>
          </a:pPr>
          <a:r>
            <a:rPr lang="en-US" sz="1700" kern="1200" dirty="0" smtClean="0"/>
            <a:t>(VACANT)</a:t>
          </a:r>
          <a:endParaRPr lang="en-US" sz="1700" kern="1200" dirty="0"/>
        </a:p>
      </dsp:txBody>
      <dsp:txXfrm>
        <a:off x="6370104" y="2893471"/>
        <a:ext cx="1753691" cy="8768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196803"/>
            <a:ext cx="7766936" cy="1646302"/>
          </a:xfrm>
        </p:spPr>
        <p:txBody>
          <a:bodyPr/>
          <a:lstStyle/>
          <a:p>
            <a:r>
              <a:rPr lang="en-GB" dirty="0" smtClean="0"/>
              <a:t>PORTFOLIO COMMITTEE REPORT</a:t>
            </a:r>
            <a:endParaRPr lang="en-ZA" dirty="0"/>
          </a:p>
        </p:txBody>
      </p:sp>
      <p:sp>
        <p:nvSpPr>
          <p:cNvPr id="3" name="Subtitle 2"/>
          <p:cNvSpPr>
            <a:spLocks noGrp="1"/>
          </p:cNvSpPr>
          <p:nvPr>
            <p:ph type="subTitle" idx="1"/>
          </p:nvPr>
        </p:nvSpPr>
        <p:spPr>
          <a:xfrm>
            <a:off x="1440392" y="3807100"/>
            <a:ext cx="7766936" cy="1096899"/>
          </a:xfrm>
        </p:spPr>
        <p:txBody>
          <a:bodyPr>
            <a:noAutofit/>
          </a:bodyPr>
          <a:lstStyle/>
          <a:p>
            <a:pPr marL="285750" indent="-285750">
              <a:buFont typeface="Arial" panose="020B0604020202020204" pitchFamily="34" charset="0"/>
              <a:buChar char="•"/>
            </a:pPr>
            <a:r>
              <a:rPr lang="en-GB" sz="1600" b="1" dirty="0" smtClean="0"/>
              <a:t>  </a:t>
            </a:r>
          </a:p>
        </p:txBody>
      </p:sp>
      <p:pic>
        <p:nvPicPr>
          <p:cNvPr id="1026" name="Picture 2" descr="Westcol Logo 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990" y="5297085"/>
            <a:ext cx="30210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C:\Users\Lefifi.T\AppData\Local\Microsoft\Windows\Temporary Internet Files\Content.Outlook\XAEMJRW7\Higher Education LOGO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67" y="951147"/>
            <a:ext cx="30289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65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Interface Governance and Management</a:t>
            </a:r>
            <a:br>
              <a:rPr lang="en-GB" dirty="0" smtClean="0"/>
            </a:br>
            <a:r>
              <a:rPr lang="en-GB" sz="1800" dirty="0"/>
              <a:t>The understanding of the respective roles of </a:t>
            </a:r>
            <a:r>
              <a:rPr lang="en-GB" sz="1800" dirty="0" smtClean="0"/>
              <a:t>the COUNCIL(governance</a:t>
            </a:r>
            <a:r>
              <a:rPr lang="en-GB" sz="1800" dirty="0"/>
              <a:t>) and the team led by the </a:t>
            </a:r>
            <a:r>
              <a:rPr lang="en-GB" sz="1800" dirty="0" smtClean="0"/>
              <a:t>PRINCIPAL </a:t>
            </a:r>
            <a:r>
              <a:rPr lang="en-GB" sz="1800" dirty="0"/>
              <a:t>(management) is a significant part of good governance.  The general principles of good governance apply to </a:t>
            </a:r>
            <a:r>
              <a:rPr lang="en-GB" sz="1800" dirty="0" smtClean="0"/>
              <a:t>Western TVET College.</a:t>
            </a:r>
            <a:endParaRPr lang="en-ZA" sz="1800" dirty="0"/>
          </a:p>
        </p:txBody>
      </p:sp>
      <p:sp>
        <p:nvSpPr>
          <p:cNvPr id="3" name="Content Placeholder 2"/>
          <p:cNvSpPr>
            <a:spLocks noGrp="1"/>
          </p:cNvSpPr>
          <p:nvPr>
            <p:ph sz="half" idx="1"/>
          </p:nvPr>
        </p:nvSpPr>
        <p:spPr>
          <a:xfrm>
            <a:off x="563880" y="2145348"/>
            <a:ext cx="6012180" cy="4453572"/>
          </a:xfrm>
        </p:spPr>
        <p:txBody>
          <a:bodyPr>
            <a:normAutofit fontScale="47500" lnSpcReduction="20000"/>
          </a:bodyPr>
          <a:lstStyle/>
          <a:p>
            <a:pPr marL="0" indent="0">
              <a:buNone/>
            </a:pPr>
            <a:r>
              <a:rPr lang="en-GB" sz="2500" dirty="0" smtClean="0"/>
              <a:t>Governance</a:t>
            </a:r>
          </a:p>
          <a:p>
            <a:r>
              <a:rPr lang="en-GB" sz="2500" dirty="0"/>
              <a:t>Regularly scanning the </a:t>
            </a:r>
            <a:r>
              <a:rPr lang="en-GB" sz="2500" dirty="0" smtClean="0"/>
              <a:t>oversight environment</a:t>
            </a:r>
            <a:r>
              <a:rPr lang="en-GB" sz="2500" dirty="0"/>
              <a:t>, </a:t>
            </a:r>
            <a:r>
              <a:rPr lang="en-GB" sz="2500" dirty="0" smtClean="0"/>
              <a:t>to </a:t>
            </a:r>
            <a:r>
              <a:rPr lang="en-GB" sz="2500" dirty="0"/>
              <a:t>ensure that what it is attempting to achieve remains relevant and achievable;</a:t>
            </a:r>
          </a:p>
          <a:p>
            <a:r>
              <a:rPr lang="en-GB" sz="2500" dirty="0"/>
              <a:t>Establishing a framework for identifying and managing risks;</a:t>
            </a:r>
          </a:p>
          <a:p>
            <a:r>
              <a:rPr lang="en-GB" sz="2500" dirty="0"/>
              <a:t>Within the </a:t>
            </a:r>
            <a:r>
              <a:rPr lang="en-GB" sz="2500" dirty="0" smtClean="0"/>
              <a:t>College’s </a:t>
            </a:r>
            <a:r>
              <a:rPr lang="en-GB" sz="2500" dirty="0"/>
              <a:t>brief under its enabling legislation (e.g. </a:t>
            </a:r>
            <a:r>
              <a:rPr lang="en-GB" sz="2500" dirty="0" smtClean="0"/>
              <a:t>CET Act</a:t>
            </a:r>
            <a:r>
              <a:rPr lang="en-GB" sz="2500" dirty="0"/>
              <a:t>) </a:t>
            </a:r>
            <a:r>
              <a:rPr lang="en-GB" sz="2500" dirty="0" smtClean="0"/>
              <a:t> and </a:t>
            </a:r>
            <a:r>
              <a:rPr lang="en-GB" sz="2500" dirty="0"/>
              <a:t>taking into consideration the environmental scan and risk identification, defining the organisation’s strategic direction. This will include its formal Vision, Mission and </a:t>
            </a:r>
            <a:r>
              <a:rPr lang="en-GB" sz="2500" dirty="0" smtClean="0"/>
              <a:t>Strategy.</a:t>
            </a:r>
            <a:endParaRPr lang="en-GB" sz="2500" dirty="0"/>
          </a:p>
          <a:p>
            <a:r>
              <a:rPr lang="en-GB" sz="2500" dirty="0"/>
              <a:t>Developing a governance ‘umbrella’ that clearly sets delegations and parameters for operational activities. </a:t>
            </a:r>
            <a:r>
              <a:rPr lang="en-GB" sz="2500" dirty="0" smtClean="0"/>
              <a:t>Also referred to as Delegation of Authority.</a:t>
            </a:r>
            <a:endParaRPr lang="en-GB" sz="2500" dirty="0"/>
          </a:p>
          <a:p>
            <a:r>
              <a:rPr lang="en-GB" sz="2500" dirty="0"/>
              <a:t>Ensuring, in the </a:t>
            </a:r>
            <a:r>
              <a:rPr lang="en-GB" sz="2500" dirty="0" smtClean="0"/>
              <a:t>Strategic Plan and other </a:t>
            </a:r>
            <a:r>
              <a:rPr lang="en-GB" sz="2500" dirty="0"/>
              <a:t>documents, that appropriate key outcomes and results are specified and that resources have been allocated;</a:t>
            </a:r>
          </a:p>
          <a:p>
            <a:r>
              <a:rPr lang="en-GB" sz="2500" dirty="0"/>
              <a:t>Appointing, supporting and evaluating the </a:t>
            </a:r>
            <a:r>
              <a:rPr lang="en-GB" sz="2500" dirty="0" smtClean="0"/>
              <a:t>Principal;</a:t>
            </a:r>
            <a:endParaRPr lang="en-GB" sz="2500" dirty="0"/>
          </a:p>
          <a:p>
            <a:r>
              <a:rPr lang="en-GB" sz="2500" dirty="0"/>
              <a:t>Communicating with the organisation’s stakeholders particularly </a:t>
            </a:r>
            <a:r>
              <a:rPr lang="en-GB" sz="2500" dirty="0" smtClean="0"/>
              <a:t>Ministers to ensure </a:t>
            </a:r>
            <a:r>
              <a:rPr lang="en-GB" sz="2500" dirty="0"/>
              <a:t>they are kept appropriately informed and are able to fulfil their responsibilities towards the </a:t>
            </a:r>
            <a:r>
              <a:rPr lang="en-GB" sz="2500" dirty="0" smtClean="0"/>
              <a:t>College;</a:t>
            </a:r>
            <a:endParaRPr lang="en-GB" sz="2500" dirty="0"/>
          </a:p>
          <a:p>
            <a:r>
              <a:rPr lang="en-GB" sz="2500" dirty="0"/>
              <a:t>Ensuring that the </a:t>
            </a:r>
            <a:r>
              <a:rPr lang="en-GB" sz="2500" dirty="0" smtClean="0"/>
              <a:t>Council </a:t>
            </a:r>
            <a:r>
              <a:rPr lang="en-GB" sz="2500" dirty="0"/>
              <a:t>complies with contractual and statutory requirements and with </a:t>
            </a:r>
            <a:r>
              <a:rPr lang="en-GB" sz="2500" dirty="0" smtClean="0"/>
              <a:t> </a:t>
            </a:r>
            <a:r>
              <a:rPr lang="en-GB" sz="2500" dirty="0"/>
              <a:t>own policies;</a:t>
            </a:r>
          </a:p>
          <a:p>
            <a:r>
              <a:rPr lang="en-GB" sz="2500" dirty="0"/>
              <a:t>Setting standards for, and evaluating, the </a:t>
            </a:r>
            <a:r>
              <a:rPr lang="en-GB" sz="2500" dirty="0" smtClean="0"/>
              <a:t>Council’s </a:t>
            </a:r>
            <a:r>
              <a:rPr lang="en-GB" sz="2500" dirty="0"/>
              <a:t>own governance performance in accordance with any </a:t>
            </a:r>
            <a:r>
              <a:rPr lang="en-GB" sz="2500" dirty="0" smtClean="0"/>
              <a:t>requirements; and</a:t>
            </a:r>
            <a:endParaRPr lang="en-GB" sz="2500" dirty="0"/>
          </a:p>
        </p:txBody>
      </p:sp>
      <p:sp>
        <p:nvSpPr>
          <p:cNvPr id="4" name="Content Placeholder 3"/>
          <p:cNvSpPr>
            <a:spLocks noGrp="1"/>
          </p:cNvSpPr>
          <p:nvPr>
            <p:ph sz="half" idx="2"/>
          </p:nvPr>
        </p:nvSpPr>
        <p:spPr>
          <a:xfrm>
            <a:off x="7399020" y="2225040"/>
            <a:ext cx="2773680" cy="4471641"/>
          </a:xfrm>
        </p:spPr>
        <p:txBody>
          <a:bodyPr>
            <a:normAutofit fontScale="47500" lnSpcReduction="20000"/>
          </a:bodyPr>
          <a:lstStyle/>
          <a:p>
            <a:r>
              <a:rPr lang="en-GB" sz="2500" dirty="0" smtClean="0"/>
              <a:t>Management</a:t>
            </a:r>
          </a:p>
          <a:p>
            <a:pPr marL="0" indent="0">
              <a:lnSpc>
                <a:spcPct val="170000"/>
              </a:lnSpc>
              <a:buNone/>
            </a:pPr>
            <a:r>
              <a:rPr lang="en-GB" sz="2100" dirty="0"/>
              <a:t>Management staff are led by the </a:t>
            </a:r>
            <a:r>
              <a:rPr lang="en-GB" sz="2100" dirty="0" smtClean="0"/>
              <a:t>College Principal.  They </a:t>
            </a:r>
            <a:r>
              <a:rPr lang="en-GB" sz="2100" dirty="0"/>
              <a:t>are responsible for the day to day operational activities of the organisation. They should work within the </a:t>
            </a:r>
            <a:r>
              <a:rPr lang="en-GB" sz="2100" dirty="0" smtClean="0"/>
              <a:t>College’s </a:t>
            </a:r>
            <a:r>
              <a:rPr lang="en-GB" sz="2100" dirty="0"/>
              <a:t>strategic direction and within the parameters delegated by the </a:t>
            </a:r>
            <a:r>
              <a:rPr lang="en-GB" sz="2100" dirty="0" smtClean="0"/>
              <a:t>Council. </a:t>
            </a:r>
          </a:p>
          <a:p>
            <a:pPr marL="0" indent="0">
              <a:lnSpc>
                <a:spcPct val="170000"/>
              </a:lnSpc>
              <a:buNone/>
            </a:pPr>
            <a:r>
              <a:rPr lang="en-GB" sz="2100" dirty="0" smtClean="0"/>
              <a:t>Through </a:t>
            </a:r>
            <a:r>
              <a:rPr lang="en-GB" sz="2100" dirty="0"/>
              <a:t>the </a:t>
            </a:r>
            <a:r>
              <a:rPr lang="en-GB" sz="2100" dirty="0" smtClean="0"/>
              <a:t>Principal </a:t>
            </a:r>
            <a:r>
              <a:rPr lang="en-GB" sz="2100" dirty="0"/>
              <a:t>(who is an important interface), they are accountable to the </a:t>
            </a:r>
            <a:r>
              <a:rPr lang="en-GB" sz="2100" dirty="0" smtClean="0"/>
              <a:t>Council </a:t>
            </a:r>
            <a:r>
              <a:rPr lang="en-GB" sz="2100" dirty="0"/>
              <a:t>and as such must provide suitable reporting to enable the </a:t>
            </a:r>
            <a:r>
              <a:rPr lang="en-GB" sz="2100" dirty="0" smtClean="0"/>
              <a:t>Council to </a:t>
            </a:r>
            <a:r>
              <a:rPr lang="en-GB" sz="2100" dirty="0"/>
              <a:t>effectively monitor their performance. </a:t>
            </a:r>
            <a:endParaRPr lang="en-GB" sz="2100" dirty="0" smtClean="0"/>
          </a:p>
          <a:p>
            <a:pPr marL="0" indent="0">
              <a:lnSpc>
                <a:spcPct val="170000"/>
              </a:lnSpc>
              <a:buNone/>
            </a:pPr>
            <a:r>
              <a:rPr lang="en-GB" sz="2100" dirty="0" smtClean="0"/>
              <a:t>It </a:t>
            </a:r>
            <a:r>
              <a:rPr lang="en-GB" sz="2100" dirty="0"/>
              <a:t>is good governance to ensure that an entity has in place a clear protocol that sets out the communication channel for </a:t>
            </a:r>
            <a:r>
              <a:rPr lang="en-GB" sz="2100" dirty="0" smtClean="0"/>
              <a:t>Council </a:t>
            </a:r>
            <a:r>
              <a:rPr lang="en-GB" sz="2100" dirty="0"/>
              <a:t>members with management/staff. The </a:t>
            </a:r>
            <a:r>
              <a:rPr lang="en-GB" sz="2100" dirty="0" smtClean="0"/>
              <a:t>Principal </a:t>
            </a:r>
            <a:r>
              <a:rPr lang="en-GB" sz="2100" dirty="0"/>
              <a:t>is the key to </a:t>
            </a:r>
            <a:r>
              <a:rPr lang="en-GB" sz="2100" dirty="0" smtClean="0"/>
              <a:t>this.</a:t>
            </a:r>
            <a:endParaRPr lang="en-ZA" sz="2100" dirty="0"/>
          </a:p>
        </p:txBody>
      </p:sp>
      <p:sp>
        <p:nvSpPr>
          <p:cNvPr id="5" name="Left-Right Arrow 4"/>
          <p:cNvSpPr/>
          <p:nvPr/>
        </p:nvSpPr>
        <p:spPr>
          <a:xfrm>
            <a:off x="5852160" y="3780935"/>
            <a:ext cx="1546860" cy="8444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14787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Investigations against Council</a:t>
            </a:r>
            <a:br>
              <a:rPr lang="en-GB" dirty="0" smtClean="0"/>
            </a:br>
            <a:r>
              <a:rPr lang="en-GB" sz="2700" dirty="0" smtClean="0"/>
              <a:t>Findings, Recommendations and Implementations</a:t>
            </a:r>
            <a:endParaRPr lang="en-ZA" sz="2700" dirty="0"/>
          </a:p>
        </p:txBody>
      </p:sp>
      <p:sp>
        <p:nvSpPr>
          <p:cNvPr id="3" name="Content Placeholder 2"/>
          <p:cNvSpPr>
            <a:spLocks noGrp="1"/>
          </p:cNvSpPr>
          <p:nvPr>
            <p:ph idx="1"/>
          </p:nvPr>
        </p:nvSpPr>
        <p:spPr/>
        <p:txBody>
          <a:bodyPr/>
          <a:lstStyle/>
          <a:p>
            <a:r>
              <a:rPr lang="en-GB" dirty="0"/>
              <a:t>None (Current Council)</a:t>
            </a:r>
          </a:p>
          <a:p>
            <a:r>
              <a:rPr lang="en-GB" dirty="0"/>
              <a:t>The Department was concerned about many special meetings which used to be called by the previous council which led into very high in </a:t>
            </a:r>
            <a:r>
              <a:rPr lang="en-GB" dirty="0" smtClean="0"/>
              <a:t>seating </a:t>
            </a:r>
            <a:r>
              <a:rPr lang="en-GB" dirty="0"/>
              <a:t>allowance expenditures</a:t>
            </a:r>
          </a:p>
        </p:txBody>
      </p:sp>
    </p:spTree>
    <p:extLst>
      <p:ext uri="{BB962C8B-B14F-4D97-AF65-F5344CB8AC3E}">
        <p14:creationId xmlns:p14="http://schemas.microsoft.com/office/powerpoint/2010/main" val="1070324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09" y="2657475"/>
            <a:ext cx="8596668" cy="1320800"/>
          </a:xfrm>
        </p:spPr>
        <p:txBody>
          <a:bodyPr>
            <a:normAutofit/>
          </a:bodyPr>
          <a:lstStyle/>
          <a:p>
            <a:pPr algn="ctr"/>
            <a:r>
              <a:rPr lang="en-GB" sz="4800" b="1" dirty="0" smtClean="0"/>
              <a:t>MANAGEMENT</a:t>
            </a:r>
            <a:endParaRPr lang="en-ZA" sz="4800" dirty="0"/>
          </a:p>
        </p:txBody>
      </p:sp>
    </p:spTree>
    <p:extLst>
      <p:ext uri="{BB962C8B-B14F-4D97-AF65-F5344CB8AC3E}">
        <p14:creationId xmlns:p14="http://schemas.microsoft.com/office/powerpoint/2010/main" val="1557186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t>MANAGEMENT</a:t>
            </a:r>
            <a:endParaRPr lang="en-ZA" sz="4400" b="1" dirty="0"/>
          </a:p>
        </p:txBody>
      </p:sp>
      <p:sp>
        <p:nvSpPr>
          <p:cNvPr id="6" name="Text Placeholder 2"/>
          <p:cNvSpPr txBox="1">
            <a:spLocks/>
          </p:cNvSpPr>
          <p:nvPr/>
        </p:nvSpPr>
        <p:spPr>
          <a:xfrm>
            <a:off x="677334" y="1343026"/>
            <a:ext cx="10952691" cy="44672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ZA" b="1" dirty="0"/>
          </a:p>
        </p:txBody>
      </p:sp>
      <p:graphicFrame>
        <p:nvGraphicFramePr>
          <p:cNvPr id="3" name="Diagram 2"/>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601104" y="1725110"/>
            <a:ext cx="3105150" cy="369332"/>
          </a:xfrm>
          <a:prstGeom prst="rect">
            <a:avLst/>
          </a:prstGeom>
          <a:noFill/>
        </p:spPr>
        <p:txBody>
          <a:bodyPr wrap="square" rtlCol="0">
            <a:spAutoFit/>
          </a:bodyPr>
          <a:lstStyle/>
          <a:p>
            <a:r>
              <a:rPr lang="en-GB" dirty="0" smtClean="0"/>
              <a:t>EXECUTIVE MANAGEMENT</a:t>
            </a:r>
            <a:endParaRPr lang="en-ZA" dirty="0"/>
          </a:p>
        </p:txBody>
      </p:sp>
    </p:spTree>
    <p:extLst>
      <p:ext uri="{BB962C8B-B14F-4D97-AF65-F5344CB8AC3E}">
        <p14:creationId xmlns:p14="http://schemas.microsoft.com/office/powerpoint/2010/main" val="1929882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t>MANAGEMENT</a:t>
            </a:r>
            <a:endParaRPr lang="en-ZA" sz="4400" b="1" dirty="0"/>
          </a:p>
        </p:txBody>
      </p:sp>
      <p:sp>
        <p:nvSpPr>
          <p:cNvPr id="6" name="Text Placeholder 2"/>
          <p:cNvSpPr txBox="1">
            <a:spLocks/>
          </p:cNvSpPr>
          <p:nvPr/>
        </p:nvSpPr>
        <p:spPr>
          <a:xfrm>
            <a:off x="677334" y="1343026"/>
            <a:ext cx="10952691" cy="44672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ZA" b="1" dirty="0"/>
          </a:p>
        </p:txBody>
      </p:sp>
      <p:sp>
        <p:nvSpPr>
          <p:cNvPr id="4" name="TextBox 3"/>
          <p:cNvSpPr txBox="1"/>
          <p:nvPr/>
        </p:nvSpPr>
        <p:spPr>
          <a:xfrm>
            <a:off x="4601104" y="1343026"/>
            <a:ext cx="3105150" cy="369332"/>
          </a:xfrm>
          <a:prstGeom prst="rect">
            <a:avLst/>
          </a:prstGeom>
          <a:noFill/>
        </p:spPr>
        <p:txBody>
          <a:bodyPr wrap="square" rtlCol="0">
            <a:spAutoFit/>
          </a:bodyPr>
          <a:lstStyle/>
          <a:p>
            <a:r>
              <a:rPr lang="en-GB" dirty="0" smtClean="0"/>
              <a:t>SENIOR MANAGEMENT</a:t>
            </a:r>
            <a:endParaRPr lang="en-ZA" dirty="0"/>
          </a:p>
        </p:txBody>
      </p:sp>
      <p:sp>
        <p:nvSpPr>
          <p:cNvPr id="5" name="TextBox 4"/>
          <p:cNvSpPr txBox="1"/>
          <p:nvPr/>
        </p:nvSpPr>
        <p:spPr>
          <a:xfrm>
            <a:off x="428625" y="1637242"/>
            <a:ext cx="10591800" cy="5447645"/>
          </a:xfrm>
          <a:prstGeom prst="rect">
            <a:avLst/>
          </a:prstGeom>
          <a:noFill/>
        </p:spPr>
        <p:txBody>
          <a:bodyPr wrap="square" rtlCol="0">
            <a:spAutoFit/>
          </a:bodyPr>
          <a:lstStyle/>
          <a:p>
            <a:r>
              <a:rPr lang="en-GB" dirty="0" smtClean="0"/>
              <a:t>The College does not have the following managers</a:t>
            </a:r>
          </a:p>
          <a:p>
            <a:pPr marL="285750" indent="-285750">
              <a:buFont typeface="Arial" panose="020B0604020202020204" pitchFamily="34" charset="0"/>
              <a:buChar char="•"/>
            </a:pPr>
            <a:r>
              <a:rPr lang="en-GB" dirty="0" smtClean="0"/>
              <a:t>Finance Manager		</a:t>
            </a:r>
          </a:p>
          <a:p>
            <a:pPr marL="285750" indent="-285750">
              <a:buFont typeface="Arial" panose="020B0604020202020204" pitchFamily="34" charset="0"/>
              <a:buChar char="•"/>
            </a:pPr>
            <a:r>
              <a:rPr lang="en-GB" dirty="0" smtClean="0"/>
              <a:t>Academic Manager</a:t>
            </a:r>
          </a:p>
          <a:p>
            <a:pPr marL="285750" indent="-285750">
              <a:buFont typeface="Arial" panose="020B0604020202020204" pitchFamily="34" charset="0"/>
              <a:buChar char="•"/>
            </a:pPr>
            <a:r>
              <a:rPr lang="en-GB" dirty="0" smtClean="0"/>
              <a:t>HR Manager</a:t>
            </a:r>
          </a:p>
          <a:p>
            <a:pPr marL="285750" indent="-285750">
              <a:buFont typeface="Arial" panose="020B0604020202020204" pitchFamily="34" charset="0"/>
              <a:buChar char="•"/>
            </a:pPr>
            <a:r>
              <a:rPr lang="en-GB" dirty="0" smtClean="0"/>
              <a:t>Procurement Manager</a:t>
            </a:r>
          </a:p>
          <a:p>
            <a:pPr marL="285750" indent="-285750">
              <a:buFont typeface="Arial" panose="020B0604020202020204" pitchFamily="34" charset="0"/>
              <a:buChar char="•"/>
            </a:pPr>
            <a:r>
              <a:rPr lang="en-GB" dirty="0" smtClean="0"/>
              <a:t>Student Support Services Manager (3 Years on IOD and Sick Leave)</a:t>
            </a:r>
          </a:p>
          <a:p>
            <a:endParaRPr lang="en-GB" dirty="0" smtClean="0"/>
          </a:p>
          <a:p>
            <a:pPr marL="285750" indent="-285750">
              <a:buFont typeface="Arial" panose="020B0604020202020204" pitchFamily="34" charset="0"/>
              <a:buChar char="•"/>
            </a:pPr>
            <a:r>
              <a:rPr lang="en-GB" dirty="0" smtClean="0"/>
              <a:t>Campus Managers</a:t>
            </a:r>
          </a:p>
          <a:p>
            <a:r>
              <a:rPr lang="en-GB" dirty="0" smtClean="0"/>
              <a:t>The College has 4 campuses and </a:t>
            </a:r>
            <a:r>
              <a:rPr lang="en-GB" dirty="0"/>
              <a:t>1</a:t>
            </a:r>
            <a:r>
              <a:rPr lang="en-GB" dirty="0" smtClean="0"/>
              <a:t> satellite campus.  </a:t>
            </a:r>
            <a:r>
              <a:rPr lang="en-GB" dirty="0"/>
              <a:t>4</a:t>
            </a:r>
            <a:r>
              <a:rPr lang="en-GB" dirty="0" smtClean="0"/>
              <a:t> Campus Managers are Acting and </a:t>
            </a:r>
            <a:r>
              <a:rPr lang="en-GB" dirty="0"/>
              <a:t>1</a:t>
            </a:r>
            <a:r>
              <a:rPr lang="en-GB" dirty="0" smtClean="0"/>
              <a:t> Permanent</a:t>
            </a:r>
          </a:p>
          <a:p>
            <a:endParaRPr lang="en-GB" dirty="0" smtClean="0"/>
          </a:p>
          <a:p>
            <a:pPr marL="285750" indent="-285750">
              <a:buFont typeface="Arial" panose="020B0604020202020204" pitchFamily="34" charset="0"/>
              <a:buChar char="•"/>
            </a:pPr>
            <a:r>
              <a:rPr lang="en-GB" dirty="0" err="1" smtClean="0"/>
              <a:t>Hod’s</a:t>
            </a:r>
            <a:r>
              <a:rPr lang="en-GB" dirty="0" smtClean="0"/>
              <a:t> on Campuses</a:t>
            </a:r>
          </a:p>
          <a:p>
            <a:r>
              <a:rPr lang="en-GB" dirty="0" smtClean="0"/>
              <a:t>There are no HOD’s on campuses</a:t>
            </a:r>
          </a:p>
          <a:p>
            <a:endParaRPr lang="en-GB" dirty="0" smtClean="0"/>
          </a:p>
          <a:p>
            <a:r>
              <a:rPr lang="en-GB" sz="1600" dirty="0" smtClean="0"/>
              <a:t>The proposed critical positions have been submitted to DHET for approval of the positions</a:t>
            </a:r>
          </a:p>
          <a:p>
            <a:r>
              <a:rPr lang="en-US" sz="1600" dirty="0"/>
              <a:t>The management request the DHET for the following</a:t>
            </a:r>
            <a:endParaRPr lang="en-ZA" sz="1600" dirty="0"/>
          </a:p>
          <a:p>
            <a:r>
              <a:rPr lang="en-US" sz="1600" dirty="0"/>
              <a:t>The creation of posts  which the college requested for  many times as per the ratio of students to staff like all other colleges as soon as possible. The posts are as per the college budget and POST PROVISIONING NORMS model critical.</a:t>
            </a:r>
            <a:endParaRPr lang="en-ZA" sz="1600" dirty="0"/>
          </a:p>
          <a:p>
            <a:endParaRPr lang="en-GB" sz="1600" dirty="0" smtClean="0"/>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3394383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INTERFACE BETWEEN</a:t>
            </a:r>
            <a:br>
              <a:rPr lang="en-GB" b="1" dirty="0" smtClean="0"/>
            </a:br>
            <a:r>
              <a:rPr lang="en-GB" b="1" dirty="0" smtClean="0"/>
              <a:t>* Management * Labour * Students</a:t>
            </a:r>
            <a:endParaRPr lang="en-ZA" dirty="0"/>
          </a:p>
        </p:txBody>
      </p:sp>
      <p:sp>
        <p:nvSpPr>
          <p:cNvPr id="5" name="TextBox 4"/>
          <p:cNvSpPr txBox="1"/>
          <p:nvPr/>
        </p:nvSpPr>
        <p:spPr>
          <a:xfrm>
            <a:off x="838200" y="2114550"/>
            <a:ext cx="8435802" cy="2585323"/>
          </a:xfrm>
          <a:prstGeom prst="rect">
            <a:avLst/>
          </a:prstGeom>
          <a:noFill/>
        </p:spPr>
        <p:txBody>
          <a:bodyPr wrap="square" rtlCol="0">
            <a:spAutoFit/>
          </a:bodyPr>
          <a:lstStyle/>
          <a:p>
            <a:pPr marL="285750" indent="-285750">
              <a:buFont typeface="Wingdings" panose="05000000000000000000" pitchFamily="2" charset="2"/>
              <a:buChar char="q"/>
            </a:pPr>
            <a:r>
              <a:rPr lang="en-GB" dirty="0" smtClean="0"/>
              <a:t>Labour Forum</a:t>
            </a:r>
          </a:p>
          <a:p>
            <a:r>
              <a:rPr lang="en-GB" dirty="0" smtClean="0"/>
              <a:t>The College established the Labour Forum formally in 2019.  Meetings were held on 18 July, 1 August 2019, 20 March 2020 and 9 June 2020.</a:t>
            </a:r>
          </a:p>
          <a:p>
            <a:endParaRPr lang="en-GB" dirty="0"/>
          </a:p>
          <a:p>
            <a:r>
              <a:rPr lang="en-GB" dirty="0" smtClean="0"/>
              <a:t>The function of the forum is to ensure that there is sound and fair employer/employee relations.  Consultation with staff through labour to ensure smooth contributions to the success of the College. </a:t>
            </a:r>
          </a:p>
          <a:p>
            <a:endParaRPr lang="en-GB" dirty="0" smtClean="0"/>
          </a:p>
          <a:p>
            <a:endParaRPr lang="en-ZA" dirty="0"/>
          </a:p>
        </p:txBody>
      </p:sp>
    </p:spTree>
    <p:extLst>
      <p:ext uri="{BB962C8B-B14F-4D97-AF65-F5344CB8AC3E}">
        <p14:creationId xmlns:p14="http://schemas.microsoft.com/office/powerpoint/2010/main" val="827613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Student Representative Council</a:t>
            </a:r>
            <a:endParaRPr lang="en-ZA" dirty="0"/>
          </a:p>
        </p:txBody>
      </p:sp>
      <p:sp>
        <p:nvSpPr>
          <p:cNvPr id="3" name="Content Placeholder 2"/>
          <p:cNvSpPr>
            <a:spLocks noGrp="1"/>
          </p:cNvSpPr>
          <p:nvPr>
            <p:ph idx="1"/>
          </p:nvPr>
        </p:nvSpPr>
        <p:spPr/>
        <p:txBody>
          <a:bodyPr/>
          <a:lstStyle/>
          <a:p>
            <a:r>
              <a:rPr lang="en-ZA" dirty="0" smtClean="0"/>
              <a:t>The last non-democratic elections for SRC were held in February 2015</a:t>
            </a:r>
          </a:p>
          <a:p>
            <a:r>
              <a:rPr lang="en-ZA" dirty="0" smtClean="0"/>
              <a:t>Each and every year the remaining SRC </a:t>
            </a:r>
            <a:r>
              <a:rPr lang="en-ZA" smtClean="0"/>
              <a:t>members disrupted </a:t>
            </a:r>
            <a:r>
              <a:rPr lang="en-ZA" dirty="0" smtClean="0"/>
              <a:t>elections and co-opted </a:t>
            </a:r>
            <a:r>
              <a:rPr lang="en-ZA" smtClean="0"/>
              <a:t>their friends </a:t>
            </a:r>
            <a:r>
              <a:rPr lang="en-ZA" dirty="0" smtClean="0"/>
              <a:t>to be on the SRC</a:t>
            </a:r>
          </a:p>
          <a:p>
            <a:r>
              <a:rPr lang="en-ZA" dirty="0" smtClean="0"/>
              <a:t>In 2019 the Acting Principal disbanded the illegitimate SRC and locked the SRC offices</a:t>
            </a:r>
          </a:p>
          <a:p>
            <a:r>
              <a:rPr lang="en-ZA" dirty="0" smtClean="0"/>
              <a:t>Some of these SRC members have been with the College since 2013 without completing any qualification</a:t>
            </a:r>
          </a:p>
          <a:p>
            <a:r>
              <a:rPr lang="en-ZA" dirty="0" smtClean="0"/>
              <a:t>This year, the College conducted SRC free and fair elections for the first time </a:t>
            </a:r>
            <a:endParaRPr lang="en-ZA" dirty="0"/>
          </a:p>
        </p:txBody>
      </p:sp>
    </p:spTree>
    <p:extLst>
      <p:ext uri="{BB962C8B-B14F-4D97-AF65-F5344CB8AC3E}">
        <p14:creationId xmlns:p14="http://schemas.microsoft.com/office/powerpoint/2010/main" val="323241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STUDENT ENROLMENT</a:t>
            </a:r>
            <a:endParaRPr lang="en-ZA" dirty="0"/>
          </a:p>
        </p:txBody>
      </p:sp>
      <p:graphicFrame>
        <p:nvGraphicFramePr>
          <p:cNvPr id="5" name="Table 4"/>
          <p:cNvGraphicFramePr>
            <a:graphicFrameLocks noGrp="1"/>
          </p:cNvGraphicFramePr>
          <p:nvPr>
            <p:extLst/>
          </p:nvPr>
        </p:nvGraphicFramePr>
        <p:xfrm>
          <a:off x="763077" y="1473994"/>
          <a:ext cx="8733347" cy="4052795"/>
        </p:xfrm>
        <a:graphic>
          <a:graphicData uri="http://schemas.openxmlformats.org/drawingml/2006/table">
            <a:tbl>
              <a:tblPr firstRow="1" firstCol="1" bandRow="1">
                <a:tableStyleId>{5C22544A-7EE6-4342-B048-85BDC9FD1C3A}</a:tableStyleId>
              </a:tblPr>
              <a:tblGrid>
                <a:gridCol w="2606576">
                  <a:extLst>
                    <a:ext uri="{9D8B030D-6E8A-4147-A177-3AD203B41FA5}">
                      <a16:colId xmlns:a16="http://schemas.microsoft.com/office/drawing/2014/main" val="1916972111"/>
                    </a:ext>
                  </a:extLst>
                </a:gridCol>
                <a:gridCol w="1692958">
                  <a:extLst>
                    <a:ext uri="{9D8B030D-6E8A-4147-A177-3AD203B41FA5}">
                      <a16:colId xmlns:a16="http://schemas.microsoft.com/office/drawing/2014/main" val="588516990"/>
                    </a:ext>
                  </a:extLst>
                </a:gridCol>
                <a:gridCol w="1477060">
                  <a:extLst>
                    <a:ext uri="{9D8B030D-6E8A-4147-A177-3AD203B41FA5}">
                      <a16:colId xmlns:a16="http://schemas.microsoft.com/office/drawing/2014/main" val="3199415245"/>
                    </a:ext>
                  </a:extLst>
                </a:gridCol>
                <a:gridCol w="1508655">
                  <a:extLst>
                    <a:ext uri="{9D8B030D-6E8A-4147-A177-3AD203B41FA5}">
                      <a16:colId xmlns:a16="http://schemas.microsoft.com/office/drawing/2014/main" val="4138198740"/>
                    </a:ext>
                  </a:extLst>
                </a:gridCol>
                <a:gridCol w="1448098">
                  <a:extLst>
                    <a:ext uri="{9D8B030D-6E8A-4147-A177-3AD203B41FA5}">
                      <a16:colId xmlns:a16="http://schemas.microsoft.com/office/drawing/2014/main" val="4069986170"/>
                    </a:ext>
                  </a:extLst>
                </a:gridCol>
              </a:tblGrid>
              <a:tr h="1404524">
                <a:tc>
                  <a:txBody>
                    <a:bodyPr/>
                    <a:lstStyle/>
                    <a:p>
                      <a:pPr algn="ctr">
                        <a:lnSpc>
                          <a:spcPct val="107000"/>
                        </a:lnSpc>
                        <a:spcAft>
                          <a:spcPts val="0"/>
                        </a:spcAft>
                      </a:pPr>
                      <a:r>
                        <a:rPr lang="en-ZA" sz="2000" dirty="0">
                          <a:effectLst/>
                        </a:rPr>
                        <a:t>Programmes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dirty="0">
                          <a:effectLst/>
                        </a:rPr>
                        <a:t>Annual Projection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dirty="0">
                          <a:effectLst/>
                        </a:rPr>
                        <a:t>Actual</a:t>
                      </a:r>
                    </a:p>
                    <a:p>
                      <a:pPr algn="ctr">
                        <a:lnSpc>
                          <a:spcPct val="107000"/>
                        </a:lnSpc>
                        <a:spcAft>
                          <a:spcPts val="0"/>
                        </a:spcAft>
                      </a:pPr>
                      <a:r>
                        <a:rPr lang="en-ZA" sz="2000" dirty="0">
                          <a:effectLst/>
                        </a:rPr>
                        <a:t>1</a:t>
                      </a:r>
                      <a:r>
                        <a:rPr lang="en-ZA" sz="2000" baseline="30000" dirty="0">
                          <a:effectLst/>
                        </a:rPr>
                        <a:t>st</a:t>
                      </a:r>
                      <a:r>
                        <a:rPr lang="en-ZA" sz="2000" dirty="0">
                          <a:effectLst/>
                        </a:rPr>
                        <a:t> Intake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a:effectLst/>
                        </a:rPr>
                        <a:t>Shortfall</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2000">
                          <a:effectLst/>
                        </a:rPr>
                        <a:t>% Enrolled</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4517189"/>
                  </a:ext>
                </a:extLst>
              </a:tr>
              <a:tr h="505588">
                <a:tc>
                  <a:txBody>
                    <a:bodyPr/>
                    <a:lstStyle/>
                    <a:p>
                      <a:pPr>
                        <a:lnSpc>
                          <a:spcPct val="107000"/>
                        </a:lnSpc>
                        <a:spcAft>
                          <a:spcPts val="0"/>
                        </a:spcAft>
                      </a:pPr>
                      <a:r>
                        <a:rPr lang="en-ZA" sz="2000">
                          <a:effectLst/>
                        </a:rPr>
                        <a:t>Business Studies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8387</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5554</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dirty="0">
                          <a:effectLst/>
                        </a:rPr>
                        <a:t>-2833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66%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50457159"/>
                  </a:ext>
                </a:extLst>
              </a:tr>
              <a:tr h="625919">
                <a:tc>
                  <a:txBody>
                    <a:bodyPr/>
                    <a:lstStyle/>
                    <a:p>
                      <a:pPr>
                        <a:lnSpc>
                          <a:spcPct val="107000"/>
                        </a:lnSpc>
                        <a:spcAft>
                          <a:spcPts val="0"/>
                        </a:spcAft>
                      </a:pPr>
                      <a:r>
                        <a:rPr lang="en-ZA" sz="2000">
                          <a:effectLst/>
                        </a:rPr>
                        <a:t>Engineering Studies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7339</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2698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dirty="0">
                          <a:effectLst/>
                        </a:rPr>
                        <a:t>-4641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37%</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25767690"/>
                  </a:ext>
                </a:extLst>
              </a:tr>
              <a:tr h="505588">
                <a:tc>
                  <a:txBody>
                    <a:bodyPr/>
                    <a:lstStyle/>
                    <a:p>
                      <a:pPr>
                        <a:lnSpc>
                          <a:spcPct val="107000"/>
                        </a:lnSpc>
                        <a:spcAft>
                          <a:spcPts val="0"/>
                        </a:spcAft>
                      </a:pPr>
                      <a:r>
                        <a:rPr lang="en-ZA" sz="2000">
                          <a:effectLst/>
                        </a:rPr>
                        <a:t>NC(V)</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1872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1403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-469</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dirty="0">
                          <a:effectLst/>
                        </a:rPr>
                        <a:t>75%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54435536"/>
                  </a:ext>
                </a:extLst>
              </a:tr>
              <a:tr h="505588">
                <a:tc>
                  <a:txBody>
                    <a:bodyPr/>
                    <a:lstStyle/>
                    <a:p>
                      <a:pPr>
                        <a:lnSpc>
                          <a:spcPct val="107000"/>
                        </a:lnSpc>
                        <a:spcAft>
                          <a:spcPts val="0"/>
                        </a:spcAft>
                      </a:pPr>
                      <a:r>
                        <a:rPr lang="en-ZA" sz="2000">
                          <a:effectLst/>
                        </a:rPr>
                        <a:t>PLP</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60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85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25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dirty="0">
                          <a:effectLst/>
                        </a:rPr>
                        <a:t>142%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2234749"/>
                  </a:ext>
                </a:extLst>
              </a:tr>
              <a:tr h="505588">
                <a:tc>
                  <a:txBody>
                    <a:bodyPr/>
                    <a:lstStyle/>
                    <a:p>
                      <a:pPr>
                        <a:lnSpc>
                          <a:spcPct val="107000"/>
                        </a:lnSpc>
                        <a:spcAft>
                          <a:spcPts val="0"/>
                        </a:spcAft>
                      </a:pPr>
                      <a:r>
                        <a:rPr lang="en-ZA" sz="2000">
                          <a:effectLst/>
                        </a:rPr>
                        <a:t>Total</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17658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9740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a:effectLst/>
                        </a:rPr>
                        <a:t>-7918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ZA" sz="2000" dirty="0">
                          <a:effectLst/>
                        </a:rPr>
                        <a:t>55%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72416662"/>
                  </a:ext>
                </a:extLst>
              </a:tr>
            </a:tbl>
          </a:graphicData>
        </a:graphic>
      </p:graphicFrame>
    </p:spTree>
    <p:extLst>
      <p:ext uri="{BB962C8B-B14F-4D97-AF65-F5344CB8AC3E}">
        <p14:creationId xmlns:p14="http://schemas.microsoft.com/office/powerpoint/2010/main" val="2399631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 on Status of College Administration</a:t>
            </a:r>
            <a:endParaRPr lang="en-ZA" dirty="0"/>
          </a:p>
        </p:txBody>
      </p:sp>
      <p:sp>
        <p:nvSpPr>
          <p:cNvPr id="3" name="Content Placeholder 2"/>
          <p:cNvSpPr>
            <a:spLocks noGrp="1"/>
          </p:cNvSpPr>
          <p:nvPr>
            <p:ph sz="half" idx="1"/>
          </p:nvPr>
        </p:nvSpPr>
        <p:spPr>
          <a:xfrm>
            <a:off x="677334" y="2389716"/>
            <a:ext cx="8657166" cy="3288105"/>
          </a:xfrm>
        </p:spPr>
        <p:txBody>
          <a:bodyPr numCol="3">
            <a:normAutofit fontScale="85000" lnSpcReduction="10000"/>
          </a:bodyPr>
          <a:lstStyle/>
          <a:p>
            <a:r>
              <a:rPr lang="en-GB" dirty="0" smtClean="0"/>
              <a:t>Part Time Policy</a:t>
            </a:r>
          </a:p>
          <a:p>
            <a:r>
              <a:rPr lang="en-GB" dirty="0" smtClean="0"/>
              <a:t>Invigilation and Training Manual</a:t>
            </a:r>
          </a:p>
          <a:p>
            <a:r>
              <a:rPr lang="en-GB" dirty="0" smtClean="0"/>
              <a:t>Assessment and Moderation </a:t>
            </a:r>
          </a:p>
          <a:p>
            <a:r>
              <a:rPr lang="en-GB" dirty="0" smtClean="0"/>
              <a:t>Student Admission </a:t>
            </a:r>
          </a:p>
          <a:p>
            <a:r>
              <a:rPr lang="en-GB" dirty="0" smtClean="0"/>
              <a:t>Examinations</a:t>
            </a:r>
          </a:p>
          <a:p>
            <a:r>
              <a:rPr lang="en-GB" dirty="0" smtClean="0"/>
              <a:t>ICASS Training Manual</a:t>
            </a:r>
          </a:p>
          <a:p>
            <a:r>
              <a:rPr lang="en-GB" dirty="0" smtClean="0"/>
              <a:t>Code of Conduct</a:t>
            </a:r>
          </a:p>
          <a:p>
            <a:r>
              <a:rPr lang="en-GB" dirty="0" smtClean="0"/>
              <a:t>Strike Management </a:t>
            </a:r>
          </a:p>
          <a:p>
            <a:r>
              <a:rPr lang="en-GB" dirty="0" smtClean="0"/>
              <a:t>Sexual Harassment</a:t>
            </a:r>
          </a:p>
          <a:p>
            <a:r>
              <a:rPr lang="en-GB" dirty="0" smtClean="0"/>
              <a:t>Overtime</a:t>
            </a:r>
          </a:p>
          <a:p>
            <a:r>
              <a:rPr lang="en-GB" dirty="0" smtClean="0"/>
              <a:t>Recruitment and Selection</a:t>
            </a:r>
          </a:p>
          <a:p>
            <a:r>
              <a:rPr lang="en-GB" dirty="0" smtClean="0"/>
              <a:t>Remuneration</a:t>
            </a:r>
          </a:p>
          <a:p>
            <a:r>
              <a:rPr lang="en-GB" dirty="0" smtClean="0"/>
              <a:t>Leave</a:t>
            </a:r>
          </a:p>
          <a:p>
            <a:r>
              <a:rPr lang="en-GB" dirty="0" smtClean="0"/>
              <a:t>Performance Management Development System</a:t>
            </a:r>
          </a:p>
          <a:p>
            <a:r>
              <a:rPr lang="en-GB" dirty="0" smtClean="0"/>
              <a:t>Supply Chain Management</a:t>
            </a:r>
          </a:p>
          <a:p>
            <a:r>
              <a:rPr lang="en-GB" dirty="0" smtClean="0"/>
              <a:t>Cash Management</a:t>
            </a:r>
          </a:p>
          <a:p>
            <a:r>
              <a:rPr lang="en-GB" dirty="0" smtClean="0"/>
              <a:t>Bank Reconciliation</a:t>
            </a:r>
          </a:p>
          <a:p>
            <a:r>
              <a:rPr lang="en-GB" dirty="0" smtClean="0"/>
              <a:t>Accounting Records</a:t>
            </a:r>
          </a:p>
          <a:p>
            <a:r>
              <a:rPr lang="en-GB" dirty="0" smtClean="0"/>
              <a:t>Petty Cash</a:t>
            </a:r>
          </a:p>
          <a:p>
            <a:r>
              <a:rPr lang="en-GB" dirty="0" smtClean="0"/>
              <a:t>Month and Year End Process</a:t>
            </a:r>
          </a:p>
          <a:p>
            <a:r>
              <a:rPr lang="en-GB" dirty="0" smtClean="0"/>
              <a:t>Risk Management</a:t>
            </a:r>
          </a:p>
          <a:p>
            <a:r>
              <a:rPr lang="en-GB" dirty="0" smtClean="0"/>
              <a:t>Cellular Phones and Devices</a:t>
            </a:r>
          </a:p>
          <a:p>
            <a:endParaRPr lang="en-GB" dirty="0" smtClean="0"/>
          </a:p>
          <a:p>
            <a:endParaRPr lang="en-GB" dirty="0" smtClean="0"/>
          </a:p>
          <a:p>
            <a:endParaRPr lang="en-GB" dirty="0" smtClean="0"/>
          </a:p>
          <a:p>
            <a:endParaRPr lang="en-GB" dirty="0" smtClean="0"/>
          </a:p>
        </p:txBody>
      </p:sp>
      <p:sp>
        <p:nvSpPr>
          <p:cNvPr id="4" name="TextBox 3"/>
          <p:cNvSpPr txBox="1"/>
          <p:nvPr/>
        </p:nvSpPr>
        <p:spPr>
          <a:xfrm>
            <a:off x="677334" y="1930400"/>
            <a:ext cx="7695141" cy="646331"/>
          </a:xfrm>
          <a:prstGeom prst="rect">
            <a:avLst/>
          </a:prstGeom>
          <a:noFill/>
        </p:spPr>
        <p:txBody>
          <a:bodyPr wrap="square" rtlCol="0">
            <a:spAutoFit/>
          </a:bodyPr>
          <a:lstStyle/>
          <a:p>
            <a:r>
              <a:rPr lang="en-GB" dirty="0"/>
              <a:t>The College Council </a:t>
            </a:r>
            <a:r>
              <a:rPr lang="en-GB" dirty="0" smtClean="0"/>
              <a:t>adopted </a:t>
            </a:r>
            <a:r>
              <a:rPr lang="en-GB" dirty="0"/>
              <a:t>the following policies:</a:t>
            </a:r>
          </a:p>
          <a:p>
            <a:endParaRPr lang="en-ZA" dirty="0"/>
          </a:p>
        </p:txBody>
      </p:sp>
    </p:spTree>
    <p:extLst>
      <p:ext uri="{BB962C8B-B14F-4D97-AF65-F5344CB8AC3E}">
        <p14:creationId xmlns:p14="http://schemas.microsoft.com/office/powerpoint/2010/main" val="3325497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 on Status of College Administration</a:t>
            </a:r>
            <a:endParaRPr lang="en-ZA" dirty="0"/>
          </a:p>
        </p:txBody>
      </p:sp>
      <p:sp>
        <p:nvSpPr>
          <p:cNvPr id="3" name="Content Placeholder 2"/>
          <p:cNvSpPr>
            <a:spLocks noGrp="1"/>
          </p:cNvSpPr>
          <p:nvPr>
            <p:ph sz="half" idx="1"/>
          </p:nvPr>
        </p:nvSpPr>
        <p:spPr>
          <a:xfrm>
            <a:off x="677334" y="2389716"/>
            <a:ext cx="8657166" cy="3288105"/>
          </a:xfrm>
        </p:spPr>
        <p:txBody>
          <a:bodyPr numCol="1">
            <a:normAutofit/>
          </a:bodyPr>
          <a:lstStyle/>
          <a:p>
            <a:r>
              <a:rPr lang="en-GB" dirty="0" smtClean="0"/>
              <a:t>The Strategic and Operational Plan were approved in September 2020 by College Council </a:t>
            </a:r>
          </a:p>
          <a:p>
            <a:r>
              <a:rPr lang="en-GB" dirty="0"/>
              <a:t>The College Council established Council Committees in November 2019</a:t>
            </a:r>
          </a:p>
          <a:p>
            <a:r>
              <a:rPr lang="en-GB" dirty="0" smtClean="0"/>
              <a:t>The </a:t>
            </a:r>
            <a:r>
              <a:rPr lang="en-GB" dirty="0"/>
              <a:t>Indicative Budget was approved by College Council on 14 January </a:t>
            </a:r>
            <a:r>
              <a:rPr lang="en-GB" dirty="0" smtClean="0"/>
              <a:t>2020</a:t>
            </a:r>
          </a:p>
          <a:p>
            <a:r>
              <a:rPr lang="en-GB" dirty="0" smtClean="0"/>
              <a:t>The PPN Model for Critical Positions was submitted to DHET in April 2020</a:t>
            </a:r>
          </a:p>
          <a:p>
            <a:r>
              <a:rPr lang="en-GB" dirty="0" smtClean="0"/>
              <a:t>Total number of staff applied for vulnerability due to Covid-19 are currently at 42 out of 369</a:t>
            </a:r>
          </a:p>
          <a:p>
            <a:endParaRPr lang="en-ZA" dirty="0"/>
          </a:p>
          <a:p>
            <a:pPr marL="0" indent="0">
              <a:buNone/>
            </a:pPr>
            <a:endParaRPr lang="en-GB" dirty="0" smtClean="0"/>
          </a:p>
        </p:txBody>
      </p:sp>
      <p:sp>
        <p:nvSpPr>
          <p:cNvPr id="4" name="TextBox 3"/>
          <p:cNvSpPr txBox="1"/>
          <p:nvPr/>
        </p:nvSpPr>
        <p:spPr>
          <a:xfrm>
            <a:off x="677334" y="1930400"/>
            <a:ext cx="7695141" cy="646331"/>
          </a:xfrm>
          <a:prstGeom prst="rect">
            <a:avLst/>
          </a:prstGeom>
          <a:noFill/>
        </p:spPr>
        <p:txBody>
          <a:bodyPr wrap="square" rtlCol="0">
            <a:spAutoFit/>
          </a:bodyPr>
          <a:lstStyle/>
          <a:p>
            <a:r>
              <a:rPr lang="en-GB" dirty="0" smtClean="0"/>
              <a:t>Other Administrative </a:t>
            </a:r>
            <a:endParaRPr lang="en-GB" dirty="0"/>
          </a:p>
          <a:p>
            <a:endParaRPr lang="en-ZA" dirty="0"/>
          </a:p>
        </p:txBody>
      </p:sp>
    </p:spTree>
    <p:extLst>
      <p:ext uri="{BB962C8B-B14F-4D97-AF65-F5344CB8AC3E}">
        <p14:creationId xmlns:p14="http://schemas.microsoft.com/office/powerpoint/2010/main" val="2782666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09" y="2657475"/>
            <a:ext cx="8596668" cy="1320800"/>
          </a:xfrm>
        </p:spPr>
        <p:txBody>
          <a:bodyPr>
            <a:normAutofit/>
          </a:bodyPr>
          <a:lstStyle/>
          <a:p>
            <a:pPr algn="ctr"/>
            <a:r>
              <a:rPr lang="en-GB" sz="4800" b="1" dirty="0"/>
              <a:t>GOVERNANCE</a:t>
            </a:r>
            <a:endParaRPr lang="en-ZA" sz="4800" dirty="0"/>
          </a:p>
        </p:txBody>
      </p:sp>
    </p:spTree>
    <p:extLst>
      <p:ext uri="{BB962C8B-B14F-4D97-AF65-F5344CB8AC3E}">
        <p14:creationId xmlns:p14="http://schemas.microsoft.com/office/powerpoint/2010/main" val="3315741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INVESTIGATIONS</a:t>
            </a:r>
            <a:endParaRPr lang="en-ZA" dirty="0"/>
          </a:p>
        </p:txBody>
      </p:sp>
      <p:sp>
        <p:nvSpPr>
          <p:cNvPr id="6" name="Content Placeholder 5"/>
          <p:cNvSpPr>
            <a:spLocks noGrp="1"/>
          </p:cNvSpPr>
          <p:nvPr>
            <p:ph sz="quarter" idx="4"/>
          </p:nvPr>
        </p:nvSpPr>
        <p:spPr>
          <a:xfrm>
            <a:off x="874524" y="1333500"/>
            <a:ext cx="8978136" cy="5029200"/>
          </a:xfrm>
        </p:spPr>
        <p:txBody>
          <a:bodyPr>
            <a:normAutofit/>
          </a:bodyPr>
          <a:lstStyle/>
          <a:p>
            <a:pPr marL="0" indent="0">
              <a:buNone/>
            </a:pPr>
            <a:r>
              <a:rPr lang="en-GB" dirty="0" smtClean="0"/>
              <a:t>The investigation on maladministration, misuse of state property, nepotism and embezzlement of College Funds by the Principal.  </a:t>
            </a:r>
          </a:p>
          <a:p>
            <a:pPr marL="0" indent="0">
              <a:buNone/>
            </a:pPr>
            <a:r>
              <a:rPr lang="en-GB" dirty="0" smtClean="0"/>
              <a:t>DHET commissioned the investigation in 2018. The investigation was conducted by PWC. </a:t>
            </a:r>
          </a:p>
          <a:p>
            <a:pPr marL="0" indent="0">
              <a:buNone/>
            </a:pPr>
            <a:r>
              <a:rPr lang="en-GB" dirty="0" smtClean="0"/>
              <a:t>Disciplinary Hearing was 25 March 2020.</a:t>
            </a:r>
          </a:p>
          <a:p>
            <a:pPr marL="0" indent="0">
              <a:buNone/>
            </a:pPr>
            <a:r>
              <a:rPr lang="en-GB" dirty="0" smtClean="0"/>
              <a:t>Applied for early retirement which was approved with effect 30 April 2020 while hearing was taking place.</a:t>
            </a:r>
            <a:endParaRPr lang="en-GB" dirty="0"/>
          </a:p>
          <a:p>
            <a:pPr marL="0" indent="0">
              <a:buNone/>
            </a:pPr>
            <a:endParaRPr lang="en-GB" dirty="0" smtClean="0"/>
          </a:p>
        </p:txBody>
      </p:sp>
    </p:spTree>
    <p:extLst>
      <p:ext uri="{BB962C8B-B14F-4D97-AF65-F5344CB8AC3E}">
        <p14:creationId xmlns:p14="http://schemas.microsoft.com/office/powerpoint/2010/main" val="3590271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09" y="2657475"/>
            <a:ext cx="8596668" cy="1320800"/>
          </a:xfrm>
        </p:spPr>
        <p:txBody>
          <a:bodyPr>
            <a:normAutofit/>
          </a:bodyPr>
          <a:lstStyle/>
          <a:p>
            <a:pPr algn="ctr"/>
            <a:r>
              <a:rPr lang="en-GB" sz="4800" b="1" dirty="0" smtClean="0"/>
              <a:t>FINANCIAL MANAGEMENT</a:t>
            </a:r>
            <a:endParaRPr lang="en-ZA" sz="4800" dirty="0"/>
          </a:p>
        </p:txBody>
      </p:sp>
    </p:spTree>
    <p:extLst>
      <p:ext uri="{BB962C8B-B14F-4D97-AF65-F5344CB8AC3E}">
        <p14:creationId xmlns:p14="http://schemas.microsoft.com/office/powerpoint/2010/main" val="4246059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b="1" dirty="0" smtClean="0"/>
              <a:t>CAPACITY OF FINANCIAL MANAGERS</a:t>
            </a:r>
            <a:endParaRPr lang="en-ZA" sz="4400" b="1" dirty="0"/>
          </a:p>
        </p:txBody>
      </p:sp>
      <p:sp>
        <p:nvSpPr>
          <p:cNvPr id="6" name="Text Placeholder 2"/>
          <p:cNvSpPr txBox="1">
            <a:spLocks/>
          </p:cNvSpPr>
          <p:nvPr/>
        </p:nvSpPr>
        <p:spPr>
          <a:xfrm>
            <a:off x="677334" y="1343026"/>
            <a:ext cx="10952691" cy="44672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ZA" b="1" dirty="0"/>
          </a:p>
        </p:txBody>
      </p:sp>
      <p:sp>
        <p:nvSpPr>
          <p:cNvPr id="8" name="TextBox 7"/>
          <p:cNvSpPr txBox="1"/>
          <p:nvPr/>
        </p:nvSpPr>
        <p:spPr>
          <a:xfrm>
            <a:off x="677334" y="2266950"/>
            <a:ext cx="8600016" cy="3693319"/>
          </a:xfrm>
          <a:prstGeom prst="rect">
            <a:avLst/>
          </a:prstGeom>
          <a:noFill/>
        </p:spPr>
        <p:txBody>
          <a:bodyPr wrap="square" rtlCol="0">
            <a:spAutoFit/>
          </a:bodyPr>
          <a:lstStyle/>
          <a:p>
            <a:r>
              <a:rPr lang="en-GB" dirty="0" smtClean="0"/>
              <a:t>Current Financial Managers:</a:t>
            </a:r>
          </a:p>
          <a:p>
            <a:r>
              <a:rPr lang="en-GB" dirty="0" smtClean="0"/>
              <a:t>Deputy Principal</a:t>
            </a:r>
            <a:r>
              <a:rPr lang="en-GB" smtClean="0"/>
              <a:t>:  Finance</a:t>
            </a:r>
            <a:endParaRPr lang="en-GB" dirty="0" smtClean="0"/>
          </a:p>
          <a:p>
            <a:r>
              <a:rPr lang="en-GB" dirty="0" smtClean="0"/>
              <a:t>Mr AR Alli</a:t>
            </a:r>
          </a:p>
          <a:p>
            <a:r>
              <a:rPr lang="en-GB" dirty="0" smtClean="0"/>
              <a:t>Qualifications: </a:t>
            </a:r>
            <a:r>
              <a:rPr lang="en-GB" dirty="0" err="1" smtClean="0"/>
              <a:t>B.Compt</a:t>
            </a:r>
            <a:r>
              <a:rPr lang="en-GB" dirty="0" smtClean="0"/>
              <a:t> (Hons), CA (SA), CIA, ITIL, EDP (GIBS)</a:t>
            </a:r>
          </a:p>
          <a:p>
            <a:r>
              <a:rPr lang="en-GB" dirty="0" smtClean="0"/>
              <a:t>Competencies: Finance, Auditing, Taxation, IT, Internal and External Audit</a:t>
            </a:r>
          </a:p>
          <a:p>
            <a:r>
              <a:rPr lang="en-GB" dirty="0" smtClean="0"/>
              <a:t>Professional Body: SAICA, IRBA, IIA SA</a:t>
            </a:r>
          </a:p>
          <a:p>
            <a:endParaRPr lang="en-GB" dirty="0"/>
          </a:p>
          <a:p>
            <a:r>
              <a:rPr lang="en-GB" dirty="0" smtClean="0"/>
              <a:t>Financial Aid Manager- Mr Teboho Sempe</a:t>
            </a:r>
          </a:p>
          <a:p>
            <a:r>
              <a:rPr lang="en-GB" dirty="0" smtClean="0"/>
              <a:t>Qualifications: Business Management Diploma</a:t>
            </a:r>
          </a:p>
          <a:p>
            <a:r>
              <a:rPr lang="en-GB" dirty="0" smtClean="0"/>
              <a:t>Competencies; Finance modelling, Excel and Pastel, Project Management</a:t>
            </a:r>
          </a:p>
          <a:p>
            <a:endParaRPr lang="en-GB" dirty="0"/>
          </a:p>
          <a:p>
            <a:r>
              <a:rPr lang="en-GB" dirty="0" smtClean="0"/>
              <a:t>Finance Manager</a:t>
            </a:r>
          </a:p>
          <a:p>
            <a:r>
              <a:rPr lang="en-GB" dirty="0" smtClean="0"/>
              <a:t>(Vacant) – to be advertised after lockdown</a:t>
            </a:r>
            <a:endParaRPr lang="en-ZA" dirty="0"/>
          </a:p>
        </p:txBody>
      </p:sp>
    </p:spTree>
    <p:extLst>
      <p:ext uri="{BB962C8B-B14F-4D97-AF65-F5344CB8AC3E}">
        <p14:creationId xmlns:p14="http://schemas.microsoft.com/office/powerpoint/2010/main" val="2962202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AUDIT OUTCOMES</a:t>
            </a:r>
            <a:endParaRPr lang="en-ZA" dirty="0"/>
          </a:p>
        </p:txBody>
      </p:sp>
      <p:sp>
        <p:nvSpPr>
          <p:cNvPr id="5" name="TextBox 4"/>
          <p:cNvSpPr txBox="1"/>
          <p:nvPr/>
        </p:nvSpPr>
        <p:spPr>
          <a:xfrm>
            <a:off x="838200" y="2114550"/>
            <a:ext cx="8435802" cy="3416320"/>
          </a:xfrm>
          <a:prstGeom prst="rect">
            <a:avLst/>
          </a:prstGeom>
          <a:noFill/>
        </p:spPr>
        <p:txBody>
          <a:bodyPr wrap="square" rtlCol="0">
            <a:spAutoFit/>
          </a:bodyPr>
          <a:lstStyle/>
          <a:p>
            <a:pPr marL="285750" indent="-285750">
              <a:buFont typeface="Wingdings" panose="05000000000000000000" pitchFamily="2" charset="2"/>
              <a:buChar char="q"/>
            </a:pPr>
            <a:r>
              <a:rPr lang="en-GB" dirty="0" smtClean="0"/>
              <a:t>2016/17</a:t>
            </a:r>
          </a:p>
          <a:p>
            <a:r>
              <a:rPr lang="en-GB" dirty="0" smtClean="0"/>
              <a:t>Qualified</a:t>
            </a:r>
          </a:p>
          <a:p>
            <a:endParaRPr lang="en-GB" dirty="0" smtClean="0"/>
          </a:p>
          <a:p>
            <a:pPr marL="285750" indent="-285750">
              <a:buFont typeface="Wingdings" panose="05000000000000000000" pitchFamily="2" charset="2"/>
              <a:buChar char="q"/>
            </a:pPr>
            <a:r>
              <a:rPr lang="en-GB" dirty="0" smtClean="0"/>
              <a:t>2017/18</a:t>
            </a:r>
          </a:p>
          <a:p>
            <a:r>
              <a:rPr lang="en-GB" dirty="0" smtClean="0"/>
              <a:t>Unqualified Opinion</a:t>
            </a:r>
          </a:p>
          <a:p>
            <a:endParaRPr lang="en-GB" dirty="0" smtClean="0"/>
          </a:p>
          <a:p>
            <a:pPr marL="285750" indent="-285750">
              <a:buFont typeface="Wingdings" panose="05000000000000000000" pitchFamily="2" charset="2"/>
              <a:buChar char="q"/>
            </a:pPr>
            <a:r>
              <a:rPr lang="en-GB" dirty="0" smtClean="0"/>
              <a:t>2018/19</a:t>
            </a:r>
          </a:p>
          <a:p>
            <a:r>
              <a:rPr lang="en-GB" dirty="0" smtClean="0"/>
              <a:t>Unqualified Opinion</a:t>
            </a:r>
          </a:p>
          <a:p>
            <a:endParaRPr lang="en-GB" dirty="0"/>
          </a:p>
          <a:p>
            <a:r>
              <a:rPr lang="en-GB" dirty="0" smtClean="0"/>
              <a:t>The College is currently busy with the 2019/20 audit by the Auditor General</a:t>
            </a:r>
          </a:p>
          <a:p>
            <a:endParaRPr lang="en-GB" dirty="0" smtClean="0"/>
          </a:p>
          <a:p>
            <a:r>
              <a:rPr lang="en-ZA" dirty="0" smtClean="0"/>
              <a:t>2019 audit outcome expected 31 July 2020</a:t>
            </a:r>
            <a:endParaRPr lang="en-ZA" dirty="0"/>
          </a:p>
        </p:txBody>
      </p:sp>
    </p:spTree>
    <p:extLst>
      <p:ext uri="{BB962C8B-B14F-4D97-AF65-F5344CB8AC3E}">
        <p14:creationId xmlns:p14="http://schemas.microsoft.com/office/powerpoint/2010/main" val="1711628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720435"/>
            <a:ext cx="10434011" cy="5301673"/>
          </a:xfrm>
        </p:spPr>
        <p:txBody>
          <a:bodyPr>
            <a:normAutofit fontScale="90000"/>
          </a:bodyPr>
          <a:lstStyle/>
          <a:p>
            <a:pPr marL="571500" indent="-571500">
              <a:buFont typeface="Arial" panose="020B0604020202020204" pitchFamily="34" charset="0"/>
              <a:buChar char="•"/>
            </a:pPr>
            <a:r>
              <a:rPr lang="en-GB" b="1" dirty="0" smtClean="0"/>
              <a:t>MATTERS RAISED BY AUDITOR GENERAL</a:t>
            </a:r>
            <a:br>
              <a:rPr lang="en-GB" b="1" dirty="0" smtClean="0"/>
            </a:br>
            <a:r>
              <a:rPr lang="en-GB" b="1" dirty="0"/>
              <a:t/>
            </a:r>
            <a:br>
              <a:rPr lang="en-GB" b="1" dirty="0"/>
            </a:br>
            <a:r>
              <a:rPr lang="en-GB" b="1" dirty="0" smtClean="0"/>
              <a:t>Review of policies and procedures to be more regular:</a:t>
            </a:r>
            <a:br>
              <a:rPr lang="en-GB" b="1" dirty="0" smtClean="0"/>
            </a:br>
            <a:r>
              <a:rPr lang="en-GB" b="1" dirty="0"/>
              <a:t/>
            </a:r>
            <a:br>
              <a:rPr lang="en-GB" b="1" dirty="0"/>
            </a:br>
            <a:r>
              <a:rPr lang="en-GB" b="1" dirty="0" smtClean="0"/>
              <a:t>NSFAS GRAP disclosure in terms of funds received/receivable</a:t>
            </a:r>
            <a:br>
              <a:rPr lang="en-GB" b="1" dirty="0" smtClean="0"/>
            </a:br>
            <a:r>
              <a:rPr lang="en-GB" b="1" dirty="0"/>
              <a:t/>
            </a:r>
            <a:br>
              <a:rPr lang="en-GB" b="1" dirty="0"/>
            </a:br>
            <a:r>
              <a:rPr lang="en-GB" b="1" dirty="0" smtClean="0"/>
              <a:t>No significant matters reported</a:t>
            </a:r>
            <a:br>
              <a:rPr lang="en-GB" b="1" dirty="0" smtClean="0"/>
            </a:br>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
            </a:r>
            <a:br>
              <a:rPr lang="en-GB" b="1" dirty="0" smtClean="0"/>
            </a:br>
            <a:r>
              <a:rPr lang="en-GB" b="1" dirty="0" smtClean="0"/>
              <a:t/>
            </a:r>
            <a:br>
              <a:rPr lang="en-GB" b="1" dirty="0" smtClean="0"/>
            </a:br>
            <a:r>
              <a:rPr lang="en-GB" b="1" dirty="0"/>
              <a:t/>
            </a:r>
            <a:br>
              <a:rPr lang="en-GB" b="1" dirty="0"/>
            </a:br>
            <a:r>
              <a:rPr lang="en-GB" b="1" dirty="0" smtClean="0"/>
              <a:t/>
            </a:r>
            <a:br>
              <a:rPr lang="en-GB" b="1" dirty="0" smtClean="0"/>
            </a:br>
            <a:r>
              <a:rPr lang="en-GB" b="1" dirty="0" smtClean="0"/>
              <a:t/>
            </a:r>
            <a:br>
              <a:rPr lang="en-GB" b="1" dirty="0" smtClean="0"/>
            </a:br>
            <a:r>
              <a:rPr lang="en-GB" b="1" dirty="0"/>
              <a:t/>
            </a:r>
            <a:br>
              <a:rPr lang="en-GB" b="1" dirty="0"/>
            </a:br>
            <a:endParaRPr lang="en-ZA" dirty="0"/>
          </a:p>
        </p:txBody>
      </p:sp>
    </p:spTree>
    <p:extLst>
      <p:ext uri="{BB962C8B-B14F-4D97-AF65-F5344CB8AC3E}">
        <p14:creationId xmlns:p14="http://schemas.microsoft.com/office/powerpoint/2010/main" val="449391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080557" cy="6502400"/>
          </a:xfrm>
        </p:spPr>
        <p:txBody>
          <a:bodyPr>
            <a:normAutofit/>
          </a:bodyPr>
          <a:lstStyle/>
          <a:p>
            <a:pPr marL="514350" indent="-514350">
              <a:buFont typeface="Arial" panose="020B0604020202020204" pitchFamily="34" charset="0"/>
              <a:buChar char="•"/>
            </a:pPr>
            <a:r>
              <a:rPr lang="en-GB" sz="2800" dirty="0" smtClean="0"/>
              <a:t>AUDIT ACTION PLAN</a:t>
            </a:r>
            <a:br>
              <a:rPr lang="en-GB" sz="2800" dirty="0" smtClean="0"/>
            </a:br>
            <a:r>
              <a:rPr lang="en-GB" sz="2800" dirty="0"/>
              <a:t/>
            </a:r>
            <a:br>
              <a:rPr lang="en-GB" sz="2800" dirty="0"/>
            </a:br>
            <a:r>
              <a:rPr lang="en-GB" sz="2800" dirty="0" smtClean="0"/>
              <a:t>In total 7 audit findings reported as follows:</a:t>
            </a:r>
            <a:br>
              <a:rPr lang="en-GB" sz="2800" dirty="0" smtClean="0"/>
            </a:br>
            <a:r>
              <a:rPr lang="en-GB" sz="2800" dirty="0"/>
              <a:t/>
            </a:r>
            <a:br>
              <a:rPr lang="en-GB" sz="2800" dirty="0"/>
            </a:br>
            <a:r>
              <a:rPr lang="en-GB" sz="2800" dirty="0" smtClean="0"/>
              <a:t>1 x policy review</a:t>
            </a:r>
            <a:br>
              <a:rPr lang="en-GB" sz="2800" dirty="0" smtClean="0"/>
            </a:br>
            <a:r>
              <a:rPr lang="en-GB" sz="2800" dirty="0"/>
              <a:t/>
            </a:r>
            <a:br>
              <a:rPr lang="en-GB" sz="2800" dirty="0"/>
            </a:br>
            <a:r>
              <a:rPr lang="en-GB" sz="2800" dirty="0" smtClean="0"/>
              <a:t>6 x on disclosure matters (these were corrected on finalisation of the audit report)</a:t>
            </a:r>
            <a:br>
              <a:rPr lang="en-GB" sz="2800" dirty="0" smtClean="0"/>
            </a:br>
            <a:r>
              <a:rPr lang="en-GB" sz="2800" dirty="0"/>
              <a:t/>
            </a:r>
            <a:br>
              <a:rPr lang="en-GB" sz="2800" dirty="0"/>
            </a:br>
            <a:r>
              <a:rPr lang="en-GB" sz="2800" dirty="0" smtClean="0"/>
              <a:t>College is reviewing all policies more regularly</a:t>
            </a:r>
            <a:br>
              <a:rPr lang="en-GB" sz="2800" dirty="0" smtClean="0"/>
            </a:br>
            <a:r>
              <a:rPr lang="en-GB" sz="2800" dirty="0" smtClean="0"/>
              <a:t>Quality Assurance been more detailed before submission of Financial Statements for audit.</a:t>
            </a:r>
            <a:br>
              <a:rPr lang="en-GB" sz="2800" dirty="0" smtClean="0"/>
            </a:br>
            <a:r>
              <a:rPr lang="en-GB" sz="2800" dirty="0" smtClean="0"/>
              <a:t>College has no prior year issues</a:t>
            </a:r>
            <a:endParaRPr lang="en-ZA" sz="2800" dirty="0"/>
          </a:p>
        </p:txBody>
      </p:sp>
    </p:spTree>
    <p:extLst>
      <p:ext uri="{BB962C8B-B14F-4D97-AF65-F5344CB8AC3E}">
        <p14:creationId xmlns:p14="http://schemas.microsoft.com/office/powerpoint/2010/main" val="1024626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NSFAS SUMMARY</a:t>
            </a:r>
            <a:endParaRPr lang="en-ZA" dirty="0"/>
          </a:p>
        </p:txBody>
      </p:sp>
      <p:graphicFrame>
        <p:nvGraphicFramePr>
          <p:cNvPr id="3" name="Table 2"/>
          <p:cNvGraphicFramePr>
            <a:graphicFrameLocks noGrp="1"/>
          </p:cNvGraphicFramePr>
          <p:nvPr>
            <p:extLst/>
          </p:nvPr>
        </p:nvGraphicFramePr>
        <p:xfrm>
          <a:off x="851693" y="1426683"/>
          <a:ext cx="7473157" cy="4259741"/>
        </p:xfrm>
        <a:graphic>
          <a:graphicData uri="http://schemas.openxmlformats.org/drawingml/2006/table">
            <a:tbl>
              <a:tblPr/>
              <a:tblGrid>
                <a:gridCol w="2508657">
                  <a:extLst>
                    <a:ext uri="{9D8B030D-6E8A-4147-A177-3AD203B41FA5}">
                      <a16:colId xmlns:a16="http://schemas.microsoft.com/office/drawing/2014/main" val="3417669395"/>
                    </a:ext>
                  </a:extLst>
                </a:gridCol>
                <a:gridCol w="2191774">
                  <a:extLst>
                    <a:ext uri="{9D8B030D-6E8A-4147-A177-3AD203B41FA5}">
                      <a16:colId xmlns:a16="http://schemas.microsoft.com/office/drawing/2014/main" val="3106203247"/>
                    </a:ext>
                  </a:extLst>
                </a:gridCol>
                <a:gridCol w="2772726">
                  <a:extLst>
                    <a:ext uri="{9D8B030D-6E8A-4147-A177-3AD203B41FA5}">
                      <a16:colId xmlns:a16="http://schemas.microsoft.com/office/drawing/2014/main" val="2970834508"/>
                    </a:ext>
                  </a:extLst>
                </a:gridCol>
              </a:tblGrid>
              <a:tr h="254313">
                <a:tc gridSpan="2">
                  <a:txBody>
                    <a:bodyPr/>
                    <a:lstStyle/>
                    <a:p>
                      <a:pPr algn="l" fontAlgn="b"/>
                      <a:r>
                        <a:rPr lang="en-GB" sz="1600" b="1" i="0" u="none" strike="noStrike">
                          <a:solidFill>
                            <a:srgbClr val="000000"/>
                          </a:solidFill>
                          <a:effectLst/>
                          <a:latin typeface="Calibri" panose="020F0502020204030204" pitchFamily="34" charset="0"/>
                        </a:rPr>
                        <a:t>Paid to Students by the College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endParaRPr lang="en-ZA"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631701"/>
                  </a:ext>
                </a:extLst>
              </a:tr>
              <a:tr h="254313">
                <a:tc>
                  <a:txBody>
                    <a:bodyPr/>
                    <a:lstStyle/>
                    <a:p>
                      <a:pPr algn="l" fontAlgn="b"/>
                      <a:r>
                        <a:rPr lang="en-ZA" sz="1600" b="1" i="0" u="none" strike="noStrike">
                          <a:solidFill>
                            <a:srgbClr val="000000"/>
                          </a:solidFill>
                          <a:effectLst/>
                          <a:latin typeface="Calibri" panose="020F0502020204030204" pitchFamily="34" charset="0"/>
                        </a:rPr>
                        <a:t>Campus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ZA" sz="1600" b="1" i="0" u="none" strike="noStrike">
                          <a:solidFill>
                            <a:srgbClr val="000000"/>
                          </a:solidFill>
                          <a:effectLst/>
                          <a:latin typeface="Calibri" panose="020F0502020204030204" pitchFamily="34" charset="0"/>
                        </a:rPr>
                        <a:t>No Paid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ZA" sz="1600" b="1" i="0" u="none" strike="noStrike">
                          <a:solidFill>
                            <a:srgbClr val="000000"/>
                          </a:solidFill>
                          <a:effectLst/>
                          <a:latin typeface="Calibri" panose="020F0502020204030204" pitchFamily="34" charset="0"/>
                        </a:rPr>
                        <a:t>Amount Paid -Allowances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908384507"/>
                  </a:ext>
                </a:extLst>
              </a:tr>
              <a:tr h="254313">
                <a:tc>
                  <a:txBody>
                    <a:bodyPr/>
                    <a:lstStyle/>
                    <a:p>
                      <a:pPr algn="l" fontAlgn="b"/>
                      <a:r>
                        <a:rPr lang="en-ZA" sz="1600" b="0" i="0" u="none" strike="noStrike" dirty="0">
                          <a:solidFill>
                            <a:srgbClr val="000000"/>
                          </a:solidFill>
                          <a:effectLst/>
                          <a:latin typeface="Calibri" panose="020F0502020204030204" pitchFamily="34" charset="0"/>
                        </a:rPr>
                        <a:t>CVL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756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R                       6 306 344,00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708942"/>
                  </a:ext>
                </a:extLst>
              </a:tr>
              <a:tr h="254313">
                <a:tc>
                  <a:txBody>
                    <a:bodyPr/>
                    <a:lstStyle/>
                    <a:p>
                      <a:pPr algn="l" fontAlgn="b"/>
                      <a:r>
                        <a:rPr lang="en-ZA" sz="1600" b="0" i="0" u="none" strike="noStrike">
                          <a:solidFill>
                            <a:srgbClr val="000000"/>
                          </a:solidFill>
                          <a:effectLst/>
                          <a:latin typeface="Calibri" panose="020F0502020204030204" pitchFamily="34" charset="0"/>
                        </a:rPr>
                        <a:t>KDP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1400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R                    11 062 625,00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586146"/>
                  </a:ext>
                </a:extLst>
              </a:tr>
              <a:tr h="254313">
                <a:tc>
                  <a:txBody>
                    <a:bodyPr/>
                    <a:lstStyle/>
                    <a:p>
                      <a:pPr algn="l" fontAlgn="b"/>
                      <a:r>
                        <a:rPr lang="en-ZA" sz="1600" b="0" i="0" u="none" strike="noStrike">
                          <a:solidFill>
                            <a:srgbClr val="000000"/>
                          </a:solidFill>
                          <a:effectLst/>
                          <a:latin typeface="Calibri" panose="020F0502020204030204" pitchFamily="34" charset="0"/>
                        </a:rPr>
                        <a:t>KDW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336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R                       1 917 031,00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935133"/>
                  </a:ext>
                </a:extLst>
              </a:tr>
              <a:tr h="254313">
                <a:tc>
                  <a:txBody>
                    <a:bodyPr/>
                    <a:lstStyle/>
                    <a:p>
                      <a:pPr algn="l" fontAlgn="b"/>
                      <a:r>
                        <a:rPr lang="en-ZA" sz="1600" b="0" i="0" u="none" strike="noStrike">
                          <a:solidFill>
                            <a:srgbClr val="000000"/>
                          </a:solidFill>
                          <a:effectLst/>
                          <a:latin typeface="Calibri" panose="020F0502020204030204" pitchFamily="34" charset="0"/>
                        </a:rPr>
                        <a:t>RFT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1674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R                    18 235 482,00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887048"/>
                  </a:ext>
                </a:extLst>
              </a:tr>
              <a:tr h="254313">
                <a:tc>
                  <a:txBody>
                    <a:bodyPr/>
                    <a:lstStyle/>
                    <a:p>
                      <a:pPr algn="l" fontAlgn="b"/>
                      <a:r>
                        <a:rPr lang="en-ZA" sz="1600" b="0" i="0" u="none" strike="noStrike">
                          <a:solidFill>
                            <a:srgbClr val="000000"/>
                          </a:solidFill>
                          <a:effectLst/>
                          <a:latin typeface="Calibri" panose="020F0502020204030204" pitchFamily="34" charset="0"/>
                        </a:rPr>
                        <a:t>RFTW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Calibri" panose="020F0502020204030204" pitchFamily="34" charset="0"/>
                        </a:rPr>
                        <a:t> R                          378 616,00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388256"/>
                  </a:ext>
                </a:extLst>
              </a:tr>
              <a:tr h="254313">
                <a:tc>
                  <a:txBody>
                    <a:bodyPr/>
                    <a:lstStyle/>
                    <a:p>
                      <a:pPr algn="l" fontAlgn="b"/>
                      <a:r>
                        <a:rPr lang="en-ZA" sz="1600" b="1" i="0" u="none" strike="noStrike">
                          <a:solidFill>
                            <a:srgbClr val="000000"/>
                          </a:solidFill>
                          <a:effectLst/>
                          <a:latin typeface="Calibri" panose="020F050202020403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1" i="0" u="none" strike="noStrike">
                          <a:solidFill>
                            <a:srgbClr val="000000"/>
                          </a:solidFill>
                          <a:effectLst/>
                          <a:latin typeface="Calibri" panose="020F0502020204030204" pitchFamily="34" charset="0"/>
                        </a:rPr>
                        <a:t>4242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a:solidFill>
                            <a:srgbClr val="000000"/>
                          </a:solidFill>
                          <a:effectLst/>
                          <a:latin typeface="Calibri" panose="020F0502020204030204" pitchFamily="34" charset="0"/>
                        </a:rPr>
                        <a:t> R                    37 900 098,00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354496"/>
                  </a:ext>
                </a:extLst>
              </a:tr>
              <a:tr h="254313">
                <a:tc>
                  <a:txBody>
                    <a:bodyPr/>
                    <a:lstStyle/>
                    <a:p>
                      <a:pPr algn="l" fontAlgn="b"/>
                      <a:endParaRPr lang="en-ZA" sz="16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71104626"/>
                  </a:ext>
                </a:extLst>
              </a:tr>
              <a:tr h="254313">
                <a:tc>
                  <a:txBody>
                    <a:bodyPr/>
                    <a:lstStyle/>
                    <a:p>
                      <a:pPr algn="l" fontAlgn="b"/>
                      <a:endParaRPr lang="en-ZA"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469118687"/>
                  </a:ext>
                </a:extLst>
              </a:tr>
              <a:tr h="254313">
                <a:tc>
                  <a:txBody>
                    <a:bodyPr/>
                    <a:lstStyle/>
                    <a:p>
                      <a:pPr algn="l" fontAlgn="b"/>
                      <a:r>
                        <a:rPr lang="en-ZA" sz="1600" b="1" i="0" u="none" strike="noStrike">
                          <a:solidFill>
                            <a:srgbClr val="000000"/>
                          </a:solidFill>
                          <a:effectLst/>
                          <a:latin typeface="Calibri" panose="020F0502020204030204" pitchFamily="34" charset="0"/>
                        </a:rPr>
                        <a:t>Received From NSFAS</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978440584"/>
                  </a:ext>
                </a:extLst>
              </a:tr>
              <a:tr h="254313">
                <a:tc>
                  <a:txBody>
                    <a:bodyPr/>
                    <a:lstStyle/>
                    <a:p>
                      <a:pPr algn="l" fontAlgn="b"/>
                      <a:r>
                        <a:rPr lang="en-ZA" sz="1600" b="1" i="0" u="none" strike="noStrike">
                          <a:solidFill>
                            <a:srgbClr val="000000"/>
                          </a:solidFill>
                          <a:effectLst/>
                          <a:latin typeface="Calibri" panose="020F0502020204030204" pitchFamily="34" charset="0"/>
                        </a:rPr>
                        <a:t>Funder code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en-ZA" sz="1600" b="1" i="0" u="none" strike="noStrike" dirty="0">
                          <a:solidFill>
                            <a:srgbClr val="000000"/>
                          </a:solidFill>
                          <a:effectLst/>
                          <a:latin typeface="Calibri" panose="020F0502020204030204" pitchFamily="34" charset="0"/>
                        </a:rPr>
                        <a:t> Disbursement amount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ZA" sz="16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14929535"/>
                  </a:ext>
                </a:extLst>
              </a:tr>
              <a:tr h="476836">
                <a:tc>
                  <a:txBody>
                    <a:bodyPr/>
                    <a:lstStyle/>
                    <a:p>
                      <a:pPr algn="l" fontAlgn="b"/>
                      <a:r>
                        <a:rPr lang="en-ZA" sz="1400" b="0" i="0" u="none" strike="noStrike" dirty="0">
                          <a:solidFill>
                            <a:srgbClr val="000000"/>
                          </a:solidFill>
                          <a:effectLst/>
                          <a:latin typeface="+mj-lt"/>
                        </a:rPr>
                        <a:t>Allowance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mj-lt"/>
                        </a:rPr>
                        <a:t>                  </a:t>
                      </a:r>
                      <a:r>
                        <a:rPr lang="en-ZA" sz="1400" b="0" i="0" u="none" strike="noStrike" dirty="0" smtClean="0">
                          <a:solidFill>
                            <a:srgbClr val="000000"/>
                          </a:solidFill>
                          <a:effectLst/>
                          <a:latin typeface="+mj-lt"/>
                        </a:rPr>
                        <a:t> 29 </a:t>
                      </a:r>
                      <a:r>
                        <a:rPr lang="en-ZA" sz="1400" b="0" i="0" u="none" strike="noStrike" dirty="0">
                          <a:solidFill>
                            <a:srgbClr val="000000"/>
                          </a:solidFill>
                          <a:effectLst/>
                          <a:latin typeface="+mj-lt"/>
                        </a:rPr>
                        <a:t>672 398,00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33989678"/>
                  </a:ext>
                </a:extLst>
              </a:tr>
              <a:tr h="476836">
                <a:tc>
                  <a:txBody>
                    <a:bodyPr/>
                    <a:lstStyle/>
                    <a:p>
                      <a:pPr algn="l" fontAlgn="b"/>
                      <a:r>
                        <a:rPr lang="en-ZA" sz="1400" b="0" i="0" u="none" strike="noStrike">
                          <a:solidFill>
                            <a:srgbClr val="000000"/>
                          </a:solidFill>
                          <a:effectLst/>
                          <a:latin typeface="+mj-lt"/>
                        </a:rPr>
                        <a:t>Tuition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mj-lt"/>
                        </a:rPr>
                        <a:t>                  </a:t>
                      </a:r>
                      <a:r>
                        <a:rPr lang="en-ZA" sz="1400" b="0" i="0" u="none" strike="noStrike" dirty="0" smtClean="0">
                          <a:solidFill>
                            <a:srgbClr val="000000"/>
                          </a:solidFill>
                          <a:effectLst/>
                          <a:latin typeface="+mj-lt"/>
                        </a:rPr>
                        <a:t> 14 </a:t>
                      </a:r>
                      <a:r>
                        <a:rPr lang="en-ZA" sz="1400" b="0" i="0" u="none" strike="noStrike" dirty="0">
                          <a:solidFill>
                            <a:srgbClr val="000000"/>
                          </a:solidFill>
                          <a:effectLst/>
                          <a:latin typeface="+mj-lt"/>
                        </a:rPr>
                        <a:t>123 718,00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1652627"/>
                  </a:ext>
                </a:extLst>
              </a:tr>
              <a:tr h="254313">
                <a:tc>
                  <a:txBody>
                    <a:bodyPr/>
                    <a:lstStyle/>
                    <a:p>
                      <a:pPr algn="l" fontAlgn="b"/>
                      <a:r>
                        <a:rPr lang="en-ZA" sz="1400" b="0" i="0" u="none" strike="noStrike" kern="1200">
                          <a:solidFill>
                            <a:srgbClr val="000000"/>
                          </a:solidFill>
                          <a:effectLst/>
                          <a:latin typeface="+mj-lt"/>
                          <a:ea typeface="+mn-ea"/>
                          <a:cs typeface="+mn-cs"/>
                        </a:rPr>
                        <a:t>Grand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kern="1200" dirty="0">
                          <a:solidFill>
                            <a:srgbClr val="000000"/>
                          </a:solidFill>
                          <a:effectLst/>
                          <a:latin typeface="+mj-lt"/>
                          <a:ea typeface="+mn-ea"/>
                          <a:cs typeface="+mn-cs"/>
                        </a:rPr>
                        <a:t>                  43 796 116,00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47145053"/>
                  </a:ext>
                </a:extLst>
              </a:tr>
            </a:tbl>
          </a:graphicData>
        </a:graphic>
      </p:graphicFrame>
    </p:spTree>
    <p:extLst>
      <p:ext uri="{BB962C8B-B14F-4D97-AF65-F5344CB8AC3E}">
        <p14:creationId xmlns:p14="http://schemas.microsoft.com/office/powerpoint/2010/main" val="3637458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09" y="2657475"/>
            <a:ext cx="8596668" cy="1320800"/>
          </a:xfrm>
        </p:spPr>
        <p:txBody>
          <a:bodyPr>
            <a:normAutofit/>
          </a:bodyPr>
          <a:lstStyle/>
          <a:p>
            <a:pPr algn="ctr"/>
            <a:r>
              <a:rPr lang="en-GB" sz="4800" b="1" dirty="0" smtClean="0"/>
              <a:t>ACADEMIC YEAR</a:t>
            </a:r>
            <a:endParaRPr lang="en-ZA" sz="4800" dirty="0"/>
          </a:p>
        </p:txBody>
      </p:sp>
    </p:spTree>
    <p:extLst>
      <p:ext uri="{BB962C8B-B14F-4D97-AF65-F5344CB8AC3E}">
        <p14:creationId xmlns:p14="http://schemas.microsoft.com/office/powerpoint/2010/main" val="3724325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SAVING THE ACADEMIC YEAR</a:t>
            </a:r>
            <a:endParaRPr lang="en-ZA" dirty="0"/>
          </a:p>
        </p:txBody>
      </p:sp>
      <p:graphicFrame>
        <p:nvGraphicFramePr>
          <p:cNvPr id="4" name="Table 3"/>
          <p:cNvGraphicFramePr>
            <a:graphicFrameLocks noGrp="1"/>
          </p:cNvGraphicFramePr>
          <p:nvPr>
            <p:extLst/>
          </p:nvPr>
        </p:nvGraphicFramePr>
        <p:xfrm>
          <a:off x="677330" y="1376891"/>
          <a:ext cx="10324044" cy="4729480"/>
        </p:xfrm>
        <a:graphic>
          <a:graphicData uri="http://schemas.openxmlformats.org/drawingml/2006/table">
            <a:tbl>
              <a:tblPr firstRow="1" bandRow="1">
                <a:tableStyleId>{5C22544A-7EE6-4342-B048-85BDC9FD1C3A}</a:tableStyleId>
              </a:tblPr>
              <a:tblGrid>
                <a:gridCol w="5162022">
                  <a:extLst>
                    <a:ext uri="{9D8B030D-6E8A-4147-A177-3AD203B41FA5}">
                      <a16:colId xmlns:a16="http://schemas.microsoft.com/office/drawing/2014/main" val="339950988"/>
                    </a:ext>
                  </a:extLst>
                </a:gridCol>
                <a:gridCol w="5162022">
                  <a:extLst>
                    <a:ext uri="{9D8B030D-6E8A-4147-A177-3AD203B41FA5}">
                      <a16:colId xmlns:a16="http://schemas.microsoft.com/office/drawing/2014/main" val="290310093"/>
                    </a:ext>
                  </a:extLst>
                </a:gridCol>
              </a:tblGrid>
              <a:tr h="370840">
                <a:tc>
                  <a:txBody>
                    <a:bodyPr/>
                    <a:lstStyle/>
                    <a:p>
                      <a:r>
                        <a:rPr lang="en-GB" dirty="0" smtClean="0"/>
                        <a:t>PROGRAMME</a:t>
                      </a:r>
                      <a:endParaRPr lang="en-ZA" dirty="0"/>
                    </a:p>
                  </a:txBody>
                  <a:tcPr/>
                </a:tc>
                <a:tc>
                  <a:txBody>
                    <a:bodyPr/>
                    <a:lstStyle/>
                    <a:p>
                      <a:r>
                        <a:rPr lang="en-GB" dirty="0" smtClean="0"/>
                        <a:t>INTERVENTION</a:t>
                      </a:r>
                      <a:endParaRPr lang="en-ZA" dirty="0"/>
                    </a:p>
                  </a:txBody>
                  <a:tcPr/>
                </a:tc>
                <a:extLst>
                  <a:ext uri="{0D108BD9-81ED-4DB2-BD59-A6C34878D82A}">
                    <a16:rowId xmlns:a16="http://schemas.microsoft.com/office/drawing/2014/main" val="3455461956"/>
                  </a:ext>
                </a:extLst>
              </a:tr>
              <a:tr h="370840">
                <a:tc>
                  <a:txBody>
                    <a:bodyPr/>
                    <a:lstStyle/>
                    <a:p>
                      <a:r>
                        <a:rPr lang="en-GB" dirty="0" smtClean="0"/>
                        <a:t>Engineering Studies:</a:t>
                      </a:r>
                      <a:r>
                        <a:rPr lang="en-GB" baseline="0" dirty="0" smtClean="0"/>
                        <a:t>  </a:t>
                      </a:r>
                    </a:p>
                    <a:p>
                      <a:r>
                        <a:rPr lang="en-GB" baseline="0" dirty="0" smtClean="0"/>
                        <a:t>Nated (Report 191) N1 – N6</a:t>
                      </a:r>
                      <a:endParaRPr lang="en-ZA" dirty="0"/>
                    </a:p>
                  </a:txBody>
                  <a:tcPr/>
                </a:tc>
                <a:tc>
                  <a:txBody>
                    <a:bodyPr/>
                    <a:lstStyle/>
                    <a:p>
                      <a:pPr marL="285750" indent="-285750">
                        <a:buFont typeface="Wingdings" panose="05000000000000000000" pitchFamily="2" charset="2"/>
                        <a:buChar char="q"/>
                      </a:pPr>
                      <a:r>
                        <a:rPr lang="en-GB" sz="1600" dirty="0" smtClean="0"/>
                        <a:t>Campuses developed revised time</a:t>
                      </a:r>
                      <a:r>
                        <a:rPr lang="en-GB" sz="1600" baseline="0" dirty="0" smtClean="0"/>
                        <a:t> tables where periods will be 30 minutes.  There will be four periods without breaks.  Students will not move from classes but lecturers will rotate</a:t>
                      </a:r>
                      <a:endParaRPr lang="en-ZA" sz="1600" dirty="0"/>
                    </a:p>
                  </a:txBody>
                  <a:tcPr/>
                </a:tc>
                <a:extLst>
                  <a:ext uri="{0D108BD9-81ED-4DB2-BD59-A6C34878D82A}">
                    <a16:rowId xmlns:a16="http://schemas.microsoft.com/office/drawing/2014/main" val="598109245"/>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Task teams </a:t>
                      </a:r>
                      <a:r>
                        <a:rPr lang="en-GB" sz="1600" smtClean="0"/>
                        <a:t>were established</a:t>
                      </a:r>
                      <a:r>
                        <a:rPr lang="en-GB" sz="1600" baseline="0" smtClean="0"/>
                        <a:t> </a:t>
                      </a:r>
                      <a:r>
                        <a:rPr lang="en-GB" sz="1600" baseline="0" dirty="0" smtClean="0"/>
                        <a:t>to work on self study material for students.  The material will be easy to understand and they will be uploaded to the website which is zero-rated</a:t>
                      </a:r>
                      <a:endParaRPr lang="en-ZA" sz="1600" dirty="0"/>
                    </a:p>
                  </a:txBody>
                  <a:tcPr/>
                </a:tc>
                <a:extLst>
                  <a:ext uri="{0D108BD9-81ED-4DB2-BD59-A6C34878D82A}">
                    <a16:rowId xmlns:a16="http://schemas.microsoft.com/office/drawing/2014/main" val="3093736541"/>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Previous question papers will be uploaded after the end of face to face classes</a:t>
                      </a:r>
                      <a:endParaRPr lang="en-ZA" sz="1600" dirty="0"/>
                    </a:p>
                  </a:txBody>
                  <a:tcPr/>
                </a:tc>
                <a:extLst>
                  <a:ext uri="{0D108BD9-81ED-4DB2-BD59-A6C34878D82A}">
                    <a16:rowId xmlns:a16="http://schemas.microsoft.com/office/drawing/2014/main" val="811366674"/>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Lecturers</a:t>
                      </a:r>
                      <a:r>
                        <a:rPr lang="en-GB" sz="1600" baseline="0" dirty="0" smtClean="0"/>
                        <a:t> are encouraged to communicate with their students by means of WhatsApp groups</a:t>
                      </a:r>
                      <a:endParaRPr lang="en-ZA" sz="1600" dirty="0"/>
                    </a:p>
                  </a:txBody>
                  <a:tcPr/>
                </a:tc>
                <a:extLst>
                  <a:ext uri="{0D108BD9-81ED-4DB2-BD59-A6C34878D82A}">
                    <a16:rowId xmlns:a16="http://schemas.microsoft.com/office/drawing/2014/main" val="443381303"/>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Future</a:t>
                      </a:r>
                      <a:r>
                        <a:rPr lang="en-GB" sz="1600" baseline="0" dirty="0" smtClean="0"/>
                        <a:t> Managers and MacMillan have already given their on-line e-materials for use (free of charge) for three months.  Material have been loaded on the website</a:t>
                      </a:r>
                      <a:endParaRPr lang="en-ZA" sz="1600" dirty="0"/>
                    </a:p>
                  </a:txBody>
                  <a:tcPr/>
                </a:tc>
                <a:extLst>
                  <a:ext uri="{0D108BD9-81ED-4DB2-BD59-A6C34878D82A}">
                    <a16:rowId xmlns:a16="http://schemas.microsoft.com/office/drawing/2014/main" val="982376867"/>
                  </a:ext>
                </a:extLst>
              </a:tr>
            </a:tbl>
          </a:graphicData>
        </a:graphic>
      </p:graphicFrame>
    </p:spTree>
    <p:extLst>
      <p:ext uri="{BB962C8B-B14F-4D97-AF65-F5344CB8AC3E}">
        <p14:creationId xmlns:p14="http://schemas.microsoft.com/office/powerpoint/2010/main" val="446681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SAVING THE ACADEMIC YEAR</a:t>
            </a:r>
            <a:endParaRPr lang="en-ZA" dirty="0"/>
          </a:p>
        </p:txBody>
      </p:sp>
      <p:graphicFrame>
        <p:nvGraphicFramePr>
          <p:cNvPr id="4" name="Table 3"/>
          <p:cNvGraphicFramePr>
            <a:graphicFrameLocks noGrp="1"/>
          </p:cNvGraphicFramePr>
          <p:nvPr>
            <p:extLst/>
          </p:nvPr>
        </p:nvGraphicFramePr>
        <p:xfrm>
          <a:off x="677330" y="1376891"/>
          <a:ext cx="10324044" cy="5308600"/>
        </p:xfrm>
        <a:graphic>
          <a:graphicData uri="http://schemas.openxmlformats.org/drawingml/2006/table">
            <a:tbl>
              <a:tblPr firstRow="1" bandRow="1">
                <a:tableStyleId>{5C22544A-7EE6-4342-B048-85BDC9FD1C3A}</a:tableStyleId>
              </a:tblPr>
              <a:tblGrid>
                <a:gridCol w="5162022">
                  <a:extLst>
                    <a:ext uri="{9D8B030D-6E8A-4147-A177-3AD203B41FA5}">
                      <a16:colId xmlns:a16="http://schemas.microsoft.com/office/drawing/2014/main" val="339950988"/>
                    </a:ext>
                  </a:extLst>
                </a:gridCol>
                <a:gridCol w="5162022">
                  <a:extLst>
                    <a:ext uri="{9D8B030D-6E8A-4147-A177-3AD203B41FA5}">
                      <a16:colId xmlns:a16="http://schemas.microsoft.com/office/drawing/2014/main" val="290310093"/>
                    </a:ext>
                  </a:extLst>
                </a:gridCol>
              </a:tblGrid>
              <a:tr h="370840">
                <a:tc>
                  <a:txBody>
                    <a:bodyPr/>
                    <a:lstStyle/>
                    <a:p>
                      <a:r>
                        <a:rPr lang="en-GB" dirty="0" smtClean="0"/>
                        <a:t>PROGRAMME</a:t>
                      </a:r>
                      <a:endParaRPr lang="en-ZA" dirty="0"/>
                    </a:p>
                  </a:txBody>
                  <a:tcPr/>
                </a:tc>
                <a:tc>
                  <a:txBody>
                    <a:bodyPr/>
                    <a:lstStyle/>
                    <a:p>
                      <a:r>
                        <a:rPr lang="en-GB" dirty="0" smtClean="0"/>
                        <a:t>INTERVENTION</a:t>
                      </a:r>
                      <a:endParaRPr lang="en-ZA" dirty="0"/>
                    </a:p>
                  </a:txBody>
                  <a:tcPr/>
                </a:tc>
                <a:extLst>
                  <a:ext uri="{0D108BD9-81ED-4DB2-BD59-A6C34878D82A}">
                    <a16:rowId xmlns:a16="http://schemas.microsoft.com/office/drawing/2014/main" val="3455461956"/>
                  </a:ext>
                </a:extLst>
              </a:tr>
              <a:tr h="370840">
                <a:tc>
                  <a:txBody>
                    <a:bodyPr/>
                    <a:lstStyle/>
                    <a:p>
                      <a:r>
                        <a:rPr lang="en-GB" dirty="0" smtClean="0"/>
                        <a:t>Engineering Studies:</a:t>
                      </a:r>
                      <a:r>
                        <a:rPr lang="en-GB" baseline="0" dirty="0" smtClean="0"/>
                        <a:t>  </a:t>
                      </a:r>
                    </a:p>
                    <a:p>
                      <a:r>
                        <a:rPr lang="en-GB" baseline="0" dirty="0" smtClean="0"/>
                        <a:t>Nated (Report 191) N1 – N6</a:t>
                      </a:r>
                      <a:endParaRPr lang="en-ZA" dirty="0"/>
                    </a:p>
                  </a:txBody>
                  <a:tcPr/>
                </a:tc>
                <a:tc>
                  <a:txBody>
                    <a:bodyPr/>
                    <a:lstStyle/>
                    <a:p>
                      <a:pPr marL="285750" indent="-285750">
                        <a:buFont typeface="Wingdings" panose="05000000000000000000" pitchFamily="2" charset="2"/>
                        <a:buChar char="q"/>
                      </a:pPr>
                      <a:r>
                        <a:rPr lang="en-GB" sz="1600" dirty="0" smtClean="0"/>
                        <a:t>Academic Office developed a new timetable for Trimester</a:t>
                      </a:r>
                      <a:r>
                        <a:rPr lang="en-GB" sz="1600" baseline="0" dirty="0" smtClean="0"/>
                        <a:t> 2 which will include blended learning.  Lecturers are grouped to make this possible</a:t>
                      </a:r>
                      <a:endParaRPr lang="en-ZA" sz="1600" dirty="0"/>
                    </a:p>
                  </a:txBody>
                  <a:tcPr/>
                </a:tc>
                <a:extLst>
                  <a:ext uri="{0D108BD9-81ED-4DB2-BD59-A6C34878D82A}">
                    <a16:rowId xmlns:a16="http://schemas.microsoft.com/office/drawing/2014/main" val="598109245"/>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The website has been zero-rated by all network services as per</a:t>
                      </a:r>
                      <a:r>
                        <a:rPr lang="en-GB" sz="1600" baseline="0" dirty="0" smtClean="0"/>
                        <a:t> negotiations by the Minister.  Student can access the website for free</a:t>
                      </a:r>
                      <a:endParaRPr lang="en-ZA" sz="1600" dirty="0"/>
                    </a:p>
                  </a:txBody>
                  <a:tcPr/>
                </a:tc>
                <a:extLst>
                  <a:ext uri="{0D108BD9-81ED-4DB2-BD59-A6C34878D82A}">
                    <a16:rowId xmlns:a16="http://schemas.microsoft.com/office/drawing/2014/main" val="3093736541"/>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When NSFAS funded students will start to receive</a:t>
                      </a:r>
                      <a:r>
                        <a:rPr lang="en-GB" sz="1600" baseline="0" dirty="0" smtClean="0"/>
                        <a:t> laptops or gadgets as promised by the Minister the College will provide lecturers with laptops.  This will not be an easy task as students and lecturers will need intensive training</a:t>
                      </a:r>
                      <a:endParaRPr lang="en-ZA" sz="1600" dirty="0"/>
                    </a:p>
                  </a:txBody>
                  <a:tcPr/>
                </a:tc>
                <a:extLst>
                  <a:ext uri="{0D108BD9-81ED-4DB2-BD59-A6C34878D82A}">
                    <a16:rowId xmlns:a16="http://schemas.microsoft.com/office/drawing/2014/main" val="811366674"/>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Laptops/gadgets will remain</a:t>
                      </a:r>
                      <a:r>
                        <a:rPr lang="en-GB" sz="1600" baseline="0" dirty="0" smtClean="0"/>
                        <a:t> the property of the College.  Lost or damaged items will have to be replaced by the individual according to policy</a:t>
                      </a:r>
                      <a:endParaRPr lang="en-ZA" sz="1600" dirty="0"/>
                    </a:p>
                  </a:txBody>
                  <a:tcPr/>
                </a:tc>
                <a:extLst>
                  <a:ext uri="{0D108BD9-81ED-4DB2-BD59-A6C34878D82A}">
                    <a16:rowId xmlns:a16="http://schemas.microsoft.com/office/drawing/2014/main" val="443381303"/>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College lecturers have access to College emails.</a:t>
                      </a:r>
                      <a:r>
                        <a:rPr lang="en-GB" sz="1600" baseline="0" dirty="0" smtClean="0"/>
                        <a:t>  This opportunity will be extended to all students</a:t>
                      </a:r>
                      <a:endParaRPr lang="en-ZA" sz="1600" dirty="0"/>
                    </a:p>
                  </a:txBody>
                  <a:tcPr/>
                </a:tc>
                <a:extLst>
                  <a:ext uri="{0D108BD9-81ED-4DB2-BD59-A6C34878D82A}">
                    <a16:rowId xmlns:a16="http://schemas.microsoft.com/office/drawing/2014/main" val="982376867"/>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We are continually exploring other means of supporting students</a:t>
                      </a:r>
                      <a:endParaRPr lang="en-ZA" sz="1600" dirty="0"/>
                    </a:p>
                  </a:txBody>
                  <a:tcPr/>
                </a:tc>
                <a:extLst>
                  <a:ext uri="{0D108BD9-81ED-4DB2-BD59-A6C34878D82A}">
                    <a16:rowId xmlns:a16="http://schemas.microsoft.com/office/drawing/2014/main" val="827173579"/>
                  </a:ext>
                </a:extLst>
              </a:tr>
            </a:tbl>
          </a:graphicData>
        </a:graphic>
      </p:graphicFrame>
    </p:spTree>
    <p:extLst>
      <p:ext uri="{BB962C8B-B14F-4D97-AF65-F5344CB8AC3E}">
        <p14:creationId xmlns:p14="http://schemas.microsoft.com/office/powerpoint/2010/main" val="879339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t>GOVERNANCE</a:t>
            </a:r>
            <a:endParaRPr lang="en-ZA" sz="4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63419">
            <a:off x="9637172" y="339291"/>
            <a:ext cx="1602327" cy="1543484"/>
          </a:xfrm>
          <a:ln w="28575"/>
        </p:spPr>
        <p:style>
          <a:lnRef idx="2">
            <a:schemeClr val="dk1"/>
          </a:lnRef>
          <a:fillRef idx="1">
            <a:schemeClr val="lt1"/>
          </a:fillRef>
          <a:effectRef idx="0">
            <a:schemeClr val="dk1"/>
          </a:effectRef>
          <a:fontRef idx="minor">
            <a:schemeClr val="dk1"/>
          </a:fontRef>
        </p:style>
      </p:pic>
      <p:sp>
        <p:nvSpPr>
          <p:cNvPr id="5" name="TextBox 4"/>
          <p:cNvSpPr txBox="1"/>
          <p:nvPr/>
        </p:nvSpPr>
        <p:spPr>
          <a:xfrm rot="558306">
            <a:off x="9388302" y="1872906"/>
            <a:ext cx="1765473" cy="446276"/>
          </a:xfrm>
          <a:prstGeom prst="rect">
            <a:avLst/>
          </a:prstGeom>
          <a:noFill/>
        </p:spPr>
        <p:txBody>
          <a:bodyPr wrap="square" rtlCol="0">
            <a:spAutoFit/>
          </a:bodyPr>
          <a:lstStyle/>
          <a:p>
            <a:pPr algn="ctr"/>
            <a:r>
              <a:rPr lang="en-GB" sz="1200" dirty="0" smtClean="0"/>
              <a:t>Mr T Mmotla</a:t>
            </a:r>
          </a:p>
          <a:p>
            <a:r>
              <a:rPr lang="en-GB" sz="1100" b="1" i="1" dirty="0" smtClean="0"/>
              <a:t>COUNCIL CHAIRPERSON</a:t>
            </a:r>
            <a:endParaRPr lang="en-ZA" sz="1100" b="1" i="1" dirty="0"/>
          </a:p>
        </p:txBody>
      </p:sp>
      <p:sp>
        <p:nvSpPr>
          <p:cNvPr id="6" name="Text Placeholder 2"/>
          <p:cNvSpPr txBox="1">
            <a:spLocks/>
          </p:cNvSpPr>
          <p:nvPr/>
        </p:nvSpPr>
        <p:spPr>
          <a:xfrm>
            <a:off x="677334" y="1343026"/>
            <a:ext cx="10952691" cy="44672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000" b="1" u="sng" dirty="0" smtClean="0"/>
              <a:t>Council</a:t>
            </a:r>
            <a:r>
              <a:rPr lang="en-GB" sz="2000" b="1" dirty="0" smtClean="0"/>
              <a:t> 											</a:t>
            </a:r>
            <a:r>
              <a:rPr lang="en-GB" sz="2000" b="1" u="sng" dirty="0" smtClean="0"/>
              <a:t>Status</a:t>
            </a:r>
            <a:r>
              <a:rPr lang="en-GB" sz="2000" b="1" dirty="0" smtClean="0"/>
              <a:t>	</a:t>
            </a:r>
          </a:p>
          <a:p>
            <a:pPr>
              <a:buFont typeface="Wingdings" panose="05000000000000000000" pitchFamily="2" charset="2"/>
              <a:buChar char="§"/>
            </a:pPr>
            <a:r>
              <a:rPr lang="en-GB" b="1" dirty="0" smtClean="0"/>
              <a:t>5 Ministerial Appointees 							</a:t>
            </a:r>
            <a:r>
              <a:rPr lang="en-GB" sz="2400" b="1" dirty="0" smtClean="0">
                <a:solidFill>
                  <a:srgbClr val="00B050"/>
                </a:solidFill>
              </a:rPr>
              <a:t>	</a:t>
            </a:r>
            <a:r>
              <a:rPr lang="en-GB" sz="2400" b="1" dirty="0" smtClean="0">
                <a:solidFill>
                  <a:srgbClr val="00B050"/>
                </a:solidFill>
                <a:sym typeface="Wingdings" panose="05000000000000000000" pitchFamily="2" charset="2"/>
              </a:rPr>
              <a:t></a:t>
            </a:r>
            <a:endParaRPr lang="en-GB" sz="2400" b="1" dirty="0" smtClean="0">
              <a:solidFill>
                <a:srgbClr val="00B050"/>
              </a:solidFill>
            </a:endParaRPr>
          </a:p>
          <a:p>
            <a:pPr marL="0" indent="0">
              <a:buNone/>
            </a:pPr>
            <a:r>
              <a:rPr lang="en-GB" sz="1600" b="1" dirty="0"/>
              <a:t> </a:t>
            </a:r>
            <a:r>
              <a:rPr lang="en-GB" sz="1600" b="1" dirty="0" smtClean="0"/>
              <a:t>   </a:t>
            </a:r>
            <a:r>
              <a:rPr lang="en-GB" sz="1400" b="1" i="1" dirty="0" smtClean="0"/>
              <a:t>CET Act 16 of 2006 As amended 2012 Section 10 (4)</a:t>
            </a:r>
          </a:p>
          <a:p>
            <a:pPr>
              <a:buFont typeface="Wingdings" panose="05000000000000000000" pitchFamily="2" charset="2"/>
              <a:buChar char="§"/>
            </a:pPr>
            <a:r>
              <a:rPr lang="en-GB" b="1" dirty="0" smtClean="0"/>
              <a:t>4 Additional External Council Member					</a:t>
            </a:r>
            <a:r>
              <a:rPr lang="en-GB" sz="2400" b="1" dirty="0" smtClean="0">
                <a:solidFill>
                  <a:srgbClr val="FF0000"/>
                </a:solidFill>
                <a:sym typeface="Wingdings" panose="05000000000000000000" pitchFamily="2" charset="2"/>
              </a:rPr>
              <a:t></a:t>
            </a:r>
            <a:endParaRPr lang="en-GB" sz="2400" b="1" dirty="0" smtClean="0">
              <a:solidFill>
                <a:srgbClr val="FF0000"/>
              </a:solidFill>
            </a:endParaRPr>
          </a:p>
          <a:p>
            <a:pPr marL="0" indent="0">
              <a:lnSpc>
                <a:spcPct val="120000"/>
              </a:lnSpc>
              <a:buNone/>
            </a:pPr>
            <a:r>
              <a:rPr lang="en-GB" sz="1400" b="1" dirty="0" smtClean="0"/>
              <a:t>     </a:t>
            </a:r>
            <a:r>
              <a:rPr lang="en-GB" sz="1400" b="1" i="1" dirty="0" smtClean="0"/>
              <a:t>CET </a:t>
            </a:r>
            <a:r>
              <a:rPr lang="en-GB" sz="1400" b="1" i="1" dirty="0"/>
              <a:t>Act 16 of 2006 As amended 2012 Section 10 (</a:t>
            </a:r>
            <a:r>
              <a:rPr lang="en-GB" sz="1400" b="1" i="1" dirty="0" smtClean="0"/>
              <a:t>4).  </a:t>
            </a:r>
          </a:p>
          <a:p>
            <a:pPr marL="0" indent="0">
              <a:lnSpc>
                <a:spcPct val="120000"/>
              </a:lnSpc>
              <a:spcBef>
                <a:spcPts val="500"/>
              </a:spcBef>
              <a:buNone/>
            </a:pPr>
            <a:r>
              <a:rPr lang="en-GB" sz="1400" b="1" i="1" dirty="0"/>
              <a:t> </a:t>
            </a:r>
            <a:r>
              <a:rPr lang="en-GB" sz="1400" b="1" i="1" dirty="0" smtClean="0"/>
              <a:t>   1member appointed by Minister (Mr Lerata)      Awaiting Ministerial Permission on 3 (Ms Xaba, Mr Maja and Mr </a:t>
            </a:r>
            <a:r>
              <a:rPr lang="en-GB" sz="1400" b="1" i="1" dirty="0" err="1" smtClean="0"/>
              <a:t>Mogaladi</a:t>
            </a:r>
            <a:r>
              <a:rPr lang="en-GB" sz="1400" b="1" i="1" dirty="0" smtClean="0"/>
              <a:t>)</a:t>
            </a:r>
            <a:endParaRPr lang="en-GB" sz="1400" b="1" i="1" dirty="0"/>
          </a:p>
          <a:p>
            <a:pPr>
              <a:buFont typeface="Wingdings" panose="05000000000000000000" pitchFamily="2" charset="2"/>
              <a:buChar char="§"/>
            </a:pPr>
            <a:r>
              <a:rPr lang="en-GB" b="1" dirty="0" smtClean="0"/>
              <a:t>Principal												</a:t>
            </a:r>
            <a:r>
              <a:rPr lang="en-GB" sz="2000" b="1" dirty="0" smtClean="0">
                <a:solidFill>
                  <a:srgbClr val="00B050"/>
                </a:solidFill>
                <a:sym typeface="Wingdings" panose="05000000000000000000" pitchFamily="2" charset="2"/>
              </a:rPr>
              <a:t></a:t>
            </a:r>
            <a:endParaRPr lang="en-GB" sz="2000" b="1" dirty="0">
              <a:solidFill>
                <a:srgbClr val="00B050"/>
              </a:solidFill>
            </a:endParaRPr>
          </a:p>
          <a:p>
            <a:pPr>
              <a:buFont typeface="Wingdings" panose="05000000000000000000" pitchFamily="2" charset="2"/>
              <a:buChar char="§"/>
            </a:pPr>
            <a:r>
              <a:rPr lang="en-GB" b="1" dirty="0" smtClean="0"/>
              <a:t>Academic Board Representative					</a:t>
            </a:r>
            <a:r>
              <a:rPr lang="en-GB" sz="2000" b="1" dirty="0">
                <a:solidFill>
                  <a:srgbClr val="00B050"/>
                </a:solidFill>
              </a:rPr>
              <a:t>	</a:t>
            </a:r>
            <a:r>
              <a:rPr lang="en-GB" sz="2000" b="1" dirty="0" smtClean="0">
                <a:solidFill>
                  <a:srgbClr val="00B050"/>
                </a:solidFill>
                <a:sym typeface="Wingdings" panose="05000000000000000000" pitchFamily="2" charset="2"/>
              </a:rPr>
              <a:t></a:t>
            </a:r>
            <a:endParaRPr lang="en-GB" b="1" dirty="0" smtClean="0"/>
          </a:p>
          <a:p>
            <a:pPr>
              <a:buFont typeface="Wingdings" panose="05000000000000000000" pitchFamily="2" charset="2"/>
              <a:buChar char="§"/>
            </a:pPr>
            <a:r>
              <a:rPr lang="en-GB" b="1" dirty="0" smtClean="0"/>
              <a:t>Lecturing Staff Representative </a:t>
            </a:r>
            <a:r>
              <a:rPr lang="en-GB" sz="2000" b="1" dirty="0">
                <a:solidFill>
                  <a:srgbClr val="00B050"/>
                </a:solidFill>
              </a:rPr>
              <a:t>	</a:t>
            </a:r>
            <a:r>
              <a:rPr lang="en-GB" sz="2000" b="1" dirty="0" smtClean="0">
                <a:solidFill>
                  <a:srgbClr val="00B050"/>
                </a:solidFill>
              </a:rPr>
              <a:t>					</a:t>
            </a:r>
            <a:r>
              <a:rPr lang="en-GB" sz="2000" b="1" dirty="0" smtClean="0">
                <a:solidFill>
                  <a:srgbClr val="00B050"/>
                </a:solidFill>
                <a:sym typeface="Wingdings" panose="05000000000000000000" pitchFamily="2" charset="2"/>
              </a:rPr>
              <a:t></a:t>
            </a:r>
            <a:endParaRPr lang="en-GB" b="1" dirty="0" smtClean="0"/>
          </a:p>
          <a:p>
            <a:pPr>
              <a:buFont typeface="Wingdings" panose="05000000000000000000" pitchFamily="2" charset="2"/>
              <a:buChar char="§"/>
            </a:pPr>
            <a:r>
              <a:rPr lang="en-GB" b="1" dirty="0" smtClean="0"/>
              <a:t>Support Staff Representative </a:t>
            </a:r>
            <a:r>
              <a:rPr lang="en-GB" sz="2000" b="1" dirty="0">
                <a:solidFill>
                  <a:srgbClr val="00B050"/>
                </a:solidFill>
              </a:rPr>
              <a:t>	</a:t>
            </a:r>
            <a:r>
              <a:rPr lang="en-GB" sz="2000" b="1" dirty="0" smtClean="0">
                <a:solidFill>
                  <a:srgbClr val="00B050"/>
                </a:solidFill>
              </a:rPr>
              <a:t>						</a:t>
            </a:r>
            <a:r>
              <a:rPr lang="en-GB" sz="2000" b="1" dirty="0" smtClean="0">
                <a:solidFill>
                  <a:srgbClr val="00B050"/>
                </a:solidFill>
                <a:sym typeface="Wingdings" panose="05000000000000000000" pitchFamily="2" charset="2"/>
              </a:rPr>
              <a:t></a:t>
            </a:r>
          </a:p>
          <a:p>
            <a:pPr>
              <a:buFont typeface="Wingdings" panose="05000000000000000000" pitchFamily="2" charset="2"/>
              <a:buChar char="§"/>
            </a:pPr>
            <a:r>
              <a:rPr lang="en-GB" b="1" dirty="0" smtClean="0">
                <a:solidFill>
                  <a:schemeClr val="tx1"/>
                </a:solidFill>
                <a:sym typeface="Wingdings" panose="05000000000000000000" pitchFamily="2" charset="2"/>
              </a:rPr>
              <a:t>Student Representative Council (2) </a:t>
            </a:r>
            <a:r>
              <a:rPr lang="en-GB" sz="2000" b="1" dirty="0">
                <a:solidFill>
                  <a:srgbClr val="00B050"/>
                </a:solidFill>
              </a:rPr>
              <a:t>	</a:t>
            </a:r>
            <a:r>
              <a:rPr lang="en-GB" sz="2000" b="1" dirty="0" smtClean="0">
                <a:solidFill>
                  <a:srgbClr val="00B050"/>
                </a:solidFill>
              </a:rPr>
              <a:t>				</a:t>
            </a:r>
            <a:r>
              <a:rPr lang="en-GB" sz="2000" b="1" dirty="0" smtClean="0">
                <a:solidFill>
                  <a:srgbClr val="00B050"/>
                </a:solidFill>
                <a:sym typeface="Wingdings" panose="05000000000000000000" pitchFamily="2" charset="2"/>
              </a:rPr>
              <a:t></a:t>
            </a:r>
            <a:endParaRPr lang="en-GB" b="1" dirty="0" smtClean="0"/>
          </a:p>
          <a:p>
            <a:pPr>
              <a:buFont typeface="Wingdings" panose="05000000000000000000" pitchFamily="2" charset="2"/>
              <a:buChar char="§"/>
            </a:pPr>
            <a:r>
              <a:rPr lang="en-GB" b="1" dirty="0" smtClean="0"/>
              <a:t>Donor Member </a:t>
            </a:r>
            <a:r>
              <a:rPr lang="en-GB" sz="2000" b="1" dirty="0">
                <a:solidFill>
                  <a:srgbClr val="00B050"/>
                </a:solidFill>
              </a:rPr>
              <a:t>	</a:t>
            </a:r>
            <a:r>
              <a:rPr lang="en-GB" sz="2000" b="1" dirty="0" smtClean="0">
                <a:solidFill>
                  <a:srgbClr val="00B050"/>
                </a:solidFill>
              </a:rPr>
              <a:t>									</a:t>
            </a:r>
            <a:r>
              <a:rPr lang="en-GB" sz="2000" b="1" dirty="0" smtClean="0">
                <a:solidFill>
                  <a:srgbClr val="00B050"/>
                </a:solidFill>
                <a:sym typeface="Wingdings" panose="05000000000000000000" pitchFamily="2" charset="2"/>
              </a:rPr>
              <a:t></a:t>
            </a:r>
            <a:endParaRPr lang="en-GB" sz="2000" b="1" dirty="0">
              <a:solidFill>
                <a:srgbClr val="00B050"/>
              </a:solidFill>
            </a:endParaRPr>
          </a:p>
          <a:p>
            <a:pPr>
              <a:buFont typeface="Wingdings" panose="05000000000000000000" pitchFamily="2" charset="2"/>
              <a:buChar char="§"/>
            </a:pPr>
            <a:endParaRPr lang="en-ZA" b="1" dirty="0"/>
          </a:p>
        </p:txBody>
      </p:sp>
    </p:spTree>
    <p:extLst>
      <p:ext uri="{BB962C8B-B14F-4D97-AF65-F5344CB8AC3E}">
        <p14:creationId xmlns:p14="http://schemas.microsoft.com/office/powerpoint/2010/main" val="2768927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Teaching and Learning</a:t>
            </a:r>
            <a:endParaRPr lang="en-ZA" dirty="0"/>
          </a:p>
        </p:txBody>
      </p:sp>
      <p:graphicFrame>
        <p:nvGraphicFramePr>
          <p:cNvPr id="4" name="Table 3"/>
          <p:cNvGraphicFramePr>
            <a:graphicFrameLocks noGrp="1"/>
          </p:cNvGraphicFramePr>
          <p:nvPr>
            <p:extLst/>
          </p:nvPr>
        </p:nvGraphicFramePr>
        <p:xfrm>
          <a:off x="677330" y="1376891"/>
          <a:ext cx="10324044" cy="4546600"/>
        </p:xfrm>
        <a:graphic>
          <a:graphicData uri="http://schemas.openxmlformats.org/drawingml/2006/table">
            <a:tbl>
              <a:tblPr firstRow="1" bandRow="1">
                <a:tableStyleId>{7DF18680-E054-41AD-8BC1-D1AEF772440D}</a:tableStyleId>
              </a:tblPr>
              <a:tblGrid>
                <a:gridCol w="5162022">
                  <a:extLst>
                    <a:ext uri="{9D8B030D-6E8A-4147-A177-3AD203B41FA5}">
                      <a16:colId xmlns:a16="http://schemas.microsoft.com/office/drawing/2014/main" val="339950988"/>
                    </a:ext>
                  </a:extLst>
                </a:gridCol>
                <a:gridCol w="5162022">
                  <a:extLst>
                    <a:ext uri="{9D8B030D-6E8A-4147-A177-3AD203B41FA5}">
                      <a16:colId xmlns:a16="http://schemas.microsoft.com/office/drawing/2014/main" val="290310093"/>
                    </a:ext>
                  </a:extLst>
                </a:gridCol>
              </a:tblGrid>
              <a:tr h="370840">
                <a:tc>
                  <a:txBody>
                    <a:bodyPr/>
                    <a:lstStyle/>
                    <a:p>
                      <a:r>
                        <a:rPr lang="en-GB" dirty="0" smtClean="0"/>
                        <a:t>PROGRAMME</a:t>
                      </a:r>
                      <a:endParaRPr lang="en-ZA" dirty="0"/>
                    </a:p>
                  </a:txBody>
                  <a:tcPr/>
                </a:tc>
                <a:tc>
                  <a:txBody>
                    <a:bodyPr/>
                    <a:lstStyle/>
                    <a:p>
                      <a:r>
                        <a:rPr lang="en-GB" dirty="0" smtClean="0"/>
                        <a:t>INTERVENTION</a:t>
                      </a:r>
                      <a:endParaRPr lang="en-ZA" dirty="0"/>
                    </a:p>
                  </a:txBody>
                  <a:tcPr/>
                </a:tc>
                <a:extLst>
                  <a:ext uri="{0D108BD9-81ED-4DB2-BD59-A6C34878D82A}">
                    <a16:rowId xmlns:a16="http://schemas.microsoft.com/office/drawing/2014/main" val="3455461956"/>
                  </a:ext>
                </a:extLst>
              </a:tr>
              <a:tr h="370840">
                <a:tc>
                  <a:txBody>
                    <a:bodyPr/>
                    <a:lstStyle/>
                    <a:p>
                      <a:r>
                        <a:rPr lang="en-GB" dirty="0" smtClean="0"/>
                        <a:t>Online Teaching and Learning</a:t>
                      </a:r>
                      <a:endParaRPr lang="en-ZA" dirty="0"/>
                    </a:p>
                  </a:txBody>
                  <a:tcPr/>
                </a:tc>
                <a:tc>
                  <a:txBody>
                    <a:bodyPr/>
                    <a:lstStyle/>
                    <a:p>
                      <a:pPr marL="285750" indent="-285750">
                        <a:buFont typeface="Wingdings" panose="05000000000000000000" pitchFamily="2" charset="2"/>
                        <a:buChar char="q"/>
                      </a:pPr>
                      <a:r>
                        <a:rPr lang="en-GB" sz="1600" dirty="0" smtClean="0"/>
                        <a:t>Online is one possible intervention during the difficult times of Covid-19.  It does have serious</a:t>
                      </a:r>
                      <a:r>
                        <a:rPr lang="en-GB" sz="1600" baseline="0" dirty="0" smtClean="0"/>
                        <a:t> challenges as the majority of students do not have gadgets or even a simple cellphone.  Training and equipment needs to be in place before considering online</a:t>
                      </a:r>
                      <a:endParaRPr lang="en-ZA" sz="1600" dirty="0"/>
                    </a:p>
                  </a:txBody>
                  <a:tcPr/>
                </a:tc>
                <a:extLst>
                  <a:ext uri="{0D108BD9-81ED-4DB2-BD59-A6C34878D82A}">
                    <a16:rowId xmlns:a16="http://schemas.microsoft.com/office/drawing/2014/main" val="598109245"/>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TVET Education is a triangle</a:t>
                      </a:r>
                      <a:r>
                        <a:rPr lang="en-GB" sz="1600" baseline="0" dirty="0" smtClean="0"/>
                        <a:t> where the apex is Department of Examinations.  Before online examinations can be considered DHET needs to be prepared</a:t>
                      </a:r>
                      <a:endParaRPr lang="en-ZA" sz="1600" dirty="0"/>
                    </a:p>
                  </a:txBody>
                  <a:tcPr/>
                </a:tc>
                <a:extLst>
                  <a:ext uri="{0D108BD9-81ED-4DB2-BD59-A6C34878D82A}">
                    <a16:rowId xmlns:a16="http://schemas.microsoft.com/office/drawing/2014/main" val="3093736541"/>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The first base in the college would be the development of online material.  At the moment all</a:t>
                      </a:r>
                      <a:r>
                        <a:rPr lang="en-GB" sz="1600" baseline="0" dirty="0" smtClean="0"/>
                        <a:t> students receive text books.  Even universities are struggling with online teaching and learning.  Colleges has capacity challenges in terms of lecturers</a:t>
                      </a:r>
                      <a:endParaRPr lang="en-ZA" sz="1600" dirty="0"/>
                    </a:p>
                  </a:txBody>
                  <a:tcPr/>
                </a:tc>
                <a:extLst>
                  <a:ext uri="{0D108BD9-81ED-4DB2-BD59-A6C34878D82A}">
                    <a16:rowId xmlns:a16="http://schemas.microsoft.com/office/drawing/2014/main" val="811366674"/>
                  </a:ext>
                </a:extLst>
              </a:tr>
            </a:tbl>
          </a:graphicData>
        </a:graphic>
      </p:graphicFrame>
    </p:spTree>
    <p:extLst>
      <p:ext uri="{BB962C8B-B14F-4D97-AF65-F5344CB8AC3E}">
        <p14:creationId xmlns:p14="http://schemas.microsoft.com/office/powerpoint/2010/main" val="2098787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Teaching and Learning</a:t>
            </a:r>
            <a:endParaRPr lang="en-ZA" dirty="0"/>
          </a:p>
        </p:txBody>
      </p:sp>
      <p:graphicFrame>
        <p:nvGraphicFramePr>
          <p:cNvPr id="4" name="Table 3"/>
          <p:cNvGraphicFramePr>
            <a:graphicFrameLocks noGrp="1"/>
          </p:cNvGraphicFramePr>
          <p:nvPr>
            <p:extLst/>
          </p:nvPr>
        </p:nvGraphicFramePr>
        <p:xfrm>
          <a:off x="677330" y="1376891"/>
          <a:ext cx="10324044" cy="3937000"/>
        </p:xfrm>
        <a:graphic>
          <a:graphicData uri="http://schemas.openxmlformats.org/drawingml/2006/table">
            <a:tbl>
              <a:tblPr firstRow="1" bandRow="1">
                <a:tableStyleId>{7DF18680-E054-41AD-8BC1-D1AEF772440D}</a:tableStyleId>
              </a:tblPr>
              <a:tblGrid>
                <a:gridCol w="5162022">
                  <a:extLst>
                    <a:ext uri="{9D8B030D-6E8A-4147-A177-3AD203B41FA5}">
                      <a16:colId xmlns:a16="http://schemas.microsoft.com/office/drawing/2014/main" val="339950988"/>
                    </a:ext>
                  </a:extLst>
                </a:gridCol>
                <a:gridCol w="5162022">
                  <a:extLst>
                    <a:ext uri="{9D8B030D-6E8A-4147-A177-3AD203B41FA5}">
                      <a16:colId xmlns:a16="http://schemas.microsoft.com/office/drawing/2014/main" val="290310093"/>
                    </a:ext>
                  </a:extLst>
                </a:gridCol>
              </a:tblGrid>
              <a:tr h="370840">
                <a:tc>
                  <a:txBody>
                    <a:bodyPr/>
                    <a:lstStyle/>
                    <a:p>
                      <a:r>
                        <a:rPr lang="en-GB" dirty="0" smtClean="0"/>
                        <a:t>PROGRAMME</a:t>
                      </a:r>
                      <a:endParaRPr lang="en-ZA" dirty="0"/>
                    </a:p>
                  </a:txBody>
                  <a:tcPr/>
                </a:tc>
                <a:tc>
                  <a:txBody>
                    <a:bodyPr/>
                    <a:lstStyle/>
                    <a:p>
                      <a:r>
                        <a:rPr lang="en-GB" dirty="0" smtClean="0"/>
                        <a:t>INTERVENTION</a:t>
                      </a:r>
                      <a:endParaRPr lang="en-ZA" dirty="0"/>
                    </a:p>
                  </a:txBody>
                  <a:tcPr/>
                </a:tc>
                <a:extLst>
                  <a:ext uri="{0D108BD9-81ED-4DB2-BD59-A6C34878D82A}">
                    <a16:rowId xmlns:a16="http://schemas.microsoft.com/office/drawing/2014/main" val="3455461956"/>
                  </a:ext>
                </a:extLst>
              </a:tr>
              <a:tr h="370840">
                <a:tc>
                  <a:txBody>
                    <a:bodyPr/>
                    <a:lstStyle/>
                    <a:p>
                      <a:r>
                        <a:rPr lang="en-GB" dirty="0" smtClean="0"/>
                        <a:t>Online Teaching and Learning</a:t>
                      </a:r>
                      <a:endParaRPr lang="en-ZA" dirty="0"/>
                    </a:p>
                  </a:txBody>
                  <a:tcPr/>
                </a:tc>
                <a:tc>
                  <a:txBody>
                    <a:bodyPr/>
                    <a:lstStyle/>
                    <a:p>
                      <a:pPr marL="285750" indent="-285750">
                        <a:buFont typeface="Wingdings" panose="05000000000000000000" pitchFamily="2" charset="2"/>
                        <a:buChar char="q"/>
                      </a:pPr>
                      <a:r>
                        <a:rPr lang="en-GB" sz="1600" dirty="0" smtClean="0"/>
                        <a:t>The last base will include students.  It will take time to train</a:t>
                      </a:r>
                      <a:r>
                        <a:rPr lang="en-GB" sz="1600" baseline="0" dirty="0" smtClean="0"/>
                        <a:t> students who passed e.g. only Grade 9 to understand online education.  The College students are from D-F groups not like universities with A – B students</a:t>
                      </a:r>
                      <a:endParaRPr lang="en-ZA" sz="1600" dirty="0"/>
                    </a:p>
                  </a:txBody>
                  <a:tcPr/>
                </a:tc>
                <a:extLst>
                  <a:ext uri="{0D108BD9-81ED-4DB2-BD59-A6C34878D82A}">
                    <a16:rowId xmlns:a16="http://schemas.microsoft.com/office/drawing/2014/main" val="598109245"/>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Online Teaching and Learning will be prioritised in the next</a:t>
                      </a:r>
                      <a:r>
                        <a:rPr lang="en-GB" sz="1600" baseline="0" dirty="0" smtClean="0"/>
                        <a:t> Strategic Plan and will be piloted in future but not for the current Academic Year</a:t>
                      </a:r>
                      <a:endParaRPr lang="en-ZA" sz="1600" dirty="0"/>
                    </a:p>
                  </a:txBody>
                  <a:tcPr/>
                </a:tc>
                <a:extLst>
                  <a:ext uri="{0D108BD9-81ED-4DB2-BD59-A6C34878D82A}">
                    <a16:rowId xmlns:a16="http://schemas.microsoft.com/office/drawing/2014/main" val="3093736541"/>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Campus Management Teams will</a:t>
                      </a:r>
                      <a:r>
                        <a:rPr lang="en-GB" sz="1600" baseline="0" dirty="0" smtClean="0"/>
                        <a:t> need training to manage online</a:t>
                      </a:r>
                      <a:endParaRPr lang="en-ZA" sz="1600" dirty="0"/>
                    </a:p>
                  </a:txBody>
                  <a:tcPr/>
                </a:tc>
                <a:extLst>
                  <a:ext uri="{0D108BD9-81ED-4DB2-BD59-A6C34878D82A}">
                    <a16:rowId xmlns:a16="http://schemas.microsoft.com/office/drawing/2014/main" val="811366674"/>
                  </a:ext>
                </a:extLst>
              </a:tr>
              <a:tr h="370840">
                <a:tc>
                  <a:txBody>
                    <a:bodyPr/>
                    <a:lstStyle/>
                    <a:p>
                      <a:endParaRPr lang="en-ZA"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600" u="none" strike="noStrike" kern="1200" cap="none" spc="0" normalizeH="0" baseline="0" noProof="0" dirty="0" smtClean="0">
                          <a:ln>
                            <a:noFill/>
                          </a:ln>
                          <a:effectLst/>
                          <a:uLnTx/>
                          <a:uFillTx/>
                        </a:rPr>
                        <a:t>The College will have classes starting at 07:30 until 19:00 six days a week</a:t>
                      </a:r>
                      <a:endParaRPr kumimoji="0" lang="en-ZA" sz="1600" u="none" strike="noStrike" kern="1200" cap="none" spc="0" normalizeH="0" baseline="0" noProof="0" dirty="0" smtClean="0">
                        <a:ln>
                          <a:noFill/>
                        </a:ln>
                        <a:effectLst/>
                        <a:uLnTx/>
                        <a:uFillTx/>
                      </a:endParaRPr>
                    </a:p>
                    <a:p>
                      <a:endParaRPr lang="en-ZA" dirty="0"/>
                    </a:p>
                  </a:txBody>
                  <a:tcPr/>
                </a:tc>
                <a:extLst>
                  <a:ext uri="{0D108BD9-81ED-4DB2-BD59-A6C34878D82A}">
                    <a16:rowId xmlns:a16="http://schemas.microsoft.com/office/drawing/2014/main" val="443381303"/>
                  </a:ext>
                </a:extLst>
              </a:tr>
            </a:tbl>
          </a:graphicData>
        </a:graphic>
      </p:graphicFrame>
    </p:spTree>
    <p:extLst>
      <p:ext uri="{BB962C8B-B14F-4D97-AF65-F5344CB8AC3E}">
        <p14:creationId xmlns:p14="http://schemas.microsoft.com/office/powerpoint/2010/main" val="4126014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Teaching and Learning</a:t>
            </a:r>
            <a:endParaRPr lang="en-ZA" dirty="0"/>
          </a:p>
        </p:txBody>
      </p:sp>
      <p:graphicFrame>
        <p:nvGraphicFramePr>
          <p:cNvPr id="4" name="Table 3"/>
          <p:cNvGraphicFramePr>
            <a:graphicFrameLocks noGrp="1"/>
          </p:cNvGraphicFramePr>
          <p:nvPr>
            <p:extLst/>
          </p:nvPr>
        </p:nvGraphicFramePr>
        <p:xfrm>
          <a:off x="677330" y="1376891"/>
          <a:ext cx="10324044" cy="2839720"/>
        </p:xfrm>
        <a:graphic>
          <a:graphicData uri="http://schemas.openxmlformats.org/drawingml/2006/table">
            <a:tbl>
              <a:tblPr firstRow="1" bandRow="1">
                <a:tableStyleId>{F2DE63D5-997A-4646-A377-4702673A728D}</a:tableStyleId>
              </a:tblPr>
              <a:tblGrid>
                <a:gridCol w="5162022">
                  <a:extLst>
                    <a:ext uri="{9D8B030D-6E8A-4147-A177-3AD203B41FA5}">
                      <a16:colId xmlns:a16="http://schemas.microsoft.com/office/drawing/2014/main" val="339950988"/>
                    </a:ext>
                  </a:extLst>
                </a:gridCol>
                <a:gridCol w="5162022">
                  <a:extLst>
                    <a:ext uri="{9D8B030D-6E8A-4147-A177-3AD203B41FA5}">
                      <a16:colId xmlns:a16="http://schemas.microsoft.com/office/drawing/2014/main" val="290310093"/>
                    </a:ext>
                  </a:extLst>
                </a:gridCol>
              </a:tblGrid>
              <a:tr h="370840">
                <a:tc>
                  <a:txBody>
                    <a:bodyPr/>
                    <a:lstStyle/>
                    <a:p>
                      <a:r>
                        <a:rPr lang="en-GB" dirty="0" smtClean="0"/>
                        <a:t>PROGRAMME</a:t>
                      </a:r>
                      <a:endParaRPr lang="en-ZA" dirty="0"/>
                    </a:p>
                  </a:txBody>
                  <a:tcPr/>
                </a:tc>
                <a:tc>
                  <a:txBody>
                    <a:bodyPr/>
                    <a:lstStyle/>
                    <a:p>
                      <a:r>
                        <a:rPr lang="en-GB" dirty="0" smtClean="0"/>
                        <a:t>INTERVENTION</a:t>
                      </a:r>
                      <a:endParaRPr lang="en-ZA" dirty="0"/>
                    </a:p>
                  </a:txBody>
                  <a:tcPr/>
                </a:tc>
                <a:extLst>
                  <a:ext uri="{0D108BD9-81ED-4DB2-BD59-A6C34878D82A}">
                    <a16:rowId xmlns:a16="http://schemas.microsoft.com/office/drawing/2014/main" val="3455461956"/>
                  </a:ext>
                </a:extLst>
              </a:tr>
              <a:tr h="370840">
                <a:tc>
                  <a:txBody>
                    <a:bodyPr/>
                    <a:lstStyle/>
                    <a:p>
                      <a:r>
                        <a:rPr lang="en-GB" dirty="0" smtClean="0"/>
                        <a:t>Business and Utility Studies</a:t>
                      </a:r>
                      <a:endParaRPr lang="en-ZA" dirty="0"/>
                    </a:p>
                  </a:txBody>
                  <a:tcPr/>
                </a:tc>
                <a:tc>
                  <a:txBody>
                    <a:bodyPr/>
                    <a:lstStyle/>
                    <a:p>
                      <a:pPr marL="285750" indent="-285750">
                        <a:buFont typeface="Wingdings" panose="05000000000000000000" pitchFamily="2" charset="2"/>
                        <a:buChar char="q"/>
                      </a:pPr>
                      <a:r>
                        <a:rPr lang="en-GB" sz="1600" dirty="0" smtClean="0"/>
                        <a:t>Campuses are developing</a:t>
                      </a:r>
                      <a:r>
                        <a:rPr lang="en-GB" sz="1600" baseline="0" dirty="0" smtClean="0"/>
                        <a:t> timetables for these programmes.  The programmes normally have bigger enrolment numbers and extra lecturers may be employed</a:t>
                      </a:r>
                      <a:endParaRPr lang="en-ZA" sz="1600" dirty="0"/>
                    </a:p>
                  </a:txBody>
                  <a:tcPr/>
                </a:tc>
                <a:extLst>
                  <a:ext uri="{0D108BD9-81ED-4DB2-BD59-A6C34878D82A}">
                    <a16:rowId xmlns:a16="http://schemas.microsoft.com/office/drawing/2014/main" val="598109245"/>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The College is ready</a:t>
                      </a:r>
                      <a:r>
                        <a:rPr lang="en-GB" sz="1600" baseline="0" dirty="0" smtClean="0"/>
                        <a:t> to welcome these students back.  The PPE’s will be distributed on the first day of return</a:t>
                      </a:r>
                      <a:endParaRPr lang="en-ZA" sz="1600" dirty="0"/>
                    </a:p>
                  </a:txBody>
                  <a:tcPr/>
                </a:tc>
                <a:extLst>
                  <a:ext uri="{0D108BD9-81ED-4DB2-BD59-A6C34878D82A}">
                    <a16:rowId xmlns:a16="http://schemas.microsoft.com/office/drawing/2014/main" val="3093736541"/>
                  </a:ext>
                </a:extLst>
              </a:tr>
              <a:tr h="370840">
                <a:tc>
                  <a:txBody>
                    <a:bodyPr/>
                    <a:lstStyle/>
                    <a:p>
                      <a:endParaRPr lang="en-ZA" dirty="0"/>
                    </a:p>
                  </a:txBody>
                  <a:tcPr/>
                </a:tc>
                <a:tc>
                  <a:txBody>
                    <a:bodyPr/>
                    <a:lstStyle/>
                    <a:p>
                      <a:pPr marL="285750" indent="-285750">
                        <a:buFont typeface="Wingdings" panose="05000000000000000000" pitchFamily="2" charset="2"/>
                        <a:buChar char="q"/>
                      </a:pPr>
                      <a:r>
                        <a:rPr lang="en-GB" sz="1600" dirty="0" smtClean="0"/>
                        <a:t>The students will be divided into smaller groups to observe social distancing</a:t>
                      </a:r>
                      <a:endParaRPr lang="en-ZA" sz="1600" dirty="0"/>
                    </a:p>
                  </a:txBody>
                  <a:tcPr/>
                </a:tc>
                <a:extLst>
                  <a:ext uri="{0D108BD9-81ED-4DB2-BD59-A6C34878D82A}">
                    <a16:rowId xmlns:a16="http://schemas.microsoft.com/office/drawing/2014/main" val="811366674"/>
                  </a:ext>
                </a:extLst>
              </a:tr>
            </a:tbl>
          </a:graphicData>
        </a:graphic>
      </p:graphicFrame>
    </p:spTree>
    <p:extLst>
      <p:ext uri="{BB962C8B-B14F-4D97-AF65-F5344CB8AC3E}">
        <p14:creationId xmlns:p14="http://schemas.microsoft.com/office/powerpoint/2010/main" val="3396077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College Readiness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97514765"/>
              </p:ext>
            </p:extLst>
          </p:nvPr>
        </p:nvGraphicFramePr>
        <p:xfrm>
          <a:off x="677330" y="1376892"/>
          <a:ext cx="8790520" cy="5079153"/>
        </p:xfrm>
        <a:graphic>
          <a:graphicData uri="http://schemas.openxmlformats.org/drawingml/2006/table">
            <a:tbl>
              <a:tblPr firstRow="1" bandRow="1">
                <a:tableStyleId>{85BE263C-DBD7-4A20-BB59-AAB30ACAA65A}</a:tableStyleId>
              </a:tblPr>
              <a:tblGrid>
                <a:gridCol w="8790520">
                  <a:extLst>
                    <a:ext uri="{9D8B030D-6E8A-4147-A177-3AD203B41FA5}">
                      <a16:colId xmlns:a16="http://schemas.microsoft.com/office/drawing/2014/main" val="339950988"/>
                    </a:ext>
                  </a:extLst>
                </a:gridCol>
              </a:tblGrid>
              <a:tr h="562328">
                <a:tc>
                  <a:txBody>
                    <a:bodyPr/>
                    <a:lstStyle/>
                    <a:p>
                      <a:r>
                        <a:rPr lang="en-GB" dirty="0" smtClean="0"/>
                        <a:t>STAFF</a:t>
                      </a:r>
                      <a:r>
                        <a:rPr lang="en-GB" baseline="0" dirty="0" smtClean="0"/>
                        <a:t> AND STUDENTS</a:t>
                      </a:r>
                      <a:endParaRPr lang="en-ZA" dirty="0"/>
                    </a:p>
                  </a:txBody>
                  <a:tcPr/>
                </a:tc>
                <a:extLst>
                  <a:ext uri="{0D108BD9-81ED-4DB2-BD59-A6C34878D82A}">
                    <a16:rowId xmlns:a16="http://schemas.microsoft.com/office/drawing/2014/main" val="3455461956"/>
                  </a:ext>
                </a:extLst>
              </a:tr>
              <a:tr h="584905">
                <a:tc>
                  <a:txBody>
                    <a:bodyPr/>
                    <a:lstStyle/>
                    <a:p>
                      <a:r>
                        <a:rPr lang="en-GB" sz="1600" dirty="0" smtClean="0"/>
                        <a:t>Deep</a:t>
                      </a:r>
                      <a:r>
                        <a:rPr lang="en-GB" sz="1600" baseline="0" dirty="0" smtClean="0"/>
                        <a:t> Cleaning of all Classrooms, Computer Laboratories, Toilets and Offices took place.  Cleaning Certificates can be produced.</a:t>
                      </a:r>
                      <a:endParaRPr lang="en-ZA" sz="1600" dirty="0"/>
                    </a:p>
                  </a:txBody>
                  <a:tcPr/>
                </a:tc>
                <a:extLst>
                  <a:ext uri="{0D108BD9-81ED-4DB2-BD59-A6C34878D82A}">
                    <a16:rowId xmlns:a16="http://schemas.microsoft.com/office/drawing/2014/main" val="598109245"/>
                  </a:ext>
                </a:extLst>
              </a:tr>
              <a:tr h="361950">
                <a:tc>
                  <a:txBody>
                    <a:bodyPr/>
                    <a:lstStyle/>
                    <a:p>
                      <a:r>
                        <a:rPr lang="en-GB" sz="1600" dirty="0" smtClean="0"/>
                        <a:t>Temperature</a:t>
                      </a:r>
                      <a:r>
                        <a:rPr lang="en-GB" sz="1600" baseline="0" dirty="0" smtClean="0"/>
                        <a:t> screening and sanitisation will take place at all entrances</a:t>
                      </a:r>
                      <a:endParaRPr lang="en-ZA" sz="1600" dirty="0"/>
                    </a:p>
                  </a:txBody>
                  <a:tcPr/>
                </a:tc>
                <a:extLst>
                  <a:ext uri="{0D108BD9-81ED-4DB2-BD59-A6C34878D82A}">
                    <a16:rowId xmlns:a16="http://schemas.microsoft.com/office/drawing/2014/main" val="3093736541"/>
                  </a:ext>
                </a:extLst>
              </a:tr>
              <a:tr h="361950">
                <a:tc>
                  <a:txBody>
                    <a:bodyPr/>
                    <a:lstStyle/>
                    <a:p>
                      <a:r>
                        <a:rPr lang="en-GB" sz="1600" dirty="0" smtClean="0"/>
                        <a:t>Sanitizers are placed at every classroom</a:t>
                      </a:r>
                      <a:endParaRPr lang="en-ZA" sz="1600" dirty="0"/>
                    </a:p>
                  </a:txBody>
                  <a:tcPr/>
                </a:tc>
                <a:extLst>
                  <a:ext uri="{0D108BD9-81ED-4DB2-BD59-A6C34878D82A}">
                    <a16:rowId xmlns:a16="http://schemas.microsoft.com/office/drawing/2014/main" val="811366674"/>
                  </a:ext>
                </a:extLst>
              </a:tr>
              <a:tr h="342900">
                <a:tc>
                  <a:txBody>
                    <a:bodyPr/>
                    <a:lstStyle/>
                    <a:p>
                      <a:r>
                        <a:rPr lang="en-GB" sz="1600" dirty="0" smtClean="0"/>
                        <a:t>Social distancing of 1,5-2 metre will be observed in all classrooms</a:t>
                      </a:r>
                      <a:endParaRPr lang="en-ZA" sz="1600" dirty="0"/>
                    </a:p>
                  </a:txBody>
                  <a:tcPr/>
                </a:tc>
                <a:extLst>
                  <a:ext uri="{0D108BD9-81ED-4DB2-BD59-A6C34878D82A}">
                    <a16:rowId xmlns:a16="http://schemas.microsoft.com/office/drawing/2014/main" val="443381303"/>
                  </a:ext>
                </a:extLst>
              </a:tr>
              <a:tr h="571500">
                <a:tc>
                  <a:txBody>
                    <a:bodyPr/>
                    <a:lstStyle/>
                    <a:p>
                      <a:r>
                        <a:rPr lang="en-GB" sz="1600" dirty="0" smtClean="0"/>
                        <a:t>Training was provided</a:t>
                      </a:r>
                      <a:r>
                        <a:rPr lang="en-GB" sz="1600" baseline="0" dirty="0" smtClean="0"/>
                        <a:t> to the College by Higher </a:t>
                      </a:r>
                      <a:r>
                        <a:rPr lang="en-GB" sz="1600" baseline="0" dirty="0" err="1" smtClean="0"/>
                        <a:t>Health</a:t>
                      </a:r>
                      <a:r>
                        <a:rPr lang="en-GB" sz="1600" dirty="0" err="1" smtClean="0"/>
                        <a:t>Under</a:t>
                      </a:r>
                      <a:r>
                        <a:rPr lang="en-GB" sz="1600" dirty="0" smtClean="0"/>
                        <a:t> </a:t>
                      </a:r>
                      <a:r>
                        <a:rPr lang="en-GB" sz="1600" dirty="0" err="1" smtClean="0"/>
                        <a:t>CoVID</a:t>
                      </a:r>
                      <a:r>
                        <a:rPr lang="en-GB" sz="1600" dirty="0" smtClean="0"/>
                        <a:t>- 19 also include training by Higher Health and committees established and  documents developed e.g. protocols and guidelines.</a:t>
                      </a:r>
                      <a:endParaRPr lang="en-ZA" sz="1600" dirty="0"/>
                    </a:p>
                  </a:txBody>
                  <a:tcPr/>
                </a:tc>
                <a:extLst>
                  <a:ext uri="{0D108BD9-81ED-4DB2-BD59-A6C34878D82A}">
                    <a16:rowId xmlns:a16="http://schemas.microsoft.com/office/drawing/2014/main" val="2518896086"/>
                  </a:ext>
                </a:extLst>
              </a:tr>
              <a:tr h="970594">
                <a:tc>
                  <a:txBody>
                    <a:bodyPr/>
                    <a:lstStyle/>
                    <a:p>
                      <a:r>
                        <a:rPr lang="en-ZA" sz="1600" dirty="0" smtClean="0"/>
                        <a:t>The following policies and processes have been developed:</a:t>
                      </a:r>
                    </a:p>
                    <a:p>
                      <a:r>
                        <a:rPr lang="en-ZA" sz="1600" dirty="0" smtClean="0"/>
                        <a:t>Identification of Vulnerable Employees		Covid-19</a:t>
                      </a:r>
                      <a:r>
                        <a:rPr lang="en-ZA" sz="1600" baseline="0" dirty="0" smtClean="0"/>
                        <a:t> Policy</a:t>
                      </a:r>
                    </a:p>
                    <a:p>
                      <a:r>
                        <a:rPr lang="en-ZA" sz="1600" baseline="0" dirty="0" smtClean="0"/>
                        <a:t>Higher Health Protocols on Screening		Higher Health Covid-19 Protocols</a:t>
                      </a:r>
                    </a:p>
                    <a:p>
                      <a:r>
                        <a:rPr lang="en-ZA" sz="1600" baseline="0" dirty="0" smtClean="0"/>
                        <a:t>College Risk Assessment Plan				Covid-19 Workplace Plan</a:t>
                      </a:r>
                    </a:p>
                    <a:p>
                      <a:r>
                        <a:rPr lang="en-ZA" sz="1600" baseline="0" dirty="0" smtClean="0"/>
                        <a:t>Health and Safety Policy					Work Rotation Plan</a:t>
                      </a:r>
                    </a:p>
                    <a:p>
                      <a:r>
                        <a:rPr lang="en-GB" sz="1600" baseline="0" dirty="0" smtClean="0"/>
                        <a:t>Guidelines for Post School Education and Training (PSET) Institutions for management of and response to Mental Health and Substance Abuse in relation to COVID- 19 </a:t>
                      </a:r>
                    </a:p>
                    <a:p>
                      <a:r>
                        <a:rPr lang="en-GB" sz="1600" baseline="0" dirty="0" smtClean="0"/>
                        <a:t>Higher Health Volunteer Programme</a:t>
                      </a:r>
                      <a:endParaRPr lang="en-ZA" sz="1600" dirty="0"/>
                    </a:p>
                  </a:txBody>
                  <a:tcPr/>
                </a:tc>
                <a:extLst>
                  <a:ext uri="{0D108BD9-81ED-4DB2-BD59-A6C34878D82A}">
                    <a16:rowId xmlns:a16="http://schemas.microsoft.com/office/drawing/2014/main" val="33851187"/>
                  </a:ext>
                </a:extLst>
              </a:tr>
            </a:tbl>
          </a:graphicData>
        </a:graphic>
      </p:graphicFrame>
    </p:spTree>
    <p:extLst>
      <p:ext uri="{BB962C8B-B14F-4D97-AF65-F5344CB8AC3E}">
        <p14:creationId xmlns:p14="http://schemas.microsoft.com/office/powerpoint/2010/main" val="3536410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18836"/>
            <a:ext cx="8596668" cy="1320800"/>
          </a:xfrm>
        </p:spPr>
        <p:txBody>
          <a:bodyPr>
            <a:normAutofit fontScale="90000"/>
          </a:bodyPr>
          <a:lstStyle/>
          <a:p>
            <a:r>
              <a:rPr lang="en-US" dirty="0" smtClean="0"/>
              <a:t>The thermometers are problematic because many of them are malfunctioning.  These are replaced by the supplier</a:t>
            </a:r>
            <a:r>
              <a:rPr lang="en-US" dirty="0"/>
              <a:t/>
            </a:r>
            <a:br>
              <a:rPr lang="en-US" dirty="0"/>
            </a:br>
            <a:r>
              <a:rPr lang="en-US" dirty="0" smtClean="0"/>
              <a:t>It is difficult for the college to find health workers around the region due to their current workload.</a:t>
            </a:r>
            <a:r>
              <a:rPr lang="en-US" dirty="0"/>
              <a:t/>
            </a:r>
            <a:br>
              <a:rPr lang="en-US" dirty="0"/>
            </a:br>
            <a:endParaRPr lang="en-US" dirty="0"/>
          </a:p>
        </p:txBody>
      </p:sp>
    </p:spTree>
    <p:extLst>
      <p:ext uri="{BB962C8B-B14F-4D97-AF65-F5344CB8AC3E}">
        <p14:creationId xmlns:p14="http://schemas.microsoft.com/office/powerpoint/2010/main" val="1860703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677334" y="1343026"/>
            <a:ext cx="10952691" cy="446722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ZA" b="1" dirty="0"/>
          </a:p>
        </p:txBody>
      </p:sp>
      <p:sp>
        <p:nvSpPr>
          <p:cNvPr id="8" name="TextBox 7"/>
          <p:cNvSpPr txBox="1"/>
          <p:nvPr/>
        </p:nvSpPr>
        <p:spPr>
          <a:xfrm>
            <a:off x="673986" y="1466850"/>
            <a:ext cx="8600016" cy="1952201"/>
          </a:xfrm>
          <a:prstGeom prst="rect">
            <a:avLst/>
          </a:prstGeom>
          <a:noFill/>
        </p:spPr>
        <p:txBody>
          <a:bodyPr wrap="square" rtlCol="0">
            <a:spAutoFit/>
          </a:bodyPr>
          <a:lstStyle/>
          <a:p>
            <a:pPr>
              <a:lnSpc>
                <a:spcPct val="150000"/>
              </a:lnSpc>
            </a:pPr>
            <a:r>
              <a:rPr lang="en-GB" sz="2800" dirty="0" smtClean="0">
                <a:solidFill>
                  <a:schemeClr val="accent2"/>
                </a:solidFill>
              </a:rPr>
              <a:t>Thank you to the Honourable Members of the Parliamentary Portfolio Committee</a:t>
            </a:r>
            <a:endParaRPr lang="en-GB" sz="2800" dirty="0">
              <a:solidFill>
                <a:schemeClr val="accent2"/>
              </a:solidFill>
            </a:endParaRPr>
          </a:p>
          <a:p>
            <a:pPr>
              <a:lnSpc>
                <a:spcPct val="150000"/>
              </a:lnSpc>
            </a:pPr>
            <a:endParaRPr lang="en-GB" sz="2800" dirty="0"/>
          </a:p>
        </p:txBody>
      </p:sp>
    </p:spTree>
    <p:extLst>
      <p:ext uri="{BB962C8B-B14F-4D97-AF65-F5344CB8AC3E}">
        <p14:creationId xmlns:p14="http://schemas.microsoft.com/office/powerpoint/2010/main" val="559685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GOVERNANCE</a:t>
            </a:r>
            <a:endParaRPr lang="en-ZA" dirty="0"/>
          </a:p>
        </p:txBody>
      </p:sp>
      <p:sp>
        <p:nvSpPr>
          <p:cNvPr id="3" name="Text Placeholder 2"/>
          <p:cNvSpPr>
            <a:spLocks noGrp="1"/>
          </p:cNvSpPr>
          <p:nvPr>
            <p:ph type="body" idx="1"/>
          </p:nvPr>
        </p:nvSpPr>
        <p:spPr>
          <a:xfrm>
            <a:off x="759565" y="1295400"/>
            <a:ext cx="7370975" cy="960120"/>
          </a:xfrm>
        </p:spPr>
        <p:txBody>
          <a:bodyPr/>
          <a:lstStyle/>
          <a:p>
            <a:r>
              <a:rPr lang="en-GB" dirty="0" smtClean="0"/>
              <a:t>Council Skills Profile (1) - Ministerial </a:t>
            </a:r>
            <a:r>
              <a:rPr lang="en-GB" dirty="0"/>
              <a:t>Appointments</a:t>
            </a:r>
          </a:p>
          <a:p>
            <a:endParaRPr lang="en-GB" dirty="0" smtClean="0"/>
          </a:p>
        </p:txBody>
      </p:sp>
      <p:sp>
        <p:nvSpPr>
          <p:cNvPr id="11" name="TextBox 10"/>
          <p:cNvSpPr txBox="1"/>
          <p:nvPr/>
        </p:nvSpPr>
        <p:spPr>
          <a:xfrm>
            <a:off x="899855" y="1868555"/>
            <a:ext cx="2526066" cy="4632037"/>
          </a:xfrm>
          <a:prstGeom prst="rect">
            <a:avLst/>
          </a:prstGeom>
          <a:noFill/>
        </p:spPr>
        <p:txBody>
          <a:bodyPr wrap="square" rtlCol="0">
            <a:spAutoFit/>
          </a:bodyPr>
          <a:lstStyle/>
          <a:p>
            <a:r>
              <a:rPr lang="en-GB" sz="1600" b="1" dirty="0"/>
              <a:t>Mr T Mmotla</a:t>
            </a:r>
          </a:p>
          <a:p>
            <a:endParaRPr lang="en-ZA" sz="1200" b="1" dirty="0" smtClean="0"/>
          </a:p>
          <a:p>
            <a:r>
              <a:rPr lang="en-ZA" sz="1200" b="1" dirty="0" smtClean="0"/>
              <a:t>Qualifications</a:t>
            </a:r>
            <a:r>
              <a:rPr lang="en-ZA" sz="1200" b="1" dirty="0"/>
              <a:t>: </a:t>
            </a:r>
          </a:p>
          <a:p>
            <a:r>
              <a:rPr lang="en-ZA" sz="1200" dirty="0"/>
              <a:t>(1) </a:t>
            </a:r>
            <a:r>
              <a:rPr lang="en-ZA" sz="1200" dirty="0" smtClean="0"/>
              <a:t>Univ. Limpopo- </a:t>
            </a:r>
            <a:r>
              <a:rPr lang="en-GB" sz="1200" dirty="0" smtClean="0"/>
              <a:t>Bachelor </a:t>
            </a:r>
            <a:r>
              <a:rPr lang="en-GB" sz="1200" dirty="0"/>
              <a:t>of Arts in Education </a:t>
            </a:r>
          </a:p>
          <a:p>
            <a:r>
              <a:rPr lang="en-GB" sz="1200" dirty="0"/>
              <a:t>(2) UNISA – ICSA Programme Strategic Management (Incomplete) </a:t>
            </a:r>
          </a:p>
          <a:p>
            <a:pPr>
              <a:spcBef>
                <a:spcPts val="600"/>
              </a:spcBef>
            </a:pPr>
            <a:endParaRPr lang="en-GB" sz="1200" b="1" dirty="0" smtClean="0"/>
          </a:p>
          <a:p>
            <a:pPr>
              <a:spcBef>
                <a:spcPts val="600"/>
              </a:spcBef>
            </a:pPr>
            <a:r>
              <a:rPr lang="en-GB" sz="1200" b="1" dirty="0" smtClean="0"/>
              <a:t>Skills </a:t>
            </a:r>
            <a:r>
              <a:rPr lang="en-GB" sz="1200" b="1" dirty="0"/>
              <a:t>Set:  </a:t>
            </a:r>
            <a:endParaRPr lang="en-GB" sz="1200" b="1" dirty="0" smtClean="0"/>
          </a:p>
          <a:p>
            <a:pPr marL="171450" indent="-171450">
              <a:buClr>
                <a:schemeClr val="accent1"/>
              </a:buClr>
              <a:buSzPct val="80000"/>
              <a:buFont typeface="Arial" panose="020B0604020202020204" pitchFamily="34" charset="0"/>
              <a:buChar char="•"/>
            </a:pPr>
            <a:r>
              <a:rPr lang="en-GB" sz="1200" dirty="0"/>
              <a:t>Teaching and </a:t>
            </a:r>
            <a:r>
              <a:rPr lang="en-GB" sz="1200" dirty="0" smtClean="0"/>
              <a:t>learning</a:t>
            </a:r>
            <a:endParaRPr lang="en-GB" sz="1200" dirty="0"/>
          </a:p>
          <a:p>
            <a:pPr marL="171450" indent="-171450">
              <a:buClr>
                <a:schemeClr val="accent1"/>
              </a:buClr>
              <a:buSzPct val="80000"/>
              <a:buFont typeface="Arial" panose="020B0604020202020204" pitchFamily="34" charset="0"/>
              <a:buChar char="•"/>
            </a:pPr>
            <a:r>
              <a:rPr lang="en-GB" sz="1200" dirty="0" smtClean="0"/>
              <a:t>Strategic </a:t>
            </a:r>
            <a:r>
              <a:rPr lang="en-GB" sz="1200" dirty="0"/>
              <a:t>vision and </a:t>
            </a:r>
            <a:r>
              <a:rPr lang="en-GB" sz="1200" dirty="0" smtClean="0"/>
              <a:t>leadership</a:t>
            </a:r>
          </a:p>
          <a:p>
            <a:pPr marL="171450" indent="-171450">
              <a:buClr>
                <a:schemeClr val="accent1"/>
              </a:buClr>
              <a:buSzPct val="80000"/>
              <a:buFont typeface="Arial" panose="020B0604020202020204" pitchFamily="34" charset="0"/>
              <a:buChar char="•"/>
            </a:pPr>
            <a:r>
              <a:rPr lang="en-GB" sz="1200" dirty="0" smtClean="0"/>
              <a:t>Public and Private Partnering</a:t>
            </a:r>
          </a:p>
          <a:p>
            <a:pPr marL="171450" indent="-171450">
              <a:buClr>
                <a:schemeClr val="accent1"/>
              </a:buClr>
              <a:buSzPct val="80000"/>
              <a:buFont typeface="Arial" panose="020B0604020202020204" pitchFamily="34" charset="0"/>
              <a:buChar char="•"/>
            </a:pPr>
            <a:r>
              <a:rPr lang="en-GB" sz="1200" dirty="0"/>
              <a:t>Political intelligence, Stakeholder and relationship management</a:t>
            </a:r>
          </a:p>
          <a:p>
            <a:pPr marL="171450" indent="-171450">
              <a:buClr>
                <a:schemeClr val="accent1"/>
              </a:buClr>
              <a:buSzPct val="80000"/>
              <a:buFont typeface="Arial" panose="020B0604020202020204" pitchFamily="34" charset="0"/>
              <a:buChar char="•"/>
            </a:pPr>
            <a:r>
              <a:rPr lang="en-GB" sz="1200" dirty="0" smtClean="0"/>
              <a:t>Board </a:t>
            </a:r>
            <a:r>
              <a:rPr lang="en-GB" sz="1200" dirty="0"/>
              <a:t>governance and </a:t>
            </a:r>
            <a:r>
              <a:rPr lang="en-GB" sz="1200" dirty="0" smtClean="0"/>
              <a:t>interface</a:t>
            </a:r>
            <a:endParaRPr lang="en-GB" sz="1200" dirty="0"/>
          </a:p>
          <a:p>
            <a:pPr marL="171450" indent="-171450">
              <a:buClr>
                <a:schemeClr val="accent1"/>
              </a:buClr>
              <a:buSzPct val="80000"/>
              <a:buFont typeface="Arial" panose="020B0604020202020204" pitchFamily="34" charset="0"/>
              <a:buChar char="•"/>
            </a:pPr>
            <a:r>
              <a:rPr lang="en-GB" sz="1200" dirty="0" smtClean="0"/>
              <a:t>Budgeting</a:t>
            </a:r>
            <a:endParaRPr lang="en-GB" sz="1200" dirty="0"/>
          </a:p>
          <a:p>
            <a:pPr marL="171450" indent="-171450">
              <a:buClr>
                <a:schemeClr val="accent1"/>
              </a:buClr>
              <a:buSzPct val="80000"/>
              <a:buFont typeface="Arial" panose="020B0604020202020204" pitchFamily="34" charset="0"/>
              <a:buChar char="•"/>
            </a:pPr>
            <a:r>
              <a:rPr lang="en-GB" sz="1200" dirty="0" smtClean="0"/>
              <a:t>General </a:t>
            </a:r>
            <a:r>
              <a:rPr lang="en-GB" sz="1200" dirty="0"/>
              <a:t>management.</a:t>
            </a:r>
          </a:p>
          <a:p>
            <a:pPr marL="171450" indent="-171450">
              <a:spcBef>
                <a:spcPts val="600"/>
              </a:spcBef>
              <a:buFont typeface="Arial" panose="020B0604020202020204" pitchFamily="34" charset="0"/>
              <a:buChar char="•"/>
            </a:pPr>
            <a:endParaRPr lang="en-GB" sz="1200" dirty="0"/>
          </a:p>
          <a:p>
            <a:r>
              <a:rPr lang="en-GB" sz="1200" b="1" dirty="0"/>
              <a:t>Current Position:  </a:t>
            </a:r>
            <a:endParaRPr lang="en-GB" sz="1200" b="1" dirty="0" smtClean="0"/>
          </a:p>
          <a:p>
            <a:r>
              <a:rPr lang="en-GB" sz="1200" dirty="0" smtClean="0"/>
              <a:t>Managing </a:t>
            </a:r>
            <a:r>
              <a:rPr lang="en-GB" sz="1200" dirty="0"/>
              <a:t>Director</a:t>
            </a:r>
            <a:endParaRPr lang="en-ZA" sz="1200" dirty="0"/>
          </a:p>
        </p:txBody>
      </p:sp>
      <p:sp>
        <p:nvSpPr>
          <p:cNvPr id="14" name="Content Placeholder 3"/>
          <p:cNvSpPr>
            <a:spLocks noGrp="1"/>
          </p:cNvSpPr>
          <p:nvPr>
            <p:ph sz="half" idx="2"/>
          </p:nvPr>
        </p:nvSpPr>
        <p:spPr>
          <a:xfrm>
            <a:off x="7473266" y="1868555"/>
            <a:ext cx="2802035" cy="4733223"/>
          </a:xfrm>
        </p:spPr>
        <p:txBody>
          <a:bodyPr numCol="1">
            <a:noAutofit/>
          </a:bodyPr>
          <a:lstStyle/>
          <a:p>
            <a:pPr marL="0" indent="0">
              <a:buNone/>
            </a:pPr>
            <a:r>
              <a:rPr lang="en-GB" sz="1600" b="1" dirty="0"/>
              <a:t>Ms S Roopnarain</a:t>
            </a:r>
          </a:p>
          <a:p>
            <a:pPr marL="0" indent="0">
              <a:spcBef>
                <a:spcPts val="0"/>
              </a:spcBef>
              <a:buNone/>
            </a:pPr>
            <a:r>
              <a:rPr lang="en-ZA" sz="1200" b="1" dirty="0"/>
              <a:t>Qualifications</a:t>
            </a:r>
          </a:p>
          <a:p>
            <a:pPr marL="0" indent="0">
              <a:spcBef>
                <a:spcPts val="0"/>
              </a:spcBef>
              <a:buNone/>
            </a:pPr>
            <a:r>
              <a:rPr lang="en-ZA" sz="1200" dirty="0" smtClean="0"/>
              <a:t>(1) Univ. </a:t>
            </a:r>
            <a:r>
              <a:rPr lang="en-ZA" sz="1200" dirty="0" err="1" smtClean="0"/>
              <a:t>Kwazulu</a:t>
            </a:r>
            <a:r>
              <a:rPr lang="en-ZA" sz="1200" dirty="0" smtClean="0"/>
              <a:t> </a:t>
            </a:r>
            <a:r>
              <a:rPr lang="en-ZA" sz="1200" dirty="0"/>
              <a:t>Natal - </a:t>
            </a:r>
            <a:r>
              <a:rPr lang="en-GB" sz="1200" dirty="0" smtClean="0"/>
              <a:t>Baccalaureate </a:t>
            </a:r>
            <a:r>
              <a:rPr lang="en-GB" sz="1200" dirty="0" err="1"/>
              <a:t>Artium</a:t>
            </a:r>
            <a:r>
              <a:rPr lang="en-GB" sz="1200" dirty="0"/>
              <a:t>  </a:t>
            </a:r>
            <a:endParaRPr lang="en-GB" sz="1200" dirty="0" smtClean="0"/>
          </a:p>
          <a:p>
            <a:pPr marL="0" indent="0">
              <a:spcBef>
                <a:spcPts val="0"/>
              </a:spcBef>
              <a:buNone/>
            </a:pPr>
            <a:r>
              <a:rPr lang="en-GB" sz="1200" dirty="0" smtClean="0"/>
              <a:t>(</a:t>
            </a:r>
            <a:r>
              <a:rPr lang="en-GB" sz="1200" dirty="0"/>
              <a:t>2) UNISA - Higher Education Diploma </a:t>
            </a:r>
            <a:endParaRPr lang="en-GB" sz="1200" dirty="0" smtClean="0"/>
          </a:p>
          <a:p>
            <a:pPr marL="0" indent="0">
              <a:spcBef>
                <a:spcPts val="0"/>
              </a:spcBef>
              <a:buNone/>
            </a:pPr>
            <a:r>
              <a:rPr lang="en-GB" sz="1200" dirty="0" smtClean="0"/>
              <a:t>(</a:t>
            </a:r>
            <a:r>
              <a:rPr lang="en-GB" sz="1200" dirty="0"/>
              <a:t>3) </a:t>
            </a:r>
            <a:r>
              <a:rPr lang="en-ZA" sz="1200" dirty="0" smtClean="0"/>
              <a:t>Univ. </a:t>
            </a:r>
            <a:r>
              <a:rPr lang="en-ZA" sz="1200" dirty="0" err="1" smtClean="0"/>
              <a:t>Kwazulu</a:t>
            </a:r>
            <a:r>
              <a:rPr lang="en-ZA" sz="1200" dirty="0" smtClean="0"/>
              <a:t> </a:t>
            </a:r>
            <a:r>
              <a:rPr lang="en-ZA" sz="1200" dirty="0"/>
              <a:t>Natal </a:t>
            </a:r>
            <a:r>
              <a:rPr lang="en-GB" sz="1200" dirty="0" smtClean="0"/>
              <a:t>Baccalaureate </a:t>
            </a:r>
            <a:r>
              <a:rPr lang="en-GB" sz="1200" dirty="0" err="1"/>
              <a:t>Artium</a:t>
            </a:r>
            <a:r>
              <a:rPr lang="en-GB" sz="1200" dirty="0"/>
              <a:t> (Honours) </a:t>
            </a:r>
            <a:endParaRPr lang="en-GB" sz="1200" dirty="0" smtClean="0"/>
          </a:p>
          <a:p>
            <a:pPr marL="0" indent="0">
              <a:spcBef>
                <a:spcPts val="0"/>
              </a:spcBef>
              <a:buNone/>
            </a:pPr>
            <a:r>
              <a:rPr lang="en-GB" sz="1200" dirty="0" smtClean="0"/>
              <a:t>(</a:t>
            </a:r>
            <a:r>
              <a:rPr lang="en-GB" sz="1200" dirty="0"/>
              <a:t>4) </a:t>
            </a:r>
            <a:r>
              <a:rPr lang="en-ZA" sz="1200" dirty="0" smtClean="0"/>
              <a:t>Univ. </a:t>
            </a:r>
            <a:r>
              <a:rPr lang="en-ZA" sz="1200" dirty="0" err="1" smtClean="0"/>
              <a:t>Kwazulu</a:t>
            </a:r>
            <a:r>
              <a:rPr lang="en-ZA" sz="1200" dirty="0" smtClean="0"/>
              <a:t> </a:t>
            </a:r>
            <a:r>
              <a:rPr lang="en-ZA" sz="1200" dirty="0"/>
              <a:t>Natal - LLB (incomplete) </a:t>
            </a:r>
            <a:endParaRPr lang="en-ZA" sz="1200" dirty="0" smtClean="0"/>
          </a:p>
          <a:p>
            <a:pPr marL="0" indent="0">
              <a:spcBef>
                <a:spcPts val="0"/>
              </a:spcBef>
              <a:buNone/>
            </a:pPr>
            <a:r>
              <a:rPr lang="en-ZA" sz="1200" dirty="0" smtClean="0"/>
              <a:t>(</a:t>
            </a:r>
            <a:r>
              <a:rPr lang="en-ZA" sz="1200" dirty="0"/>
              <a:t>5) </a:t>
            </a:r>
            <a:r>
              <a:rPr lang="en-ZA" sz="1200" dirty="0" smtClean="0"/>
              <a:t>Univ. Wits Certificate </a:t>
            </a:r>
            <a:r>
              <a:rPr lang="en-ZA" sz="1200" dirty="0"/>
              <a:t>- Fundamentals in Project Management </a:t>
            </a:r>
            <a:endParaRPr lang="en-ZA" sz="1200" dirty="0" smtClean="0"/>
          </a:p>
          <a:p>
            <a:pPr marL="0" indent="0">
              <a:spcBef>
                <a:spcPts val="0"/>
              </a:spcBef>
              <a:buNone/>
            </a:pPr>
            <a:r>
              <a:rPr lang="en-ZA" sz="1200" dirty="0" smtClean="0"/>
              <a:t>(</a:t>
            </a:r>
            <a:r>
              <a:rPr lang="en-ZA" sz="1200" dirty="0"/>
              <a:t>6) </a:t>
            </a:r>
            <a:r>
              <a:rPr lang="en-ZA" sz="1200" dirty="0" err="1" smtClean="0"/>
              <a:t>Umgungundlovu</a:t>
            </a:r>
            <a:r>
              <a:rPr lang="en-ZA" sz="1200" dirty="0" smtClean="0"/>
              <a:t> </a:t>
            </a:r>
            <a:r>
              <a:rPr lang="en-ZA" sz="1200" dirty="0"/>
              <a:t>TVET College - </a:t>
            </a:r>
            <a:r>
              <a:rPr lang="en-ZA" sz="1200" dirty="0" smtClean="0"/>
              <a:t>Marketing </a:t>
            </a:r>
            <a:r>
              <a:rPr lang="en-ZA" sz="1200" dirty="0"/>
              <a:t>Management </a:t>
            </a:r>
          </a:p>
          <a:p>
            <a:pPr marL="0" indent="0">
              <a:spcBef>
                <a:spcPts val="0"/>
              </a:spcBef>
              <a:buNone/>
            </a:pPr>
            <a:endParaRPr lang="en-GB" sz="1200" b="1" dirty="0" smtClean="0"/>
          </a:p>
          <a:p>
            <a:pPr marL="0" indent="0">
              <a:spcBef>
                <a:spcPts val="0"/>
              </a:spcBef>
              <a:buNone/>
            </a:pPr>
            <a:r>
              <a:rPr lang="en-GB" sz="1200" b="1" dirty="0" smtClean="0"/>
              <a:t>Skills </a:t>
            </a:r>
            <a:r>
              <a:rPr lang="en-GB" sz="1200" b="1" dirty="0"/>
              <a:t>Set:  </a:t>
            </a:r>
          </a:p>
          <a:p>
            <a:pPr marL="171450" indent="-171450">
              <a:spcBef>
                <a:spcPts val="0"/>
              </a:spcBef>
              <a:buFont typeface="Arial" panose="020B0604020202020204" pitchFamily="34" charset="0"/>
              <a:buChar char="•"/>
            </a:pPr>
            <a:r>
              <a:rPr lang="en-GB" sz="1200" dirty="0">
                <a:solidFill>
                  <a:schemeClr val="tx1"/>
                </a:solidFill>
              </a:rPr>
              <a:t>Finance  </a:t>
            </a:r>
          </a:p>
          <a:p>
            <a:pPr marL="171450" indent="-171450">
              <a:spcBef>
                <a:spcPts val="0"/>
              </a:spcBef>
              <a:buFont typeface="Arial" panose="020B0604020202020204" pitchFamily="34" charset="0"/>
              <a:buChar char="•"/>
            </a:pPr>
            <a:r>
              <a:rPr lang="en-GB" sz="1200" dirty="0">
                <a:solidFill>
                  <a:schemeClr val="tx1"/>
                </a:solidFill>
              </a:rPr>
              <a:t>Higher Education </a:t>
            </a:r>
          </a:p>
          <a:p>
            <a:pPr marL="171450" indent="-171450">
              <a:spcBef>
                <a:spcPts val="0"/>
              </a:spcBef>
              <a:buFont typeface="Arial" panose="020B0604020202020204" pitchFamily="34" charset="0"/>
              <a:buChar char="•"/>
            </a:pPr>
            <a:r>
              <a:rPr lang="en-GB" sz="1200" dirty="0">
                <a:solidFill>
                  <a:schemeClr val="tx1"/>
                </a:solidFill>
              </a:rPr>
              <a:t>SETA’s  </a:t>
            </a:r>
          </a:p>
          <a:p>
            <a:pPr marL="171450" indent="-171450">
              <a:spcBef>
                <a:spcPts val="0"/>
              </a:spcBef>
              <a:buFont typeface="Arial" panose="020B0604020202020204" pitchFamily="34" charset="0"/>
              <a:buChar char="•"/>
            </a:pPr>
            <a:r>
              <a:rPr lang="en-GB" sz="1200" dirty="0">
                <a:solidFill>
                  <a:schemeClr val="tx1"/>
                </a:solidFill>
              </a:rPr>
              <a:t>Legal </a:t>
            </a:r>
          </a:p>
          <a:p>
            <a:pPr marL="171450" indent="-171450">
              <a:spcBef>
                <a:spcPts val="0"/>
              </a:spcBef>
              <a:buFont typeface="Arial" panose="020B0604020202020204" pitchFamily="34" charset="0"/>
              <a:buChar char="•"/>
            </a:pPr>
            <a:r>
              <a:rPr lang="en-GB" sz="1200" dirty="0">
                <a:solidFill>
                  <a:schemeClr val="tx1"/>
                </a:solidFill>
              </a:rPr>
              <a:t>Project Management</a:t>
            </a:r>
          </a:p>
          <a:p>
            <a:pPr marL="171450" indent="-171450">
              <a:spcBef>
                <a:spcPts val="0"/>
              </a:spcBef>
              <a:buFont typeface="Arial" panose="020B0604020202020204" pitchFamily="34" charset="0"/>
              <a:buChar char="•"/>
            </a:pPr>
            <a:r>
              <a:rPr lang="en-GB" sz="1200" dirty="0">
                <a:solidFill>
                  <a:schemeClr val="tx1"/>
                </a:solidFill>
              </a:rPr>
              <a:t>Strategic Management</a:t>
            </a:r>
          </a:p>
          <a:p>
            <a:pPr marL="171450" indent="-171450">
              <a:spcBef>
                <a:spcPts val="0"/>
              </a:spcBef>
              <a:buFont typeface="Arial" panose="020B0604020202020204" pitchFamily="34" charset="0"/>
              <a:buChar char="•"/>
            </a:pPr>
            <a:r>
              <a:rPr lang="en-GB" sz="1200" dirty="0">
                <a:solidFill>
                  <a:schemeClr val="tx1"/>
                </a:solidFill>
              </a:rPr>
              <a:t>Marketing</a:t>
            </a:r>
          </a:p>
          <a:p>
            <a:pPr>
              <a:spcBef>
                <a:spcPts val="0"/>
              </a:spcBef>
              <a:buFont typeface="Wingdings" panose="05000000000000000000" pitchFamily="2" charset="2"/>
              <a:buChar char="§"/>
            </a:pPr>
            <a:endParaRPr lang="en-GB" sz="1200" dirty="0"/>
          </a:p>
          <a:p>
            <a:pPr marL="0" indent="0">
              <a:spcBef>
                <a:spcPts val="0"/>
              </a:spcBef>
              <a:buNone/>
            </a:pPr>
            <a:r>
              <a:rPr lang="en-GB" sz="1200" b="1" dirty="0"/>
              <a:t>Current Position:  </a:t>
            </a:r>
            <a:endParaRPr lang="en-GB" sz="1200" b="1" dirty="0" smtClean="0"/>
          </a:p>
          <a:p>
            <a:pPr marL="0" indent="0">
              <a:spcBef>
                <a:spcPts val="0"/>
              </a:spcBef>
              <a:buNone/>
            </a:pPr>
            <a:r>
              <a:rPr lang="en-GB" sz="1200" dirty="0" smtClean="0"/>
              <a:t>CEO </a:t>
            </a:r>
            <a:r>
              <a:rPr lang="en-GB" sz="1200" dirty="0"/>
              <a:t>SSACI</a:t>
            </a:r>
            <a:endParaRPr lang="en-ZA" sz="1200" dirty="0"/>
          </a:p>
          <a:p>
            <a:pPr marL="0" indent="0">
              <a:buNone/>
            </a:pPr>
            <a:endParaRPr lang="en-GB" sz="1200" dirty="0"/>
          </a:p>
          <a:p>
            <a:pPr marL="0" indent="0">
              <a:buNone/>
            </a:pPr>
            <a:endParaRPr lang="en-GB" sz="1200" dirty="0"/>
          </a:p>
          <a:p>
            <a:pPr marL="0" indent="0">
              <a:buNone/>
            </a:pPr>
            <a:r>
              <a:rPr lang="en-GB" sz="1200" dirty="0"/>
              <a:t>Ms L Selemale</a:t>
            </a:r>
            <a:endParaRPr lang="en-ZA" sz="1200" dirty="0"/>
          </a:p>
          <a:p>
            <a:pPr marL="0" indent="0">
              <a:buNone/>
            </a:pPr>
            <a:endParaRPr lang="en-ZA" sz="1200" dirty="0"/>
          </a:p>
        </p:txBody>
      </p:sp>
      <p:grpSp>
        <p:nvGrpSpPr>
          <p:cNvPr id="16" name="Group 15"/>
          <p:cNvGrpSpPr/>
          <p:nvPr/>
        </p:nvGrpSpPr>
        <p:grpSpPr>
          <a:xfrm>
            <a:off x="3483072" y="2036927"/>
            <a:ext cx="3159981" cy="4117675"/>
            <a:chOff x="2267773" y="2400300"/>
            <a:chExt cx="3159981" cy="4117675"/>
          </a:xfrm>
        </p:grpSpPr>
        <p:sp>
          <p:nvSpPr>
            <p:cNvPr id="12" name="TextBox 11"/>
            <p:cNvSpPr txBox="1"/>
            <p:nvPr/>
          </p:nvSpPr>
          <p:spPr>
            <a:xfrm>
              <a:off x="2324922" y="2486102"/>
              <a:ext cx="3045681" cy="4031873"/>
            </a:xfrm>
            <a:prstGeom prst="rect">
              <a:avLst/>
            </a:prstGeom>
            <a:noFill/>
          </p:spPr>
          <p:txBody>
            <a:bodyPr wrap="square" rtlCol="0">
              <a:spAutoFit/>
            </a:bodyPr>
            <a:lstStyle/>
            <a:p>
              <a:r>
                <a:rPr lang="en-GB" sz="1600" b="1" dirty="0"/>
                <a:t>Professor N Ngwenya</a:t>
              </a:r>
            </a:p>
            <a:p>
              <a:endParaRPr lang="en-ZA" sz="1200" b="1" dirty="0" smtClean="0"/>
            </a:p>
            <a:p>
              <a:r>
                <a:rPr lang="en-ZA" sz="1200" b="1" dirty="0" smtClean="0"/>
                <a:t>Qualifications</a:t>
              </a:r>
              <a:r>
                <a:rPr lang="en-ZA" sz="1200" b="1" dirty="0"/>
                <a:t>:  </a:t>
              </a:r>
              <a:endParaRPr lang="en-ZA" sz="1200" b="1" dirty="0" smtClean="0"/>
            </a:p>
            <a:p>
              <a:pPr marL="228600" indent="-228600">
                <a:buAutoNum type="arabicParenBoth"/>
              </a:pPr>
              <a:r>
                <a:rPr lang="en-ZA" sz="1200" dirty="0" smtClean="0"/>
                <a:t>Univ. KZN - </a:t>
              </a:r>
              <a:r>
                <a:rPr lang="en-GB" sz="1200" dirty="0"/>
                <a:t>B.A.  Degree </a:t>
              </a:r>
              <a:endParaRPr lang="en-GB" sz="1200" dirty="0" smtClean="0"/>
            </a:p>
            <a:p>
              <a:pPr marL="228600" indent="-228600">
                <a:buAutoNum type="arabicParenBoth"/>
              </a:pPr>
              <a:r>
                <a:rPr lang="en-GB" sz="1200" dirty="0" smtClean="0"/>
                <a:t>Univ. Stellenbosch </a:t>
              </a:r>
              <a:r>
                <a:rPr lang="en-GB" sz="1200" dirty="0"/>
                <a:t>– IRDP </a:t>
              </a:r>
              <a:endParaRPr lang="en-GB" sz="1200" dirty="0" smtClean="0"/>
            </a:p>
            <a:p>
              <a:pPr marL="228600" indent="-228600">
                <a:buAutoNum type="arabicParenBoth"/>
              </a:pPr>
              <a:r>
                <a:rPr lang="en-GB" sz="1200" dirty="0" smtClean="0"/>
                <a:t>Queens - Master </a:t>
              </a:r>
              <a:r>
                <a:rPr lang="en-GB" sz="1200" dirty="0"/>
                <a:t>of Industrial Relations </a:t>
              </a:r>
              <a:endParaRPr lang="en-GB" sz="1200" dirty="0" smtClean="0"/>
            </a:p>
            <a:p>
              <a:pPr marL="228600" indent="-228600">
                <a:buAutoNum type="arabicParenBoth"/>
              </a:pPr>
              <a:r>
                <a:rPr lang="en-GB" sz="1200" dirty="0" smtClean="0"/>
                <a:t>UJ </a:t>
              </a:r>
              <a:r>
                <a:rPr lang="en-GB" sz="1200" dirty="0"/>
                <a:t>- Master of Philosophy (Ethics) </a:t>
              </a:r>
              <a:endParaRPr lang="en-GB" sz="1200" dirty="0" smtClean="0"/>
            </a:p>
            <a:p>
              <a:pPr marL="228600" indent="-228600">
                <a:buAutoNum type="arabicParenBoth"/>
              </a:pPr>
              <a:r>
                <a:rPr lang="en-GB" sz="1200" dirty="0" smtClean="0"/>
                <a:t>Univ. Fort </a:t>
              </a:r>
              <a:r>
                <a:rPr lang="en-GB" sz="1200" dirty="0"/>
                <a:t>Hare – Masters of </a:t>
              </a:r>
              <a:r>
                <a:rPr lang="en-GB" sz="1200" dirty="0" smtClean="0"/>
                <a:t>Education</a:t>
              </a:r>
            </a:p>
            <a:p>
              <a:pPr marL="228600" indent="-228600">
                <a:buAutoNum type="arabicParenBoth"/>
              </a:pPr>
              <a:r>
                <a:rPr lang="en-GB" sz="1200" dirty="0" smtClean="0"/>
                <a:t>Westville </a:t>
              </a:r>
              <a:r>
                <a:rPr lang="en-GB" sz="1200" dirty="0"/>
                <a:t>– Doctorate </a:t>
              </a:r>
              <a:r>
                <a:rPr lang="en-GB" sz="1200" dirty="0" smtClean="0"/>
                <a:t>Admin</a:t>
              </a:r>
            </a:p>
            <a:p>
              <a:endParaRPr lang="en-GB" sz="1200" b="1" dirty="0" smtClean="0"/>
            </a:p>
            <a:p>
              <a:r>
                <a:rPr lang="en-GB" sz="1200" b="1" dirty="0" smtClean="0"/>
                <a:t>Skills </a:t>
              </a:r>
              <a:r>
                <a:rPr lang="en-GB" sz="1200" b="1" dirty="0"/>
                <a:t>Set:  </a:t>
              </a:r>
              <a:endParaRPr lang="en-GB" sz="1200" b="1" dirty="0" smtClean="0"/>
            </a:p>
            <a:p>
              <a:pPr marL="171450" indent="-171450">
                <a:buClr>
                  <a:schemeClr val="accent1"/>
                </a:buClr>
                <a:buSzPct val="80000"/>
                <a:buFont typeface="Arial" panose="020B0604020202020204" pitchFamily="34" charset="0"/>
                <a:buChar char="•"/>
              </a:pPr>
              <a:r>
                <a:rPr lang="en-GB" sz="1200" dirty="0"/>
                <a:t>Human Resources</a:t>
              </a:r>
            </a:p>
            <a:p>
              <a:pPr marL="171450" indent="-171450">
                <a:buClr>
                  <a:schemeClr val="accent1"/>
                </a:buClr>
                <a:buSzPct val="80000"/>
                <a:buFont typeface="Arial" panose="020B0604020202020204" pitchFamily="34" charset="0"/>
                <a:buChar char="•"/>
              </a:pPr>
              <a:r>
                <a:rPr lang="en-GB" sz="1200" dirty="0"/>
                <a:t>Research</a:t>
              </a:r>
            </a:p>
            <a:p>
              <a:pPr marL="171450" indent="-171450">
                <a:buClr>
                  <a:schemeClr val="accent1"/>
                </a:buClr>
                <a:buSzPct val="80000"/>
                <a:buFont typeface="Arial" panose="020B0604020202020204" pitchFamily="34" charset="0"/>
                <a:buChar char="•"/>
              </a:pPr>
              <a:r>
                <a:rPr lang="en-GB" sz="1200" dirty="0"/>
                <a:t>Community and Stakeholder Relationships </a:t>
              </a:r>
            </a:p>
            <a:p>
              <a:pPr marL="171450" indent="-171450">
                <a:buClr>
                  <a:schemeClr val="accent1"/>
                </a:buClr>
                <a:buSzPct val="80000"/>
                <a:buFont typeface="Arial" panose="020B0604020202020204" pitchFamily="34" charset="0"/>
                <a:buChar char="•"/>
              </a:pPr>
              <a:r>
                <a:rPr lang="en-GB" sz="1200" dirty="0"/>
                <a:t>Change Management </a:t>
              </a:r>
            </a:p>
            <a:p>
              <a:pPr marL="171450" indent="-171450">
                <a:buClr>
                  <a:schemeClr val="accent1"/>
                </a:buClr>
                <a:buSzPct val="80000"/>
                <a:buFont typeface="Arial" panose="020B0604020202020204" pitchFamily="34" charset="0"/>
                <a:buChar char="•"/>
              </a:pPr>
              <a:r>
                <a:rPr lang="en-GB" sz="1200" dirty="0" smtClean="0"/>
                <a:t>Education</a:t>
              </a:r>
              <a:endParaRPr lang="en-GB" sz="1200" dirty="0"/>
            </a:p>
            <a:p>
              <a:endParaRPr lang="en-GB" sz="1200" b="1" dirty="0" smtClean="0"/>
            </a:p>
            <a:p>
              <a:r>
                <a:rPr lang="en-GB" sz="1200" b="1" dirty="0" smtClean="0"/>
                <a:t>Current </a:t>
              </a:r>
              <a:r>
                <a:rPr lang="en-GB" sz="1200" b="1" dirty="0"/>
                <a:t>Position:  </a:t>
              </a:r>
              <a:endParaRPr lang="en-GB" sz="1200" b="1" dirty="0" smtClean="0"/>
            </a:p>
            <a:p>
              <a:r>
                <a:rPr lang="en-GB" sz="1200" dirty="0" smtClean="0"/>
                <a:t>Manager</a:t>
              </a:r>
              <a:r>
                <a:rPr lang="en-GB" sz="1200" dirty="0"/>
                <a:t>: Public Service Education &amp; Education (UNISA)</a:t>
              </a:r>
            </a:p>
          </p:txBody>
        </p:sp>
        <p:sp>
          <p:nvSpPr>
            <p:cNvPr id="15" name="Rectangle 14"/>
            <p:cNvSpPr/>
            <p:nvPr/>
          </p:nvSpPr>
          <p:spPr>
            <a:xfrm>
              <a:off x="2267773" y="2400300"/>
              <a:ext cx="3159981" cy="4117675"/>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ZA"/>
            </a:p>
          </p:txBody>
        </p:sp>
      </p:grpSp>
      <p:sp>
        <p:nvSpPr>
          <p:cNvPr id="6" name="Rectangle 5"/>
          <p:cNvSpPr/>
          <p:nvPr/>
        </p:nvSpPr>
        <p:spPr>
          <a:xfrm>
            <a:off x="693585" y="2036925"/>
            <a:ext cx="206270" cy="465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7295571" y="2036926"/>
            <a:ext cx="177695" cy="465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42437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GOVERNANCE</a:t>
            </a:r>
            <a:endParaRPr lang="en-ZA" dirty="0"/>
          </a:p>
        </p:txBody>
      </p:sp>
      <p:sp>
        <p:nvSpPr>
          <p:cNvPr id="3" name="Text Placeholder 2"/>
          <p:cNvSpPr>
            <a:spLocks noGrp="1"/>
          </p:cNvSpPr>
          <p:nvPr>
            <p:ph type="body" idx="1"/>
          </p:nvPr>
        </p:nvSpPr>
        <p:spPr>
          <a:xfrm>
            <a:off x="759565" y="1295400"/>
            <a:ext cx="7370975" cy="960120"/>
          </a:xfrm>
        </p:spPr>
        <p:txBody>
          <a:bodyPr/>
          <a:lstStyle/>
          <a:p>
            <a:r>
              <a:rPr lang="en-GB" dirty="0" smtClean="0"/>
              <a:t>Council Skills Profile (1) - Ministerial </a:t>
            </a:r>
            <a:r>
              <a:rPr lang="en-GB" dirty="0"/>
              <a:t>Appointments</a:t>
            </a:r>
          </a:p>
          <a:p>
            <a:endParaRPr lang="en-GB" dirty="0" smtClean="0"/>
          </a:p>
        </p:txBody>
      </p:sp>
      <p:sp>
        <p:nvSpPr>
          <p:cNvPr id="13" name="TextBox 12"/>
          <p:cNvSpPr txBox="1"/>
          <p:nvPr/>
        </p:nvSpPr>
        <p:spPr>
          <a:xfrm>
            <a:off x="1275835" y="1955800"/>
            <a:ext cx="2410356" cy="4216539"/>
          </a:xfrm>
          <a:prstGeom prst="rect">
            <a:avLst/>
          </a:prstGeom>
          <a:noFill/>
        </p:spPr>
        <p:txBody>
          <a:bodyPr wrap="square" rtlCol="0">
            <a:spAutoFit/>
          </a:bodyPr>
          <a:lstStyle/>
          <a:p>
            <a:r>
              <a:rPr lang="en-GB" sz="1600" b="1" dirty="0"/>
              <a:t>Dr S </a:t>
            </a:r>
            <a:r>
              <a:rPr lang="en-GB" sz="1600" b="1" dirty="0" smtClean="0"/>
              <a:t>Kumalo</a:t>
            </a:r>
          </a:p>
          <a:p>
            <a:r>
              <a:rPr lang="en-ZA" sz="1200" b="1" dirty="0"/>
              <a:t>Qualifications:  </a:t>
            </a:r>
          </a:p>
          <a:p>
            <a:pPr marL="228600" indent="-228600">
              <a:buAutoNum type="arabicParenBoth"/>
            </a:pPr>
            <a:r>
              <a:rPr lang="en-GB" sz="1200" dirty="0" smtClean="0"/>
              <a:t>Cape </a:t>
            </a:r>
            <a:r>
              <a:rPr lang="en-GB" sz="1200" dirty="0"/>
              <a:t>Peninsula Univ. of Technology - D. Tech (</a:t>
            </a:r>
            <a:r>
              <a:rPr lang="en-GB" sz="1200" dirty="0" smtClean="0"/>
              <a:t>IT)</a:t>
            </a:r>
          </a:p>
          <a:p>
            <a:pPr marL="228600" indent="-228600">
              <a:buAutoNum type="arabicParenBoth"/>
            </a:pPr>
            <a:r>
              <a:rPr lang="en-GB" sz="1200" dirty="0" smtClean="0"/>
              <a:t>Univ</a:t>
            </a:r>
            <a:r>
              <a:rPr lang="en-GB" sz="1200" dirty="0"/>
              <a:t>. of Pretoria - M.Ed.: Computer Integrated Education (CIE)  </a:t>
            </a:r>
            <a:endParaRPr lang="en-GB" sz="1200" dirty="0" smtClean="0"/>
          </a:p>
          <a:p>
            <a:pPr marL="228600" indent="-228600">
              <a:buAutoNum type="arabicParenBoth"/>
            </a:pPr>
            <a:r>
              <a:rPr lang="en-GB" sz="1200" dirty="0" smtClean="0"/>
              <a:t>Univ</a:t>
            </a:r>
            <a:r>
              <a:rPr lang="en-GB" sz="1200" dirty="0"/>
              <a:t>. of Pretoria - BA Hons.: African Languages </a:t>
            </a:r>
            <a:endParaRPr lang="en-GB" sz="1200" dirty="0" smtClean="0"/>
          </a:p>
          <a:p>
            <a:pPr marL="228600" indent="-228600">
              <a:buAutoNum type="arabicParenBoth"/>
            </a:pPr>
            <a:r>
              <a:rPr lang="en-GB" sz="1200" dirty="0" err="1" smtClean="0"/>
              <a:t>Unisa</a:t>
            </a:r>
            <a:r>
              <a:rPr lang="en-GB" sz="1200" dirty="0" smtClean="0"/>
              <a:t> </a:t>
            </a:r>
            <a:r>
              <a:rPr lang="en-GB" sz="1200" dirty="0"/>
              <a:t>- BA Ed. </a:t>
            </a:r>
          </a:p>
          <a:p>
            <a:endParaRPr lang="en-GB" sz="1200" b="1" dirty="0"/>
          </a:p>
          <a:p>
            <a:r>
              <a:rPr lang="en-GB" sz="1200" b="1" dirty="0"/>
              <a:t>Skills Set:  </a:t>
            </a:r>
          </a:p>
          <a:p>
            <a:pPr marL="171450" indent="-171450">
              <a:buFont typeface="Arial" panose="020B0604020202020204" pitchFamily="34" charset="0"/>
              <a:buChar char="•"/>
            </a:pPr>
            <a:r>
              <a:rPr lang="en-GB" sz="1200" dirty="0"/>
              <a:t>eLearning specialist</a:t>
            </a:r>
          </a:p>
          <a:p>
            <a:pPr marL="171450" indent="-171450">
              <a:buFont typeface="Arial" panose="020B0604020202020204" pitchFamily="34" charset="0"/>
              <a:buChar char="•"/>
            </a:pPr>
            <a:r>
              <a:rPr lang="en-GB" sz="1200" dirty="0"/>
              <a:t>Curriculum transformation and Strategies</a:t>
            </a:r>
          </a:p>
          <a:p>
            <a:pPr marL="171450" indent="-171450">
              <a:buFont typeface="Arial" panose="020B0604020202020204" pitchFamily="34" charset="0"/>
              <a:buChar char="•"/>
            </a:pPr>
            <a:r>
              <a:rPr lang="en-GB" sz="1200" dirty="0"/>
              <a:t>Project Management</a:t>
            </a:r>
          </a:p>
          <a:p>
            <a:pPr marL="171450" indent="-171450">
              <a:buFont typeface="Arial" panose="020B0604020202020204" pitchFamily="34" charset="0"/>
              <a:buChar char="•"/>
            </a:pPr>
            <a:r>
              <a:rPr lang="en-GB" sz="1200" dirty="0"/>
              <a:t>Policies and Processes </a:t>
            </a:r>
          </a:p>
          <a:p>
            <a:pPr marL="171450" indent="-171450">
              <a:buFont typeface="Arial" panose="020B0604020202020204" pitchFamily="34" charset="0"/>
              <a:buChar char="•"/>
            </a:pPr>
            <a:r>
              <a:rPr lang="en-GB" sz="1200" dirty="0"/>
              <a:t>Higher Education </a:t>
            </a:r>
          </a:p>
          <a:p>
            <a:endParaRPr lang="en-GB" sz="1200" dirty="0"/>
          </a:p>
          <a:p>
            <a:r>
              <a:rPr lang="en-GB" sz="1200" b="1" dirty="0"/>
              <a:t>Current Position:  </a:t>
            </a:r>
          </a:p>
          <a:p>
            <a:r>
              <a:rPr lang="en-GB" sz="1200" dirty="0"/>
              <a:t>Curriculum and Learning Development Specialist (UNISA)</a:t>
            </a:r>
          </a:p>
        </p:txBody>
      </p:sp>
      <p:grpSp>
        <p:nvGrpSpPr>
          <p:cNvPr id="16" name="Group 15"/>
          <p:cNvGrpSpPr/>
          <p:nvPr/>
        </p:nvGrpSpPr>
        <p:grpSpPr>
          <a:xfrm>
            <a:off x="7553133" y="1775459"/>
            <a:ext cx="3159981" cy="5143753"/>
            <a:chOff x="2267773" y="2400299"/>
            <a:chExt cx="3159981" cy="5676397"/>
          </a:xfrm>
        </p:grpSpPr>
        <p:sp>
          <p:nvSpPr>
            <p:cNvPr id="12" name="TextBox 11"/>
            <p:cNvSpPr txBox="1"/>
            <p:nvPr/>
          </p:nvSpPr>
          <p:spPr>
            <a:xfrm>
              <a:off x="2324922" y="2486102"/>
              <a:ext cx="3045681" cy="5590594"/>
            </a:xfrm>
            <a:prstGeom prst="rect">
              <a:avLst/>
            </a:prstGeom>
            <a:noFill/>
          </p:spPr>
          <p:txBody>
            <a:bodyPr wrap="square" rtlCol="0">
              <a:spAutoFit/>
            </a:bodyPr>
            <a:lstStyle/>
            <a:p>
              <a:r>
                <a:rPr lang="en-GB" sz="1600" b="1" dirty="0" smtClean="0"/>
                <a:t>Ms E Makgasane-Lefakane</a:t>
              </a:r>
              <a:endParaRPr lang="en-GB" sz="1600" b="1" dirty="0"/>
            </a:p>
            <a:p>
              <a:endParaRPr lang="en-ZA" sz="1200" b="1" dirty="0" smtClean="0"/>
            </a:p>
            <a:p>
              <a:r>
                <a:rPr lang="en-ZA" sz="1200" b="1" dirty="0" smtClean="0"/>
                <a:t>Qualifications</a:t>
              </a:r>
              <a:r>
                <a:rPr lang="en-ZA" sz="1200" b="1" dirty="0"/>
                <a:t>:  </a:t>
              </a:r>
              <a:endParaRPr lang="en-ZA" sz="1200" b="1" dirty="0" smtClean="0"/>
            </a:p>
            <a:p>
              <a:pPr marL="228600" indent="-228600">
                <a:lnSpc>
                  <a:spcPct val="120000"/>
                </a:lnSpc>
                <a:buAutoNum type="arabicParenBoth"/>
              </a:pPr>
              <a:r>
                <a:rPr lang="en-ZA" sz="1200" dirty="0" smtClean="0"/>
                <a:t>UNISA - LLB Degree (Incomplete)</a:t>
              </a:r>
            </a:p>
            <a:p>
              <a:pPr marL="228600" indent="-228600">
                <a:lnSpc>
                  <a:spcPct val="120000"/>
                </a:lnSpc>
                <a:buAutoNum type="arabicParenBoth"/>
              </a:pPr>
              <a:r>
                <a:rPr lang="en-ZA" sz="1200" dirty="0" smtClean="0"/>
                <a:t>UNISA - BBBEE </a:t>
              </a:r>
              <a:r>
                <a:rPr lang="en-ZA" sz="1200" dirty="0"/>
                <a:t>Management Development Programme </a:t>
              </a:r>
              <a:endParaRPr lang="en-ZA" sz="1200" dirty="0" smtClean="0"/>
            </a:p>
            <a:p>
              <a:pPr marL="228600" indent="-228600">
                <a:lnSpc>
                  <a:spcPct val="120000"/>
                </a:lnSpc>
                <a:buAutoNum type="arabicParenBoth"/>
              </a:pPr>
              <a:r>
                <a:rPr lang="en-ZA" sz="1200" dirty="0" smtClean="0"/>
                <a:t>Labour </a:t>
              </a:r>
              <a:r>
                <a:rPr lang="en-ZA" sz="1200" dirty="0"/>
                <a:t>relations </a:t>
              </a:r>
              <a:r>
                <a:rPr lang="en-ZA" sz="1200" dirty="0" smtClean="0"/>
                <a:t>Degree</a:t>
              </a:r>
              <a:endParaRPr lang="en-ZA" sz="1200" dirty="0"/>
            </a:p>
            <a:p>
              <a:pPr marL="228600" indent="-228600">
                <a:lnSpc>
                  <a:spcPct val="120000"/>
                </a:lnSpc>
                <a:buAutoNum type="arabicParenBoth"/>
              </a:pPr>
              <a:r>
                <a:rPr lang="en-ZA" sz="1200" dirty="0" smtClean="0"/>
                <a:t>Pretoria </a:t>
              </a:r>
              <a:r>
                <a:rPr lang="en-ZA" sz="1200" dirty="0" err="1" smtClean="0"/>
                <a:t>Technikon</a:t>
              </a:r>
              <a:r>
                <a:rPr lang="en-ZA" sz="1200" dirty="0" smtClean="0"/>
                <a:t> - Public Management Diploma</a:t>
              </a:r>
            </a:p>
            <a:p>
              <a:pPr marL="228600" indent="-228600">
                <a:lnSpc>
                  <a:spcPct val="120000"/>
                </a:lnSpc>
                <a:buAutoNum type="arabicParenBoth"/>
              </a:pPr>
              <a:r>
                <a:rPr lang="en-ZA" sz="1200" dirty="0" smtClean="0"/>
                <a:t>Qualified </a:t>
              </a:r>
              <a:r>
                <a:rPr lang="en-ZA" sz="1200" dirty="0"/>
                <a:t>ETDP Assessor, Moderator &amp; Evaluator</a:t>
              </a:r>
            </a:p>
            <a:p>
              <a:endParaRPr lang="en-GB" sz="1200" b="1" dirty="0" smtClean="0"/>
            </a:p>
            <a:p>
              <a:r>
                <a:rPr lang="en-GB" sz="1200" b="1" dirty="0" smtClean="0"/>
                <a:t>Skills </a:t>
              </a:r>
              <a:r>
                <a:rPr lang="en-GB" sz="1200" b="1" dirty="0"/>
                <a:t>Set:  </a:t>
              </a:r>
              <a:endParaRPr lang="en-GB" sz="1200" b="1" dirty="0" smtClean="0"/>
            </a:p>
            <a:p>
              <a:pPr marL="171450" indent="-171450">
                <a:buFont typeface="Arial" panose="020B0604020202020204" pitchFamily="34" charset="0"/>
                <a:buChar char="•"/>
              </a:pPr>
              <a:r>
                <a:rPr lang="en-GB" sz="1200" dirty="0" smtClean="0"/>
                <a:t>Project </a:t>
              </a:r>
              <a:r>
                <a:rPr lang="en-GB" sz="1200" dirty="0"/>
                <a:t>management Skills</a:t>
              </a:r>
            </a:p>
            <a:p>
              <a:pPr marL="171450" indent="-171450">
                <a:buFont typeface="Arial" panose="020B0604020202020204" pitchFamily="34" charset="0"/>
                <a:buChar char="•"/>
              </a:pPr>
              <a:r>
                <a:rPr lang="en-GB" sz="1200" dirty="0" smtClean="0"/>
                <a:t>Enabler</a:t>
              </a:r>
              <a:endParaRPr lang="en-GB" sz="1200" dirty="0"/>
            </a:p>
            <a:p>
              <a:pPr marL="171450" indent="-171450">
                <a:buFont typeface="Arial" panose="020B0604020202020204" pitchFamily="34" charset="0"/>
                <a:buChar char="•"/>
              </a:pPr>
              <a:r>
                <a:rPr lang="en-GB" sz="1200" dirty="0" smtClean="0"/>
                <a:t>Education </a:t>
              </a:r>
              <a:r>
                <a:rPr lang="en-GB" sz="1200" dirty="0"/>
                <a:t>Training and Development (ETD) practitioner</a:t>
              </a:r>
            </a:p>
            <a:p>
              <a:pPr marL="171450" indent="-171450">
                <a:buFont typeface="Arial" panose="020B0604020202020204" pitchFamily="34" charset="0"/>
                <a:buChar char="•"/>
              </a:pPr>
              <a:r>
                <a:rPr lang="en-GB" sz="1200" dirty="0" smtClean="0"/>
                <a:t>Strategist </a:t>
              </a:r>
              <a:r>
                <a:rPr lang="en-GB" sz="1200" dirty="0"/>
                <a:t>/ Implementer</a:t>
              </a:r>
            </a:p>
            <a:p>
              <a:pPr marL="171450" indent="-171450">
                <a:buFont typeface="Arial" panose="020B0604020202020204" pitchFamily="34" charset="0"/>
                <a:buChar char="•"/>
              </a:pPr>
              <a:r>
                <a:rPr lang="en-GB" sz="1200" dirty="0" smtClean="0"/>
                <a:t>Facilitation </a:t>
              </a:r>
              <a:r>
                <a:rPr lang="en-GB" sz="1200" dirty="0"/>
                <a:t>skills.</a:t>
              </a:r>
            </a:p>
            <a:p>
              <a:pPr marL="171450" indent="-171450">
                <a:buFont typeface="Arial" panose="020B0604020202020204" pitchFamily="34" charset="0"/>
                <a:buChar char="•"/>
              </a:pPr>
              <a:r>
                <a:rPr lang="en-GB" sz="1200" dirty="0" smtClean="0"/>
                <a:t>Stakeholder </a:t>
              </a:r>
              <a:r>
                <a:rPr lang="en-GB" sz="1200" dirty="0"/>
                <a:t>engagement</a:t>
              </a:r>
            </a:p>
            <a:p>
              <a:endParaRPr lang="en-GB" sz="1200" b="1" dirty="0" smtClean="0"/>
            </a:p>
            <a:p>
              <a:r>
                <a:rPr lang="en-GB" sz="1200" b="1" dirty="0" smtClean="0"/>
                <a:t>Current </a:t>
              </a:r>
              <a:r>
                <a:rPr lang="en-GB" sz="1200" b="1" dirty="0"/>
                <a:t>Position:  </a:t>
              </a:r>
              <a:endParaRPr lang="en-GB" sz="1200" b="1" dirty="0" smtClean="0"/>
            </a:p>
            <a:p>
              <a:r>
                <a:rPr lang="en-GB" sz="1200" dirty="0" smtClean="0"/>
                <a:t>Sustainable </a:t>
              </a:r>
              <a:r>
                <a:rPr lang="en-GB" sz="1200" dirty="0"/>
                <a:t>Development  Manager, </a:t>
              </a:r>
              <a:r>
                <a:rPr lang="en-GB" sz="1200" dirty="0" smtClean="0"/>
                <a:t>(Sibanye Stillwater)</a:t>
              </a:r>
              <a:endParaRPr lang="en-GB" sz="1200" dirty="0"/>
            </a:p>
          </p:txBody>
        </p:sp>
        <p:sp>
          <p:nvSpPr>
            <p:cNvPr id="15" name="Rectangle 14"/>
            <p:cNvSpPr/>
            <p:nvPr/>
          </p:nvSpPr>
          <p:spPr>
            <a:xfrm>
              <a:off x="2267773" y="2400299"/>
              <a:ext cx="3159981" cy="537090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ZA"/>
            </a:p>
          </p:txBody>
        </p:sp>
      </p:grpSp>
      <p:sp>
        <p:nvSpPr>
          <p:cNvPr id="19" name="Rectangle 18"/>
          <p:cNvSpPr/>
          <p:nvPr/>
        </p:nvSpPr>
        <p:spPr>
          <a:xfrm>
            <a:off x="914565" y="1988952"/>
            <a:ext cx="206270" cy="465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Group 8"/>
          <p:cNvGrpSpPr/>
          <p:nvPr/>
        </p:nvGrpSpPr>
        <p:grpSpPr>
          <a:xfrm>
            <a:off x="4190808" y="2536230"/>
            <a:ext cx="3159981" cy="3563956"/>
            <a:chOff x="2267773" y="2400300"/>
            <a:chExt cx="3159981" cy="3933009"/>
          </a:xfrm>
        </p:grpSpPr>
        <p:sp>
          <p:nvSpPr>
            <p:cNvPr id="10" name="TextBox 9"/>
            <p:cNvSpPr txBox="1"/>
            <p:nvPr/>
          </p:nvSpPr>
          <p:spPr>
            <a:xfrm>
              <a:off x="2324922" y="2486102"/>
              <a:ext cx="3045681" cy="3256276"/>
            </a:xfrm>
            <a:prstGeom prst="rect">
              <a:avLst/>
            </a:prstGeom>
            <a:noFill/>
          </p:spPr>
          <p:txBody>
            <a:bodyPr wrap="square" rtlCol="0">
              <a:spAutoFit/>
            </a:bodyPr>
            <a:lstStyle/>
            <a:p>
              <a:r>
                <a:rPr lang="en-GB" sz="1600" b="1" dirty="0" smtClean="0"/>
                <a:t>Ms L Selemale</a:t>
              </a:r>
              <a:endParaRPr lang="en-GB" sz="1600" b="1" dirty="0"/>
            </a:p>
            <a:p>
              <a:endParaRPr lang="en-ZA" sz="1200" b="1" dirty="0" smtClean="0"/>
            </a:p>
            <a:p>
              <a:r>
                <a:rPr lang="en-ZA" sz="1200" b="1" dirty="0" smtClean="0"/>
                <a:t>Qualifications</a:t>
              </a:r>
              <a:r>
                <a:rPr lang="en-ZA" sz="1200" b="1" dirty="0"/>
                <a:t>:  </a:t>
              </a:r>
              <a:endParaRPr lang="en-ZA" sz="1200" b="1" dirty="0" smtClean="0"/>
            </a:p>
            <a:p>
              <a:pPr marL="228600" indent="-228600">
                <a:lnSpc>
                  <a:spcPct val="120000"/>
                </a:lnSpc>
                <a:buAutoNum type="arabicParenBoth"/>
              </a:pPr>
              <a:r>
                <a:rPr lang="en-ZA" sz="1200" dirty="0"/>
                <a:t>U</a:t>
              </a:r>
              <a:r>
                <a:rPr lang="en-GB" sz="1200" dirty="0"/>
                <a:t>NISA – Masters of Law</a:t>
              </a:r>
            </a:p>
            <a:p>
              <a:pPr marL="228600" indent="-228600">
                <a:lnSpc>
                  <a:spcPct val="120000"/>
                </a:lnSpc>
                <a:buAutoNum type="arabicParenBoth"/>
              </a:pPr>
              <a:r>
                <a:rPr lang="en-GB" sz="1200" dirty="0"/>
                <a:t>UNISA – Bachelor of Laws</a:t>
              </a:r>
            </a:p>
            <a:p>
              <a:pPr marL="228600" indent="-228600">
                <a:lnSpc>
                  <a:spcPct val="120000"/>
                </a:lnSpc>
                <a:buAutoNum type="arabicParenBoth"/>
              </a:pPr>
              <a:r>
                <a:rPr lang="en-GB" sz="1200" dirty="0"/>
                <a:t>LSSA – Practical Training:  Legal education and development</a:t>
              </a:r>
            </a:p>
            <a:p>
              <a:endParaRPr lang="en-GB" sz="1200" b="1" dirty="0" smtClean="0"/>
            </a:p>
            <a:p>
              <a:r>
                <a:rPr lang="en-GB" sz="1200" b="1" dirty="0" smtClean="0"/>
                <a:t>Skills </a:t>
              </a:r>
              <a:r>
                <a:rPr lang="en-GB" sz="1200" b="1" dirty="0"/>
                <a:t>Set:  </a:t>
              </a:r>
              <a:endParaRPr lang="en-GB" sz="1200" b="1" dirty="0" smtClean="0"/>
            </a:p>
            <a:p>
              <a:pPr marL="171450" indent="-171450">
                <a:buFont typeface="Arial" panose="020B0604020202020204" pitchFamily="34" charset="0"/>
                <a:buChar char="•"/>
              </a:pPr>
              <a:r>
                <a:rPr lang="en-GB" sz="1200" dirty="0" smtClean="0"/>
                <a:t>Legal</a:t>
              </a:r>
            </a:p>
            <a:p>
              <a:pPr marL="171450" indent="-171450">
                <a:buFont typeface="Arial" panose="020B0604020202020204" pitchFamily="34" charset="0"/>
                <a:buChar char="•"/>
              </a:pPr>
              <a:r>
                <a:rPr lang="en-GB" sz="1200" dirty="0" smtClean="0"/>
                <a:t>Finance</a:t>
              </a:r>
            </a:p>
            <a:p>
              <a:pPr marL="171450" indent="-171450">
                <a:buFont typeface="Arial" panose="020B0604020202020204" pitchFamily="34" charset="0"/>
                <a:buChar char="•"/>
              </a:pPr>
              <a:r>
                <a:rPr lang="en-GB" sz="1200" dirty="0" smtClean="0"/>
                <a:t>Research</a:t>
              </a:r>
            </a:p>
            <a:p>
              <a:endParaRPr lang="en-GB" sz="1200" b="1" dirty="0" smtClean="0"/>
            </a:p>
            <a:p>
              <a:r>
                <a:rPr lang="en-GB" sz="1200" b="1" dirty="0" smtClean="0"/>
                <a:t>Current </a:t>
              </a:r>
              <a:r>
                <a:rPr lang="en-GB" sz="1200" b="1" dirty="0"/>
                <a:t>Position:  </a:t>
              </a:r>
              <a:endParaRPr lang="en-GB" sz="1200" b="1" dirty="0" smtClean="0"/>
            </a:p>
            <a:p>
              <a:r>
                <a:rPr lang="en-GB" sz="1200" dirty="0"/>
                <a:t>Learning and Development Consultant: South African Reserve Bank (SARB)</a:t>
              </a:r>
            </a:p>
          </p:txBody>
        </p:sp>
        <p:sp>
          <p:nvSpPr>
            <p:cNvPr id="11" name="Rectangle 10"/>
            <p:cNvSpPr/>
            <p:nvPr/>
          </p:nvSpPr>
          <p:spPr>
            <a:xfrm>
              <a:off x="2267773" y="2400300"/>
              <a:ext cx="3159981" cy="393300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ZA"/>
            </a:p>
          </p:txBody>
        </p:sp>
      </p:grpSp>
    </p:spTree>
    <p:extLst>
      <p:ext uri="{BB962C8B-B14F-4D97-AF65-F5344CB8AC3E}">
        <p14:creationId xmlns:p14="http://schemas.microsoft.com/office/powerpoint/2010/main" val="413959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GOVERNANCE</a:t>
            </a:r>
            <a:endParaRPr lang="en-ZA" dirty="0"/>
          </a:p>
        </p:txBody>
      </p:sp>
      <p:sp>
        <p:nvSpPr>
          <p:cNvPr id="5" name="Text Placeholder 4"/>
          <p:cNvSpPr>
            <a:spLocks noGrp="1"/>
          </p:cNvSpPr>
          <p:nvPr>
            <p:ph type="body" sz="quarter" idx="3"/>
          </p:nvPr>
        </p:nvSpPr>
        <p:spPr>
          <a:xfrm>
            <a:off x="790050" y="1270000"/>
            <a:ext cx="4185618" cy="576262"/>
          </a:xfrm>
        </p:spPr>
        <p:txBody>
          <a:bodyPr/>
          <a:lstStyle/>
          <a:p>
            <a:r>
              <a:rPr lang="en-GB" dirty="0" smtClean="0"/>
              <a:t>Council Skills Profile (2)</a:t>
            </a:r>
            <a:endParaRPr lang="en-ZA" dirty="0"/>
          </a:p>
        </p:txBody>
      </p:sp>
      <p:sp>
        <p:nvSpPr>
          <p:cNvPr id="6" name="Content Placeholder 5"/>
          <p:cNvSpPr>
            <a:spLocks noGrp="1"/>
          </p:cNvSpPr>
          <p:nvPr>
            <p:ph sz="quarter" idx="4"/>
          </p:nvPr>
        </p:nvSpPr>
        <p:spPr>
          <a:xfrm>
            <a:off x="874524" y="1930400"/>
            <a:ext cx="8978136" cy="4432300"/>
          </a:xfrm>
        </p:spPr>
        <p:txBody>
          <a:bodyPr>
            <a:normAutofit fontScale="62500" lnSpcReduction="20000"/>
          </a:bodyPr>
          <a:lstStyle/>
          <a:p>
            <a:r>
              <a:rPr lang="en-GB" dirty="0" smtClean="0"/>
              <a:t>Appointments in Consultation with Minister</a:t>
            </a:r>
            <a:endParaRPr lang="en-ZA" dirty="0" smtClean="0"/>
          </a:p>
          <a:p>
            <a:pPr marL="0" indent="0">
              <a:buNone/>
            </a:pPr>
            <a:r>
              <a:rPr lang="en-GB" b="1" u="sng" dirty="0" smtClean="0"/>
              <a:t>Mr M Lerata</a:t>
            </a:r>
          </a:p>
          <a:p>
            <a:pPr marL="0" indent="0">
              <a:buNone/>
            </a:pPr>
            <a:r>
              <a:rPr lang="en-GB" b="1" dirty="0" smtClean="0"/>
              <a:t>Qualifications:  </a:t>
            </a:r>
            <a:r>
              <a:rPr lang="en-GB" dirty="0" smtClean="0"/>
              <a:t>Diploma HR Management (UNISA), Advanced Diploma Labour Law (UJ), MBA (</a:t>
            </a:r>
            <a:r>
              <a:rPr lang="en-GB" dirty="0" err="1" smtClean="0"/>
              <a:t>Regenysys</a:t>
            </a:r>
            <a:r>
              <a:rPr lang="en-GB" dirty="0" smtClean="0"/>
              <a:t>)</a:t>
            </a:r>
          </a:p>
          <a:p>
            <a:pPr marL="0" indent="0">
              <a:buNone/>
            </a:pPr>
            <a:r>
              <a:rPr lang="en-GB" b="1" dirty="0" smtClean="0"/>
              <a:t>Skills:  </a:t>
            </a:r>
            <a:r>
              <a:rPr lang="en-GB" dirty="0" smtClean="0"/>
              <a:t>Human Resources, Training, Management</a:t>
            </a:r>
          </a:p>
          <a:p>
            <a:pPr marL="0" indent="0">
              <a:buNone/>
            </a:pPr>
            <a:r>
              <a:rPr lang="en-GB" b="1" dirty="0" smtClean="0"/>
              <a:t>Current Position:  </a:t>
            </a:r>
            <a:r>
              <a:rPr lang="en-GB" dirty="0" smtClean="0"/>
              <a:t>Head Human Resources, Westonaria Municipality</a:t>
            </a:r>
          </a:p>
          <a:p>
            <a:pPr marL="0" indent="0">
              <a:buNone/>
            </a:pPr>
            <a:r>
              <a:rPr lang="en-GB" b="1" u="sng" dirty="0" smtClean="0"/>
              <a:t>Ms S Xaba</a:t>
            </a:r>
          </a:p>
          <a:p>
            <a:pPr marL="0" indent="0">
              <a:buNone/>
            </a:pPr>
            <a:r>
              <a:rPr lang="en-GB" b="1" dirty="0" smtClean="0"/>
              <a:t>Qualifications: </a:t>
            </a:r>
            <a:r>
              <a:rPr lang="en-GB" dirty="0" smtClean="0"/>
              <a:t>MBA (TUT), </a:t>
            </a:r>
            <a:r>
              <a:rPr lang="en-GB" dirty="0" err="1" smtClean="0"/>
              <a:t>BCOmpt</a:t>
            </a:r>
            <a:r>
              <a:rPr lang="en-GB" dirty="0" smtClean="0"/>
              <a:t> (UNISA)</a:t>
            </a:r>
          </a:p>
          <a:p>
            <a:pPr marL="0" indent="0">
              <a:buNone/>
            </a:pPr>
            <a:r>
              <a:rPr lang="en-GB" b="1" dirty="0" smtClean="0"/>
              <a:t>Skills: </a:t>
            </a:r>
            <a:r>
              <a:rPr lang="en-GB" dirty="0" smtClean="0"/>
              <a:t>Finance, Management Accounting</a:t>
            </a:r>
          </a:p>
          <a:p>
            <a:pPr marL="0" indent="0">
              <a:buNone/>
            </a:pPr>
            <a:r>
              <a:rPr lang="en-GB" b="1" dirty="0" smtClean="0"/>
              <a:t>Current Position:  </a:t>
            </a:r>
            <a:r>
              <a:rPr lang="en-GB" dirty="0" smtClean="0"/>
              <a:t>Deputy Director:  Student Finance (TUT)</a:t>
            </a:r>
          </a:p>
          <a:p>
            <a:pPr marL="0" indent="0">
              <a:buNone/>
            </a:pPr>
            <a:r>
              <a:rPr lang="en-GB" b="1" u="sng" dirty="0" smtClean="0"/>
              <a:t>Mr T </a:t>
            </a:r>
            <a:r>
              <a:rPr lang="en-GB" b="1" u="sng" dirty="0" err="1" smtClean="0"/>
              <a:t>Mogaladi</a:t>
            </a:r>
            <a:endParaRPr lang="en-GB" b="1" u="sng" dirty="0" smtClean="0"/>
          </a:p>
          <a:p>
            <a:pPr marL="0" indent="0">
              <a:buNone/>
            </a:pPr>
            <a:r>
              <a:rPr lang="en-GB" b="1" dirty="0"/>
              <a:t>Qualifications: </a:t>
            </a:r>
            <a:r>
              <a:rPr lang="en-GB" dirty="0" err="1" smtClean="0"/>
              <a:t>Mcom</a:t>
            </a:r>
            <a:r>
              <a:rPr lang="en-GB" dirty="0" smtClean="0"/>
              <a:t> (UCT), </a:t>
            </a:r>
            <a:r>
              <a:rPr lang="en-GB" dirty="0" err="1" smtClean="0"/>
              <a:t>Bcom</a:t>
            </a:r>
            <a:r>
              <a:rPr lang="en-GB" dirty="0" smtClean="0"/>
              <a:t> Honours (UNISA), Advanced Project Management (SBL), </a:t>
            </a:r>
            <a:r>
              <a:rPr lang="en-GB" dirty="0" err="1" smtClean="0"/>
              <a:t>Bcom</a:t>
            </a:r>
            <a:r>
              <a:rPr lang="en-GB" dirty="0" smtClean="0"/>
              <a:t> (UNISA)</a:t>
            </a:r>
          </a:p>
          <a:p>
            <a:pPr marL="0" indent="0">
              <a:buNone/>
            </a:pPr>
            <a:r>
              <a:rPr lang="en-GB" b="1" dirty="0" smtClean="0"/>
              <a:t>Skills</a:t>
            </a:r>
            <a:r>
              <a:rPr lang="en-GB" b="1" dirty="0"/>
              <a:t>: </a:t>
            </a:r>
            <a:r>
              <a:rPr lang="en-GB" dirty="0" smtClean="0"/>
              <a:t>Financial Management, Corporate Finance, Financial Risk Management, Business Management, Risk Management</a:t>
            </a:r>
            <a:endParaRPr lang="en-GB" dirty="0"/>
          </a:p>
          <a:p>
            <a:pPr marL="0" indent="0">
              <a:buNone/>
            </a:pPr>
            <a:r>
              <a:rPr lang="en-GB" b="1" dirty="0"/>
              <a:t>Current Position:  </a:t>
            </a:r>
            <a:r>
              <a:rPr lang="en-GB" dirty="0"/>
              <a:t>Deputy Director:  Student </a:t>
            </a:r>
            <a:r>
              <a:rPr lang="en-GB" dirty="0" smtClean="0"/>
              <a:t>Development (UNISA)</a:t>
            </a:r>
            <a:endParaRPr lang="en-GB" dirty="0"/>
          </a:p>
          <a:p>
            <a:pPr marL="0" indent="0">
              <a:buNone/>
            </a:pPr>
            <a:r>
              <a:rPr lang="en-GB" b="1" u="sng" dirty="0" smtClean="0"/>
              <a:t>Mr Maja</a:t>
            </a:r>
          </a:p>
          <a:p>
            <a:pPr marL="0" indent="0">
              <a:buNone/>
            </a:pPr>
            <a:r>
              <a:rPr lang="en-GB" b="1" dirty="0"/>
              <a:t>Qualifications: </a:t>
            </a:r>
            <a:r>
              <a:rPr lang="en-GB" dirty="0" smtClean="0"/>
              <a:t>Bachelor of Laws (UJ), MBA (Incomplete) UJ</a:t>
            </a:r>
            <a:endParaRPr lang="en-GB" dirty="0"/>
          </a:p>
          <a:p>
            <a:pPr marL="0" indent="0">
              <a:buNone/>
            </a:pPr>
            <a:r>
              <a:rPr lang="en-GB" b="1" dirty="0"/>
              <a:t>Skills: </a:t>
            </a:r>
            <a:r>
              <a:rPr lang="en-GB" dirty="0" smtClean="0"/>
              <a:t>Governance, Business Development, Legal and Policy Research, Stakeholder Relationship, Legal</a:t>
            </a:r>
            <a:endParaRPr lang="en-GB" dirty="0"/>
          </a:p>
          <a:p>
            <a:pPr marL="0" indent="0">
              <a:buNone/>
            </a:pPr>
            <a:r>
              <a:rPr lang="en-GB" b="1" dirty="0"/>
              <a:t>Current Position:  </a:t>
            </a:r>
            <a:r>
              <a:rPr lang="en-GB" dirty="0" smtClean="0"/>
              <a:t>Founding Partner:  </a:t>
            </a:r>
            <a:r>
              <a:rPr lang="en-GB" dirty="0" err="1" smtClean="0"/>
              <a:t>Walstreet</a:t>
            </a:r>
            <a:r>
              <a:rPr lang="en-GB" dirty="0" smtClean="0"/>
              <a:t> </a:t>
            </a:r>
            <a:r>
              <a:rPr lang="en-GB" dirty="0" err="1" smtClean="0"/>
              <a:t>Afrika</a:t>
            </a:r>
            <a:endParaRPr lang="en-GB" dirty="0"/>
          </a:p>
          <a:p>
            <a:pPr marL="0" indent="0">
              <a:buNone/>
            </a:pPr>
            <a:endParaRPr lang="en-GB" dirty="0" smtClean="0"/>
          </a:p>
        </p:txBody>
      </p:sp>
    </p:spTree>
    <p:extLst>
      <p:ext uri="{BB962C8B-B14F-4D97-AF65-F5344CB8AC3E}">
        <p14:creationId xmlns:p14="http://schemas.microsoft.com/office/powerpoint/2010/main" val="3070839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374" y="486780"/>
            <a:ext cx="3854528" cy="1278466"/>
          </a:xfrm>
        </p:spPr>
        <p:txBody>
          <a:bodyPr/>
          <a:lstStyle/>
          <a:p>
            <a:r>
              <a:rPr lang="en-GB" dirty="0" smtClean="0"/>
              <a:t>Regularity of Meetings</a:t>
            </a:r>
            <a:endParaRPr lang="en-ZA" dirty="0"/>
          </a:p>
        </p:txBody>
      </p:sp>
      <p:sp>
        <p:nvSpPr>
          <p:cNvPr id="4" name="Text Placeholder 3"/>
          <p:cNvSpPr>
            <a:spLocks noGrp="1"/>
          </p:cNvSpPr>
          <p:nvPr>
            <p:ph type="body" sz="half" idx="2"/>
          </p:nvPr>
        </p:nvSpPr>
        <p:spPr>
          <a:xfrm>
            <a:off x="677333" y="1862669"/>
            <a:ext cx="3854528" cy="3264292"/>
          </a:xfrm>
        </p:spPr>
        <p:txBody>
          <a:bodyPr>
            <a:normAutofit fontScale="85000" lnSpcReduction="20000"/>
          </a:bodyPr>
          <a:lstStyle/>
          <a:p>
            <a:r>
              <a:rPr lang="en-GB" dirty="0" smtClean="0"/>
              <a:t>Meetings occur as contained in the Standard TVET Stature. </a:t>
            </a:r>
          </a:p>
          <a:p>
            <a:r>
              <a:rPr lang="en-GB" i="1" dirty="0" smtClean="0"/>
              <a:t>(CET ACT 16 of 2006 as amended) </a:t>
            </a:r>
          </a:p>
          <a:p>
            <a:r>
              <a:rPr lang="en-GB" dirty="0" smtClean="0"/>
              <a:t>Council statute requires a minimum of 4 Ordinary Meetings per Year </a:t>
            </a:r>
          </a:p>
          <a:p>
            <a:r>
              <a:rPr lang="en-GB" dirty="0" smtClean="0"/>
              <a:t>Meetings 2020</a:t>
            </a:r>
          </a:p>
          <a:p>
            <a:r>
              <a:rPr lang="en-GB" dirty="0" smtClean="0"/>
              <a:t>14/01/2020	Ordinary Meeting</a:t>
            </a:r>
          </a:p>
          <a:p>
            <a:r>
              <a:rPr lang="en-GB" dirty="0" smtClean="0"/>
              <a:t>20/02/2020	Special Meeting</a:t>
            </a:r>
          </a:p>
          <a:p>
            <a:r>
              <a:rPr lang="en-GB" dirty="0" smtClean="0"/>
              <a:t>26/03/2020	Special Meeting</a:t>
            </a:r>
          </a:p>
          <a:p>
            <a:r>
              <a:rPr lang="en-GB" dirty="0" smtClean="0"/>
              <a:t>07/05/2020	Special Meeting</a:t>
            </a:r>
          </a:p>
          <a:p>
            <a:r>
              <a:rPr lang="en-GB" dirty="0" smtClean="0"/>
              <a:t>25/06/2020	Ordinary Meeting</a:t>
            </a:r>
          </a:p>
          <a:p>
            <a:r>
              <a:rPr lang="en-GB" dirty="0" smtClean="0"/>
              <a:t>17/09/2020	Ordinary Meeting</a:t>
            </a:r>
          </a:p>
          <a:p>
            <a:r>
              <a:rPr lang="en-GB" dirty="0" smtClean="0"/>
              <a:t>26/11/2020	Ordinary Meeting</a:t>
            </a:r>
          </a:p>
          <a:p>
            <a:endParaRPr lang="en-GB" dirty="0" smtClean="0"/>
          </a:p>
          <a:p>
            <a:endParaRPr lang="en-ZA" dirty="0"/>
          </a:p>
        </p:txBody>
      </p:sp>
      <p:pic>
        <p:nvPicPr>
          <p:cNvPr id="2050" name="Picture 2" descr="Tech Tuesday: The Top 13 Online Meeting Platform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1861" y="486780"/>
            <a:ext cx="6970151" cy="37499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18560" y="4069080"/>
            <a:ext cx="526542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46490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374" y="486780"/>
            <a:ext cx="3854528" cy="1278466"/>
          </a:xfrm>
        </p:spPr>
        <p:txBody>
          <a:bodyPr/>
          <a:lstStyle/>
          <a:p>
            <a:r>
              <a:rPr lang="en-GB" dirty="0" smtClean="0"/>
              <a:t>Committees</a:t>
            </a:r>
            <a:endParaRPr lang="en-ZA" dirty="0"/>
          </a:p>
        </p:txBody>
      </p:sp>
      <p:sp>
        <p:nvSpPr>
          <p:cNvPr id="4" name="Text Placeholder 3"/>
          <p:cNvSpPr>
            <a:spLocks noGrp="1"/>
          </p:cNvSpPr>
          <p:nvPr>
            <p:ph type="body" sz="half" idx="2"/>
          </p:nvPr>
        </p:nvSpPr>
        <p:spPr>
          <a:xfrm>
            <a:off x="677333" y="1862669"/>
            <a:ext cx="3854528" cy="3264292"/>
          </a:xfrm>
        </p:spPr>
        <p:txBody>
          <a:bodyPr>
            <a:normAutofit/>
          </a:bodyPr>
          <a:lstStyle/>
          <a:p>
            <a:r>
              <a:rPr lang="en-GB" dirty="0" smtClean="0"/>
              <a:t>The following committees have been established and meet according to the their relevant Charters</a:t>
            </a:r>
            <a:endParaRPr lang="en-GB" i="1" dirty="0" smtClean="0"/>
          </a:p>
          <a:p>
            <a:r>
              <a:rPr lang="en-GB" dirty="0" smtClean="0"/>
              <a:t>Audit and Risk Committee</a:t>
            </a:r>
          </a:p>
          <a:p>
            <a:r>
              <a:rPr lang="en-GB" dirty="0" smtClean="0"/>
              <a:t>Finance Committee</a:t>
            </a:r>
          </a:p>
          <a:p>
            <a:r>
              <a:rPr lang="en-GB" dirty="0" smtClean="0"/>
              <a:t>IT Committee</a:t>
            </a:r>
          </a:p>
          <a:p>
            <a:r>
              <a:rPr lang="en-GB" dirty="0" smtClean="0"/>
              <a:t>Academic Board</a:t>
            </a:r>
          </a:p>
          <a:p>
            <a:r>
              <a:rPr lang="en-GB" dirty="0" smtClean="0"/>
              <a:t>Infrastructure Committee</a:t>
            </a:r>
          </a:p>
          <a:p>
            <a:endParaRPr lang="en-GB" dirty="0" smtClean="0"/>
          </a:p>
          <a:p>
            <a:endParaRPr lang="en-ZA" dirty="0"/>
          </a:p>
        </p:txBody>
      </p:sp>
      <p:pic>
        <p:nvPicPr>
          <p:cNvPr id="2050" name="Picture 2" descr="Tech Tuesday: The Top 13 Online Meeting Platform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1861" y="486780"/>
            <a:ext cx="6970151" cy="37499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18560" y="4069080"/>
            <a:ext cx="526542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81359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Concerns around Governance</a:t>
            </a:r>
            <a:endParaRPr lang="en-ZA" dirty="0"/>
          </a:p>
        </p:txBody>
      </p:sp>
      <p:sp>
        <p:nvSpPr>
          <p:cNvPr id="3" name="Content Placeholder 2"/>
          <p:cNvSpPr>
            <a:spLocks noGrp="1"/>
          </p:cNvSpPr>
          <p:nvPr>
            <p:ph sz="half" idx="1"/>
          </p:nvPr>
        </p:nvSpPr>
        <p:spPr>
          <a:xfrm>
            <a:off x="677334" y="1337629"/>
            <a:ext cx="8657166" cy="3880772"/>
          </a:xfrm>
        </p:spPr>
        <p:txBody>
          <a:bodyPr>
            <a:normAutofit/>
          </a:bodyPr>
          <a:lstStyle/>
          <a:p>
            <a:r>
              <a:rPr lang="en-GB" dirty="0"/>
              <a:t>Governance Induction and Training which was a serious problems with the previous college council</a:t>
            </a:r>
          </a:p>
          <a:p>
            <a:r>
              <a:rPr lang="en-GB" dirty="0"/>
              <a:t>The oversite role of College council</a:t>
            </a:r>
          </a:p>
          <a:p>
            <a:r>
              <a:rPr lang="en-GB" dirty="0"/>
              <a:t>Responsibilities of college council and management (governance and operational)</a:t>
            </a:r>
          </a:p>
          <a:p>
            <a:r>
              <a:rPr lang="en-GB" dirty="0"/>
              <a:t>Supply Chain Management processes</a:t>
            </a:r>
          </a:p>
          <a:p>
            <a:r>
              <a:rPr lang="en-GB" dirty="0" smtClean="0"/>
              <a:t>Seating </a:t>
            </a:r>
            <a:r>
              <a:rPr lang="en-GB" dirty="0"/>
              <a:t>allowance of the State organs employees(universities, treasury, SARS, </a:t>
            </a:r>
            <a:r>
              <a:rPr lang="en-GB" dirty="0" smtClean="0"/>
              <a:t>Reserve Bank </a:t>
            </a:r>
            <a:r>
              <a:rPr lang="en-GB" dirty="0"/>
              <a:t>and SETAs)</a:t>
            </a:r>
          </a:p>
          <a:p>
            <a:pPr marL="0" indent="0">
              <a:buNone/>
            </a:pPr>
            <a:endParaRPr lang="en-ZA" dirty="0"/>
          </a:p>
        </p:txBody>
      </p:sp>
    </p:spTree>
    <p:extLst>
      <p:ext uri="{BB962C8B-B14F-4D97-AF65-F5344CB8AC3E}">
        <p14:creationId xmlns:p14="http://schemas.microsoft.com/office/powerpoint/2010/main" val="2655753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381</TotalTime>
  <Words>2406</Words>
  <Application>Microsoft Office PowerPoint</Application>
  <PresentationFormat>Widescreen</PresentationFormat>
  <Paragraphs>426</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Times New Roman</vt:lpstr>
      <vt:lpstr>Trebuchet MS</vt:lpstr>
      <vt:lpstr>Wingdings</vt:lpstr>
      <vt:lpstr>Wingdings 3</vt:lpstr>
      <vt:lpstr>Facet</vt:lpstr>
      <vt:lpstr>PORTFOLIO COMMITTEE REPORT</vt:lpstr>
      <vt:lpstr>GOVERNANCE</vt:lpstr>
      <vt:lpstr>GOVERNANCE</vt:lpstr>
      <vt:lpstr>GOVERNANCE</vt:lpstr>
      <vt:lpstr>GOVERNANCE</vt:lpstr>
      <vt:lpstr>GOVERNANCE</vt:lpstr>
      <vt:lpstr>Regularity of Meetings</vt:lpstr>
      <vt:lpstr>Committees</vt:lpstr>
      <vt:lpstr>Concerns around Governance</vt:lpstr>
      <vt:lpstr>Interface Governance and Management The understanding of the respective roles of the COUNCIL(governance) and the team led by the PRINCIPAL (management) is a significant part of good governance.  The general principles of good governance apply to Western TVET College.</vt:lpstr>
      <vt:lpstr>Investigations against Council Findings, Recommendations and Implementations</vt:lpstr>
      <vt:lpstr>MANAGEMENT</vt:lpstr>
      <vt:lpstr>MANAGEMENT</vt:lpstr>
      <vt:lpstr>MANAGEMENT</vt:lpstr>
      <vt:lpstr>INTERFACE BETWEEN * Management * Labour * Students</vt:lpstr>
      <vt:lpstr>Student Representative Council</vt:lpstr>
      <vt:lpstr>STUDENT ENROLMENT</vt:lpstr>
      <vt:lpstr>Report on Status of College Administration</vt:lpstr>
      <vt:lpstr>Report on Status of College Administration</vt:lpstr>
      <vt:lpstr>INVESTIGATIONS</vt:lpstr>
      <vt:lpstr>FINANCIAL MANAGEMENT</vt:lpstr>
      <vt:lpstr>CAPACITY OF FINANCIAL MANAGERS</vt:lpstr>
      <vt:lpstr>AUDIT OUTCOMES</vt:lpstr>
      <vt:lpstr>MATTERS RAISED BY AUDITOR GENERAL  Review of policies and procedures to be more regular:  NSFAS GRAP disclosure in terms of funds received/receivable  No significant matters reported           </vt:lpstr>
      <vt:lpstr>AUDIT ACTION PLAN  In total 7 audit findings reported as follows:  1 x policy review  6 x on disclosure matters (these were corrected on finalisation of the audit report)  College is reviewing all policies more regularly Quality Assurance been more detailed before submission of Financial Statements for audit. College has no prior year issues</vt:lpstr>
      <vt:lpstr>NSFAS SUMMARY</vt:lpstr>
      <vt:lpstr>ACADEMIC YEAR</vt:lpstr>
      <vt:lpstr>SAVING THE ACADEMIC YEAR</vt:lpstr>
      <vt:lpstr>SAVING THE ACADEMIC YEAR</vt:lpstr>
      <vt:lpstr>Online Teaching and Learning</vt:lpstr>
      <vt:lpstr>Online Teaching and Learning</vt:lpstr>
      <vt:lpstr>Online Teaching and Learning</vt:lpstr>
      <vt:lpstr>State of College Readiness</vt:lpstr>
      <vt:lpstr>The thermometers are problematic because many of them are malfunctioning.  These are replaced by the supplier It is difficult for the college to find health workers around the region due to their current workload. </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COMMITTEE REPORT</dc:title>
  <dc:creator>Bianca Kuhn</dc:creator>
  <cp:lastModifiedBy>Anele Kabingesi</cp:lastModifiedBy>
  <cp:revision>34</cp:revision>
  <cp:lastPrinted>2020-06-15T10:55:35Z</cp:lastPrinted>
  <dcterms:created xsi:type="dcterms:W3CDTF">2020-06-15T01:10:10Z</dcterms:created>
  <dcterms:modified xsi:type="dcterms:W3CDTF">2020-06-17T10:48:04Z</dcterms:modified>
</cp:coreProperties>
</file>