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7"/>
  </p:notesMasterIdLst>
  <p:sldIdLst>
    <p:sldId id="270" r:id="rId4"/>
    <p:sldId id="294" r:id="rId5"/>
    <p:sldId id="295" r:id="rId6"/>
    <p:sldId id="296" r:id="rId7"/>
    <p:sldId id="297" r:id="rId8"/>
    <p:sldId id="298" r:id="rId9"/>
    <p:sldId id="299" r:id="rId10"/>
    <p:sldId id="300" r:id="rId11"/>
    <p:sldId id="301" r:id="rId12"/>
    <p:sldId id="272" r:id="rId13"/>
    <p:sldId id="293" r:id="rId14"/>
    <p:sldId id="257" r:id="rId15"/>
    <p:sldId id="258" r:id="rId16"/>
    <p:sldId id="291" r:id="rId17"/>
    <p:sldId id="303" r:id="rId18"/>
    <p:sldId id="259" r:id="rId19"/>
    <p:sldId id="292" r:id="rId20"/>
    <p:sldId id="305" r:id="rId21"/>
    <p:sldId id="260" r:id="rId22"/>
    <p:sldId id="302" r:id="rId23"/>
    <p:sldId id="285" r:id="rId24"/>
    <p:sldId id="286" r:id="rId25"/>
    <p:sldId id="288" r:id="rId26"/>
    <p:sldId id="289" r:id="rId27"/>
    <p:sldId id="290" r:id="rId28"/>
    <p:sldId id="321" r:id="rId29"/>
    <p:sldId id="322" r:id="rId30"/>
    <p:sldId id="306" r:id="rId31"/>
    <p:sldId id="307" r:id="rId32"/>
    <p:sldId id="308" r:id="rId33"/>
    <p:sldId id="309" r:id="rId34"/>
    <p:sldId id="273" r:id="rId35"/>
    <p:sldId id="312" r:id="rId36"/>
    <p:sldId id="313" r:id="rId37"/>
    <p:sldId id="314" r:id="rId38"/>
    <p:sldId id="316" r:id="rId39"/>
    <p:sldId id="315" r:id="rId40"/>
    <p:sldId id="317" r:id="rId41"/>
    <p:sldId id="318" r:id="rId42"/>
    <p:sldId id="319" r:id="rId43"/>
    <p:sldId id="320" r:id="rId44"/>
    <p:sldId id="277" r:id="rId45"/>
    <p:sldId id="274" r:id="rId46"/>
    <p:sldId id="281" r:id="rId47"/>
    <p:sldId id="304" r:id="rId48"/>
    <p:sldId id="282" r:id="rId49"/>
    <p:sldId id="283" r:id="rId50"/>
    <p:sldId id="311" r:id="rId51"/>
    <p:sldId id="323" r:id="rId52"/>
    <p:sldId id="324" r:id="rId53"/>
    <p:sldId id="325" r:id="rId54"/>
    <p:sldId id="276" r:id="rId55"/>
    <p:sldId id="275" r:id="rId56"/>
  </p:sldIdLst>
  <p:sldSz cx="9144000" cy="6858000" type="screen4x3"/>
  <p:notesSz cx="6735763" cy="98663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8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motaung\AppData\Local\Microsoft\Windows\INetCache\Content.Outlook\2THYOQC9\Academic%20Statistics_2015%20-%2020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gmotaung\AppData\Local\Microsoft\Windows\INetCache\Content.Outlook\2THYOQC9\Academic%20Statistics_2015%20-%202020.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gmotaung\AppData\Local\Microsoft\Windows\INetCache\Content.Outlook\2THYOQC9\Academic%20Statistics_2015%20-%202020.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gmotaung\AppData\Local\Microsoft\Windows\INetCache\Content.Outlook\2THYOQC9\Academic%20Statistics_2015%20-%202020.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ZA"/>
              <a:t>NCV: Certification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v>Overall Certification Rate</c:v>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1"/>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87E7-4570-AB45-2F62383517BF}"/>
              </c:ext>
            </c:extLst>
          </c:dPt>
          <c:dPt>
            <c:idx val="2"/>
            <c:invertIfNegative val="0"/>
            <c:bubble3D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87E7-4570-AB45-2F62383517BF}"/>
              </c:ext>
            </c:extLst>
          </c:dPt>
          <c:dPt>
            <c:idx val="3"/>
            <c:invertIfNegative val="0"/>
            <c:bubble3D val="0"/>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87E7-4570-AB45-2F62383517BF}"/>
              </c:ext>
            </c:extLst>
          </c:dPt>
          <c:dPt>
            <c:idx val="4"/>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87E7-4570-AB45-2F62383517BF}"/>
              </c:ext>
            </c:extLst>
          </c:dPt>
          <c:dPt>
            <c:idx val="5"/>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87E7-4570-AB45-2F62383517BF}"/>
              </c:ext>
            </c:extLst>
          </c:dPt>
          <c:cat>
            <c:strRef>
              <c:f>(Data!$C$4,Data!$D$4,Data!$E$4,Data!$F$4,Data!$G$4,Data!$H$4)</c:f>
              <c:strCache>
                <c:ptCount val="6"/>
                <c:pt idx="0">
                  <c:v>2015</c:v>
                </c:pt>
                <c:pt idx="1">
                  <c:v>2016</c:v>
                </c:pt>
                <c:pt idx="2">
                  <c:v>2017</c:v>
                </c:pt>
                <c:pt idx="3">
                  <c:v>2018</c:v>
                </c:pt>
                <c:pt idx="4">
                  <c:v>2019</c:v>
                </c:pt>
                <c:pt idx="5">
                  <c:v>Target 2020</c:v>
                </c:pt>
              </c:strCache>
            </c:strRef>
          </c:cat>
          <c:val>
            <c:numRef>
              <c:f>Data!$C$12:$H$12</c:f>
              <c:numCache>
                <c:formatCode>General</c:formatCode>
                <c:ptCount val="6"/>
                <c:pt idx="0">
                  <c:v>70</c:v>
                </c:pt>
                <c:pt idx="1">
                  <c:v>78</c:v>
                </c:pt>
                <c:pt idx="2">
                  <c:v>84</c:v>
                </c:pt>
                <c:pt idx="3">
                  <c:v>73</c:v>
                </c:pt>
                <c:pt idx="4">
                  <c:v>75</c:v>
                </c:pt>
                <c:pt idx="5">
                  <c:v>73</c:v>
                </c:pt>
              </c:numCache>
            </c:numRef>
          </c:val>
          <c:extLst>
            <c:ext xmlns:c16="http://schemas.microsoft.com/office/drawing/2014/chart" uri="{C3380CC4-5D6E-409C-BE32-E72D297353CC}">
              <c16:uniqueId val="{0000000A-87E7-4570-AB45-2F62383517BF}"/>
            </c:ext>
          </c:extLst>
        </c:ser>
        <c:dLbls>
          <c:showLegendKey val="0"/>
          <c:showVal val="0"/>
          <c:showCatName val="0"/>
          <c:showSerName val="0"/>
          <c:showPercent val="0"/>
          <c:showBubbleSize val="0"/>
        </c:dLbls>
        <c:gapWidth val="150"/>
        <c:shape val="box"/>
        <c:axId val="116378472"/>
        <c:axId val="116378856"/>
        <c:axId val="0"/>
      </c:bar3DChart>
      <c:catAx>
        <c:axId val="116378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378856"/>
        <c:crosses val="autoZero"/>
        <c:auto val="1"/>
        <c:lblAlgn val="ctr"/>
        <c:lblOffset val="100"/>
        <c:noMultiLvlLbl val="0"/>
      </c:catAx>
      <c:valAx>
        <c:axId val="116378856"/>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378472"/>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Report 191: Business Studies - Certification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v>Overall Certification Rate</c:v>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1"/>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D81C-4C34-85F8-9068A1B3BC80}"/>
              </c:ext>
            </c:extLst>
          </c:dPt>
          <c:dPt>
            <c:idx val="2"/>
            <c:invertIfNegative val="0"/>
            <c:bubble3D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D81C-4C34-85F8-9068A1B3BC80}"/>
              </c:ext>
            </c:extLst>
          </c:dPt>
          <c:dPt>
            <c:idx val="3"/>
            <c:invertIfNegative val="0"/>
            <c:bubble3D val="0"/>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D81C-4C34-85F8-9068A1B3BC80}"/>
              </c:ext>
            </c:extLst>
          </c:dPt>
          <c:dPt>
            <c:idx val="4"/>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D81C-4C34-85F8-9068A1B3BC80}"/>
              </c:ext>
            </c:extLst>
          </c:dPt>
          <c:dPt>
            <c:idx val="5"/>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D81C-4C34-85F8-9068A1B3BC80}"/>
              </c:ext>
            </c:extLst>
          </c:dPt>
          <c:cat>
            <c:strRef>
              <c:f>(Data!$C$4,Data!$D$4,Data!$E$4,Data!$F$4,Data!$G$4,Data!$H$4)</c:f>
              <c:strCache>
                <c:ptCount val="6"/>
                <c:pt idx="0">
                  <c:v>2015</c:v>
                </c:pt>
                <c:pt idx="1">
                  <c:v>2016</c:v>
                </c:pt>
                <c:pt idx="2">
                  <c:v>2017</c:v>
                </c:pt>
                <c:pt idx="3">
                  <c:v>2018</c:v>
                </c:pt>
                <c:pt idx="4">
                  <c:v>2019</c:v>
                </c:pt>
                <c:pt idx="5">
                  <c:v>Target 2020</c:v>
                </c:pt>
              </c:strCache>
            </c:strRef>
          </c:cat>
          <c:val>
            <c:numRef>
              <c:f>Data!$C$20:$H$20</c:f>
              <c:numCache>
                <c:formatCode>General</c:formatCode>
                <c:ptCount val="6"/>
                <c:pt idx="0">
                  <c:v>49</c:v>
                </c:pt>
                <c:pt idx="1">
                  <c:v>59</c:v>
                </c:pt>
                <c:pt idx="2">
                  <c:v>66</c:v>
                </c:pt>
                <c:pt idx="3">
                  <c:v>73</c:v>
                </c:pt>
                <c:pt idx="4">
                  <c:v>68</c:v>
                </c:pt>
                <c:pt idx="5">
                  <c:v>73</c:v>
                </c:pt>
              </c:numCache>
            </c:numRef>
          </c:val>
          <c:extLst>
            <c:ext xmlns:c16="http://schemas.microsoft.com/office/drawing/2014/chart" uri="{C3380CC4-5D6E-409C-BE32-E72D297353CC}">
              <c16:uniqueId val="{0000000A-D81C-4C34-85F8-9068A1B3BC80}"/>
            </c:ext>
          </c:extLst>
        </c:ser>
        <c:dLbls>
          <c:showLegendKey val="0"/>
          <c:showVal val="0"/>
          <c:showCatName val="0"/>
          <c:showSerName val="0"/>
          <c:showPercent val="0"/>
          <c:showBubbleSize val="0"/>
        </c:dLbls>
        <c:gapWidth val="95"/>
        <c:gapDepth val="95"/>
        <c:shape val="box"/>
        <c:axId val="116507328"/>
        <c:axId val="116520000"/>
        <c:axId val="0"/>
      </c:bar3DChart>
      <c:catAx>
        <c:axId val="1165073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520000"/>
        <c:crosses val="autoZero"/>
        <c:auto val="1"/>
        <c:lblAlgn val="ctr"/>
        <c:lblOffset val="100"/>
        <c:noMultiLvlLbl val="0"/>
      </c:catAx>
      <c:valAx>
        <c:axId val="116520000"/>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507328"/>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Report 191:</a:t>
            </a:r>
            <a:r>
              <a:rPr lang="en-US" baseline="0"/>
              <a:t> Engineering Studies - </a:t>
            </a:r>
            <a:r>
              <a:rPr lang="en-US"/>
              <a:t>Certification Rate</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v>Overall Certification Rate</c:v>
          </c:tx>
          <c:spPr>
            <a:solidFill>
              <a:srgbClr val="FFFF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1"/>
            <c:invertIfNegative val="0"/>
            <c:bubble3D val="0"/>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2E52-4D67-A5DE-F7548F46678C}"/>
              </c:ext>
            </c:extLst>
          </c:dPt>
          <c:dPt>
            <c:idx val="2"/>
            <c:invertIfNegative val="0"/>
            <c:bubble3D val="0"/>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3-2E52-4D67-A5DE-F7548F46678C}"/>
              </c:ext>
            </c:extLst>
          </c:dPt>
          <c:dPt>
            <c:idx val="3"/>
            <c:invertIfNegative val="0"/>
            <c:bubble3D val="0"/>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5-2E52-4D67-A5DE-F7548F46678C}"/>
              </c:ext>
            </c:extLst>
          </c:dPt>
          <c:dPt>
            <c:idx val="4"/>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7-2E52-4D67-A5DE-F7548F46678C}"/>
              </c:ext>
            </c:extLst>
          </c:dPt>
          <c:dPt>
            <c:idx val="5"/>
            <c:invertIfNegative val="0"/>
            <c:bubble3D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9-2E52-4D67-A5DE-F7548F46678C}"/>
              </c:ext>
            </c:extLst>
          </c:dPt>
          <c:cat>
            <c:strRef>
              <c:f>(Data!$C$4,Data!$D$4,Data!$E$4,Data!$F$4,Data!$G$4,Data!$H$4)</c:f>
              <c:strCache>
                <c:ptCount val="6"/>
                <c:pt idx="0">
                  <c:v>2015</c:v>
                </c:pt>
                <c:pt idx="1">
                  <c:v>2016</c:v>
                </c:pt>
                <c:pt idx="2">
                  <c:v>2017</c:v>
                </c:pt>
                <c:pt idx="3">
                  <c:v>2018</c:v>
                </c:pt>
                <c:pt idx="4">
                  <c:v>2019</c:v>
                </c:pt>
                <c:pt idx="5">
                  <c:v>Target 2020</c:v>
                </c:pt>
              </c:strCache>
            </c:strRef>
          </c:cat>
          <c:val>
            <c:numRef>
              <c:f>Data!$C$34:$H$34</c:f>
              <c:numCache>
                <c:formatCode>General</c:formatCode>
                <c:ptCount val="6"/>
                <c:pt idx="0">
                  <c:v>42</c:v>
                </c:pt>
                <c:pt idx="1">
                  <c:v>42</c:v>
                </c:pt>
                <c:pt idx="2">
                  <c:v>56</c:v>
                </c:pt>
                <c:pt idx="3">
                  <c:v>58</c:v>
                </c:pt>
                <c:pt idx="4">
                  <c:v>42</c:v>
                </c:pt>
                <c:pt idx="5">
                  <c:v>28</c:v>
                </c:pt>
              </c:numCache>
            </c:numRef>
          </c:val>
          <c:extLst>
            <c:ext xmlns:c16="http://schemas.microsoft.com/office/drawing/2014/chart" uri="{C3380CC4-5D6E-409C-BE32-E72D297353CC}">
              <c16:uniqueId val="{0000000A-2E52-4D67-A5DE-F7548F46678C}"/>
            </c:ext>
          </c:extLst>
        </c:ser>
        <c:dLbls>
          <c:showLegendKey val="0"/>
          <c:showVal val="0"/>
          <c:showCatName val="0"/>
          <c:showSerName val="0"/>
          <c:showPercent val="0"/>
          <c:showBubbleSize val="0"/>
        </c:dLbls>
        <c:gapWidth val="95"/>
        <c:gapDepth val="95"/>
        <c:shape val="box"/>
        <c:axId val="117194200"/>
        <c:axId val="116540280"/>
        <c:axId val="0"/>
      </c:bar3DChart>
      <c:catAx>
        <c:axId val="1171942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6540280"/>
        <c:crosses val="autoZero"/>
        <c:auto val="1"/>
        <c:lblAlgn val="ctr"/>
        <c:lblOffset val="100"/>
        <c:noMultiLvlLbl val="0"/>
      </c:catAx>
      <c:valAx>
        <c:axId val="116540280"/>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7194200"/>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percentStacked"/>
        <c:varyColors val="0"/>
        <c:ser>
          <c:idx val="0"/>
          <c:order val="0"/>
          <c:tx>
            <c:v>PLP: Certification Rate</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Pt>
            <c:idx val="1"/>
            <c:invertIfNegative val="0"/>
            <c:bubble3D val="0"/>
            <c:spPr>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extLst>
              <c:ext xmlns:c16="http://schemas.microsoft.com/office/drawing/2014/chart" uri="{C3380CC4-5D6E-409C-BE32-E72D297353CC}">
                <c16:uniqueId val="{00000001-BDF8-4225-A51F-A0CE0A8C7774}"/>
              </c:ext>
            </c:extLst>
          </c:dPt>
          <c:cat>
            <c:numRef>
              <c:f>(Data!$F$4,Data!$G$4)</c:f>
              <c:numCache>
                <c:formatCode>General</c:formatCode>
                <c:ptCount val="2"/>
                <c:pt idx="0">
                  <c:v>2018</c:v>
                </c:pt>
                <c:pt idx="1">
                  <c:v>2019</c:v>
                </c:pt>
              </c:numCache>
            </c:numRef>
          </c:cat>
          <c:val>
            <c:numRef>
              <c:f>Data!$F$35:$G$35</c:f>
              <c:numCache>
                <c:formatCode>General</c:formatCode>
                <c:ptCount val="2"/>
                <c:pt idx="0">
                  <c:v>47</c:v>
                </c:pt>
                <c:pt idx="1">
                  <c:v>56</c:v>
                </c:pt>
              </c:numCache>
            </c:numRef>
          </c:val>
          <c:extLst>
            <c:ext xmlns:c16="http://schemas.microsoft.com/office/drawing/2014/chart" uri="{C3380CC4-5D6E-409C-BE32-E72D297353CC}">
              <c16:uniqueId val="{00000002-BDF8-4225-A51F-A0CE0A8C7774}"/>
            </c:ext>
          </c:extLst>
        </c:ser>
        <c:dLbls>
          <c:showLegendKey val="0"/>
          <c:showVal val="0"/>
          <c:showCatName val="0"/>
          <c:showSerName val="0"/>
          <c:showPercent val="0"/>
          <c:showBubbleSize val="0"/>
        </c:dLbls>
        <c:gapWidth val="95"/>
        <c:gapDepth val="95"/>
        <c:shape val="box"/>
        <c:axId val="115732736"/>
        <c:axId val="115733128"/>
        <c:axId val="0"/>
      </c:bar3DChart>
      <c:catAx>
        <c:axId val="11573273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5733128"/>
        <c:crosses val="autoZero"/>
        <c:auto val="1"/>
        <c:lblAlgn val="ctr"/>
        <c:lblOffset val="100"/>
        <c:noMultiLvlLbl val="0"/>
      </c:catAx>
      <c:valAx>
        <c:axId val="115733128"/>
        <c:scaling>
          <c:orientation val="minMax"/>
        </c:scaling>
        <c:delete val="0"/>
        <c:axPos val="l"/>
        <c:majorGridlines>
          <c:spPr>
            <a:ln w="9525" cap="flat" cmpd="sng" algn="ctr">
              <a:solidFill>
                <a:schemeClr val="dk1">
                  <a:lumMod val="50000"/>
                  <a:lumOff val="5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115732736"/>
        <c:crosses val="autoZero"/>
        <c:crossBetween val="between"/>
      </c:valAx>
      <c:dTable>
        <c:showHorzBorder val="1"/>
        <c:showVertBorder val="1"/>
        <c:showOutline val="1"/>
        <c:showKeys val="1"/>
        <c:spPr>
          <a:noFill/>
          <a:ln w="9525">
            <a:solidFill>
              <a:schemeClr val="lt1">
                <a:lumMod val="95000"/>
                <a:alpha val="54000"/>
              </a:schemeClr>
            </a:solidFill>
          </a:ln>
          <a:effectLst/>
        </c:spPr>
        <c:txPr>
          <a:bodyPr rot="0" spcFirstLastPara="1" vertOverflow="ellipsis" vert="horz" wrap="square" anchor="ctr" anchorCtr="1"/>
          <a:lstStyle/>
          <a:p>
            <a:pPr rtl="0">
              <a:defRPr sz="900" b="0" i="0" u="none" strike="noStrike" kern="1200" baseline="0">
                <a:solidFill>
                  <a:schemeClr val="lt1">
                    <a:lumMod val="85000"/>
                  </a:schemeClr>
                </a:solidFill>
                <a:latin typeface="+mn-lt"/>
                <a:ea typeface="+mn-ea"/>
                <a:cs typeface="+mn-cs"/>
              </a:defRPr>
            </a:pPr>
            <a:endParaRPr lang="en-US"/>
          </a:p>
        </c:txPr>
      </c:dTable>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0763" tIns="45382" rIns="90763" bIns="45382" rtlCol="0"/>
          <a:lstStyle>
            <a:lvl1pPr algn="l">
              <a:defRPr sz="1200"/>
            </a:lvl1pPr>
          </a:lstStyle>
          <a:p>
            <a:endParaRPr lang="en-ZA"/>
          </a:p>
        </p:txBody>
      </p:sp>
      <p:sp>
        <p:nvSpPr>
          <p:cNvPr id="3" name="Date Placeholder 2"/>
          <p:cNvSpPr>
            <a:spLocks noGrp="1"/>
          </p:cNvSpPr>
          <p:nvPr>
            <p:ph type="dt" idx="1"/>
          </p:nvPr>
        </p:nvSpPr>
        <p:spPr>
          <a:xfrm>
            <a:off x="3815375" y="0"/>
            <a:ext cx="2918830" cy="495029"/>
          </a:xfrm>
          <a:prstGeom prst="rect">
            <a:avLst/>
          </a:prstGeom>
        </p:spPr>
        <p:txBody>
          <a:bodyPr vert="horz" lIns="90763" tIns="45382" rIns="90763" bIns="45382" rtlCol="0"/>
          <a:lstStyle>
            <a:lvl1pPr algn="r">
              <a:defRPr sz="1200"/>
            </a:lvl1pPr>
          </a:lstStyle>
          <a:p>
            <a:fld id="{F48E082B-AA4B-462F-9C35-D83B815FCE39}" type="datetimeFigureOut">
              <a:rPr lang="en-ZA" smtClean="0"/>
              <a:t>2020/06/17</a:t>
            </a:fld>
            <a:endParaRPr lang="en-ZA"/>
          </a:p>
        </p:txBody>
      </p:sp>
      <p:sp>
        <p:nvSpPr>
          <p:cNvPr id="4" name="Slide Image Placeholder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0763" tIns="45382" rIns="90763" bIns="45382" rtlCol="0" anchor="ctr"/>
          <a:lstStyle/>
          <a:p>
            <a:endParaRPr lang="en-ZA"/>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0763" tIns="45382" rIns="90763" bIns="4538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371286"/>
            <a:ext cx="2918830" cy="495028"/>
          </a:xfrm>
          <a:prstGeom prst="rect">
            <a:avLst/>
          </a:prstGeom>
        </p:spPr>
        <p:txBody>
          <a:bodyPr vert="horz" lIns="90763" tIns="45382" rIns="90763" bIns="45382" rtlCol="0" anchor="b"/>
          <a:lstStyle>
            <a:lvl1pPr algn="l">
              <a:defRPr sz="1200"/>
            </a:lvl1pPr>
          </a:lstStyle>
          <a:p>
            <a:endParaRPr lang="en-ZA"/>
          </a:p>
        </p:txBody>
      </p:sp>
      <p:sp>
        <p:nvSpPr>
          <p:cNvPr id="7" name="Slide Number Placeholder 6"/>
          <p:cNvSpPr>
            <a:spLocks noGrp="1"/>
          </p:cNvSpPr>
          <p:nvPr>
            <p:ph type="sldNum" sz="quarter" idx="5"/>
          </p:nvPr>
        </p:nvSpPr>
        <p:spPr>
          <a:xfrm>
            <a:off x="3815375" y="9371286"/>
            <a:ext cx="2918830" cy="495028"/>
          </a:xfrm>
          <a:prstGeom prst="rect">
            <a:avLst/>
          </a:prstGeom>
        </p:spPr>
        <p:txBody>
          <a:bodyPr vert="horz" lIns="90763" tIns="45382" rIns="90763" bIns="45382" rtlCol="0" anchor="b"/>
          <a:lstStyle>
            <a:lvl1pPr algn="r">
              <a:defRPr sz="1200"/>
            </a:lvl1pPr>
          </a:lstStyle>
          <a:p>
            <a:fld id="{9606DFA2-406B-4E9A-946C-9C405D7E297E}" type="slidenum">
              <a:rPr lang="en-ZA" smtClean="0"/>
              <a:t>‹#›</a:t>
            </a:fld>
            <a:endParaRPr lang="en-ZA"/>
          </a:p>
        </p:txBody>
      </p:sp>
    </p:spTree>
    <p:extLst>
      <p:ext uri="{BB962C8B-B14F-4D97-AF65-F5344CB8AC3E}">
        <p14:creationId xmlns:p14="http://schemas.microsoft.com/office/powerpoint/2010/main" val="138125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25331BB-CEA3-49C7-866E-9DC1E81048C9}"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610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ZA" baseline="0" dirty="0" smtClean="0"/>
              <a:t>1- The Balance is after actual expenses in number 3.</a:t>
            </a:r>
          </a:p>
          <a:p>
            <a:pPr marL="170181" indent="-170181">
              <a:buFont typeface="Arial" panose="020B0604020202020204" pitchFamily="34" charset="0"/>
              <a:buChar char="•"/>
            </a:pPr>
            <a:r>
              <a:rPr lang="en-ZA" baseline="0" dirty="0" smtClean="0"/>
              <a:t>2- This is the value of 14 projects approved for CIEG by the DHET Infrastructure Department</a:t>
            </a:r>
          </a:p>
          <a:p>
            <a:pPr marL="170181" indent="-170181">
              <a:buFont typeface="Arial" panose="020B0604020202020204" pitchFamily="34" charset="0"/>
              <a:buChar char="•"/>
            </a:pPr>
            <a:r>
              <a:rPr lang="en-ZA" baseline="0" dirty="0" smtClean="0"/>
              <a:t>3- Relates to two payments for Professional Fees – Quantity Surveyor and the Structural Engineer</a:t>
            </a:r>
          </a:p>
          <a:p>
            <a:pPr marL="170181" indent="-170181">
              <a:buFont typeface="Arial" panose="020B0604020202020204" pitchFamily="34" charset="0"/>
              <a:buChar char="•"/>
            </a:pPr>
            <a:r>
              <a:rPr lang="en-ZA" baseline="0" dirty="0" smtClean="0"/>
              <a:t>4- Refurbishment of the Hospitality lab at Mankwe Campus</a:t>
            </a:r>
          </a:p>
          <a:p>
            <a:pPr marL="170181" indent="-170181">
              <a:buFont typeface="Arial" panose="020B0604020202020204" pitchFamily="34" charset="0"/>
              <a:buChar char="•"/>
            </a:pPr>
            <a:r>
              <a:rPr lang="en-ZA" baseline="0" dirty="0" smtClean="0"/>
              <a:t>5- Two tenders are out- Fumigation of the entire Mankwe Campus and a Diesel Generator at Mankwe Campus. Please note this tenders due to COVIS-19 had to be re-advertised.</a:t>
            </a:r>
          </a:p>
          <a:p>
            <a:pPr marL="170181" indent="-170181">
              <a:buFont typeface="Arial" panose="020B0604020202020204" pitchFamily="34" charset="0"/>
              <a:buChar char="•"/>
            </a:pPr>
            <a:r>
              <a:rPr lang="en-ZA" baseline="0" dirty="0" smtClean="0"/>
              <a:t>6- Three tenders are out which relates to refurbishment of the entire Mankwe Campus Residences and Chapel, Entrance Garage, Storage and Cafeteria and Rustenburg Recreation Centre</a:t>
            </a:r>
          </a:p>
          <a:p>
            <a:pPr marL="170181" indent="-170181">
              <a:buFont typeface="Arial" panose="020B0604020202020204" pitchFamily="34" charset="0"/>
              <a:buChar char="•"/>
            </a:pPr>
            <a:r>
              <a:rPr lang="en-ZA" baseline="0" dirty="0" smtClean="0"/>
              <a:t>7- This will be Brits Civil work project</a:t>
            </a:r>
          </a:p>
          <a:p>
            <a:pPr marL="170181" indent="-170181">
              <a:buFont typeface="Arial" panose="020B0604020202020204" pitchFamily="34" charset="0"/>
              <a:buChar char="•"/>
            </a:pPr>
            <a:r>
              <a:rPr lang="en-ZA" baseline="0" dirty="0" smtClean="0"/>
              <a:t>8- This is the yearly salary of the Project Manager who started from 01 June 2020. It excludes his travel allowances and other miscellaneous expenses. This is a three (3) year contract.</a:t>
            </a:r>
          </a:p>
        </p:txBody>
      </p:sp>
      <p:sp>
        <p:nvSpPr>
          <p:cNvPr id="4" name="Slide Number Placeholder 3"/>
          <p:cNvSpPr>
            <a:spLocks noGrp="1"/>
          </p:cNvSpPr>
          <p:nvPr>
            <p:ph type="sldNum" sz="quarter" idx="10"/>
          </p:nvPr>
        </p:nvSpPr>
        <p:spPr/>
        <p:txBody>
          <a:bodyPr/>
          <a:lstStyle/>
          <a:p>
            <a:fld id="{28BAF923-6B4B-4ED8-B8D0-C3E7B6DD1960}" type="slidenum">
              <a:rPr lang="en-GB" smtClean="0">
                <a:solidFill>
                  <a:prstClr val="black"/>
                </a:solidFill>
              </a:rPr>
              <a:pPr/>
              <a:t>42</a:t>
            </a:fld>
            <a:endParaRPr lang="en-GB" dirty="0">
              <a:solidFill>
                <a:prstClr val="black"/>
              </a:solidFill>
            </a:endParaRPr>
          </a:p>
        </p:txBody>
      </p:sp>
    </p:spTree>
    <p:extLst>
      <p:ext uri="{BB962C8B-B14F-4D97-AF65-F5344CB8AC3E}">
        <p14:creationId xmlns:p14="http://schemas.microsoft.com/office/powerpoint/2010/main" val="141691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t>6/17/2020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t>6/17/2020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t>6/17/2020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23031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14320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7452846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215635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585497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562879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1573479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4471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t>6/17/2020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3715755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4271691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3077424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287112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2164813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38035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567901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112901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449118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3" name="Footer Placeholder 2"/>
          <p:cNvSpPr>
            <a:spLocks noGrp="1"/>
          </p:cNvSpPr>
          <p:nvPr>
            <p:ph type="ftr" sz="quarter" idx="11"/>
          </p:nvPr>
        </p:nvSpPr>
        <p:spPr/>
        <p:txBody>
          <a:bodyPr/>
          <a:lstStyle/>
          <a:p>
            <a:endParaRPr lang="en-ZA">
              <a:solidFill>
                <a:prstClr val="black">
                  <a:tint val="75000"/>
                </a:prstClr>
              </a:solidFill>
            </a:endParaRPr>
          </a:p>
        </p:txBody>
      </p:sp>
      <p:sp>
        <p:nvSpPr>
          <p:cNvPr id="4" name="Slide Number Placeholder 3"/>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49385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FBA74F-0640-4E41-B2D0-F67CCDBF7F79}" type="datetimeFigureOut">
              <a:rPr lang="en-US" smtClean="0"/>
              <a:t>6/17/2020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31909164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21258643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506417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425385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73FBA74F-0640-4E41-B2D0-F67CCDBF7F79}" type="datetimeFigureOut">
              <a:rPr lang="en-US" smtClean="0"/>
              <a:t>6/17/2020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73FBA74F-0640-4E41-B2D0-F67CCDBF7F79}" type="datetimeFigureOut">
              <a:rPr lang="en-US" smtClean="0"/>
              <a:t>6/17/2020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73FBA74F-0640-4E41-B2D0-F67CCDBF7F79}" type="datetimeFigureOut">
              <a:rPr lang="en-US" smtClean="0"/>
              <a:t>6/17/2020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BA74F-0640-4E41-B2D0-F67CCDBF7F79}" type="datetimeFigureOut">
              <a:rPr lang="en-US" smtClean="0"/>
              <a:t>6/17/2020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t>6/17/2020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FBA74F-0640-4E41-B2D0-F67CCDBF7F79}" type="datetimeFigureOut">
              <a:rPr lang="en-US" smtClean="0"/>
              <a:t>6/17/2020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9BC4E3A-F376-41B3-B464-17BB5249BDF7}" type="slidenum">
              <a:rPr lang="en-ZA" smtClean="0"/>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BA74F-0640-4E41-B2D0-F67CCDBF7F79}" type="datetimeFigureOut">
              <a:rPr lang="en-US" smtClean="0"/>
              <a:t>6/17/2020</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C4E3A-F376-41B3-B464-17BB5249BDF7}" type="slidenum">
              <a:rPr lang="en-ZA" smtClean="0"/>
              <a:t>‹#›</a:t>
            </a:fld>
            <a:endParaRPr lang="en-Z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BA74F-0640-4E41-B2D0-F67CCDBF7F79}" type="datetimeFigureOut">
              <a:rPr lang="en-US" smtClean="0">
                <a:solidFill>
                  <a:prstClr val="black">
                    <a:tint val="75000"/>
                  </a:prstClr>
                </a:solidFill>
              </a:rPr>
              <a:pPr/>
              <a:t>6/17/2020</a:t>
            </a:fld>
            <a:endParaRPr lang="en-Z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C4E3A-F376-41B3-B464-17BB5249BDF7}"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val="2088812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FBA74F-0640-4E41-B2D0-F67CCDBF7F79}" type="datetimeFigureOut">
              <a:rPr lang="en-US" smtClean="0">
                <a:solidFill>
                  <a:prstClr val="black">
                    <a:tint val="75000"/>
                  </a:prstClr>
                </a:solidFill>
              </a:rPr>
              <a:pPr/>
              <a:t>6/17/2020</a:t>
            </a:fld>
            <a:endParaRPr lang="en-Z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BC4E3A-F376-41B3-B464-17BB5249BDF7}"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val="792094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ZA"/>
          </a:p>
        </p:txBody>
      </p:sp>
      <p:pic>
        <p:nvPicPr>
          <p:cNvPr id="4" name="Picture 3" descr="2015 12 01.jpg"/>
          <p:cNvPicPr>
            <a:picLocks noChangeAspect="1"/>
          </p:cNvPicPr>
          <p:nvPr/>
        </p:nvPicPr>
        <p:blipFill>
          <a:blip r:embed="rId2" cstate="print"/>
          <a:stretch>
            <a:fillRect/>
          </a:stretch>
        </p:blipFill>
        <p:spPr>
          <a:xfrm>
            <a:off x="0" y="0"/>
            <a:ext cx="9144000" cy="6858000"/>
          </a:xfrm>
          <a:prstGeom prst="rect">
            <a:avLst/>
          </a:prstGeom>
        </p:spPr>
      </p:pic>
      <p:pic>
        <p:nvPicPr>
          <p:cNvPr id="5" name="Picture 4" descr="NEW ORBIT LOGO POWERPOINT.png"/>
          <p:cNvPicPr>
            <a:picLocks noChangeAspect="1"/>
          </p:cNvPicPr>
          <p:nvPr/>
        </p:nvPicPr>
        <p:blipFill>
          <a:blip r:embed="rId3" cstate="print"/>
          <a:stretch>
            <a:fillRect/>
          </a:stretch>
        </p:blipFill>
        <p:spPr>
          <a:xfrm>
            <a:off x="2404684" y="1630524"/>
            <a:ext cx="4334632" cy="3596952"/>
          </a:xfrm>
          <a:prstGeom prst="rect">
            <a:avLst/>
          </a:prstGeom>
        </p:spPr>
      </p:pic>
      <p:sp>
        <p:nvSpPr>
          <p:cNvPr id="3" name="Subtitle 2"/>
          <p:cNvSpPr>
            <a:spLocks noGrp="1"/>
          </p:cNvSpPr>
          <p:nvPr>
            <p:ph type="subTitle" idx="1"/>
          </p:nvPr>
        </p:nvSpPr>
        <p:spPr>
          <a:xfrm>
            <a:off x="1371600" y="5405172"/>
            <a:ext cx="6400800" cy="1271634"/>
          </a:xfrm>
        </p:spPr>
        <p:txBody>
          <a:bodyPr>
            <a:normAutofit fontScale="47500" lnSpcReduction="20000"/>
          </a:bodyPr>
          <a:lstStyle/>
          <a:p>
            <a:r>
              <a:rPr lang="en-US" sz="3800" b="1" dirty="0" smtClean="0">
                <a:solidFill>
                  <a:schemeClr val="tx1"/>
                </a:solidFill>
                <a:latin typeface="Arial" panose="020B0604020202020204" pitchFamily="34" charset="0"/>
                <a:cs typeface="Arial" panose="020B0604020202020204" pitchFamily="34" charset="0"/>
              </a:rPr>
              <a:t>Presentation to: The Portfolio Committee on Higher Education, Science &amp; Technology National Assembly</a:t>
            </a:r>
          </a:p>
          <a:p>
            <a:endParaRPr lang="en-US" sz="3800" b="1" dirty="0" smtClean="0">
              <a:solidFill>
                <a:schemeClr val="tx1"/>
              </a:solidFill>
              <a:latin typeface="Arial" panose="020B0604020202020204" pitchFamily="34" charset="0"/>
              <a:cs typeface="Arial" panose="020B0604020202020204" pitchFamily="34" charset="0"/>
            </a:endParaRPr>
          </a:p>
          <a:p>
            <a:r>
              <a:rPr lang="en-US" sz="3800" b="1" dirty="0" smtClean="0">
                <a:solidFill>
                  <a:schemeClr val="tx1"/>
                </a:solidFill>
                <a:latin typeface="Arial" panose="020B0604020202020204" pitchFamily="34" charset="0"/>
                <a:cs typeface="Arial" panose="020B0604020202020204" pitchFamily="34" charset="0"/>
              </a:rPr>
              <a:t>17 June 2020</a:t>
            </a:r>
          </a:p>
          <a:p>
            <a:endParaRPr lang="en-ZA" dirty="0"/>
          </a:p>
        </p:txBody>
      </p:sp>
    </p:spTree>
    <p:extLst>
      <p:ext uri="{BB962C8B-B14F-4D97-AF65-F5344CB8AC3E}">
        <p14:creationId xmlns:p14="http://schemas.microsoft.com/office/powerpoint/2010/main" val="3820808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996952"/>
            <a:ext cx="8229600" cy="1143000"/>
          </a:xfrm>
        </p:spPr>
        <p:txBody>
          <a:bodyPr/>
          <a:lstStyle/>
          <a:p>
            <a:r>
              <a:rPr lang="en-ZA" dirty="0" smtClean="0">
                <a:solidFill>
                  <a:prstClr val="black"/>
                </a:solidFill>
              </a:rPr>
              <a:t>MANAGEMENT </a:t>
            </a:r>
            <a:endParaRPr lang="en-ZA" dirty="0"/>
          </a:p>
        </p:txBody>
      </p:sp>
      <p:sp>
        <p:nvSpPr>
          <p:cNvPr id="3" name="Subtitle 2"/>
          <p:cNvSpPr txBox="1">
            <a:spLocks/>
          </p:cNvSpPr>
          <p:nvPr/>
        </p:nvSpPr>
        <p:spPr>
          <a:xfrm>
            <a:off x="1371600" y="5405172"/>
            <a:ext cx="6400800" cy="1271634"/>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smtClean="0">
                <a:latin typeface="Arial" panose="020B0604020202020204" pitchFamily="34" charset="0"/>
                <a:cs typeface="Arial" panose="020B0604020202020204" pitchFamily="34" charset="0"/>
              </a:rPr>
              <a:t>Presented by:</a:t>
            </a:r>
          </a:p>
          <a:p>
            <a:pPr marL="0" indent="0">
              <a:buNone/>
            </a:pPr>
            <a:endParaRPr lang="en-US" sz="3800" b="1" dirty="0">
              <a:latin typeface="Arial" panose="020B0604020202020204" pitchFamily="34" charset="0"/>
              <a:cs typeface="Arial" panose="020B0604020202020204" pitchFamily="34" charset="0"/>
            </a:endParaRPr>
          </a:p>
          <a:p>
            <a:pPr marL="0" indent="0">
              <a:buNone/>
            </a:pPr>
            <a:r>
              <a:rPr lang="en-US" sz="3800" b="1" dirty="0" err="1" smtClean="0">
                <a:latin typeface="Arial" panose="020B0604020202020204" pitchFamily="34" charset="0"/>
                <a:cs typeface="Arial" panose="020B0604020202020204" pitchFamily="34" charset="0"/>
              </a:rPr>
              <a:t>Mr</a:t>
            </a:r>
            <a:r>
              <a:rPr lang="en-US" sz="3800" b="1" dirty="0" smtClean="0">
                <a:latin typeface="Arial" panose="020B0604020202020204" pitchFamily="34" charset="0"/>
                <a:cs typeface="Arial" panose="020B0604020202020204" pitchFamily="34" charset="0"/>
              </a:rPr>
              <a:t> DF Mokoena</a:t>
            </a:r>
          </a:p>
          <a:p>
            <a:pPr marL="0" indent="0">
              <a:buNone/>
            </a:pPr>
            <a:r>
              <a:rPr lang="en-US" sz="3800" b="1" dirty="0" smtClean="0">
                <a:latin typeface="Arial" panose="020B0604020202020204" pitchFamily="34" charset="0"/>
                <a:cs typeface="Arial" panose="020B0604020202020204" pitchFamily="34" charset="0"/>
              </a:rPr>
              <a:t>Principal</a:t>
            </a:r>
          </a:p>
          <a:p>
            <a:pPr marL="0" indent="0">
              <a:buNone/>
            </a:pPr>
            <a:r>
              <a:rPr lang="en-US" sz="3800" b="1" dirty="0" smtClean="0">
                <a:latin typeface="Arial" panose="020B0604020202020204" pitchFamily="34" charset="0"/>
                <a:cs typeface="Arial" panose="020B0604020202020204" pitchFamily="34" charset="0"/>
              </a:rPr>
              <a:t>ORBIT TVET College</a:t>
            </a:r>
            <a:endParaRPr lang="en-ZA" dirty="0"/>
          </a:p>
        </p:txBody>
      </p:sp>
    </p:spTree>
    <p:extLst>
      <p:ext uri="{BB962C8B-B14F-4D97-AF65-F5344CB8AC3E}">
        <p14:creationId xmlns:p14="http://schemas.microsoft.com/office/powerpoint/2010/main" val="161640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latin typeface="Arial" panose="020B0604020202020204" pitchFamily="34" charset="0"/>
                <a:cs typeface="Arial" panose="020B0604020202020204" pitchFamily="34" charset="0"/>
              </a:rPr>
              <a:t>Geographical Spread </a:t>
            </a:r>
            <a:endParaRPr lang="en-ZA" dirty="0">
              <a:latin typeface="Arial" panose="020B0604020202020204" pitchFamily="34" charset="0"/>
              <a:cs typeface="Arial" panose="020B060402020202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0976" y="1600200"/>
            <a:ext cx="6402047" cy="4525963"/>
          </a:xfrm>
        </p:spPr>
      </p:pic>
    </p:spTree>
    <p:extLst>
      <p:ext uri="{BB962C8B-B14F-4D97-AF65-F5344CB8AC3E}">
        <p14:creationId xmlns:p14="http://schemas.microsoft.com/office/powerpoint/2010/main" val="32422846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spcBef>
                <a:spcPct val="20000"/>
              </a:spcBef>
            </a:pPr>
            <a:r>
              <a:rPr lang="en-ZA" dirty="0" smtClean="0"/>
              <a:t> </a:t>
            </a:r>
            <a:br>
              <a:rPr lang="en-ZA" dirty="0" smtClean="0"/>
            </a:br>
            <a:r>
              <a:rPr lang="en-ZA" sz="3200" dirty="0" smtClean="0">
                <a:solidFill>
                  <a:prstClr val="black"/>
                </a:solidFill>
                <a:latin typeface="Arial" panose="020B0604020202020204" pitchFamily="34" charset="0"/>
                <a:ea typeface="+mn-ea"/>
                <a:cs typeface="Arial" panose="020B0604020202020204" pitchFamily="34" charset="0"/>
              </a:rPr>
              <a:t>Status </a:t>
            </a:r>
            <a:r>
              <a:rPr lang="en-ZA" sz="3200" dirty="0">
                <a:solidFill>
                  <a:prstClr val="black"/>
                </a:solidFill>
                <a:latin typeface="Arial" panose="020B0604020202020204" pitchFamily="34" charset="0"/>
                <a:ea typeface="+mn-ea"/>
                <a:cs typeface="Arial" panose="020B0604020202020204" pitchFamily="34" charset="0"/>
              </a:rPr>
              <a:t>of Senior Management </a:t>
            </a:r>
            <a:r>
              <a:rPr lang="en-ZA" sz="3200" dirty="0">
                <a:solidFill>
                  <a:prstClr val="black"/>
                </a:solidFill>
                <a:ea typeface="+mn-ea"/>
                <a:cs typeface="+mn-cs"/>
              </a:rPr>
              <a:t/>
            </a:r>
            <a:br>
              <a:rPr lang="en-ZA" sz="3200" dirty="0">
                <a:solidFill>
                  <a:prstClr val="black"/>
                </a:solidFill>
                <a:ea typeface="+mn-ea"/>
                <a:cs typeface="+mn-cs"/>
              </a:rPr>
            </a:br>
            <a:endParaRPr lang="en-ZA" dirty="0"/>
          </a:p>
        </p:txBody>
      </p:sp>
      <p:sp>
        <p:nvSpPr>
          <p:cNvPr id="3" name="Content Placeholder 2"/>
          <p:cNvSpPr>
            <a:spLocks noGrp="1"/>
          </p:cNvSpPr>
          <p:nvPr>
            <p:ph idx="1"/>
          </p:nvPr>
        </p:nvSpPr>
        <p:spPr/>
        <p:txBody>
          <a:bodyPr/>
          <a:lstStyle/>
          <a:p>
            <a:pPr marL="171450" lvl="0" indent="-171450" algn="just" defTabSz="685800">
              <a:lnSpc>
                <a:spcPct val="90000"/>
              </a:lnSpc>
              <a:spcBef>
                <a:spcPts val="750"/>
              </a:spcBef>
            </a:pPr>
            <a:r>
              <a:rPr lang="en-US" sz="2800" dirty="0" smtClean="0">
                <a:solidFill>
                  <a:prstClr val="black"/>
                </a:solidFill>
                <a:latin typeface="Arial" panose="020B0604020202020204" pitchFamily="34" charset="0"/>
                <a:cs typeface="Arial" panose="020B0604020202020204" pitchFamily="34" charset="0"/>
              </a:rPr>
              <a:t>The Principal was appointed May 2018 and assumed duty July 2018. </a:t>
            </a:r>
          </a:p>
          <a:p>
            <a:pPr marL="171450" lvl="0" indent="-171450" algn="just" defTabSz="685800">
              <a:lnSpc>
                <a:spcPct val="90000"/>
              </a:lnSpc>
              <a:spcBef>
                <a:spcPts val="750"/>
              </a:spcBef>
            </a:pPr>
            <a:endParaRPr lang="en-US" sz="2800" dirty="0">
              <a:solidFill>
                <a:prstClr val="black"/>
              </a:solidFill>
              <a:latin typeface="Arial" panose="020B0604020202020204" pitchFamily="34" charset="0"/>
              <a:cs typeface="Arial" panose="020B0604020202020204" pitchFamily="34" charset="0"/>
            </a:endParaRPr>
          </a:p>
          <a:p>
            <a:pPr marL="171450" lvl="0" indent="-171450" algn="just" defTabSz="685800">
              <a:lnSpc>
                <a:spcPct val="90000"/>
              </a:lnSpc>
              <a:spcBef>
                <a:spcPts val="750"/>
              </a:spcBef>
            </a:pPr>
            <a:r>
              <a:rPr lang="en-US" sz="2800" dirty="0" smtClean="0">
                <a:solidFill>
                  <a:prstClr val="black"/>
                </a:solidFill>
                <a:latin typeface="Arial" panose="020B0604020202020204" pitchFamily="34" charset="0"/>
                <a:cs typeface="Arial" panose="020B0604020202020204" pitchFamily="34" charset="0"/>
              </a:rPr>
              <a:t>The </a:t>
            </a:r>
            <a:r>
              <a:rPr lang="en-US" sz="2800" dirty="0">
                <a:solidFill>
                  <a:prstClr val="black"/>
                </a:solidFill>
                <a:latin typeface="Arial" panose="020B0604020202020204" pitchFamily="34" charset="0"/>
                <a:cs typeface="Arial" panose="020B0604020202020204" pitchFamily="34" charset="0"/>
              </a:rPr>
              <a:t>College </a:t>
            </a:r>
            <a:r>
              <a:rPr lang="en-US" sz="2800" dirty="0" smtClean="0">
                <a:solidFill>
                  <a:prstClr val="black"/>
                </a:solidFill>
                <a:latin typeface="Arial" panose="020B0604020202020204" pitchFamily="34" charset="0"/>
                <a:cs typeface="Arial" panose="020B0604020202020204" pitchFamily="34" charset="0"/>
              </a:rPr>
              <a:t>has Deputy </a:t>
            </a:r>
            <a:r>
              <a:rPr lang="en-US" sz="2800" dirty="0">
                <a:solidFill>
                  <a:prstClr val="black"/>
                </a:solidFill>
                <a:latin typeface="Arial" panose="020B0604020202020204" pitchFamily="34" charset="0"/>
                <a:cs typeface="Arial" panose="020B0604020202020204" pitchFamily="34" charset="0"/>
              </a:rPr>
              <a:t>Principal Finance, </a:t>
            </a:r>
            <a:r>
              <a:rPr lang="en-US" sz="2800" dirty="0" smtClean="0">
                <a:solidFill>
                  <a:prstClr val="black"/>
                </a:solidFill>
                <a:latin typeface="Arial" panose="020B0604020202020204" pitchFamily="34" charset="0"/>
                <a:cs typeface="Arial" panose="020B0604020202020204" pitchFamily="34" charset="0"/>
              </a:rPr>
              <a:t>Deputy </a:t>
            </a:r>
            <a:r>
              <a:rPr lang="en-US" sz="2800" dirty="0">
                <a:solidFill>
                  <a:prstClr val="black"/>
                </a:solidFill>
                <a:latin typeface="Arial" panose="020B0604020202020204" pitchFamily="34" charset="0"/>
                <a:cs typeface="Arial" panose="020B0604020202020204" pitchFamily="34" charset="0"/>
              </a:rPr>
              <a:t>Principal Academic Affairs, </a:t>
            </a:r>
            <a:r>
              <a:rPr lang="en-US" sz="2800" dirty="0" smtClean="0">
                <a:solidFill>
                  <a:prstClr val="black"/>
                </a:solidFill>
                <a:latin typeface="Arial" panose="020B0604020202020204" pitchFamily="34" charset="0"/>
                <a:cs typeface="Arial" panose="020B0604020202020204" pitchFamily="34" charset="0"/>
              </a:rPr>
              <a:t>Deputy </a:t>
            </a:r>
            <a:r>
              <a:rPr lang="en-US" sz="2800" dirty="0">
                <a:solidFill>
                  <a:prstClr val="black"/>
                </a:solidFill>
                <a:latin typeface="Arial" panose="020B0604020202020204" pitchFamily="34" charset="0"/>
                <a:cs typeface="Arial" panose="020B0604020202020204" pitchFamily="34" charset="0"/>
              </a:rPr>
              <a:t>Principal Corporate, </a:t>
            </a:r>
            <a:r>
              <a:rPr lang="en-US" sz="2800" dirty="0" smtClean="0">
                <a:solidFill>
                  <a:prstClr val="black"/>
                </a:solidFill>
                <a:latin typeface="Arial" panose="020B0604020202020204" pitchFamily="34" charset="0"/>
                <a:cs typeface="Arial" panose="020B0604020202020204" pitchFamily="34" charset="0"/>
              </a:rPr>
              <a:t>two (2) </a:t>
            </a:r>
            <a:r>
              <a:rPr lang="en-US" sz="2800" dirty="0">
                <a:solidFill>
                  <a:prstClr val="black"/>
                </a:solidFill>
                <a:latin typeface="Arial" panose="020B0604020202020204" pitchFamily="34" charset="0"/>
                <a:cs typeface="Arial" panose="020B0604020202020204" pitchFamily="34" charset="0"/>
              </a:rPr>
              <a:t>appointed Campus </a:t>
            </a:r>
            <a:r>
              <a:rPr lang="en-US" sz="2800" dirty="0" smtClean="0">
                <a:solidFill>
                  <a:prstClr val="black"/>
                </a:solidFill>
                <a:latin typeface="Arial" panose="020B0604020202020204" pitchFamily="34" charset="0"/>
                <a:cs typeface="Arial" panose="020B0604020202020204" pitchFamily="34" charset="0"/>
              </a:rPr>
              <a:t>Managers for Brits and Rustenburg Campus, and one (1) Acting Campus for </a:t>
            </a:r>
            <a:r>
              <a:rPr lang="en-US" sz="2800" dirty="0" err="1" smtClean="0">
                <a:solidFill>
                  <a:prstClr val="black"/>
                </a:solidFill>
                <a:latin typeface="Arial" panose="020B0604020202020204" pitchFamily="34" charset="0"/>
                <a:cs typeface="Arial" panose="020B0604020202020204" pitchFamily="34" charset="0"/>
              </a:rPr>
              <a:t>Mankwe</a:t>
            </a:r>
            <a:r>
              <a:rPr lang="en-US" sz="2800" dirty="0" smtClean="0">
                <a:solidFill>
                  <a:prstClr val="black"/>
                </a:solidFill>
                <a:latin typeface="Arial" panose="020B0604020202020204" pitchFamily="34" charset="0"/>
                <a:cs typeface="Arial" panose="020B0604020202020204" pitchFamily="34" charset="0"/>
              </a:rPr>
              <a:t> Campus.</a:t>
            </a:r>
          </a:p>
          <a:p>
            <a:pPr marL="0" lvl="0" indent="0" algn="just" defTabSz="685800">
              <a:lnSpc>
                <a:spcPct val="90000"/>
              </a:lnSpc>
              <a:spcBef>
                <a:spcPts val="750"/>
              </a:spcBef>
              <a:buNone/>
            </a:pPr>
            <a:endParaRPr lang="en-US" sz="2400" dirty="0" smtClean="0">
              <a:solidFill>
                <a:prstClr val="black"/>
              </a:solidFill>
              <a:latin typeface="Arial" panose="020B0604020202020204" pitchFamily="34" charset="0"/>
              <a:cs typeface="Arial" panose="020B0604020202020204" pitchFamily="34" charset="0"/>
            </a:endParaRPr>
          </a:p>
          <a:p>
            <a:pPr marL="0" indent="0">
              <a:buNone/>
            </a:pPr>
            <a:endParaRPr lang="en-ZA"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ct val="20000"/>
              </a:spcBef>
            </a:pPr>
            <a:r>
              <a:rPr lang="en-ZA" sz="3200" dirty="0">
                <a:solidFill>
                  <a:prstClr val="black"/>
                </a:solidFill>
                <a:latin typeface="Arial" panose="020B0604020202020204" pitchFamily="34" charset="0"/>
                <a:ea typeface="+mn-ea"/>
                <a:cs typeface="Arial" panose="020B0604020202020204" pitchFamily="34" charset="0"/>
              </a:rPr>
              <a:t>Interface between Management, </a:t>
            </a:r>
            <a:r>
              <a:rPr lang="en-ZA" sz="3200" dirty="0" smtClean="0">
                <a:solidFill>
                  <a:prstClr val="black"/>
                </a:solidFill>
                <a:latin typeface="Arial" panose="020B0604020202020204" pitchFamily="34" charset="0"/>
                <a:ea typeface="+mn-ea"/>
                <a:cs typeface="Arial" panose="020B0604020202020204" pitchFamily="34" charset="0"/>
              </a:rPr>
              <a:t/>
            </a:r>
            <a:br>
              <a:rPr lang="en-ZA" sz="3200" dirty="0" smtClean="0">
                <a:solidFill>
                  <a:prstClr val="black"/>
                </a:solidFill>
                <a:latin typeface="Arial" panose="020B0604020202020204" pitchFamily="34" charset="0"/>
                <a:ea typeface="+mn-ea"/>
                <a:cs typeface="Arial" panose="020B0604020202020204" pitchFamily="34" charset="0"/>
              </a:rPr>
            </a:br>
            <a:r>
              <a:rPr lang="en-ZA" sz="3200" dirty="0" smtClean="0">
                <a:solidFill>
                  <a:prstClr val="black"/>
                </a:solidFill>
                <a:latin typeface="Arial" panose="020B0604020202020204" pitchFamily="34" charset="0"/>
                <a:ea typeface="+mn-ea"/>
                <a:cs typeface="Arial" panose="020B0604020202020204" pitchFamily="34" charset="0"/>
              </a:rPr>
              <a:t>Students </a:t>
            </a:r>
            <a:r>
              <a:rPr lang="en-ZA" sz="3200" dirty="0">
                <a:solidFill>
                  <a:prstClr val="black"/>
                </a:solidFill>
                <a:latin typeface="Arial" panose="020B0604020202020204" pitchFamily="34" charset="0"/>
                <a:ea typeface="+mn-ea"/>
                <a:cs typeface="Arial" panose="020B0604020202020204" pitchFamily="34" charset="0"/>
              </a:rPr>
              <a:t>and Labour </a:t>
            </a:r>
          </a:p>
        </p:txBody>
      </p:sp>
      <p:sp>
        <p:nvSpPr>
          <p:cNvPr id="3" name="Content Placeholder 2"/>
          <p:cNvSpPr>
            <a:spLocks noGrp="1"/>
          </p:cNvSpPr>
          <p:nvPr>
            <p:ph idx="1"/>
          </p:nvPr>
        </p:nvSpPr>
        <p:spPr>
          <a:xfrm>
            <a:off x="457200" y="1600200"/>
            <a:ext cx="8229600" cy="4997152"/>
          </a:xfrm>
        </p:spPr>
        <p:txBody>
          <a:bodyPr>
            <a:noAutofit/>
          </a:bodyPr>
          <a:lstStyle/>
          <a:p>
            <a:pPr marL="0" lvl="0" indent="0" algn="just">
              <a:lnSpc>
                <a:spcPct val="107000"/>
              </a:lnSpc>
              <a:buNone/>
            </a:pPr>
            <a:r>
              <a:rPr lang="en-ZA" sz="1800" b="1" dirty="0">
                <a:latin typeface="Arial" panose="020B0604020202020204" pitchFamily="34" charset="0"/>
                <a:ea typeface="Calibri" panose="020F0502020204030204" pitchFamily="34" charset="0"/>
                <a:cs typeface="Arial" panose="020B0604020202020204" pitchFamily="34" charset="0"/>
              </a:rPr>
              <a:t>Interface between Management and </a:t>
            </a:r>
            <a:r>
              <a:rPr lang="en-ZA" sz="1800" b="1" dirty="0" smtClean="0">
                <a:latin typeface="Arial" panose="020B0604020202020204" pitchFamily="34" charset="0"/>
                <a:ea typeface="Calibri" panose="020F0502020204030204" pitchFamily="34" charset="0"/>
                <a:cs typeface="Arial" panose="020B0604020202020204" pitchFamily="34" charset="0"/>
              </a:rPr>
              <a:t>Labour</a:t>
            </a:r>
          </a:p>
          <a:p>
            <a:pPr marL="0" lvl="0" indent="0" algn="just">
              <a:lnSpc>
                <a:spcPct val="107000"/>
              </a:lnSpc>
              <a:buNone/>
            </a:pPr>
            <a:endParaRPr lang="en-ZA" sz="8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Symbol" panose="05050102010706020507" pitchFamily="18" charset="2"/>
              <a:buChar char=""/>
            </a:pPr>
            <a:r>
              <a:rPr lang="en-ZA" sz="1800" dirty="0" smtClean="0">
                <a:latin typeface="Arial" panose="020B0604020202020204" pitchFamily="34" charset="0"/>
                <a:ea typeface="Calibri" panose="020F0502020204030204" pitchFamily="34" charset="0"/>
                <a:cs typeface="Arial" panose="020B0604020202020204" pitchFamily="34" charset="0"/>
              </a:rPr>
              <a:t>Currently </a:t>
            </a:r>
            <a:r>
              <a:rPr lang="en-ZA" sz="1800" dirty="0">
                <a:latin typeface="Arial" panose="020B0604020202020204" pitchFamily="34" charset="0"/>
                <a:ea typeface="Calibri" panose="020F0502020204030204" pitchFamily="34" charset="0"/>
                <a:cs typeface="Arial" panose="020B0604020202020204" pitchFamily="34" charset="0"/>
              </a:rPr>
              <a:t>there are four Trade Unions that actively operate at the College, namely:</a:t>
            </a:r>
          </a:p>
          <a:p>
            <a:pPr lvl="1" algn="just">
              <a:lnSpc>
                <a:spcPct val="107000"/>
              </a:lnSpc>
              <a:buFont typeface="Courier New" panose="02070309020205020404" pitchFamily="49" charset="0"/>
              <a:buChar char="o"/>
            </a:pPr>
            <a:r>
              <a:rPr lang="en-ZA" sz="1800" dirty="0">
                <a:latin typeface="Arial" panose="020B0604020202020204" pitchFamily="34" charset="0"/>
                <a:ea typeface="Calibri" panose="020F0502020204030204" pitchFamily="34" charset="0"/>
                <a:cs typeface="Arial" panose="020B0604020202020204" pitchFamily="34" charset="0"/>
              </a:rPr>
              <a:t>NAPTOSA</a:t>
            </a:r>
          </a:p>
          <a:p>
            <a:pPr lvl="1" algn="just">
              <a:lnSpc>
                <a:spcPct val="107000"/>
              </a:lnSpc>
              <a:buFont typeface="Courier New" panose="02070309020205020404" pitchFamily="49" charset="0"/>
              <a:buChar char="o"/>
            </a:pPr>
            <a:r>
              <a:rPr lang="en-ZA" sz="1800" dirty="0">
                <a:latin typeface="Arial" panose="020B0604020202020204" pitchFamily="34" charset="0"/>
                <a:ea typeface="Calibri" panose="020F0502020204030204" pitchFamily="34" charset="0"/>
                <a:cs typeface="Arial" panose="020B0604020202020204" pitchFamily="34" charset="0"/>
              </a:rPr>
              <a:t>NEHAWU</a:t>
            </a:r>
          </a:p>
          <a:p>
            <a:pPr lvl="1" algn="just">
              <a:lnSpc>
                <a:spcPct val="107000"/>
              </a:lnSpc>
              <a:buFont typeface="Courier New" panose="02070309020205020404" pitchFamily="49" charset="0"/>
              <a:buChar char="o"/>
            </a:pPr>
            <a:r>
              <a:rPr lang="en-ZA" sz="1800" dirty="0">
                <a:latin typeface="Arial" panose="020B0604020202020204" pitchFamily="34" charset="0"/>
                <a:ea typeface="Calibri" panose="020F0502020204030204" pitchFamily="34" charset="0"/>
                <a:cs typeface="Arial" panose="020B0604020202020204" pitchFamily="34" charset="0"/>
              </a:rPr>
              <a:t>PSA; and</a:t>
            </a:r>
          </a:p>
          <a:p>
            <a:pPr lvl="1" algn="just">
              <a:lnSpc>
                <a:spcPct val="107000"/>
              </a:lnSpc>
              <a:buFont typeface="Courier New" panose="02070309020205020404" pitchFamily="49" charset="0"/>
              <a:buChar char="o"/>
            </a:pPr>
            <a:r>
              <a:rPr lang="en-ZA" sz="1800" dirty="0">
                <a:latin typeface="Arial" panose="020B0604020202020204" pitchFamily="34" charset="0"/>
                <a:ea typeface="Calibri" panose="020F0502020204030204" pitchFamily="34" charset="0"/>
                <a:cs typeface="Arial" panose="020B0604020202020204" pitchFamily="34" charset="0"/>
              </a:rPr>
              <a:t>SADTU</a:t>
            </a:r>
          </a:p>
          <a:p>
            <a:pPr lvl="0" algn="just">
              <a:lnSpc>
                <a:spcPct val="107000"/>
              </a:lnSpc>
              <a:buFont typeface="Symbol" panose="05050102010706020507" pitchFamily="18" charset="2"/>
              <a:buChar char=""/>
            </a:pPr>
            <a:r>
              <a:rPr lang="en-ZA" sz="1800" dirty="0">
                <a:latin typeface="Arial" panose="020B0604020202020204" pitchFamily="34" charset="0"/>
                <a:ea typeface="Calibri" panose="020F0502020204030204" pitchFamily="34" charset="0"/>
                <a:cs typeface="Arial" panose="020B0604020202020204" pitchFamily="34" charset="0"/>
              </a:rPr>
              <a:t>Management has a direct line of communication with each of the Trade Unions </a:t>
            </a:r>
            <a:r>
              <a:rPr lang="en-ZA" sz="1800" dirty="0" smtClean="0">
                <a:latin typeface="Arial" panose="020B0604020202020204" pitchFamily="34" charset="0"/>
                <a:ea typeface="Calibri" panose="020F0502020204030204" pitchFamily="34" charset="0"/>
                <a:cs typeface="Arial" panose="020B0604020202020204" pitchFamily="34" charset="0"/>
              </a:rPr>
              <a:t>.</a:t>
            </a:r>
            <a:endParaRPr lang="en-ZA" sz="18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Symbol" panose="05050102010706020507" pitchFamily="18" charset="2"/>
              <a:buChar char=""/>
            </a:pPr>
            <a:r>
              <a:rPr lang="en-ZA" sz="1800" dirty="0">
                <a:latin typeface="Arial" panose="020B0604020202020204" pitchFamily="34" charset="0"/>
                <a:ea typeface="Calibri" panose="020F0502020204030204" pitchFamily="34" charset="0"/>
                <a:cs typeface="Arial" panose="020B0604020202020204" pitchFamily="34" charset="0"/>
              </a:rPr>
              <a:t>Management has also established a structured forum through which meetings can be held with the Unions as a combined bloc. </a:t>
            </a:r>
            <a:endParaRPr lang="en-ZA" sz="18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Symbol" panose="05050102010706020507" pitchFamily="18" charset="2"/>
              <a:buChar char=""/>
            </a:pPr>
            <a:r>
              <a:rPr lang="en-ZA" sz="1800" dirty="0">
                <a:solidFill>
                  <a:prstClr val="black"/>
                </a:solidFill>
                <a:latin typeface="Arial" panose="020B0604020202020204" pitchFamily="34" charset="0"/>
                <a:ea typeface="Calibri" panose="020F0502020204030204" pitchFamily="34" charset="0"/>
                <a:cs typeface="Arial" panose="020B0604020202020204" pitchFamily="34" charset="0"/>
              </a:rPr>
              <a:t>It must be indicated that the above meetings between the College Management and Social Partners would be additional to the meetings that would have been held between the Management of each Site/Campus and the Branch Leadership of the Union resident at that particular site/Campus.</a:t>
            </a:r>
          </a:p>
          <a:p>
            <a:pPr lvl="0" algn="just">
              <a:lnSpc>
                <a:spcPct val="107000"/>
              </a:lnSpc>
              <a:buFont typeface="Symbol" panose="05050102010706020507" pitchFamily="18" charset="2"/>
              <a:buChar char=""/>
            </a:pPr>
            <a:endParaRPr lang="en-ZA" sz="1800" dirty="0" smtClean="0">
              <a:latin typeface="Arial" panose="020B0604020202020204" pitchFamily="34" charset="0"/>
              <a:ea typeface="Calibri" panose="020F0502020204030204" pitchFamily="34" charset="0"/>
              <a:cs typeface="Arial" panose="020B0604020202020204" pitchFamily="34" charset="0"/>
            </a:endParaRPr>
          </a:p>
          <a:p>
            <a:endParaRPr lang="en-ZA" sz="15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solidFill>
                  <a:prstClr val="black"/>
                </a:solidFill>
                <a:latin typeface="Arial" panose="020B0604020202020204" pitchFamily="34" charset="0"/>
                <a:cs typeface="Arial" panose="020B0604020202020204" pitchFamily="34" charset="0"/>
              </a:rPr>
              <a:t>Interface between Management, </a:t>
            </a:r>
            <a:br>
              <a:rPr lang="en-ZA" sz="3200" dirty="0">
                <a:solidFill>
                  <a:prstClr val="black"/>
                </a:solidFill>
                <a:latin typeface="Arial" panose="020B0604020202020204" pitchFamily="34" charset="0"/>
                <a:cs typeface="Arial" panose="020B0604020202020204" pitchFamily="34" charset="0"/>
              </a:rPr>
            </a:br>
            <a:r>
              <a:rPr lang="en-ZA" sz="3200" dirty="0">
                <a:solidFill>
                  <a:prstClr val="black"/>
                </a:solidFill>
                <a:latin typeface="Arial" panose="020B0604020202020204" pitchFamily="34" charset="0"/>
                <a:cs typeface="Arial" panose="020B0604020202020204" pitchFamily="34" charset="0"/>
              </a:rPr>
              <a:t>Students and Labour </a:t>
            </a:r>
            <a:r>
              <a:rPr lang="en-ZA" sz="1800" b="1" i="1" dirty="0">
                <a:solidFill>
                  <a:prstClr val="black"/>
                </a:solidFill>
                <a:latin typeface="Arial" panose="020B0604020202020204" pitchFamily="34" charset="0"/>
                <a:cs typeface="Arial" panose="020B0604020202020204" pitchFamily="34" charset="0"/>
              </a:rPr>
              <a:t>(continues)</a:t>
            </a:r>
            <a:endParaRPr lang="en-ZA" dirty="0"/>
          </a:p>
        </p:txBody>
      </p:sp>
      <p:sp>
        <p:nvSpPr>
          <p:cNvPr id="3" name="Content Placeholder 2"/>
          <p:cNvSpPr>
            <a:spLocks noGrp="1"/>
          </p:cNvSpPr>
          <p:nvPr>
            <p:ph idx="1"/>
          </p:nvPr>
        </p:nvSpPr>
        <p:spPr>
          <a:xfrm>
            <a:off x="457200" y="1600200"/>
            <a:ext cx="8229600" cy="5257800"/>
          </a:xfrm>
        </p:spPr>
        <p:txBody>
          <a:bodyPr>
            <a:normAutofit fontScale="25000" lnSpcReduction="20000"/>
          </a:bodyPr>
          <a:lstStyle/>
          <a:p>
            <a:pPr marL="0" lvl="0" indent="0" algn="just">
              <a:lnSpc>
                <a:spcPct val="107000"/>
              </a:lnSpc>
              <a:buNone/>
            </a:pPr>
            <a:r>
              <a:rPr lang="en-ZA" sz="8000" b="1" dirty="0">
                <a:latin typeface="Arial" panose="020B0604020202020204" pitchFamily="34" charset="0"/>
                <a:ea typeface="Calibri" panose="020F0502020204030204" pitchFamily="34" charset="0"/>
                <a:cs typeface="Arial" panose="020B0604020202020204" pitchFamily="34" charset="0"/>
              </a:rPr>
              <a:t>Interface between Management and Labour</a:t>
            </a:r>
          </a:p>
          <a:p>
            <a:pPr marL="0" lvl="0" indent="0" algn="just">
              <a:lnSpc>
                <a:spcPct val="107000"/>
              </a:lnSpc>
              <a:buNone/>
            </a:pPr>
            <a:endParaRPr lang="en-ZA" sz="8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Symbol" panose="05050102010706020507" pitchFamily="18" charset="2"/>
              <a:buChar char=""/>
            </a:pPr>
            <a:r>
              <a:rPr lang="en-ZA" sz="8000" dirty="0" smtClean="0">
                <a:latin typeface="Arial" panose="020B0604020202020204" pitchFamily="34" charset="0"/>
                <a:ea typeface="Calibri" panose="020F0502020204030204" pitchFamily="34" charset="0"/>
                <a:cs typeface="Arial" panose="020B0604020202020204" pitchFamily="34" charset="0"/>
              </a:rPr>
              <a:t>The </a:t>
            </a:r>
            <a:r>
              <a:rPr lang="en-ZA" sz="8000" dirty="0">
                <a:latin typeface="Arial" panose="020B0604020202020204" pitchFamily="34" charset="0"/>
                <a:ea typeface="Calibri" panose="020F0502020204030204" pitchFamily="34" charset="0"/>
                <a:cs typeface="Arial" panose="020B0604020202020204" pitchFamily="34" charset="0"/>
              </a:rPr>
              <a:t>Social Partners are also consistently involved in the recruitment and selection of employees in line with the public service regulations and applicable collective agreements.</a:t>
            </a:r>
          </a:p>
          <a:p>
            <a:pPr lvl="0" algn="just">
              <a:lnSpc>
                <a:spcPct val="107000"/>
              </a:lnSpc>
              <a:buFont typeface="Symbol" panose="05050102010706020507" pitchFamily="18" charset="2"/>
              <a:buChar char=""/>
            </a:pPr>
            <a:r>
              <a:rPr lang="en-ZA" sz="8000" dirty="0">
                <a:latin typeface="Arial" panose="020B0604020202020204" pitchFamily="34" charset="0"/>
                <a:ea typeface="Calibri" panose="020F0502020204030204" pitchFamily="34" charset="0"/>
                <a:cs typeface="Arial" panose="020B0604020202020204" pitchFamily="34" charset="0"/>
              </a:rPr>
              <a:t>Social Partners are consulted in the development of Employee Health and Wellness </a:t>
            </a:r>
            <a:r>
              <a:rPr lang="en-ZA" sz="8000" dirty="0" smtClean="0">
                <a:latin typeface="Arial" panose="020B0604020202020204" pitchFamily="34" charset="0"/>
                <a:ea typeface="Calibri" panose="020F0502020204030204" pitchFamily="34" charset="0"/>
                <a:cs typeface="Arial" panose="020B0604020202020204" pitchFamily="34" charset="0"/>
              </a:rPr>
              <a:t>Programmes.</a:t>
            </a:r>
          </a:p>
          <a:p>
            <a:pPr lvl="0" algn="just">
              <a:lnSpc>
                <a:spcPct val="107000"/>
              </a:lnSpc>
              <a:buFont typeface="Symbol" panose="05050102010706020507" pitchFamily="18" charset="2"/>
              <a:buChar char=""/>
            </a:pPr>
            <a:r>
              <a:rPr lang="en-ZA" sz="8000" dirty="0" smtClean="0">
                <a:latin typeface="Arial" panose="020B0604020202020204" pitchFamily="34" charset="0"/>
                <a:ea typeface="Calibri" panose="020F0502020204030204" pitchFamily="34" charset="0"/>
                <a:cs typeface="Arial" panose="020B0604020202020204" pitchFamily="34" charset="0"/>
              </a:rPr>
              <a:t>They </a:t>
            </a:r>
            <a:r>
              <a:rPr lang="en-ZA" sz="8000" dirty="0">
                <a:latin typeface="Arial" panose="020B0604020202020204" pitchFamily="34" charset="0"/>
                <a:ea typeface="Calibri" panose="020F0502020204030204" pitchFamily="34" charset="0"/>
                <a:cs typeface="Arial" panose="020B0604020202020204" pitchFamily="34" charset="0"/>
              </a:rPr>
              <a:t>will also actively participate in the matching and placement of staff as envisaged by the Department’s recently approved Post Provisioning Norms.</a:t>
            </a:r>
          </a:p>
          <a:p>
            <a:pPr lvl="0" algn="just">
              <a:lnSpc>
                <a:spcPct val="107000"/>
              </a:lnSpc>
              <a:buFont typeface="Symbol" panose="05050102010706020507" pitchFamily="18" charset="2"/>
              <a:buChar char=""/>
            </a:pPr>
            <a:r>
              <a:rPr lang="en-ZA" sz="8000" dirty="0">
                <a:latin typeface="Arial" panose="020B0604020202020204" pitchFamily="34" charset="0"/>
                <a:ea typeface="Calibri" panose="020F0502020204030204" pitchFamily="34" charset="0"/>
                <a:cs typeface="Arial" panose="020B0604020202020204" pitchFamily="34" charset="0"/>
              </a:rPr>
              <a:t>It can therefore be said that there is generally a sound relationship between Management and Organised Labour .</a:t>
            </a:r>
            <a:endParaRPr lang="en-ZA" sz="80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buFont typeface="Symbol" panose="05050102010706020507" pitchFamily="18" charset="2"/>
              <a:buChar char=""/>
            </a:pPr>
            <a:r>
              <a:rPr lang="en-ZA" sz="8000" dirty="0" smtClean="0">
                <a:latin typeface="Arial" panose="020B0604020202020204" pitchFamily="34" charset="0"/>
                <a:ea typeface="Calibri" panose="020F0502020204030204" pitchFamily="34" charset="0"/>
                <a:cs typeface="Arial" panose="020B0604020202020204" pitchFamily="34" charset="0"/>
              </a:rPr>
              <a:t>This </a:t>
            </a:r>
            <a:r>
              <a:rPr lang="en-ZA" sz="8000" dirty="0">
                <a:latin typeface="Arial" panose="020B0604020202020204" pitchFamily="34" charset="0"/>
                <a:ea typeface="Calibri" panose="020F0502020204030204" pitchFamily="34" charset="0"/>
                <a:cs typeface="Arial" panose="020B0604020202020204" pitchFamily="34" charset="0"/>
              </a:rPr>
              <a:t>can be attested by the relatively peaceful organisational climate that the College has enjoyed over the years.</a:t>
            </a:r>
          </a:p>
          <a:p>
            <a:endParaRPr lang="en-ZA" dirty="0"/>
          </a:p>
        </p:txBody>
      </p:sp>
    </p:spTree>
    <p:extLst>
      <p:ext uri="{BB962C8B-B14F-4D97-AF65-F5344CB8AC3E}">
        <p14:creationId xmlns:p14="http://schemas.microsoft.com/office/powerpoint/2010/main" val="119075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solidFill>
                  <a:prstClr val="black"/>
                </a:solidFill>
                <a:latin typeface="Arial" panose="020B0604020202020204" pitchFamily="34" charset="0"/>
                <a:cs typeface="Arial" panose="020B0604020202020204" pitchFamily="34" charset="0"/>
              </a:rPr>
              <a:t>Interface between Management, </a:t>
            </a:r>
            <a:br>
              <a:rPr lang="en-ZA" sz="3200" dirty="0">
                <a:solidFill>
                  <a:prstClr val="black"/>
                </a:solidFill>
                <a:latin typeface="Arial" panose="020B0604020202020204" pitchFamily="34" charset="0"/>
                <a:cs typeface="Arial" panose="020B0604020202020204" pitchFamily="34" charset="0"/>
              </a:rPr>
            </a:br>
            <a:r>
              <a:rPr lang="en-ZA" sz="3200" dirty="0">
                <a:solidFill>
                  <a:prstClr val="black"/>
                </a:solidFill>
                <a:latin typeface="Arial" panose="020B0604020202020204" pitchFamily="34" charset="0"/>
                <a:cs typeface="Arial" panose="020B0604020202020204" pitchFamily="34" charset="0"/>
              </a:rPr>
              <a:t>Students and Labour </a:t>
            </a:r>
            <a:r>
              <a:rPr lang="en-ZA" sz="1800" b="1" i="1" dirty="0">
                <a:solidFill>
                  <a:prstClr val="black"/>
                </a:solidFill>
                <a:latin typeface="Arial" panose="020B0604020202020204" pitchFamily="34" charset="0"/>
                <a:cs typeface="Arial" panose="020B0604020202020204" pitchFamily="34" charset="0"/>
              </a:rPr>
              <a:t>(continues)</a:t>
            </a:r>
            <a:endParaRPr lang="en-ZA" dirty="0"/>
          </a:p>
        </p:txBody>
      </p:sp>
      <p:sp>
        <p:nvSpPr>
          <p:cNvPr id="3" name="Content Placeholder 2"/>
          <p:cNvSpPr>
            <a:spLocks noGrp="1"/>
          </p:cNvSpPr>
          <p:nvPr>
            <p:ph idx="1"/>
          </p:nvPr>
        </p:nvSpPr>
        <p:spPr/>
        <p:txBody>
          <a:bodyPr>
            <a:normAutofit fontScale="62500" lnSpcReduction="20000"/>
          </a:bodyPr>
          <a:lstStyle/>
          <a:p>
            <a:pPr marL="0" lvl="0" indent="0" algn="just">
              <a:lnSpc>
                <a:spcPct val="107000"/>
              </a:lnSpc>
              <a:buNone/>
            </a:pPr>
            <a:r>
              <a:rPr lang="en-ZA" sz="3400" b="1" dirty="0">
                <a:solidFill>
                  <a:prstClr val="black"/>
                </a:solidFill>
                <a:latin typeface="Arial" panose="020B0604020202020204" pitchFamily="34" charset="0"/>
                <a:ea typeface="Calibri" panose="020F0502020204030204" pitchFamily="34" charset="0"/>
                <a:cs typeface="Arial" panose="020B0604020202020204" pitchFamily="34" charset="0"/>
              </a:rPr>
              <a:t>Interface between Management </a:t>
            </a:r>
            <a:r>
              <a:rPr lang="en-ZA" sz="34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and SRC </a:t>
            </a:r>
            <a:endParaRPr lang="en-ZA" sz="3400" b="1"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800"/>
              </a:spcAft>
              <a:buNone/>
            </a:pPr>
            <a:r>
              <a:rPr lang="en-ZA" dirty="0">
                <a:latin typeface="Arial" panose="020B0604020202020204" pitchFamily="34" charset="0"/>
                <a:ea typeface="Calibri" panose="020F0502020204030204" pitchFamily="34" charset="0"/>
                <a:cs typeface="Times New Roman" panose="02020603050405020304" pitchFamily="18" charset="0"/>
              </a:rPr>
              <a:t> </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42925" lvl="0" indent="-542925" algn="just">
              <a:lnSpc>
                <a:spcPct val="120000"/>
              </a:lnSpc>
              <a:spcBef>
                <a:spcPts val="0"/>
              </a:spcBef>
              <a:buFont typeface="Symbol" panose="05050102010706020507" pitchFamily="18" charset="2"/>
              <a:buChar char=""/>
            </a:pPr>
            <a:r>
              <a:rPr lang="en-ZA" dirty="0">
                <a:latin typeface="Arial" panose="020B0604020202020204" pitchFamily="34" charset="0"/>
                <a:ea typeface="Calibri" panose="020F0502020204030204" pitchFamily="34" charset="0"/>
                <a:cs typeface="Times New Roman" panose="02020603050405020304" pitchFamily="18" charset="0"/>
              </a:rPr>
              <a:t>SRC </a:t>
            </a:r>
            <a:r>
              <a:rPr lang="en-ZA" dirty="0" smtClean="0">
                <a:latin typeface="Arial" panose="020B0604020202020204" pitchFamily="34" charset="0"/>
                <a:ea typeface="Calibri" panose="020F0502020204030204" pitchFamily="34" charset="0"/>
                <a:cs typeface="Times New Roman" panose="02020603050405020304" pitchFamily="18" charset="0"/>
              </a:rPr>
              <a:t>Training 08 </a:t>
            </a:r>
            <a:r>
              <a:rPr lang="en-ZA" dirty="0">
                <a:latin typeface="Arial" panose="020B0604020202020204" pitchFamily="34" charset="0"/>
                <a:ea typeface="Calibri" panose="020F0502020204030204" pitchFamily="34" charset="0"/>
                <a:cs typeface="Times New Roman" panose="02020603050405020304" pitchFamily="18" charset="0"/>
              </a:rPr>
              <a:t>– 10 March 2019</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42925" lvl="0" indent="-542925" algn="just">
              <a:lnSpc>
                <a:spcPct val="120000"/>
              </a:lnSpc>
              <a:spcBef>
                <a:spcPts val="0"/>
              </a:spcBef>
              <a:buFont typeface="Symbol" panose="05050102010706020507" pitchFamily="18" charset="2"/>
              <a:buChar char=""/>
            </a:pPr>
            <a:r>
              <a:rPr lang="en-ZA" dirty="0">
                <a:latin typeface="Arial" panose="020B0604020202020204" pitchFamily="34" charset="0"/>
                <a:ea typeface="Calibri" panose="020F0502020204030204" pitchFamily="34" charset="0"/>
                <a:cs typeface="Times New Roman" panose="02020603050405020304" pitchFamily="18" charset="0"/>
              </a:rPr>
              <a:t>SRC Mid-year </a:t>
            </a:r>
            <a:r>
              <a:rPr lang="en-ZA" dirty="0" smtClean="0">
                <a:latin typeface="Arial" panose="020B0604020202020204" pitchFamily="34" charset="0"/>
                <a:ea typeface="Calibri" panose="020F0502020204030204" pitchFamily="34" charset="0"/>
                <a:cs typeface="Times New Roman" panose="02020603050405020304" pitchFamily="18" charset="0"/>
              </a:rPr>
              <a:t>Review: 19 </a:t>
            </a:r>
            <a:r>
              <a:rPr lang="en-ZA" dirty="0">
                <a:latin typeface="Arial" panose="020B0604020202020204" pitchFamily="34" charset="0"/>
                <a:ea typeface="Calibri" panose="020F0502020204030204" pitchFamily="34" charset="0"/>
                <a:cs typeface="Times New Roman" panose="02020603050405020304" pitchFamily="18" charset="0"/>
              </a:rPr>
              <a:t>– 21 July 2019</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42925" lvl="0" indent="-542925" algn="just">
              <a:lnSpc>
                <a:spcPct val="120000"/>
              </a:lnSpc>
              <a:spcBef>
                <a:spcPts val="0"/>
              </a:spcBef>
              <a:buFont typeface="Symbol" panose="05050102010706020507" pitchFamily="18" charset="2"/>
              <a:buChar char=""/>
            </a:pPr>
            <a:r>
              <a:rPr lang="en-ZA" dirty="0">
                <a:latin typeface="Arial" panose="020B0604020202020204" pitchFamily="34" charset="0"/>
                <a:ea typeface="Calibri" panose="020F0502020204030204" pitchFamily="34" charset="0"/>
                <a:cs typeface="Times New Roman" panose="02020603050405020304" pitchFamily="18" charset="0"/>
              </a:rPr>
              <a:t>SRC President meeting with the </a:t>
            </a:r>
            <a:r>
              <a:rPr lang="en-ZA" dirty="0" smtClean="0">
                <a:latin typeface="Arial" panose="020B0604020202020204" pitchFamily="34" charset="0"/>
                <a:ea typeface="Calibri" panose="020F0502020204030204" pitchFamily="34" charset="0"/>
                <a:cs typeface="Times New Roman" panose="02020603050405020304" pitchFamily="18" charset="0"/>
              </a:rPr>
              <a:t>Principal: September </a:t>
            </a:r>
            <a:r>
              <a:rPr lang="en-ZA" dirty="0">
                <a:latin typeface="Arial" panose="020B0604020202020204" pitchFamily="34" charset="0"/>
                <a:ea typeface="Calibri" panose="020F0502020204030204" pitchFamily="34" charset="0"/>
                <a:cs typeface="Times New Roman" panose="02020603050405020304" pitchFamily="18" charset="0"/>
              </a:rPr>
              <a:t>2019</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42925" lvl="0" indent="-542925" algn="just">
              <a:lnSpc>
                <a:spcPct val="120000"/>
              </a:lnSpc>
              <a:spcBef>
                <a:spcPts val="0"/>
              </a:spcBef>
              <a:buFont typeface="Symbol" panose="05050102010706020507" pitchFamily="18" charset="2"/>
              <a:buChar char=""/>
            </a:pPr>
            <a:r>
              <a:rPr lang="en-ZA" dirty="0" smtClean="0">
                <a:latin typeface="Arial" panose="020B0604020202020204" pitchFamily="34" charset="0"/>
                <a:ea typeface="Calibri" panose="020F0502020204030204" pitchFamily="34" charset="0"/>
                <a:cs typeface="Times New Roman" panose="02020603050405020304" pitchFamily="18" charset="0"/>
              </a:rPr>
              <a:t>SRC and Student Formations </a:t>
            </a:r>
            <a:r>
              <a:rPr lang="en-ZA" dirty="0" err="1" smtClean="0">
                <a:latin typeface="Arial" panose="020B0604020202020204" pitchFamily="34" charset="0"/>
                <a:ea typeface="Calibri" panose="020F0502020204030204" pitchFamily="34" charset="0"/>
                <a:cs typeface="Times New Roman" panose="02020603050405020304" pitchFamily="18" charset="0"/>
              </a:rPr>
              <a:t>Lekgotla</a:t>
            </a:r>
            <a:r>
              <a:rPr lang="en-ZA" dirty="0" smtClean="0">
                <a:latin typeface="Arial" panose="020B0604020202020204" pitchFamily="34" charset="0"/>
                <a:ea typeface="Calibri" panose="020F0502020204030204" pitchFamily="34" charset="0"/>
                <a:cs typeface="Times New Roman" panose="02020603050405020304" pitchFamily="18" charset="0"/>
              </a:rPr>
              <a:t>: 18 </a:t>
            </a:r>
            <a:r>
              <a:rPr lang="en-ZA" dirty="0">
                <a:latin typeface="Arial" panose="020B0604020202020204" pitchFamily="34" charset="0"/>
                <a:ea typeface="Calibri" panose="020F0502020204030204" pitchFamily="34" charset="0"/>
                <a:cs typeface="Times New Roman" panose="02020603050405020304" pitchFamily="18" charset="0"/>
              </a:rPr>
              <a:t>– 20 October 2019</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pPr marL="542925" lvl="0" indent="-542925" algn="just">
              <a:lnSpc>
                <a:spcPct val="120000"/>
              </a:lnSpc>
              <a:spcBef>
                <a:spcPts val="0"/>
              </a:spcBef>
              <a:spcAft>
                <a:spcPts val="800"/>
              </a:spcAft>
              <a:buFont typeface="Symbol" panose="05050102010706020507" pitchFamily="18" charset="2"/>
              <a:buChar char=""/>
            </a:pPr>
            <a:r>
              <a:rPr lang="en-ZA" dirty="0">
                <a:latin typeface="Arial" panose="020B0604020202020204" pitchFamily="34" charset="0"/>
                <a:ea typeface="Calibri" panose="020F0502020204030204" pitchFamily="34" charset="0"/>
                <a:cs typeface="Times New Roman" panose="02020603050405020304" pitchFamily="18" charset="0"/>
              </a:rPr>
              <a:t>SRC and Student </a:t>
            </a:r>
            <a:r>
              <a:rPr lang="en-ZA" dirty="0" smtClean="0">
                <a:latin typeface="Arial" panose="020B0604020202020204" pitchFamily="34" charset="0"/>
                <a:ea typeface="Calibri" panose="020F0502020204030204" pitchFamily="34" charset="0"/>
                <a:cs typeface="Times New Roman" panose="02020603050405020304" pitchFamily="18" charset="0"/>
              </a:rPr>
              <a:t>Formations </a:t>
            </a:r>
            <a:r>
              <a:rPr lang="en-ZA" dirty="0">
                <a:latin typeface="Arial" panose="020B0604020202020204" pitchFamily="34" charset="0"/>
                <a:ea typeface="Calibri" panose="020F0502020204030204" pitchFamily="34" charset="0"/>
                <a:cs typeface="Times New Roman" panose="02020603050405020304" pitchFamily="18" charset="0"/>
              </a:rPr>
              <a:t>meeting with Senior Management and Management Board </a:t>
            </a:r>
            <a:r>
              <a:rPr lang="en-ZA" dirty="0" smtClean="0">
                <a:latin typeface="Arial" panose="020B0604020202020204" pitchFamily="34" charset="0"/>
                <a:ea typeface="Calibri" panose="020F0502020204030204" pitchFamily="34" charset="0"/>
                <a:cs typeface="Times New Roman" panose="02020603050405020304" pitchFamily="18" charset="0"/>
              </a:rPr>
              <a:t>members: To </a:t>
            </a:r>
            <a:r>
              <a:rPr lang="en-ZA" dirty="0">
                <a:latin typeface="Arial" panose="020B0604020202020204" pitchFamily="34" charset="0"/>
                <a:ea typeface="Calibri" panose="020F0502020204030204" pitchFamily="34" charset="0"/>
                <a:cs typeface="Times New Roman" panose="02020603050405020304" pitchFamily="18" charset="0"/>
              </a:rPr>
              <a:t>engage regarding the failed </a:t>
            </a:r>
            <a:r>
              <a:rPr lang="en-ZA" dirty="0">
                <a:latin typeface="Arial" panose="020B0604020202020204" pitchFamily="34" charset="0"/>
                <a:ea typeface="Calibri" panose="020F0502020204030204" pitchFamily="34" charset="0"/>
                <a:cs typeface="Arial" panose="020B0604020202020204" pitchFamily="34" charset="0"/>
              </a:rPr>
              <a:t>SRC </a:t>
            </a:r>
            <a:r>
              <a:rPr lang="en-ZA" dirty="0" err="1">
                <a:latin typeface="Arial" panose="020B0604020202020204" pitchFamily="34" charset="0"/>
                <a:ea typeface="Calibri" panose="020F0502020204030204" pitchFamily="34" charset="0"/>
                <a:cs typeface="Arial" panose="020B0604020202020204" pitchFamily="34" charset="0"/>
              </a:rPr>
              <a:t>Lekgotla</a:t>
            </a:r>
            <a:r>
              <a:rPr lang="en-ZA" dirty="0">
                <a:latin typeface="Arial" panose="020B0604020202020204" pitchFamily="34" charset="0"/>
                <a:ea typeface="Calibri" panose="020F0502020204030204" pitchFamily="34" charset="0"/>
                <a:cs typeface="Arial" panose="020B0604020202020204" pitchFamily="34" charset="0"/>
              </a:rPr>
              <a:t> </a:t>
            </a:r>
            <a:r>
              <a:rPr lang="en-ZA" dirty="0" smtClean="0">
                <a:latin typeface="Arial" panose="020B0604020202020204" pitchFamily="34" charset="0"/>
                <a:ea typeface="Calibri" panose="020F0502020204030204" pitchFamily="34" charset="0"/>
                <a:cs typeface="Arial" panose="020B0604020202020204" pitchFamily="34" charset="0"/>
              </a:rPr>
              <a:t>21 </a:t>
            </a:r>
            <a:r>
              <a:rPr lang="en-ZA" dirty="0">
                <a:latin typeface="Arial" panose="020B0604020202020204" pitchFamily="34" charset="0"/>
                <a:ea typeface="Calibri" panose="020F0502020204030204" pitchFamily="34" charset="0"/>
                <a:cs typeface="Arial" panose="020B0604020202020204" pitchFamily="34" charset="0"/>
              </a:rPr>
              <a:t>October </a:t>
            </a:r>
            <a:r>
              <a:rPr lang="en-ZA" dirty="0" smtClean="0">
                <a:latin typeface="Arial" panose="020B0604020202020204" pitchFamily="34" charset="0"/>
                <a:ea typeface="Calibri" panose="020F0502020204030204" pitchFamily="34" charset="0"/>
                <a:cs typeface="Arial" panose="020B0604020202020204" pitchFamily="34" charset="0"/>
              </a:rPr>
              <a:t>2019</a:t>
            </a:r>
            <a:endParaRPr lang="en-ZA" dirty="0">
              <a:latin typeface="Arial" panose="020B0604020202020204" pitchFamily="34" charset="0"/>
              <a:ea typeface="Calibri" panose="020F0502020204030204" pitchFamily="34" charset="0"/>
              <a:cs typeface="Arial" panose="020B0604020202020204" pitchFamily="34" charset="0"/>
            </a:endParaRPr>
          </a:p>
          <a:p>
            <a:pPr marL="542925" lvl="0" indent="-542925" algn="just">
              <a:lnSpc>
                <a:spcPct val="120000"/>
              </a:lnSpc>
              <a:spcBef>
                <a:spcPts val="0"/>
              </a:spcBef>
              <a:spcAft>
                <a:spcPts val="800"/>
              </a:spcAft>
              <a:buFont typeface="Symbol" panose="05050102010706020507" pitchFamily="18" charset="2"/>
              <a:buChar char=""/>
            </a:pPr>
            <a:r>
              <a:rPr lang="en-ZA" dirty="0" smtClean="0">
                <a:latin typeface="Arial" panose="020B0604020202020204" pitchFamily="34" charset="0"/>
                <a:ea typeface="Calibri" panose="020F0502020204030204" pitchFamily="34" charset="0"/>
                <a:cs typeface="Arial" panose="020B0604020202020204" pitchFamily="34" charset="0"/>
              </a:rPr>
              <a:t>SRC Strike: confrontation of </a:t>
            </a:r>
            <a:r>
              <a:rPr lang="en-ZA" dirty="0" err="1" smtClean="0">
                <a:latin typeface="Arial" panose="020B0604020202020204" pitchFamily="34" charset="0"/>
                <a:ea typeface="Calibri" panose="020F0502020204030204" pitchFamily="34" charset="0"/>
                <a:cs typeface="Arial" panose="020B0604020202020204" pitchFamily="34" charset="0"/>
              </a:rPr>
              <a:t>Mankwe</a:t>
            </a:r>
            <a:r>
              <a:rPr lang="en-ZA" dirty="0" smtClean="0">
                <a:latin typeface="Arial" panose="020B0604020202020204" pitchFamily="34" charset="0"/>
                <a:ea typeface="Calibri" panose="020F0502020204030204" pitchFamily="34" charset="0"/>
                <a:cs typeface="Arial" panose="020B0604020202020204" pitchFamily="34" charset="0"/>
              </a:rPr>
              <a:t> Campus with Security Guards that lead to injured students </a:t>
            </a:r>
          </a:p>
          <a:p>
            <a:pPr marL="542925" lvl="0" indent="-542925" algn="just">
              <a:lnSpc>
                <a:spcPct val="120000"/>
              </a:lnSpc>
              <a:spcBef>
                <a:spcPts val="0"/>
              </a:spcBef>
              <a:spcAft>
                <a:spcPts val="800"/>
              </a:spcAft>
              <a:buFont typeface="Symbol" panose="05050102010706020507" pitchFamily="18" charset="2"/>
              <a:buChar char=""/>
            </a:pPr>
            <a:r>
              <a:rPr lang="en-ZA" dirty="0" smtClean="0">
                <a:latin typeface="Arial" panose="020B0604020202020204" pitchFamily="34" charset="0"/>
                <a:ea typeface="Calibri" panose="020F0502020204030204" pitchFamily="34" charset="0"/>
                <a:cs typeface="Times New Roman" panose="02020603050405020304" pitchFamily="18" charset="0"/>
              </a:rPr>
              <a:t>SRC </a:t>
            </a:r>
            <a:r>
              <a:rPr lang="en-ZA" dirty="0">
                <a:latin typeface="Arial" panose="020B0604020202020204" pitchFamily="34" charset="0"/>
                <a:ea typeface="Calibri" panose="020F0502020204030204" pitchFamily="34" charset="0"/>
                <a:cs typeface="Times New Roman" panose="02020603050405020304" pitchFamily="18" charset="0"/>
              </a:rPr>
              <a:t>reps and Community </a:t>
            </a:r>
            <a:r>
              <a:rPr lang="en-ZA" dirty="0" smtClean="0">
                <a:latin typeface="Arial" panose="020B0604020202020204" pitchFamily="34" charset="0"/>
                <a:ea typeface="Calibri" panose="020F0502020204030204" pitchFamily="34" charset="0"/>
                <a:cs typeface="Times New Roman" panose="02020603050405020304" pitchFamily="18" charset="0"/>
              </a:rPr>
              <a:t>members: February </a:t>
            </a:r>
            <a:r>
              <a:rPr lang="en-ZA" dirty="0">
                <a:latin typeface="Arial" panose="020B0604020202020204" pitchFamily="34" charset="0"/>
                <a:ea typeface="Calibri" panose="020F0502020204030204" pitchFamily="34" charset="0"/>
                <a:cs typeface="Times New Roman" panose="02020603050405020304" pitchFamily="18" charset="0"/>
              </a:rPr>
              <a:t>2020 – Strike at </a:t>
            </a:r>
            <a:r>
              <a:rPr lang="en-ZA" dirty="0" err="1">
                <a:latin typeface="Arial" panose="020B0604020202020204" pitchFamily="34" charset="0"/>
                <a:ea typeface="Calibri" panose="020F0502020204030204" pitchFamily="34" charset="0"/>
                <a:cs typeface="Times New Roman" panose="02020603050405020304" pitchFamily="18" charset="0"/>
              </a:rPr>
              <a:t>Mankwe</a:t>
            </a:r>
            <a:r>
              <a:rPr lang="en-ZA" dirty="0">
                <a:latin typeface="Arial" panose="020B0604020202020204" pitchFamily="34" charset="0"/>
                <a:ea typeface="Calibri" panose="020F0502020204030204" pitchFamily="34" charset="0"/>
                <a:cs typeface="Times New Roman" panose="02020603050405020304" pitchFamily="18" charset="0"/>
              </a:rPr>
              <a:t> Campus</a:t>
            </a:r>
            <a:endParaRPr lang="en-ZA" sz="2800" dirty="0">
              <a:latin typeface="Calibri" panose="020F0502020204030204" pitchFamily="34" charset="0"/>
              <a:ea typeface="Calibri" panose="020F0502020204030204" pitchFamily="34" charset="0"/>
              <a:cs typeface="Times New Roman" panose="02020603050405020304" pitchFamily="18" charset="0"/>
            </a:endParaRPr>
          </a:p>
          <a:p>
            <a:endParaRPr lang="en-ZA" dirty="0"/>
          </a:p>
        </p:txBody>
      </p:sp>
    </p:spTree>
    <p:extLst>
      <p:ext uri="{BB962C8B-B14F-4D97-AF65-F5344CB8AC3E}">
        <p14:creationId xmlns:p14="http://schemas.microsoft.com/office/powerpoint/2010/main" val="12606290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Student Enrolment </a:t>
            </a:r>
            <a:endParaRPr lang="en-US" dirty="0">
              <a:latin typeface="Arial" panose="020B0604020202020204" pitchFamily="34" charset="0"/>
              <a:cs typeface="Arial" panose="020B0604020202020204"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03217466"/>
              </p:ext>
            </p:extLst>
          </p:nvPr>
        </p:nvGraphicFramePr>
        <p:xfrm>
          <a:off x="457198" y="1628800"/>
          <a:ext cx="8229602" cy="4645853"/>
        </p:xfrm>
        <a:graphic>
          <a:graphicData uri="http://schemas.openxmlformats.org/drawingml/2006/table">
            <a:tbl>
              <a:tblPr/>
              <a:tblGrid>
                <a:gridCol w="659921">
                  <a:extLst>
                    <a:ext uri="{9D8B030D-6E8A-4147-A177-3AD203B41FA5}">
                      <a16:colId xmlns:a16="http://schemas.microsoft.com/office/drawing/2014/main" val="20000"/>
                    </a:ext>
                  </a:extLst>
                </a:gridCol>
                <a:gridCol w="4174959">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64594">
                  <a:extLst>
                    <a:ext uri="{9D8B030D-6E8A-4147-A177-3AD203B41FA5}">
                      <a16:colId xmlns:a16="http://schemas.microsoft.com/office/drawing/2014/main" val="20003"/>
                    </a:ext>
                  </a:extLst>
                </a:gridCol>
                <a:gridCol w="1150008">
                  <a:extLst>
                    <a:ext uri="{9D8B030D-6E8A-4147-A177-3AD203B41FA5}">
                      <a16:colId xmlns:a16="http://schemas.microsoft.com/office/drawing/2014/main" val="20004"/>
                    </a:ext>
                  </a:extLst>
                </a:gridCol>
              </a:tblGrid>
              <a:tr h="681300">
                <a:tc gridSpan="2">
                  <a:txBody>
                    <a:bodyPr/>
                    <a:lstStyle/>
                    <a:p>
                      <a:pPr algn="ctr" fontAlgn="b"/>
                      <a:endParaRPr lang="en-ZA" sz="1600" b="1" i="0" u="none" strike="noStrike" dirty="0" smtClean="0">
                        <a:solidFill>
                          <a:srgbClr val="000000"/>
                        </a:solidFill>
                        <a:effectLst/>
                        <a:latin typeface="Arial" panose="020B0604020202020204" pitchFamily="34" charset="0"/>
                      </a:endParaRPr>
                    </a:p>
                    <a:p>
                      <a:pPr algn="ctr" fontAlgn="b"/>
                      <a:r>
                        <a:rPr lang="en-ZA" sz="1600" b="1" i="0" u="none" strike="noStrike" dirty="0" smtClean="0">
                          <a:solidFill>
                            <a:srgbClr val="000000"/>
                          </a:solidFill>
                          <a:effectLst/>
                          <a:latin typeface="Arial" panose="020B0604020202020204" pitchFamily="34" charset="0"/>
                        </a:rPr>
                        <a:t>PROGRAMME</a:t>
                      </a:r>
                      <a:endParaRPr lang="en-ZA" sz="1600" b="1" i="0" u="none" strike="noStrike" dirty="0">
                        <a:solidFill>
                          <a:srgbClr val="000000"/>
                        </a:solidFill>
                        <a:effectLst/>
                        <a:latin typeface="Arial" panose="020B0604020202020204" pitchFamily="34" charset="0"/>
                      </a:endParaRPr>
                    </a:p>
                    <a:p>
                      <a:pPr algn="ctr" fontAlgn="b"/>
                      <a:r>
                        <a:rPr lang="en-ZA"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pPr algn="l" fontAlgn="b"/>
                      <a:endParaRPr lang="en-ZA"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a:solidFill>
                            <a:srgbClr val="000000"/>
                          </a:solidFill>
                          <a:effectLst/>
                          <a:latin typeface="Arial" panose="020B0604020202020204" pitchFamily="34" charset="0"/>
                        </a:rPr>
                        <a:t>Target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a:solidFill>
                            <a:srgbClr val="000000"/>
                          </a:solidFill>
                          <a:effectLst/>
                          <a:latin typeface="Arial" panose="020B0604020202020204" pitchFamily="34" charset="0"/>
                        </a:rPr>
                        <a:t>Actual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Variance </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0"/>
                  </a:ext>
                </a:extLst>
              </a:tr>
              <a:tr h="244152">
                <a:tc gridSpan="2">
                  <a:txBody>
                    <a:bodyPr/>
                    <a:lstStyle/>
                    <a:p>
                      <a:pPr algn="l" fontAlgn="b"/>
                      <a:r>
                        <a:rPr lang="en-ZA" sz="1600" b="1" i="0" u="none" strike="noStrike" dirty="0">
                          <a:solidFill>
                            <a:srgbClr val="000000"/>
                          </a:solidFill>
                          <a:effectLst/>
                          <a:latin typeface="Arial" panose="020B0604020202020204" pitchFamily="34" charset="0"/>
                        </a:rPr>
                        <a:t>NCV Programmes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ZA"/>
                    </a:p>
                  </a:txBody>
                  <a:tcPr/>
                </a:tc>
                <a:tc>
                  <a:txBody>
                    <a:bodyPr/>
                    <a:lstStyle/>
                    <a:p>
                      <a:pPr algn="r" fontAlgn="b"/>
                      <a:r>
                        <a:rPr lang="en-ZA" sz="1600" b="1" i="0" u="none" strike="noStrike" dirty="0">
                          <a:solidFill>
                            <a:srgbClr val="000000"/>
                          </a:solidFill>
                          <a:effectLst/>
                          <a:latin typeface="Arial" panose="020B0604020202020204" pitchFamily="34" charset="0"/>
                        </a:rPr>
                        <a:t>3280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r>
                        <a:rPr lang="en-ZA" sz="1600" b="1" i="0" u="none" strike="noStrike" dirty="0">
                          <a:solidFill>
                            <a:srgbClr val="000000"/>
                          </a:solidFill>
                          <a:effectLst/>
                          <a:latin typeface="Arial" panose="020B0604020202020204" pitchFamily="34" charset="0"/>
                        </a:rPr>
                        <a:t>3897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r>
                        <a:rPr lang="en-ZA" sz="1600" b="1" i="0" u="none" strike="noStrike" dirty="0">
                          <a:solidFill>
                            <a:srgbClr val="000000"/>
                          </a:solidFill>
                          <a:effectLst/>
                          <a:latin typeface="Arial" panose="020B0604020202020204" pitchFamily="34" charset="0"/>
                        </a:rPr>
                        <a:t>617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1"/>
                  </a:ext>
                </a:extLst>
              </a:tr>
              <a:tr h="244152">
                <a:tc gridSpan="2">
                  <a:txBody>
                    <a:bodyPr/>
                    <a:lstStyle/>
                    <a:p>
                      <a:pPr algn="l" fontAlgn="b"/>
                      <a:r>
                        <a:rPr lang="en-ZA" sz="1600" b="1" i="0" u="none" strike="noStrike">
                          <a:solidFill>
                            <a:srgbClr val="000000"/>
                          </a:solidFill>
                          <a:effectLst/>
                          <a:latin typeface="Arial" panose="020B0604020202020204" pitchFamily="34" charset="0"/>
                        </a:rPr>
                        <a:t>NCV: Engineering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dirty="0">
                          <a:solidFill>
                            <a:srgbClr val="000000"/>
                          </a:solidFill>
                          <a:effectLst/>
                          <a:latin typeface="Arial" panose="020B0604020202020204" pitchFamily="34" charset="0"/>
                        </a:rPr>
                        <a:t>1250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1452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a:solidFill>
                            <a:srgbClr val="000000"/>
                          </a:solidFill>
                          <a:effectLst/>
                          <a:latin typeface="Arial" panose="020B0604020202020204" pitchFamily="34" charset="0"/>
                        </a:rPr>
                        <a:t>202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234851">
                <a:tc rowSpan="3">
                  <a:txBody>
                    <a:bodyPr/>
                    <a:lstStyle/>
                    <a:p>
                      <a:pPr algn="ctr" fontAlgn="b"/>
                      <a:r>
                        <a:rPr lang="en-ZA"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rPr>
                        <a:t>Civil Engineering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485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Electrical Infrastructure &amp; Construction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610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485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Engineering &amp; Related 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507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4152">
                <a:tc gridSpan="2">
                  <a:txBody>
                    <a:bodyPr/>
                    <a:lstStyle/>
                    <a:p>
                      <a:pPr algn="l" fontAlgn="b"/>
                      <a:r>
                        <a:rPr lang="en-ZA" sz="1600" b="1" i="0" u="none" strike="noStrike">
                          <a:solidFill>
                            <a:srgbClr val="000000"/>
                          </a:solidFill>
                          <a:effectLst/>
                          <a:latin typeface="Arial" panose="020B0604020202020204" pitchFamily="34" charset="0"/>
                        </a:rPr>
                        <a:t>NCV: Business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a:solidFill>
                            <a:srgbClr val="000000"/>
                          </a:solidFill>
                          <a:effectLst/>
                          <a:latin typeface="Arial" panose="020B0604020202020204" pitchFamily="34" charset="0"/>
                        </a:rPr>
                        <a:t>1355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1611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6"/>
                  </a:ext>
                </a:extLst>
              </a:tr>
              <a:tr h="234851">
                <a:tc rowSpan="3">
                  <a:txBody>
                    <a:bodyPr/>
                    <a:lstStyle/>
                    <a:p>
                      <a:pPr algn="ctr" fontAlgn="b"/>
                      <a:r>
                        <a:rPr lang="en-ZA"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Arial" panose="020B0604020202020204" pitchFamily="34" charset="0"/>
                        </a:rPr>
                        <a:t>Finance, Economics &amp; Accounting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4851">
                <a:tc vMerge="1">
                  <a:txBody>
                    <a:bodyPr/>
                    <a:lstStyle/>
                    <a:p>
                      <a:endParaRPr lang="en-ZA"/>
                    </a:p>
                  </a:txBody>
                  <a:tcPr/>
                </a:tc>
                <a:tc>
                  <a:txBody>
                    <a:bodyPr/>
                    <a:lstStyle/>
                    <a:p>
                      <a:pPr algn="l" fontAlgn="b"/>
                      <a:r>
                        <a:rPr lang="en-ZA" sz="1600" b="0" i="0" u="none" strike="noStrike" dirty="0">
                          <a:solidFill>
                            <a:srgbClr val="000000"/>
                          </a:solidFill>
                          <a:effectLst/>
                          <a:latin typeface="Arial" panose="020B0604020202020204" pitchFamily="34" charset="0"/>
                        </a:rPr>
                        <a:t>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485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Office Administration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780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4152">
                <a:tc gridSpan="2">
                  <a:txBody>
                    <a:bodyPr/>
                    <a:lstStyle/>
                    <a:p>
                      <a:pPr algn="l" fontAlgn="b"/>
                      <a:r>
                        <a:rPr lang="en-ZA" sz="1600" b="1" i="0" u="none" strike="noStrike">
                          <a:solidFill>
                            <a:srgbClr val="000000"/>
                          </a:solidFill>
                          <a:effectLst/>
                          <a:latin typeface="Arial" panose="020B0604020202020204" pitchFamily="34" charset="0"/>
                        </a:rPr>
                        <a:t>NCV: Services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a:solidFill>
                            <a:srgbClr val="000000"/>
                          </a:solidFill>
                          <a:effectLst/>
                          <a:latin typeface="Arial" panose="020B0604020202020204" pitchFamily="34" charset="0"/>
                        </a:rPr>
                        <a:t>490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a:solidFill>
                            <a:srgbClr val="000000"/>
                          </a:solidFill>
                          <a:effectLst/>
                          <a:latin typeface="Arial" panose="020B0604020202020204" pitchFamily="34" charset="0"/>
                        </a:rPr>
                        <a:t>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162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0"/>
                  </a:ext>
                </a:extLst>
              </a:tr>
              <a:tr h="234851">
                <a:tc rowSpan="3">
                  <a:txBody>
                    <a:bodyPr/>
                    <a:lstStyle/>
                    <a:p>
                      <a:pPr algn="ctr" fontAlgn="b"/>
                      <a:r>
                        <a:rPr lang="en-ZA" sz="16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Arial" panose="020B0604020202020204" pitchFamily="34" charset="0"/>
                        </a:rPr>
                        <a:t>Tourism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3485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Hospitality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4851">
                <a:tc vMerge="1">
                  <a:txBody>
                    <a:bodyPr/>
                    <a:lstStyle/>
                    <a:p>
                      <a:endParaRPr lang="en-ZA"/>
                    </a:p>
                  </a:txBody>
                  <a:tcPr/>
                </a:tc>
                <a:tc>
                  <a:txBody>
                    <a:bodyPr/>
                    <a:lstStyle/>
                    <a:p>
                      <a:pPr algn="l" fontAlgn="b"/>
                      <a:r>
                        <a:rPr lang="en-ZA" sz="1600" b="0" i="0" u="none" strike="noStrike" dirty="0">
                          <a:solidFill>
                            <a:srgbClr val="000000"/>
                          </a:solidFill>
                          <a:effectLst/>
                          <a:latin typeface="Arial" panose="020B0604020202020204" pitchFamily="34" charset="0"/>
                        </a:rPr>
                        <a:t>Transport &amp; Logistics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57698">
                <a:tc gridSpan="2">
                  <a:txBody>
                    <a:bodyPr/>
                    <a:lstStyle/>
                    <a:p>
                      <a:pPr algn="l" fontAlgn="b"/>
                      <a:r>
                        <a:rPr lang="en-ZA" sz="1600" b="1" i="0" u="none" strike="noStrike" dirty="0" smtClean="0">
                          <a:solidFill>
                            <a:srgbClr val="000000"/>
                          </a:solidFill>
                          <a:effectLst/>
                          <a:latin typeface="Arial" panose="020B0604020202020204" pitchFamily="34" charset="0"/>
                        </a:rPr>
                        <a:t>NCV</a:t>
                      </a:r>
                      <a:r>
                        <a:rPr lang="en-ZA" sz="1600" b="1" i="0" u="none" strike="noStrike" dirty="0">
                          <a:solidFill>
                            <a:srgbClr val="000000"/>
                          </a:solidFill>
                          <a:effectLst/>
                          <a:latin typeface="Arial" panose="020B0604020202020204" pitchFamily="34" charset="0"/>
                        </a:rPr>
                        <a:t>: </a:t>
                      </a:r>
                      <a:r>
                        <a:rPr lang="en-ZA" sz="1600" b="1" i="0" u="none" strike="noStrike" dirty="0" smtClean="0">
                          <a:solidFill>
                            <a:srgbClr val="000000"/>
                          </a:solidFill>
                          <a:effectLst/>
                          <a:latin typeface="Arial" panose="020B0604020202020204" pitchFamily="34" charset="0"/>
                        </a:rPr>
                        <a:t>Other</a:t>
                      </a:r>
                      <a:r>
                        <a:rPr lang="en-ZA" sz="1600" b="1" i="0" u="none" strike="noStrike"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pPr algn="l"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smtClean="0">
                          <a:solidFill>
                            <a:srgbClr val="000000"/>
                          </a:solidFill>
                          <a:effectLst/>
                          <a:latin typeface="Arial" panose="020B0604020202020204" pitchFamily="34" charset="0"/>
                        </a:rPr>
                        <a:t>185</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a:solidFill>
                            <a:srgbClr val="000000"/>
                          </a:solidFill>
                          <a:effectLst/>
                          <a:latin typeface="Arial" panose="020B060402020202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4"/>
                  </a:ext>
                </a:extLst>
              </a:tr>
              <a:tr h="234851">
                <a:tc>
                  <a:txBody>
                    <a:bodyPr/>
                    <a:lstStyle/>
                    <a:p>
                      <a:pPr algn="ctr" fontAlgn="b"/>
                      <a:r>
                        <a:rPr lang="en-ZA"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rPr>
                        <a:t>Information Technology &amp; Computer Science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8901615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Student Enrolment </a:t>
            </a:r>
            <a:r>
              <a:rPr lang="en-ZA" sz="1800" b="1" i="1" dirty="0" smtClean="0">
                <a:latin typeface="Arial" panose="020B0604020202020204" pitchFamily="34" charset="0"/>
                <a:cs typeface="Arial" panose="020B0604020202020204" pitchFamily="34" charset="0"/>
              </a:rPr>
              <a:t>(continues)</a:t>
            </a:r>
            <a:endParaRPr lang="en-ZA" sz="1800" b="1" i="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6918868"/>
              </p:ext>
            </p:extLst>
          </p:nvPr>
        </p:nvGraphicFramePr>
        <p:xfrm>
          <a:off x="179512" y="1417639"/>
          <a:ext cx="8507289" cy="5441420"/>
        </p:xfrm>
        <a:graphic>
          <a:graphicData uri="http://schemas.openxmlformats.org/drawingml/2006/table">
            <a:tbl>
              <a:tblPr/>
              <a:tblGrid>
                <a:gridCol w="682189">
                  <a:extLst>
                    <a:ext uri="{9D8B030D-6E8A-4147-A177-3AD203B41FA5}">
                      <a16:colId xmlns:a16="http://schemas.microsoft.com/office/drawing/2014/main" val="20000"/>
                    </a:ext>
                  </a:extLst>
                </a:gridCol>
                <a:gridCol w="4860591">
                  <a:extLst>
                    <a:ext uri="{9D8B030D-6E8A-4147-A177-3AD203B41FA5}">
                      <a16:colId xmlns:a16="http://schemas.microsoft.com/office/drawing/2014/main" val="20001"/>
                    </a:ext>
                  </a:extLst>
                </a:gridCol>
                <a:gridCol w="887848">
                  <a:extLst>
                    <a:ext uri="{9D8B030D-6E8A-4147-A177-3AD203B41FA5}">
                      <a16:colId xmlns:a16="http://schemas.microsoft.com/office/drawing/2014/main" val="20002"/>
                    </a:ext>
                  </a:extLst>
                </a:gridCol>
                <a:gridCol w="887848">
                  <a:extLst>
                    <a:ext uri="{9D8B030D-6E8A-4147-A177-3AD203B41FA5}">
                      <a16:colId xmlns:a16="http://schemas.microsoft.com/office/drawing/2014/main" val="20003"/>
                    </a:ext>
                  </a:extLst>
                </a:gridCol>
                <a:gridCol w="1188813">
                  <a:extLst>
                    <a:ext uri="{9D8B030D-6E8A-4147-A177-3AD203B41FA5}">
                      <a16:colId xmlns:a16="http://schemas.microsoft.com/office/drawing/2014/main" val="20004"/>
                    </a:ext>
                  </a:extLst>
                </a:gridCol>
              </a:tblGrid>
              <a:tr h="627485">
                <a:tc gridSpan="2">
                  <a:txBody>
                    <a:bodyPr/>
                    <a:lstStyle/>
                    <a:p>
                      <a:pPr algn="ctr" fontAlgn="b"/>
                      <a:r>
                        <a:rPr lang="en-ZA" sz="1600" b="1" i="0" u="none" strike="noStrike" dirty="0" smtClean="0">
                          <a:solidFill>
                            <a:srgbClr val="000000"/>
                          </a:solidFill>
                          <a:effectLst/>
                          <a:latin typeface="Arial" panose="020B0604020202020204" pitchFamily="34" charset="0"/>
                        </a:rPr>
                        <a:t>PROGRAMME</a:t>
                      </a:r>
                      <a:r>
                        <a:rPr lang="en-ZA"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pPr algn="l" fontAlgn="b"/>
                      <a:endParaRPr lang="en-ZA" sz="12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Target</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Actual </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Variance</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0"/>
                  </a:ext>
                </a:extLst>
              </a:tr>
              <a:tr h="247171">
                <a:tc gridSpan="2">
                  <a:txBody>
                    <a:bodyPr/>
                    <a:lstStyle/>
                    <a:p>
                      <a:pPr algn="l" fontAlgn="b"/>
                      <a:r>
                        <a:rPr lang="en-ZA" sz="1600" b="1" i="0" u="none" strike="noStrike" dirty="0">
                          <a:solidFill>
                            <a:srgbClr val="000000"/>
                          </a:solidFill>
                          <a:effectLst/>
                          <a:latin typeface="Arial" panose="020B0604020202020204" pitchFamily="34" charset="0"/>
                        </a:rPr>
                        <a:t>Report 191 Programmes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ZA"/>
                    </a:p>
                  </a:txBody>
                  <a:tcPr/>
                </a:tc>
                <a:tc>
                  <a:txBody>
                    <a:bodyPr/>
                    <a:lstStyle/>
                    <a:p>
                      <a:pPr algn="r" fontAlgn="b"/>
                      <a:r>
                        <a:rPr lang="en-ZA" sz="1600" b="1" i="0" u="none" strike="noStrike" dirty="0">
                          <a:solidFill>
                            <a:srgbClr val="000000"/>
                          </a:solidFill>
                          <a:effectLst/>
                          <a:latin typeface="Arial" panose="020B0604020202020204" pitchFamily="34" charset="0"/>
                        </a:rPr>
                        <a:t>3219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r>
                        <a:rPr lang="en-ZA" sz="1600" b="1" i="0" u="none" strike="noStrike" dirty="0">
                          <a:solidFill>
                            <a:srgbClr val="000000"/>
                          </a:solidFill>
                          <a:effectLst/>
                          <a:latin typeface="Arial" panose="020B0604020202020204" pitchFamily="34" charset="0"/>
                        </a:rPr>
                        <a:t>4216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r>
                        <a:rPr lang="en-ZA" sz="1600" b="1" i="0" u="none" strike="noStrike" dirty="0">
                          <a:solidFill>
                            <a:srgbClr val="000000"/>
                          </a:solidFill>
                          <a:effectLst/>
                          <a:latin typeface="Arial" panose="020B0604020202020204" pitchFamily="34" charset="0"/>
                        </a:rPr>
                        <a:t>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1"/>
                  </a:ext>
                </a:extLst>
              </a:tr>
              <a:tr h="247171">
                <a:tc gridSpan="2">
                  <a:txBody>
                    <a:bodyPr/>
                    <a:lstStyle/>
                    <a:p>
                      <a:pPr algn="l" fontAlgn="b"/>
                      <a:r>
                        <a:rPr lang="en-ZA" sz="1600" b="1" i="0" u="none" strike="noStrike">
                          <a:solidFill>
                            <a:srgbClr val="000000"/>
                          </a:solidFill>
                          <a:effectLst/>
                          <a:latin typeface="Arial" panose="020B0604020202020204" pitchFamily="34" charset="0"/>
                        </a:rPr>
                        <a:t>Report 191: Engineering Studies (N1 - N3)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a:solidFill>
                            <a:srgbClr val="000000"/>
                          </a:solidFill>
                          <a:effectLst/>
                          <a:latin typeface="Arial" panose="020B0604020202020204" pitchFamily="34" charset="0"/>
                        </a:rPr>
                        <a:t>1170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1534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247171">
                <a:tc rowSpan="4">
                  <a:txBody>
                    <a:bodyPr/>
                    <a:lstStyle/>
                    <a:p>
                      <a:pPr algn="ctr" fontAlgn="b"/>
                      <a:r>
                        <a:rPr lang="en-ZA"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Arial" panose="020B0604020202020204" pitchFamily="34" charset="0"/>
                        </a:rPr>
                        <a:t>Civil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Electrical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542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683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Mechanical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7171">
                <a:tc vMerge="1">
                  <a:txBody>
                    <a:bodyPr/>
                    <a:lstStyle/>
                    <a:p>
                      <a:endParaRPr lang="en-ZA"/>
                    </a:p>
                  </a:txBody>
                  <a:tcPr/>
                </a:tc>
                <a:tc>
                  <a:txBody>
                    <a:bodyPr/>
                    <a:lstStyle/>
                    <a:p>
                      <a:pPr algn="l" fontAlgn="b"/>
                      <a:r>
                        <a:rPr lang="en-ZA" sz="1600" b="0" i="0" u="none" strike="noStrike" dirty="0">
                          <a:solidFill>
                            <a:srgbClr val="000000"/>
                          </a:solidFill>
                          <a:effectLst/>
                          <a:latin typeface="Arial" panose="020B0604020202020204" pitchFamily="34" charset="0"/>
                        </a:rPr>
                        <a:t>Automotive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171">
                <a:tc gridSpan="2">
                  <a:txBody>
                    <a:bodyPr/>
                    <a:lstStyle/>
                    <a:p>
                      <a:pPr algn="l" fontAlgn="b"/>
                      <a:r>
                        <a:rPr lang="en-ZA" sz="1600" b="1" i="0" u="none" strike="noStrike">
                          <a:solidFill>
                            <a:srgbClr val="000000"/>
                          </a:solidFill>
                          <a:effectLst/>
                          <a:latin typeface="Arial" panose="020B0604020202020204" pitchFamily="34" charset="0"/>
                        </a:rPr>
                        <a:t>Report 191: Engineering Studies (N4 - N6)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a:solidFill>
                            <a:srgbClr val="000000"/>
                          </a:solidFill>
                          <a:effectLst/>
                          <a:latin typeface="Arial" panose="020B0604020202020204" pitchFamily="34" charset="0"/>
                        </a:rPr>
                        <a:t>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a:solidFill>
                            <a:srgbClr val="000000"/>
                          </a:solidFill>
                          <a:effectLst/>
                          <a:latin typeface="Arial" panose="020B0604020202020204" pitchFamily="34" charset="0"/>
                        </a:rPr>
                        <a:t>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7"/>
                  </a:ext>
                </a:extLst>
              </a:tr>
              <a:tr h="247171">
                <a:tc rowSpan="2">
                  <a:txBody>
                    <a:bodyPr/>
                    <a:lstStyle/>
                    <a:p>
                      <a:pPr algn="ctr" fontAlgn="b"/>
                      <a:r>
                        <a:rPr lang="en-ZA"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rPr>
                        <a:t>Electrical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Mechanical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7171">
                <a:tc gridSpan="2">
                  <a:txBody>
                    <a:bodyPr/>
                    <a:lstStyle/>
                    <a:p>
                      <a:pPr algn="l" fontAlgn="b"/>
                      <a:r>
                        <a:rPr lang="en-ZA" sz="1600" b="1" i="0" u="none" strike="noStrike">
                          <a:solidFill>
                            <a:srgbClr val="000000"/>
                          </a:solidFill>
                          <a:effectLst/>
                          <a:latin typeface="Arial" panose="020B0604020202020204" pitchFamily="34" charset="0"/>
                        </a:rPr>
                        <a:t>Report 191: Business Studies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r>
                        <a:rPr lang="en-ZA" sz="1600" b="1" i="0" u="none" strike="noStrike">
                          <a:solidFill>
                            <a:srgbClr val="000000"/>
                          </a:solidFill>
                          <a:effectLst/>
                          <a:latin typeface="Arial" panose="020B0604020202020204" pitchFamily="34" charset="0"/>
                        </a:rPr>
                        <a:t>1454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a:solidFill>
                            <a:srgbClr val="000000"/>
                          </a:solidFill>
                          <a:effectLst/>
                          <a:latin typeface="Arial" panose="020B0604020202020204" pitchFamily="34" charset="0"/>
                        </a:rPr>
                        <a:t>2061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r>
                        <a:rPr lang="en-ZA" sz="1600" b="1" i="0" u="none" strike="noStrike" dirty="0">
                          <a:solidFill>
                            <a:srgbClr val="000000"/>
                          </a:solidFill>
                          <a:effectLst/>
                          <a:latin typeface="Arial" panose="020B0604020202020204" pitchFamily="34" charset="0"/>
                        </a:rPr>
                        <a:t>607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10"/>
                  </a:ext>
                </a:extLst>
              </a:tr>
              <a:tr h="247171">
                <a:tc rowSpan="9">
                  <a:txBody>
                    <a:bodyPr/>
                    <a:lstStyle/>
                    <a:p>
                      <a:pPr algn="ctr" fontAlgn="b"/>
                      <a:r>
                        <a:rPr lang="en-ZA"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a:solidFill>
                            <a:srgbClr val="000000"/>
                          </a:solidFill>
                          <a:effectLst/>
                          <a:latin typeface="Arial" panose="020B0604020202020204" pitchFamily="34" charset="0"/>
                        </a:rPr>
                        <a:t>Financial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HR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548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Management Assistant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632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Business Management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Tourism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Popular Music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Educare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Hospitality &amp; Catering Services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r h="247171">
                <a:tc vMerge="1">
                  <a:txBody>
                    <a:bodyPr/>
                    <a:lstStyle/>
                    <a:p>
                      <a:endParaRPr lang="en-ZA"/>
                    </a:p>
                  </a:txBody>
                  <a:tcPr/>
                </a:tc>
                <a:tc>
                  <a:txBody>
                    <a:bodyPr/>
                    <a:lstStyle/>
                    <a:p>
                      <a:pPr algn="l" fontAlgn="b"/>
                      <a:r>
                        <a:rPr lang="en-ZA" sz="1600" b="0" i="0" u="none" strike="noStrike">
                          <a:solidFill>
                            <a:srgbClr val="000000"/>
                          </a:solidFill>
                          <a:effectLst/>
                          <a:latin typeface="Arial" panose="020B0604020202020204" pitchFamily="34" charset="0"/>
                        </a:rPr>
                        <a:t>Art &amp; Design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a:solidFill>
                            <a:srgbClr val="000000"/>
                          </a:solidFill>
                          <a:effectLst/>
                          <a:latin typeface="Arial" panose="020B0604020202020204" pitchFamily="34" charset="0"/>
                        </a:rPr>
                        <a:t>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a:solidFill>
                            <a:srgbClr val="000000"/>
                          </a:solidFill>
                          <a:effectLst/>
                          <a:latin typeface="Arial" panose="020B0604020202020204" pitchFamily="34" charset="0"/>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spTree>
    <p:extLst>
      <p:ext uri="{BB962C8B-B14F-4D97-AF65-F5344CB8AC3E}">
        <p14:creationId xmlns:p14="http://schemas.microsoft.com/office/powerpoint/2010/main" val="27934562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Student Enrolment </a:t>
            </a:r>
            <a:r>
              <a:rPr lang="en-ZA" sz="1800" b="1" i="1" dirty="0" smtClean="0">
                <a:latin typeface="Arial" panose="020B0604020202020204" pitchFamily="34" charset="0"/>
                <a:cs typeface="Arial" panose="020B0604020202020204" pitchFamily="34" charset="0"/>
              </a:rPr>
              <a:t>(continues)</a:t>
            </a:r>
            <a:endParaRPr lang="en-ZA" sz="1800" b="1" i="1" dirty="0">
              <a:latin typeface="Arial" panose="020B0604020202020204" pitchFamily="34" charset="0"/>
              <a:cs typeface="Arial" panose="020B0604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77981459"/>
              </p:ext>
            </p:extLst>
          </p:nvPr>
        </p:nvGraphicFramePr>
        <p:xfrm>
          <a:off x="179512" y="1417639"/>
          <a:ext cx="8507289" cy="5360898"/>
        </p:xfrm>
        <a:graphic>
          <a:graphicData uri="http://schemas.openxmlformats.org/drawingml/2006/table">
            <a:tbl>
              <a:tblPr/>
              <a:tblGrid>
                <a:gridCol w="682189">
                  <a:extLst>
                    <a:ext uri="{9D8B030D-6E8A-4147-A177-3AD203B41FA5}">
                      <a16:colId xmlns:a16="http://schemas.microsoft.com/office/drawing/2014/main" val="20000"/>
                    </a:ext>
                  </a:extLst>
                </a:gridCol>
                <a:gridCol w="4860591">
                  <a:extLst>
                    <a:ext uri="{9D8B030D-6E8A-4147-A177-3AD203B41FA5}">
                      <a16:colId xmlns:a16="http://schemas.microsoft.com/office/drawing/2014/main" val="20001"/>
                    </a:ext>
                  </a:extLst>
                </a:gridCol>
                <a:gridCol w="887848">
                  <a:extLst>
                    <a:ext uri="{9D8B030D-6E8A-4147-A177-3AD203B41FA5}">
                      <a16:colId xmlns:a16="http://schemas.microsoft.com/office/drawing/2014/main" val="20002"/>
                    </a:ext>
                  </a:extLst>
                </a:gridCol>
                <a:gridCol w="887848">
                  <a:extLst>
                    <a:ext uri="{9D8B030D-6E8A-4147-A177-3AD203B41FA5}">
                      <a16:colId xmlns:a16="http://schemas.microsoft.com/office/drawing/2014/main" val="20003"/>
                    </a:ext>
                  </a:extLst>
                </a:gridCol>
                <a:gridCol w="1188813">
                  <a:extLst>
                    <a:ext uri="{9D8B030D-6E8A-4147-A177-3AD203B41FA5}">
                      <a16:colId xmlns:a16="http://schemas.microsoft.com/office/drawing/2014/main" val="20004"/>
                    </a:ext>
                  </a:extLst>
                </a:gridCol>
              </a:tblGrid>
              <a:tr h="627485">
                <a:tc gridSpan="2">
                  <a:txBody>
                    <a:bodyPr/>
                    <a:lstStyle/>
                    <a:p>
                      <a:pPr algn="ctr" fontAlgn="b"/>
                      <a:r>
                        <a:rPr lang="en-ZA" sz="1600" b="1" i="0" u="none" strike="noStrike" dirty="0" smtClean="0">
                          <a:solidFill>
                            <a:srgbClr val="000000"/>
                          </a:solidFill>
                          <a:effectLst/>
                          <a:latin typeface="Arial" panose="020B0604020202020204" pitchFamily="34" charset="0"/>
                        </a:rPr>
                        <a:t>PROGRAMME</a:t>
                      </a:r>
                      <a:r>
                        <a:rPr lang="en-ZA" sz="16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pPr algn="l" fontAlgn="b"/>
                      <a:endParaRPr lang="en-ZA" sz="12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Target</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Actual </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ctr" fontAlgn="b"/>
                      <a:r>
                        <a:rPr lang="en-ZA" sz="1600" b="1" i="0" u="none" strike="noStrike" dirty="0" smtClean="0">
                          <a:solidFill>
                            <a:srgbClr val="000000"/>
                          </a:solidFill>
                          <a:effectLst/>
                          <a:latin typeface="Arial" panose="020B0604020202020204" pitchFamily="34" charset="0"/>
                        </a:rPr>
                        <a:t>Variance</a:t>
                      </a:r>
                      <a:endParaRPr lang="en-ZA"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0"/>
                  </a:ext>
                </a:extLst>
              </a:tr>
              <a:tr h="247171">
                <a:tc gridSpan="2">
                  <a:txBody>
                    <a:bodyPr/>
                    <a:lstStyle/>
                    <a:p>
                      <a:pPr algn="l" fontAlgn="b"/>
                      <a:r>
                        <a:rPr lang="en-ZA" sz="1600" b="1" i="0" u="none" strike="noStrike" dirty="0" smtClean="0">
                          <a:solidFill>
                            <a:srgbClr val="000000"/>
                          </a:solidFill>
                          <a:effectLst/>
                          <a:latin typeface="Arial" panose="020B0604020202020204" pitchFamily="34" charset="0"/>
                        </a:rPr>
                        <a:t>PRE-VOCATIOAL</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hMerge="1">
                  <a:txBody>
                    <a:bodyPr/>
                    <a:lstStyle/>
                    <a:p>
                      <a:endParaRPr lang="en-ZA"/>
                    </a:p>
                  </a:txBody>
                  <a:tcPr/>
                </a:tc>
                <a:tc>
                  <a:txBody>
                    <a:bodyPr/>
                    <a:lstStyle/>
                    <a:p>
                      <a:pPr algn="r" fontAlgn="b"/>
                      <a:r>
                        <a:rPr lang="en-ZA" sz="1600" b="1" i="0" u="none" strike="noStrike" dirty="0" smtClean="0">
                          <a:solidFill>
                            <a:srgbClr val="000000"/>
                          </a:solidFill>
                          <a:effectLst/>
                          <a:latin typeface="Arial" panose="020B0604020202020204" pitchFamily="34" charset="0"/>
                        </a:rPr>
                        <a:t>100</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extLst>
                  <a:ext uri="{0D108BD9-81ED-4DB2-BD59-A6C34878D82A}">
                    <a16:rowId xmlns:a16="http://schemas.microsoft.com/office/drawing/2014/main" val="10001"/>
                  </a:ext>
                </a:extLst>
              </a:tr>
              <a:tr h="247171">
                <a:tc gridSpan="2">
                  <a:txBody>
                    <a:bodyPr/>
                    <a:lstStyle/>
                    <a:p>
                      <a:pPr algn="l"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hMerge="1">
                  <a:txBody>
                    <a:bodyPr/>
                    <a:lstStyle/>
                    <a:p>
                      <a:endParaRPr lang="en-ZA"/>
                    </a:p>
                  </a:txBody>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2"/>
                  </a:ext>
                </a:extLst>
              </a:tr>
              <a:tr h="988684">
                <a:tc>
                  <a:txBody>
                    <a:bodyPr/>
                    <a:lstStyle/>
                    <a:p>
                      <a:pPr algn="ctr" fontAlgn="b"/>
                      <a:r>
                        <a:rPr lang="en-ZA" sz="1200" b="0" i="0" u="none" strike="noStrike">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solidFill>
                            <a:srgbClr val="000000"/>
                          </a:solidFill>
                          <a:effectLst/>
                          <a:latin typeface="Arial" panose="020B0604020202020204" pitchFamily="34" charset="0"/>
                        </a:rPr>
                        <a:t>Pre-Vocational Learning Programme</a:t>
                      </a:r>
                      <a:endParaRPr lang="en-ZA" sz="1600" b="0"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100</a:t>
                      </a:r>
                      <a:endParaRPr lang="en-ZA" sz="1600" b="0"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100</a:t>
                      </a:r>
                      <a:endParaRPr lang="en-ZA" sz="1600" b="0"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7171">
                <a:tc gridSpan="2">
                  <a:txBody>
                    <a:bodyPr/>
                    <a:lstStyle/>
                    <a:p>
                      <a:pPr algn="l" fontAlgn="b"/>
                      <a:r>
                        <a:rPr lang="en-ZA" sz="1600" b="1" i="0" u="none" strike="noStrike" dirty="0" smtClean="0">
                          <a:solidFill>
                            <a:srgbClr val="000000"/>
                          </a:solidFill>
                          <a:effectLst/>
                          <a:latin typeface="Arial" panose="020B0604020202020204" pitchFamily="34" charset="0"/>
                        </a:rPr>
                        <a:t>CENTRE</a:t>
                      </a:r>
                      <a:r>
                        <a:rPr lang="en-ZA" sz="1600" b="1" i="0" u="none" strike="noStrike" baseline="0" dirty="0" smtClean="0">
                          <a:solidFill>
                            <a:srgbClr val="000000"/>
                          </a:solidFill>
                          <a:effectLst/>
                          <a:latin typeface="Arial" panose="020B0604020202020204" pitchFamily="34" charset="0"/>
                        </a:rPr>
                        <a:t> OF SPECIALISATION</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ZA"/>
                    </a:p>
                  </a:txBody>
                  <a:tcPr/>
                </a:tc>
                <a:tc>
                  <a:txBody>
                    <a:bodyPr/>
                    <a:lstStyle/>
                    <a:p>
                      <a:pPr algn="r" fontAlgn="b"/>
                      <a:r>
                        <a:rPr lang="en-ZA" sz="1600" b="1" i="0" u="none" strike="noStrike" dirty="0" smtClean="0">
                          <a:solidFill>
                            <a:srgbClr val="000000"/>
                          </a:solidFill>
                          <a:effectLst/>
                          <a:latin typeface="Arial" panose="020B0604020202020204" pitchFamily="34" charset="0"/>
                        </a:rPr>
                        <a:t>120</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fontAlgn="b"/>
                      <a:r>
                        <a:rPr lang="en-ZA" sz="1600" b="1" i="0" u="none" strike="noStrike" dirty="0" smtClean="0">
                          <a:solidFill>
                            <a:srgbClr val="000000"/>
                          </a:solidFill>
                          <a:effectLst/>
                          <a:latin typeface="Arial" panose="020B0604020202020204" pitchFamily="34" charset="0"/>
                        </a:rPr>
                        <a:t>55</a:t>
                      </a:r>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10004"/>
                  </a:ext>
                </a:extLst>
              </a:tr>
              <a:tr h="247171">
                <a:tc rowSpan="2">
                  <a:txBody>
                    <a:bodyPr/>
                    <a:lstStyle/>
                    <a:p>
                      <a:pPr algn="ctr" fontAlgn="b"/>
                      <a:r>
                        <a:rPr lang="en-ZA" sz="1200" b="0" i="0" u="none" strike="noStrike" smtClean="0">
                          <a:solidFill>
                            <a:srgbClr val="000000"/>
                          </a:solidFill>
                          <a:effectLst/>
                          <a:latin typeface="Arial" panose="020B0604020202020204" pitchFamily="34" charset="0"/>
                        </a:rPr>
                        <a:t> </a:t>
                      </a:r>
                      <a:endParaRPr lang="en-ZA" sz="1200" b="0" i="0" u="none" strike="noStrike">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smtClean="0">
                          <a:solidFill>
                            <a:srgbClr val="000000"/>
                          </a:solidFill>
                          <a:effectLst/>
                          <a:latin typeface="Arial" panose="020B0604020202020204" pitchFamily="34" charset="0"/>
                        </a:rPr>
                        <a:t>Electrical</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60</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27</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7171">
                <a:tc vMerge="1">
                  <a:txBody>
                    <a:bodyPr/>
                    <a:lstStyle/>
                    <a:p>
                      <a:endParaRPr lang="en-ZA"/>
                    </a:p>
                  </a:txBody>
                  <a:tcPr/>
                </a:tc>
                <a:tc>
                  <a:txBody>
                    <a:bodyPr/>
                    <a:lstStyle/>
                    <a:p>
                      <a:pPr algn="l" fontAlgn="b"/>
                      <a:r>
                        <a:rPr lang="en-ZA" sz="1600" b="0" i="0" u="none" strike="noStrike" dirty="0" smtClean="0">
                          <a:solidFill>
                            <a:srgbClr val="000000"/>
                          </a:solidFill>
                          <a:effectLst/>
                          <a:latin typeface="Arial" panose="020B0604020202020204" pitchFamily="34" charset="0"/>
                        </a:rPr>
                        <a:t>Diesel</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60</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600" b="0" i="0" u="none" strike="noStrike" dirty="0" smtClean="0">
                          <a:solidFill>
                            <a:srgbClr val="000000"/>
                          </a:solidFill>
                          <a:effectLst/>
                          <a:latin typeface="Arial" panose="020B0604020202020204" pitchFamily="34" charset="0"/>
                        </a:rPr>
                        <a:t>28</a:t>
                      </a:r>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7171">
                <a:tc gridSpan="2">
                  <a:txBody>
                    <a:bodyPr/>
                    <a:lstStyle/>
                    <a:p>
                      <a:pPr algn="l"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bg1"/>
                    </a:solidFill>
                  </a:tcPr>
                </a:tc>
                <a:tc hMerge="1">
                  <a:txBody>
                    <a:bodyPr/>
                    <a:lstStyle/>
                    <a:p>
                      <a:endParaRPr lang="en-ZA"/>
                    </a:p>
                  </a:txBody>
                  <a:tcPr/>
                </a:tc>
                <a:tc rowSpan="2" gridSpan="3">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hMerge="1">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rowSpan="2" hMerge="1">
                  <a:txBody>
                    <a:bodyPr/>
                    <a:lstStyle/>
                    <a:p>
                      <a:pPr algn="r" fontAlgn="b"/>
                      <a:endParaRPr lang="en-ZA" sz="16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extLst>
                  <a:ext uri="{0D108BD9-81ED-4DB2-BD59-A6C34878D82A}">
                    <a16:rowId xmlns:a16="http://schemas.microsoft.com/office/drawing/2014/main" val="10007"/>
                  </a:ext>
                </a:extLst>
              </a:tr>
              <a:tr h="2224539">
                <a:tc gridSpan="2">
                  <a:txBody>
                    <a:bodyPr/>
                    <a:lstStyle/>
                    <a:p>
                      <a:pPr algn="ctr" fontAlgn="b"/>
                      <a:r>
                        <a:rPr lang="en-ZA" sz="1200" b="0" i="0" u="none" strike="noStrike" dirty="0" smtClean="0">
                          <a:solidFill>
                            <a:srgbClr val="000000"/>
                          </a:solidFill>
                          <a:effectLst/>
                          <a:latin typeface="Arial" panose="020B0604020202020204" pitchFamily="34" charset="0"/>
                        </a:rPr>
                        <a:t> </a:t>
                      </a:r>
                      <a:endParaRPr lang="en-ZA" sz="12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algn="l"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vMerge="1">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pPr algn="r" fontAlgn="b"/>
                      <a:endParaRPr lang="en-ZA" sz="1600" b="0"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473011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0"/>
            <a:ext cx="8229600" cy="1600200"/>
          </a:xfrm>
        </p:spPr>
        <p:txBody>
          <a:bodyPr>
            <a:normAutofit fontScale="90000"/>
          </a:bodyPr>
          <a:lstStyle/>
          <a:p>
            <a:pPr lvl="0">
              <a:spcBef>
                <a:spcPct val="20000"/>
              </a:spcBef>
            </a:pPr>
            <a:r>
              <a:rPr lang="en-ZA" sz="2700" dirty="0" smtClean="0">
                <a:solidFill>
                  <a:prstClr val="black"/>
                </a:solidFill>
                <a:latin typeface="Arial" panose="020B0604020202020204" pitchFamily="34" charset="0"/>
                <a:ea typeface="+mn-ea"/>
                <a:cs typeface="Arial" panose="020B0604020202020204" pitchFamily="34" charset="0"/>
              </a:rPr>
              <a:t/>
            </a:r>
            <a:br>
              <a:rPr lang="en-ZA" sz="2700" dirty="0" smtClean="0">
                <a:solidFill>
                  <a:prstClr val="black"/>
                </a:solidFill>
                <a:latin typeface="Arial" panose="020B0604020202020204" pitchFamily="34" charset="0"/>
                <a:ea typeface="+mn-ea"/>
                <a:cs typeface="Arial" panose="020B0604020202020204" pitchFamily="34" charset="0"/>
              </a:rPr>
            </a:br>
            <a:r>
              <a:rPr lang="en-ZA" sz="2700" dirty="0" smtClean="0">
                <a:solidFill>
                  <a:prstClr val="black"/>
                </a:solidFill>
                <a:latin typeface="Arial" panose="020B0604020202020204" pitchFamily="34" charset="0"/>
                <a:ea typeface="+mn-ea"/>
                <a:cs typeface="Arial" panose="020B0604020202020204" pitchFamily="34" charset="0"/>
              </a:rPr>
              <a:t>Investigation </a:t>
            </a:r>
            <a:r>
              <a:rPr lang="en-ZA" sz="2700" dirty="0">
                <a:solidFill>
                  <a:prstClr val="black"/>
                </a:solidFill>
                <a:latin typeface="Arial" panose="020B0604020202020204" pitchFamily="34" charset="0"/>
                <a:ea typeface="+mn-ea"/>
                <a:cs typeface="Arial" panose="020B0604020202020204" pitchFamily="34" charset="0"/>
              </a:rPr>
              <a:t>conducted against the management, findings, recommendation and </a:t>
            </a:r>
            <a:r>
              <a:rPr lang="en-ZA" sz="2700" dirty="0" smtClean="0">
                <a:solidFill>
                  <a:prstClr val="black"/>
                </a:solidFill>
                <a:latin typeface="Arial" panose="020B0604020202020204" pitchFamily="34" charset="0"/>
                <a:ea typeface="+mn-ea"/>
                <a:cs typeface="Arial" panose="020B0604020202020204" pitchFamily="34" charset="0"/>
              </a:rPr>
              <a:t>implementation </a:t>
            </a:r>
            <a:br>
              <a:rPr lang="en-ZA" sz="2700" dirty="0" smtClean="0">
                <a:solidFill>
                  <a:prstClr val="black"/>
                </a:solidFill>
                <a:latin typeface="Arial" panose="020B0604020202020204" pitchFamily="34" charset="0"/>
                <a:ea typeface="+mn-ea"/>
                <a:cs typeface="Arial" panose="020B0604020202020204" pitchFamily="34" charset="0"/>
              </a:rPr>
            </a:br>
            <a:r>
              <a:rPr lang="en-ZA" sz="2700" dirty="0" smtClean="0">
                <a:solidFill>
                  <a:prstClr val="black"/>
                </a:solidFill>
                <a:latin typeface="Arial" panose="020B0604020202020204" pitchFamily="34" charset="0"/>
                <a:ea typeface="+mn-ea"/>
                <a:cs typeface="Arial" panose="020B0604020202020204" pitchFamily="34" charset="0"/>
              </a:rPr>
              <a:t>of </a:t>
            </a:r>
            <a:r>
              <a:rPr lang="en-ZA" sz="2700" dirty="0">
                <a:solidFill>
                  <a:prstClr val="black"/>
                </a:solidFill>
                <a:latin typeface="Arial" panose="020B0604020202020204" pitchFamily="34" charset="0"/>
                <a:ea typeface="+mn-ea"/>
                <a:cs typeface="Arial" panose="020B0604020202020204" pitchFamily="34" charset="0"/>
              </a:rPr>
              <a:t>the recommendations</a:t>
            </a:r>
            <a:r>
              <a:rPr lang="en-ZA" sz="2700" dirty="0">
                <a:solidFill>
                  <a:prstClr val="black"/>
                </a:solidFill>
                <a:ea typeface="+mn-ea"/>
                <a:cs typeface="+mn-cs"/>
              </a:rPr>
              <a:t/>
            </a:r>
            <a:br>
              <a:rPr lang="en-ZA" sz="2700" dirty="0">
                <a:solidFill>
                  <a:prstClr val="black"/>
                </a:solidFill>
                <a:ea typeface="+mn-ea"/>
                <a:cs typeface="+mn-cs"/>
              </a:rPr>
            </a:br>
            <a:endParaRPr lang="en-ZA" sz="2700" dirty="0"/>
          </a:p>
        </p:txBody>
      </p:sp>
      <p:sp>
        <p:nvSpPr>
          <p:cNvPr id="3" name="Content Placeholder 2"/>
          <p:cNvSpPr>
            <a:spLocks noGrp="1"/>
          </p:cNvSpPr>
          <p:nvPr>
            <p:ph idx="1"/>
          </p:nvPr>
        </p:nvSpPr>
        <p:spPr>
          <a:xfrm>
            <a:off x="467544" y="1772816"/>
            <a:ext cx="8229600" cy="4525963"/>
          </a:xfrm>
        </p:spPr>
        <p:txBody>
          <a:bodyPr/>
          <a:lstStyle/>
          <a:p>
            <a:pPr lvl="0" algn="just"/>
            <a:r>
              <a:rPr lang="en-US" dirty="0" smtClean="0">
                <a:solidFill>
                  <a:prstClr val="black"/>
                </a:solidFill>
                <a:latin typeface="Arial" panose="020B0604020202020204" pitchFamily="34" charset="0"/>
                <a:cs typeface="Arial" panose="020B0604020202020204" pitchFamily="34" charset="0"/>
              </a:rPr>
              <a:t>There are </a:t>
            </a:r>
            <a:r>
              <a:rPr lang="en-US" dirty="0">
                <a:solidFill>
                  <a:prstClr val="black"/>
                </a:solidFill>
                <a:latin typeface="Arial" panose="020B0604020202020204" pitchFamily="34" charset="0"/>
                <a:cs typeface="Arial" panose="020B0604020202020204" pitchFamily="34" charset="0"/>
              </a:rPr>
              <a:t>no </a:t>
            </a:r>
            <a:r>
              <a:rPr lang="en-US" dirty="0" smtClean="0">
                <a:solidFill>
                  <a:prstClr val="black"/>
                </a:solidFill>
                <a:latin typeface="Arial" panose="020B0604020202020204" pitchFamily="34" charset="0"/>
                <a:cs typeface="Arial" panose="020B0604020202020204" pitchFamily="34" charset="0"/>
              </a:rPr>
              <a:t>investigations conducted against Management </a:t>
            </a:r>
          </a:p>
          <a:p>
            <a:pPr marL="0" lvl="0" indent="0" algn="just">
              <a:buNone/>
            </a:pPr>
            <a:endParaRPr lang="en-ZA" dirty="0"/>
          </a:p>
        </p:txBody>
      </p:sp>
    </p:spTree>
    <p:extLst>
      <p:ext uri="{BB962C8B-B14F-4D97-AF65-F5344CB8AC3E}">
        <p14:creationId xmlns:p14="http://schemas.microsoft.com/office/powerpoint/2010/main" val="1360967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Status of the Council</a:t>
            </a:r>
          </a:p>
        </p:txBody>
      </p:sp>
      <p:sp>
        <p:nvSpPr>
          <p:cNvPr id="3" name="Content Placeholder 2"/>
          <p:cNvSpPr>
            <a:spLocks noGrp="1"/>
          </p:cNvSpPr>
          <p:nvPr>
            <p:ph idx="1"/>
          </p:nvPr>
        </p:nvSpPr>
        <p:spPr/>
        <p:txBody>
          <a:bodyPr>
            <a:normAutofit fontScale="85000" lnSpcReduction="10000"/>
          </a:bodyPr>
          <a:lstStyle/>
          <a:p>
            <a:endParaRPr lang="en-ZA" dirty="0" smtClean="0"/>
          </a:p>
          <a:p>
            <a:pPr algn="just"/>
            <a:r>
              <a:rPr lang="en-ZA" sz="3400" dirty="0" smtClean="0">
                <a:latin typeface="Arial" panose="020B0604020202020204" pitchFamily="34" charset="0"/>
                <a:cs typeface="Arial" panose="020B0604020202020204" pitchFamily="34" charset="0"/>
              </a:rPr>
              <a:t>Council  is fully constituted (with a total of 16 members) appointed  in terms of  Section 10(4) (b) to (g) of the CET Act, 16 of 2006. Sixty percent of members are external persons.</a:t>
            </a:r>
          </a:p>
          <a:p>
            <a:pPr algn="just">
              <a:buNone/>
            </a:pPr>
            <a:endParaRPr lang="en-ZA" sz="3400" dirty="0" smtClean="0">
              <a:latin typeface="Arial" panose="020B0604020202020204" pitchFamily="34" charset="0"/>
              <a:cs typeface="Arial" panose="020B0604020202020204" pitchFamily="34" charset="0"/>
            </a:endParaRPr>
          </a:p>
          <a:p>
            <a:pPr algn="just"/>
            <a:r>
              <a:rPr lang="en-ZA" sz="3400" dirty="0" smtClean="0">
                <a:latin typeface="Arial" panose="020B0604020202020204" pitchFamily="34" charset="0"/>
                <a:cs typeface="Arial" panose="020B0604020202020204" pitchFamily="34" charset="0"/>
              </a:rPr>
              <a:t>Council continues to perform all its functions which are necessary to govern the public </a:t>
            </a:r>
            <a:r>
              <a:rPr lang="en-ZA" sz="3400" dirty="0">
                <a:latin typeface="Arial" panose="020B0604020202020204" pitchFamily="34" charset="0"/>
                <a:cs typeface="Arial" panose="020B0604020202020204" pitchFamily="34" charset="0"/>
              </a:rPr>
              <a:t>c</a:t>
            </a:r>
            <a:r>
              <a:rPr lang="en-ZA" sz="3400" dirty="0" smtClean="0">
                <a:latin typeface="Arial" panose="020B0604020202020204" pitchFamily="34" charset="0"/>
                <a:cs typeface="Arial" panose="020B0604020202020204" pitchFamily="34" charset="0"/>
              </a:rPr>
              <a:t>ollege, subject to this Act and other applicable legislations, regulations and policies.</a:t>
            </a:r>
          </a:p>
        </p:txBody>
      </p:sp>
    </p:spTree>
    <p:extLst>
      <p:ext uri="{BB962C8B-B14F-4D97-AF65-F5344CB8AC3E}">
        <p14:creationId xmlns:p14="http://schemas.microsoft.com/office/powerpoint/2010/main" val="14877854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solidFill>
                  <a:prstClr val="black"/>
                </a:solidFill>
                <a:latin typeface="Arial" panose="020B0604020202020204" pitchFamily="34" charset="0"/>
                <a:cs typeface="Arial" panose="020B0604020202020204" pitchFamily="34" charset="0"/>
              </a:rPr>
              <a:t>Reporting on status of </a:t>
            </a:r>
            <a:br>
              <a:rPr lang="en-ZA" sz="3200" dirty="0">
                <a:solidFill>
                  <a:prstClr val="black"/>
                </a:solidFill>
                <a:latin typeface="Arial" panose="020B0604020202020204" pitchFamily="34" charset="0"/>
                <a:cs typeface="Arial" panose="020B0604020202020204" pitchFamily="34" charset="0"/>
              </a:rPr>
            </a:br>
            <a:r>
              <a:rPr lang="en-ZA" sz="3200" dirty="0" smtClean="0">
                <a:solidFill>
                  <a:prstClr val="black"/>
                </a:solidFill>
                <a:latin typeface="Arial" panose="020B0604020202020204" pitchFamily="34" charset="0"/>
                <a:cs typeface="Arial" panose="020B0604020202020204" pitchFamily="34" charset="0"/>
              </a:rPr>
              <a:t>College </a:t>
            </a:r>
            <a:r>
              <a:rPr lang="en-ZA" sz="3200" dirty="0">
                <a:solidFill>
                  <a:prstClr val="black"/>
                </a:solidFill>
                <a:latin typeface="Arial" panose="020B0604020202020204" pitchFamily="34" charset="0"/>
                <a:cs typeface="Arial" panose="020B0604020202020204" pitchFamily="34" charset="0"/>
              </a:rPr>
              <a:t>A</a:t>
            </a:r>
            <a:r>
              <a:rPr lang="en-ZA" sz="3200" dirty="0" smtClean="0">
                <a:solidFill>
                  <a:prstClr val="black"/>
                </a:solidFill>
                <a:latin typeface="Arial" panose="020B0604020202020204" pitchFamily="34" charset="0"/>
                <a:cs typeface="Arial" panose="020B0604020202020204" pitchFamily="34" charset="0"/>
              </a:rPr>
              <a:t>dministration </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3851347"/>
              </p:ext>
            </p:extLst>
          </p:nvPr>
        </p:nvGraphicFramePr>
        <p:xfrm>
          <a:off x="457200" y="1600200"/>
          <a:ext cx="8229600" cy="466344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gridSpan="2">
                  <a:txBody>
                    <a:bodyPr/>
                    <a:lstStyle/>
                    <a:p>
                      <a:pPr marL="0" indent="0">
                        <a:buFont typeface="Arial" panose="020B0604020202020204" pitchFamily="34" charset="0"/>
                        <a:buNone/>
                      </a:pPr>
                      <a:r>
                        <a:rPr lang="en-ZA" sz="2400" dirty="0" smtClean="0">
                          <a:solidFill>
                            <a:schemeClr val="tx1"/>
                          </a:solidFill>
                          <a:latin typeface="Arial" panose="020B0604020202020204" pitchFamily="34" charset="0"/>
                          <a:cs typeface="Arial" panose="020B0604020202020204" pitchFamily="34" charset="0"/>
                        </a:rPr>
                        <a:t>1.</a:t>
                      </a:r>
                      <a:r>
                        <a:rPr lang="en-ZA" sz="2400" baseline="0" dirty="0" smtClean="0">
                          <a:solidFill>
                            <a:schemeClr val="tx1"/>
                          </a:solidFill>
                          <a:latin typeface="Arial" panose="020B0604020202020204" pitchFamily="34" charset="0"/>
                          <a:cs typeface="Arial" panose="020B0604020202020204" pitchFamily="34" charset="0"/>
                        </a:rPr>
                        <a:t> Current staff establishment </a:t>
                      </a:r>
                      <a:endParaRPr lang="en-ZA" sz="2400" dirty="0">
                        <a:solidFill>
                          <a:schemeClr val="tx1"/>
                        </a:solidFill>
                        <a:latin typeface="Arial" panose="020B0604020202020204" pitchFamily="34" charset="0"/>
                        <a:cs typeface="Arial" panose="020B0604020202020204" pitchFamily="34" charset="0"/>
                      </a:endParaRPr>
                    </a:p>
                  </a:txBody>
                  <a:tcPr/>
                </a:tc>
                <a:tc hMerge="1">
                  <a:txBody>
                    <a:bodyPr/>
                    <a:lstStyle/>
                    <a:p>
                      <a:endParaRPr lang="en-ZA" sz="2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370840">
                <a:tc>
                  <a:txBody>
                    <a:bodyPr/>
                    <a:lstStyle/>
                    <a:p>
                      <a:pPr marL="0" indent="0">
                        <a:buFont typeface="Arial" panose="020B0604020202020204" pitchFamily="34" charset="0"/>
                        <a:buNone/>
                      </a:pPr>
                      <a:r>
                        <a:rPr lang="en-ZA" sz="2400" dirty="0" smtClean="0">
                          <a:solidFill>
                            <a:schemeClr val="tx1"/>
                          </a:solidFill>
                          <a:latin typeface="Arial" panose="020B0604020202020204" pitchFamily="34" charset="0"/>
                          <a:cs typeface="Arial" panose="020B0604020202020204" pitchFamily="34" charset="0"/>
                        </a:rPr>
                        <a:t>Total number of employees as at 8 June 2020 </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dirty="0" smtClean="0">
                          <a:solidFill>
                            <a:schemeClr val="tx1"/>
                          </a:solidFill>
                          <a:latin typeface="Arial" panose="020B0604020202020204" pitchFamily="34" charset="0"/>
                          <a:cs typeface="Arial" panose="020B0604020202020204" pitchFamily="34" charset="0"/>
                        </a:rPr>
                        <a:t>PERSAL – </a:t>
                      </a:r>
                      <a:r>
                        <a:rPr lang="en-ZA" sz="2400" b="1" dirty="0" smtClean="0">
                          <a:solidFill>
                            <a:schemeClr val="tx1"/>
                          </a:solidFill>
                          <a:latin typeface="Arial" panose="020B0604020202020204" pitchFamily="34" charset="0"/>
                          <a:cs typeface="Arial" panose="020B0604020202020204" pitchFamily="34" charset="0"/>
                        </a:rPr>
                        <a:t>416</a:t>
                      </a:r>
                    </a:p>
                    <a:p>
                      <a:r>
                        <a:rPr lang="en-ZA" sz="2400" dirty="0" smtClean="0">
                          <a:solidFill>
                            <a:schemeClr val="tx1"/>
                          </a:solidFill>
                          <a:latin typeface="Arial" panose="020B0604020202020204" pitchFamily="34" charset="0"/>
                          <a:cs typeface="Arial" panose="020B0604020202020204" pitchFamily="34" charset="0"/>
                        </a:rPr>
                        <a:t>College Council - </a:t>
                      </a:r>
                      <a:r>
                        <a:rPr lang="en-ZA" sz="2400" b="1" dirty="0" smtClean="0">
                          <a:solidFill>
                            <a:schemeClr val="tx1"/>
                          </a:solidFill>
                          <a:latin typeface="Arial" panose="020B0604020202020204" pitchFamily="34" charset="0"/>
                          <a:cs typeface="Arial" panose="020B0604020202020204" pitchFamily="34" charset="0"/>
                        </a:rPr>
                        <a:t>19</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r>
                        <a:rPr lang="en-ZA" sz="2400" dirty="0" smtClean="0">
                          <a:solidFill>
                            <a:schemeClr val="tx1"/>
                          </a:solidFill>
                          <a:latin typeface="Arial" panose="020B0604020202020204" pitchFamily="34" charset="0"/>
                          <a:cs typeface="Arial" panose="020B0604020202020204" pitchFamily="34" charset="0"/>
                        </a:rPr>
                        <a:t>Management staff (PSA)</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b="1" dirty="0" smtClean="0">
                          <a:solidFill>
                            <a:schemeClr val="tx1"/>
                          </a:solidFill>
                          <a:latin typeface="Arial" panose="020B0604020202020204" pitchFamily="34" charset="0"/>
                          <a:cs typeface="Arial" panose="020B0604020202020204" pitchFamily="34" charset="0"/>
                        </a:rPr>
                        <a:t>4</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r>
                        <a:rPr lang="en-ZA" sz="2400" dirty="0" smtClean="0">
                          <a:solidFill>
                            <a:schemeClr val="tx1"/>
                          </a:solidFill>
                          <a:latin typeface="Arial" panose="020B0604020202020204" pitchFamily="34" charset="0"/>
                          <a:cs typeface="Arial" panose="020B0604020202020204" pitchFamily="34" charset="0"/>
                        </a:rPr>
                        <a:t>Lecturers </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dirty="0" smtClean="0">
                          <a:solidFill>
                            <a:schemeClr val="tx1"/>
                          </a:solidFill>
                          <a:latin typeface="Arial" panose="020B0604020202020204" pitchFamily="34" charset="0"/>
                          <a:cs typeface="Arial" panose="020B0604020202020204" pitchFamily="34" charset="0"/>
                        </a:rPr>
                        <a:t>PERSAL – </a:t>
                      </a:r>
                      <a:r>
                        <a:rPr lang="en-ZA" sz="2400" b="1" dirty="0" smtClean="0">
                          <a:solidFill>
                            <a:schemeClr val="tx1"/>
                          </a:solidFill>
                          <a:latin typeface="Arial" panose="020B0604020202020204" pitchFamily="34" charset="0"/>
                          <a:cs typeface="Arial" panose="020B0604020202020204" pitchFamily="34" charset="0"/>
                        </a:rPr>
                        <a:t>235</a:t>
                      </a:r>
                    </a:p>
                    <a:p>
                      <a:r>
                        <a:rPr lang="en-ZA" sz="2400" dirty="0" smtClean="0">
                          <a:solidFill>
                            <a:schemeClr val="tx1"/>
                          </a:solidFill>
                          <a:latin typeface="Arial" panose="020B0604020202020204" pitchFamily="34" charset="0"/>
                          <a:cs typeface="Arial" panose="020B0604020202020204" pitchFamily="34" charset="0"/>
                        </a:rPr>
                        <a:t>College Council – </a:t>
                      </a:r>
                      <a:r>
                        <a:rPr lang="en-ZA" sz="2400" b="1" dirty="0" smtClean="0">
                          <a:solidFill>
                            <a:schemeClr val="tx1"/>
                          </a:solidFill>
                          <a:latin typeface="Arial" panose="020B0604020202020204" pitchFamily="34" charset="0"/>
                          <a:cs typeface="Arial" panose="020B0604020202020204" pitchFamily="34" charset="0"/>
                        </a:rPr>
                        <a:t>12</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r>
                        <a:rPr lang="en-ZA" sz="2400" dirty="0" smtClean="0">
                          <a:solidFill>
                            <a:schemeClr val="tx1"/>
                          </a:solidFill>
                          <a:latin typeface="Arial" panose="020B0604020202020204" pitchFamily="34" charset="0"/>
                          <a:cs typeface="Arial" panose="020B0604020202020204" pitchFamily="34" charset="0"/>
                        </a:rPr>
                        <a:t>Support Staff </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dirty="0" smtClean="0">
                          <a:solidFill>
                            <a:schemeClr val="tx1"/>
                          </a:solidFill>
                          <a:latin typeface="Arial" panose="020B0604020202020204" pitchFamily="34" charset="0"/>
                          <a:cs typeface="Arial" panose="020B0604020202020204" pitchFamily="34" charset="0"/>
                        </a:rPr>
                        <a:t>PERSAL – </a:t>
                      </a:r>
                      <a:r>
                        <a:rPr lang="en-ZA" sz="2400" b="1" dirty="0" smtClean="0">
                          <a:solidFill>
                            <a:schemeClr val="tx1"/>
                          </a:solidFill>
                          <a:latin typeface="Arial" panose="020B0604020202020204" pitchFamily="34" charset="0"/>
                          <a:cs typeface="Arial" panose="020B0604020202020204" pitchFamily="34" charset="0"/>
                        </a:rPr>
                        <a:t>181</a:t>
                      </a:r>
                    </a:p>
                    <a:p>
                      <a:r>
                        <a:rPr lang="en-ZA" sz="2400" dirty="0" smtClean="0">
                          <a:solidFill>
                            <a:schemeClr val="tx1"/>
                          </a:solidFill>
                          <a:latin typeface="Arial" panose="020B0604020202020204" pitchFamily="34" charset="0"/>
                          <a:cs typeface="Arial" panose="020B0604020202020204" pitchFamily="34" charset="0"/>
                        </a:rPr>
                        <a:t>College Council – </a:t>
                      </a:r>
                      <a:r>
                        <a:rPr lang="en-ZA" sz="2400" b="1" dirty="0" smtClean="0">
                          <a:solidFill>
                            <a:schemeClr val="tx1"/>
                          </a:solidFill>
                          <a:latin typeface="Arial" panose="020B0604020202020204" pitchFamily="34" charset="0"/>
                          <a:cs typeface="Arial" panose="020B0604020202020204" pitchFamily="34" charset="0"/>
                        </a:rPr>
                        <a:t>7</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r>
                        <a:rPr lang="en-ZA" sz="2400" dirty="0" smtClean="0">
                          <a:solidFill>
                            <a:schemeClr val="tx1"/>
                          </a:solidFill>
                          <a:latin typeface="Arial" panose="020B0604020202020204" pitchFamily="34" charset="0"/>
                          <a:cs typeface="Arial" panose="020B0604020202020204" pitchFamily="34" charset="0"/>
                        </a:rPr>
                        <a:t>Interns </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b="1" dirty="0" smtClean="0">
                          <a:solidFill>
                            <a:schemeClr val="tx1"/>
                          </a:solidFill>
                          <a:latin typeface="Arial" panose="020B0604020202020204" pitchFamily="34" charset="0"/>
                          <a:cs typeface="Arial" panose="020B0604020202020204" pitchFamily="34" charset="0"/>
                        </a:rPr>
                        <a:t>84</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r>
                        <a:rPr lang="en-ZA" sz="2400" dirty="0" smtClean="0">
                          <a:solidFill>
                            <a:schemeClr val="tx1"/>
                          </a:solidFill>
                          <a:latin typeface="Arial" panose="020B0604020202020204" pitchFamily="34" charset="0"/>
                          <a:cs typeface="Arial" panose="020B0604020202020204" pitchFamily="34" charset="0"/>
                        </a:rPr>
                        <a:t>Outsourced services (cleaning and security)</a:t>
                      </a:r>
                      <a:endParaRPr lang="en-ZA" sz="2400" dirty="0">
                        <a:solidFill>
                          <a:schemeClr val="tx1"/>
                        </a:solidFill>
                        <a:latin typeface="Arial" panose="020B0604020202020204" pitchFamily="34" charset="0"/>
                        <a:cs typeface="Arial" panose="020B0604020202020204" pitchFamily="34" charset="0"/>
                      </a:endParaRPr>
                    </a:p>
                  </a:txBody>
                  <a:tcPr/>
                </a:tc>
                <a:tc>
                  <a:txBody>
                    <a:bodyPr/>
                    <a:lstStyle/>
                    <a:p>
                      <a:r>
                        <a:rPr lang="en-ZA" sz="2400" b="1" dirty="0" smtClean="0">
                          <a:solidFill>
                            <a:schemeClr val="tx1"/>
                          </a:solidFill>
                          <a:latin typeface="Arial" panose="020B0604020202020204" pitchFamily="34" charset="0"/>
                          <a:cs typeface="Arial" panose="020B0604020202020204" pitchFamily="34" charset="0"/>
                        </a:rPr>
                        <a:t>53</a:t>
                      </a:r>
                      <a:endParaRPr lang="en-ZA" sz="240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74640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nSpc>
                <a:spcPct val="107000"/>
              </a:lnSpc>
              <a:spcAft>
                <a:spcPts val="800"/>
              </a:spcAft>
              <a:buNone/>
            </a:pPr>
            <a:r>
              <a:rPr lang="en-ZA" sz="2400" b="1" dirty="0" smtClean="0">
                <a:latin typeface="Arial" panose="020B0604020202020204" pitchFamily="34" charset="0"/>
                <a:ea typeface="Calibri" panose="020F0502020204030204" pitchFamily="34" charset="0"/>
                <a:cs typeface="Arial" panose="020B0604020202020204" pitchFamily="34" charset="0"/>
              </a:rPr>
              <a:t>2. Staff </a:t>
            </a:r>
            <a:r>
              <a:rPr lang="en-ZA" sz="2400" b="1" dirty="0">
                <a:latin typeface="Arial" panose="020B0604020202020204" pitchFamily="34" charset="0"/>
                <a:ea typeface="Calibri" panose="020F0502020204030204" pitchFamily="34" charset="0"/>
                <a:cs typeface="Arial" panose="020B0604020202020204" pitchFamily="34" charset="0"/>
              </a:rPr>
              <a:t>compliment by </a:t>
            </a:r>
            <a:r>
              <a:rPr lang="en-ZA" sz="2400" b="1" dirty="0" smtClean="0">
                <a:latin typeface="Arial" panose="020B0604020202020204" pitchFamily="34" charset="0"/>
                <a:ea typeface="Calibri" panose="020F0502020204030204" pitchFamily="34" charset="0"/>
                <a:cs typeface="Arial" panose="020B0604020202020204" pitchFamily="34" charset="0"/>
              </a:rPr>
              <a:t>gender</a:t>
            </a:r>
          </a:p>
          <a:p>
            <a:pPr lvl="1" indent="-385763">
              <a:lnSpc>
                <a:spcPct val="107000"/>
              </a:lnSpc>
              <a:buFont typeface="Arial" panose="020B0604020202020204" pitchFamily="34" charset="0"/>
              <a:buChar char="•"/>
            </a:pPr>
            <a:r>
              <a:rPr lang="en-ZA" sz="2400" dirty="0" smtClean="0">
                <a:latin typeface="Arial" panose="020B0604020202020204" pitchFamily="34" charset="0"/>
                <a:ea typeface="Calibri" panose="020F0502020204030204" pitchFamily="34" charset="0"/>
                <a:cs typeface="Arial" panose="020B0604020202020204" pitchFamily="34" charset="0"/>
              </a:rPr>
              <a:t>235 </a:t>
            </a:r>
            <a:r>
              <a:rPr lang="en-ZA" sz="2400" dirty="0">
                <a:latin typeface="Arial" panose="020B0604020202020204" pitchFamily="34" charset="0"/>
                <a:ea typeface="Calibri" panose="020F0502020204030204" pitchFamily="34" charset="0"/>
                <a:cs typeface="Arial" panose="020B0604020202020204" pitchFamily="34" charset="0"/>
              </a:rPr>
              <a:t>(54.02%) are Females; and</a:t>
            </a:r>
          </a:p>
          <a:p>
            <a:pPr lvl="1" indent="-385763">
              <a:lnSpc>
                <a:spcPct val="107000"/>
              </a:lnSpc>
              <a:spcAft>
                <a:spcPts val="800"/>
              </a:spcAft>
              <a:buFont typeface="Arial" panose="020B0604020202020204" pitchFamily="34" charset="0"/>
              <a:buChar char="•"/>
            </a:pPr>
            <a:r>
              <a:rPr lang="en-ZA" sz="2400" dirty="0">
                <a:latin typeface="Arial" panose="020B0604020202020204" pitchFamily="34" charset="0"/>
                <a:ea typeface="Calibri" panose="020F0502020204030204" pitchFamily="34" charset="0"/>
                <a:cs typeface="Arial" panose="020B0604020202020204" pitchFamily="34" charset="0"/>
              </a:rPr>
              <a:t>200 (45.98%) are </a:t>
            </a:r>
            <a:r>
              <a:rPr lang="en-ZA" sz="2400" dirty="0" smtClean="0">
                <a:latin typeface="Arial" panose="020B0604020202020204" pitchFamily="34" charset="0"/>
                <a:ea typeface="Calibri" panose="020F0502020204030204" pitchFamily="34" charset="0"/>
                <a:cs typeface="Arial" panose="020B0604020202020204" pitchFamily="34" charset="0"/>
              </a:rPr>
              <a:t>Males</a:t>
            </a:r>
            <a:endParaRPr lang="en-ZA" sz="24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None/>
            </a:pPr>
            <a:r>
              <a:rPr lang="en-ZA" sz="2400" b="1" dirty="0" smtClean="0">
                <a:latin typeface="Arial" panose="020B0604020202020204" pitchFamily="34" charset="0"/>
                <a:ea typeface="Calibri" panose="020F0502020204030204" pitchFamily="34" charset="0"/>
                <a:cs typeface="Arial" panose="020B0604020202020204" pitchFamily="34" charset="0"/>
              </a:rPr>
              <a:t>3. Staff </a:t>
            </a:r>
            <a:r>
              <a:rPr lang="en-ZA" sz="2400" b="1" dirty="0">
                <a:latin typeface="Arial" panose="020B0604020202020204" pitchFamily="34" charset="0"/>
                <a:ea typeface="Calibri" panose="020F0502020204030204" pitchFamily="34" charset="0"/>
                <a:cs typeface="Arial" panose="020B0604020202020204" pitchFamily="34" charset="0"/>
              </a:rPr>
              <a:t>compliment by </a:t>
            </a:r>
            <a:r>
              <a:rPr lang="en-ZA" sz="2400" b="1" dirty="0" smtClean="0">
                <a:latin typeface="Arial" panose="020B0604020202020204" pitchFamily="34" charset="0"/>
                <a:ea typeface="Calibri" panose="020F0502020204030204" pitchFamily="34" charset="0"/>
                <a:cs typeface="Arial" panose="020B0604020202020204" pitchFamily="34" charset="0"/>
              </a:rPr>
              <a:t>race</a:t>
            </a:r>
          </a:p>
          <a:p>
            <a:pPr marL="0" lvl="0" indent="0">
              <a:lnSpc>
                <a:spcPct val="107000"/>
              </a:lnSpc>
              <a:spcAft>
                <a:spcPts val="800"/>
              </a:spcAft>
              <a:buNone/>
            </a:pPr>
            <a:endParaRPr lang="en-ZA" sz="2400" dirty="0">
              <a:latin typeface="Arial" panose="020B0604020202020204" pitchFamily="34" charset="0"/>
              <a:ea typeface="Calibri" panose="020F0502020204030204" pitchFamily="34" charset="0"/>
              <a:cs typeface="Arial" panose="020B0604020202020204" pitchFamily="34" charset="0"/>
            </a:endParaRPr>
          </a:p>
          <a:p>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2552857463"/>
              </p:ext>
            </p:extLst>
          </p:nvPr>
        </p:nvGraphicFramePr>
        <p:xfrm>
          <a:off x="899592" y="3789040"/>
          <a:ext cx="6840759" cy="2348106"/>
        </p:xfrm>
        <a:graphic>
          <a:graphicData uri="http://schemas.openxmlformats.org/drawingml/2006/table">
            <a:tbl>
              <a:tblPr firstRow="1" bandRow="1">
                <a:tableStyleId>{5C22544A-7EE6-4342-B048-85BDC9FD1C3A}</a:tableStyleId>
              </a:tblPr>
              <a:tblGrid>
                <a:gridCol w="2280253">
                  <a:extLst>
                    <a:ext uri="{9D8B030D-6E8A-4147-A177-3AD203B41FA5}">
                      <a16:colId xmlns:a16="http://schemas.microsoft.com/office/drawing/2014/main" val="20000"/>
                    </a:ext>
                  </a:extLst>
                </a:gridCol>
                <a:gridCol w="2280253">
                  <a:extLst>
                    <a:ext uri="{9D8B030D-6E8A-4147-A177-3AD203B41FA5}">
                      <a16:colId xmlns:a16="http://schemas.microsoft.com/office/drawing/2014/main" val="20001"/>
                    </a:ext>
                  </a:extLst>
                </a:gridCol>
                <a:gridCol w="2280253">
                  <a:extLst>
                    <a:ext uri="{9D8B030D-6E8A-4147-A177-3AD203B41FA5}">
                      <a16:colId xmlns:a16="http://schemas.microsoft.com/office/drawing/2014/main" val="20002"/>
                    </a:ext>
                  </a:extLst>
                </a:gridCol>
              </a:tblGrid>
              <a:tr h="372041">
                <a:tc>
                  <a:txBody>
                    <a:bodyPr/>
                    <a:lstStyle/>
                    <a:p>
                      <a:pP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Race </a:t>
                      </a:r>
                    </a:p>
                  </a:txBody>
                  <a:tcPr marL="68580" marR="68580" marT="0" marB="0"/>
                </a:tc>
                <a:tc>
                  <a:txBody>
                    <a:bodyPr/>
                    <a:lstStyle/>
                    <a:p>
                      <a:pP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Number</a:t>
                      </a:r>
                    </a:p>
                  </a:txBody>
                  <a:tcPr marL="68580" marR="68580" marT="0" marB="0"/>
                </a:tc>
                <a:tc>
                  <a:txBody>
                    <a:bodyPr/>
                    <a:lstStyle/>
                    <a:p>
                      <a:pP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%-tage</a:t>
                      </a:r>
                    </a:p>
                  </a:txBody>
                  <a:tcPr marL="68580" marR="68580" marT="0" marB="0"/>
                </a:tc>
                <a:extLst>
                  <a:ext uri="{0D108BD9-81ED-4DB2-BD59-A6C34878D82A}">
                    <a16:rowId xmlns:a16="http://schemas.microsoft.com/office/drawing/2014/main" val="10000"/>
                  </a:ext>
                </a:extLst>
              </a:tr>
              <a:tr h="372041">
                <a:tc>
                  <a:txBody>
                    <a:bodyPr/>
                    <a:lstStyle/>
                    <a:p>
                      <a:pP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African</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406</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93.33</a:t>
                      </a:r>
                    </a:p>
                  </a:txBody>
                  <a:tcPr marL="68580" marR="68580" marT="0" marB="0"/>
                </a:tc>
                <a:extLst>
                  <a:ext uri="{0D108BD9-81ED-4DB2-BD59-A6C34878D82A}">
                    <a16:rowId xmlns:a16="http://schemas.microsoft.com/office/drawing/2014/main" val="10001"/>
                  </a:ext>
                </a:extLst>
              </a:tr>
              <a:tr h="372041">
                <a:tc>
                  <a:txBody>
                    <a:bodyPr/>
                    <a:lstStyle/>
                    <a:p>
                      <a:pP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Coloured</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0.23</a:t>
                      </a:r>
                    </a:p>
                  </a:txBody>
                  <a:tcPr marL="68580" marR="68580" marT="0" marB="0"/>
                </a:tc>
                <a:extLst>
                  <a:ext uri="{0D108BD9-81ED-4DB2-BD59-A6C34878D82A}">
                    <a16:rowId xmlns:a16="http://schemas.microsoft.com/office/drawing/2014/main" val="10002"/>
                  </a:ext>
                </a:extLst>
              </a:tr>
              <a:tr h="372041">
                <a:tc>
                  <a:txBody>
                    <a:bodyPr/>
                    <a:lstStyle/>
                    <a:p>
                      <a:pP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Indian</a:t>
                      </a:r>
                    </a:p>
                  </a:txBody>
                  <a:tcPr marL="68580" marR="68580" marT="0" marB="0"/>
                </a:tc>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0.69</a:t>
                      </a:r>
                    </a:p>
                  </a:txBody>
                  <a:tcPr marL="68580" marR="68580" marT="0" marB="0"/>
                </a:tc>
                <a:extLst>
                  <a:ext uri="{0D108BD9-81ED-4DB2-BD59-A6C34878D82A}">
                    <a16:rowId xmlns:a16="http://schemas.microsoft.com/office/drawing/2014/main" val="10003"/>
                  </a:ext>
                </a:extLst>
              </a:tr>
              <a:tr h="372041">
                <a:tc>
                  <a:txBody>
                    <a:bodyPr/>
                    <a:lstStyle/>
                    <a:p>
                      <a:pP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White</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25</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5 75</a:t>
                      </a:r>
                    </a:p>
                  </a:txBody>
                  <a:tcPr marL="68580" marR="68580" marT="0" marB="0"/>
                </a:tc>
                <a:extLst>
                  <a:ext uri="{0D108BD9-81ED-4DB2-BD59-A6C34878D82A}">
                    <a16:rowId xmlns:a16="http://schemas.microsoft.com/office/drawing/2014/main" val="10004"/>
                  </a:ext>
                </a:extLst>
              </a:tr>
              <a:tr h="372041">
                <a:tc>
                  <a:txBody>
                    <a:bodyPr/>
                    <a:lstStyle/>
                    <a:p>
                      <a:pPr>
                        <a:lnSpc>
                          <a:spcPct val="107000"/>
                        </a:lnSpc>
                        <a:spcAft>
                          <a:spcPts val="0"/>
                        </a:spcAft>
                      </a:pPr>
                      <a:r>
                        <a:rPr lang="en-ZA" sz="2400" b="1">
                          <a:effectLst/>
                          <a:latin typeface="Arial" panose="020B0604020202020204" pitchFamily="34" charset="0"/>
                          <a:ea typeface="Calibri" panose="020F0502020204030204" pitchFamily="34" charset="0"/>
                          <a:cs typeface="Arial" panose="020B0604020202020204" pitchFamily="34" charset="0"/>
                        </a:rPr>
                        <a:t>Total</a:t>
                      </a:r>
                      <a:endParaRPr lang="en-ZA"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435</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100</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a:xfrm>
            <a:off x="457200" y="274638"/>
            <a:ext cx="8229600" cy="1143000"/>
          </a:xfrm>
        </p:spPr>
        <p:txBody>
          <a:bodyPr/>
          <a:lstStyle/>
          <a:p>
            <a:pPr lvl="0">
              <a:spcBef>
                <a:spcPct val="20000"/>
              </a:spcBef>
            </a:pPr>
            <a:r>
              <a:rPr lang="en-ZA" sz="3200" dirty="0">
                <a:solidFill>
                  <a:prstClr val="black"/>
                </a:solidFill>
                <a:latin typeface="Arial" panose="020B0604020202020204" pitchFamily="34" charset="0"/>
                <a:ea typeface="+mn-ea"/>
                <a:cs typeface="Arial" panose="020B0604020202020204" pitchFamily="34" charset="0"/>
              </a:rPr>
              <a:t>Reporting on status of </a:t>
            </a:r>
            <a:r>
              <a:rPr lang="en-ZA" sz="3200" dirty="0" smtClean="0">
                <a:solidFill>
                  <a:prstClr val="black"/>
                </a:solidFill>
                <a:latin typeface="Arial" panose="020B0604020202020204" pitchFamily="34" charset="0"/>
                <a:ea typeface="+mn-ea"/>
                <a:cs typeface="Arial" panose="020B0604020202020204" pitchFamily="34" charset="0"/>
              </a:rPr>
              <a:t/>
            </a:r>
            <a:br>
              <a:rPr lang="en-ZA" sz="3200" dirty="0" smtClean="0">
                <a:solidFill>
                  <a:prstClr val="black"/>
                </a:solidFill>
                <a:latin typeface="Arial" panose="020B0604020202020204" pitchFamily="34" charset="0"/>
                <a:ea typeface="+mn-ea"/>
                <a:cs typeface="Arial" panose="020B0604020202020204" pitchFamily="34" charset="0"/>
              </a:rPr>
            </a:br>
            <a:r>
              <a:rPr lang="en-ZA" sz="3200" dirty="0" smtClean="0">
                <a:solidFill>
                  <a:prstClr val="black"/>
                </a:solidFill>
                <a:latin typeface="Arial" panose="020B0604020202020204" pitchFamily="34" charset="0"/>
                <a:ea typeface="+mn-ea"/>
                <a:cs typeface="Arial" panose="020B0604020202020204" pitchFamily="34" charset="0"/>
              </a:rPr>
              <a:t>College Administration </a:t>
            </a:r>
            <a:r>
              <a:rPr lang="en-ZA" sz="1800" b="1" i="1" dirty="0" smtClean="0">
                <a:solidFill>
                  <a:prstClr val="black"/>
                </a:solidFill>
                <a:latin typeface="Arial" panose="020B0604020202020204" pitchFamily="34" charset="0"/>
                <a:ea typeface="+mn-ea"/>
                <a:cs typeface="Arial" panose="020B0604020202020204" pitchFamily="34" charset="0"/>
              </a:rPr>
              <a:t>(continues)</a:t>
            </a:r>
            <a:endParaRPr lang="en-ZA" sz="1800" b="1" i="1"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5634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A" b="1" dirty="0">
                <a:latin typeface="Arial" panose="020B0604020202020204" pitchFamily="34" charset="0"/>
                <a:cs typeface="Arial" panose="020B0604020202020204" pitchFamily="34" charset="0"/>
              </a:rPr>
              <a:t>4. </a:t>
            </a:r>
            <a:r>
              <a:rPr lang="en-ZA" b="1" dirty="0" smtClean="0">
                <a:latin typeface="Arial" panose="020B0604020202020204" pitchFamily="34" charset="0"/>
                <a:cs typeface="Arial" panose="020B0604020202020204" pitchFamily="34" charset="0"/>
              </a:rPr>
              <a:t>Staff </a:t>
            </a:r>
            <a:r>
              <a:rPr lang="en-ZA" b="1" dirty="0">
                <a:latin typeface="Arial" panose="020B0604020202020204" pitchFamily="34" charset="0"/>
                <a:cs typeface="Arial" panose="020B0604020202020204" pitchFamily="34" charset="0"/>
              </a:rPr>
              <a:t>compliment by age </a:t>
            </a:r>
            <a:endParaRPr lang="en-ZA" b="1" dirty="0" smtClean="0">
              <a:latin typeface="Arial" panose="020B0604020202020204" pitchFamily="34" charset="0"/>
              <a:cs typeface="Arial" panose="020B0604020202020204" pitchFamily="34" charset="0"/>
            </a:endParaRPr>
          </a:p>
          <a:p>
            <a:pPr marL="0" indent="0">
              <a:buNone/>
            </a:pPr>
            <a:endParaRPr lang="en-ZA" dirty="0"/>
          </a:p>
        </p:txBody>
      </p:sp>
      <p:graphicFrame>
        <p:nvGraphicFramePr>
          <p:cNvPr id="4" name="Table 3"/>
          <p:cNvGraphicFramePr>
            <a:graphicFrameLocks noGrp="1"/>
          </p:cNvGraphicFramePr>
          <p:nvPr>
            <p:extLst>
              <p:ext uri="{D42A27DB-BD31-4B8C-83A1-F6EECF244321}">
                <p14:modId xmlns:p14="http://schemas.microsoft.com/office/powerpoint/2010/main" val="3615917638"/>
              </p:ext>
            </p:extLst>
          </p:nvPr>
        </p:nvGraphicFramePr>
        <p:xfrm>
          <a:off x="899592" y="2348880"/>
          <a:ext cx="6096000" cy="234810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Age group</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Number</a:t>
                      </a:r>
                    </a:p>
                  </a:txBody>
                  <a:tcPr marL="68580" marR="68580" marT="0" marB="0"/>
                </a:tc>
                <a:tc>
                  <a:txBody>
                    <a:bodyPr/>
                    <a:lstStyle/>
                    <a:p>
                      <a:pPr algn="ctr">
                        <a:lnSpc>
                          <a:spcPct val="107000"/>
                        </a:lnSpc>
                        <a:spcAft>
                          <a:spcPts val="0"/>
                        </a:spcAft>
                      </a:pPr>
                      <a:r>
                        <a:rPr lang="en-ZA" sz="2400" dirty="0" smtClean="0">
                          <a:effectLst/>
                          <a:latin typeface="Arial" panose="020B0604020202020204" pitchFamily="34" charset="0"/>
                          <a:ea typeface="Calibri" panose="020F0502020204030204" pitchFamily="34" charset="0"/>
                          <a:cs typeface="Arial" panose="020B0604020202020204" pitchFamily="34" charset="0"/>
                        </a:rPr>
                        <a:t>Percentage</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70840">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25 -34</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109</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25.05</a:t>
                      </a:r>
                    </a:p>
                  </a:txBody>
                  <a:tcPr marL="68580" marR="68580" marT="0" marB="0"/>
                </a:tc>
                <a:extLst>
                  <a:ext uri="{0D108BD9-81ED-4DB2-BD59-A6C34878D82A}">
                    <a16:rowId xmlns:a16="http://schemas.microsoft.com/office/drawing/2014/main" val="10001"/>
                  </a:ext>
                </a:extLst>
              </a:tr>
              <a:tr h="370840">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35 - 44</a:t>
                      </a:r>
                    </a:p>
                  </a:txBody>
                  <a:tcPr marL="68580" marR="68580" marT="0" marB="0"/>
                </a:tc>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169</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38.85</a:t>
                      </a:r>
                    </a:p>
                  </a:txBody>
                  <a:tcPr marL="68580" marR="68580" marT="0" marB="0"/>
                </a:tc>
                <a:extLst>
                  <a:ext uri="{0D108BD9-81ED-4DB2-BD59-A6C34878D82A}">
                    <a16:rowId xmlns:a16="http://schemas.microsoft.com/office/drawing/2014/main" val="10002"/>
                  </a:ext>
                </a:extLst>
              </a:tr>
              <a:tr h="370840">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45 - 54</a:t>
                      </a:r>
                    </a:p>
                  </a:txBody>
                  <a:tcPr marL="68580" marR="68580" marT="0" marB="0"/>
                </a:tc>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115</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26.44</a:t>
                      </a:r>
                    </a:p>
                  </a:txBody>
                  <a:tcPr marL="68580" marR="68580" marT="0" marB="0"/>
                </a:tc>
                <a:extLst>
                  <a:ext uri="{0D108BD9-81ED-4DB2-BD59-A6C34878D82A}">
                    <a16:rowId xmlns:a16="http://schemas.microsoft.com/office/drawing/2014/main" val="10003"/>
                  </a:ext>
                </a:extLst>
              </a:tr>
              <a:tr h="370840">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55 - 64</a:t>
                      </a:r>
                    </a:p>
                  </a:txBody>
                  <a:tcPr marL="68580" marR="68580" marT="0" marB="0"/>
                </a:tc>
                <a:tc>
                  <a:txBody>
                    <a:bodyPr/>
                    <a:lstStyle/>
                    <a:p>
                      <a:pPr algn="ctr">
                        <a:lnSpc>
                          <a:spcPct val="107000"/>
                        </a:lnSpc>
                        <a:spcAft>
                          <a:spcPts val="0"/>
                        </a:spcAft>
                      </a:pPr>
                      <a:r>
                        <a:rPr lang="en-ZA" sz="2400">
                          <a:effectLst/>
                          <a:latin typeface="Arial" panose="020B0604020202020204" pitchFamily="34" charset="0"/>
                          <a:ea typeface="Calibri" panose="020F0502020204030204" pitchFamily="34" charset="0"/>
                          <a:cs typeface="Arial" panose="020B0604020202020204" pitchFamily="34" charset="0"/>
                        </a:rPr>
                        <a:t>   42</a:t>
                      </a:r>
                    </a:p>
                  </a:txBody>
                  <a:tcPr marL="68580" marR="68580" marT="0" marB="0"/>
                </a:tc>
                <a:tc>
                  <a:txBody>
                    <a:bodyPr/>
                    <a:lstStyle/>
                    <a:p>
                      <a:pPr algn="ctr">
                        <a:lnSpc>
                          <a:spcPct val="107000"/>
                        </a:lnSpc>
                        <a:spcAft>
                          <a:spcPts val="0"/>
                        </a:spcAft>
                      </a:pPr>
                      <a:r>
                        <a:rPr lang="en-ZA" sz="2400" dirty="0">
                          <a:effectLst/>
                          <a:latin typeface="Arial" panose="020B0604020202020204" pitchFamily="34" charset="0"/>
                          <a:ea typeface="Calibri" panose="020F0502020204030204" pitchFamily="34" charset="0"/>
                          <a:cs typeface="Arial" panose="020B0604020202020204" pitchFamily="34" charset="0"/>
                        </a:rPr>
                        <a:t> 9.66</a:t>
                      </a:r>
                    </a:p>
                  </a:txBody>
                  <a:tcPr marL="68580" marR="68580" marT="0" marB="0"/>
                </a:tc>
                <a:extLst>
                  <a:ext uri="{0D108BD9-81ED-4DB2-BD59-A6C34878D82A}">
                    <a16:rowId xmlns:a16="http://schemas.microsoft.com/office/drawing/2014/main" val="10004"/>
                  </a:ext>
                </a:extLst>
              </a:tr>
              <a:tr h="370840">
                <a:tc>
                  <a:txBody>
                    <a:bodyPr/>
                    <a:lstStyle/>
                    <a:p>
                      <a:pPr algn="ctr">
                        <a:lnSpc>
                          <a:spcPct val="107000"/>
                        </a:lnSpc>
                        <a:spcAft>
                          <a:spcPts val="0"/>
                        </a:spcAft>
                      </a:pPr>
                      <a:r>
                        <a:rPr lang="en-ZA" sz="2400" b="1">
                          <a:effectLst/>
                          <a:latin typeface="Arial" panose="020B0604020202020204" pitchFamily="34" charset="0"/>
                          <a:ea typeface="Calibri" panose="020F0502020204030204" pitchFamily="34" charset="0"/>
                          <a:cs typeface="Arial" panose="020B0604020202020204" pitchFamily="34" charset="0"/>
                        </a:rPr>
                        <a:t>Total</a:t>
                      </a:r>
                      <a:endParaRPr lang="en-ZA" sz="2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435</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2400" b="1" dirty="0">
                          <a:effectLst/>
                          <a:latin typeface="Arial" panose="020B0604020202020204" pitchFamily="34" charset="0"/>
                          <a:ea typeface="Calibri" panose="020F0502020204030204" pitchFamily="34" charset="0"/>
                          <a:cs typeface="Arial" panose="020B0604020202020204" pitchFamily="34" charset="0"/>
                        </a:rPr>
                        <a:t>100</a:t>
                      </a:r>
                      <a:endParaRPr lang="en-ZA" sz="2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5" name="Title 1"/>
          <p:cNvSpPr>
            <a:spLocks noGrp="1"/>
          </p:cNvSpPr>
          <p:nvPr>
            <p:ph type="title"/>
          </p:nvPr>
        </p:nvSpPr>
        <p:spPr/>
        <p:txBody>
          <a:bodyPr/>
          <a:lstStyle/>
          <a:p>
            <a:pPr lvl="0">
              <a:spcBef>
                <a:spcPct val="20000"/>
              </a:spcBef>
            </a:pPr>
            <a:r>
              <a:rPr lang="en-ZA" sz="3200" dirty="0">
                <a:solidFill>
                  <a:prstClr val="black"/>
                </a:solidFill>
                <a:latin typeface="Arial" panose="020B0604020202020204" pitchFamily="34" charset="0"/>
                <a:ea typeface="+mn-ea"/>
                <a:cs typeface="Arial" panose="020B0604020202020204" pitchFamily="34" charset="0"/>
              </a:rPr>
              <a:t>Reporting on status of </a:t>
            </a:r>
            <a:r>
              <a:rPr lang="en-ZA" sz="3200" dirty="0" smtClean="0">
                <a:solidFill>
                  <a:prstClr val="black"/>
                </a:solidFill>
                <a:latin typeface="Arial" panose="020B0604020202020204" pitchFamily="34" charset="0"/>
                <a:ea typeface="+mn-ea"/>
                <a:cs typeface="Arial" panose="020B0604020202020204" pitchFamily="34" charset="0"/>
              </a:rPr>
              <a:t/>
            </a:r>
            <a:br>
              <a:rPr lang="en-ZA" sz="3200" dirty="0" smtClean="0">
                <a:solidFill>
                  <a:prstClr val="black"/>
                </a:solidFill>
                <a:latin typeface="Arial" panose="020B0604020202020204" pitchFamily="34" charset="0"/>
                <a:ea typeface="+mn-ea"/>
                <a:cs typeface="Arial" panose="020B0604020202020204" pitchFamily="34" charset="0"/>
              </a:rPr>
            </a:br>
            <a:r>
              <a:rPr lang="en-ZA" sz="3200" dirty="0" smtClean="0">
                <a:solidFill>
                  <a:prstClr val="black"/>
                </a:solidFill>
                <a:latin typeface="Arial" panose="020B0604020202020204" pitchFamily="34" charset="0"/>
                <a:ea typeface="+mn-ea"/>
                <a:cs typeface="Arial" panose="020B0604020202020204" pitchFamily="34" charset="0"/>
              </a:rPr>
              <a:t>College </a:t>
            </a:r>
            <a:r>
              <a:rPr lang="en-ZA" sz="3200" dirty="0">
                <a:solidFill>
                  <a:prstClr val="black"/>
                </a:solidFill>
                <a:latin typeface="Arial" panose="020B0604020202020204" pitchFamily="34" charset="0"/>
                <a:ea typeface="+mn-ea"/>
                <a:cs typeface="Arial" panose="020B0604020202020204" pitchFamily="34" charset="0"/>
              </a:rPr>
              <a:t>A</a:t>
            </a:r>
            <a:r>
              <a:rPr lang="en-ZA" sz="3200" dirty="0" smtClean="0">
                <a:solidFill>
                  <a:prstClr val="black"/>
                </a:solidFill>
                <a:latin typeface="Arial" panose="020B0604020202020204" pitchFamily="34" charset="0"/>
                <a:ea typeface="+mn-ea"/>
                <a:cs typeface="Arial" panose="020B0604020202020204" pitchFamily="34" charset="0"/>
              </a:rPr>
              <a:t>dministration </a:t>
            </a:r>
            <a:r>
              <a:rPr lang="en-ZA" sz="1800" b="1" i="1" dirty="0" smtClean="0">
                <a:solidFill>
                  <a:prstClr val="black"/>
                </a:solidFill>
                <a:latin typeface="Arial" panose="020B0604020202020204" pitchFamily="34" charset="0"/>
                <a:ea typeface="+mn-ea"/>
                <a:cs typeface="Arial" panose="020B0604020202020204" pitchFamily="34" charset="0"/>
              </a:rPr>
              <a:t>(continues)</a:t>
            </a:r>
            <a:endParaRPr lang="en-ZA" sz="1800" b="1" i="1"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81148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7638"/>
            <a:ext cx="8229600" cy="4525963"/>
          </a:xfrm>
        </p:spPr>
        <p:txBody>
          <a:bodyPr>
            <a:normAutofit/>
          </a:bodyPr>
          <a:lstStyle/>
          <a:p>
            <a:pPr marL="0" lvl="0" indent="0" algn="just">
              <a:lnSpc>
                <a:spcPct val="107000"/>
              </a:lnSpc>
              <a:buNone/>
              <a:tabLst>
                <a:tab pos="357188" algn="l"/>
              </a:tabLst>
            </a:pPr>
            <a:r>
              <a:rPr lang="en-ZA" sz="1400" b="1" dirty="0">
                <a:latin typeface="Arial" panose="020B0604020202020204" pitchFamily="34" charset="0"/>
                <a:ea typeface="Calibri" panose="020F0502020204030204" pitchFamily="34" charset="0"/>
                <a:cs typeface="Arial" panose="020B0604020202020204" pitchFamily="34" charset="0"/>
              </a:rPr>
              <a:t>5</a:t>
            </a:r>
            <a:r>
              <a:rPr lang="en-ZA" sz="1900" b="1" dirty="0" smtClean="0">
                <a:latin typeface="Arial" panose="020B0604020202020204" pitchFamily="34" charset="0"/>
                <a:ea typeface="Calibri" panose="020F0502020204030204" pitchFamily="34" charset="0"/>
                <a:cs typeface="Arial" panose="020B0604020202020204" pitchFamily="34" charset="0"/>
              </a:rPr>
              <a:t>.	</a:t>
            </a:r>
            <a:r>
              <a:rPr lang="en-ZA" sz="1400" b="1" dirty="0" smtClean="0">
                <a:latin typeface="Arial" panose="020B0604020202020204" pitchFamily="34" charset="0"/>
                <a:ea typeface="Calibri" panose="020F0502020204030204" pitchFamily="34" charset="0"/>
                <a:cs typeface="Arial" panose="020B0604020202020204" pitchFamily="34" charset="0"/>
              </a:rPr>
              <a:t>Leave </a:t>
            </a:r>
            <a:r>
              <a:rPr lang="en-ZA" sz="1400" b="1" dirty="0">
                <a:latin typeface="Arial" panose="020B0604020202020204" pitchFamily="34" charset="0"/>
                <a:ea typeface="Calibri" panose="020F0502020204030204" pitchFamily="34" charset="0"/>
                <a:cs typeface="Arial" panose="020B0604020202020204" pitchFamily="34" charset="0"/>
              </a:rPr>
              <a:t>administration</a:t>
            </a:r>
          </a:p>
          <a:p>
            <a:pPr marL="714375" indent="-357188" algn="just">
              <a:lnSpc>
                <a:spcPct val="107000"/>
              </a:lnSpc>
              <a:spcAft>
                <a:spcPts val="800"/>
              </a:spcAft>
            </a:pPr>
            <a:r>
              <a:rPr lang="en-ZA" sz="1400" dirty="0" smtClean="0">
                <a:latin typeface="Arial" panose="020B0604020202020204" pitchFamily="34" charset="0"/>
                <a:ea typeface="Calibri" panose="020F0502020204030204" pitchFamily="34" charset="0"/>
                <a:cs typeface="Arial" panose="020B0604020202020204" pitchFamily="34" charset="0"/>
              </a:rPr>
              <a:t>The </a:t>
            </a:r>
            <a:r>
              <a:rPr lang="en-ZA" sz="1400" dirty="0">
                <a:latin typeface="Arial" panose="020B0604020202020204" pitchFamily="34" charset="0"/>
                <a:ea typeface="Calibri" panose="020F0502020204030204" pitchFamily="34" charset="0"/>
                <a:cs typeface="Arial" panose="020B0604020202020204" pitchFamily="34" charset="0"/>
              </a:rPr>
              <a:t>College has established internal controls and systems to ensure the effective administration of leave taken by employees. The leave application forms are captured and approved on </a:t>
            </a:r>
            <a:r>
              <a:rPr lang="en-ZA" sz="1400" dirty="0" smtClean="0">
                <a:latin typeface="Arial" panose="020B0604020202020204" pitchFamily="34" charset="0"/>
                <a:ea typeface="Calibri" panose="020F0502020204030204" pitchFamily="34" charset="0"/>
                <a:cs typeface="Arial" panose="020B0604020202020204" pitchFamily="34" charset="0"/>
              </a:rPr>
              <a:t>PERSAL </a:t>
            </a:r>
            <a:r>
              <a:rPr lang="en-ZA" sz="1400" dirty="0">
                <a:latin typeface="Arial" panose="020B0604020202020204" pitchFamily="34" charset="0"/>
                <a:ea typeface="Calibri" panose="020F0502020204030204" pitchFamily="34" charset="0"/>
                <a:cs typeface="Arial" panose="020B0604020202020204" pitchFamily="34" charset="0"/>
              </a:rPr>
              <a:t>to which the College HR have access. Following is a comparative summary of leave taken by employees</a:t>
            </a:r>
            <a:r>
              <a:rPr lang="en-ZA" sz="1400" dirty="0" smtClean="0">
                <a:latin typeface="Arial" panose="020B0604020202020204" pitchFamily="34" charset="0"/>
                <a:ea typeface="Calibri" panose="020F0502020204030204" pitchFamily="34" charset="0"/>
                <a:cs typeface="Arial" panose="020B0604020202020204" pitchFamily="34" charset="0"/>
              </a:rPr>
              <a:t>:</a:t>
            </a:r>
            <a:endParaRPr lang="en-ZA" dirty="0"/>
          </a:p>
        </p:txBody>
      </p:sp>
      <p:sp>
        <p:nvSpPr>
          <p:cNvPr id="4" name="Title 1"/>
          <p:cNvSpPr>
            <a:spLocks noGrp="1"/>
          </p:cNvSpPr>
          <p:nvPr>
            <p:ph type="title"/>
          </p:nvPr>
        </p:nvSpPr>
        <p:spPr/>
        <p:txBody>
          <a:bodyPr/>
          <a:lstStyle/>
          <a:p>
            <a:pPr lvl="0">
              <a:spcBef>
                <a:spcPct val="20000"/>
              </a:spcBef>
            </a:pPr>
            <a:r>
              <a:rPr lang="en-ZA" sz="3200" dirty="0">
                <a:solidFill>
                  <a:prstClr val="black"/>
                </a:solidFill>
                <a:latin typeface="Arial" panose="020B0604020202020204" pitchFamily="34" charset="0"/>
                <a:ea typeface="+mn-ea"/>
                <a:cs typeface="Arial" panose="020B0604020202020204" pitchFamily="34" charset="0"/>
              </a:rPr>
              <a:t>Reporting on status of </a:t>
            </a:r>
            <a:r>
              <a:rPr lang="en-ZA" sz="3200" dirty="0" smtClean="0">
                <a:solidFill>
                  <a:prstClr val="black"/>
                </a:solidFill>
                <a:latin typeface="Arial" panose="020B0604020202020204" pitchFamily="34" charset="0"/>
                <a:ea typeface="+mn-ea"/>
                <a:cs typeface="Arial" panose="020B0604020202020204" pitchFamily="34" charset="0"/>
              </a:rPr>
              <a:t/>
            </a:r>
            <a:br>
              <a:rPr lang="en-ZA" sz="3200" dirty="0" smtClean="0">
                <a:solidFill>
                  <a:prstClr val="black"/>
                </a:solidFill>
                <a:latin typeface="Arial" panose="020B0604020202020204" pitchFamily="34" charset="0"/>
                <a:ea typeface="+mn-ea"/>
                <a:cs typeface="Arial" panose="020B0604020202020204" pitchFamily="34" charset="0"/>
              </a:rPr>
            </a:br>
            <a:r>
              <a:rPr lang="en-ZA" sz="3200" dirty="0">
                <a:solidFill>
                  <a:prstClr val="black"/>
                </a:solidFill>
                <a:latin typeface="Arial" panose="020B0604020202020204" pitchFamily="34" charset="0"/>
                <a:ea typeface="+mn-ea"/>
                <a:cs typeface="Arial" panose="020B0604020202020204" pitchFamily="34" charset="0"/>
              </a:rPr>
              <a:t>C</a:t>
            </a:r>
            <a:r>
              <a:rPr lang="en-ZA" sz="3200" dirty="0" smtClean="0">
                <a:solidFill>
                  <a:prstClr val="black"/>
                </a:solidFill>
                <a:latin typeface="Arial" panose="020B0604020202020204" pitchFamily="34" charset="0"/>
                <a:ea typeface="+mn-ea"/>
                <a:cs typeface="Arial" panose="020B0604020202020204" pitchFamily="34" charset="0"/>
              </a:rPr>
              <a:t>ollege </a:t>
            </a:r>
            <a:r>
              <a:rPr lang="en-ZA" sz="3200" dirty="0">
                <a:solidFill>
                  <a:prstClr val="black"/>
                </a:solidFill>
                <a:latin typeface="Arial" panose="020B0604020202020204" pitchFamily="34" charset="0"/>
                <a:ea typeface="+mn-ea"/>
                <a:cs typeface="Arial" panose="020B0604020202020204" pitchFamily="34" charset="0"/>
              </a:rPr>
              <a:t>A</a:t>
            </a:r>
            <a:r>
              <a:rPr lang="en-ZA" sz="3200" dirty="0" smtClean="0">
                <a:solidFill>
                  <a:prstClr val="black"/>
                </a:solidFill>
                <a:latin typeface="Arial" panose="020B0604020202020204" pitchFamily="34" charset="0"/>
                <a:ea typeface="+mn-ea"/>
                <a:cs typeface="Arial" panose="020B0604020202020204" pitchFamily="34" charset="0"/>
              </a:rPr>
              <a:t>dministration </a:t>
            </a:r>
            <a:r>
              <a:rPr lang="en-ZA" sz="1800" b="1" i="1" dirty="0" smtClean="0">
                <a:solidFill>
                  <a:prstClr val="black"/>
                </a:solidFill>
                <a:latin typeface="Arial" panose="020B0604020202020204" pitchFamily="34" charset="0"/>
                <a:ea typeface="+mn-ea"/>
                <a:cs typeface="Arial" panose="020B0604020202020204" pitchFamily="34" charset="0"/>
              </a:rPr>
              <a:t>(continues)</a:t>
            </a:r>
            <a:endParaRPr lang="en-ZA" sz="1800" b="1" i="1" dirty="0">
              <a:solidFill>
                <a:prstClr val="black"/>
              </a:solidFill>
              <a:latin typeface="Arial" panose="020B060402020202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98769554"/>
              </p:ext>
            </p:extLst>
          </p:nvPr>
        </p:nvGraphicFramePr>
        <p:xfrm>
          <a:off x="1115616" y="2708920"/>
          <a:ext cx="7344817" cy="4109358"/>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1692189">
                  <a:extLst>
                    <a:ext uri="{9D8B030D-6E8A-4147-A177-3AD203B41FA5}">
                      <a16:colId xmlns:a16="http://schemas.microsoft.com/office/drawing/2014/main" val="20002"/>
                    </a:ext>
                  </a:extLst>
                </a:gridCol>
                <a:gridCol w="1836204">
                  <a:extLst>
                    <a:ext uri="{9D8B030D-6E8A-4147-A177-3AD203B41FA5}">
                      <a16:colId xmlns:a16="http://schemas.microsoft.com/office/drawing/2014/main" val="20003"/>
                    </a:ext>
                  </a:extLst>
                </a:gridCol>
              </a:tblGrid>
              <a:tr h="245559">
                <a:tc>
                  <a:txBody>
                    <a:bodyPr/>
                    <a:lstStyle/>
                    <a:p>
                      <a:pPr marL="457200">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Leave category</a:t>
                      </a:r>
                    </a:p>
                  </a:txBody>
                  <a:tcPr marL="68580" marR="68580" marT="0" marB="0"/>
                </a:tc>
                <a:tc gridSpan="3">
                  <a:txBody>
                    <a:bodyPr/>
                    <a:lstStyle/>
                    <a:p>
                      <a:pPr marL="457200">
                        <a:lnSpc>
                          <a:spcPct val="107000"/>
                        </a:lnSpc>
                        <a:spcAft>
                          <a:spcPts val="0"/>
                        </a:spcAft>
                      </a:pPr>
                      <a:r>
                        <a:rPr lang="en-ZA"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of leave days during the Year ended </a:t>
                      </a:r>
                    </a:p>
                  </a:txBody>
                  <a:tcPr marL="68580" marR="68580" marT="0" marB="0"/>
                </a:tc>
                <a:tc hMerge="1">
                  <a:txBody>
                    <a:bodyPr/>
                    <a:lstStyle/>
                    <a:p>
                      <a:pPr marL="457200">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pPr marL="457200">
                        <a:lnSpc>
                          <a:spcPct val="107000"/>
                        </a:lnSpc>
                        <a:spcAft>
                          <a:spcPts val="0"/>
                        </a:spcAft>
                      </a:pP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3351">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31 May 2020</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31 March 2019</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31 March 2018</a:t>
                      </a:r>
                    </a:p>
                  </a:txBody>
                  <a:tcPr marL="68580" marR="68580" marT="0" marB="0"/>
                </a:tc>
                <a:extLst>
                  <a:ext uri="{0D108BD9-81ED-4DB2-BD59-A6C34878D82A}">
                    <a16:rowId xmlns:a16="http://schemas.microsoft.com/office/drawing/2014/main" val="10001"/>
                  </a:ext>
                </a:extLst>
              </a:tr>
              <a:tr h="288032">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Family Responsibility </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51</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345</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299</a:t>
                      </a:r>
                    </a:p>
                  </a:txBody>
                  <a:tcPr marL="68580" marR="68580" marT="0" marB="0"/>
                </a:tc>
                <a:extLst>
                  <a:ext uri="{0D108BD9-81ED-4DB2-BD59-A6C34878D82A}">
                    <a16:rowId xmlns:a16="http://schemas.microsoft.com/office/drawing/2014/main" val="10002"/>
                  </a:ext>
                </a:extLst>
              </a:tr>
              <a:tr h="288032">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Leave without pay</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121</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2</a:t>
                      </a:r>
                    </a:p>
                  </a:txBody>
                  <a:tcPr marL="68580" marR="68580" marT="0" marB="0"/>
                </a:tc>
                <a:extLst>
                  <a:ext uri="{0D108BD9-81ED-4DB2-BD59-A6C34878D82A}">
                    <a16:rowId xmlns:a16="http://schemas.microsoft.com/office/drawing/2014/main" val="10003"/>
                  </a:ext>
                </a:extLst>
              </a:tr>
              <a:tr h="288032">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Maternity</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3</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8</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14</a:t>
                      </a:r>
                    </a:p>
                  </a:txBody>
                  <a:tcPr marL="68580" marR="68580" marT="0" marB="0"/>
                </a:tc>
                <a:extLst>
                  <a:ext uri="{0D108BD9-81ED-4DB2-BD59-A6C34878D82A}">
                    <a16:rowId xmlns:a16="http://schemas.microsoft.com/office/drawing/2014/main" val="10004"/>
                  </a:ext>
                </a:extLst>
              </a:tr>
              <a:tr h="288032">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Paternity</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5</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7</a:t>
                      </a:r>
                    </a:p>
                  </a:txBody>
                  <a:tcPr marL="68580" marR="68580" marT="0" marB="0"/>
                </a:tc>
                <a:extLst>
                  <a:ext uri="{0D108BD9-81ED-4DB2-BD59-A6C34878D82A}">
                    <a16:rowId xmlns:a16="http://schemas.microsoft.com/office/drawing/2014/main" val="10005"/>
                  </a:ext>
                </a:extLst>
              </a:tr>
              <a:tr h="216024">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Pre-natal</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1</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6</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21</a:t>
                      </a:r>
                    </a:p>
                  </a:txBody>
                  <a:tcPr marL="68580" marR="68580" marT="0" marB="0"/>
                </a:tc>
                <a:extLst>
                  <a:ext uri="{0D108BD9-81ED-4DB2-BD59-A6C34878D82A}">
                    <a16:rowId xmlns:a16="http://schemas.microsoft.com/office/drawing/2014/main" val="10006"/>
                  </a:ext>
                </a:extLst>
              </a:tr>
              <a:tr h="288032">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Shop stewards</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4</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60</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45</a:t>
                      </a:r>
                    </a:p>
                  </a:txBody>
                  <a:tcPr marL="68580" marR="68580" marT="0" marB="0"/>
                </a:tc>
                <a:extLst>
                  <a:ext uri="{0D108BD9-81ED-4DB2-BD59-A6C34878D82A}">
                    <a16:rowId xmlns:a16="http://schemas.microsoft.com/office/drawing/2014/main" val="10007"/>
                  </a:ext>
                </a:extLst>
              </a:tr>
              <a:tr h="371231">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Sick leave - full</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199</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1241</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830</a:t>
                      </a:r>
                    </a:p>
                  </a:txBody>
                  <a:tcPr marL="68580" marR="68580" marT="0" marB="0"/>
                </a:tc>
                <a:extLst>
                  <a:ext uri="{0D108BD9-81ED-4DB2-BD59-A6C34878D82A}">
                    <a16:rowId xmlns:a16="http://schemas.microsoft.com/office/drawing/2014/main" val="10008"/>
                  </a:ext>
                </a:extLst>
              </a:tr>
              <a:tr h="371231">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Special</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35</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  433</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492</a:t>
                      </a:r>
                    </a:p>
                  </a:txBody>
                  <a:tcPr marL="68580" marR="68580" marT="0" marB="0"/>
                </a:tc>
                <a:extLst>
                  <a:ext uri="{0D108BD9-81ED-4DB2-BD59-A6C34878D82A}">
                    <a16:rowId xmlns:a16="http://schemas.microsoft.com/office/drawing/2014/main" val="10009"/>
                  </a:ext>
                </a:extLst>
              </a:tr>
              <a:tr h="371231">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Vacation</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297</a:t>
                      </a:r>
                    </a:p>
                  </a:txBody>
                  <a:tcPr marL="68580" marR="68580" marT="0" marB="0"/>
                </a:tc>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1274</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1275</a:t>
                      </a:r>
                    </a:p>
                  </a:txBody>
                  <a:tcPr marL="68580" marR="68580" marT="0" marB="0"/>
                </a:tc>
                <a:extLst>
                  <a:ext uri="{0D108BD9-81ED-4DB2-BD59-A6C34878D82A}">
                    <a16:rowId xmlns:a16="http://schemas.microsoft.com/office/drawing/2014/main" val="10010"/>
                  </a:ext>
                </a:extLst>
              </a:tr>
              <a:tr h="371231">
                <a:tc>
                  <a:txBody>
                    <a:bodyPr/>
                    <a:lstStyle/>
                    <a:p>
                      <a:pPr marL="457200">
                        <a:lnSpc>
                          <a:spcPct val="107000"/>
                        </a:lnSpc>
                        <a:spcAft>
                          <a:spcPts val="0"/>
                        </a:spcAft>
                      </a:pPr>
                      <a:r>
                        <a:rPr lang="en-ZA" sz="1400">
                          <a:effectLst/>
                          <a:latin typeface="Arial" panose="020B0604020202020204" pitchFamily="34" charset="0"/>
                          <a:ea typeface="Calibri" panose="020F0502020204030204" pitchFamily="34" charset="0"/>
                          <a:cs typeface="Arial" panose="020B0604020202020204" pitchFamily="34" charset="0"/>
                        </a:rPr>
                        <a:t>Temporary incapacity</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4</a:t>
                      </a:r>
                    </a:p>
                  </a:txBody>
                  <a:tcPr marL="68580" marR="68580" marT="0" marB="0"/>
                </a:tc>
                <a:tc>
                  <a:txBody>
                    <a:bodyPr/>
                    <a:lstStyle/>
                    <a:p>
                      <a:pPr marL="457200">
                        <a:lnSpc>
                          <a:spcPct val="107000"/>
                        </a:lnSpc>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25</a:t>
                      </a:r>
                    </a:p>
                  </a:txBody>
                  <a:tcPr marL="68580" marR="68580"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012851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lgn="just">
              <a:lnSpc>
                <a:spcPct val="107000"/>
              </a:lnSpc>
              <a:spcAft>
                <a:spcPts val="800"/>
              </a:spcAft>
              <a:buNone/>
              <a:tabLst>
                <a:tab pos="357188" algn="l"/>
              </a:tabLst>
            </a:pPr>
            <a:r>
              <a:rPr lang="en-ZA" sz="3000" dirty="0">
                <a:latin typeface="Arial" panose="020B0604020202020204" pitchFamily="34" charset="0"/>
                <a:ea typeface="Calibri" panose="020F0502020204030204" pitchFamily="34" charset="0"/>
                <a:cs typeface="Arial" panose="020B0604020202020204" pitchFamily="34" charset="0"/>
              </a:rPr>
              <a:t>6</a:t>
            </a:r>
            <a:r>
              <a:rPr lang="en-ZA" sz="3000" dirty="0" smtClean="0">
                <a:latin typeface="Arial" panose="020B0604020202020204" pitchFamily="34" charset="0"/>
                <a:ea typeface="Calibri" panose="020F0502020204030204" pitchFamily="34" charset="0"/>
                <a:cs typeface="Arial" panose="020B0604020202020204" pitchFamily="34" charset="0"/>
              </a:rPr>
              <a:t>.</a:t>
            </a:r>
            <a:r>
              <a:rPr lang="en-ZA" sz="3000" dirty="0" smtClean="0">
                <a:latin typeface="Arial" panose="020B0604020202020204" pitchFamily="34" charset="0"/>
                <a:cs typeface="Arial" panose="020B0604020202020204" pitchFamily="34" charset="0"/>
              </a:rPr>
              <a:t> </a:t>
            </a:r>
            <a:r>
              <a:rPr lang="en-ZA" sz="3000" b="1" dirty="0">
                <a:latin typeface="Arial" panose="020B0604020202020204" pitchFamily="34" charset="0"/>
                <a:ea typeface="Calibri" panose="020F0502020204030204" pitchFamily="34" charset="0"/>
                <a:cs typeface="Arial" panose="020B0604020202020204" pitchFamily="34" charset="0"/>
              </a:rPr>
              <a:t>Performance </a:t>
            </a:r>
            <a:r>
              <a:rPr lang="en-ZA" sz="3000" b="1" dirty="0" smtClean="0">
                <a:latin typeface="Arial" panose="020B0604020202020204" pitchFamily="34" charset="0"/>
                <a:ea typeface="Calibri" panose="020F0502020204030204" pitchFamily="34" charset="0"/>
                <a:cs typeface="Arial" panose="020B0604020202020204" pitchFamily="34" charset="0"/>
              </a:rPr>
              <a:t>Management</a:t>
            </a:r>
          </a:p>
          <a:p>
            <a:pPr marL="0" lvl="0" indent="0" algn="just">
              <a:lnSpc>
                <a:spcPct val="107000"/>
              </a:lnSpc>
              <a:spcAft>
                <a:spcPts val="800"/>
              </a:spcAft>
              <a:buNone/>
            </a:pPr>
            <a:endParaRPr lang="en-ZA" sz="900" b="1" dirty="0">
              <a:latin typeface="Arial" panose="020B0604020202020204" pitchFamily="34" charset="0"/>
              <a:ea typeface="Calibri" panose="020F0502020204030204" pitchFamily="34" charset="0"/>
              <a:cs typeface="Arial" panose="020B0604020202020204" pitchFamily="34" charset="0"/>
            </a:endParaRPr>
          </a:p>
          <a:p>
            <a:pPr marL="714375" indent="-357188" algn="just">
              <a:lnSpc>
                <a:spcPct val="107000"/>
              </a:lnSpc>
              <a:spcAft>
                <a:spcPts val="800"/>
              </a:spcAft>
            </a:pPr>
            <a:r>
              <a:rPr lang="en-ZA" sz="3000" dirty="0">
                <a:latin typeface="Arial" panose="020B0604020202020204" pitchFamily="34" charset="0"/>
                <a:ea typeface="Calibri" panose="020F0502020204030204" pitchFamily="34" charset="0"/>
                <a:cs typeface="Arial" panose="020B0604020202020204" pitchFamily="34" charset="0"/>
              </a:rPr>
              <a:t>The performance of employees is managed in terms of the DPSA’ Performance Management System (PMDS) for Support Staff and Integrated Quality Management System (IQMS) for Lecturing Staff. </a:t>
            </a:r>
          </a:p>
          <a:p>
            <a:pPr marL="0" indent="0">
              <a:buNone/>
            </a:pPr>
            <a:endParaRPr lang="en-ZA" dirty="0"/>
          </a:p>
        </p:txBody>
      </p:sp>
      <p:sp>
        <p:nvSpPr>
          <p:cNvPr id="4" name="Title 1"/>
          <p:cNvSpPr>
            <a:spLocks noGrp="1"/>
          </p:cNvSpPr>
          <p:nvPr>
            <p:ph type="title"/>
          </p:nvPr>
        </p:nvSpPr>
        <p:spPr/>
        <p:txBody>
          <a:bodyPr/>
          <a:lstStyle/>
          <a:p>
            <a:pPr lvl="0">
              <a:spcBef>
                <a:spcPct val="20000"/>
              </a:spcBef>
            </a:pPr>
            <a:r>
              <a:rPr lang="en-ZA" sz="3200" dirty="0">
                <a:solidFill>
                  <a:prstClr val="black"/>
                </a:solidFill>
                <a:latin typeface="Arial" panose="020B0604020202020204" pitchFamily="34" charset="0"/>
                <a:ea typeface="+mn-ea"/>
                <a:cs typeface="Arial" panose="020B0604020202020204" pitchFamily="34" charset="0"/>
              </a:rPr>
              <a:t>Reporting on status of </a:t>
            </a:r>
            <a:r>
              <a:rPr lang="en-ZA" sz="3200" dirty="0" smtClean="0">
                <a:solidFill>
                  <a:prstClr val="black"/>
                </a:solidFill>
                <a:latin typeface="Arial" panose="020B0604020202020204" pitchFamily="34" charset="0"/>
                <a:ea typeface="+mn-ea"/>
                <a:cs typeface="Arial" panose="020B0604020202020204" pitchFamily="34" charset="0"/>
              </a:rPr>
              <a:t/>
            </a:r>
            <a:br>
              <a:rPr lang="en-ZA" sz="3200" dirty="0" smtClean="0">
                <a:solidFill>
                  <a:prstClr val="black"/>
                </a:solidFill>
                <a:latin typeface="Arial" panose="020B0604020202020204" pitchFamily="34" charset="0"/>
                <a:ea typeface="+mn-ea"/>
                <a:cs typeface="Arial" panose="020B0604020202020204" pitchFamily="34" charset="0"/>
              </a:rPr>
            </a:br>
            <a:r>
              <a:rPr lang="en-ZA" sz="3200" dirty="0" smtClean="0">
                <a:solidFill>
                  <a:prstClr val="black"/>
                </a:solidFill>
                <a:latin typeface="Arial" panose="020B0604020202020204" pitchFamily="34" charset="0"/>
                <a:ea typeface="+mn-ea"/>
                <a:cs typeface="Arial" panose="020B0604020202020204" pitchFamily="34" charset="0"/>
              </a:rPr>
              <a:t>College Administration </a:t>
            </a:r>
            <a:r>
              <a:rPr lang="en-ZA" sz="1800" b="1" i="1" dirty="0" smtClean="0">
                <a:solidFill>
                  <a:prstClr val="black"/>
                </a:solidFill>
                <a:latin typeface="Arial" panose="020B0604020202020204" pitchFamily="34" charset="0"/>
                <a:ea typeface="+mn-ea"/>
                <a:cs typeface="Arial" panose="020B0604020202020204" pitchFamily="34" charset="0"/>
              </a:rPr>
              <a:t>(continues)</a:t>
            </a:r>
            <a:endParaRPr lang="en-ZA" sz="1800" b="1" i="1" dirty="0">
              <a:solidFill>
                <a:prstClr val="black"/>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9243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3200" dirty="0">
                <a:solidFill>
                  <a:prstClr val="black"/>
                </a:solidFill>
                <a:latin typeface="Arial" panose="020B0604020202020204" pitchFamily="34" charset="0"/>
                <a:cs typeface="Arial" panose="020B0604020202020204" pitchFamily="34" charset="0"/>
              </a:rPr>
              <a:t>Reporting on status of </a:t>
            </a:r>
            <a:br>
              <a:rPr lang="en-ZA" sz="3200" dirty="0">
                <a:solidFill>
                  <a:prstClr val="black"/>
                </a:solidFill>
                <a:latin typeface="Arial" panose="020B0604020202020204" pitchFamily="34" charset="0"/>
                <a:cs typeface="Arial" panose="020B0604020202020204" pitchFamily="34" charset="0"/>
              </a:rPr>
            </a:br>
            <a:r>
              <a:rPr lang="en-ZA" sz="3200" dirty="0" smtClean="0">
                <a:solidFill>
                  <a:prstClr val="black"/>
                </a:solidFill>
                <a:latin typeface="Arial" panose="020B0604020202020204" pitchFamily="34" charset="0"/>
                <a:cs typeface="Arial" panose="020B0604020202020204" pitchFamily="34" charset="0"/>
              </a:rPr>
              <a:t>College </a:t>
            </a:r>
            <a:r>
              <a:rPr lang="en-ZA" sz="3200" dirty="0">
                <a:solidFill>
                  <a:prstClr val="black"/>
                </a:solidFill>
                <a:latin typeface="Arial" panose="020B0604020202020204" pitchFamily="34" charset="0"/>
                <a:cs typeface="Arial" panose="020B0604020202020204" pitchFamily="34" charset="0"/>
              </a:rPr>
              <a:t>A</a:t>
            </a:r>
            <a:r>
              <a:rPr lang="en-ZA" sz="3200" dirty="0" smtClean="0">
                <a:solidFill>
                  <a:prstClr val="black"/>
                </a:solidFill>
                <a:latin typeface="Arial" panose="020B0604020202020204" pitchFamily="34" charset="0"/>
                <a:cs typeface="Arial" panose="020B0604020202020204" pitchFamily="34" charset="0"/>
              </a:rPr>
              <a:t>dministration </a:t>
            </a:r>
            <a:r>
              <a:rPr lang="en-ZA" sz="1800" b="1" i="1" dirty="0">
                <a:solidFill>
                  <a:prstClr val="black"/>
                </a:solidFill>
                <a:latin typeface="Arial" panose="020B0604020202020204" pitchFamily="34" charset="0"/>
                <a:cs typeface="Arial" panose="020B0604020202020204" pitchFamily="34" charset="0"/>
              </a:rPr>
              <a:t>(continues)</a:t>
            </a:r>
            <a:endParaRPr lang="en-ZA" dirty="0"/>
          </a:p>
        </p:txBody>
      </p:sp>
      <p:sp>
        <p:nvSpPr>
          <p:cNvPr id="3" name="Content Placeholder 2"/>
          <p:cNvSpPr>
            <a:spLocks noGrp="1"/>
          </p:cNvSpPr>
          <p:nvPr>
            <p:ph idx="1"/>
          </p:nvPr>
        </p:nvSpPr>
        <p:spPr>
          <a:xfrm>
            <a:off x="457200" y="1600200"/>
            <a:ext cx="8229600" cy="4925144"/>
          </a:xfrm>
        </p:spPr>
        <p:txBody>
          <a:bodyPr>
            <a:normAutofit fontScale="25000" lnSpcReduction="20000"/>
          </a:bodyPr>
          <a:lstStyle/>
          <a:p>
            <a:pPr marL="0" lvl="0" indent="0" algn="just">
              <a:lnSpc>
                <a:spcPct val="107000"/>
              </a:lnSpc>
              <a:spcAft>
                <a:spcPts val="800"/>
              </a:spcAft>
              <a:buNone/>
              <a:tabLst>
                <a:tab pos="357188" algn="l"/>
              </a:tabLst>
            </a:pPr>
            <a:r>
              <a:rPr lang="en-ZA" sz="5600" b="1" dirty="0">
                <a:latin typeface="Arial" panose="020B0604020202020204" pitchFamily="34" charset="0"/>
                <a:ea typeface="Calibri" panose="020F0502020204030204" pitchFamily="34" charset="0"/>
                <a:cs typeface="Arial" panose="020B0604020202020204" pitchFamily="34" charset="0"/>
              </a:rPr>
              <a:t>7</a:t>
            </a:r>
            <a:r>
              <a:rPr lang="en-ZA" sz="5600" b="1" dirty="0" smtClean="0">
                <a:latin typeface="Arial" panose="020B0604020202020204" pitchFamily="34" charset="0"/>
                <a:ea typeface="Calibri" panose="020F0502020204030204" pitchFamily="34" charset="0"/>
                <a:cs typeface="Arial" panose="020B0604020202020204" pitchFamily="34" charset="0"/>
              </a:rPr>
              <a:t>.</a:t>
            </a:r>
            <a:r>
              <a:rPr lang="en-ZA" sz="5600" dirty="0" smtClean="0">
                <a:latin typeface="Arial" panose="020B0604020202020204" pitchFamily="34" charset="0"/>
                <a:ea typeface="Calibri" panose="020F0502020204030204" pitchFamily="34" charset="0"/>
                <a:cs typeface="Arial" panose="020B0604020202020204" pitchFamily="34" charset="0"/>
              </a:rPr>
              <a:t> 	</a:t>
            </a:r>
            <a:r>
              <a:rPr lang="en-ZA" sz="5600" b="1" dirty="0" smtClean="0">
                <a:latin typeface="Arial" panose="020B0604020202020204" pitchFamily="34" charset="0"/>
                <a:ea typeface="Calibri" panose="020F0502020204030204" pitchFamily="34" charset="0"/>
                <a:cs typeface="Arial" panose="020B0604020202020204" pitchFamily="34" charset="0"/>
              </a:rPr>
              <a:t>Management </a:t>
            </a:r>
            <a:r>
              <a:rPr lang="en-ZA" sz="5600" b="1" dirty="0">
                <a:latin typeface="Arial" panose="020B0604020202020204" pitchFamily="34" charset="0"/>
                <a:ea typeface="Calibri" panose="020F0502020204030204" pitchFamily="34" charset="0"/>
                <a:cs typeface="Arial" panose="020B0604020202020204" pitchFamily="34" charset="0"/>
              </a:rPr>
              <a:t>of and response to the outbreak of Covid-19</a:t>
            </a:r>
          </a:p>
          <a:p>
            <a:pPr marL="0" indent="0" algn="just">
              <a:lnSpc>
                <a:spcPct val="107000"/>
              </a:lnSpc>
              <a:spcAft>
                <a:spcPts val="800"/>
              </a:spcAft>
              <a:buNone/>
            </a:pPr>
            <a:endParaRPr lang="en-ZA" dirty="0">
              <a:latin typeface="Arial" panose="020B0604020202020204" pitchFamily="34" charset="0"/>
              <a:ea typeface="Calibri" panose="020F0502020204030204" pitchFamily="34" charset="0"/>
              <a:cs typeface="Arial" panose="020B0604020202020204" pitchFamily="34" charset="0"/>
            </a:endParaRP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The outbreak of Covid-19 is managed in accordance with the guidelines of Higher Health</a:t>
            </a: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The College has established Steering Committees both at College and Campus levels</a:t>
            </a: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The Committees consist of Representatives of Management, Organised Labour and the SRC</a:t>
            </a: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All sites have been fumigated and cleaned prior to the reopening and return Staff and Students to the College</a:t>
            </a: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Campuses have been given the green light to procure additional services in order to ensure that frequently touched surfaces are cleaned regularly in line with the Higher Health protocols</a:t>
            </a:r>
          </a:p>
          <a:p>
            <a:pPr marL="714375" lvl="1" indent="-357188" algn="just">
              <a:lnSpc>
                <a:spcPct val="107000"/>
              </a:lnSpc>
              <a:buFont typeface="Arial" panose="020B0604020202020204" pitchFamily="34" charset="0"/>
              <a:buChar char="•"/>
            </a:pPr>
            <a:r>
              <a:rPr lang="en-ZA" sz="7200" dirty="0">
                <a:latin typeface="Arial" panose="020B0604020202020204" pitchFamily="34" charset="0"/>
                <a:ea typeface="Calibri" panose="020F0502020204030204" pitchFamily="34" charset="0"/>
                <a:cs typeface="Arial" panose="020B0604020202020204" pitchFamily="34" charset="0"/>
              </a:rPr>
              <a:t>Screening of protocols have been developed and are implemented without fail</a:t>
            </a:r>
          </a:p>
          <a:p>
            <a:pPr marL="714375" lvl="1" indent="-357188" algn="just">
              <a:lnSpc>
                <a:spcPct val="107000"/>
              </a:lnSpc>
              <a:buFont typeface="Arial" panose="020B0604020202020204" pitchFamily="34" charset="0"/>
              <a:buChar char="•"/>
            </a:pPr>
            <a:r>
              <a:rPr lang="en-ZA" sz="7200" dirty="0" smtClean="0">
                <a:latin typeface="Arial" panose="020B0604020202020204" pitchFamily="34" charset="0"/>
                <a:ea typeface="Calibri" panose="020F0502020204030204" pitchFamily="34" charset="0"/>
                <a:cs typeface="Arial" panose="020B0604020202020204" pitchFamily="34" charset="0"/>
              </a:rPr>
              <a:t>Each </a:t>
            </a:r>
            <a:r>
              <a:rPr lang="en-ZA" sz="7200" dirty="0">
                <a:latin typeface="Arial" panose="020B0604020202020204" pitchFamily="34" charset="0"/>
                <a:ea typeface="Calibri" panose="020F0502020204030204" pitchFamily="34" charset="0"/>
                <a:cs typeface="Arial" panose="020B0604020202020204" pitchFamily="34" charset="0"/>
              </a:rPr>
              <a:t>individual </a:t>
            </a:r>
            <a:r>
              <a:rPr lang="en-ZA" sz="7200" dirty="0" smtClean="0">
                <a:latin typeface="Arial" panose="020B0604020202020204" pitchFamily="34" charset="0"/>
                <a:ea typeface="Calibri" panose="020F0502020204030204" pitchFamily="34" charset="0"/>
                <a:cs typeface="Arial" panose="020B0604020202020204" pitchFamily="34" charset="0"/>
              </a:rPr>
              <a:t>was supplied </a:t>
            </a:r>
            <a:r>
              <a:rPr lang="en-ZA" sz="7200" dirty="0">
                <a:latin typeface="Arial" panose="020B0604020202020204" pitchFamily="34" charset="0"/>
                <a:ea typeface="Calibri" panose="020F0502020204030204" pitchFamily="34" charset="0"/>
                <a:cs typeface="Arial" panose="020B0604020202020204" pitchFamily="34" charset="0"/>
              </a:rPr>
              <a:t>with </a:t>
            </a:r>
            <a:r>
              <a:rPr lang="en-ZA" sz="7200" dirty="0" smtClean="0">
                <a:latin typeface="Arial" panose="020B0604020202020204" pitchFamily="34" charset="0"/>
                <a:ea typeface="Calibri" panose="020F0502020204030204" pitchFamily="34" charset="0"/>
                <a:cs typeface="Arial" panose="020B0604020202020204" pitchFamily="34" charset="0"/>
              </a:rPr>
              <a:t>the necessary PPEs</a:t>
            </a:r>
            <a:endParaRPr lang="en-ZA" sz="7200" dirty="0">
              <a:latin typeface="Arial" panose="020B0604020202020204" pitchFamily="34" charset="0"/>
              <a:ea typeface="Calibri" panose="020F0502020204030204" pitchFamily="34" charset="0"/>
              <a:cs typeface="Arial" panose="020B0604020202020204" pitchFamily="34" charset="0"/>
            </a:endParaRPr>
          </a:p>
          <a:p>
            <a:pPr marL="714375" lvl="0" indent="-357188" algn="just">
              <a:lnSpc>
                <a:spcPct val="107000"/>
              </a:lnSpc>
              <a:spcAft>
                <a:spcPts val="800"/>
              </a:spcAft>
            </a:pPr>
            <a:r>
              <a:rPr lang="en-ZA" sz="7200" dirty="0" smtClean="0">
                <a:latin typeface="Arial" panose="020B0604020202020204" pitchFamily="34" charset="0"/>
                <a:ea typeface="Calibri" panose="020F0502020204030204" pitchFamily="34" charset="0"/>
                <a:cs typeface="Arial" panose="020B0604020202020204" pitchFamily="34" charset="0"/>
              </a:rPr>
              <a:t>In spite of the above, an </a:t>
            </a:r>
            <a:r>
              <a:rPr lang="en-ZA" sz="7200" dirty="0">
                <a:latin typeface="Arial" panose="020B0604020202020204" pitchFamily="34" charset="0"/>
                <a:ea typeface="Calibri" panose="020F0502020204030204" pitchFamily="34" charset="0"/>
                <a:cs typeface="Arial" panose="020B0604020202020204" pitchFamily="34" charset="0"/>
              </a:rPr>
              <a:t>employee </a:t>
            </a:r>
            <a:r>
              <a:rPr lang="en-ZA" sz="7200" dirty="0" smtClean="0">
                <a:latin typeface="Arial" panose="020B0604020202020204" pitchFamily="34" charset="0"/>
                <a:ea typeface="Calibri" panose="020F0502020204030204" pitchFamily="34" charset="0"/>
                <a:cs typeface="Arial" panose="020B0604020202020204" pitchFamily="34" charset="0"/>
              </a:rPr>
              <a:t>has </a:t>
            </a:r>
            <a:r>
              <a:rPr lang="en-ZA" sz="7200" dirty="0">
                <a:latin typeface="Arial" panose="020B0604020202020204" pitchFamily="34" charset="0"/>
                <a:ea typeface="Calibri" panose="020F0502020204030204" pitchFamily="34" charset="0"/>
                <a:cs typeface="Arial" panose="020B0604020202020204" pitchFamily="34" charset="0"/>
              </a:rPr>
              <a:t>tested positive. </a:t>
            </a:r>
            <a:endParaRPr lang="en-ZA" sz="7200" dirty="0"/>
          </a:p>
        </p:txBody>
      </p:sp>
    </p:spTree>
    <p:extLst>
      <p:ext uri="{BB962C8B-B14F-4D97-AF65-F5344CB8AC3E}">
        <p14:creationId xmlns:p14="http://schemas.microsoft.com/office/powerpoint/2010/main" val="1336456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ZA" sz="3200" dirty="0" smtClean="0"/>
              <a:t>    Summary- National Student Financial Aid Scheme 2019</a:t>
            </a:r>
            <a:endParaRPr lang="en-ZA"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454172"/>
              </p:ext>
            </p:extLst>
          </p:nvPr>
        </p:nvGraphicFramePr>
        <p:xfrm>
          <a:off x="179511" y="1628800"/>
          <a:ext cx="8640961" cy="1520168"/>
        </p:xfrm>
        <a:graphic>
          <a:graphicData uri="http://schemas.openxmlformats.org/drawingml/2006/table">
            <a:tbl>
              <a:tblPr firstRow="1" bandRow="1">
                <a:tableStyleId>{5C22544A-7EE6-4342-B048-85BDC9FD1C3A}</a:tableStyleId>
              </a:tblPr>
              <a:tblGrid>
                <a:gridCol w="486383">
                  <a:extLst>
                    <a:ext uri="{9D8B030D-6E8A-4147-A177-3AD203B41FA5}">
                      <a16:colId xmlns:a16="http://schemas.microsoft.com/office/drawing/2014/main" val="20000"/>
                    </a:ext>
                  </a:extLst>
                </a:gridCol>
                <a:gridCol w="4516280">
                  <a:extLst>
                    <a:ext uri="{9D8B030D-6E8A-4147-A177-3AD203B41FA5}">
                      <a16:colId xmlns:a16="http://schemas.microsoft.com/office/drawing/2014/main" val="20001"/>
                    </a:ext>
                  </a:extLst>
                </a:gridCol>
                <a:gridCol w="1819149">
                  <a:extLst>
                    <a:ext uri="{9D8B030D-6E8A-4147-A177-3AD203B41FA5}">
                      <a16:colId xmlns:a16="http://schemas.microsoft.com/office/drawing/2014/main" val="20002"/>
                    </a:ext>
                  </a:extLst>
                </a:gridCol>
                <a:gridCol w="1819149">
                  <a:extLst>
                    <a:ext uri="{9D8B030D-6E8A-4147-A177-3AD203B41FA5}">
                      <a16:colId xmlns:a16="http://schemas.microsoft.com/office/drawing/2014/main" val="20003"/>
                    </a:ext>
                  </a:extLst>
                </a:gridCol>
              </a:tblGrid>
              <a:tr h="709412">
                <a:tc>
                  <a:txBody>
                    <a:bodyPr/>
                    <a:lstStyle/>
                    <a:p>
                      <a:endParaRPr lang="en-GB" b="0" dirty="0"/>
                    </a:p>
                  </a:txBody>
                  <a:tcPr/>
                </a:tc>
                <a:tc>
                  <a:txBody>
                    <a:bodyPr/>
                    <a:lstStyle/>
                    <a:p>
                      <a:r>
                        <a:rPr lang="en-ZA" b="1" dirty="0" smtClean="0"/>
                        <a:t>Descriptions</a:t>
                      </a:r>
                      <a:endParaRPr lang="en-GB" b="1" dirty="0"/>
                    </a:p>
                  </a:txBody>
                  <a:tcPr/>
                </a:tc>
                <a:tc>
                  <a:txBody>
                    <a:bodyPr/>
                    <a:lstStyle/>
                    <a:p>
                      <a:r>
                        <a:rPr lang="en-ZA" b="1" dirty="0" smtClean="0"/>
                        <a:t> Amounts</a:t>
                      </a:r>
                      <a:endParaRPr lang="en-GB" b="1" dirty="0"/>
                    </a:p>
                  </a:txBody>
                  <a:tcPr/>
                </a:tc>
                <a:tc>
                  <a:txBody>
                    <a:bodyPr/>
                    <a:lstStyle/>
                    <a:p>
                      <a:r>
                        <a:rPr lang="en-ZA" b="1" dirty="0" smtClean="0"/>
                        <a:t>Number of Students</a:t>
                      </a:r>
                      <a:endParaRPr lang="en-GB" b="1" dirty="0"/>
                    </a:p>
                  </a:txBody>
                  <a:tcPr/>
                </a:tc>
                <a:extLst>
                  <a:ext uri="{0D108BD9-81ED-4DB2-BD59-A6C34878D82A}">
                    <a16:rowId xmlns:a16="http://schemas.microsoft.com/office/drawing/2014/main" val="10000"/>
                  </a:ext>
                </a:extLst>
              </a:tr>
              <a:tr h="405378">
                <a:tc>
                  <a:txBody>
                    <a:bodyPr/>
                    <a:lstStyle/>
                    <a:p>
                      <a:r>
                        <a:rPr lang="en-ZA" dirty="0" smtClean="0"/>
                        <a:t>1</a:t>
                      </a:r>
                      <a:endParaRPr lang="en-GB" dirty="0"/>
                    </a:p>
                  </a:txBody>
                  <a:tcPr/>
                </a:tc>
                <a:tc>
                  <a:txBody>
                    <a:bodyPr/>
                    <a:lstStyle/>
                    <a:p>
                      <a:r>
                        <a:rPr lang="en-ZA" dirty="0" smtClean="0"/>
                        <a:t>NSFAS 2019 Remittances - Allowances</a:t>
                      </a:r>
                      <a:endParaRPr lang="en-GB" dirty="0"/>
                    </a:p>
                  </a:txBody>
                  <a:tcPr/>
                </a:tc>
                <a:tc>
                  <a:txBody>
                    <a:bodyPr/>
                    <a:lstStyle/>
                    <a:p>
                      <a:r>
                        <a:rPr lang="en-GB" dirty="0" smtClean="0"/>
                        <a:t>R 65</a:t>
                      </a:r>
                      <a:r>
                        <a:rPr lang="en-GB" baseline="0" dirty="0" smtClean="0"/>
                        <a:t> </a:t>
                      </a:r>
                      <a:r>
                        <a:rPr lang="en-GB" dirty="0" smtClean="0"/>
                        <a:t>528</a:t>
                      </a:r>
                      <a:r>
                        <a:rPr lang="en-GB" baseline="0" dirty="0" smtClean="0"/>
                        <a:t> </a:t>
                      </a:r>
                      <a:r>
                        <a:rPr lang="en-GB" dirty="0" smtClean="0"/>
                        <a:t>227.00  </a:t>
                      </a:r>
                    </a:p>
                  </a:txBody>
                  <a:tcPr/>
                </a:tc>
                <a:tc>
                  <a:txBody>
                    <a:bodyPr/>
                    <a:lstStyle/>
                    <a:p>
                      <a:r>
                        <a:rPr lang="en-ZA" dirty="0" smtClean="0"/>
                        <a:t>5 465</a:t>
                      </a:r>
                      <a:endParaRPr lang="en-GB" dirty="0" smtClean="0"/>
                    </a:p>
                  </a:txBody>
                  <a:tcPr/>
                </a:tc>
                <a:extLst>
                  <a:ext uri="{0D108BD9-81ED-4DB2-BD59-A6C34878D82A}">
                    <a16:rowId xmlns:a16="http://schemas.microsoft.com/office/drawing/2014/main" val="10001"/>
                  </a:ext>
                </a:extLst>
              </a:tr>
              <a:tr h="405378">
                <a:tc>
                  <a:txBody>
                    <a:bodyPr/>
                    <a:lstStyle/>
                    <a:p>
                      <a:r>
                        <a:rPr lang="en-ZA" dirty="0" smtClean="0"/>
                        <a:t>2</a:t>
                      </a:r>
                      <a:endParaRPr lang="en-GB" dirty="0"/>
                    </a:p>
                  </a:txBody>
                  <a:tcPr/>
                </a:tc>
                <a:tc>
                  <a:txBody>
                    <a:bodyPr/>
                    <a:lstStyle/>
                    <a:p>
                      <a:r>
                        <a:rPr lang="en-ZA" dirty="0" smtClean="0"/>
                        <a:t>Disbursement</a:t>
                      </a:r>
                      <a:r>
                        <a:rPr lang="en-ZA" baseline="0" dirty="0" smtClean="0"/>
                        <a:t> of Allowances </a:t>
                      </a:r>
                      <a:endParaRPr lang="en-GB" dirty="0"/>
                    </a:p>
                  </a:txBody>
                  <a:tcPr/>
                </a:tc>
                <a:tc>
                  <a:txBody>
                    <a:bodyPr/>
                    <a:lstStyle/>
                    <a:p>
                      <a:r>
                        <a:rPr lang="en-GB" dirty="0" smtClean="0"/>
                        <a:t>R 55</a:t>
                      </a:r>
                      <a:r>
                        <a:rPr lang="en-GB" baseline="0" dirty="0" smtClean="0"/>
                        <a:t> </a:t>
                      </a:r>
                      <a:r>
                        <a:rPr lang="en-GB" dirty="0" smtClean="0"/>
                        <a:t>845 385.47 </a:t>
                      </a:r>
                    </a:p>
                  </a:txBody>
                  <a:tcPr/>
                </a:tc>
                <a:tc>
                  <a:txBody>
                    <a:bodyPr/>
                    <a:lstStyle/>
                    <a:p>
                      <a:r>
                        <a:rPr lang="en-ZA" dirty="0" smtClean="0"/>
                        <a:t>4</a:t>
                      </a:r>
                      <a:r>
                        <a:rPr lang="en-ZA" baseline="0" dirty="0" smtClean="0"/>
                        <a:t> 801</a:t>
                      </a:r>
                      <a:endParaRPr lang="en-GB" dirty="0" smtClean="0"/>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79511" y="3374120"/>
            <a:ext cx="8640961" cy="34168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a:t>The remaining amount of unallocated allowances are due to outstanding banking details and students not registered with the College. </a:t>
            </a:r>
            <a:endParaRPr lang="en-GB" dirty="0"/>
          </a:p>
          <a:p>
            <a:endParaRPr lang="en-ZA" dirty="0"/>
          </a:p>
          <a:p>
            <a:r>
              <a:rPr lang="en-ZA" dirty="0" smtClean="0"/>
              <a:t>The College used all possible platforms to request students to provide their banking details.</a:t>
            </a:r>
          </a:p>
          <a:p>
            <a:endParaRPr lang="en-ZA" dirty="0" smtClean="0"/>
          </a:p>
        </p:txBody>
      </p:sp>
    </p:spTree>
    <p:extLst>
      <p:ext uri="{BB962C8B-B14F-4D97-AF65-F5344CB8AC3E}">
        <p14:creationId xmlns:p14="http://schemas.microsoft.com/office/powerpoint/2010/main" val="4777211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extLst>
              <p:ext uri="{D42A27DB-BD31-4B8C-83A1-F6EECF244321}">
                <p14:modId xmlns:p14="http://schemas.microsoft.com/office/powerpoint/2010/main" val="1157136019"/>
              </p:ext>
            </p:extLst>
          </p:nvPr>
        </p:nvGraphicFramePr>
        <p:xfrm>
          <a:off x="179510" y="1628800"/>
          <a:ext cx="8507290" cy="1602844"/>
        </p:xfrm>
        <a:graphic>
          <a:graphicData uri="http://schemas.openxmlformats.org/drawingml/2006/table">
            <a:tbl>
              <a:tblPr firstRow="1" bandRow="1">
                <a:tableStyleId>{5C22544A-7EE6-4342-B048-85BDC9FD1C3A}</a:tableStyleId>
              </a:tblPr>
              <a:tblGrid>
                <a:gridCol w="606555">
                  <a:extLst>
                    <a:ext uri="{9D8B030D-6E8A-4147-A177-3AD203B41FA5}">
                      <a16:colId xmlns:a16="http://schemas.microsoft.com/office/drawing/2014/main" val="20000"/>
                    </a:ext>
                  </a:extLst>
                </a:gridCol>
                <a:gridCol w="5632126">
                  <a:extLst>
                    <a:ext uri="{9D8B030D-6E8A-4147-A177-3AD203B41FA5}">
                      <a16:colId xmlns:a16="http://schemas.microsoft.com/office/drawing/2014/main" val="20001"/>
                    </a:ext>
                  </a:extLst>
                </a:gridCol>
                <a:gridCol w="2268609">
                  <a:extLst>
                    <a:ext uri="{9D8B030D-6E8A-4147-A177-3AD203B41FA5}">
                      <a16:colId xmlns:a16="http://schemas.microsoft.com/office/drawing/2014/main" val="20002"/>
                    </a:ext>
                  </a:extLst>
                </a:gridCol>
              </a:tblGrid>
              <a:tr h="792088">
                <a:tc>
                  <a:txBody>
                    <a:bodyPr/>
                    <a:lstStyle/>
                    <a:p>
                      <a:endParaRPr lang="en-GB" b="0" dirty="0"/>
                    </a:p>
                  </a:txBody>
                  <a:tcPr/>
                </a:tc>
                <a:tc>
                  <a:txBody>
                    <a:bodyPr/>
                    <a:lstStyle/>
                    <a:p>
                      <a:r>
                        <a:rPr lang="en-ZA" b="1" dirty="0" smtClean="0"/>
                        <a:t>Descriptions</a:t>
                      </a:r>
                      <a:endParaRPr lang="en-GB" b="1" dirty="0"/>
                    </a:p>
                  </a:txBody>
                  <a:tcPr/>
                </a:tc>
                <a:tc>
                  <a:txBody>
                    <a:bodyPr/>
                    <a:lstStyle/>
                    <a:p>
                      <a:r>
                        <a:rPr lang="en-ZA" b="1" dirty="0" smtClean="0"/>
                        <a:t> Amounts</a:t>
                      </a:r>
                      <a:endParaRPr lang="en-GB" b="1" dirty="0"/>
                    </a:p>
                  </a:txBody>
                  <a:tcPr/>
                </a:tc>
                <a:extLst>
                  <a:ext uri="{0D108BD9-81ED-4DB2-BD59-A6C34878D82A}">
                    <a16:rowId xmlns:a16="http://schemas.microsoft.com/office/drawing/2014/main" val="10000"/>
                  </a:ext>
                </a:extLst>
              </a:tr>
              <a:tr h="405378">
                <a:tc>
                  <a:txBody>
                    <a:bodyPr/>
                    <a:lstStyle/>
                    <a:p>
                      <a:r>
                        <a:rPr lang="en-ZA" dirty="0" smtClean="0"/>
                        <a:t>1</a:t>
                      </a:r>
                      <a:endParaRPr lang="en-GB" dirty="0"/>
                    </a:p>
                  </a:txBody>
                  <a:tcPr/>
                </a:tc>
                <a:tc>
                  <a:txBody>
                    <a:bodyPr/>
                    <a:lstStyle/>
                    <a:p>
                      <a:r>
                        <a:rPr lang="en-ZA" dirty="0" smtClean="0"/>
                        <a:t>NSFAS 2020 Remittances - Allowances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 47,041,189.00</a:t>
                      </a:r>
                    </a:p>
                  </a:txBody>
                  <a:tcPr/>
                </a:tc>
                <a:extLst>
                  <a:ext uri="{0D108BD9-81ED-4DB2-BD59-A6C34878D82A}">
                    <a16:rowId xmlns:a16="http://schemas.microsoft.com/office/drawing/2014/main" val="10001"/>
                  </a:ext>
                </a:extLst>
              </a:tr>
              <a:tr h="405378">
                <a:tc>
                  <a:txBody>
                    <a:bodyPr/>
                    <a:lstStyle/>
                    <a:p>
                      <a:r>
                        <a:rPr lang="en-ZA" dirty="0" smtClean="0"/>
                        <a:t>2</a:t>
                      </a:r>
                      <a:endParaRPr lang="en-GB" dirty="0"/>
                    </a:p>
                  </a:txBody>
                  <a:tcPr/>
                </a:tc>
                <a:tc>
                  <a:txBody>
                    <a:bodyPr/>
                    <a:lstStyle/>
                    <a:p>
                      <a:r>
                        <a:rPr lang="en-ZA" dirty="0" smtClean="0"/>
                        <a:t>Disbursement</a:t>
                      </a:r>
                      <a:r>
                        <a:rPr lang="en-ZA" baseline="0" dirty="0" smtClean="0"/>
                        <a:t> of Allowances </a:t>
                      </a:r>
                      <a:endParaRPr lang="en-GB" dirty="0"/>
                    </a:p>
                  </a:txBody>
                  <a:tcPr/>
                </a:tc>
                <a:tc>
                  <a:txBody>
                    <a:bodyPr/>
                    <a:lstStyle/>
                    <a:p>
                      <a:r>
                        <a:rPr lang="en-GB" dirty="0" smtClean="0"/>
                        <a:t>R 31,741,189,00</a:t>
                      </a:r>
                    </a:p>
                  </a:txBody>
                  <a:tcPr/>
                </a:tc>
                <a:extLst>
                  <a:ext uri="{0D108BD9-81ED-4DB2-BD59-A6C34878D82A}">
                    <a16:rowId xmlns:a16="http://schemas.microsoft.com/office/drawing/2014/main" val="10002"/>
                  </a:ext>
                </a:extLst>
              </a:tr>
            </a:tbl>
          </a:graphicData>
        </a:graphic>
      </p:graphicFrame>
      <p:sp>
        <p:nvSpPr>
          <p:cNvPr id="5" name="Rectangle 4"/>
          <p:cNvSpPr/>
          <p:nvPr/>
        </p:nvSpPr>
        <p:spPr>
          <a:xfrm>
            <a:off x="385191" y="3789040"/>
            <a:ext cx="8229600" cy="21650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dirty="0" smtClean="0"/>
              <a:t>2020 financial period the College become one of the 32 TVET Colleges where the NSFAS Allowances are disbursed by NSFAS via the NSFAS Wallet System.</a:t>
            </a:r>
          </a:p>
          <a:p>
            <a:endParaRPr lang="en-ZA" dirty="0"/>
          </a:p>
          <a:p>
            <a:r>
              <a:rPr lang="en-ZA" dirty="0" smtClean="0"/>
              <a:t>The above funded students relate to Cycle 1 (i.e. NCV; Trimester 1; and Semester 1)</a:t>
            </a:r>
          </a:p>
        </p:txBody>
      </p:sp>
      <p:sp>
        <p:nvSpPr>
          <p:cNvPr id="6" name="Title 1"/>
          <p:cNvSpPr>
            <a:spLocks noGrp="1"/>
          </p:cNvSpPr>
          <p:nvPr>
            <p:ph type="title"/>
          </p:nvPr>
        </p:nvSpPr>
        <p:spPr/>
        <p:txBody>
          <a:bodyPr>
            <a:normAutofit/>
          </a:bodyPr>
          <a:lstStyle/>
          <a:p>
            <a:r>
              <a:rPr lang="en-ZA" sz="3200" dirty="0" smtClean="0"/>
              <a:t>    Summary- National Student Financial Aid Scheme 2020</a:t>
            </a:r>
            <a:endParaRPr lang="en-ZA" sz="3200" dirty="0"/>
          </a:p>
        </p:txBody>
      </p:sp>
    </p:spTree>
    <p:extLst>
      <p:ext uri="{BB962C8B-B14F-4D97-AF65-F5344CB8AC3E}">
        <p14:creationId xmlns:p14="http://schemas.microsoft.com/office/powerpoint/2010/main" val="8309520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Academic Performance</a:t>
            </a:r>
            <a:endParaRPr lang="en-Z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04327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53689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Academic Performance </a:t>
            </a:r>
            <a:r>
              <a:rPr lang="en-ZA" sz="900" b="1" i="1" dirty="0">
                <a:solidFill>
                  <a:prstClr val="black"/>
                </a:solidFill>
                <a:latin typeface="Arial" panose="020B0604020202020204" pitchFamily="34" charset="0"/>
                <a:cs typeface="Arial" panose="020B0604020202020204" pitchFamily="34" charset="0"/>
              </a:rPr>
              <a:t>(continues)</a:t>
            </a:r>
            <a:endParaRPr lang="en-ZA" sz="9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2963676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72895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normAutofit/>
          </a:bodyPr>
          <a:lstStyle/>
          <a:p>
            <a:r>
              <a:rPr lang="en-ZA" sz="3600" dirty="0">
                <a:latin typeface="Arial" panose="020B0604020202020204" pitchFamily="34" charset="0"/>
                <a:cs typeface="Arial" panose="020B0604020202020204" pitchFamily="34" charset="0"/>
              </a:rPr>
              <a:t>Skills profile of the Council members</a:t>
            </a:r>
          </a:p>
        </p:txBody>
      </p:sp>
      <p:sp>
        <p:nvSpPr>
          <p:cNvPr id="3" name="Content Placeholder 2"/>
          <p:cNvSpPr>
            <a:spLocks noGrp="1"/>
          </p:cNvSpPr>
          <p:nvPr>
            <p:ph idx="1"/>
          </p:nvPr>
        </p:nvSpPr>
        <p:spPr/>
        <p:txBody>
          <a:bodyPr>
            <a:normAutofit fontScale="62500" lnSpcReduction="20000"/>
          </a:bodyPr>
          <a:lstStyle/>
          <a:p>
            <a:pPr marL="0" indent="0" algn="just">
              <a:buNone/>
            </a:pPr>
            <a:r>
              <a:rPr lang="en-ZA" dirty="0" smtClean="0">
                <a:latin typeface="Arial" panose="020B0604020202020204" pitchFamily="34" charset="0"/>
                <a:cs typeface="Arial" panose="020B0604020202020204" pitchFamily="34" charset="0"/>
              </a:rPr>
              <a:t>Council, in consultation with the Minister, has appointed members with variety of skills as shown below:</a:t>
            </a:r>
          </a:p>
          <a:p>
            <a:pPr marL="0" indent="0" algn="just">
              <a:buNone/>
            </a:pPr>
            <a:endParaRPr lang="en-ZA" dirty="0" smtClean="0">
              <a:latin typeface="Arial" panose="020B0604020202020204" pitchFamily="34" charset="0"/>
              <a:cs typeface="Arial" panose="020B0604020202020204" pitchFamily="34" charset="0"/>
            </a:endParaRPr>
          </a:p>
          <a:p>
            <a:pPr algn="just"/>
            <a:r>
              <a:rPr lang="en-ZA" dirty="0" smtClean="0">
                <a:latin typeface="Arial" panose="020B0604020202020204" pitchFamily="34" charset="0"/>
                <a:cs typeface="Arial" panose="020B0604020202020204" pitchFamily="34" charset="0"/>
              </a:rPr>
              <a:t>Finance, Accounting and Auditing, Banking and Commerce (6);</a:t>
            </a:r>
          </a:p>
          <a:p>
            <a:pPr algn="just"/>
            <a:r>
              <a:rPr lang="en-ZA" dirty="0" smtClean="0">
                <a:latin typeface="Arial" panose="020B0604020202020204" pitchFamily="34" charset="0"/>
                <a:cs typeface="Arial" panose="020B0604020202020204" pitchFamily="34" charset="0"/>
              </a:rPr>
              <a:t>Labour Relations Management; Human Resources Management, Corporate Law (2);</a:t>
            </a:r>
          </a:p>
          <a:p>
            <a:pPr algn="just"/>
            <a:r>
              <a:rPr lang="en-ZA" dirty="0" smtClean="0">
                <a:latin typeface="Arial" panose="020B0604020202020204" pitchFamily="34" charset="0"/>
                <a:cs typeface="Arial" panose="020B0604020202020204" pitchFamily="34" charset="0"/>
              </a:rPr>
              <a:t>Education(3)</a:t>
            </a:r>
          </a:p>
          <a:p>
            <a:pPr algn="just"/>
            <a:r>
              <a:rPr lang="en-ZA" dirty="0" smtClean="0">
                <a:latin typeface="Arial" panose="020B0604020202020204" pitchFamily="34" charset="0"/>
                <a:cs typeface="Arial" panose="020B0604020202020204" pitchFamily="34" charset="0"/>
              </a:rPr>
              <a:t>Informatics and Computer Sciences (2)</a:t>
            </a:r>
          </a:p>
          <a:p>
            <a:pPr algn="just"/>
            <a:r>
              <a:rPr lang="en-ZA" dirty="0" smtClean="0">
                <a:latin typeface="Arial" panose="020B0604020202020204" pitchFamily="34" charset="0"/>
                <a:cs typeface="Arial" panose="020B0604020202020204" pitchFamily="34" charset="0"/>
              </a:rPr>
              <a:t>Administration (1)</a:t>
            </a:r>
          </a:p>
          <a:p>
            <a:pPr algn="just"/>
            <a:r>
              <a:rPr lang="en-ZA" dirty="0" smtClean="0">
                <a:latin typeface="Arial" panose="020B0604020202020204" pitchFamily="34" charset="0"/>
                <a:cs typeface="Arial" panose="020B0604020202020204" pitchFamily="34" charset="0"/>
              </a:rPr>
              <a:t>Acting President of SRC</a:t>
            </a:r>
          </a:p>
          <a:p>
            <a:pPr algn="just"/>
            <a:r>
              <a:rPr lang="en-ZA" dirty="0" smtClean="0">
                <a:latin typeface="Arial" panose="020B0604020202020204" pitchFamily="34" charset="0"/>
                <a:cs typeface="Arial" panose="020B0604020202020204" pitchFamily="34" charset="0"/>
              </a:rPr>
              <a:t>Secretary General of SRC</a:t>
            </a:r>
          </a:p>
          <a:p>
            <a:pPr marL="0" indent="0" algn="just">
              <a:buNone/>
            </a:pPr>
            <a:endParaRPr lang="en-ZA" dirty="0" smtClean="0">
              <a:latin typeface="Arial" panose="020B0604020202020204" pitchFamily="34" charset="0"/>
              <a:cs typeface="Arial" panose="020B0604020202020204" pitchFamily="34" charset="0"/>
            </a:endParaRPr>
          </a:p>
          <a:p>
            <a:pPr marL="0" indent="0" algn="just">
              <a:buNone/>
            </a:pPr>
            <a:r>
              <a:rPr lang="en-ZA" dirty="0" smtClean="0">
                <a:latin typeface="Arial" panose="020B0604020202020204" pitchFamily="34" charset="0"/>
                <a:cs typeface="Arial" panose="020B0604020202020204" pitchFamily="34" charset="0"/>
              </a:rPr>
              <a:t>Please note that there is a great overlap of skills within members to improve the governance of the College</a:t>
            </a:r>
            <a:r>
              <a:rPr lang="en-ZA" dirty="0" smtClean="0"/>
              <a:t>.</a:t>
            </a:r>
          </a:p>
          <a:p>
            <a:pPr>
              <a:buNone/>
            </a:pPr>
            <a:endParaRPr lang="en-ZA" dirty="0" smtClean="0"/>
          </a:p>
          <a:p>
            <a:endParaRPr lang="en-ZA" dirty="0"/>
          </a:p>
        </p:txBody>
      </p:sp>
    </p:spTree>
    <p:extLst>
      <p:ext uri="{BB962C8B-B14F-4D97-AF65-F5344CB8AC3E}">
        <p14:creationId xmlns:p14="http://schemas.microsoft.com/office/powerpoint/2010/main" val="15768896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Academic Performance </a:t>
            </a:r>
            <a:r>
              <a:rPr lang="en-ZA" sz="1000" b="1" i="1" dirty="0">
                <a:solidFill>
                  <a:prstClr val="black"/>
                </a:solidFill>
                <a:latin typeface="Arial" panose="020B0604020202020204" pitchFamily="34" charset="0"/>
                <a:cs typeface="Arial" panose="020B0604020202020204" pitchFamily="34" charset="0"/>
              </a:rPr>
              <a:t>(continues)</a:t>
            </a:r>
            <a:endParaRPr lang="en-ZA" sz="1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511126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41749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Academic Performance </a:t>
            </a:r>
            <a:r>
              <a:rPr lang="en-ZA" sz="1000" b="1" i="1" dirty="0">
                <a:solidFill>
                  <a:prstClr val="black"/>
                </a:solidFill>
                <a:latin typeface="Arial" panose="020B0604020202020204" pitchFamily="34" charset="0"/>
                <a:cs typeface="Arial" panose="020B0604020202020204" pitchFamily="34" charset="0"/>
              </a:rPr>
              <a:t>(continues)</a:t>
            </a:r>
            <a:endParaRPr lang="en-ZA" sz="1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798451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86315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52936"/>
            <a:ext cx="8229600" cy="1143000"/>
          </a:xfrm>
        </p:spPr>
        <p:txBody>
          <a:bodyPr>
            <a:normAutofit/>
          </a:bodyPr>
          <a:lstStyle/>
          <a:p>
            <a:r>
              <a:rPr lang="en-ZA" sz="4000" dirty="0" smtClean="0">
                <a:latin typeface="Arial" panose="020B0604020202020204" pitchFamily="34" charset="0"/>
                <a:cs typeface="Arial" panose="020B0604020202020204" pitchFamily="34" charset="0"/>
              </a:rPr>
              <a:t>FINANCIAL MANAGEMENT </a:t>
            </a:r>
            <a:endParaRPr lang="en-ZA"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04225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ZA" dirty="0"/>
              <a:t>The Finance Department </a:t>
            </a:r>
            <a:r>
              <a:rPr lang="en-ZA" dirty="0" smtClean="0"/>
              <a:t>is </a:t>
            </a:r>
            <a:r>
              <a:rPr lang="en-ZA" dirty="0"/>
              <a:t>headed by the Deputy Principal Finance</a:t>
            </a:r>
          </a:p>
          <a:p>
            <a:r>
              <a:rPr lang="en-ZA" dirty="0" smtClean="0"/>
              <a:t>It consists </a:t>
            </a:r>
            <a:r>
              <a:rPr lang="en-ZA" dirty="0"/>
              <a:t>of three divisions: Finance; Supply Chain Management and Asset </a:t>
            </a:r>
            <a:r>
              <a:rPr lang="en-ZA" dirty="0" smtClean="0"/>
              <a:t>Management</a:t>
            </a:r>
          </a:p>
          <a:p>
            <a:r>
              <a:rPr lang="en-ZA" dirty="0" smtClean="0"/>
              <a:t>The Finance Department has 10 appointed employees with 1 vacancy</a:t>
            </a:r>
          </a:p>
          <a:p>
            <a:r>
              <a:rPr lang="en-ZA" dirty="0" smtClean="0"/>
              <a:t>The Supply Chain Department has 9 appointed employees with 1 vacancy</a:t>
            </a:r>
          </a:p>
          <a:p>
            <a:r>
              <a:rPr lang="en-ZA" dirty="0" smtClean="0"/>
              <a:t>The Asset Management Department has 5 appointed employees with 1 vacancy </a:t>
            </a:r>
            <a:endParaRPr lang="en-ZA" dirty="0"/>
          </a:p>
        </p:txBody>
      </p:sp>
      <p:sp>
        <p:nvSpPr>
          <p:cNvPr id="4" name="Title 1"/>
          <p:cNvSpPr>
            <a:spLocks noGrp="1"/>
          </p:cNvSpPr>
          <p:nvPr>
            <p:ph type="title"/>
          </p:nvPr>
        </p:nvSpPr>
        <p:spPr/>
        <p:txBody>
          <a:bodyPr>
            <a:noAutofit/>
          </a:bodyPr>
          <a:lstStyle/>
          <a:p>
            <a:r>
              <a:rPr lang="en-ZA" sz="3500" b="1" dirty="0"/>
              <a:t>FINANCIAL MANAGEMENT </a:t>
            </a:r>
            <a:r>
              <a:rPr lang="en-ZA" sz="3500" b="1" dirty="0" smtClean="0"/>
              <a:t/>
            </a:r>
            <a:br>
              <a:rPr lang="en-ZA" sz="3500" b="1" dirty="0" smtClean="0"/>
            </a:br>
            <a:r>
              <a:rPr lang="en-ZA" sz="3500" b="1" dirty="0" smtClean="0"/>
              <a:t>CAPACITY </a:t>
            </a:r>
            <a:r>
              <a:rPr lang="en-ZA" sz="3500" b="1" dirty="0"/>
              <a:t>&amp; COMPENTENCIES</a:t>
            </a:r>
          </a:p>
        </p:txBody>
      </p:sp>
    </p:spTree>
    <p:extLst>
      <p:ext uri="{BB962C8B-B14F-4D97-AF65-F5344CB8AC3E}">
        <p14:creationId xmlns:p14="http://schemas.microsoft.com/office/powerpoint/2010/main" val="30392975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01020095"/>
              </p:ext>
            </p:extLst>
          </p:nvPr>
        </p:nvGraphicFramePr>
        <p:xfrm>
          <a:off x="457200" y="1600200"/>
          <a:ext cx="8229600" cy="5141168"/>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49251429"/>
                    </a:ext>
                  </a:extLst>
                </a:gridCol>
                <a:gridCol w="2921496">
                  <a:extLst>
                    <a:ext uri="{9D8B030D-6E8A-4147-A177-3AD203B41FA5}">
                      <a16:colId xmlns:a16="http://schemas.microsoft.com/office/drawing/2014/main" val="1444691951"/>
                    </a:ext>
                  </a:extLst>
                </a:gridCol>
                <a:gridCol w="1440160">
                  <a:extLst>
                    <a:ext uri="{9D8B030D-6E8A-4147-A177-3AD203B41FA5}">
                      <a16:colId xmlns:a16="http://schemas.microsoft.com/office/drawing/2014/main" val="1182167100"/>
                    </a:ext>
                  </a:extLst>
                </a:gridCol>
                <a:gridCol w="1810544">
                  <a:extLst>
                    <a:ext uri="{9D8B030D-6E8A-4147-A177-3AD203B41FA5}">
                      <a16:colId xmlns:a16="http://schemas.microsoft.com/office/drawing/2014/main" val="3837583079"/>
                    </a:ext>
                  </a:extLst>
                </a:gridCol>
              </a:tblGrid>
              <a:tr h="1199607">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a:t>
                      </a:r>
                      <a:r>
                        <a:rPr lang="en-US" baseline="0" dirty="0" smtClean="0"/>
                        <a:t> FRAMES</a:t>
                      </a:r>
                      <a:endParaRPr lang="en-US" dirty="0"/>
                    </a:p>
                  </a:txBody>
                  <a:tcPr/>
                </a:tc>
                <a:tc>
                  <a:txBody>
                    <a:bodyPr/>
                    <a:lstStyle/>
                    <a:p>
                      <a:r>
                        <a:rPr lang="en-US" dirty="0" smtClean="0"/>
                        <a:t>STAGES</a:t>
                      </a:r>
                      <a:r>
                        <a:rPr lang="en-US" baseline="0" dirty="0" smtClean="0"/>
                        <a:t> OF COMPLETION</a:t>
                      </a:r>
                      <a:endParaRPr lang="en-US" dirty="0"/>
                    </a:p>
                  </a:txBody>
                  <a:tcPr/>
                </a:tc>
                <a:extLst>
                  <a:ext uri="{0D108BD9-81ED-4DB2-BD59-A6C34878D82A}">
                    <a16:rowId xmlns:a16="http://schemas.microsoft.com/office/drawing/2014/main" val="1340453642"/>
                  </a:ext>
                </a:extLst>
              </a:tr>
              <a:tr h="3941561">
                <a:tc>
                  <a:txBody>
                    <a:bodyPr/>
                    <a:lstStyle/>
                    <a:p>
                      <a:pPr marL="0" indent="0">
                        <a:buFont typeface="Arial" panose="020B0604020202020204" pitchFamily="34" charset="0"/>
                        <a:buNone/>
                      </a:pPr>
                      <a:r>
                        <a:rPr lang="en-ZA" sz="1400" b="1" dirty="0"/>
                        <a:t>Trade &amp; Other Receivables from Exchange</a:t>
                      </a:r>
                      <a:r>
                        <a:rPr lang="en-ZA" sz="1400" b="1" baseline="0" dirty="0"/>
                        <a:t> </a:t>
                      </a:r>
                      <a:r>
                        <a:rPr lang="en-ZA" sz="1400" b="1" baseline="0" dirty="0" smtClean="0"/>
                        <a:t>Transactions (Debtors)</a:t>
                      </a:r>
                      <a:endParaRPr lang="en-ZA" sz="1400" b="1" dirty="0"/>
                    </a:p>
                    <a:p>
                      <a:pPr marL="285750" indent="-285750">
                        <a:buFont typeface="Arial" panose="020B0604020202020204" pitchFamily="34" charset="0"/>
                        <a:buChar char="•"/>
                      </a:pPr>
                      <a:r>
                        <a:rPr lang="en-ZA" sz="1400" dirty="0"/>
                        <a:t>The</a:t>
                      </a:r>
                      <a:r>
                        <a:rPr lang="en-ZA" sz="1400" baseline="0" dirty="0"/>
                        <a:t> </a:t>
                      </a:r>
                      <a:r>
                        <a:rPr lang="en-ZA" sz="1400" dirty="0"/>
                        <a:t>Provision of Doubtful Debts was not in line with the College Policy</a:t>
                      </a:r>
                      <a:r>
                        <a:rPr lang="en-ZA" sz="1400" baseline="0" dirty="0"/>
                        <a:t> and therefore the valuation was incorrect</a:t>
                      </a:r>
                      <a:r>
                        <a:rPr lang="en-ZA" sz="1400" dirty="0"/>
                        <a:t> </a:t>
                      </a:r>
                    </a:p>
                    <a:p>
                      <a:pPr marL="285750" indent="-285750">
                        <a:buFont typeface="Arial" panose="020B0604020202020204" pitchFamily="34" charset="0"/>
                        <a:buChar char="•"/>
                      </a:pPr>
                      <a:r>
                        <a:rPr lang="en-ZA" sz="1400" dirty="0"/>
                        <a:t>Overstatement</a:t>
                      </a:r>
                      <a:r>
                        <a:rPr lang="en-ZA" sz="1400" baseline="0" dirty="0"/>
                        <a:t> of Student Debtors due to the NSFAS Control Account Liability </a:t>
                      </a:r>
                      <a:endParaRPr lang="en-ZA" sz="1400" dirty="0"/>
                    </a:p>
                  </a:txBody>
                  <a:tcPr/>
                </a:tc>
                <a:tc>
                  <a:txBody>
                    <a:bodyPr/>
                    <a:lstStyle/>
                    <a:p>
                      <a:pPr marL="285750" indent="-285750">
                        <a:buFont typeface="Arial" panose="020B0604020202020204" pitchFamily="34" charset="0"/>
                        <a:buChar char="•"/>
                      </a:pPr>
                      <a:r>
                        <a:rPr lang="en-ZA" sz="1400" dirty="0"/>
                        <a:t>Adoption of the final version of the</a:t>
                      </a:r>
                      <a:r>
                        <a:rPr lang="en-ZA" sz="1400" baseline="0" dirty="0"/>
                        <a:t> DHET Debt Management Policy for the correct compilation of Provision of Doubtful Debts</a:t>
                      </a:r>
                      <a:endParaRPr lang="en-ZA" sz="1400" dirty="0"/>
                    </a:p>
                    <a:p>
                      <a:pPr marL="285750" indent="-285750">
                        <a:buFont typeface="Arial" panose="020B0604020202020204" pitchFamily="34" charset="0"/>
                        <a:buChar char="•"/>
                      </a:pPr>
                      <a:r>
                        <a:rPr lang="en-ZA" sz="1400" baseline="0" dirty="0"/>
                        <a:t>Outstanding Debtors relating to Projects have been provided with Debt Confirmation (refer to Project Audit Action Plan Progress)</a:t>
                      </a:r>
                    </a:p>
                    <a:p>
                      <a:pPr marL="285750" indent="-285750">
                        <a:buFont typeface="Arial" panose="020B0604020202020204" pitchFamily="34" charset="0"/>
                        <a:buChar char="•"/>
                      </a:pPr>
                      <a:r>
                        <a:rPr lang="en-ZA" sz="1400" dirty="0"/>
                        <a:t>Obtained outstanding remittance</a:t>
                      </a:r>
                      <a:r>
                        <a:rPr lang="en-ZA" sz="1400" baseline="0" dirty="0"/>
                        <a:t> lists from NSFAS</a:t>
                      </a:r>
                      <a:endParaRPr lang="en-ZA" sz="1400" dirty="0"/>
                    </a:p>
                  </a:txBody>
                  <a:tcPr/>
                </a:tc>
                <a:tc>
                  <a:txBody>
                    <a:bodyPr/>
                    <a:lstStyle/>
                    <a:p>
                      <a:pPr marL="285750" indent="-285750">
                        <a:buFont typeface="Arial" panose="020B0604020202020204" pitchFamily="34" charset="0"/>
                        <a:buChar char="•"/>
                      </a:pPr>
                      <a:r>
                        <a:rPr lang="en-ZA" sz="1400" dirty="0" smtClean="0"/>
                        <a:t>2020-06-30</a:t>
                      </a:r>
                      <a:endParaRPr lang="en-ZA" sz="1400" dirty="0"/>
                    </a:p>
                  </a:txBody>
                  <a:tcPr/>
                </a:tc>
                <a:tc>
                  <a:txBody>
                    <a:bodyPr/>
                    <a:lstStyle/>
                    <a:p>
                      <a:pPr marL="0" indent="0">
                        <a:buFont typeface="Arial" panose="020B0604020202020204" pitchFamily="34" charset="0"/>
                        <a:buNone/>
                      </a:pPr>
                      <a:r>
                        <a:rPr lang="en-ZA" sz="1400" dirty="0" smtClean="0"/>
                        <a:t>95%</a:t>
                      </a:r>
                      <a:endParaRPr lang="en-ZA" sz="1400" dirty="0"/>
                    </a:p>
                  </a:txBody>
                  <a:tcPr/>
                </a:tc>
                <a:extLst>
                  <a:ext uri="{0D108BD9-81ED-4DB2-BD59-A6C34878D82A}">
                    <a16:rowId xmlns:a16="http://schemas.microsoft.com/office/drawing/2014/main" val="2171433453"/>
                  </a:ext>
                </a:extLst>
              </a:tr>
            </a:tbl>
          </a:graphicData>
        </a:graphic>
      </p:graphicFrame>
    </p:spTree>
    <p:extLst>
      <p:ext uri="{BB962C8B-B14F-4D97-AF65-F5344CB8AC3E}">
        <p14:creationId xmlns:p14="http://schemas.microsoft.com/office/powerpoint/2010/main" val="4191401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95347602"/>
              </p:ext>
            </p:extLst>
          </p:nvPr>
        </p:nvGraphicFramePr>
        <p:xfrm>
          <a:off x="457200" y="1600200"/>
          <a:ext cx="8507288" cy="5556754"/>
        </p:xfrm>
        <a:graphic>
          <a:graphicData uri="http://schemas.openxmlformats.org/drawingml/2006/table">
            <a:tbl>
              <a:tblPr firstRow="1" bandRow="1">
                <a:tableStyleId>{5C22544A-7EE6-4342-B048-85BDC9FD1C3A}</a:tableStyleId>
              </a:tblPr>
              <a:tblGrid>
                <a:gridCol w="2467138">
                  <a:extLst>
                    <a:ext uri="{9D8B030D-6E8A-4147-A177-3AD203B41FA5}">
                      <a16:colId xmlns:a16="http://schemas.microsoft.com/office/drawing/2014/main" val="549251429"/>
                    </a:ext>
                  </a:extLst>
                </a:gridCol>
                <a:gridCol w="3303846">
                  <a:extLst>
                    <a:ext uri="{9D8B030D-6E8A-4147-A177-3AD203B41FA5}">
                      <a16:colId xmlns:a16="http://schemas.microsoft.com/office/drawing/2014/main" val="1444691951"/>
                    </a:ext>
                  </a:extLst>
                </a:gridCol>
                <a:gridCol w="1224136">
                  <a:extLst>
                    <a:ext uri="{9D8B030D-6E8A-4147-A177-3AD203B41FA5}">
                      <a16:colId xmlns:a16="http://schemas.microsoft.com/office/drawing/2014/main" val="1182167100"/>
                    </a:ext>
                  </a:extLst>
                </a:gridCol>
                <a:gridCol w="1512168">
                  <a:extLst>
                    <a:ext uri="{9D8B030D-6E8A-4147-A177-3AD203B41FA5}">
                      <a16:colId xmlns:a16="http://schemas.microsoft.com/office/drawing/2014/main" val="3837583079"/>
                    </a:ext>
                  </a:extLst>
                </a:gridCol>
              </a:tblGrid>
              <a:tr h="771394">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a:t>
                      </a:r>
                      <a:r>
                        <a:rPr lang="en-US" baseline="0" dirty="0" smtClean="0"/>
                        <a:t> FRAMES</a:t>
                      </a:r>
                      <a:endParaRPr lang="en-US" dirty="0"/>
                    </a:p>
                  </a:txBody>
                  <a:tcPr/>
                </a:tc>
                <a:tc>
                  <a:txBody>
                    <a:bodyPr/>
                    <a:lstStyle/>
                    <a:p>
                      <a:r>
                        <a:rPr lang="en-US" dirty="0" smtClean="0"/>
                        <a:t>STAGES</a:t>
                      </a:r>
                      <a:r>
                        <a:rPr lang="en-US" baseline="0" dirty="0" smtClean="0"/>
                        <a:t> OF COMPLETION</a:t>
                      </a:r>
                      <a:endParaRPr lang="en-US" dirty="0"/>
                    </a:p>
                  </a:txBody>
                  <a:tcPr/>
                </a:tc>
                <a:extLst>
                  <a:ext uri="{0D108BD9-81ED-4DB2-BD59-A6C34878D82A}">
                    <a16:rowId xmlns:a16="http://schemas.microsoft.com/office/drawing/2014/main" val="1340453642"/>
                  </a:ext>
                </a:extLst>
              </a:tr>
              <a:tr h="4297766">
                <a:tc>
                  <a:txBody>
                    <a:bodyPr/>
                    <a:lstStyle/>
                    <a:p>
                      <a:pPr marL="0" indent="0">
                        <a:buFont typeface="Arial" panose="020B0604020202020204" pitchFamily="34" charset="0"/>
                        <a:buNone/>
                      </a:pPr>
                      <a:r>
                        <a:rPr lang="en-ZA" sz="1400" b="1" dirty="0"/>
                        <a:t>Payable</a:t>
                      </a:r>
                      <a:r>
                        <a:rPr lang="en-ZA" sz="1400" b="1" baseline="0" dirty="0"/>
                        <a:t> from Exchange Transactions</a:t>
                      </a:r>
                      <a:endParaRPr lang="en-ZA" sz="1400" b="1" dirty="0"/>
                    </a:p>
                    <a:p>
                      <a:pPr marL="285750" indent="-285750">
                        <a:buFont typeface="Arial" panose="020B0604020202020204" pitchFamily="34" charset="0"/>
                        <a:buChar char="•"/>
                      </a:pPr>
                      <a:r>
                        <a:rPr lang="en-ZA" sz="1400" dirty="0"/>
                        <a:t>NSFAS  Control Account Liability limitation</a:t>
                      </a:r>
                      <a:r>
                        <a:rPr lang="en-ZA" sz="1400" baseline="0" dirty="0"/>
                        <a:t> of scope and therefore unable to determine the existence of the liability</a:t>
                      </a:r>
                    </a:p>
                    <a:p>
                      <a:pPr marL="285750" indent="-285750">
                        <a:buFont typeface="Arial" panose="020B0604020202020204" pitchFamily="34" charset="0"/>
                        <a:buChar char="•"/>
                      </a:pPr>
                      <a:r>
                        <a:rPr lang="en-ZA" sz="1400" baseline="0" dirty="0"/>
                        <a:t>North West Provincial Education Department Liability limitation of scope and therefore unable to determine the existence of the liability. </a:t>
                      </a:r>
                      <a:endParaRPr lang="en-ZA" sz="1400" dirty="0"/>
                    </a:p>
                  </a:txBody>
                  <a:tcPr/>
                </a:tc>
                <a:tc>
                  <a:txBody>
                    <a:bodyPr/>
                    <a:lstStyle/>
                    <a:p>
                      <a:pPr marL="0" indent="0">
                        <a:buFont typeface="Arial" panose="020B0604020202020204" pitchFamily="34" charset="0"/>
                        <a:buNone/>
                      </a:pPr>
                      <a:r>
                        <a:rPr lang="en-ZA" sz="1400" b="1" dirty="0"/>
                        <a:t>NSFAS Liability</a:t>
                      </a:r>
                    </a:p>
                    <a:p>
                      <a:pPr marL="285750" indent="-285750">
                        <a:buFont typeface="Arial" panose="020B0604020202020204" pitchFamily="34" charset="0"/>
                        <a:buChar char="•"/>
                      </a:pPr>
                      <a:r>
                        <a:rPr lang="en-ZA" sz="1400" dirty="0"/>
                        <a:t>Obtained</a:t>
                      </a:r>
                      <a:r>
                        <a:rPr lang="en-ZA" sz="1400" baseline="0" dirty="0"/>
                        <a:t> o</a:t>
                      </a:r>
                      <a:r>
                        <a:rPr lang="en-ZA" sz="1400" dirty="0"/>
                        <a:t>utstanding</a:t>
                      </a:r>
                      <a:r>
                        <a:rPr lang="en-ZA" sz="1400" baseline="0" dirty="0"/>
                        <a:t> remittance lists from NSFAS for </a:t>
                      </a:r>
                      <a:r>
                        <a:rPr lang="en-ZA" sz="1400" baseline="0" dirty="0" smtClean="0"/>
                        <a:t>financial </a:t>
                      </a:r>
                      <a:r>
                        <a:rPr lang="en-ZA" sz="1400" baseline="0" dirty="0"/>
                        <a:t>period 2016 – 2018 </a:t>
                      </a:r>
                      <a:r>
                        <a:rPr lang="en-ZA" sz="1400" baseline="0" dirty="0" smtClean="0"/>
                        <a:t>. Performed </a:t>
                      </a:r>
                      <a:r>
                        <a:rPr lang="en-ZA" sz="1400" baseline="0" dirty="0"/>
                        <a:t>reconciliation for the clearance of the </a:t>
                      </a:r>
                      <a:r>
                        <a:rPr lang="en-ZA" sz="1400" baseline="0" dirty="0" smtClean="0"/>
                        <a:t>Control </a:t>
                      </a:r>
                      <a:r>
                        <a:rPr lang="en-ZA" sz="1400" baseline="0" dirty="0"/>
                        <a:t>Account.</a:t>
                      </a:r>
                    </a:p>
                    <a:p>
                      <a:pPr marL="285750" indent="-285750">
                        <a:buFont typeface="Arial" panose="020B0604020202020204" pitchFamily="34" charset="0"/>
                        <a:buChar char="•"/>
                      </a:pPr>
                      <a:r>
                        <a:rPr lang="en-ZA" sz="1400" baseline="0" dirty="0"/>
                        <a:t>Listings developed for the remaining balance in </a:t>
                      </a:r>
                      <a:r>
                        <a:rPr lang="en-ZA" sz="1400" baseline="0" dirty="0" smtClean="0"/>
                        <a:t>the Control </a:t>
                      </a:r>
                      <a:r>
                        <a:rPr lang="en-ZA" sz="1400" baseline="0" dirty="0"/>
                        <a:t>Account (i.e. Liability Account)</a:t>
                      </a:r>
                    </a:p>
                    <a:p>
                      <a:pPr marL="0" indent="0">
                        <a:buFont typeface="Arial" panose="020B0604020202020204" pitchFamily="34" charset="0"/>
                        <a:buNone/>
                      </a:pPr>
                      <a:r>
                        <a:rPr lang="en-ZA" sz="1400" b="1" baseline="0" dirty="0"/>
                        <a:t>North West Provincial Education Department Liability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baseline="0" dirty="0"/>
                        <a:t>This relates to the TVET College </a:t>
                      </a:r>
                      <a:r>
                        <a:rPr lang="en-ZA" sz="1400" baseline="0" dirty="0" err="1"/>
                        <a:t>Persal</a:t>
                      </a:r>
                      <a:r>
                        <a:rPr lang="en-ZA" sz="1400" baseline="0" dirty="0"/>
                        <a:t> Payroll that was administered by the North West Provincial Education Department prior to the TVET Colleges migration to the DHET.</a:t>
                      </a:r>
                    </a:p>
                    <a:p>
                      <a:pPr marL="171450" indent="-171450">
                        <a:buFont typeface="Arial" panose="020B0604020202020204" pitchFamily="34" charset="0"/>
                        <a:buChar char="•"/>
                      </a:pPr>
                      <a:r>
                        <a:rPr lang="en-ZA" sz="1400" baseline="0" dirty="0"/>
                        <a:t>Obtained the NW PED BAS </a:t>
                      </a:r>
                      <a:r>
                        <a:rPr lang="en-ZA" sz="1400" baseline="0" dirty="0" err="1"/>
                        <a:t>Persal</a:t>
                      </a:r>
                      <a:r>
                        <a:rPr lang="en-ZA" sz="1400" baseline="0" dirty="0"/>
                        <a:t> Reconciliation for the 2015 financial period</a:t>
                      </a:r>
                    </a:p>
                    <a:p>
                      <a:pPr marL="171450" indent="-171450">
                        <a:buFont typeface="Arial" panose="020B0604020202020204" pitchFamily="34" charset="0"/>
                        <a:buChar char="•"/>
                      </a:pPr>
                      <a:r>
                        <a:rPr lang="en-ZA" sz="1400" baseline="0" dirty="0"/>
                        <a:t>Liaising with the NW PED Finance Department to assist with the confirmation of the amount owed indicated in the above mention</a:t>
                      </a:r>
                      <a:endParaRPr lang="en-ZA" sz="1400" dirty="0"/>
                    </a:p>
                  </a:txBody>
                  <a:tcPr/>
                </a:tc>
                <a:tc>
                  <a:txBody>
                    <a:bodyPr/>
                    <a:lstStyle/>
                    <a:p>
                      <a:pPr marL="171450" indent="-171450">
                        <a:buFont typeface="Arial" panose="020B0604020202020204" pitchFamily="34" charset="0"/>
                        <a:buChar char="•"/>
                      </a:pPr>
                      <a:r>
                        <a:rPr lang="en-ZA" sz="1400" dirty="0" smtClean="0"/>
                        <a:t>2020-06-30</a:t>
                      </a:r>
                    </a:p>
                    <a:p>
                      <a:pPr marL="171450" indent="-171450">
                        <a:buFont typeface="Arial" panose="020B0604020202020204" pitchFamily="34" charset="0"/>
                        <a:buChar char="•"/>
                      </a:pPr>
                      <a:r>
                        <a:rPr lang="en-ZA" sz="1400" dirty="0" smtClean="0"/>
                        <a:t>2020-11-30</a:t>
                      </a:r>
                      <a:endParaRPr lang="en-ZA" sz="1400" dirty="0"/>
                    </a:p>
                  </a:txBody>
                  <a:tcPr/>
                </a:tc>
                <a:tc>
                  <a:txBody>
                    <a:bodyPr/>
                    <a:lstStyle/>
                    <a:p>
                      <a:pPr marL="171450" indent="-171450">
                        <a:buFont typeface="Arial" panose="020B0604020202020204" pitchFamily="34" charset="0"/>
                        <a:buChar char="•"/>
                      </a:pPr>
                      <a:r>
                        <a:rPr lang="en-ZA" sz="1400" dirty="0" smtClean="0"/>
                        <a:t>80%</a:t>
                      </a:r>
                      <a:endParaRPr lang="en-ZA" sz="1400" dirty="0"/>
                    </a:p>
                  </a:txBody>
                  <a:tcPr/>
                </a:tc>
                <a:extLst>
                  <a:ext uri="{0D108BD9-81ED-4DB2-BD59-A6C34878D82A}">
                    <a16:rowId xmlns:a16="http://schemas.microsoft.com/office/drawing/2014/main" val="2087518362"/>
                  </a:ext>
                </a:extLst>
              </a:tr>
            </a:tbl>
          </a:graphicData>
        </a:graphic>
      </p:graphicFrame>
    </p:spTree>
    <p:extLst>
      <p:ext uri="{BB962C8B-B14F-4D97-AF65-F5344CB8AC3E}">
        <p14:creationId xmlns:p14="http://schemas.microsoft.com/office/powerpoint/2010/main" val="26695626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1353208583"/>
              </p:ext>
            </p:extLst>
          </p:nvPr>
        </p:nvGraphicFramePr>
        <p:xfrm>
          <a:off x="457200" y="1600200"/>
          <a:ext cx="8363272" cy="5386723"/>
        </p:xfrm>
        <a:graphic>
          <a:graphicData uri="http://schemas.openxmlformats.org/drawingml/2006/table">
            <a:tbl>
              <a:tblPr firstRow="1" bandRow="1">
                <a:tableStyleId>{5C22544A-7EE6-4342-B048-85BDC9FD1C3A}</a:tableStyleId>
              </a:tblPr>
              <a:tblGrid>
                <a:gridCol w="2090818">
                  <a:extLst>
                    <a:ext uri="{9D8B030D-6E8A-4147-A177-3AD203B41FA5}">
                      <a16:colId xmlns:a16="http://schemas.microsoft.com/office/drawing/2014/main" val="549251429"/>
                    </a:ext>
                  </a:extLst>
                </a:gridCol>
                <a:gridCol w="3408015">
                  <a:extLst>
                    <a:ext uri="{9D8B030D-6E8A-4147-A177-3AD203B41FA5}">
                      <a16:colId xmlns:a16="http://schemas.microsoft.com/office/drawing/2014/main" val="1444691951"/>
                    </a:ext>
                  </a:extLst>
                </a:gridCol>
                <a:gridCol w="1352271">
                  <a:extLst>
                    <a:ext uri="{9D8B030D-6E8A-4147-A177-3AD203B41FA5}">
                      <a16:colId xmlns:a16="http://schemas.microsoft.com/office/drawing/2014/main" val="2425662462"/>
                    </a:ext>
                  </a:extLst>
                </a:gridCol>
                <a:gridCol w="1512168">
                  <a:extLst>
                    <a:ext uri="{9D8B030D-6E8A-4147-A177-3AD203B41FA5}">
                      <a16:colId xmlns:a16="http://schemas.microsoft.com/office/drawing/2014/main" val="1352589532"/>
                    </a:ext>
                  </a:extLst>
                </a:gridCol>
              </a:tblGrid>
              <a:tr h="1150003">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TIMEFRAME</a:t>
                      </a:r>
                      <a:endParaRPr lang="en-US" dirty="0"/>
                    </a:p>
                  </a:txBody>
                  <a:tcPr/>
                </a:tc>
                <a:tc>
                  <a:txBody>
                    <a:bodyPr/>
                    <a:lstStyle/>
                    <a:p>
                      <a:r>
                        <a:rPr lang="en-US" dirty="0" smtClean="0"/>
                        <a:t>STAGE OF COMPLETION</a:t>
                      </a:r>
                      <a:endParaRPr lang="en-US" dirty="0"/>
                    </a:p>
                  </a:txBody>
                  <a:tcPr/>
                </a:tc>
                <a:extLst>
                  <a:ext uri="{0D108BD9-81ED-4DB2-BD59-A6C34878D82A}">
                    <a16:rowId xmlns:a16="http://schemas.microsoft.com/office/drawing/2014/main" val="1340453642"/>
                  </a:ext>
                </a:extLst>
              </a:tr>
              <a:tr h="3343093">
                <a:tc>
                  <a:txBody>
                    <a:bodyPr/>
                    <a:lstStyle/>
                    <a:p>
                      <a:pPr marL="0" indent="0">
                        <a:buFont typeface="Arial" panose="020B0604020202020204" pitchFamily="34" charset="0"/>
                        <a:buNone/>
                      </a:pPr>
                      <a:r>
                        <a:rPr lang="en-ZA" sz="1600" b="1" dirty="0"/>
                        <a:t>Inventory</a:t>
                      </a:r>
                    </a:p>
                    <a:p>
                      <a:pPr marL="285750" indent="-285750">
                        <a:buFont typeface="Arial" panose="020B0604020202020204" pitchFamily="34" charset="0"/>
                        <a:buChar char="•"/>
                      </a:pPr>
                      <a:r>
                        <a:rPr lang="en-ZA" sz="1600" dirty="0"/>
                        <a:t>Completeness  &amp; Existence</a:t>
                      </a:r>
                      <a:r>
                        <a:rPr lang="en-ZA" sz="1600" baseline="0" dirty="0"/>
                        <a:t> </a:t>
                      </a:r>
                      <a:r>
                        <a:rPr lang="en-ZA" sz="1600" dirty="0"/>
                        <a:t>of Stock</a:t>
                      </a:r>
                      <a:r>
                        <a:rPr lang="en-ZA" sz="1600" baseline="0" dirty="0"/>
                        <a:t> based on Stock Counts</a:t>
                      </a:r>
                    </a:p>
                    <a:p>
                      <a:pPr marL="285750" indent="-285750">
                        <a:buFont typeface="Arial" panose="020B0604020202020204" pitchFamily="34" charset="0"/>
                        <a:buChar char="•"/>
                      </a:pPr>
                      <a:r>
                        <a:rPr lang="en-ZA" sz="1600" baseline="0" dirty="0"/>
                        <a:t>Accuracy of the Costing of the Inventory in terms of lower of cost or current replacement cost</a:t>
                      </a:r>
                    </a:p>
                    <a:p>
                      <a:pPr marL="285750" indent="-285750">
                        <a:buFont typeface="Arial" panose="020B0604020202020204" pitchFamily="34" charset="0"/>
                        <a:buChar char="•"/>
                      </a:pPr>
                      <a:r>
                        <a:rPr lang="en-ZA" sz="1600" baseline="0" dirty="0"/>
                        <a:t>Limitation with regards to the issuing of inventory due to issued of cut off of Inventory</a:t>
                      </a:r>
                    </a:p>
                  </a:txBody>
                  <a:tcPr/>
                </a:tc>
                <a:tc>
                  <a:txBody>
                    <a:bodyPr/>
                    <a:lstStyle/>
                    <a:p>
                      <a:pPr marL="0" indent="0">
                        <a:buFont typeface="Arial" panose="020B0604020202020204" pitchFamily="34" charset="0"/>
                        <a:buNone/>
                      </a:pPr>
                      <a:r>
                        <a:rPr lang="en-ZA" sz="1600" b="1" dirty="0"/>
                        <a:t>Inventory</a:t>
                      </a:r>
                    </a:p>
                    <a:p>
                      <a:pPr marL="285750" indent="-285750">
                        <a:buFont typeface="Arial" panose="020B0604020202020204" pitchFamily="34" charset="0"/>
                        <a:buChar char="•"/>
                      </a:pPr>
                      <a:r>
                        <a:rPr lang="en-ZA" sz="1600" dirty="0"/>
                        <a:t>Inventory</a:t>
                      </a:r>
                      <a:r>
                        <a:rPr lang="en-ZA" sz="1600" baseline="0" dirty="0"/>
                        <a:t> Policy Revision (including Procedures)</a:t>
                      </a:r>
                    </a:p>
                    <a:p>
                      <a:pPr marL="285750" indent="-285750">
                        <a:buFont typeface="Arial" panose="020B0604020202020204" pitchFamily="34" charset="0"/>
                        <a:buChar char="•"/>
                      </a:pPr>
                      <a:r>
                        <a:rPr lang="en-ZA" sz="1600" baseline="0" dirty="0"/>
                        <a:t>Year End Stock Counts conducted</a:t>
                      </a:r>
                    </a:p>
                    <a:p>
                      <a:pPr marL="285750" indent="-285750">
                        <a:buFont typeface="Arial" panose="020B0604020202020204" pitchFamily="34" charset="0"/>
                        <a:buChar char="•"/>
                      </a:pPr>
                      <a:r>
                        <a:rPr lang="en-ZA" sz="1600" baseline="0" dirty="0"/>
                        <a:t>Updates performed in the Inventory Sub-system for correction of year end stock count figures</a:t>
                      </a:r>
                    </a:p>
                    <a:p>
                      <a:pPr marL="285750" indent="-285750">
                        <a:buFont typeface="Arial" panose="020B0604020202020204" pitchFamily="34" charset="0"/>
                        <a:buChar char="•"/>
                      </a:pPr>
                      <a:r>
                        <a:rPr lang="en-ZA" sz="1600" baseline="0" dirty="0"/>
                        <a:t>Revision of stock codes in the Inventory Sub-system for identification of obsolete stock</a:t>
                      </a:r>
                    </a:p>
                    <a:p>
                      <a:pPr marL="285750" indent="-285750">
                        <a:buFont typeface="Arial" panose="020B0604020202020204" pitchFamily="34" charset="0"/>
                        <a:buChar char="•"/>
                      </a:pPr>
                      <a:r>
                        <a:rPr lang="en-ZA" sz="1600" baseline="0" dirty="0"/>
                        <a:t>Manual Inventory Register Compilation (interim measure)</a:t>
                      </a:r>
                    </a:p>
                    <a:p>
                      <a:pPr marL="285750" indent="-285750">
                        <a:buFont typeface="Arial" panose="020B0604020202020204" pitchFamily="34" charset="0"/>
                        <a:buChar char="•"/>
                      </a:pPr>
                      <a:r>
                        <a:rPr lang="en-ZA" sz="1600" baseline="0" dirty="0"/>
                        <a:t>Plans to upgrade the Inventory Sub-system in the Financial Management system </a:t>
                      </a:r>
                    </a:p>
                    <a:p>
                      <a:pPr marL="285750" indent="-285750">
                        <a:buFont typeface="Arial" panose="020B0604020202020204" pitchFamily="34" charset="0"/>
                        <a:buChar char="•"/>
                      </a:pPr>
                      <a:endParaRPr lang="en-ZA" sz="1600" dirty="0"/>
                    </a:p>
                  </a:txBody>
                  <a:tcPr/>
                </a:tc>
                <a:tc>
                  <a:txBody>
                    <a:bodyPr/>
                    <a:lstStyle/>
                    <a:p>
                      <a:pPr marL="285750" indent="-285750">
                        <a:buFont typeface="Arial" panose="020B0604020202020204" pitchFamily="34" charset="0"/>
                        <a:buChar char="•"/>
                      </a:pPr>
                      <a:r>
                        <a:rPr lang="en-ZA" sz="1600" dirty="0" smtClean="0"/>
                        <a:t>2020-01-30</a:t>
                      </a:r>
                      <a:endParaRPr lang="en-ZA" sz="1600" dirty="0"/>
                    </a:p>
                  </a:txBody>
                  <a:tcPr/>
                </a:tc>
                <a:tc>
                  <a:txBody>
                    <a:bodyPr/>
                    <a:lstStyle/>
                    <a:p>
                      <a:pPr marL="285750" indent="-285750">
                        <a:buFont typeface="Arial" panose="020B0604020202020204" pitchFamily="34" charset="0"/>
                        <a:buChar char="•"/>
                      </a:pPr>
                      <a:r>
                        <a:rPr lang="en-ZA" sz="1600" dirty="0" smtClean="0"/>
                        <a:t>100%</a:t>
                      </a:r>
                      <a:endParaRPr lang="en-ZA" sz="1600" dirty="0"/>
                    </a:p>
                  </a:txBody>
                  <a:tcPr/>
                </a:tc>
                <a:extLst>
                  <a:ext uri="{0D108BD9-81ED-4DB2-BD59-A6C34878D82A}">
                    <a16:rowId xmlns:a16="http://schemas.microsoft.com/office/drawing/2014/main" val="2740410365"/>
                  </a:ext>
                </a:extLst>
              </a:tr>
            </a:tbl>
          </a:graphicData>
        </a:graphic>
      </p:graphicFrame>
    </p:spTree>
    <p:extLst>
      <p:ext uri="{BB962C8B-B14F-4D97-AF65-F5344CB8AC3E}">
        <p14:creationId xmlns:p14="http://schemas.microsoft.com/office/powerpoint/2010/main" val="3690436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03174445"/>
              </p:ext>
            </p:extLst>
          </p:nvPr>
        </p:nvGraphicFramePr>
        <p:xfrm>
          <a:off x="457200" y="1600200"/>
          <a:ext cx="8229600" cy="4572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49251429"/>
                    </a:ext>
                  </a:extLst>
                </a:gridCol>
                <a:gridCol w="2993504">
                  <a:extLst>
                    <a:ext uri="{9D8B030D-6E8A-4147-A177-3AD203B41FA5}">
                      <a16:colId xmlns:a16="http://schemas.microsoft.com/office/drawing/2014/main" val="1444691951"/>
                    </a:ext>
                  </a:extLst>
                </a:gridCol>
                <a:gridCol w="1440160">
                  <a:extLst>
                    <a:ext uri="{9D8B030D-6E8A-4147-A177-3AD203B41FA5}">
                      <a16:colId xmlns:a16="http://schemas.microsoft.com/office/drawing/2014/main" val="3583745391"/>
                    </a:ext>
                  </a:extLst>
                </a:gridCol>
                <a:gridCol w="1738536">
                  <a:extLst>
                    <a:ext uri="{9D8B030D-6E8A-4147-A177-3AD203B41FA5}">
                      <a16:colId xmlns:a16="http://schemas.microsoft.com/office/drawing/2014/main" val="3490101634"/>
                    </a:ext>
                  </a:extLst>
                </a:gridCol>
              </a:tblGrid>
              <a:tr h="597641">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TIMEFRAME</a:t>
                      </a:r>
                      <a:endParaRPr lang="en-US" dirty="0"/>
                    </a:p>
                  </a:txBody>
                  <a:tcPr/>
                </a:tc>
                <a:tc>
                  <a:txBody>
                    <a:bodyPr/>
                    <a:lstStyle/>
                    <a:p>
                      <a:r>
                        <a:rPr lang="en-US" dirty="0" smtClean="0"/>
                        <a:t>STAGE OF COMPLETION</a:t>
                      </a:r>
                      <a:endParaRPr lang="en-US" dirty="0"/>
                    </a:p>
                  </a:txBody>
                  <a:tcPr/>
                </a:tc>
                <a:extLst>
                  <a:ext uri="{0D108BD9-81ED-4DB2-BD59-A6C34878D82A}">
                    <a16:rowId xmlns:a16="http://schemas.microsoft.com/office/drawing/2014/main" val="1340453642"/>
                  </a:ext>
                </a:extLst>
              </a:tr>
              <a:tr h="597641">
                <a:tc>
                  <a:txBody>
                    <a:bodyPr/>
                    <a:lstStyle/>
                    <a:p>
                      <a:pPr marL="0" indent="0">
                        <a:buFont typeface="Arial" panose="020B0604020202020204" pitchFamily="34" charset="0"/>
                        <a:buNone/>
                      </a:pPr>
                      <a:r>
                        <a:rPr lang="en-ZA" sz="1400" b="1" dirty="0"/>
                        <a:t>Projects</a:t>
                      </a:r>
                    </a:p>
                    <a:p>
                      <a:pPr marL="285750" indent="-285750">
                        <a:buFont typeface="Arial" panose="020B0604020202020204" pitchFamily="34" charset="0"/>
                        <a:buChar char="•"/>
                      </a:pPr>
                      <a:r>
                        <a:rPr lang="en-ZA" sz="1400" baseline="0" dirty="0"/>
                        <a:t>The closing balance of Projects does not reconcile due to differences identified in the movement </a:t>
                      </a:r>
                    </a:p>
                    <a:p>
                      <a:pPr marL="285750" indent="-285750">
                        <a:buFont typeface="Arial" panose="020B0604020202020204" pitchFamily="34" charset="0"/>
                        <a:buChar char="•"/>
                      </a:pPr>
                      <a:r>
                        <a:rPr lang="en-ZA" sz="1400" baseline="0" dirty="0"/>
                        <a:t>The  profit and loss on the projects were overstated </a:t>
                      </a:r>
                      <a:endParaRPr lang="en-ZA" sz="1400" dirty="0"/>
                    </a:p>
                  </a:txBody>
                  <a:tcPr/>
                </a:tc>
                <a:tc>
                  <a:txBody>
                    <a:bodyPr/>
                    <a:lstStyle/>
                    <a:p>
                      <a:pPr marL="285750" indent="-285750">
                        <a:buFont typeface="Arial" panose="020B0604020202020204" pitchFamily="34" charset="0"/>
                        <a:buChar char="•"/>
                      </a:pPr>
                      <a:endParaRPr lang="en-ZA" sz="1400" dirty="0"/>
                    </a:p>
                    <a:p>
                      <a:pPr marL="285750" indent="-285750">
                        <a:buFont typeface="Arial" panose="020B0604020202020204" pitchFamily="34" charset="0"/>
                        <a:buChar char="•"/>
                      </a:pPr>
                      <a:r>
                        <a:rPr lang="en-ZA" sz="1400" dirty="0"/>
                        <a:t>Revision of the Project Register</a:t>
                      </a:r>
                      <a:r>
                        <a:rPr lang="en-ZA" sz="1400" baseline="0" dirty="0"/>
                        <a:t> from 2016 to 2018</a:t>
                      </a:r>
                    </a:p>
                    <a:p>
                      <a:pPr marL="285750" indent="-285750">
                        <a:buFont typeface="Arial" panose="020B0604020202020204" pitchFamily="34" charset="0"/>
                        <a:buChar char="•"/>
                      </a:pPr>
                      <a:r>
                        <a:rPr lang="en-ZA" sz="1400" baseline="0" dirty="0"/>
                        <a:t>Agreed </a:t>
                      </a:r>
                      <a:r>
                        <a:rPr lang="en-ZA" sz="1400" baseline="0" dirty="0" smtClean="0"/>
                        <a:t>Projects </a:t>
                      </a:r>
                      <a:r>
                        <a:rPr lang="en-ZA" sz="1400" baseline="0" dirty="0"/>
                        <a:t>in the register to the respective MoUs between the College and the Funder of the project.</a:t>
                      </a:r>
                    </a:p>
                    <a:p>
                      <a:pPr marL="285750" indent="-285750">
                        <a:buFont typeface="Arial" panose="020B0604020202020204" pitchFamily="34" charset="0"/>
                        <a:buChar char="•"/>
                      </a:pPr>
                      <a:r>
                        <a:rPr lang="en-ZA" sz="1400" baseline="0" dirty="0"/>
                        <a:t>Adjustments made according to the differences identified in the movements of the respective years</a:t>
                      </a:r>
                    </a:p>
                    <a:p>
                      <a:pPr marL="285750" indent="-285750">
                        <a:buFont typeface="Arial" panose="020B0604020202020204" pitchFamily="34" charset="0"/>
                        <a:buChar char="•"/>
                      </a:pPr>
                      <a:r>
                        <a:rPr lang="en-ZA" sz="1400" baseline="0" dirty="0"/>
                        <a:t>Issued Debtors Confirmation Letters to Funders of Projects </a:t>
                      </a:r>
                      <a:r>
                        <a:rPr lang="en-ZA" sz="1400" baseline="0" dirty="0" smtClean="0"/>
                        <a:t>for </a:t>
                      </a:r>
                      <a:r>
                        <a:rPr lang="en-ZA" sz="1400" baseline="0" dirty="0"/>
                        <a:t>confirmation of the amounts owing to the College</a:t>
                      </a:r>
                      <a:endParaRPr lang="en-ZA" sz="1400" dirty="0"/>
                    </a:p>
                    <a:p>
                      <a:pPr marL="285750" indent="-285750">
                        <a:buFont typeface="Arial" panose="020B0604020202020204" pitchFamily="34" charset="0"/>
                        <a:buChar char="•"/>
                      </a:pPr>
                      <a:r>
                        <a:rPr lang="en-ZA" sz="1400" baseline="0" dirty="0"/>
                        <a:t>Balances not confirmed are to </a:t>
                      </a:r>
                      <a:r>
                        <a:rPr lang="en-ZA" sz="1400" baseline="0" dirty="0" smtClean="0"/>
                        <a:t>be included </a:t>
                      </a:r>
                      <a:r>
                        <a:rPr lang="en-ZA" sz="1400" baseline="0" dirty="0"/>
                        <a:t>in the Provision of Doubtful Debts as irrecoverable</a:t>
                      </a:r>
                    </a:p>
                  </a:txBody>
                  <a:tcPr/>
                </a:tc>
                <a:tc>
                  <a:txBody>
                    <a:bodyPr/>
                    <a:lstStyle/>
                    <a:p>
                      <a:pPr marL="285750" indent="-285750">
                        <a:buFont typeface="Arial" panose="020B0604020202020204" pitchFamily="34" charset="0"/>
                        <a:buChar char="•"/>
                      </a:pPr>
                      <a:r>
                        <a:rPr lang="en-ZA" sz="1400" baseline="0" dirty="0" smtClean="0"/>
                        <a:t>2020-06-11</a:t>
                      </a:r>
                      <a:endParaRPr lang="en-ZA" sz="1400" baseline="0" dirty="0"/>
                    </a:p>
                  </a:txBody>
                  <a:tcPr/>
                </a:tc>
                <a:tc>
                  <a:txBody>
                    <a:bodyPr/>
                    <a:lstStyle/>
                    <a:p>
                      <a:pPr marL="285750" indent="-285750">
                        <a:buFont typeface="Arial" panose="020B0604020202020204" pitchFamily="34" charset="0"/>
                        <a:buChar char="•"/>
                      </a:pPr>
                      <a:r>
                        <a:rPr lang="en-ZA" sz="1400" baseline="0" dirty="0" smtClean="0"/>
                        <a:t>100%</a:t>
                      </a:r>
                      <a:endParaRPr lang="en-ZA" sz="1400" baseline="0" dirty="0"/>
                    </a:p>
                  </a:txBody>
                  <a:tcPr/>
                </a:tc>
                <a:extLst>
                  <a:ext uri="{0D108BD9-81ED-4DB2-BD59-A6C34878D82A}">
                    <a16:rowId xmlns:a16="http://schemas.microsoft.com/office/drawing/2014/main" val="3029574482"/>
                  </a:ext>
                </a:extLst>
              </a:tr>
            </a:tbl>
          </a:graphicData>
        </a:graphic>
      </p:graphicFrame>
    </p:spTree>
    <p:extLst>
      <p:ext uri="{BB962C8B-B14F-4D97-AF65-F5344CB8AC3E}">
        <p14:creationId xmlns:p14="http://schemas.microsoft.com/office/powerpoint/2010/main" val="3594060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923791092"/>
              </p:ext>
            </p:extLst>
          </p:nvPr>
        </p:nvGraphicFramePr>
        <p:xfrm>
          <a:off x="457200" y="1600200"/>
          <a:ext cx="8229600" cy="4785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49251429"/>
                    </a:ext>
                  </a:extLst>
                </a:gridCol>
                <a:gridCol w="2057400">
                  <a:extLst>
                    <a:ext uri="{9D8B030D-6E8A-4147-A177-3AD203B41FA5}">
                      <a16:colId xmlns:a16="http://schemas.microsoft.com/office/drawing/2014/main" val="1444691951"/>
                    </a:ext>
                  </a:extLst>
                </a:gridCol>
                <a:gridCol w="2057400">
                  <a:extLst>
                    <a:ext uri="{9D8B030D-6E8A-4147-A177-3AD203B41FA5}">
                      <a16:colId xmlns:a16="http://schemas.microsoft.com/office/drawing/2014/main" val="1309045533"/>
                    </a:ext>
                  </a:extLst>
                </a:gridCol>
                <a:gridCol w="2057400">
                  <a:extLst>
                    <a:ext uri="{9D8B030D-6E8A-4147-A177-3AD203B41FA5}">
                      <a16:colId xmlns:a16="http://schemas.microsoft.com/office/drawing/2014/main" val="1227698393"/>
                    </a:ext>
                  </a:extLst>
                </a:gridCol>
              </a:tblGrid>
              <a:tr h="597641">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TIMEFRAME</a:t>
                      </a:r>
                      <a:endParaRPr lang="en-US" dirty="0"/>
                    </a:p>
                  </a:txBody>
                  <a:tcPr/>
                </a:tc>
                <a:tc>
                  <a:txBody>
                    <a:bodyPr/>
                    <a:lstStyle/>
                    <a:p>
                      <a:r>
                        <a:rPr lang="en-US" dirty="0" smtClean="0"/>
                        <a:t>STAGE OF COMPLETION</a:t>
                      </a:r>
                      <a:endParaRPr lang="en-US" dirty="0"/>
                    </a:p>
                  </a:txBody>
                  <a:tcPr/>
                </a:tc>
                <a:extLst>
                  <a:ext uri="{0D108BD9-81ED-4DB2-BD59-A6C34878D82A}">
                    <a16:rowId xmlns:a16="http://schemas.microsoft.com/office/drawing/2014/main" val="1340453642"/>
                  </a:ext>
                </a:extLst>
              </a:tr>
              <a:tr h="597641">
                <a:tc>
                  <a:txBody>
                    <a:bodyPr/>
                    <a:lstStyle/>
                    <a:p>
                      <a:pPr marL="0" indent="0">
                        <a:buFont typeface="Arial" panose="020B0604020202020204" pitchFamily="34" charset="0"/>
                        <a:buNone/>
                      </a:pPr>
                      <a:r>
                        <a:rPr lang="en-ZA" sz="1400" b="1" dirty="0"/>
                        <a:t>Commitments</a:t>
                      </a:r>
                    </a:p>
                    <a:p>
                      <a:pPr marL="285750" indent="-285750">
                        <a:buFont typeface="Arial" panose="020B0604020202020204" pitchFamily="34" charset="0"/>
                        <a:buChar char="•"/>
                      </a:pPr>
                      <a:r>
                        <a:rPr lang="en-ZA" sz="1400" dirty="0"/>
                        <a:t>Differences identified</a:t>
                      </a:r>
                      <a:r>
                        <a:rPr lang="en-ZA" sz="1400" baseline="0" dirty="0"/>
                        <a:t> with regards Commitments indicated in the Commitment Register and the Disclosure Note for Commitments</a:t>
                      </a:r>
                      <a:endParaRPr lang="en-ZA" sz="1400" dirty="0"/>
                    </a:p>
                    <a:p>
                      <a:pPr marL="285750" indent="-285750">
                        <a:buFont typeface="Arial" panose="020B0604020202020204" pitchFamily="34" charset="0"/>
                        <a:buChar char="•"/>
                      </a:pPr>
                      <a:r>
                        <a:rPr lang="en-ZA" sz="1400" dirty="0"/>
                        <a:t>Erroneous</a:t>
                      </a:r>
                      <a:r>
                        <a:rPr lang="en-ZA" sz="1400" baseline="0" dirty="0"/>
                        <a:t> Omission of Commitments in the Disclosure Note </a:t>
                      </a:r>
                      <a:endParaRPr lang="en-ZA" sz="1400" dirty="0"/>
                    </a:p>
                  </a:txBody>
                  <a:tcPr/>
                </a:tc>
                <a:tc>
                  <a:txBody>
                    <a:bodyPr/>
                    <a:lstStyle/>
                    <a:p>
                      <a:pPr marL="0" indent="0">
                        <a:buFont typeface="Arial" panose="020B0604020202020204" pitchFamily="34" charset="0"/>
                        <a:buNone/>
                      </a:pPr>
                      <a:r>
                        <a:rPr lang="en-US" sz="1400" b="1" baseline="0" dirty="0"/>
                        <a:t>Commitments Register </a:t>
                      </a:r>
                    </a:p>
                    <a:p>
                      <a:pPr marL="285750" indent="-285750">
                        <a:buFont typeface="Arial" panose="020B0604020202020204" pitchFamily="34" charset="0"/>
                        <a:buChar char="•"/>
                      </a:pPr>
                      <a:r>
                        <a:rPr lang="en-US" sz="1400" baseline="0" dirty="0"/>
                        <a:t>Obtained </a:t>
                      </a:r>
                      <a:r>
                        <a:rPr lang="en-US" sz="1400" baseline="0" dirty="0" smtClean="0"/>
                        <a:t>prior </a:t>
                      </a:r>
                      <a:r>
                        <a:rPr lang="en-US" sz="1400" baseline="0" dirty="0"/>
                        <a:t>year  2018 Contract Register and  updated Contract Register accordingly</a:t>
                      </a:r>
                    </a:p>
                    <a:p>
                      <a:pPr marL="285750" indent="-285750">
                        <a:buFont typeface="Arial" panose="020B0604020202020204" pitchFamily="34" charset="0"/>
                        <a:buChar char="•"/>
                      </a:pPr>
                      <a:r>
                        <a:rPr lang="en-US" sz="1400" baseline="0" dirty="0"/>
                        <a:t>Identify </a:t>
                      </a:r>
                      <a:r>
                        <a:rPr lang="en-US" sz="1400" baseline="0" dirty="0" smtClean="0"/>
                        <a:t>Lease </a:t>
                      </a:r>
                      <a:r>
                        <a:rPr lang="en-US" sz="1400" baseline="0" dirty="0"/>
                        <a:t>Contracts; </a:t>
                      </a:r>
                      <a:r>
                        <a:rPr lang="en-US" sz="1400" baseline="0" dirty="0" smtClean="0"/>
                        <a:t>Operational</a:t>
                      </a:r>
                      <a:endParaRPr lang="en-US" sz="1400" baseline="0" dirty="0"/>
                    </a:p>
                    <a:p>
                      <a:pPr marL="285750" indent="-285750">
                        <a:buFont typeface="Arial" panose="020B0604020202020204" pitchFamily="34" charset="0"/>
                        <a:buChar char="•"/>
                      </a:pPr>
                      <a:r>
                        <a:rPr lang="en-US" sz="1400" baseline="0" dirty="0"/>
                        <a:t>Capital Commitments obtained the Capital Assets WIP Register and include the Commitments as at 31st December 2019 relating to the Commitments for the completion of the Capital Asset</a:t>
                      </a:r>
                    </a:p>
                  </a:txBody>
                  <a:tcPr/>
                </a:tc>
                <a:tc>
                  <a:txBody>
                    <a:bodyPr/>
                    <a:lstStyle/>
                    <a:p>
                      <a:pPr marL="285750" indent="-285750">
                        <a:buFont typeface="Arial" panose="020B0604020202020204" pitchFamily="34" charset="0"/>
                        <a:buChar char="•"/>
                      </a:pPr>
                      <a:r>
                        <a:rPr lang="en-US" sz="1400" baseline="0" dirty="0" smtClean="0"/>
                        <a:t>2020-06-30</a:t>
                      </a:r>
                      <a:endParaRPr lang="en-US" sz="1400" baseline="0" dirty="0"/>
                    </a:p>
                  </a:txBody>
                  <a:tcPr/>
                </a:tc>
                <a:tc>
                  <a:txBody>
                    <a:bodyPr/>
                    <a:lstStyle/>
                    <a:p>
                      <a:pPr marL="285750" indent="-285750">
                        <a:buFont typeface="Arial" panose="020B0604020202020204" pitchFamily="34" charset="0"/>
                        <a:buChar char="•"/>
                      </a:pPr>
                      <a:r>
                        <a:rPr lang="en-US" sz="1400" baseline="0" dirty="0" smtClean="0"/>
                        <a:t>95%</a:t>
                      </a:r>
                      <a:endParaRPr lang="en-US" sz="1400" baseline="0" dirty="0"/>
                    </a:p>
                  </a:txBody>
                  <a:tcPr/>
                </a:tc>
                <a:extLst>
                  <a:ext uri="{0D108BD9-81ED-4DB2-BD59-A6C34878D82A}">
                    <a16:rowId xmlns:a16="http://schemas.microsoft.com/office/drawing/2014/main" val="3777829615"/>
                  </a:ext>
                </a:extLst>
              </a:tr>
            </a:tbl>
          </a:graphicData>
        </a:graphic>
      </p:graphicFrame>
    </p:spTree>
    <p:extLst>
      <p:ext uri="{BB962C8B-B14F-4D97-AF65-F5344CB8AC3E}">
        <p14:creationId xmlns:p14="http://schemas.microsoft.com/office/powerpoint/2010/main" val="3995942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676349365"/>
              </p:ext>
            </p:extLst>
          </p:nvPr>
        </p:nvGraphicFramePr>
        <p:xfrm>
          <a:off x="457200" y="1600200"/>
          <a:ext cx="8229600" cy="5425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49251429"/>
                    </a:ext>
                  </a:extLst>
                </a:gridCol>
                <a:gridCol w="2849488">
                  <a:extLst>
                    <a:ext uri="{9D8B030D-6E8A-4147-A177-3AD203B41FA5}">
                      <a16:colId xmlns:a16="http://schemas.microsoft.com/office/drawing/2014/main" val="1444691951"/>
                    </a:ext>
                  </a:extLst>
                </a:gridCol>
                <a:gridCol w="1512168">
                  <a:extLst>
                    <a:ext uri="{9D8B030D-6E8A-4147-A177-3AD203B41FA5}">
                      <a16:colId xmlns:a16="http://schemas.microsoft.com/office/drawing/2014/main" val="1351280934"/>
                    </a:ext>
                  </a:extLst>
                </a:gridCol>
                <a:gridCol w="1810544">
                  <a:extLst>
                    <a:ext uri="{9D8B030D-6E8A-4147-A177-3AD203B41FA5}">
                      <a16:colId xmlns:a16="http://schemas.microsoft.com/office/drawing/2014/main" val="3931224277"/>
                    </a:ext>
                  </a:extLst>
                </a:gridCol>
              </a:tblGrid>
              <a:tr h="597641">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TIMEFRAME</a:t>
                      </a:r>
                      <a:endParaRPr lang="en-US" dirty="0"/>
                    </a:p>
                  </a:txBody>
                  <a:tcPr/>
                </a:tc>
                <a:tc>
                  <a:txBody>
                    <a:bodyPr/>
                    <a:lstStyle/>
                    <a:p>
                      <a:r>
                        <a:rPr lang="en-US" dirty="0" smtClean="0"/>
                        <a:t>STAGE OF COMPLETION</a:t>
                      </a:r>
                      <a:endParaRPr lang="en-US" dirty="0"/>
                    </a:p>
                  </a:txBody>
                  <a:tcPr/>
                </a:tc>
                <a:extLst>
                  <a:ext uri="{0D108BD9-81ED-4DB2-BD59-A6C34878D82A}">
                    <a16:rowId xmlns:a16="http://schemas.microsoft.com/office/drawing/2014/main" val="1340453642"/>
                  </a:ext>
                </a:extLst>
              </a:tr>
              <a:tr h="597641">
                <a:tc>
                  <a:txBody>
                    <a:bodyPr/>
                    <a:lstStyle/>
                    <a:p>
                      <a:pPr marL="0" indent="0">
                        <a:buFont typeface="Arial" panose="020B0604020202020204" pitchFamily="34" charset="0"/>
                        <a:buNone/>
                      </a:pPr>
                      <a:r>
                        <a:rPr lang="en-ZA" sz="1400" b="1" dirty="0"/>
                        <a:t>Accumulated</a:t>
                      </a:r>
                      <a:r>
                        <a:rPr lang="en-ZA" sz="1400" b="1" baseline="0" dirty="0"/>
                        <a:t> Surplus</a:t>
                      </a:r>
                      <a:endParaRPr lang="en-ZA" sz="1400" b="1" dirty="0"/>
                    </a:p>
                    <a:p>
                      <a:pPr marL="285750" indent="-285750">
                        <a:buFont typeface="Arial" panose="020B0604020202020204" pitchFamily="34" charset="0"/>
                        <a:buChar char="•"/>
                      </a:pPr>
                      <a:r>
                        <a:rPr lang="en-ZA" sz="1400" dirty="0"/>
                        <a:t>Limitation of scope in terms of the </a:t>
                      </a:r>
                      <a:r>
                        <a:rPr lang="en-ZA" sz="1400" baseline="0" dirty="0"/>
                        <a:t>prior period adjustment disclosed in the accumulated surplus</a:t>
                      </a:r>
                      <a:endParaRPr lang="en-ZA" sz="1400" dirty="0"/>
                    </a:p>
                  </a:txBody>
                  <a:tcPr/>
                </a:tc>
                <a:tc>
                  <a:txBody>
                    <a:bodyPr/>
                    <a:lstStyle/>
                    <a:p>
                      <a:pPr marL="0" indent="0">
                        <a:buFont typeface="Arial" panose="020B0604020202020204" pitchFamily="34" charset="0"/>
                        <a:buNone/>
                      </a:pPr>
                      <a:r>
                        <a:rPr lang="en-ZA" sz="1400" b="1" baseline="0" dirty="0"/>
                        <a:t>Prior Period Error Disclosure </a:t>
                      </a:r>
                    </a:p>
                    <a:p>
                      <a:pPr marL="285750" indent="-285750">
                        <a:buFont typeface="Arial" panose="020B0604020202020204" pitchFamily="34" charset="0"/>
                        <a:buChar char="•"/>
                      </a:pPr>
                      <a:r>
                        <a:rPr lang="en-ZA" sz="1400" baseline="0" dirty="0"/>
                        <a:t>The qualification is due to a disagreement in terms of the disclosure of </a:t>
                      </a:r>
                      <a:r>
                        <a:rPr lang="en-ZA" sz="1400" baseline="0" dirty="0" smtClean="0"/>
                        <a:t>adjustments in </a:t>
                      </a:r>
                      <a:r>
                        <a:rPr lang="en-ZA" sz="1400" baseline="0" dirty="0"/>
                        <a:t>Accumulated Surplus in the Statement of Changes in Equity</a:t>
                      </a:r>
                    </a:p>
                    <a:p>
                      <a:pPr marL="285750" indent="-285750">
                        <a:buFont typeface="Arial" panose="020B0604020202020204" pitchFamily="34" charset="0"/>
                        <a:buChar char="•"/>
                      </a:pPr>
                      <a:r>
                        <a:rPr lang="en-ZA" sz="1400" baseline="0" dirty="0"/>
                        <a:t>The Prior Period Errors have been revised during the preparation of the 2019 Annual Financial Statements</a:t>
                      </a:r>
                    </a:p>
                    <a:p>
                      <a:pPr marL="285750" indent="-285750">
                        <a:buFont typeface="Arial" panose="020B0604020202020204" pitchFamily="34" charset="0"/>
                        <a:buChar char="•"/>
                      </a:pPr>
                      <a:r>
                        <a:rPr lang="en-ZA" sz="1400" baseline="0" dirty="0"/>
                        <a:t>A reconciliation has been compiled with regards to the journals for the prior period adjustments. (including attaching the supporting documentation)</a:t>
                      </a:r>
                    </a:p>
                    <a:p>
                      <a:pPr marL="285750" indent="-285750">
                        <a:buFont typeface="Arial" panose="020B0604020202020204" pitchFamily="34" charset="0"/>
                        <a:buChar char="•"/>
                      </a:pPr>
                      <a:r>
                        <a:rPr lang="en-ZA" sz="1400" baseline="0" dirty="0"/>
                        <a:t>Balances in the 2019 Annual Financial Statements have been restated accordingly </a:t>
                      </a:r>
                    </a:p>
                    <a:p>
                      <a:pPr marL="285750" indent="-285750">
                        <a:buFont typeface="Arial" panose="020B0604020202020204" pitchFamily="34" charset="0"/>
                        <a:buChar char="•"/>
                      </a:pPr>
                      <a:r>
                        <a:rPr lang="en-ZA" sz="1400" baseline="0" dirty="0"/>
                        <a:t>Disclosure Note of Prior Period Error has been revised and corrected.</a:t>
                      </a:r>
                      <a:endParaRPr lang="en-ZA" sz="1400" dirty="0"/>
                    </a:p>
                  </a:txBody>
                  <a:tcPr/>
                </a:tc>
                <a:tc>
                  <a:txBody>
                    <a:bodyPr/>
                    <a:lstStyle/>
                    <a:p>
                      <a:pPr marL="285750" indent="-285750">
                        <a:buFont typeface="Arial" panose="020B0604020202020204" pitchFamily="34" charset="0"/>
                        <a:buChar char="•"/>
                      </a:pPr>
                      <a:r>
                        <a:rPr lang="en-ZA" sz="1400" dirty="0" smtClean="0"/>
                        <a:t>2020-06-30</a:t>
                      </a:r>
                      <a:endParaRPr lang="en-ZA" sz="1400" dirty="0"/>
                    </a:p>
                  </a:txBody>
                  <a:tcPr/>
                </a:tc>
                <a:tc>
                  <a:txBody>
                    <a:bodyPr/>
                    <a:lstStyle/>
                    <a:p>
                      <a:pPr marL="285750" indent="-285750">
                        <a:buFont typeface="Arial" panose="020B0604020202020204" pitchFamily="34" charset="0"/>
                        <a:buChar char="•"/>
                      </a:pPr>
                      <a:r>
                        <a:rPr lang="en-ZA" sz="1400" dirty="0" smtClean="0"/>
                        <a:t>95%</a:t>
                      </a:r>
                      <a:endParaRPr lang="en-ZA" sz="1400" dirty="0"/>
                    </a:p>
                  </a:txBody>
                  <a:tcPr/>
                </a:tc>
                <a:extLst>
                  <a:ext uri="{0D108BD9-81ED-4DB2-BD59-A6C34878D82A}">
                    <a16:rowId xmlns:a16="http://schemas.microsoft.com/office/drawing/2014/main" val="679896743"/>
                  </a:ext>
                </a:extLst>
              </a:tr>
            </a:tbl>
          </a:graphicData>
        </a:graphic>
      </p:graphicFrame>
    </p:spTree>
    <p:extLst>
      <p:ext uri="{BB962C8B-B14F-4D97-AF65-F5344CB8AC3E}">
        <p14:creationId xmlns:p14="http://schemas.microsoft.com/office/powerpoint/2010/main" val="28940158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8"/>
            <a:ext cx="8229600" cy="1143000"/>
          </a:xfrm>
        </p:spPr>
        <p:txBody>
          <a:bodyPr>
            <a:normAutofit/>
          </a:bodyPr>
          <a:lstStyle/>
          <a:p>
            <a:r>
              <a:rPr lang="en-ZA" sz="3600" dirty="0">
                <a:latin typeface="Arial" panose="020B0604020202020204" pitchFamily="34" charset="0"/>
                <a:cs typeface="Arial" panose="020B0604020202020204" pitchFamily="34" charset="0"/>
              </a:rPr>
              <a:t>Skills profile of the Council members</a:t>
            </a:r>
          </a:p>
        </p:txBody>
      </p:sp>
      <p:sp>
        <p:nvSpPr>
          <p:cNvPr id="3" name="Content Placeholder 2"/>
          <p:cNvSpPr>
            <a:spLocks noGrp="1"/>
          </p:cNvSpPr>
          <p:nvPr>
            <p:ph idx="1"/>
          </p:nvPr>
        </p:nvSpPr>
        <p:spPr/>
        <p:txBody>
          <a:bodyPr>
            <a:normAutofit fontScale="77500" lnSpcReduction="20000"/>
          </a:bodyPr>
          <a:lstStyle/>
          <a:p>
            <a:pPr algn="just">
              <a:buNone/>
            </a:pPr>
            <a:r>
              <a:rPr lang="en-ZA" dirty="0" smtClean="0">
                <a:latin typeface="Arial" panose="020B0604020202020204" pitchFamily="34" charset="0"/>
                <a:cs typeface="Arial" panose="020B0604020202020204" pitchFamily="34" charset="0"/>
              </a:rPr>
              <a:t>Of the 16 members Council of the ORBIT TVET College</a:t>
            </a:r>
          </a:p>
          <a:p>
            <a:pPr algn="just">
              <a:buNone/>
            </a:pPr>
            <a:endParaRPr lang="en-ZA" dirty="0" smtClean="0">
              <a:latin typeface="Arial" panose="020B0604020202020204" pitchFamily="34" charset="0"/>
              <a:cs typeface="Arial" panose="020B0604020202020204" pitchFamily="34" charset="0"/>
            </a:endParaRPr>
          </a:p>
          <a:p>
            <a:pPr algn="just"/>
            <a:r>
              <a:rPr lang="en-ZA" dirty="0" smtClean="0">
                <a:latin typeface="Arial" panose="020B0604020202020204" pitchFamily="34" charset="0"/>
                <a:cs typeface="Arial" panose="020B0604020202020204" pitchFamily="34" charset="0"/>
              </a:rPr>
              <a:t>2 members hold PhD</a:t>
            </a:r>
          </a:p>
          <a:p>
            <a:pPr algn="just"/>
            <a:r>
              <a:rPr lang="en-ZA" dirty="0" smtClean="0">
                <a:latin typeface="Arial" panose="020B0604020202020204" pitchFamily="34" charset="0"/>
                <a:cs typeface="Arial" panose="020B0604020202020204" pitchFamily="34" charset="0"/>
              </a:rPr>
              <a:t>4 members hold MA (of which 1 is a PhD candidate)</a:t>
            </a:r>
          </a:p>
          <a:p>
            <a:pPr algn="just"/>
            <a:r>
              <a:rPr lang="en-ZA" dirty="0" smtClean="0">
                <a:latin typeface="Arial" panose="020B0604020202020204" pitchFamily="34" charset="0"/>
                <a:cs typeface="Arial" panose="020B0604020202020204" pitchFamily="34" charset="0"/>
              </a:rPr>
              <a:t>3 members hold Hons</a:t>
            </a:r>
          </a:p>
          <a:p>
            <a:pPr algn="just"/>
            <a:r>
              <a:rPr lang="en-ZA" dirty="0" smtClean="0">
                <a:latin typeface="Arial" panose="020B0604020202020204" pitchFamily="34" charset="0"/>
                <a:cs typeface="Arial" panose="020B0604020202020204" pitchFamily="34" charset="0"/>
              </a:rPr>
              <a:t>2 members with Higher Diploma</a:t>
            </a:r>
          </a:p>
          <a:p>
            <a:pPr algn="just"/>
            <a:r>
              <a:rPr lang="en-ZA" dirty="0" smtClean="0">
                <a:latin typeface="Arial" panose="020B0604020202020204" pitchFamily="34" charset="0"/>
                <a:cs typeface="Arial" panose="020B0604020202020204" pitchFamily="34" charset="0"/>
              </a:rPr>
              <a:t>2 members with B-Degree</a:t>
            </a:r>
          </a:p>
          <a:p>
            <a:pPr algn="just"/>
            <a:r>
              <a:rPr lang="en-ZA" dirty="0" smtClean="0">
                <a:latin typeface="Arial" panose="020B0604020202020204" pitchFamily="34" charset="0"/>
                <a:cs typeface="Arial" panose="020B0604020202020204" pitchFamily="34" charset="0"/>
              </a:rPr>
              <a:t>1 member with Diploma</a:t>
            </a:r>
          </a:p>
          <a:p>
            <a:pPr algn="just"/>
            <a:r>
              <a:rPr lang="en-ZA" dirty="0" smtClean="0">
                <a:latin typeface="Arial" panose="020B0604020202020204" pitchFamily="34" charset="0"/>
                <a:cs typeface="Arial" panose="020B0604020202020204" pitchFamily="34" charset="0"/>
              </a:rPr>
              <a:t>2 are college students still studying towards their qualifications</a:t>
            </a:r>
          </a:p>
          <a:p>
            <a:endParaRPr lang="en-ZA" dirty="0"/>
          </a:p>
        </p:txBody>
      </p:sp>
    </p:spTree>
    <p:extLst>
      <p:ext uri="{BB962C8B-B14F-4D97-AF65-F5344CB8AC3E}">
        <p14:creationId xmlns:p14="http://schemas.microsoft.com/office/powerpoint/2010/main" val="463519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AUDIT IMPROVEMENT PLAN</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002689976"/>
              </p:ext>
            </p:extLst>
          </p:nvPr>
        </p:nvGraphicFramePr>
        <p:xfrm>
          <a:off x="457200" y="1600200"/>
          <a:ext cx="8229600" cy="5445959"/>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549251429"/>
                    </a:ext>
                  </a:extLst>
                </a:gridCol>
                <a:gridCol w="2057400">
                  <a:extLst>
                    <a:ext uri="{9D8B030D-6E8A-4147-A177-3AD203B41FA5}">
                      <a16:colId xmlns:a16="http://schemas.microsoft.com/office/drawing/2014/main" val="1444691951"/>
                    </a:ext>
                  </a:extLst>
                </a:gridCol>
                <a:gridCol w="2057400">
                  <a:extLst>
                    <a:ext uri="{9D8B030D-6E8A-4147-A177-3AD203B41FA5}">
                      <a16:colId xmlns:a16="http://schemas.microsoft.com/office/drawing/2014/main" val="1351280934"/>
                    </a:ext>
                  </a:extLst>
                </a:gridCol>
                <a:gridCol w="2057400">
                  <a:extLst>
                    <a:ext uri="{9D8B030D-6E8A-4147-A177-3AD203B41FA5}">
                      <a16:colId xmlns:a16="http://schemas.microsoft.com/office/drawing/2014/main" val="3931224277"/>
                    </a:ext>
                  </a:extLst>
                </a:gridCol>
              </a:tblGrid>
              <a:tr h="721559">
                <a:tc>
                  <a:txBody>
                    <a:bodyPr/>
                    <a:lstStyle/>
                    <a:p>
                      <a:r>
                        <a:rPr lang="en-US" dirty="0"/>
                        <a:t>AUDIT</a:t>
                      </a:r>
                      <a:r>
                        <a:rPr lang="en-US" baseline="0" dirty="0"/>
                        <a:t> REPORT QUALIFICATIONS</a:t>
                      </a:r>
                      <a:endParaRPr lang="en-US" dirty="0"/>
                    </a:p>
                  </a:txBody>
                  <a:tcPr/>
                </a:tc>
                <a:tc>
                  <a:txBody>
                    <a:bodyPr/>
                    <a:lstStyle/>
                    <a:p>
                      <a:r>
                        <a:rPr lang="en-US" dirty="0"/>
                        <a:t>AUDIT ACTION PLAN PROGRESS</a:t>
                      </a:r>
                    </a:p>
                  </a:txBody>
                  <a:tcPr/>
                </a:tc>
                <a:tc>
                  <a:txBody>
                    <a:bodyPr/>
                    <a:lstStyle/>
                    <a:p>
                      <a:r>
                        <a:rPr lang="en-US" dirty="0" smtClean="0"/>
                        <a:t>TIMEFRAME</a:t>
                      </a:r>
                      <a:endParaRPr lang="en-US" dirty="0"/>
                    </a:p>
                  </a:txBody>
                  <a:tcPr/>
                </a:tc>
                <a:tc>
                  <a:txBody>
                    <a:bodyPr/>
                    <a:lstStyle/>
                    <a:p>
                      <a:r>
                        <a:rPr lang="en-US" dirty="0" smtClean="0"/>
                        <a:t>STAGE OF COMPLETION</a:t>
                      </a:r>
                      <a:endParaRPr lang="en-US" dirty="0"/>
                    </a:p>
                  </a:txBody>
                  <a:tcPr/>
                </a:tc>
                <a:extLst>
                  <a:ext uri="{0D108BD9-81ED-4DB2-BD59-A6C34878D82A}">
                    <a16:rowId xmlns:a16="http://schemas.microsoft.com/office/drawing/2014/main" val="1340453642"/>
                  </a:ext>
                </a:extLst>
              </a:tr>
              <a:tr h="3195473">
                <a:tc>
                  <a:txBody>
                    <a:bodyPr/>
                    <a:lstStyle/>
                    <a:p>
                      <a:pPr marL="0" indent="0">
                        <a:buFont typeface="Arial" panose="020B0604020202020204" pitchFamily="34" charset="0"/>
                        <a:buNone/>
                      </a:pPr>
                      <a:r>
                        <a:rPr lang="en-ZA" sz="1600" b="1" dirty="0"/>
                        <a:t>Cash</a:t>
                      </a:r>
                      <a:r>
                        <a:rPr lang="en-ZA" sz="1600" b="1" baseline="0" dirty="0"/>
                        <a:t> Flow Statements</a:t>
                      </a:r>
                    </a:p>
                    <a:p>
                      <a:pPr marL="171450" indent="-171450">
                        <a:buFont typeface="Arial" panose="020B0604020202020204" pitchFamily="34" charset="0"/>
                        <a:buChar char="•"/>
                      </a:pPr>
                      <a:r>
                        <a:rPr lang="en-ZA" sz="1600" dirty="0"/>
                        <a:t>Material</a:t>
                      </a:r>
                      <a:r>
                        <a:rPr lang="en-ZA" sz="1600" baseline="0" dirty="0"/>
                        <a:t> differences identified in the Cash Flow Statement</a:t>
                      </a:r>
                      <a:endParaRPr lang="en-ZA" sz="1600" dirty="0"/>
                    </a:p>
                  </a:txBody>
                  <a:tcPr/>
                </a:tc>
                <a:tc>
                  <a:txBody>
                    <a:bodyPr/>
                    <a:lstStyle/>
                    <a:p>
                      <a:pPr marL="0" indent="0">
                        <a:buFont typeface="Arial" panose="020B0604020202020204" pitchFamily="34" charset="0"/>
                        <a:buNone/>
                      </a:pPr>
                      <a:r>
                        <a:rPr lang="en-ZA" sz="1600" b="1" dirty="0"/>
                        <a:t>Cash</a:t>
                      </a:r>
                      <a:r>
                        <a:rPr lang="en-ZA" sz="1600" b="1" baseline="0" dirty="0"/>
                        <a:t> Flow Statement Compilation</a:t>
                      </a:r>
                    </a:p>
                    <a:p>
                      <a:pPr marL="171450" indent="-171450">
                        <a:buFont typeface="Arial" panose="020B0604020202020204" pitchFamily="34" charset="0"/>
                        <a:buChar char="•"/>
                      </a:pPr>
                      <a:r>
                        <a:rPr lang="en-ZA" sz="1600" b="0" baseline="0" dirty="0"/>
                        <a:t>Acquired accounting </a:t>
                      </a:r>
                      <a:r>
                        <a:rPr lang="en-ZA" sz="1600" b="0" baseline="0" dirty="0" smtClean="0"/>
                        <a:t>Annual </a:t>
                      </a:r>
                      <a:r>
                        <a:rPr lang="en-ZA" sz="1600" b="0" baseline="0" dirty="0"/>
                        <a:t>F</a:t>
                      </a:r>
                      <a:r>
                        <a:rPr lang="en-ZA" sz="1600" b="0" baseline="0" dirty="0" smtClean="0"/>
                        <a:t>inancial Statement </a:t>
                      </a:r>
                      <a:r>
                        <a:rPr lang="en-ZA" sz="1600" b="0" baseline="0" dirty="0"/>
                        <a:t>software that enables the compilation of cash flow statement.</a:t>
                      </a:r>
                    </a:p>
                    <a:p>
                      <a:pPr marL="171450" indent="-171450">
                        <a:buFont typeface="Arial" panose="020B0604020202020204" pitchFamily="34" charset="0"/>
                        <a:buChar char="•"/>
                      </a:pPr>
                      <a:r>
                        <a:rPr lang="en-ZA" sz="1600" dirty="0"/>
                        <a:t>Recalculation</a:t>
                      </a:r>
                      <a:r>
                        <a:rPr lang="en-ZA" sz="1600" baseline="0" dirty="0"/>
                        <a:t> of the Cash Flow Statement for the 2018 financial period as part of the preparation of Annual Financial Statements based on the restated 2017 and 2018 balances. </a:t>
                      </a:r>
                      <a:endParaRPr lang="en-ZA" sz="1600" dirty="0"/>
                    </a:p>
                  </a:txBody>
                  <a:tcPr/>
                </a:tc>
                <a:tc>
                  <a:txBody>
                    <a:bodyPr/>
                    <a:lstStyle/>
                    <a:p>
                      <a:pPr marL="171450" indent="-171450">
                        <a:buFont typeface="Arial" panose="020B0604020202020204" pitchFamily="34" charset="0"/>
                        <a:buChar char="•"/>
                      </a:pPr>
                      <a:r>
                        <a:rPr lang="en-ZA" sz="1600" dirty="0" smtClean="0"/>
                        <a:t>2020-06-30</a:t>
                      </a:r>
                      <a:endParaRPr lang="en-ZA" sz="1600" dirty="0"/>
                    </a:p>
                  </a:txBody>
                  <a:tcPr/>
                </a:tc>
                <a:tc>
                  <a:txBody>
                    <a:bodyPr/>
                    <a:lstStyle/>
                    <a:p>
                      <a:pPr marL="171450" indent="-171450">
                        <a:buFont typeface="Arial" panose="020B0604020202020204" pitchFamily="34" charset="0"/>
                        <a:buChar char="•"/>
                      </a:pPr>
                      <a:r>
                        <a:rPr lang="en-ZA" sz="1600" dirty="0" smtClean="0"/>
                        <a:t>95%</a:t>
                      </a:r>
                      <a:endParaRPr lang="en-ZA" sz="1600" dirty="0"/>
                    </a:p>
                  </a:txBody>
                  <a:tcPr/>
                </a:tc>
                <a:extLst>
                  <a:ext uri="{0D108BD9-81ED-4DB2-BD59-A6C34878D82A}">
                    <a16:rowId xmlns:a16="http://schemas.microsoft.com/office/drawing/2014/main" val="2714430941"/>
                  </a:ext>
                </a:extLst>
              </a:tr>
            </a:tbl>
          </a:graphicData>
        </a:graphic>
      </p:graphicFrame>
    </p:spTree>
    <p:extLst>
      <p:ext uri="{BB962C8B-B14F-4D97-AF65-F5344CB8AC3E}">
        <p14:creationId xmlns:p14="http://schemas.microsoft.com/office/powerpoint/2010/main" val="1943528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n-US" dirty="0"/>
              <a:t>AUDIT IMPROVEMENT </a:t>
            </a:r>
            <a:r>
              <a:rPr lang="en-US" dirty="0" smtClean="0"/>
              <a:t>PLAN</a:t>
            </a:r>
            <a:endParaRPr lang="en-US" dirty="0"/>
          </a:p>
        </p:txBody>
      </p:sp>
      <p:sp>
        <p:nvSpPr>
          <p:cNvPr id="5" name="Content Placeholder 2"/>
          <p:cNvSpPr>
            <a:spLocks noGrp="1"/>
          </p:cNvSpPr>
          <p:nvPr>
            <p:ph idx="1"/>
          </p:nvPr>
        </p:nvSpPr>
        <p:spPr>
          <a:xfrm>
            <a:off x="457200" y="1600200"/>
            <a:ext cx="8229600" cy="4525963"/>
          </a:xfrm>
        </p:spPr>
        <p:txBody>
          <a:bodyPr>
            <a:normAutofit fontScale="70000" lnSpcReduction="20000"/>
          </a:bodyPr>
          <a:lstStyle/>
          <a:p>
            <a:pPr marL="0" indent="0">
              <a:buNone/>
            </a:pPr>
            <a:r>
              <a:rPr lang="en-US" dirty="0"/>
              <a:t>Sustainable Measures</a:t>
            </a:r>
          </a:p>
          <a:p>
            <a:r>
              <a:rPr lang="en-US" dirty="0" smtClean="0"/>
              <a:t>11 </a:t>
            </a:r>
            <a:r>
              <a:rPr lang="en-US" dirty="0"/>
              <a:t>DHET Developed TVET College Finance </a:t>
            </a:r>
            <a:r>
              <a:rPr lang="en-US" dirty="0" smtClean="0"/>
              <a:t>Policies adopted and approved</a:t>
            </a:r>
            <a:endParaRPr lang="en-US" dirty="0"/>
          </a:p>
          <a:p>
            <a:r>
              <a:rPr lang="en-US" dirty="0" smtClean="0"/>
              <a:t>Audit </a:t>
            </a:r>
            <a:r>
              <a:rPr lang="en-US" dirty="0"/>
              <a:t>Steering Committee </a:t>
            </a:r>
            <a:r>
              <a:rPr lang="en-US" dirty="0" smtClean="0"/>
              <a:t>established in </a:t>
            </a:r>
            <a:r>
              <a:rPr lang="en-US" dirty="0"/>
              <a:t>line with the DHET Recommended Standard Operating Procedures for Audit Action Plan </a:t>
            </a:r>
            <a:r>
              <a:rPr lang="en-US" dirty="0" smtClean="0"/>
              <a:t>Progress</a:t>
            </a:r>
            <a:endParaRPr lang="en-US" dirty="0"/>
          </a:p>
          <a:p>
            <a:r>
              <a:rPr lang="en-US" dirty="0"/>
              <a:t>Finance Department trained on </a:t>
            </a:r>
            <a:r>
              <a:rPr lang="en-US" dirty="0" smtClean="0"/>
              <a:t>Annual Financial Statements </a:t>
            </a:r>
            <a:r>
              <a:rPr lang="en-US" dirty="0"/>
              <a:t>Accounting </a:t>
            </a:r>
            <a:r>
              <a:rPr lang="en-US" dirty="0" smtClean="0"/>
              <a:t>Software</a:t>
            </a:r>
          </a:p>
          <a:p>
            <a:r>
              <a:rPr lang="en-US" dirty="0" smtClean="0"/>
              <a:t>Supply Chain Management </a:t>
            </a:r>
            <a:r>
              <a:rPr lang="en-US" dirty="0"/>
              <a:t>Department </a:t>
            </a:r>
            <a:r>
              <a:rPr lang="en-US" dirty="0" smtClean="0"/>
              <a:t>trained </a:t>
            </a:r>
            <a:r>
              <a:rPr lang="en-US" dirty="0"/>
              <a:t>on Inventory Management </a:t>
            </a:r>
            <a:r>
              <a:rPr lang="en-US" dirty="0" smtClean="0"/>
              <a:t>conducted </a:t>
            </a:r>
            <a:r>
              <a:rPr lang="en-US" dirty="0"/>
              <a:t>by the National School of Government </a:t>
            </a:r>
          </a:p>
          <a:p>
            <a:r>
              <a:rPr lang="en-US" dirty="0" smtClean="0"/>
              <a:t>Planned upgrading of </a:t>
            </a:r>
            <a:r>
              <a:rPr lang="en-US" dirty="0"/>
              <a:t>Financial Management System </a:t>
            </a:r>
            <a:r>
              <a:rPr lang="en-US" dirty="0" smtClean="0"/>
              <a:t>with emphasis </a:t>
            </a:r>
            <a:r>
              <a:rPr lang="en-US" dirty="0"/>
              <a:t>on </a:t>
            </a:r>
            <a:r>
              <a:rPr lang="en-US" dirty="0" smtClean="0"/>
              <a:t>Inventory and </a:t>
            </a:r>
            <a:r>
              <a:rPr lang="en-US" dirty="0"/>
              <a:t>Asset Management </a:t>
            </a:r>
            <a:r>
              <a:rPr lang="en-US" dirty="0" smtClean="0"/>
              <a:t>Sub-systems</a:t>
            </a:r>
            <a:endParaRPr lang="en-US" dirty="0"/>
          </a:p>
          <a:p>
            <a:r>
              <a:rPr lang="en-US" dirty="0"/>
              <a:t>Monitoring and review of monthly </a:t>
            </a:r>
            <a:r>
              <a:rPr lang="en-US" dirty="0" smtClean="0"/>
              <a:t>reconciliations</a:t>
            </a:r>
            <a:endParaRPr lang="en-US" dirty="0"/>
          </a:p>
          <a:p>
            <a:endParaRPr lang="en-US" dirty="0"/>
          </a:p>
          <a:p>
            <a:endParaRPr lang="en-US" dirty="0"/>
          </a:p>
        </p:txBody>
      </p:sp>
    </p:spTree>
    <p:extLst>
      <p:ext uri="{BB962C8B-B14F-4D97-AF65-F5344CB8AC3E}">
        <p14:creationId xmlns:p14="http://schemas.microsoft.com/office/powerpoint/2010/main" val="373498420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rmAutofit/>
          </a:bodyPr>
          <a:lstStyle/>
          <a:p>
            <a:r>
              <a:rPr lang="en-ZA" sz="3200" dirty="0" smtClean="0"/>
              <a:t>    </a:t>
            </a:r>
            <a:r>
              <a:rPr lang="en-ZA" sz="3200" dirty="0" smtClean="0">
                <a:latin typeface="Arial" panose="020B0604020202020204" pitchFamily="34" charset="0"/>
                <a:cs typeface="Arial" panose="020B0604020202020204" pitchFamily="34" charset="0"/>
              </a:rPr>
              <a:t>Summary: Maintenance &amp; Infrastructure Funds Utilisation</a:t>
            </a:r>
            <a:endParaRPr lang="en-ZA" sz="3200"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86288049"/>
              </p:ext>
            </p:extLst>
          </p:nvPr>
        </p:nvGraphicFramePr>
        <p:xfrm>
          <a:off x="179510" y="1628800"/>
          <a:ext cx="8640962" cy="5145546"/>
        </p:xfrm>
        <a:graphic>
          <a:graphicData uri="http://schemas.openxmlformats.org/drawingml/2006/table">
            <a:tbl>
              <a:tblPr firstRow="1" bandRow="1">
                <a:tableStyleId>{5C22544A-7EE6-4342-B048-85BDC9FD1C3A}</a:tableStyleId>
              </a:tblPr>
              <a:tblGrid>
                <a:gridCol w="782805">
                  <a:extLst>
                    <a:ext uri="{9D8B030D-6E8A-4147-A177-3AD203B41FA5}">
                      <a16:colId xmlns:a16="http://schemas.microsoft.com/office/drawing/2014/main" val="20000"/>
                    </a:ext>
                  </a:extLst>
                </a:gridCol>
                <a:gridCol w="5517896">
                  <a:extLst>
                    <a:ext uri="{9D8B030D-6E8A-4147-A177-3AD203B41FA5}">
                      <a16:colId xmlns:a16="http://schemas.microsoft.com/office/drawing/2014/main" val="20001"/>
                    </a:ext>
                  </a:extLst>
                </a:gridCol>
                <a:gridCol w="2340261">
                  <a:extLst>
                    <a:ext uri="{9D8B030D-6E8A-4147-A177-3AD203B41FA5}">
                      <a16:colId xmlns:a16="http://schemas.microsoft.com/office/drawing/2014/main" val="20002"/>
                    </a:ext>
                  </a:extLst>
                </a:gridCol>
              </a:tblGrid>
              <a:tr h="902968">
                <a:tc>
                  <a:txBody>
                    <a:bodyPr/>
                    <a:lstStyle/>
                    <a:p>
                      <a:endParaRPr lang="en-GB" sz="1600" b="0" dirty="0">
                        <a:latin typeface="Arial" panose="020B0604020202020204" pitchFamily="34" charset="0"/>
                        <a:cs typeface="Arial" panose="020B0604020202020204" pitchFamily="34" charset="0"/>
                      </a:endParaRPr>
                    </a:p>
                  </a:txBody>
                  <a:tcPr/>
                </a:tc>
                <a:tc>
                  <a:txBody>
                    <a:bodyPr/>
                    <a:lstStyle/>
                    <a:p>
                      <a:r>
                        <a:rPr lang="en-ZA" sz="1600" b="1" dirty="0" smtClean="0">
                          <a:latin typeface="Arial" panose="020B0604020202020204" pitchFamily="34" charset="0"/>
                          <a:cs typeface="Arial" panose="020B0604020202020204" pitchFamily="34" charset="0"/>
                        </a:rPr>
                        <a:t>Descriptions</a:t>
                      </a:r>
                      <a:endParaRPr lang="en-GB" sz="1600" b="1" dirty="0">
                        <a:latin typeface="Arial" panose="020B0604020202020204" pitchFamily="34" charset="0"/>
                        <a:cs typeface="Arial" panose="020B0604020202020204" pitchFamily="34" charset="0"/>
                      </a:endParaRPr>
                    </a:p>
                  </a:txBody>
                  <a:tcPr/>
                </a:tc>
                <a:tc>
                  <a:txBody>
                    <a:bodyPr/>
                    <a:lstStyle/>
                    <a:p>
                      <a:r>
                        <a:rPr lang="en-ZA" sz="1600" b="1" dirty="0" smtClean="0">
                          <a:latin typeface="Arial" panose="020B0604020202020204" pitchFamily="34" charset="0"/>
                          <a:cs typeface="Arial" panose="020B0604020202020204" pitchFamily="34" charset="0"/>
                        </a:rPr>
                        <a:t> Amounts</a:t>
                      </a:r>
                      <a:endParaRPr lang="en-GB" sz="16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726208">
                <a:tc>
                  <a:txBody>
                    <a:bodyPr/>
                    <a:lstStyle/>
                    <a:p>
                      <a:r>
                        <a:rPr lang="en-ZA" sz="1600" dirty="0" smtClean="0">
                          <a:latin typeface="Arial" panose="020B0604020202020204" pitchFamily="34" charset="0"/>
                          <a:cs typeface="Arial" panose="020B0604020202020204" pitchFamily="34" charset="0"/>
                        </a:rPr>
                        <a:t>1</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Amount in the Dedicated CIEG Bank Account</a:t>
                      </a:r>
                      <a:r>
                        <a:rPr lang="en-ZA" sz="1600" baseline="0" dirty="0" smtClean="0">
                          <a:latin typeface="Arial" panose="020B0604020202020204" pitchFamily="34" charset="0"/>
                          <a:cs typeface="Arial" panose="020B0604020202020204" pitchFamily="34" charset="0"/>
                        </a:rPr>
                        <a:t> as at 31 May 2020</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 43 827 628.35</a:t>
                      </a:r>
                      <a:endParaRPr lang="en-GB"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465027">
                <a:tc>
                  <a:txBody>
                    <a:bodyPr/>
                    <a:lstStyle/>
                    <a:p>
                      <a:r>
                        <a:rPr lang="en-ZA" sz="1600" dirty="0" smtClean="0">
                          <a:latin typeface="Arial" panose="020B0604020202020204" pitchFamily="34" charset="0"/>
                          <a:cs typeface="Arial" panose="020B0604020202020204" pitchFamily="34" charset="0"/>
                        </a:rPr>
                        <a:t>2</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Approved CIEG Projects </a:t>
                      </a:r>
                      <a:endParaRPr lang="en-GB" sz="1600" dirty="0">
                        <a:latin typeface="Arial" panose="020B0604020202020204" pitchFamily="34" charset="0"/>
                        <a:cs typeface="Arial" panose="020B0604020202020204" pitchFamily="34" charset="0"/>
                      </a:endParaRPr>
                    </a:p>
                  </a:txBody>
                  <a:tcPr/>
                </a:tc>
                <a:tc>
                  <a:txBody>
                    <a:bodyPr/>
                    <a:lstStyle/>
                    <a:p>
                      <a:pPr algn="r"/>
                      <a:r>
                        <a:rPr lang="en-GB" sz="1600" dirty="0" smtClean="0">
                          <a:latin typeface="Arial" panose="020B0604020202020204" pitchFamily="34" charset="0"/>
                          <a:cs typeface="Arial" panose="020B0604020202020204" pitchFamily="34" charset="0"/>
                        </a:rPr>
                        <a:t>R 41</a:t>
                      </a:r>
                      <a:r>
                        <a:rPr lang="en-GB" sz="1600" baseline="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865</a:t>
                      </a:r>
                      <a:r>
                        <a:rPr lang="en-GB" sz="1600" baseline="0" dirty="0" smtClean="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432.28</a:t>
                      </a:r>
                    </a:p>
                  </a:txBody>
                  <a:tcPr/>
                </a:tc>
                <a:extLst>
                  <a:ext uri="{0D108BD9-81ED-4DB2-BD59-A6C34878D82A}">
                    <a16:rowId xmlns:a16="http://schemas.microsoft.com/office/drawing/2014/main" val="10002"/>
                  </a:ext>
                </a:extLst>
              </a:tr>
              <a:tr h="465027">
                <a:tc>
                  <a:txBody>
                    <a:bodyPr/>
                    <a:lstStyle/>
                    <a:p>
                      <a:r>
                        <a:rPr lang="en-ZA" sz="1600" dirty="0" smtClean="0">
                          <a:latin typeface="Arial" panose="020B0604020202020204" pitchFamily="34" charset="0"/>
                          <a:cs typeface="Arial" panose="020B0604020202020204" pitchFamily="34" charset="0"/>
                        </a:rPr>
                        <a:t>3</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Actual Expense</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587</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046.49</a:t>
                      </a:r>
                    </a:p>
                  </a:txBody>
                  <a:tcPr/>
                </a:tc>
                <a:extLst>
                  <a:ext uri="{0D108BD9-81ED-4DB2-BD59-A6C34878D82A}">
                    <a16:rowId xmlns:a16="http://schemas.microsoft.com/office/drawing/2014/main" val="10003"/>
                  </a:ext>
                </a:extLst>
              </a:tr>
              <a:tr h="465027">
                <a:tc>
                  <a:txBody>
                    <a:bodyPr/>
                    <a:lstStyle/>
                    <a:p>
                      <a:r>
                        <a:rPr lang="en-ZA" sz="1600" dirty="0" smtClean="0">
                          <a:latin typeface="Arial" panose="020B0604020202020204" pitchFamily="34" charset="0"/>
                          <a:cs typeface="Arial" panose="020B0604020202020204" pitchFamily="34" charset="0"/>
                        </a:rPr>
                        <a:t>4</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Commitment:</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Contractors awaiting</a:t>
                      </a:r>
                      <a:r>
                        <a:rPr lang="en-ZA" sz="1600" baseline="0" dirty="0" smtClean="0">
                          <a:latin typeface="Arial" panose="020B0604020202020204" pitchFamily="34" charset="0"/>
                          <a:cs typeface="Arial" panose="020B0604020202020204" pitchFamily="34" charset="0"/>
                        </a:rPr>
                        <a:t> payment</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      106</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211.70</a:t>
                      </a:r>
                    </a:p>
                  </a:txBody>
                  <a:tcPr/>
                </a:tc>
                <a:extLst>
                  <a:ext uri="{0D108BD9-81ED-4DB2-BD59-A6C34878D82A}">
                    <a16:rowId xmlns:a16="http://schemas.microsoft.com/office/drawing/2014/main" val="10004"/>
                  </a:ext>
                </a:extLst>
              </a:tr>
              <a:tr h="726208">
                <a:tc>
                  <a:txBody>
                    <a:bodyPr/>
                    <a:lstStyle/>
                    <a:p>
                      <a:r>
                        <a:rPr lang="en-ZA" sz="1600" dirty="0" smtClean="0">
                          <a:latin typeface="Arial" panose="020B0604020202020204" pitchFamily="34" charset="0"/>
                          <a:cs typeface="Arial" panose="020B0604020202020204" pitchFamily="34" charset="0"/>
                        </a:rPr>
                        <a:t>5</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Commitment:</a:t>
                      </a:r>
                      <a:r>
                        <a:rPr lang="en-ZA" sz="1600" baseline="0" dirty="0" smtClean="0">
                          <a:latin typeface="Arial" panose="020B0604020202020204" pitchFamily="34" charset="0"/>
                          <a:cs typeface="Arial" panose="020B0604020202020204" pitchFamily="34" charset="0"/>
                        </a:rPr>
                        <a:t> Order Created and Supplier to Commence with work</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      305 500.00</a:t>
                      </a:r>
                    </a:p>
                  </a:txBody>
                  <a:tcPr/>
                </a:tc>
                <a:extLst>
                  <a:ext uri="{0D108BD9-81ED-4DB2-BD59-A6C34878D82A}">
                    <a16:rowId xmlns:a16="http://schemas.microsoft.com/office/drawing/2014/main" val="10005"/>
                  </a:ext>
                </a:extLst>
              </a:tr>
              <a:tr h="465027">
                <a:tc>
                  <a:txBody>
                    <a:bodyPr/>
                    <a:lstStyle/>
                    <a:p>
                      <a:r>
                        <a:rPr lang="en-ZA" sz="1600" dirty="0" smtClean="0">
                          <a:latin typeface="Arial" panose="020B0604020202020204" pitchFamily="34" charset="0"/>
                          <a:cs typeface="Arial" panose="020B0604020202020204" pitchFamily="34" charset="0"/>
                        </a:rPr>
                        <a:t>6</a:t>
                      </a:r>
                      <a:endParaRPr lang="en-GB" sz="1600" dirty="0">
                        <a:latin typeface="Arial" panose="020B0604020202020204" pitchFamily="34" charset="0"/>
                        <a:cs typeface="Arial" panose="020B0604020202020204" pitchFamily="34" charset="0"/>
                      </a:endParaRPr>
                    </a:p>
                  </a:txBody>
                  <a:tcPr/>
                </a:tc>
                <a:tc>
                  <a:txBody>
                    <a:bodyPr/>
                    <a:lstStyle/>
                    <a:p>
                      <a:r>
                        <a:rPr lang="en-ZA" sz="1600" baseline="0" dirty="0" smtClean="0">
                          <a:latin typeface="Arial" panose="020B0604020202020204" pitchFamily="34" charset="0"/>
                          <a:cs typeface="Arial" panose="020B0604020202020204" pitchFamily="34" charset="0"/>
                        </a:rPr>
                        <a:t>Tenders out in the Market: 05 June 2020</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 28 790 824.76</a:t>
                      </a:r>
                    </a:p>
                  </a:txBody>
                  <a:tcPr/>
                </a:tc>
                <a:extLst>
                  <a:ext uri="{0D108BD9-81ED-4DB2-BD59-A6C34878D82A}">
                    <a16:rowId xmlns:a16="http://schemas.microsoft.com/office/drawing/2014/main" val="10006"/>
                  </a:ext>
                </a:extLst>
              </a:tr>
              <a:tr h="465027">
                <a:tc>
                  <a:txBody>
                    <a:bodyPr/>
                    <a:lstStyle/>
                    <a:p>
                      <a:r>
                        <a:rPr lang="en-ZA" sz="1600" dirty="0" smtClean="0">
                          <a:latin typeface="Arial" panose="020B0604020202020204" pitchFamily="34" charset="0"/>
                          <a:cs typeface="Arial" panose="020B0604020202020204" pitchFamily="34" charset="0"/>
                        </a:rPr>
                        <a:t>9</a:t>
                      </a:r>
                      <a:endParaRPr lang="en-GB" sz="1600" dirty="0">
                        <a:latin typeface="Arial" panose="020B0604020202020204" pitchFamily="34" charset="0"/>
                        <a:cs typeface="Arial" panose="020B0604020202020204" pitchFamily="34" charset="0"/>
                      </a:endParaRPr>
                    </a:p>
                  </a:txBody>
                  <a:tcPr/>
                </a:tc>
                <a:tc>
                  <a:txBody>
                    <a:bodyPr/>
                    <a:lstStyle/>
                    <a:p>
                      <a:r>
                        <a:rPr lang="en-ZA" sz="1600" dirty="0" smtClean="0">
                          <a:latin typeface="Arial" panose="020B0604020202020204" pitchFamily="34" charset="0"/>
                          <a:cs typeface="Arial" panose="020B0604020202020204" pitchFamily="34" charset="0"/>
                        </a:rPr>
                        <a:t>Project</a:t>
                      </a:r>
                      <a:r>
                        <a:rPr lang="en-ZA" sz="1600" baseline="0" dirty="0" smtClean="0">
                          <a:latin typeface="Arial" panose="020B0604020202020204" pitchFamily="34" charset="0"/>
                          <a:cs typeface="Arial" panose="020B0604020202020204" pitchFamily="34" charset="0"/>
                        </a:rPr>
                        <a:t> Manager Salary</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 R     515</a:t>
                      </a:r>
                      <a:r>
                        <a:rPr lang="en-ZA" sz="1600" baseline="0" dirty="0" smtClean="0">
                          <a:latin typeface="Arial" panose="020B0604020202020204" pitchFamily="34" charset="0"/>
                          <a:cs typeface="Arial" panose="020B0604020202020204" pitchFamily="34" charset="0"/>
                        </a:rPr>
                        <a:t> </a:t>
                      </a:r>
                      <a:r>
                        <a:rPr lang="en-ZA" sz="1600" dirty="0" smtClean="0">
                          <a:latin typeface="Arial" panose="020B0604020202020204" pitchFamily="34" charset="0"/>
                          <a:cs typeface="Arial" panose="020B0604020202020204" pitchFamily="34" charset="0"/>
                        </a:rPr>
                        <a:t>936.52 </a:t>
                      </a:r>
                    </a:p>
                  </a:txBody>
                  <a:tcPr/>
                </a:tc>
                <a:extLst>
                  <a:ext uri="{0D108BD9-81ED-4DB2-BD59-A6C34878D82A}">
                    <a16:rowId xmlns:a16="http://schemas.microsoft.com/office/drawing/2014/main" val="10007"/>
                  </a:ext>
                </a:extLst>
              </a:tr>
              <a:tr h="465027">
                <a:tc>
                  <a:txBody>
                    <a:bodyPr/>
                    <a:lstStyle/>
                    <a:p>
                      <a:r>
                        <a:rPr lang="en-GB" sz="1600" dirty="0" smtClean="0">
                          <a:latin typeface="Arial" panose="020B0604020202020204" pitchFamily="34" charset="0"/>
                          <a:cs typeface="Arial" panose="020B0604020202020204" pitchFamily="34" charset="0"/>
                        </a:rPr>
                        <a:t>10</a:t>
                      </a:r>
                      <a:endParaRPr lang="en-GB" sz="1600" dirty="0">
                        <a:latin typeface="Arial" panose="020B0604020202020204" pitchFamily="34" charset="0"/>
                        <a:cs typeface="Arial" panose="020B0604020202020204" pitchFamily="34" charset="0"/>
                      </a:endParaRPr>
                    </a:p>
                  </a:txBody>
                  <a:tcPr/>
                </a:tc>
                <a:tc>
                  <a:txBody>
                    <a:bodyPr/>
                    <a:lstStyle/>
                    <a:p>
                      <a:r>
                        <a:rPr lang="en-GB" sz="1600" dirty="0" smtClean="0">
                          <a:latin typeface="Arial" panose="020B0604020202020204" pitchFamily="34" charset="0"/>
                          <a:cs typeface="Arial" panose="020B0604020202020204" pitchFamily="34" charset="0"/>
                        </a:rPr>
                        <a:t>Projected expenditure by September 2020</a:t>
                      </a:r>
                      <a:endParaRPr lang="en-GB" sz="1600" dirty="0">
                        <a:latin typeface="Arial" panose="020B0604020202020204" pitchFamily="34" charset="0"/>
                        <a:cs typeface="Arial" panose="020B0604020202020204" pitchFamily="34" charset="0"/>
                      </a:endParaRPr>
                    </a:p>
                  </a:txBody>
                  <a:tcPr/>
                </a:tc>
                <a:tc>
                  <a:txBody>
                    <a:bodyPr/>
                    <a:lstStyle/>
                    <a:p>
                      <a:pPr algn="r"/>
                      <a:r>
                        <a:rPr lang="en-ZA" sz="1600" dirty="0" smtClean="0">
                          <a:latin typeface="Arial" panose="020B0604020202020204" pitchFamily="34" charset="0"/>
                          <a:cs typeface="Arial" panose="020B0604020202020204" pitchFamily="34" charset="0"/>
                        </a:rPr>
                        <a:t>R 29 789 582.95</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4269437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7768" y="3933056"/>
            <a:ext cx="9036496" cy="1143000"/>
          </a:xfrm>
        </p:spPr>
        <p:txBody>
          <a:bodyPr>
            <a:normAutofit/>
          </a:bodyPr>
          <a:lstStyle/>
          <a:p>
            <a:r>
              <a:rPr lang="en-ZA" sz="2800" b="1" dirty="0" smtClean="0">
                <a:latin typeface="Arial" panose="020B0604020202020204" pitchFamily="34" charset="0"/>
                <a:cs typeface="Arial" panose="020B0604020202020204" pitchFamily="34" charset="0"/>
              </a:rPr>
              <a:t>SAVING THE 2020 ACADEMIC YEAR </a:t>
            </a:r>
            <a:endParaRPr lang="en-ZA" sz="2800" b="1" dirty="0">
              <a:latin typeface="Arial" panose="020B0604020202020204" pitchFamily="34" charset="0"/>
              <a:cs typeface="Arial" panose="020B0604020202020204" pitchFamily="34" charset="0"/>
            </a:endParaRPr>
          </a:p>
        </p:txBody>
      </p:sp>
      <p:sp>
        <p:nvSpPr>
          <p:cNvPr id="3" name="TextBox 2"/>
          <p:cNvSpPr txBox="1"/>
          <p:nvPr/>
        </p:nvSpPr>
        <p:spPr>
          <a:xfrm>
            <a:off x="683568" y="1988840"/>
            <a:ext cx="8064896" cy="830997"/>
          </a:xfrm>
          <a:prstGeom prst="rect">
            <a:avLst/>
          </a:prstGeom>
          <a:noFill/>
        </p:spPr>
        <p:txBody>
          <a:bodyPr wrap="square" rtlCol="0">
            <a:spAutoFit/>
          </a:bodyPr>
          <a:lstStyle/>
          <a:p>
            <a:r>
              <a:rPr lang="en-ZA" sz="4800" b="1" dirty="0" smtClean="0">
                <a:solidFill>
                  <a:prstClr val="black"/>
                </a:solidFill>
                <a:latin typeface="Bradley Hand ITC" panose="03070402050302030203" pitchFamily="66" charset="0"/>
                <a:ea typeface="+mj-ea"/>
                <a:cs typeface="Arial" panose="020B0604020202020204" pitchFamily="34" charset="0"/>
              </a:rPr>
              <a:t>#Save </a:t>
            </a:r>
            <a:r>
              <a:rPr lang="en-ZA" sz="4800" b="1" dirty="0">
                <a:solidFill>
                  <a:prstClr val="black"/>
                </a:solidFill>
                <a:latin typeface="Bradley Hand ITC" panose="03070402050302030203" pitchFamily="66" charset="0"/>
                <a:ea typeface="+mj-ea"/>
                <a:cs typeface="Arial" panose="020B0604020202020204" pitchFamily="34" charset="0"/>
              </a:rPr>
              <a:t>life save academic year</a:t>
            </a:r>
            <a:endParaRPr lang="en-ZA" sz="4800" b="1" dirty="0">
              <a:latin typeface="Bradley Hand ITC" panose="03070402050302030203" pitchFamily="66" charset="0"/>
            </a:endParaRPr>
          </a:p>
        </p:txBody>
      </p:sp>
    </p:spTree>
    <p:extLst>
      <p:ext uri="{BB962C8B-B14F-4D97-AF65-F5344CB8AC3E}">
        <p14:creationId xmlns:p14="http://schemas.microsoft.com/office/powerpoint/2010/main" val="27022789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448832650"/>
              </p:ext>
            </p:extLst>
          </p:nvPr>
        </p:nvGraphicFramePr>
        <p:xfrm>
          <a:off x="395536" y="1556792"/>
          <a:ext cx="8640960" cy="4977640"/>
        </p:xfrm>
        <a:graphic>
          <a:graphicData uri="http://schemas.openxmlformats.org/drawingml/2006/table">
            <a:tbl>
              <a:tblPr firstRow="1" bandRow="1">
                <a:tableStyleId>{5C22544A-7EE6-4342-B048-85BDC9FD1C3A}</a:tableStyleId>
              </a:tblPr>
              <a:tblGrid>
                <a:gridCol w="540112">
                  <a:extLst>
                    <a:ext uri="{9D8B030D-6E8A-4147-A177-3AD203B41FA5}">
                      <a16:colId xmlns:a16="http://schemas.microsoft.com/office/drawing/2014/main" val="20000"/>
                    </a:ext>
                  </a:extLst>
                </a:gridCol>
                <a:gridCol w="1436540">
                  <a:extLst>
                    <a:ext uri="{9D8B030D-6E8A-4147-A177-3AD203B41FA5}">
                      <a16:colId xmlns:a16="http://schemas.microsoft.com/office/drawing/2014/main" val="20001"/>
                    </a:ext>
                  </a:extLst>
                </a:gridCol>
                <a:gridCol w="6664308">
                  <a:extLst>
                    <a:ext uri="{9D8B030D-6E8A-4147-A177-3AD203B41FA5}">
                      <a16:colId xmlns:a16="http://schemas.microsoft.com/office/drawing/2014/main" val="20002"/>
                    </a:ext>
                  </a:extLst>
                </a:gridCol>
              </a:tblGrid>
              <a:tr h="280160">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PROCESS FLOW</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697480">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1.</a:t>
                      </a:r>
                    </a:p>
                  </a:txBody>
                  <a:tcPr marL="68580" marR="68580" marT="0" marB="0"/>
                </a:tc>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Time </a:t>
                      </a:r>
                      <a:r>
                        <a:rPr lang="en-ZA" sz="1600" dirty="0" smtClean="0">
                          <a:effectLst/>
                          <a:latin typeface="Arial" panose="020B0604020202020204" pitchFamily="34" charset="0"/>
                          <a:ea typeface="Calibri" panose="020F0502020204030204" pitchFamily="34" charset="0"/>
                          <a:cs typeface="Arial" panose="020B0604020202020204" pitchFamily="34" charset="0"/>
                        </a:rPr>
                        <a:t>Tabling:</a:t>
                      </a:r>
                    </a:p>
                    <a:p>
                      <a:pPr>
                        <a:spcAft>
                          <a:spcPts val="0"/>
                        </a:spcAft>
                      </a:pPr>
                      <a:endParaRPr lang="en-ZA" sz="1600" dirty="0" smtClean="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In respect of the 33% cohort on site and issues of social distancing</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ZA" sz="1600" dirty="0" smtClean="0">
                          <a:effectLst/>
                          <a:latin typeface="Arial" panose="020B0604020202020204" pitchFamily="34" charset="0"/>
                          <a:ea typeface="Calibri" panose="020F0502020204030204" pitchFamily="34" charset="0"/>
                          <a:cs typeface="Arial" panose="020B0604020202020204" pitchFamily="34" charset="0"/>
                        </a:rPr>
                        <a:t>Venues </a:t>
                      </a:r>
                      <a:r>
                        <a:rPr lang="en-ZA" sz="1600" dirty="0">
                          <a:effectLst/>
                          <a:latin typeface="Arial" panose="020B0604020202020204" pitchFamily="34" charset="0"/>
                          <a:ea typeface="Calibri" panose="020F0502020204030204" pitchFamily="34" charset="0"/>
                          <a:cs typeface="Arial" panose="020B0604020202020204" pitchFamily="34" charset="0"/>
                        </a:rPr>
                        <a:t>arranged according to the 2 meter distance.</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Learners will not be moving between periods.</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Names of leaners pasted on the desk so that a learner sits at the same place per period.</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For computer lab periods, learners will either go in the first period and or last.</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Learners will leave the campus immediately after their first morning session to avoid breaks in between.</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The next cohort in days where there is a need will be arriving into the campus 30 minutes before their afternoon session commences which will be 12:30 to 16:30</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Lecturers are also encourage to leave when they done teaching unless if they have preparations and want to access resources.</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The time table also caters for Saturday teaching and learning where there is a need.</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Remote teaching will also continue.</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77751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00689146"/>
              </p:ext>
            </p:extLst>
          </p:nvPr>
        </p:nvGraphicFramePr>
        <p:xfrm>
          <a:off x="457200" y="1600200"/>
          <a:ext cx="8229602" cy="4363720"/>
        </p:xfrm>
        <a:graphic>
          <a:graphicData uri="http://schemas.openxmlformats.org/drawingml/2006/table">
            <a:tbl>
              <a:tblPr firstRow="1" bandRow="1">
                <a:tableStyleId>{5C22544A-7EE6-4342-B048-85BDC9FD1C3A}</a:tableStyleId>
              </a:tblPr>
              <a:tblGrid>
                <a:gridCol w="730424">
                  <a:extLst>
                    <a:ext uri="{9D8B030D-6E8A-4147-A177-3AD203B41FA5}">
                      <a16:colId xmlns:a16="http://schemas.microsoft.com/office/drawing/2014/main" val="20000"/>
                    </a:ext>
                  </a:extLst>
                </a:gridCol>
                <a:gridCol w="4392489">
                  <a:extLst>
                    <a:ext uri="{9D8B030D-6E8A-4147-A177-3AD203B41FA5}">
                      <a16:colId xmlns:a16="http://schemas.microsoft.com/office/drawing/2014/main" val="20001"/>
                    </a:ext>
                  </a:extLst>
                </a:gridCol>
                <a:gridCol w="3106689">
                  <a:extLst>
                    <a:ext uri="{9D8B030D-6E8A-4147-A177-3AD203B41FA5}">
                      <a16:colId xmlns:a16="http://schemas.microsoft.com/office/drawing/2014/main" val="20002"/>
                    </a:ext>
                  </a:extLst>
                </a:gridCol>
              </a:tblGrid>
              <a:tr h="370840">
                <a:tc>
                  <a:txBody>
                    <a:bodyPr/>
                    <a:lstStyle/>
                    <a:p>
                      <a:pPr>
                        <a:spcAft>
                          <a:spcPts val="0"/>
                        </a:spcAft>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a:t>
                      </a:r>
                    </a:p>
                  </a:txBody>
                  <a:tcPr marL="68580" marR="68580" marT="0" marB="0"/>
                </a:tc>
                <a:tc>
                  <a:txBody>
                    <a:bodyPr/>
                    <a:lstStyle/>
                    <a:p>
                      <a:pPr>
                        <a:spcAft>
                          <a:spcPts val="0"/>
                        </a:spcAft>
                      </a:pPr>
                      <a:r>
                        <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rPr>
                        <a:t>ACTIVITY</a:t>
                      </a:r>
                    </a:p>
                  </a:txBody>
                  <a:tcPr marL="68580" marR="68580" marT="0" marB="0"/>
                </a:tc>
                <a:tc>
                  <a:txBody>
                    <a:bodyPr/>
                    <a:lstStyle/>
                    <a:p>
                      <a:pPr>
                        <a:spcAft>
                          <a:spcPts val="0"/>
                        </a:spcAft>
                      </a:pPr>
                      <a:r>
                        <a:rPr lang="en-ZA" sz="18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IMPLEMENTAITON</a:t>
                      </a:r>
                      <a:r>
                        <a:rPr lang="en-ZA" sz="1800" baseline="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 DATE</a:t>
                      </a:r>
                      <a:endParaRPr lang="en-ZA" sz="1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70840">
                <a:tc>
                  <a:txBody>
                    <a:bodyPr/>
                    <a:lstStyle/>
                    <a:p>
                      <a:r>
                        <a:rPr lang="en-ZA" sz="2000" dirty="0" smtClean="0">
                          <a:latin typeface="Arial" panose="020B0604020202020204" pitchFamily="34" charset="0"/>
                          <a:cs typeface="Arial" panose="020B0604020202020204" pitchFamily="34" charset="0"/>
                        </a:rPr>
                        <a:t>2.</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College Website zero rated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Completed</a:t>
                      </a:r>
                      <a:r>
                        <a:rPr lang="en-ZA" sz="2000" baseline="0" dirty="0" smtClean="0">
                          <a:latin typeface="Arial" panose="020B0604020202020204" pitchFamily="34" charset="0"/>
                          <a:cs typeface="Arial" panose="020B0604020202020204" pitchFamily="34" charset="0"/>
                        </a:rPr>
                        <a:t>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TV</a:t>
                      </a:r>
                      <a:r>
                        <a:rPr lang="en-ZA" sz="2000" baseline="0" dirty="0" smtClean="0">
                          <a:latin typeface="Arial" panose="020B0604020202020204" pitchFamily="34" charset="0"/>
                          <a:cs typeface="Arial" panose="020B0604020202020204" pitchFamily="34" charset="0"/>
                        </a:rPr>
                        <a:t> lessons (GAUTV)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Completed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70840">
                <a:tc>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Video clips from TV lessons to be uploaded on</a:t>
                      </a:r>
                      <a:r>
                        <a:rPr lang="en-ZA" sz="2000" baseline="0" dirty="0" smtClean="0">
                          <a:latin typeface="Arial" panose="020B0604020202020204" pitchFamily="34" charset="0"/>
                          <a:cs typeface="Arial" panose="020B0604020202020204" pitchFamily="34" charset="0"/>
                        </a:rPr>
                        <a:t> the College website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30</a:t>
                      </a:r>
                      <a:r>
                        <a:rPr lang="en-ZA" sz="2000" baseline="0" dirty="0" smtClean="0">
                          <a:latin typeface="Arial" panose="020B0604020202020204" pitchFamily="34" charset="0"/>
                          <a:cs typeface="Arial" panose="020B0604020202020204" pitchFamily="34" charset="0"/>
                        </a:rPr>
                        <a:t> June 2020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70840">
                <a:tc>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Reverse billing of use of College site and student portal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30 June 2020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70840">
                <a:tc>
                  <a:txBody>
                    <a:bodyPr/>
                    <a:lstStyle/>
                    <a:p>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Creation</a:t>
                      </a:r>
                      <a:r>
                        <a:rPr lang="en-ZA" sz="2000" baseline="0" dirty="0" smtClean="0">
                          <a:latin typeface="Arial" panose="020B0604020202020204" pitchFamily="34" charset="0"/>
                          <a:cs typeface="Arial" panose="020B0604020202020204" pitchFamily="34" charset="0"/>
                        </a:rPr>
                        <a:t> of emails for all students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30 June 2020</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endParaRPr lang="en-ZA" sz="2000" dirty="0">
                        <a:latin typeface="Arial" panose="020B0604020202020204" pitchFamily="34" charset="0"/>
                        <a:cs typeface="Arial" panose="020B0604020202020204" pitchFamily="34" charset="0"/>
                      </a:endParaRPr>
                    </a:p>
                  </a:txBody>
                  <a:tcPr/>
                </a:tc>
                <a:tc>
                  <a:txBody>
                    <a:bodyPr/>
                    <a:lstStyle/>
                    <a:p>
                      <a:pPr marL="0" lvl="0" indent="0">
                        <a:spcAft>
                          <a:spcPts val="0"/>
                        </a:spcAft>
                        <a:buFont typeface="Symbol" panose="05050102010706020507" pitchFamily="18" charset="2"/>
                        <a:buNone/>
                      </a:pPr>
                      <a:r>
                        <a:rPr lang="en-ZA" sz="2000" dirty="0" smtClean="0">
                          <a:effectLst/>
                          <a:latin typeface="Arial" panose="020B0604020202020204" pitchFamily="34" charset="0"/>
                          <a:ea typeface="Calibri" panose="020F0502020204030204" pitchFamily="34" charset="0"/>
                          <a:cs typeface="Arial" panose="020B0604020202020204" pitchFamily="34" charset="0"/>
                        </a:rPr>
                        <a:t>Lecturers per all sites were trained on Microsoft Teams.</a:t>
                      </a:r>
                    </a:p>
                  </a:txBody>
                  <a:tcPr/>
                </a:tc>
                <a:tc>
                  <a:txBody>
                    <a:bodyPr/>
                    <a:lstStyle/>
                    <a:p>
                      <a:r>
                        <a:rPr lang="en-ZA" sz="2000" dirty="0" smtClean="0">
                          <a:latin typeface="Arial" panose="020B0604020202020204" pitchFamily="34" charset="0"/>
                          <a:cs typeface="Arial" panose="020B0604020202020204" pitchFamily="34" charset="0"/>
                        </a:rPr>
                        <a:t>Completed </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70840">
                <a:tc>
                  <a:txBody>
                    <a:bodyPr/>
                    <a:lstStyle/>
                    <a:p>
                      <a:endParaRPr lang="en-ZA"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Procurement of laptops/tablets for lecturers </a:t>
                      </a:r>
                      <a:endParaRPr lang="en-ZA" sz="2000" dirty="0">
                        <a:latin typeface="Arial" panose="020B0604020202020204" pitchFamily="34" charset="0"/>
                        <a:cs typeface="Arial" panose="020B0604020202020204" pitchFamily="34" charset="0"/>
                      </a:endParaRPr>
                    </a:p>
                  </a:txBody>
                  <a:tcPr/>
                </a:tc>
                <a:tc>
                  <a:txBody>
                    <a:bodyPr/>
                    <a:lstStyle/>
                    <a:p>
                      <a:r>
                        <a:rPr lang="en-ZA" sz="2000" dirty="0" smtClean="0">
                          <a:latin typeface="Arial" panose="020B0604020202020204" pitchFamily="34" charset="0"/>
                          <a:cs typeface="Arial" panose="020B0604020202020204" pitchFamily="34" charset="0"/>
                        </a:rPr>
                        <a:t>31 July 2020</a:t>
                      </a:r>
                      <a:endParaRPr lang="en-ZA"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372449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08646278"/>
              </p:ext>
            </p:extLst>
          </p:nvPr>
        </p:nvGraphicFramePr>
        <p:xfrm>
          <a:off x="395536" y="1412776"/>
          <a:ext cx="8568952" cy="5184576"/>
        </p:xfrm>
        <a:graphic>
          <a:graphicData uri="http://schemas.openxmlformats.org/drawingml/2006/table">
            <a:tbl>
              <a:tblPr firstRow="1" bandRow="1">
                <a:tableStyleId>{5C22544A-7EE6-4342-B048-85BDC9FD1C3A}</a:tableStyleId>
              </a:tblPr>
              <a:tblGrid>
                <a:gridCol w="524841">
                  <a:extLst>
                    <a:ext uri="{9D8B030D-6E8A-4147-A177-3AD203B41FA5}">
                      <a16:colId xmlns:a16="http://schemas.microsoft.com/office/drawing/2014/main" val="20000"/>
                    </a:ext>
                  </a:extLst>
                </a:gridCol>
                <a:gridCol w="1349591">
                  <a:extLst>
                    <a:ext uri="{9D8B030D-6E8A-4147-A177-3AD203B41FA5}">
                      <a16:colId xmlns:a16="http://schemas.microsoft.com/office/drawing/2014/main" val="20001"/>
                    </a:ext>
                  </a:extLst>
                </a:gridCol>
                <a:gridCol w="6694520">
                  <a:extLst>
                    <a:ext uri="{9D8B030D-6E8A-4147-A177-3AD203B41FA5}">
                      <a16:colId xmlns:a16="http://schemas.microsoft.com/office/drawing/2014/main" val="20002"/>
                    </a:ext>
                  </a:extLst>
                </a:gridCol>
              </a:tblGrid>
              <a:tr h="271023">
                <a:tc>
                  <a:txBody>
                    <a:bodyPr/>
                    <a:lstStyle/>
                    <a:p>
                      <a:pPr>
                        <a:spcAft>
                          <a:spcPts val="0"/>
                        </a:spcAft>
                      </a:pPr>
                      <a:r>
                        <a:rPr lang="en-ZA" sz="1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3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PROCESS FLOW</a:t>
                      </a:r>
                      <a:endParaRPr lang="en-ZA" sz="13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913553">
                <a:tc>
                  <a:txBody>
                    <a:bodyPr/>
                    <a:lstStyle/>
                    <a:p>
                      <a:pPr>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Assessments</a:t>
                      </a:r>
                    </a:p>
                  </a:txBody>
                  <a:tcPr marL="68580" marR="68580" marT="0" marB="0"/>
                </a:tc>
                <a:tc>
                  <a:txBody>
                    <a:bodyPr/>
                    <a:lstStyle/>
                    <a:p>
                      <a:pPr>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Trimester 1</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smtClean="0">
                          <a:effectLst/>
                          <a:latin typeface="Arial" panose="020B0604020202020204" pitchFamily="34" charset="0"/>
                          <a:ea typeface="Calibri" panose="020F0502020204030204" pitchFamily="34" charset="0"/>
                          <a:cs typeface="Arial" panose="020B0604020202020204" pitchFamily="34" charset="0"/>
                        </a:rPr>
                        <a:t>Assessments </a:t>
                      </a:r>
                      <a:r>
                        <a:rPr lang="en-ZA" sz="1400" dirty="0">
                          <a:effectLst/>
                          <a:latin typeface="Arial" panose="020B0604020202020204" pitchFamily="34" charset="0"/>
                          <a:ea typeface="Calibri" panose="020F0502020204030204" pitchFamily="34" charset="0"/>
                          <a:cs typeface="Arial" panose="020B0604020202020204" pitchFamily="34" charset="0"/>
                        </a:rPr>
                        <a:t>for T1 were written and the students have a term </a:t>
                      </a:r>
                      <a:r>
                        <a:rPr lang="en-ZA" sz="1400" dirty="0" smtClean="0">
                          <a:effectLst/>
                          <a:latin typeface="Arial" panose="020B0604020202020204" pitchFamily="34" charset="0"/>
                          <a:ea typeface="Calibri" panose="020F0502020204030204" pitchFamily="34" charset="0"/>
                          <a:cs typeface="Arial" panose="020B0604020202020204" pitchFamily="34" charset="0"/>
                        </a:rPr>
                        <a:t>marks.</a:t>
                      </a:r>
                      <a:r>
                        <a:rPr lang="en-ZA" sz="1400" dirty="0">
                          <a:effectLst/>
                          <a:latin typeface="Arial" panose="020B0604020202020204" pitchFamily="34" charset="0"/>
                          <a:ea typeface="Calibri" panose="020F0502020204030204" pitchFamily="34" charset="0"/>
                          <a:cs typeface="Arial" panose="020B0604020202020204" pitchFamily="34" charset="0"/>
                        </a:rPr>
                        <a:t> </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ZA" sz="1400" dirty="0" smtClean="0">
                          <a:effectLst/>
                          <a:latin typeface="Arial" panose="020B0604020202020204" pitchFamily="34" charset="0"/>
                          <a:ea typeface="Calibri" panose="020F0502020204030204" pitchFamily="34" charset="0"/>
                          <a:cs typeface="Arial" panose="020B0604020202020204" pitchFamily="34" charset="0"/>
                        </a:rPr>
                        <a:t>Catch-up Plan implemented for preparation of exam.</a:t>
                      </a: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Semester 1</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Semester 1 is carried over to the next semester so the challenges are less.</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Chance to write all assessments will be there. </a:t>
                      </a: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ZA" sz="1400" b="1" dirty="0">
                          <a:effectLst/>
                          <a:latin typeface="Arial" panose="020B0604020202020204" pitchFamily="34" charset="0"/>
                          <a:ea typeface="Calibri" panose="020F0502020204030204" pitchFamily="34" charset="0"/>
                          <a:cs typeface="Arial" panose="020B0604020202020204" pitchFamily="34" charset="0"/>
                        </a:rPr>
                        <a:t>NCV</a:t>
                      </a:r>
                      <a:endParaRPr lang="en-ZA" sz="1400" dirty="0">
                        <a:effectLst/>
                        <a:latin typeface="Arial" panose="020B0604020202020204" pitchFamily="34" charset="0"/>
                        <a:ea typeface="Calibri" panose="020F0502020204030204" pitchFamily="34" charset="0"/>
                        <a:cs typeface="Arial" panose="020B0604020202020204" pitchFamily="34" charset="0"/>
                      </a:endParaRP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smtClean="0">
                          <a:effectLst/>
                          <a:latin typeface="Arial" panose="020B0604020202020204" pitchFamily="34" charset="0"/>
                          <a:ea typeface="Calibri" panose="020F0502020204030204" pitchFamily="34" charset="0"/>
                          <a:cs typeface="Arial" panose="020B0604020202020204" pitchFamily="34" charset="0"/>
                        </a:rPr>
                        <a:t>Priority </a:t>
                      </a:r>
                      <a:r>
                        <a:rPr lang="en-ZA" sz="1400" dirty="0">
                          <a:effectLst/>
                          <a:latin typeface="Arial" panose="020B0604020202020204" pitchFamily="34" charset="0"/>
                          <a:ea typeface="Calibri" panose="020F0502020204030204" pitchFamily="34" charset="0"/>
                          <a:cs typeface="Arial" panose="020B0604020202020204" pitchFamily="34" charset="0"/>
                        </a:rPr>
                        <a:t>will be attending to practical subjects to prepare them for ISAT</a:t>
                      </a:r>
                      <a:r>
                        <a:rPr lang="en-ZA" sz="1400" dirty="0" smtClean="0">
                          <a:effectLst/>
                          <a:latin typeface="Arial" panose="020B0604020202020204" pitchFamily="34" charset="0"/>
                          <a:ea typeface="Calibri" panose="020F0502020204030204" pitchFamily="34" charset="0"/>
                          <a:cs typeface="Arial" panose="020B0604020202020204" pitchFamily="34" charset="0"/>
                        </a:rPr>
                        <a:t>.</a:t>
                      </a: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For Theory Subjects, students </a:t>
                      </a:r>
                      <a:r>
                        <a:rPr lang="en-ZA" sz="1400" dirty="0" smtClean="0">
                          <a:effectLst/>
                          <a:latin typeface="Arial" panose="020B0604020202020204" pitchFamily="34" charset="0"/>
                          <a:ea typeface="Calibri" panose="020F0502020204030204" pitchFamily="34" charset="0"/>
                          <a:cs typeface="Arial" panose="020B0604020202020204" pitchFamily="34" charset="0"/>
                        </a:rPr>
                        <a:t>are given </a:t>
                      </a:r>
                      <a:r>
                        <a:rPr lang="en-ZA" sz="1400" dirty="0">
                          <a:effectLst/>
                          <a:latin typeface="Arial" panose="020B0604020202020204" pitchFamily="34" charset="0"/>
                          <a:ea typeface="Calibri" panose="020F0502020204030204" pitchFamily="34" charset="0"/>
                          <a:cs typeface="Arial" panose="020B0604020202020204" pitchFamily="34" charset="0"/>
                        </a:rPr>
                        <a:t>tasks to do at home as well as previous question papers to help them prepare for assessments and final exam</a:t>
                      </a:r>
                      <a:r>
                        <a:rPr lang="en-ZA" sz="1400" dirty="0" smtClean="0">
                          <a:effectLst/>
                          <a:latin typeface="Arial" panose="020B0604020202020204" pitchFamily="34" charset="0"/>
                          <a:ea typeface="Calibri" panose="020F0502020204030204" pitchFamily="34" charset="0"/>
                          <a:cs typeface="Arial" panose="020B0604020202020204" pitchFamily="34" charset="0"/>
                        </a:rPr>
                        <a:t>.</a:t>
                      </a: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Assignments for Level 2 students are loaded </a:t>
                      </a:r>
                      <a:r>
                        <a:rPr lang="en-ZA" sz="1400" dirty="0" smtClean="0">
                          <a:effectLst/>
                          <a:latin typeface="Arial" panose="020B0604020202020204" pitchFamily="34" charset="0"/>
                          <a:ea typeface="Calibri" panose="020F0502020204030204" pitchFamily="34" charset="0"/>
                          <a:cs typeface="Arial" panose="020B0604020202020204" pitchFamily="34" charset="0"/>
                        </a:rPr>
                        <a:t>on </a:t>
                      </a:r>
                      <a:r>
                        <a:rPr lang="en-ZA" sz="1400" dirty="0">
                          <a:effectLst/>
                          <a:latin typeface="Arial" panose="020B0604020202020204" pitchFamily="34" charset="0"/>
                          <a:ea typeface="Calibri" panose="020F0502020204030204" pitchFamily="34" charset="0"/>
                          <a:cs typeface="Arial" panose="020B0604020202020204" pitchFamily="34" charset="0"/>
                        </a:rPr>
                        <a:t>our website.  Students were sent </a:t>
                      </a:r>
                      <a:r>
                        <a:rPr lang="en-ZA" sz="1400" dirty="0" err="1">
                          <a:effectLst/>
                          <a:latin typeface="Arial" panose="020B0604020202020204" pitchFamily="34" charset="0"/>
                          <a:ea typeface="Calibri" panose="020F0502020204030204" pitchFamily="34" charset="0"/>
                          <a:cs typeface="Arial" panose="020B0604020202020204" pitchFamily="34" charset="0"/>
                        </a:rPr>
                        <a:t>sms</a:t>
                      </a:r>
                      <a:r>
                        <a:rPr lang="en-ZA" sz="1400" dirty="0">
                          <a:effectLst/>
                          <a:latin typeface="Arial" panose="020B0604020202020204" pitchFamily="34" charset="0"/>
                          <a:ea typeface="Calibri" panose="020F0502020204030204" pitchFamily="34" charset="0"/>
                          <a:cs typeface="Arial" panose="020B0604020202020204" pitchFamily="34" charset="0"/>
                        </a:rPr>
                        <a:t> bundles with a link for those assignments.  These are assignments that they normally do research and submit.  The plan is that the students will start with these </a:t>
                      </a:r>
                      <a:r>
                        <a:rPr lang="en-ZA" sz="1400" dirty="0" err="1" smtClean="0">
                          <a:effectLst/>
                          <a:latin typeface="Arial" panose="020B0604020202020204" pitchFamily="34" charset="0"/>
                          <a:ea typeface="Calibri" panose="020F0502020204030204" pitchFamily="34" charset="0"/>
                          <a:cs typeface="Arial" panose="020B0604020202020204" pitchFamily="34" charset="0"/>
                        </a:rPr>
                        <a:t>assighments</a:t>
                      </a:r>
                      <a:r>
                        <a:rPr lang="en-ZA" sz="1400" dirty="0" smtClean="0">
                          <a:effectLst/>
                          <a:latin typeface="Arial" panose="020B0604020202020204" pitchFamily="34" charset="0"/>
                          <a:ea typeface="Calibri" panose="020F0502020204030204" pitchFamily="34" charset="0"/>
                          <a:cs typeface="Arial" panose="020B0604020202020204" pitchFamily="34" charset="0"/>
                        </a:rPr>
                        <a:t> </a:t>
                      </a:r>
                      <a:r>
                        <a:rPr lang="en-ZA" sz="1400" dirty="0">
                          <a:effectLst/>
                          <a:latin typeface="Arial" panose="020B0604020202020204" pitchFamily="34" charset="0"/>
                          <a:ea typeface="Calibri" panose="020F0502020204030204" pitchFamily="34" charset="0"/>
                          <a:cs typeface="Arial" panose="020B0604020202020204" pitchFamily="34" charset="0"/>
                        </a:rPr>
                        <a:t>and when phased in they will submit</a:t>
                      </a:r>
                      <a:r>
                        <a:rPr lang="en-ZA" sz="1400" dirty="0" smtClean="0">
                          <a:effectLst/>
                          <a:latin typeface="Arial" panose="020B0604020202020204" pitchFamily="34" charset="0"/>
                          <a:ea typeface="Calibri" panose="020F0502020204030204" pitchFamily="34" charset="0"/>
                          <a:cs typeface="Arial" panose="020B0604020202020204" pitchFamily="34" charset="0"/>
                        </a:rPr>
                        <a:t>.</a:t>
                      </a:r>
                      <a:r>
                        <a:rPr lang="en-ZA" sz="14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ZA" sz="1400" dirty="0">
                          <a:effectLst/>
                          <a:latin typeface="Arial" panose="020B0604020202020204" pitchFamily="34" charset="0"/>
                          <a:ea typeface="Calibri" panose="020F0502020204030204" pitchFamily="34" charset="0"/>
                          <a:cs typeface="Arial" panose="020B0604020202020204" pitchFamily="34" charset="0"/>
                        </a:rPr>
                        <a:t>Level 3 and 4 assignments are done on site.</a:t>
                      </a: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p>
                      <a:pPr>
                        <a:spcAft>
                          <a:spcPts val="0"/>
                        </a:spcAft>
                      </a:pPr>
                      <a:r>
                        <a:rPr lang="en-ZA" sz="14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6526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93347860"/>
              </p:ext>
            </p:extLst>
          </p:nvPr>
        </p:nvGraphicFramePr>
        <p:xfrm>
          <a:off x="457200" y="1600201"/>
          <a:ext cx="8229600" cy="4378463"/>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1368152">
                  <a:extLst>
                    <a:ext uri="{9D8B030D-6E8A-4147-A177-3AD203B41FA5}">
                      <a16:colId xmlns:a16="http://schemas.microsoft.com/office/drawing/2014/main" val="20001"/>
                    </a:ext>
                  </a:extLst>
                </a:gridCol>
                <a:gridCol w="6347048">
                  <a:extLst>
                    <a:ext uri="{9D8B030D-6E8A-4147-A177-3AD203B41FA5}">
                      <a16:colId xmlns:a16="http://schemas.microsoft.com/office/drawing/2014/main" val="20002"/>
                    </a:ext>
                  </a:extLst>
                </a:gridCol>
              </a:tblGrid>
              <a:tr h="388639">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NO.</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ACTIVITY</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16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PROCESS FLOW</a:t>
                      </a:r>
                      <a:endParaRPr lang="en-ZA"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576064">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4.</a:t>
                      </a:r>
                    </a:p>
                  </a:txBody>
                  <a:tcPr marL="68580" marR="68580" marT="0" marB="0"/>
                </a:tc>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Exam preparations</a:t>
                      </a:r>
                    </a:p>
                  </a:txBody>
                  <a:tcPr marL="68580" marR="68580" marT="0" marB="0"/>
                </a:tc>
                <a:tc>
                  <a:txBody>
                    <a:bodyPr/>
                    <a:lstStyle/>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Final exam time tables for all programmes received from DHET.</a:t>
                      </a:r>
                    </a:p>
                    <a:p>
                      <a:pPr marL="342900" lvl="0" indent="-342900">
                        <a:spcAft>
                          <a:spcPts val="0"/>
                        </a:spcAft>
                        <a:buFont typeface="Symbol" panose="05050102010706020507" pitchFamily="18" charset="2"/>
                        <a:buChar char=""/>
                      </a:pPr>
                      <a:r>
                        <a:rPr lang="en-ZA" sz="1600" dirty="0" smtClean="0">
                          <a:effectLst/>
                          <a:latin typeface="Arial" panose="020B0604020202020204" pitchFamily="34" charset="0"/>
                          <a:ea typeface="Calibri" panose="020F0502020204030204" pitchFamily="34" charset="0"/>
                          <a:cs typeface="Arial" panose="020B0604020202020204" pitchFamily="34" charset="0"/>
                        </a:rPr>
                        <a:t>For </a:t>
                      </a:r>
                      <a:r>
                        <a:rPr lang="en-ZA" sz="1600" dirty="0">
                          <a:effectLst/>
                          <a:latin typeface="Arial" panose="020B0604020202020204" pitchFamily="34" charset="0"/>
                          <a:ea typeface="Calibri" panose="020F0502020204030204" pitchFamily="34" charset="0"/>
                          <a:cs typeface="Arial" panose="020B0604020202020204" pitchFamily="34" charset="0"/>
                        </a:rPr>
                        <a:t>T1 Examination, the </a:t>
                      </a:r>
                      <a:r>
                        <a:rPr lang="en-ZA" sz="1600" dirty="0" smtClean="0">
                          <a:effectLst/>
                          <a:latin typeface="Arial" panose="020B0604020202020204" pitchFamily="34" charset="0"/>
                          <a:ea typeface="Calibri" panose="020F0502020204030204" pitchFamily="34" charset="0"/>
                          <a:cs typeface="Arial" panose="020B0604020202020204" pitchFamily="34" charset="0"/>
                        </a:rPr>
                        <a:t>College </a:t>
                      </a:r>
                      <a:r>
                        <a:rPr lang="en-ZA" sz="1600" dirty="0">
                          <a:effectLst/>
                          <a:latin typeface="Arial" panose="020B0604020202020204" pitchFamily="34" charset="0"/>
                          <a:ea typeface="Calibri" panose="020F0502020204030204" pitchFamily="34" charset="0"/>
                          <a:cs typeface="Arial" panose="020B0604020202020204" pitchFamily="34" charset="0"/>
                        </a:rPr>
                        <a:t>is ready.</a:t>
                      </a:r>
                    </a:p>
                  </a:txBody>
                  <a:tcPr marL="68580" marR="68580" marT="0" marB="0"/>
                </a:tc>
                <a:extLst>
                  <a:ext uri="{0D108BD9-81ED-4DB2-BD59-A6C34878D82A}">
                    <a16:rowId xmlns:a16="http://schemas.microsoft.com/office/drawing/2014/main" val="10001"/>
                  </a:ext>
                </a:extLst>
              </a:tr>
              <a:tr h="1296144">
                <a:tc>
                  <a:txBody>
                    <a:bodyPr/>
                    <a:lstStyle/>
                    <a:p>
                      <a:pPr>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5.</a:t>
                      </a:r>
                      <a:r>
                        <a:rPr lang="en-ZA" sz="1600" baseline="0" dirty="0" smtClean="0">
                          <a:effectLst/>
                          <a:latin typeface="Arial" panose="020B0604020202020204" pitchFamily="34" charset="0"/>
                          <a:ea typeface="Calibri" panose="020F0502020204030204" pitchFamily="34" charset="0"/>
                          <a:cs typeface="Arial" panose="020B0604020202020204" pitchFamily="34" charset="0"/>
                        </a:rPr>
                        <a:t>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College initiatives </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College Website</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SMS Bundles</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College </a:t>
                      </a:r>
                      <a:r>
                        <a:rPr lang="en-ZA" sz="1600" dirty="0" smtClean="0">
                          <a:effectLst/>
                          <a:latin typeface="Arial" panose="020B0604020202020204" pitchFamily="34" charset="0"/>
                          <a:ea typeface="Calibri" panose="020F0502020204030204" pitchFamily="34" charset="0"/>
                          <a:cs typeface="Arial" panose="020B0604020202020204" pitchFamily="34" charset="0"/>
                        </a:rPr>
                        <a:t>WhatsApp</a:t>
                      </a: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Lecturers </a:t>
                      </a:r>
                      <a:r>
                        <a:rPr lang="en-ZA" sz="1600" dirty="0" smtClean="0">
                          <a:effectLst/>
                          <a:latin typeface="Arial" panose="020B0604020202020204" pitchFamily="34" charset="0"/>
                          <a:ea typeface="Calibri" panose="020F0502020204030204" pitchFamily="34" charset="0"/>
                          <a:cs typeface="Arial" panose="020B0604020202020204" pitchFamily="34" charset="0"/>
                        </a:rPr>
                        <a:t>WhatsApp </a:t>
                      </a:r>
                      <a:r>
                        <a:rPr lang="en-ZA" sz="1600" dirty="0">
                          <a:effectLst/>
                          <a:latin typeface="Arial" panose="020B0604020202020204" pitchFamily="34" charset="0"/>
                          <a:ea typeface="Calibri" panose="020F0502020204030204" pitchFamily="34" charset="0"/>
                          <a:cs typeface="Arial" panose="020B0604020202020204" pitchFamily="34" charset="0"/>
                        </a:rPr>
                        <a:t>groups with students</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I-Enabler</a:t>
                      </a:r>
                    </a:p>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0" marB="0"/>
                </a:tc>
                <a:extLst>
                  <a:ext uri="{0D108BD9-81ED-4DB2-BD59-A6C34878D82A}">
                    <a16:rowId xmlns:a16="http://schemas.microsoft.com/office/drawing/2014/main" val="10002"/>
                  </a:ext>
                </a:extLst>
              </a:tr>
              <a:tr h="1803218">
                <a:tc>
                  <a:txBody>
                    <a:bodyPr/>
                    <a:lstStyle/>
                    <a:p>
                      <a:pPr>
                        <a:spcAft>
                          <a:spcPts val="0"/>
                        </a:spcAft>
                      </a:pPr>
                      <a:r>
                        <a:rPr lang="en-ZA" sz="1600" dirty="0" smtClean="0">
                          <a:effectLst/>
                          <a:latin typeface="Arial" panose="020B0604020202020204" pitchFamily="34" charset="0"/>
                          <a:ea typeface="Calibri" panose="020F0502020204030204" pitchFamily="34" charset="0"/>
                          <a:cs typeface="Arial" panose="020B0604020202020204" pitchFamily="34" charset="0"/>
                        </a:rPr>
                        <a:t>6.</a:t>
                      </a: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E-Learning Software</a:t>
                      </a:r>
                    </a:p>
                  </a:txBody>
                  <a:tcPr marL="68580" marR="68580" marT="0" marB="0"/>
                </a:tc>
                <a:tc>
                  <a:txBody>
                    <a:bodyPr/>
                    <a:lstStyle/>
                    <a:p>
                      <a:pPr>
                        <a:spcAft>
                          <a:spcPts val="0"/>
                        </a:spcAft>
                      </a:pPr>
                      <a:r>
                        <a:rPr lang="en-ZA" sz="1600" dirty="0">
                          <a:effectLst/>
                          <a:latin typeface="Arial" panose="020B0604020202020204" pitchFamily="34" charset="0"/>
                          <a:ea typeface="Calibri" panose="020F0502020204030204" pitchFamily="34" charset="0"/>
                          <a:cs typeface="Arial" panose="020B0604020202020204" pitchFamily="34" charset="0"/>
                        </a:rPr>
                        <a:t>AST Tutor – The college has this installed in all the </a:t>
                      </a:r>
                      <a:r>
                        <a:rPr lang="en-ZA" sz="1600" dirty="0" smtClean="0">
                          <a:effectLst/>
                          <a:latin typeface="Arial" panose="020B0604020202020204" pitchFamily="34" charset="0"/>
                          <a:ea typeface="Calibri" panose="020F0502020204030204" pitchFamily="34" charset="0"/>
                          <a:cs typeface="Arial" panose="020B0604020202020204" pitchFamily="34" charset="0"/>
                        </a:rPr>
                        <a:t>labs</a:t>
                      </a:r>
                    </a:p>
                    <a:p>
                      <a:pPr>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Mathematics</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Maths Literacy</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English</a:t>
                      </a:r>
                    </a:p>
                    <a:p>
                      <a:pPr marL="342900" lvl="0" indent="-342900">
                        <a:spcAft>
                          <a:spcPts val="0"/>
                        </a:spcAft>
                        <a:buFont typeface="Symbol" panose="05050102010706020507" pitchFamily="18" charset="2"/>
                        <a:buChar char=""/>
                      </a:pPr>
                      <a:r>
                        <a:rPr lang="en-ZA" sz="1600" dirty="0">
                          <a:effectLst/>
                          <a:latin typeface="Arial" panose="020B0604020202020204" pitchFamily="34" charset="0"/>
                          <a:ea typeface="Calibri" panose="020F0502020204030204" pitchFamily="34" charset="0"/>
                          <a:cs typeface="Arial" panose="020B0604020202020204" pitchFamily="34" charset="0"/>
                        </a:rPr>
                        <a:t>Life Orientation</a:t>
                      </a:r>
                    </a:p>
                    <a:p>
                      <a:pPr marL="342900" lvl="0" indent="-342900">
                        <a:spcAft>
                          <a:spcPts val="0"/>
                        </a:spcAft>
                        <a:buFont typeface="Symbol" panose="05050102010706020507" pitchFamily="18" charset="2"/>
                        <a:buChar char=""/>
                      </a:pPr>
                      <a:r>
                        <a:rPr lang="en-ZA" sz="1600" dirty="0" smtClean="0">
                          <a:effectLst/>
                          <a:latin typeface="Arial" panose="020B0604020202020204" pitchFamily="34" charset="0"/>
                          <a:ea typeface="Calibri" panose="020F0502020204030204" pitchFamily="34" charset="0"/>
                          <a:cs typeface="Arial" panose="020B0604020202020204" pitchFamily="34" charset="0"/>
                        </a:rPr>
                        <a:t>Science</a:t>
                      </a:r>
                    </a:p>
                    <a:p>
                      <a:pPr marL="0" lvl="0" indent="0">
                        <a:spcAft>
                          <a:spcPts val="0"/>
                        </a:spcAft>
                        <a:buFont typeface="Symbol" panose="05050102010706020507" pitchFamily="18" charset="2"/>
                        <a:buNone/>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40444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ZA" dirty="0"/>
              <a:t>Small, Medium and Micro Enterprises Established</a:t>
            </a:r>
            <a:r>
              <a:rPr lang="en-ZA" dirty="0" smtClean="0"/>
              <a:t>:</a:t>
            </a:r>
          </a:p>
          <a:p>
            <a:pPr marL="0" indent="0">
              <a:buNone/>
            </a:pPr>
            <a:endParaRPr lang="en-ZA" dirty="0"/>
          </a:p>
        </p:txBody>
      </p:sp>
      <p:sp>
        <p:nvSpPr>
          <p:cNvPr id="7" name="Title 1"/>
          <p:cNvSpPr>
            <a:spLocks noGrp="1"/>
          </p:cNvSpPr>
          <p:nvPr>
            <p:ph type="title"/>
          </p:nvPr>
        </p:nvSpPr>
        <p:spPr>
          <a:xfrm>
            <a:off x="457200" y="274638"/>
            <a:ext cx="8229600" cy="1143000"/>
          </a:xfrm>
        </p:spPr>
        <p:txBody>
          <a:bodyPr/>
          <a:lstStyle/>
          <a:p>
            <a:r>
              <a:rPr lang="en-ZA" dirty="0" smtClean="0"/>
              <a:t>Centre for Entrepreneurship</a:t>
            </a:r>
            <a:endParaRPr lang="en-ZA" dirty="0"/>
          </a:p>
        </p:txBody>
      </p:sp>
      <p:pic>
        <p:nvPicPr>
          <p:cNvPr id="8" name="Picture 7" descr="C:\Users\mchauke\Pictures\samsung photos\DSC_0176.JPG"/>
          <p:cNvPicPr/>
          <p:nvPr/>
        </p:nvPicPr>
        <p:blipFill rotWithShape="1">
          <a:blip r:embed="rId2" cstate="print">
            <a:extLst>
              <a:ext uri="{28A0092B-C50C-407E-A947-70E740481C1C}">
                <a14:useLocalDpi xmlns:a14="http://schemas.microsoft.com/office/drawing/2010/main" val="0"/>
              </a:ext>
            </a:extLst>
          </a:blip>
          <a:srcRect b="12265"/>
          <a:stretch/>
        </p:blipFill>
        <p:spPr bwMode="auto">
          <a:xfrm>
            <a:off x="1619672" y="2617639"/>
            <a:ext cx="5112568" cy="3295005"/>
          </a:xfrm>
          <a:prstGeom prst="rect">
            <a:avLst/>
          </a:prstGeom>
          <a:noFill/>
          <a:ln>
            <a:noFill/>
          </a:ln>
          <a:extLst>
            <a:ext uri="{53640926-AAD7-44D8-BBD7-CCE9431645EC}">
              <a14:shadowObscured xmlns:a14="http://schemas.microsoft.com/office/drawing/2010/main"/>
            </a:ext>
          </a:extLst>
        </p:spPr>
      </p:pic>
      <p:sp>
        <p:nvSpPr>
          <p:cNvPr id="9" name="Text Box 2"/>
          <p:cNvSpPr txBox="1"/>
          <p:nvPr/>
        </p:nvSpPr>
        <p:spPr>
          <a:xfrm>
            <a:off x="1619672" y="6003925"/>
            <a:ext cx="5711190" cy="3048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20 Students trained on Enterprise development for 5 days and also e-waste management</a:t>
            </a:r>
            <a:endParaRPr lang="en-ZA"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373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Centre for Entrepreneurship</a:t>
            </a:r>
          </a:p>
        </p:txBody>
      </p:sp>
      <p:sp>
        <p:nvSpPr>
          <p:cNvPr id="3" name="Content Placeholder 2"/>
          <p:cNvSpPr>
            <a:spLocks noGrp="1"/>
          </p:cNvSpPr>
          <p:nvPr>
            <p:ph idx="1"/>
          </p:nvPr>
        </p:nvSpPr>
        <p:spPr/>
        <p:txBody>
          <a:bodyPr/>
          <a:lstStyle/>
          <a:p>
            <a:pPr marL="0" indent="0">
              <a:buNone/>
            </a:pPr>
            <a:r>
              <a:rPr lang="en-ZA" dirty="0"/>
              <a:t>Small, Medium and Micro Enterprises Established:</a:t>
            </a:r>
          </a:p>
        </p:txBody>
      </p:sp>
      <p:pic>
        <p:nvPicPr>
          <p:cNvPr id="4" name="Picture 3" descr="C:\Users\mchauke\AppData\Local\Microsoft\Windows\Temporary Internet Files\Content.Word\IMG_20170527_1708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2724943"/>
            <a:ext cx="2105025" cy="2276475"/>
          </a:xfrm>
          <a:prstGeom prst="rect">
            <a:avLst/>
          </a:prstGeom>
          <a:noFill/>
          <a:ln>
            <a:noFill/>
          </a:ln>
        </p:spPr>
      </p:pic>
      <p:pic>
        <p:nvPicPr>
          <p:cNvPr id="5" name="Picture 4" descr="C:\Users\mchauke\Downloads\IMG-20200617-WA0010.jpg"/>
          <p:cNvPicPr/>
          <p:nvPr/>
        </p:nvPicPr>
        <p:blipFill rotWithShape="1">
          <a:blip r:embed="rId3">
            <a:extLst>
              <a:ext uri="{28A0092B-C50C-407E-A947-70E740481C1C}">
                <a14:useLocalDpi xmlns:a14="http://schemas.microsoft.com/office/drawing/2010/main" val="0"/>
              </a:ext>
            </a:extLst>
          </a:blip>
          <a:srcRect r="12579"/>
          <a:stretch/>
        </p:blipFill>
        <p:spPr bwMode="auto">
          <a:xfrm>
            <a:off x="3275857" y="2420888"/>
            <a:ext cx="3816424" cy="2657426"/>
          </a:xfrm>
          <a:prstGeom prst="rect">
            <a:avLst/>
          </a:prstGeom>
          <a:noFill/>
          <a:ln>
            <a:noFill/>
          </a:ln>
          <a:extLst>
            <a:ext uri="{53640926-AAD7-44D8-BBD7-CCE9431645EC}">
              <a14:shadowObscured xmlns:a14="http://schemas.microsoft.com/office/drawing/2010/main"/>
            </a:ext>
          </a:extLst>
        </p:spPr>
      </p:pic>
      <p:sp>
        <p:nvSpPr>
          <p:cNvPr id="6" name="Text Box 7"/>
          <p:cNvSpPr txBox="1"/>
          <p:nvPr/>
        </p:nvSpPr>
        <p:spPr>
          <a:xfrm>
            <a:off x="3275856" y="5260876"/>
            <a:ext cx="3513455" cy="3810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effectLst/>
                <a:latin typeface="Arial" panose="020B0604020202020204" pitchFamily="34" charset="0"/>
                <a:ea typeface="Calibri" panose="020F0502020204030204" pitchFamily="34" charset="0"/>
                <a:cs typeface="Times New Roman" panose="02020603050405020304" pitchFamily="18" charset="0"/>
              </a:rPr>
              <a:t>Supported Student entrepreneurs during an exhibition </a:t>
            </a:r>
            <a:endParaRPr lang="en-ZA"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964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latin typeface="Arial" panose="020B0604020202020204" pitchFamily="34" charset="0"/>
                <a:cs typeface="Arial" panose="020B0604020202020204" pitchFamily="34" charset="0"/>
              </a:rPr>
              <a:t>Regularity of meetings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latin typeface="Arial" panose="020B0604020202020204" pitchFamily="34" charset="0"/>
                <a:cs typeface="Arial" panose="020B0604020202020204" pitchFamily="34" charset="0"/>
              </a:rPr>
              <a:t>Council and its Committees viz. </a:t>
            </a:r>
          </a:p>
          <a:p>
            <a:pPr algn="just">
              <a:buFont typeface="Courier New" panose="02070309020205020404" pitchFamily="49" charset="0"/>
              <a:buChar char="o"/>
            </a:pPr>
            <a:r>
              <a:rPr lang="en-US" dirty="0" smtClean="0">
                <a:latin typeface="Arial" panose="020B0604020202020204" pitchFamily="34" charset="0"/>
                <a:cs typeface="Arial" panose="020B0604020202020204" pitchFamily="34" charset="0"/>
              </a:rPr>
              <a:t>Audit &amp; Risk, </a:t>
            </a:r>
          </a:p>
          <a:p>
            <a:pPr algn="just">
              <a:buFont typeface="Courier New" panose="02070309020205020404" pitchFamily="49" charset="0"/>
              <a:buChar char="o"/>
            </a:pPr>
            <a:r>
              <a:rPr lang="en-US" dirty="0" smtClean="0">
                <a:latin typeface="Arial" panose="020B0604020202020204" pitchFamily="34" charset="0"/>
                <a:cs typeface="Arial" panose="020B0604020202020204" pitchFamily="34" charset="0"/>
              </a:rPr>
              <a:t>Executive, </a:t>
            </a:r>
          </a:p>
          <a:p>
            <a:pPr algn="just">
              <a:buFont typeface="Courier New" panose="02070309020205020404" pitchFamily="49" charset="0"/>
              <a:buChar char="o"/>
            </a:pPr>
            <a:r>
              <a:rPr lang="en-US" dirty="0" smtClean="0">
                <a:latin typeface="Arial" panose="020B0604020202020204" pitchFamily="34" charset="0"/>
                <a:cs typeface="Arial" panose="020B0604020202020204" pitchFamily="34" charset="0"/>
              </a:rPr>
              <a:t>Conditions of Employment, </a:t>
            </a:r>
          </a:p>
          <a:p>
            <a:pPr algn="just">
              <a:buFont typeface="Courier New" panose="02070309020205020404" pitchFamily="49" charset="0"/>
              <a:buChar char="o"/>
            </a:pPr>
            <a:r>
              <a:rPr lang="en-US" dirty="0" smtClean="0">
                <a:latin typeface="Arial" panose="020B0604020202020204" pitchFamily="34" charset="0"/>
                <a:cs typeface="Arial" panose="020B0604020202020204" pitchFamily="34" charset="0"/>
              </a:rPr>
              <a:t>Finance, </a:t>
            </a:r>
          </a:p>
          <a:p>
            <a:pPr algn="just">
              <a:buFont typeface="Courier New" panose="02070309020205020404" pitchFamily="49" charset="0"/>
              <a:buChar char="o"/>
            </a:pPr>
            <a:r>
              <a:rPr lang="en-US" dirty="0" smtClean="0">
                <a:latin typeface="Arial" panose="020B0604020202020204" pitchFamily="34" charset="0"/>
                <a:cs typeface="Arial" panose="020B0604020202020204" pitchFamily="34" charset="0"/>
              </a:rPr>
              <a:t>Planning and Resource</a:t>
            </a:r>
          </a:p>
          <a:p>
            <a:pPr marL="0" indent="0" algn="just">
              <a:buNone/>
            </a:pPr>
            <a:endParaRPr lang="en-US" dirty="0" smtClean="0">
              <a:latin typeface="Arial" panose="020B0604020202020204" pitchFamily="34" charset="0"/>
              <a:cs typeface="Arial" panose="020B0604020202020204" pitchFamily="34" charset="0"/>
            </a:endParaRPr>
          </a:p>
          <a:p>
            <a:pPr marL="0" indent="0" algn="just">
              <a:buNone/>
            </a:pPr>
            <a:r>
              <a:rPr lang="en-US" dirty="0" smtClean="0">
                <a:latin typeface="Arial" panose="020B0604020202020204" pitchFamily="34" charset="0"/>
                <a:cs typeface="Arial" panose="020B0604020202020204" pitchFamily="34" charset="0"/>
              </a:rPr>
              <a:t>Meetings are held at least once a quarter. Additional meetings i.e., special meetings and emergency meetings were called at the discretion of the Chairperson and the Principal of the College to address issues deemed urgent. All Committees of Council function well and hold meetings in accordance to the specifications outlined in the Council Induction </a:t>
            </a:r>
            <a:r>
              <a:rPr lang="en-US" dirty="0">
                <a:latin typeface="Arial" panose="020B0604020202020204" pitchFamily="34" charset="0"/>
                <a:cs typeface="Arial" panose="020B0604020202020204" pitchFamily="34" charset="0"/>
              </a:rPr>
              <a:t>M</a:t>
            </a:r>
            <a:r>
              <a:rPr lang="en-US" dirty="0" smtClean="0">
                <a:latin typeface="Arial" panose="020B0604020202020204" pitchFamily="34" charset="0"/>
                <a:cs typeface="Arial" panose="020B0604020202020204" pitchFamily="34" charset="0"/>
              </a:rPr>
              <a:t>anual.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168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Centre for Entrepreneurship</a:t>
            </a:r>
          </a:p>
        </p:txBody>
      </p:sp>
      <p:sp>
        <p:nvSpPr>
          <p:cNvPr id="3" name="Content Placeholder 2"/>
          <p:cNvSpPr>
            <a:spLocks noGrp="1"/>
          </p:cNvSpPr>
          <p:nvPr>
            <p:ph idx="1"/>
          </p:nvPr>
        </p:nvSpPr>
        <p:spPr/>
        <p:txBody>
          <a:bodyPr/>
          <a:lstStyle/>
          <a:p>
            <a:pPr marL="0" indent="0">
              <a:buNone/>
            </a:pPr>
            <a:r>
              <a:rPr lang="en-ZA" dirty="0"/>
              <a:t>Small, Medium and Micro Enterprises Established:</a:t>
            </a:r>
          </a:p>
        </p:txBody>
      </p:sp>
      <p:pic>
        <p:nvPicPr>
          <p:cNvPr id="4" name="Picture 3" descr="https://cdn.africannewsagency.com/public/ana/media/image/mana/2018/09/21/7475308/mabuza-stee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2708920"/>
            <a:ext cx="4176464" cy="2678941"/>
          </a:xfrm>
          <a:prstGeom prst="rect">
            <a:avLst/>
          </a:prstGeom>
          <a:noFill/>
          <a:ln>
            <a:noFill/>
          </a:ln>
        </p:spPr>
      </p:pic>
      <p:sp>
        <p:nvSpPr>
          <p:cNvPr id="5" name="Text Box 9"/>
          <p:cNvSpPr txBox="1"/>
          <p:nvPr/>
        </p:nvSpPr>
        <p:spPr>
          <a:xfrm>
            <a:off x="1475656" y="5778500"/>
            <a:ext cx="5791200" cy="695325"/>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Deputy President David Mabuza sit on one of the garden chairs he had bought from ORBIT TVET College- Centre for Entrepreneurship Rapid Incubator. The entrepreneur is an incubatee of the Centre</a:t>
            </a:r>
            <a:endParaRPr lang="en-ZA" sz="11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60702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Centre for Entrepreneurship</a:t>
            </a:r>
          </a:p>
        </p:txBody>
      </p:sp>
      <p:sp>
        <p:nvSpPr>
          <p:cNvPr id="3" name="Content Placeholder 2"/>
          <p:cNvSpPr>
            <a:spLocks noGrp="1"/>
          </p:cNvSpPr>
          <p:nvPr>
            <p:ph idx="1"/>
          </p:nvPr>
        </p:nvSpPr>
        <p:spPr/>
        <p:txBody>
          <a:bodyPr/>
          <a:lstStyle/>
          <a:p>
            <a:pPr marL="0" indent="0">
              <a:buNone/>
            </a:pPr>
            <a:r>
              <a:rPr lang="en-ZA" dirty="0"/>
              <a:t>Small, Medium and Micro Enterprises Established:</a:t>
            </a:r>
          </a:p>
        </p:txBody>
      </p:sp>
      <p:pic>
        <p:nvPicPr>
          <p:cNvPr id="4" name="Picture 3" descr="C:\Users\mchauke\AppData\Local\Microsoft\Windows\Temporary Internet Files\Content.Outlook\QS2N3V71\IMG_20180727_104325 (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2564904"/>
            <a:ext cx="3653755" cy="2578140"/>
          </a:xfrm>
          <a:prstGeom prst="rect">
            <a:avLst/>
          </a:prstGeom>
          <a:noFill/>
          <a:ln>
            <a:noFill/>
          </a:ln>
        </p:spPr>
      </p:pic>
      <p:sp>
        <p:nvSpPr>
          <p:cNvPr id="5" name="Text Box 11"/>
          <p:cNvSpPr txBox="1"/>
          <p:nvPr/>
        </p:nvSpPr>
        <p:spPr>
          <a:xfrm>
            <a:off x="395536" y="5246122"/>
            <a:ext cx="8352927" cy="91440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ZA" sz="1100" dirty="0">
                <a:effectLst/>
                <a:latin typeface="Arial" panose="020B0604020202020204" pitchFamily="34" charset="0"/>
                <a:ea typeface="Calibri" panose="020F0502020204030204" pitchFamily="34" charset="0"/>
                <a:cs typeface="Times New Roman" panose="02020603050405020304" pitchFamily="18" charset="0"/>
              </a:rPr>
              <a:t>With vast experience in the clothing and textile sector Mr Vusi </a:t>
            </a:r>
            <a:r>
              <a:rPr lang="en-ZA" sz="1100" dirty="0" err="1">
                <a:effectLst/>
                <a:latin typeface="Arial" panose="020B0604020202020204" pitchFamily="34" charset="0"/>
                <a:ea typeface="Calibri" panose="020F0502020204030204" pitchFamily="34" charset="0"/>
                <a:cs typeface="Times New Roman" panose="02020603050405020304" pitchFamily="18" charset="0"/>
              </a:rPr>
              <a:t>Kambili</a:t>
            </a:r>
            <a:r>
              <a:rPr lang="en-ZA" sz="1100" dirty="0">
                <a:effectLst/>
                <a:latin typeface="Arial" panose="020B0604020202020204" pitchFamily="34" charset="0"/>
                <a:ea typeface="Calibri" panose="020F0502020204030204" pitchFamily="34" charset="0"/>
                <a:cs typeface="Times New Roman" panose="02020603050405020304" pitchFamily="18" charset="0"/>
              </a:rPr>
              <a:t> came to the centre to register a company and was </a:t>
            </a:r>
            <a:endParaRPr lang="en-ZA" sz="11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offered </a:t>
            </a:r>
            <a:r>
              <a:rPr lang="en-ZA" sz="1100" dirty="0">
                <a:effectLst/>
                <a:latin typeface="Arial" panose="020B0604020202020204" pitchFamily="34" charset="0"/>
                <a:ea typeface="Calibri" panose="020F0502020204030204" pitchFamily="34" charset="0"/>
                <a:cs typeface="Times New Roman" panose="02020603050405020304" pitchFamily="18" charset="0"/>
              </a:rPr>
              <a:t>Business development services which included access to market and access to finance. </a:t>
            </a:r>
            <a:endParaRPr lang="en-ZA" sz="1100" dirty="0" smtClean="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ZA" sz="1100" dirty="0" smtClean="0">
                <a:effectLst/>
                <a:latin typeface="Arial" panose="020B0604020202020204" pitchFamily="34" charset="0"/>
                <a:ea typeface="Calibri" panose="020F0502020204030204" pitchFamily="34" charset="0"/>
                <a:cs typeface="Times New Roman" panose="02020603050405020304" pitchFamily="18" charset="0"/>
              </a:rPr>
              <a:t>To </a:t>
            </a:r>
            <a:r>
              <a:rPr lang="en-ZA" sz="1100" dirty="0">
                <a:effectLst/>
                <a:latin typeface="Arial" panose="020B0604020202020204" pitchFamily="34" charset="0"/>
                <a:ea typeface="Calibri" panose="020F0502020204030204" pitchFamily="34" charset="0"/>
                <a:cs typeface="Times New Roman" panose="02020603050405020304" pitchFamily="18" charset="0"/>
              </a:rPr>
              <a:t>date he created 65 jobs at Mogwase.</a:t>
            </a:r>
            <a:endParaRPr lang="en-ZA"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42499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2" name="Picture 8" descr="Thank You Images For Presentation posted by John Seller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20509" y="1988840"/>
            <a:ext cx="7236296"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58578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02684" y="116632"/>
            <a:ext cx="8229600" cy="1143000"/>
          </a:xfrm>
        </p:spPr>
        <p:txBody>
          <a:bodyPr>
            <a:normAutofit/>
          </a:bodyPr>
          <a:lstStyle/>
          <a:p>
            <a:r>
              <a:rPr lang="en-ZA" sz="3600" dirty="0" smtClean="0">
                <a:latin typeface="Arial" panose="020B0604020202020204" pitchFamily="34" charset="0"/>
                <a:cs typeface="Arial" panose="020B0604020202020204" pitchFamily="34" charset="0"/>
              </a:rPr>
              <a:t>DECLARATION OF AUTHENTICITY</a:t>
            </a:r>
            <a:endParaRPr lang="en-ZA"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lvl="0" indent="0" algn="just" defTabSz="685800">
              <a:lnSpc>
                <a:spcPct val="90000"/>
              </a:lnSpc>
              <a:spcBef>
                <a:spcPts val="750"/>
              </a:spcBef>
              <a:buNone/>
            </a:pPr>
            <a:r>
              <a:rPr lang="en-ZA" sz="2100" dirty="0">
                <a:solidFill>
                  <a:prstClr val="black"/>
                </a:solidFill>
                <a:latin typeface="Arial" panose="020B0604020202020204" pitchFamily="34" charset="0"/>
                <a:cs typeface="Arial" panose="020B0604020202020204" pitchFamily="34" charset="0"/>
              </a:rPr>
              <a:t>Hereby I, </a:t>
            </a:r>
            <a:r>
              <a:rPr lang="en-ZA" sz="2100" b="1" u="sng" dirty="0" smtClean="0">
                <a:solidFill>
                  <a:prstClr val="black"/>
                </a:solidFill>
                <a:latin typeface="Arial" panose="020B0604020202020204" pitchFamily="34" charset="0"/>
                <a:cs typeface="Arial" panose="020B0604020202020204" pitchFamily="34" charset="0"/>
              </a:rPr>
              <a:t>D Mokoena </a:t>
            </a:r>
            <a:r>
              <a:rPr lang="en-ZA" sz="2100" dirty="0" smtClean="0">
                <a:solidFill>
                  <a:prstClr val="black"/>
                </a:solidFill>
                <a:latin typeface="Arial" panose="020B0604020202020204" pitchFamily="34" charset="0"/>
                <a:cs typeface="Arial" panose="020B0604020202020204" pitchFamily="34" charset="0"/>
              </a:rPr>
              <a:t>College Principal </a:t>
            </a:r>
            <a:r>
              <a:rPr lang="en-ZA" sz="2100" dirty="0">
                <a:solidFill>
                  <a:prstClr val="black"/>
                </a:solidFill>
                <a:latin typeface="Arial" panose="020B0604020202020204" pitchFamily="34" charset="0"/>
                <a:cs typeface="Arial" panose="020B0604020202020204" pitchFamily="34" charset="0"/>
              </a:rPr>
              <a:t>of </a:t>
            </a:r>
            <a:r>
              <a:rPr lang="en-ZA" sz="2100" b="1" u="sng" dirty="0" smtClean="0">
                <a:solidFill>
                  <a:prstClr val="black"/>
                </a:solidFill>
                <a:latin typeface="Arial" panose="020B0604020202020204" pitchFamily="34" charset="0"/>
                <a:cs typeface="Arial" panose="020B0604020202020204" pitchFamily="34" charset="0"/>
              </a:rPr>
              <a:t>ORBIT TVET </a:t>
            </a:r>
            <a:r>
              <a:rPr lang="en-ZA" sz="2100" b="1" u="sng" dirty="0">
                <a:solidFill>
                  <a:prstClr val="black"/>
                </a:solidFill>
                <a:latin typeface="Arial" panose="020B0604020202020204" pitchFamily="34" charset="0"/>
                <a:cs typeface="Arial" panose="020B0604020202020204" pitchFamily="34" charset="0"/>
              </a:rPr>
              <a:t>COLLEGE</a:t>
            </a:r>
            <a:r>
              <a:rPr lang="en-ZA" sz="2100" b="1" dirty="0">
                <a:solidFill>
                  <a:prstClr val="black"/>
                </a:solidFill>
                <a:latin typeface="Arial" panose="020B0604020202020204" pitchFamily="34" charset="0"/>
                <a:cs typeface="Arial" panose="020B0604020202020204" pitchFamily="34" charset="0"/>
              </a:rPr>
              <a:t>  </a:t>
            </a:r>
            <a:r>
              <a:rPr lang="en-ZA" sz="2100" dirty="0">
                <a:solidFill>
                  <a:prstClr val="black"/>
                </a:solidFill>
                <a:latin typeface="Arial" panose="020B0604020202020204" pitchFamily="34" charset="0"/>
                <a:cs typeface="Arial" panose="020B0604020202020204" pitchFamily="34" charset="0"/>
              </a:rPr>
              <a:t>declares that the information supplied in the report has been verified by me and is correct to the best of my knowledge.</a:t>
            </a:r>
          </a:p>
          <a:p>
            <a:pPr marL="0" indent="0">
              <a:buNone/>
            </a:pPr>
            <a:endParaRPr lang="en-ZA" dirty="0" smtClean="0"/>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3002947045"/>
              </p:ext>
            </p:extLst>
          </p:nvPr>
        </p:nvGraphicFramePr>
        <p:xfrm>
          <a:off x="539552" y="2996952"/>
          <a:ext cx="8064896" cy="2304256"/>
        </p:xfrm>
        <a:graphic>
          <a:graphicData uri="http://schemas.openxmlformats.org/drawingml/2006/table">
            <a:tbl>
              <a:tblPr firstRow="1" bandRow="1">
                <a:tableStyleId>{5C22544A-7EE6-4342-B048-85BDC9FD1C3A}</a:tableStyleId>
              </a:tblPr>
              <a:tblGrid>
                <a:gridCol w="2191100">
                  <a:extLst>
                    <a:ext uri="{9D8B030D-6E8A-4147-A177-3AD203B41FA5}">
                      <a16:colId xmlns:a16="http://schemas.microsoft.com/office/drawing/2014/main" val="20000"/>
                    </a:ext>
                  </a:extLst>
                </a:gridCol>
                <a:gridCol w="5873796">
                  <a:extLst>
                    <a:ext uri="{9D8B030D-6E8A-4147-A177-3AD203B41FA5}">
                      <a16:colId xmlns:a16="http://schemas.microsoft.com/office/drawing/2014/main" val="20001"/>
                    </a:ext>
                  </a:extLst>
                </a:gridCol>
              </a:tblGrid>
              <a:tr h="1152128">
                <a:tc>
                  <a:txBody>
                    <a:bodyPr/>
                    <a:lstStyle/>
                    <a:p>
                      <a:r>
                        <a:rPr lang="en-ZA" dirty="0" smtClean="0">
                          <a:solidFill>
                            <a:schemeClr val="tx1"/>
                          </a:solidFill>
                          <a:latin typeface="Arial" panose="020B0604020202020204" pitchFamily="34" charset="0"/>
                          <a:cs typeface="Arial" panose="020B0604020202020204" pitchFamily="34" charset="0"/>
                        </a:rPr>
                        <a:t>Signature </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152128">
                <a:tc>
                  <a:txBody>
                    <a:bodyPr/>
                    <a:lstStyle/>
                    <a:p>
                      <a:r>
                        <a:rPr lang="en-ZA" b="1" dirty="0" smtClean="0">
                          <a:solidFill>
                            <a:schemeClr val="tx1"/>
                          </a:solidFill>
                          <a:latin typeface="Arial" panose="020B0604020202020204" pitchFamily="34" charset="0"/>
                          <a:cs typeface="Arial" panose="020B0604020202020204" pitchFamily="34" charset="0"/>
                        </a:rPr>
                        <a:t>Date </a:t>
                      </a:r>
                      <a:endParaRPr lang="en-ZA"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ZA" dirty="0" smtClean="0">
                          <a:solidFill>
                            <a:schemeClr val="tx1"/>
                          </a:solidFill>
                          <a:latin typeface="Arial" panose="020B0604020202020204" pitchFamily="34" charset="0"/>
                          <a:cs typeface="Arial" panose="020B0604020202020204" pitchFamily="34" charset="0"/>
                        </a:rPr>
                        <a:t>17 June</a:t>
                      </a:r>
                      <a:r>
                        <a:rPr lang="en-ZA" baseline="0" dirty="0" smtClean="0">
                          <a:solidFill>
                            <a:schemeClr val="tx1"/>
                          </a:solidFill>
                          <a:latin typeface="Arial" panose="020B0604020202020204" pitchFamily="34" charset="0"/>
                          <a:cs typeface="Arial" panose="020B0604020202020204" pitchFamily="34" charset="0"/>
                        </a:rPr>
                        <a:t> 2020</a:t>
                      </a:r>
                      <a:endParaRPr lang="en-ZA"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2"/>
          <a:stretch>
            <a:fillRect/>
          </a:stretch>
        </p:blipFill>
        <p:spPr>
          <a:xfrm>
            <a:off x="3275856" y="2999085"/>
            <a:ext cx="1532547" cy="864096"/>
          </a:xfrm>
          <a:prstGeom prst="rect">
            <a:avLst/>
          </a:prstGeom>
        </p:spPr>
      </p:pic>
    </p:spTree>
    <p:extLst>
      <p:ext uri="{BB962C8B-B14F-4D97-AF65-F5344CB8AC3E}">
        <p14:creationId xmlns:p14="http://schemas.microsoft.com/office/powerpoint/2010/main" val="1397906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8229600" cy="1143000"/>
          </a:xfrm>
        </p:spPr>
        <p:txBody>
          <a:bodyPr>
            <a:noAutofit/>
          </a:bodyPr>
          <a:lstStyle/>
          <a:p>
            <a:r>
              <a:rPr lang="en-ZA" sz="3200" dirty="0">
                <a:latin typeface="Arial" panose="020B0604020202020204" pitchFamily="34" charset="0"/>
                <a:cs typeface="Arial" panose="020B0604020202020204" pitchFamily="34" charset="0"/>
              </a:rPr>
              <a:t>Concerns around governance that the Committee should know about</a:t>
            </a:r>
            <a:endParaRPr lang="en-US" sz="32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55000" lnSpcReduction="20000"/>
          </a:bodyPr>
          <a:lstStyle/>
          <a:p>
            <a:pPr algn="just"/>
            <a:r>
              <a:rPr lang="en-US" dirty="0" smtClean="0">
                <a:latin typeface="Arial" panose="020B0604020202020204" pitchFamily="34" charset="0"/>
                <a:cs typeface="Arial" panose="020B0604020202020204" pitchFamily="34" charset="0"/>
              </a:rPr>
              <a:t>Managing stakeholder relationships with particular reference to unprecedented strikes by members of the SRC was a major challenge to Council and subsequently to governance of the College.  </a:t>
            </a:r>
          </a:p>
          <a:p>
            <a:pPr algn="just"/>
            <a:r>
              <a:rPr lang="en-US" dirty="0" smtClean="0">
                <a:latin typeface="Arial" panose="020B0604020202020204" pitchFamily="34" charset="0"/>
                <a:cs typeface="Arial" panose="020B0604020202020204" pitchFamily="34" charset="0"/>
              </a:rPr>
              <a:t>The notable challenge was  observed when one of the Campuses (Mankwe) was shut-down for the entire  first quarter of  the academic year 2020. </a:t>
            </a:r>
          </a:p>
          <a:p>
            <a:pPr algn="just"/>
            <a:r>
              <a:rPr lang="en-US" dirty="0" smtClean="0">
                <a:latin typeface="Arial" panose="020B0604020202020204" pitchFamily="34" charset="0"/>
                <a:cs typeface="Arial" panose="020B0604020202020204" pitchFamily="34" charset="0"/>
              </a:rPr>
              <a:t>The major issues of contention being the re-convening of the SRC Lekgotla which collapsed earlier in the previous year and the academic exclusion of a student who happened to be the SRC President. The overall tumult that ensued constituted a grave concern to Council that Council would like to bring to the attention of the Portfolio Committee as this nearly brought governance to its knees. </a:t>
            </a:r>
          </a:p>
          <a:p>
            <a:pPr algn="just"/>
            <a:r>
              <a:rPr lang="en-US" dirty="0" smtClean="0">
                <a:latin typeface="Arial" panose="020B0604020202020204" pitchFamily="34" charset="0"/>
                <a:cs typeface="Arial" panose="020B0604020202020204" pitchFamily="34" charset="0"/>
              </a:rPr>
              <a:t>The matter is receiving attention and I would like to ensure the Chairperson of and the Honourable Members of  the Portfolio Committee that Council is doing all to improve the internal relationships between the parties involved.</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888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600" dirty="0">
                <a:latin typeface="Arial" panose="020B0604020202020204" pitchFamily="34" charset="0"/>
                <a:cs typeface="Arial" panose="020B0604020202020204" pitchFamily="34" charset="0"/>
              </a:rPr>
              <a:t>Interface between governance </a:t>
            </a:r>
            <a:r>
              <a:rPr lang="en-ZA" sz="3600" dirty="0" smtClean="0">
                <a:latin typeface="Arial" panose="020B0604020202020204" pitchFamily="34" charset="0"/>
                <a:cs typeface="Arial" panose="020B0604020202020204" pitchFamily="34" charset="0"/>
              </a:rPr>
              <a:t/>
            </a:r>
            <a:br>
              <a:rPr lang="en-ZA" sz="3600" dirty="0" smtClean="0">
                <a:latin typeface="Arial" panose="020B0604020202020204" pitchFamily="34" charset="0"/>
                <a:cs typeface="Arial" panose="020B0604020202020204" pitchFamily="34" charset="0"/>
              </a:rPr>
            </a:br>
            <a:r>
              <a:rPr lang="en-ZA" sz="3600" dirty="0" smtClean="0">
                <a:latin typeface="Arial" panose="020B0604020202020204" pitchFamily="34" charset="0"/>
                <a:cs typeface="Arial" panose="020B0604020202020204" pitchFamily="34" charset="0"/>
              </a:rPr>
              <a:t>and </a:t>
            </a:r>
            <a:r>
              <a:rPr lang="en-ZA" sz="3600" dirty="0">
                <a:latin typeface="Arial" panose="020B0604020202020204" pitchFamily="34" charset="0"/>
                <a:cs typeface="Arial" panose="020B0604020202020204" pitchFamily="34" charset="0"/>
              </a:rPr>
              <a:t>management</a:t>
            </a:r>
            <a:endParaRPr lang="en-US"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70000" lnSpcReduction="20000"/>
          </a:bodyPr>
          <a:lstStyle/>
          <a:p>
            <a:pPr algn="just"/>
            <a:r>
              <a:rPr lang="en-US" dirty="0" smtClean="0">
                <a:latin typeface="Arial" panose="020B0604020202020204" pitchFamily="34" charset="0"/>
                <a:cs typeface="Arial" panose="020B0604020202020204" pitchFamily="34" charset="0"/>
              </a:rPr>
              <a:t>Council and Management have interacted on various levels to ensure sound governance, ethical compliance of laws and regulations, transparency and disclosure as well as accountability. </a:t>
            </a:r>
          </a:p>
          <a:p>
            <a:pPr algn="just"/>
            <a:r>
              <a:rPr lang="en-US" dirty="0" smtClean="0">
                <a:latin typeface="Arial" panose="020B0604020202020204" pitchFamily="34" charset="0"/>
                <a:cs typeface="Arial" panose="020B0604020202020204" pitchFamily="34" charset="0"/>
              </a:rPr>
              <a:t>Council worked on the Auditor General report as a baseline for its interaction with management.  </a:t>
            </a:r>
          </a:p>
          <a:p>
            <a:pPr algn="just"/>
            <a:r>
              <a:rPr lang="en-US" dirty="0" smtClean="0">
                <a:latin typeface="Arial" panose="020B0604020202020204" pitchFamily="34" charset="0"/>
                <a:cs typeface="Arial" panose="020B0604020202020204" pitchFamily="34" charset="0"/>
              </a:rPr>
              <a:t>Council has also firmly realigned the reporting methods to be consistent with the Strategic Plan to meet the strategic objectives of the College. </a:t>
            </a:r>
          </a:p>
          <a:p>
            <a:pPr algn="just"/>
            <a:r>
              <a:rPr lang="en-US" dirty="0" smtClean="0">
                <a:latin typeface="Arial" panose="020B0604020202020204" pitchFamily="34" charset="0"/>
                <a:cs typeface="Arial" panose="020B0604020202020204" pitchFamily="34" charset="0"/>
              </a:rPr>
              <a:t>The realignment has been adopted during the first ordinary Council meeting and the templates have been approved by Council. </a:t>
            </a:r>
          </a:p>
          <a:p>
            <a:pPr algn="just"/>
            <a:r>
              <a:rPr lang="en-US" dirty="0" smtClean="0">
                <a:latin typeface="Arial" panose="020B0604020202020204" pitchFamily="34" charset="0"/>
                <a:cs typeface="Arial" panose="020B0604020202020204" pitchFamily="34" charset="0"/>
              </a:rPr>
              <a:t>Interaction with Management (in all the Committees and Council sittings ) is therefore, aligned to this resolution.</a:t>
            </a:r>
          </a:p>
          <a:p>
            <a:endParaRPr lang="en-US" dirty="0"/>
          </a:p>
        </p:txBody>
      </p:sp>
    </p:spTree>
    <p:extLst>
      <p:ext uri="{BB962C8B-B14F-4D97-AF65-F5344CB8AC3E}">
        <p14:creationId xmlns:p14="http://schemas.microsoft.com/office/powerpoint/2010/main" val="2442785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0648"/>
            <a:ext cx="8229600" cy="1143000"/>
          </a:xfrm>
        </p:spPr>
        <p:txBody>
          <a:bodyPr>
            <a:normAutofit fontScale="90000"/>
          </a:bodyPr>
          <a:lstStyle/>
          <a:p>
            <a:r>
              <a:rPr lang="en-ZA" sz="3200" dirty="0"/>
              <a:t>Investigations conducted against the Council, findings, recommendations and implementation </a:t>
            </a:r>
            <a:r>
              <a:rPr lang="en-ZA" sz="3200" dirty="0" smtClean="0"/>
              <a:t/>
            </a:r>
            <a:br>
              <a:rPr lang="en-ZA" sz="3200" dirty="0" smtClean="0"/>
            </a:br>
            <a:r>
              <a:rPr lang="en-ZA" sz="3200" dirty="0" smtClean="0"/>
              <a:t>of </a:t>
            </a:r>
            <a:r>
              <a:rPr lang="en-ZA" sz="3200" dirty="0"/>
              <a:t>the </a:t>
            </a:r>
            <a:r>
              <a:rPr lang="en-ZA" sz="3200" dirty="0" smtClean="0"/>
              <a:t>recommendations</a:t>
            </a:r>
            <a:endParaRPr lang="en-US" sz="3200" dirty="0"/>
          </a:p>
        </p:txBody>
      </p:sp>
      <p:sp>
        <p:nvSpPr>
          <p:cNvPr id="3" name="Content Placeholder 2"/>
          <p:cNvSpPr>
            <a:spLocks noGrp="1"/>
          </p:cNvSpPr>
          <p:nvPr>
            <p:ph idx="1"/>
          </p:nvPr>
        </p:nvSpPr>
        <p:spPr/>
        <p:txBody>
          <a:bodyPr/>
          <a:lstStyle/>
          <a:p>
            <a:pPr algn="just"/>
            <a:r>
              <a:rPr lang="en-US" dirty="0" smtClean="0">
                <a:latin typeface="Arial" panose="020B0604020202020204" pitchFamily="34" charset="0"/>
                <a:cs typeface="Arial" panose="020B0604020202020204" pitchFamily="34" charset="0"/>
              </a:rPr>
              <a:t>At the moment, there is no investigations conducted and/or litigations instituted against Council.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087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pPr algn="ctr">
              <a:buNone/>
            </a:pPr>
            <a:endParaRPr lang="en-US" sz="2800" dirty="0" smtClean="0">
              <a:latin typeface="Arial" panose="020B0604020202020204" pitchFamily="34" charset="0"/>
              <a:cs typeface="Arial" panose="020B0604020202020204" pitchFamily="34" charset="0"/>
            </a:endParaRPr>
          </a:p>
          <a:p>
            <a:pPr algn="ctr">
              <a:buNone/>
            </a:pPr>
            <a:r>
              <a:rPr lang="en-US" sz="2800" dirty="0" smtClean="0">
                <a:latin typeface="Arial" panose="020B0604020202020204" pitchFamily="34" charset="0"/>
                <a:cs typeface="Arial" panose="020B0604020202020204" pitchFamily="34" charset="0"/>
              </a:rPr>
              <a:t>Thank you Chairperson, Hon Mapulane and  the Members of the Portfolio Committee on Higher Education, Science &amp; Technology  </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4117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522</TotalTime>
  <Words>3370</Words>
  <Application>Microsoft Office PowerPoint</Application>
  <PresentationFormat>On-screen Show (4:3)</PresentationFormat>
  <Paragraphs>693</Paragraphs>
  <Slides>53</Slides>
  <Notes>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Bradley Hand ITC</vt:lpstr>
      <vt:lpstr>Calibri</vt:lpstr>
      <vt:lpstr>Courier New</vt:lpstr>
      <vt:lpstr>Symbol</vt:lpstr>
      <vt:lpstr>Times New Roman</vt:lpstr>
      <vt:lpstr>Office Theme</vt:lpstr>
      <vt:lpstr>1_Office Theme</vt:lpstr>
      <vt:lpstr>2_Office Theme</vt:lpstr>
      <vt:lpstr>PowerPoint Presentation</vt:lpstr>
      <vt:lpstr>Status of the Council</vt:lpstr>
      <vt:lpstr>Skills profile of the Council members</vt:lpstr>
      <vt:lpstr>Skills profile of the Council members</vt:lpstr>
      <vt:lpstr>Regularity of meetings</vt:lpstr>
      <vt:lpstr>Concerns around governance that the Committee should know about</vt:lpstr>
      <vt:lpstr>Interface between governance  and management</vt:lpstr>
      <vt:lpstr>Investigations conducted against the Council, findings, recommendations and implementation  of the recommendations</vt:lpstr>
      <vt:lpstr>PowerPoint Presentation</vt:lpstr>
      <vt:lpstr>MANAGEMENT </vt:lpstr>
      <vt:lpstr>Geographical Spread </vt:lpstr>
      <vt:lpstr>  Status of Senior Management  </vt:lpstr>
      <vt:lpstr>Interface between Management,  Students and Labour </vt:lpstr>
      <vt:lpstr>Interface between Management,  Students and Labour (continues)</vt:lpstr>
      <vt:lpstr>Interface between Management,  Students and Labour (continues)</vt:lpstr>
      <vt:lpstr>Student Enrolment </vt:lpstr>
      <vt:lpstr>Student Enrolment (continues)</vt:lpstr>
      <vt:lpstr>Student Enrolment (continues)</vt:lpstr>
      <vt:lpstr> Investigation conducted against the management, findings, recommendation and implementation  of the recommendations </vt:lpstr>
      <vt:lpstr>Reporting on status of  College Administration </vt:lpstr>
      <vt:lpstr>Reporting on status of  College Administration (continues)</vt:lpstr>
      <vt:lpstr>Reporting on status of  College Administration (continues)</vt:lpstr>
      <vt:lpstr>Reporting on status of  College Administration (continues)</vt:lpstr>
      <vt:lpstr>Reporting on status of  College Administration (continues)</vt:lpstr>
      <vt:lpstr>Reporting on status of  College Administration (continues)</vt:lpstr>
      <vt:lpstr>    Summary- National Student Financial Aid Scheme 2019</vt:lpstr>
      <vt:lpstr>    Summary- National Student Financial Aid Scheme 2020</vt:lpstr>
      <vt:lpstr>Academic Performance</vt:lpstr>
      <vt:lpstr>Academic Performance (continues)</vt:lpstr>
      <vt:lpstr>Academic Performance (continues)</vt:lpstr>
      <vt:lpstr>Academic Performance (continues)</vt:lpstr>
      <vt:lpstr>FINANCIAL MANAGEMENT </vt:lpstr>
      <vt:lpstr>FINANCIAL MANAGEMENT  CAPACITY &amp; COMPENTENCIES</vt:lpstr>
      <vt:lpstr>AUDIT IMPROVEMENT PLAN</vt:lpstr>
      <vt:lpstr>AUDIT IMPROVEMENT PLAN</vt:lpstr>
      <vt:lpstr>AUDIT IMPROVEMENT PLAN</vt:lpstr>
      <vt:lpstr>AUDIT IMPROVEMENT PLAN</vt:lpstr>
      <vt:lpstr>AUDIT IMPROVEMENT PLAN</vt:lpstr>
      <vt:lpstr>AUDIT IMPROVEMENT PLAN</vt:lpstr>
      <vt:lpstr>AUDIT IMPROVEMENT PLAN</vt:lpstr>
      <vt:lpstr>AUDIT IMPROVEMENT PLAN</vt:lpstr>
      <vt:lpstr>    Summary: Maintenance &amp; Infrastructure Funds Utilisation</vt:lpstr>
      <vt:lpstr>SAVING THE 2020 ACADEMIC YEAR </vt:lpstr>
      <vt:lpstr>PowerPoint Presentation</vt:lpstr>
      <vt:lpstr>PowerPoint Presentation</vt:lpstr>
      <vt:lpstr>PowerPoint Presentation</vt:lpstr>
      <vt:lpstr>PowerPoint Presentation</vt:lpstr>
      <vt:lpstr>Centre for Entrepreneurship</vt:lpstr>
      <vt:lpstr>Centre for Entrepreneurship</vt:lpstr>
      <vt:lpstr>Centre for Entrepreneurship</vt:lpstr>
      <vt:lpstr>Centre for Entrepreneurship</vt:lpstr>
      <vt:lpstr>PowerPoint Presentation</vt:lpstr>
      <vt:lpstr>DECLARATION OF AUTHENTICITY</vt:lpstr>
    </vt:vector>
  </TitlesOfParts>
  <Company>Deftones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PDi</dc:creator>
  <cp:lastModifiedBy>Anele Kabingesi</cp:lastModifiedBy>
  <cp:revision>60</cp:revision>
  <cp:lastPrinted>2020-06-17T13:23:52Z</cp:lastPrinted>
  <dcterms:created xsi:type="dcterms:W3CDTF">2015-12-07T12:12:41Z</dcterms:created>
  <dcterms:modified xsi:type="dcterms:W3CDTF">2020-06-17T13:48:50Z</dcterms:modified>
</cp:coreProperties>
</file>