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03" r:id="rId1"/>
  </p:sldMasterIdLst>
  <p:notesMasterIdLst>
    <p:notesMasterId r:id="rId58"/>
  </p:notesMasterIdLst>
  <p:handoutMasterIdLst>
    <p:handoutMasterId r:id="rId59"/>
  </p:handoutMasterIdLst>
  <p:sldIdLst>
    <p:sldId id="1666" r:id="rId2"/>
    <p:sldId id="1613" r:id="rId3"/>
    <p:sldId id="1614" r:id="rId4"/>
    <p:sldId id="1616" r:id="rId5"/>
    <p:sldId id="1615" r:id="rId6"/>
    <p:sldId id="1635" r:id="rId7"/>
    <p:sldId id="1617" r:id="rId8"/>
    <p:sldId id="1618" r:id="rId9"/>
    <p:sldId id="1619" r:id="rId10"/>
    <p:sldId id="1673" r:id="rId11"/>
    <p:sldId id="1676" r:id="rId12"/>
    <p:sldId id="1671" r:id="rId13"/>
    <p:sldId id="1599" r:id="rId14"/>
    <p:sldId id="1668" r:id="rId15"/>
    <p:sldId id="1255" r:id="rId16"/>
    <p:sldId id="1667" r:id="rId17"/>
    <p:sldId id="1273" r:id="rId18"/>
    <p:sldId id="1626" r:id="rId19"/>
    <p:sldId id="1627" r:id="rId20"/>
    <p:sldId id="1628" r:id="rId21"/>
    <p:sldId id="1624" r:id="rId22"/>
    <p:sldId id="1620" r:id="rId23"/>
    <p:sldId id="1621" r:id="rId24"/>
    <p:sldId id="1622" r:id="rId25"/>
    <p:sldId id="1623" r:id="rId26"/>
    <p:sldId id="1678" r:id="rId27"/>
    <p:sldId id="1295" r:id="rId28"/>
    <p:sldId id="1264" r:id="rId29"/>
    <p:sldId id="1629" r:id="rId30"/>
    <p:sldId id="1630" r:id="rId31"/>
    <p:sldId id="1631" r:id="rId32"/>
    <p:sldId id="1634" r:id="rId33"/>
    <p:sldId id="1677" r:id="rId34"/>
    <p:sldId id="1636" r:id="rId35"/>
    <p:sldId id="1632" r:id="rId36"/>
    <p:sldId id="1637" r:id="rId37"/>
    <p:sldId id="295" r:id="rId38"/>
    <p:sldId id="1633" r:id="rId39"/>
    <p:sldId id="1679" r:id="rId40"/>
    <p:sldId id="1639" r:id="rId41"/>
    <p:sldId id="1638" r:id="rId42"/>
    <p:sldId id="1663" r:id="rId43"/>
    <p:sldId id="996" r:id="rId44"/>
    <p:sldId id="1334" r:id="rId45"/>
    <p:sldId id="1336" r:id="rId46"/>
    <p:sldId id="1304" r:id="rId47"/>
    <p:sldId id="1272" r:id="rId48"/>
    <p:sldId id="1664" r:id="rId49"/>
    <p:sldId id="1306" r:id="rId50"/>
    <p:sldId id="1307" r:id="rId51"/>
    <p:sldId id="1338" r:id="rId52"/>
    <p:sldId id="1665" r:id="rId53"/>
    <p:sldId id="1311" r:id="rId54"/>
    <p:sldId id="1669" r:id="rId55"/>
    <p:sldId id="1319" r:id="rId56"/>
    <p:sldId id="1670" r:id="rId5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F3900D"/>
    <a:srgbClr val="FF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97" autoAdjust="0"/>
    <p:restoredTop sz="92621" autoAdjust="0"/>
  </p:normalViewPr>
  <p:slideViewPr>
    <p:cSldViewPr>
      <p:cViewPr varScale="1">
        <p:scale>
          <a:sx n="86" d="100"/>
          <a:sy n="86" d="100"/>
        </p:scale>
        <p:origin x="1166" y="58"/>
      </p:cViewPr>
      <p:guideLst>
        <p:guide orient="horz" pos="2160"/>
        <p:guide pos="2880"/>
      </p:guideLst>
    </p:cSldViewPr>
  </p:slideViewPr>
  <p:outlineViewPr>
    <p:cViewPr>
      <p:scale>
        <a:sx n="33" d="100"/>
        <a:sy n="33" d="100"/>
      </p:scale>
      <p:origin x="0" y="-643"/>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Sheet3!$A$2</c:f>
              <c:strCache>
                <c:ptCount val="1"/>
                <c:pt idx="0">
                  <c:v>Grants &amp; subsidies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Sheet3!$B$1:$H$1</c:f>
              <c:strCache>
                <c:ptCount val="7"/>
                <c:pt idx="0">
                  <c:v>2015/16</c:v>
                </c:pt>
                <c:pt idx="1">
                  <c:v>2016/17</c:v>
                </c:pt>
                <c:pt idx="2">
                  <c:v>2017/18</c:v>
                </c:pt>
                <c:pt idx="3">
                  <c:v>2018/19</c:v>
                </c:pt>
                <c:pt idx="4">
                  <c:v>2019/20</c:v>
                </c:pt>
                <c:pt idx="5">
                  <c:v>2020/21</c:v>
                </c:pt>
                <c:pt idx="6">
                  <c:v>2021/22</c:v>
                </c:pt>
              </c:strCache>
            </c:strRef>
          </c:cat>
          <c:val>
            <c:numRef>
              <c:f>Sheet3!$B$2:$H$2</c:f>
              <c:numCache>
                <c:formatCode>_("R"* #,##0_);_("R"* \(#,##0\);_("R"* "-"_);_(@_)</c:formatCode>
                <c:ptCount val="7"/>
                <c:pt idx="0">
                  <c:v>790009562</c:v>
                </c:pt>
                <c:pt idx="1">
                  <c:v>912279300</c:v>
                </c:pt>
                <c:pt idx="2">
                  <c:v>944703021</c:v>
                </c:pt>
                <c:pt idx="3">
                  <c:v>953483000</c:v>
                </c:pt>
                <c:pt idx="4">
                  <c:v>1036829622</c:v>
                </c:pt>
                <c:pt idx="5">
                  <c:v>969913282</c:v>
                </c:pt>
                <c:pt idx="6">
                  <c:v>1046909087</c:v>
                </c:pt>
              </c:numCache>
            </c:numRef>
          </c:val>
          <c:smooth val="0"/>
          <c:extLst>
            <c:ext xmlns:c16="http://schemas.microsoft.com/office/drawing/2014/chart" uri="{C3380CC4-5D6E-409C-BE32-E72D297353CC}">
              <c16:uniqueId val="{00000000-0417-4222-AF2F-F87813827081}"/>
            </c:ext>
          </c:extLst>
        </c:ser>
        <c:ser>
          <c:idx val="1"/>
          <c:order val="1"/>
          <c:tx>
            <c:strRef>
              <c:f>Sheet3!$A$3</c:f>
              <c:strCache>
                <c:ptCount val="1"/>
                <c:pt idx="0">
                  <c:v>Public Contributions and Donations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Sheet3!$B$1:$H$1</c:f>
              <c:strCache>
                <c:ptCount val="7"/>
                <c:pt idx="0">
                  <c:v>2015/16</c:v>
                </c:pt>
                <c:pt idx="1">
                  <c:v>2016/17</c:v>
                </c:pt>
                <c:pt idx="2">
                  <c:v>2017/18</c:v>
                </c:pt>
                <c:pt idx="3">
                  <c:v>2018/19</c:v>
                </c:pt>
                <c:pt idx="4">
                  <c:v>2019/20</c:v>
                </c:pt>
                <c:pt idx="5">
                  <c:v>2020/21</c:v>
                </c:pt>
                <c:pt idx="6">
                  <c:v>2021/22</c:v>
                </c:pt>
              </c:strCache>
            </c:strRef>
          </c:cat>
          <c:val>
            <c:numRef>
              <c:f>Sheet3!$B$3:$H$3</c:f>
              <c:numCache>
                <c:formatCode>_("R"* #,##0_);_("R"* \(#,##0\);_("R"* "-"_);_(@_)</c:formatCode>
                <c:ptCount val="7"/>
                <c:pt idx="0">
                  <c:v>36603064</c:v>
                </c:pt>
                <c:pt idx="1">
                  <c:v>30744351</c:v>
                </c:pt>
                <c:pt idx="2">
                  <c:v>26761603</c:v>
                </c:pt>
                <c:pt idx="3">
                  <c:v>14762339</c:v>
                </c:pt>
                <c:pt idx="4">
                  <c:v>13408079</c:v>
                </c:pt>
                <c:pt idx="5">
                  <c:v>12092564</c:v>
                </c:pt>
                <c:pt idx="6">
                  <c:v>12818118</c:v>
                </c:pt>
              </c:numCache>
            </c:numRef>
          </c:val>
          <c:smooth val="0"/>
          <c:extLst>
            <c:ext xmlns:c16="http://schemas.microsoft.com/office/drawing/2014/chart" uri="{C3380CC4-5D6E-409C-BE32-E72D297353CC}">
              <c16:uniqueId val="{00000001-0417-4222-AF2F-F87813827081}"/>
            </c:ext>
          </c:extLst>
        </c:ser>
        <c:ser>
          <c:idx val="2"/>
          <c:order val="2"/>
          <c:tx>
            <c:strRef>
              <c:f>Sheet3!$A$4</c:f>
              <c:strCache>
                <c:ptCount val="1"/>
                <c:pt idx="0">
                  <c:v>Borrowing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Sheet3!$B$1:$H$1</c:f>
              <c:strCache>
                <c:ptCount val="7"/>
                <c:pt idx="0">
                  <c:v>2015/16</c:v>
                </c:pt>
                <c:pt idx="1">
                  <c:v>2016/17</c:v>
                </c:pt>
                <c:pt idx="2">
                  <c:v>2017/18</c:v>
                </c:pt>
                <c:pt idx="3">
                  <c:v>2018/19</c:v>
                </c:pt>
                <c:pt idx="4">
                  <c:v>2019/20</c:v>
                </c:pt>
                <c:pt idx="5">
                  <c:v>2020/21</c:v>
                </c:pt>
                <c:pt idx="6">
                  <c:v>2021/22</c:v>
                </c:pt>
              </c:strCache>
            </c:strRef>
          </c:cat>
          <c:val>
            <c:numRef>
              <c:f>Sheet3!$B$4:$H$4</c:f>
              <c:numCache>
                <c:formatCode>_("R"* #,##0_);_("R"* \(#,##0\);_("R"* "-"_);_(@_)</c:formatCode>
                <c:ptCount val="7"/>
                <c:pt idx="0">
                  <c:v>390239730</c:v>
                </c:pt>
                <c:pt idx="1">
                  <c:v>465067686</c:v>
                </c:pt>
                <c:pt idx="2">
                  <c:v>29599094</c:v>
                </c:pt>
                <c:pt idx="3">
                  <c:v>33188260</c:v>
                </c:pt>
                <c:pt idx="4">
                  <c:v>77707953</c:v>
                </c:pt>
                <c:pt idx="5">
                  <c:v>85179220</c:v>
                </c:pt>
                <c:pt idx="6">
                  <c:v>56448097</c:v>
                </c:pt>
              </c:numCache>
            </c:numRef>
          </c:val>
          <c:smooth val="0"/>
          <c:extLst>
            <c:ext xmlns:c16="http://schemas.microsoft.com/office/drawing/2014/chart" uri="{C3380CC4-5D6E-409C-BE32-E72D297353CC}">
              <c16:uniqueId val="{00000002-0417-4222-AF2F-F87813827081}"/>
            </c:ext>
          </c:extLst>
        </c:ser>
        <c:ser>
          <c:idx val="3"/>
          <c:order val="3"/>
          <c:tx>
            <c:strRef>
              <c:f>Sheet3!$A$5</c:f>
              <c:strCache>
                <c:ptCount val="1"/>
                <c:pt idx="0">
                  <c:v>Internally generated funds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Sheet3!$B$1:$H$1</c:f>
              <c:strCache>
                <c:ptCount val="7"/>
                <c:pt idx="0">
                  <c:v>2015/16</c:v>
                </c:pt>
                <c:pt idx="1">
                  <c:v>2016/17</c:v>
                </c:pt>
                <c:pt idx="2">
                  <c:v>2017/18</c:v>
                </c:pt>
                <c:pt idx="3">
                  <c:v>2018/19</c:v>
                </c:pt>
                <c:pt idx="4">
                  <c:v>2019/20</c:v>
                </c:pt>
                <c:pt idx="5">
                  <c:v>2020/21</c:v>
                </c:pt>
                <c:pt idx="6">
                  <c:v>2021/22</c:v>
                </c:pt>
              </c:strCache>
            </c:strRef>
          </c:cat>
          <c:val>
            <c:numRef>
              <c:f>Sheet3!$B$5:$H$5</c:f>
              <c:numCache>
                <c:formatCode>_("R"* #,##0_);_("R"* \(#,##0\);_("R"* "-"_);_(@_)</c:formatCode>
                <c:ptCount val="7"/>
                <c:pt idx="0">
                  <c:v>394408592</c:v>
                </c:pt>
                <c:pt idx="1">
                  <c:v>273811484</c:v>
                </c:pt>
                <c:pt idx="2">
                  <c:v>142957889</c:v>
                </c:pt>
                <c:pt idx="3">
                  <c:v>227423724</c:v>
                </c:pt>
                <c:pt idx="4">
                  <c:v>254276242</c:v>
                </c:pt>
                <c:pt idx="5">
                  <c:v>269665331</c:v>
                </c:pt>
                <c:pt idx="6">
                  <c:v>278781058</c:v>
                </c:pt>
              </c:numCache>
            </c:numRef>
          </c:val>
          <c:smooth val="0"/>
          <c:extLst>
            <c:ext xmlns:c16="http://schemas.microsoft.com/office/drawing/2014/chart" uri="{C3380CC4-5D6E-409C-BE32-E72D297353CC}">
              <c16:uniqueId val="{00000003-0417-4222-AF2F-F87813827081}"/>
            </c:ext>
          </c:extLst>
        </c:ser>
        <c:dLbls>
          <c:showLegendKey val="0"/>
          <c:showVal val="0"/>
          <c:showCatName val="0"/>
          <c:showSerName val="0"/>
          <c:showPercent val="0"/>
          <c:showBubbleSize val="0"/>
        </c:dLbls>
        <c:marker val="1"/>
        <c:smooth val="0"/>
        <c:axId val="388379744"/>
        <c:axId val="388383008"/>
      </c:lineChart>
      <c:catAx>
        <c:axId val="38837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383008"/>
        <c:crosses val="autoZero"/>
        <c:auto val="1"/>
        <c:lblAlgn val="ctr"/>
        <c:lblOffset val="100"/>
        <c:noMultiLvlLbl val="0"/>
      </c:catAx>
      <c:valAx>
        <c:axId val="388383008"/>
        <c:scaling>
          <c:orientation val="minMax"/>
        </c:scaling>
        <c:delete val="0"/>
        <c:axPos val="l"/>
        <c:majorGridlines>
          <c:spPr>
            <a:ln w="9525" cap="flat" cmpd="sng" algn="ctr">
              <a:solidFill>
                <a:schemeClr val="tx1">
                  <a:lumMod val="15000"/>
                  <a:lumOff val="85000"/>
                </a:schemeClr>
              </a:solidFill>
              <a:round/>
            </a:ln>
            <a:effectLst/>
          </c:spPr>
        </c:majorGridlines>
        <c:numFmt formatCode="_(&quot;R&quot;* #,##0_);_(&quot;R&quot;* \(#,##0\);_(&quot;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37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D6F4E-5C48-400A-9CF0-0294A29B629A}" type="doc">
      <dgm:prSet loTypeId="urn:microsoft.com/office/officeart/2008/layout/TitlePictureLineup" loCatId="picture" qsTypeId="urn:microsoft.com/office/officeart/2005/8/quickstyle/3d2" qsCatId="3D" csTypeId="urn:microsoft.com/office/officeart/2005/8/colors/accent1_2" csCatId="accent1" phldr="1"/>
      <dgm:spPr/>
      <dgm:t>
        <a:bodyPr/>
        <a:lstStyle/>
        <a:p>
          <a:endParaRPr lang="en-ZA"/>
        </a:p>
      </dgm:t>
    </dgm:pt>
    <dgm:pt modelId="{23BF23D6-BA2A-4627-841D-ACF59E548A65}">
      <dgm:prSet phldrT="[Text]" custT="1"/>
      <dgm:spPr/>
      <dgm:t>
        <a:bodyPr/>
        <a:lstStyle/>
        <a:p>
          <a:r>
            <a:rPr lang="en-ZA" sz="2200" b="1" dirty="0"/>
            <a:t>4.90%</a:t>
          </a:r>
        </a:p>
      </dgm:t>
    </dgm:pt>
    <dgm:pt modelId="{C5A67EFC-CFF6-4188-824B-5151B65CDC7A}" type="parTrans" cxnId="{448658BD-92E4-40DB-B4B2-75C22B4BED29}">
      <dgm:prSet/>
      <dgm:spPr/>
      <dgm:t>
        <a:bodyPr/>
        <a:lstStyle/>
        <a:p>
          <a:endParaRPr lang="en-ZA"/>
        </a:p>
      </dgm:t>
    </dgm:pt>
    <dgm:pt modelId="{BCEA3F7A-FC05-496F-A6A0-46AC4116CD8E}" type="sibTrans" cxnId="{448658BD-92E4-40DB-B4B2-75C22B4BED29}">
      <dgm:prSet/>
      <dgm:spPr/>
      <dgm:t>
        <a:bodyPr/>
        <a:lstStyle/>
        <a:p>
          <a:endParaRPr lang="en-ZA"/>
        </a:p>
      </dgm:t>
    </dgm:pt>
    <dgm:pt modelId="{118B6D95-19E9-4D2C-AF05-2F49A39624B4}">
      <dgm:prSet phldrT="[Text]"/>
      <dgm:spPr/>
      <dgm:t>
        <a:bodyPr/>
        <a:lstStyle/>
        <a:p>
          <a:r>
            <a:rPr lang="en-ZA" b="1" dirty="0"/>
            <a:t>Rates</a:t>
          </a:r>
        </a:p>
      </dgm:t>
    </dgm:pt>
    <dgm:pt modelId="{C4BE9AEF-AC2F-422C-B125-1BA59839BB23}" type="parTrans" cxnId="{D8466143-9C46-4EAB-9948-4F6BFCA218D1}">
      <dgm:prSet/>
      <dgm:spPr/>
      <dgm:t>
        <a:bodyPr/>
        <a:lstStyle/>
        <a:p>
          <a:endParaRPr lang="en-ZA"/>
        </a:p>
      </dgm:t>
    </dgm:pt>
    <dgm:pt modelId="{C2735A1F-E0BF-4F0E-97A5-12613A29E3D6}" type="sibTrans" cxnId="{D8466143-9C46-4EAB-9948-4F6BFCA218D1}">
      <dgm:prSet/>
      <dgm:spPr/>
      <dgm:t>
        <a:bodyPr/>
        <a:lstStyle/>
        <a:p>
          <a:endParaRPr lang="en-ZA"/>
        </a:p>
      </dgm:t>
    </dgm:pt>
    <dgm:pt modelId="{53CDA96B-304F-4F8F-9E97-F389A5F278AB}">
      <dgm:prSet phldrT="[Text]" custT="1"/>
      <dgm:spPr/>
      <dgm:t>
        <a:bodyPr/>
        <a:lstStyle/>
        <a:p>
          <a:r>
            <a:rPr lang="en-ZA" sz="2200" b="1" dirty="0"/>
            <a:t>8.50%</a:t>
          </a:r>
        </a:p>
      </dgm:t>
    </dgm:pt>
    <dgm:pt modelId="{D2F57B1B-C070-4F9F-AD51-58C4C571A3FD}" type="parTrans" cxnId="{D93F0A66-97FD-4713-9098-52C1AF2FF605}">
      <dgm:prSet/>
      <dgm:spPr/>
      <dgm:t>
        <a:bodyPr/>
        <a:lstStyle/>
        <a:p>
          <a:endParaRPr lang="en-ZA"/>
        </a:p>
      </dgm:t>
    </dgm:pt>
    <dgm:pt modelId="{A20466B9-7E92-44B9-B020-B2457213FC70}" type="sibTrans" cxnId="{D93F0A66-97FD-4713-9098-52C1AF2FF605}">
      <dgm:prSet/>
      <dgm:spPr/>
      <dgm:t>
        <a:bodyPr/>
        <a:lstStyle/>
        <a:p>
          <a:endParaRPr lang="en-ZA"/>
        </a:p>
      </dgm:t>
    </dgm:pt>
    <dgm:pt modelId="{1CDE3E61-52B9-404D-98A5-9B5EE4F7538C}">
      <dgm:prSet phldrT="[Text]"/>
      <dgm:spPr/>
      <dgm:t>
        <a:bodyPr/>
        <a:lstStyle/>
        <a:p>
          <a:r>
            <a:rPr lang="en-ZA" b="1"/>
            <a:t>Sanitatio</a:t>
          </a:r>
          <a:r>
            <a:rPr lang="en-ZA"/>
            <a:t>n</a:t>
          </a:r>
          <a:endParaRPr lang="en-ZA" dirty="0"/>
        </a:p>
      </dgm:t>
    </dgm:pt>
    <dgm:pt modelId="{5C8265CF-57D1-44AB-9403-C6DF86F39625}" type="parTrans" cxnId="{86753994-B1C9-4F7D-BB54-579538D64D20}">
      <dgm:prSet/>
      <dgm:spPr/>
      <dgm:t>
        <a:bodyPr/>
        <a:lstStyle/>
        <a:p>
          <a:endParaRPr lang="en-ZA"/>
        </a:p>
      </dgm:t>
    </dgm:pt>
    <dgm:pt modelId="{58FF47E4-FF67-4CFB-823A-6620B57B20DA}" type="sibTrans" cxnId="{86753994-B1C9-4F7D-BB54-579538D64D20}">
      <dgm:prSet/>
      <dgm:spPr/>
      <dgm:t>
        <a:bodyPr/>
        <a:lstStyle/>
        <a:p>
          <a:endParaRPr lang="en-ZA"/>
        </a:p>
      </dgm:t>
    </dgm:pt>
    <dgm:pt modelId="{EDEDB8FB-FB99-46FF-B13A-F0352024F0D5}">
      <dgm:prSet phldrT="[Text]"/>
      <dgm:spPr/>
      <dgm:t>
        <a:bodyPr/>
        <a:lstStyle/>
        <a:p>
          <a:r>
            <a:rPr lang="en-ZA" b="1" dirty="0"/>
            <a:t>Water</a:t>
          </a:r>
        </a:p>
      </dgm:t>
    </dgm:pt>
    <dgm:pt modelId="{D024F1AD-379D-45D3-A5F3-9D2260AB6A13}" type="parTrans" cxnId="{3AC7199D-6E6C-41FC-B97B-EB24D692DFA9}">
      <dgm:prSet/>
      <dgm:spPr/>
      <dgm:t>
        <a:bodyPr/>
        <a:lstStyle/>
        <a:p>
          <a:endParaRPr lang="en-ZA"/>
        </a:p>
      </dgm:t>
    </dgm:pt>
    <dgm:pt modelId="{2A33699C-2B37-4A9D-8A1A-F8A27F358FAE}" type="sibTrans" cxnId="{3AC7199D-6E6C-41FC-B97B-EB24D692DFA9}">
      <dgm:prSet/>
      <dgm:spPr/>
      <dgm:t>
        <a:bodyPr/>
        <a:lstStyle/>
        <a:p>
          <a:endParaRPr lang="en-ZA"/>
        </a:p>
      </dgm:t>
    </dgm:pt>
    <dgm:pt modelId="{20BBA55A-D335-48C2-8653-B48415DA52AB}">
      <dgm:prSet custT="1"/>
      <dgm:spPr/>
      <dgm:t>
        <a:bodyPr/>
        <a:lstStyle/>
        <a:p>
          <a:r>
            <a:rPr lang="en-ZA" sz="2200" b="1" dirty="0"/>
            <a:t>*4.90%</a:t>
          </a:r>
        </a:p>
      </dgm:t>
    </dgm:pt>
    <dgm:pt modelId="{3567AFEF-AFBA-45CF-8EA0-2EBF5A147E00}" type="parTrans" cxnId="{E05C4C72-A60D-4EAF-A5B1-1682D142CD48}">
      <dgm:prSet/>
      <dgm:spPr/>
      <dgm:t>
        <a:bodyPr/>
        <a:lstStyle/>
        <a:p>
          <a:endParaRPr lang="en-ZA"/>
        </a:p>
      </dgm:t>
    </dgm:pt>
    <dgm:pt modelId="{AB0837C5-0A37-4635-A0D5-49CFB1B19AA8}" type="sibTrans" cxnId="{E05C4C72-A60D-4EAF-A5B1-1682D142CD48}">
      <dgm:prSet/>
      <dgm:spPr/>
      <dgm:t>
        <a:bodyPr/>
        <a:lstStyle/>
        <a:p>
          <a:endParaRPr lang="en-ZA"/>
        </a:p>
      </dgm:t>
    </dgm:pt>
    <dgm:pt modelId="{AE2C7517-0245-4BDA-BD99-221178539798}">
      <dgm:prSet phldrT="[Text]" custT="1"/>
      <dgm:spPr/>
      <dgm:t>
        <a:bodyPr/>
        <a:lstStyle/>
        <a:p>
          <a:r>
            <a:rPr lang="en-ZA" sz="2200" b="1" dirty="0"/>
            <a:t>8.09%</a:t>
          </a:r>
        </a:p>
      </dgm:t>
    </dgm:pt>
    <dgm:pt modelId="{2B3B9B74-A980-4809-A5F4-9259151DACC5}" type="parTrans" cxnId="{0245C133-3B19-49BB-8907-D63116403E93}">
      <dgm:prSet/>
      <dgm:spPr/>
      <dgm:t>
        <a:bodyPr/>
        <a:lstStyle/>
        <a:p>
          <a:endParaRPr lang="en-ZA"/>
        </a:p>
      </dgm:t>
    </dgm:pt>
    <dgm:pt modelId="{FE285166-AD03-4C0E-AFF7-94D0A7855903}" type="sibTrans" cxnId="{0245C133-3B19-49BB-8907-D63116403E93}">
      <dgm:prSet/>
      <dgm:spPr/>
      <dgm:t>
        <a:bodyPr/>
        <a:lstStyle/>
        <a:p>
          <a:endParaRPr lang="en-ZA"/>
        </a:p>
      </dgm:t>
    </dgm:pt>
    <dgm:pt modelId="{E121DF2C-D466-4CCD-BA89-C071324A1D0D}">
      <dgm:prSet phldrT="[Text]" custT="1"/>
      <dgm:spPr/>
      <dgm:t>
        <a:bodyPr/>
        <a:lstStyle/>
        <a:p>
          <a:r>
            <a:rPr lang="en-ZA" sz="2200" b="1" dirty="0"/>
            <a:t>9.00%</a:t>
          </a:r>
        </a:p>
      </dgm:t>
    </dgm:pt>
    <dgm:pt modelId="{37439973-091F-4A4C-9068-CF0E91536DF8}" type="sibTrans" cxnId="{D125D2CE-EDB3-477E-89DF-4398E47AE744}">
      <dgm:prSet/>
      <dgm:spPr/>
      <dgm:t>
        <a:bodyPr/>
        <a:lstStyle/>
        <a:p>
          <a:endParaRPr lang="en-ZA"/>
        </a:p>
      </dgm:t>
    </dgm:pt>
    <dgm:pt modelId="{7D5E1882-A040-4D71-BEAE-9A7547EFD508}" type="parTrans" cxnId="{D125D2CE-EDB3-477E-89DF-4398E47AE744}">
      <dgm:prSet/>
      <dgm:spPr/>
      <dgm:t>
        <a:bodyPr/>
        <a:lstStyle/>
        <a:p>
          <a:endParaRPr lang="en-ZA"/>
        </a:p>
      </dgm:t>
    </dgm:pt>
    <dgm:pt modelId="{271E4646-547B-4EDC-B098-DFDA6954B904}" type="pres">
      <dgm:prSet presAssocID="{D24D6F4E-5C48-400A-9CF0-0294A29B629A}" presName="Name0" presStyleCnt="0">
        <dgm:presLayoutVars>
          <dgm:dir/>
        </dgm:presLayoutVars>
      </dgm:prSet>
      <dgm:spPr/>
    </dgm:pt>
    <dgm:pt modelId="{8846DF77-F9FD-4572-9818-F437A9CF4D99}" type="pres">
      <dgm:prSet presAssocID="{23BF23D6-BA2A-4627-841D-ACF59E548A65}" presName="composite" presStyleCnt="0"/>
      <dgm:spPr/>
    </dgm:pt>
    <dgm:pt modelId="{10F85D62-6CF8-46AD-951F-D99F7A691541}" type="pres">
      <dgm:prSet presAssocID="{23BF23D6-BA2A-4627-841D-ACF59E548A65}" presName="Accent" presStyleLbl="alignAcc1" presStyleIdx="0" presStyleCnt="5"/>
      <dgm:spPr/>
    </dgm:pt>
    <dgm:pt modelId="{40919F78-3DCE-4B78-BB2D-08EA5A9D9DD9}" type="pres">
      <dgm:prSet presAssocID="{23BF23D6-BA2A-4627-841D-ACF59E548A65}" presName="Imag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F4FC11CE-C438-405B-BFEA-90CF04B93F6D}" type="pres">
      <dgm:prSet presAssocID="{23BF23D6-BA2A-4627-841D-ACF59E548A65}" presName="Child" presStyleLbl="revTx" presStyleIdx="0" presStyleCnt="5" custLinFactNeighborX="564" custLinFactNeighborY="20873">
        <dgm:presLayoutVars>
          <dgm:bulletEnabled val="1"/>
        </dgm:presLayoutVars>
      </dgm:prSet>
      <dgm:spPr/>
    </dgm:pt>
    <dgm:pt modelId="{23754E91-4241-4DCE-9AB4-B9878723A1B3}" type="pres">
      <dgm:prSet presAssocID="{23BF23D6-BA2A-4627-841D-ACF59E548A65}" presName="Parent" presStyleLbl="alignNode1" presStyleIdx="0" presStyleCnt="5">
        <dgm:presLayoutVars>
          <dgm:bulletEnabled val="1"/>
        </dgm:presLayoutVars>
      </dgm:prSet>
      <dgm:spPr/>
    </dgm:pt>
    <dgm:pt modelId="{B36E79CE-E882-4749-B795-B97AC84040C2}" type="pres">
      <dgm:prSet presAssocID="{BCEA3F7A-FC05-496F-A6A0-46AC4116CD8E}" presName="sibTrans" presStyleCnt="0"/>
      <dgm:spPr/>
    </dgm:pt>
    <dgm:pt modelId="{48055C61-5795-484D-AA44-B5FC4D1D5830}" type="pres">
      <dgm:prSet presAssocID="{53CDA96B-304F-4F8F-9E97-F389A5F278AB}" presName="composite" presStyleCnt="0"/>
      <dgm:spPr/>
    </dgm:pt>
    <dgm:pt modelId="{997DD4AA-F1F9-45D2-96CA-F1412F613C1E}" type="pres">
      <dgm:prSet presAssocID="{53CDA96B-304F-4F8F-9E97-F389A5F278AB}" presName="Accent" presStyleLbl="alignAcc1" presStyleIdx="1" presStyleCnt="5"/>
      <dgm:spPr/>
    </dgm:pt>
    <dgm:pt modelId="{A0DBEB68-DCDF-4DB0-AE02-D1A6C339F657}" type="pres">
      <dgm:prSet presAssocID="{53CDA96B-304F-4F8F-9E97-F389A5F278AB}" presName="Image" presStyleLbl="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dgm:spPr>
    </dgm:pt>
    <dgm:pt modelId="{3B93971F-3007-4183-AB09-6E285529D90D}" type="pres">
      <dgm:prSet presAssocID="{53CDA96B-304F-4F8F-9E97-F389A5F278AB}" presName="Child" presStyleLbl="revTx" presStyleIdx="1" presStyleCnt="5" custLinFactNeighborX="93" custLinFactNeighborY="22110">
        <dgm:presLayoutVars>
          <dgm:bulletEnabled val="1"/>
        </dgm:presLayoutVars>
      </dgm:prSet>
      <dgm:spPr/>
    </dgm:pt>
    <dgm:pt modelId="{5C08E95D-1B2F-4B55-9E45-A121475CC9A2}" type="pres">
      <dgm:prSet presAssocID="{53CDA96B-304F-4F8F-9E97-F389A5F278AB}" presName="Parent" presStyleLbl="alignNode1" presStyleIdx="1" presStyleCnt="5">
        <dgm:presLayoutVars>
          <dgm:bulletEnabled val="1"/>
        </dgm:presLayoutVars>
      </dgm:prSet>
      <dgm:spPr/>
    </dgm:pt>
    <dgm:pt modelId="{3114A6E5-7F55-41EA-886F-96E9E5C40351}" type="pres">
      <dgm:prSet presAssocID="{A20466B9-7E92-44B9-B020-B2457213FC70}" presName="sibTrans" presStyleCnt="0"/>
      <dgm:spPr/>
    </dgm:pt>
    <dgm:pt modelId="{564B2115-15F8-4033-B16A-2D195C63D47E}" type="pres">
      <dgm:prSet presAssocID="{E121DF2C-D466-4CCD-BA89-C071324A1D0D}" presName="composite" presStyleCnt="0"/>
      <dgm:spPr/>
    </dgm:pt>
    <dgm:pt modelId="{D7DAB3CF-82F3-4477-BA6F-894D18C3E3F8}" type="pres">
      <dgm:prSet presAssocID="{E121DF2C-D466-4CCD-BA89-C071324A1D0D}" presName="Accent" presStyleLbl="alignAcc1" presStyleIdx="2" presStyleCnt="5"/>
      <dgm:spPr/>
    </dgm:pt>
    <dgm:pt modelId="{8A608068-C74E-454C-AD59-7BACE4E24F46}" type="pres">
      <dgm:prSet presAssocID="{E121DF2C-D466-4CCD-BA89-C071324A1D0D}" presName="Image"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dgm:spPr>
    </dgm:pt>
    <dgm:pt modelId="{204ECE02-1029-4953-BE9E-7943EB4C8DA0}" type="pres">
      <dgm:prSet presAssocID="{E121DF2C-D466-4CCD-BA89-C071324A1D0D}" presName="Child" presStyleLbl="revTx" presStyleIdx="2" presStyleCnt="5" custLinFactNeighborX="-379" custLinFactNeighborY="24520">
        <dgm:presLayoutVars>
          <dgm:bulletEnabled val="1"/>
        </dgm:presLayoutVars>
      </dgm:prSet>
      <dgm:spPr/>
    </dgm:pt>
    <dgm:pt modelId="{CF20A9C1-BF2B-42AB-9403-5983983A5F51}" type="pres">
      <dgm:prSet presAssocID="{E121DF2C-D466-4CCD-BA89-C071324A1D0D}" presName="Parent" presStyleLbl="alignNode1" presStyleIdx="2" presStyleCnt="5">
        <dgm:presLayoutVars>
          <dgm:bulletEnabled val="1"/>
        </dgm:presLayoutVars>
      </dgm:prSet>
      <dgm:spPr/>
    </dgm:pt>
    <dgm:pt modelId="{9F5C4804-3CE8-462C-8AF4-E0B2A4460123}" type="pres">
      <dgm:prSet presAssocID="{37439973-091F-4A4C-9068-CF0E91536DF8}" presName="sibTrans" presStyleCnt="0"/>
      <dgm:spPr/>
    </dgm:pt>
    <dgm:pt modelId="{F531A1F1-171F-409D-8DED-203E95518664}" type="pres">
      <dgm:prSet presAssocID="{20BBA55A-D335-48C2-8653-B48415DA52AB}" presName="composite" presStyleCnt="0"/>
      <dgm:spPr/>
    </dgm:pt>
    <dgm:pt modelId="{8CE39F4D-AC66-432C-932F-EC6755031EF3}" type="pres">
      <dgm:prSet presAssocID="{20BBA55A-D335-48C2-8653-B48415DA52AB}" presName="Accent" presStyleLbl="alignAcc1" presStyleIdx="3" presStyleCnt="5"/>
      <dgm:spPr/>
    </dgm:pt>
    <dgm:pt modelId="{1B7DAB2C-11E6-46DA-A676-23724C183925}" type="pres">
      <dgm:prSet presAssocID="{20BBA55A-D335-48C2-8653-B48415DA52AB}" presName="Image"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pt>
    <dgm:pt modelId="{8484FC21-A03E-4D4D-AC8A-B96A513EDC04}" type="pres">
      <dgm:prSet presAssocID="{20BBA55A-D335-48C2-8653-B48415DA52AB}" presName="Child" presStyleLbl="revTx" presStyleIdx="3" presStyleCnt="5">
        <dgm:presLayoutVars>
          <dgm:bulletEnabled val="1"/>
        </dgm:presLayoutVars>
      </dgm:prSet>
      <dgm:spPr/>
    </dgm:pt>
    <dgm:pt modelId="{27239CAA-B74D-4A3A-9983-33ED45554FC5}" type="pres">
      <dgm:prSet presAssocID="{20BBA55A-D335-48C2-8653-B48415DA52AB}" presName="Parent" presStyleLbl="alignNode1" presStyleIdx="3" presStyleCnt="5">
        <dgm:presLayoutVars>
          <dgm:bulletEnabled val="1"/>
        </dgm:presLayoutVars>
      </dgm:prSet>
      <dgm:spPr/>
    </dgm:pt>
    <dgm:pt modelId="{CD12A2D1-0E14-4BD4-9CC3-8D04ED3DBFF5}" type="pres">
      <dgm:prSet presAssocID="{AB0837C5-0A37-4635-A0D5-49CFB1B19AA8}" presName="sibTrans" presStyleCnt="0"/>
      <dgm:spPr/>
    </dgm:pt>
    <dgm:pt modelId="{C2D33B3D-602F-45BB-A810-941C74012B50}" type="pres">
      <dgm:prSet presAssocID="{AE2C7517-0245-4BDA-BD99-221178539798}" presName="composite" presStyleCnt="0"/>
      <dgm:spPr/>
    </dgm:pt>
    <dgm:pt modelId="{49222B27-225D-4734-92CB-7697AEC98F37}" type="pres">
      <dgm:prSet presAssocID="{AE2C7517-0245-4BDA-BD99-221178539798}" presName="Accent" presStyleLbl="alignAcc1" presStyleIdx="4" presStyleCnt="5"/>
      <dgm:spPr/>
    </dgm:pt>
    <dgm:pt modelId="{1131E26A-8835-4D97-8350-677C8C320BC0}" type="pres">
      <dgm:prSet presAssocID="{AE2C7517-0245-4BDA-BD99-221178539798}" presName="Image"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dgm:spPr>
    </dgm:pt>
    <dgm:pt modelId="{DFF83BB6-B024-492C-BEA8-1B7F75C56C1F}" type="pres">
      <dgm:prSet presAssocID="{AE2C7517-0245-4BDA-BD99-221178539798}" presName="Child" presStyleLbl="revTx" presStyleIdx="4" presStyleCnt="5">
        <dgm:presLayoutVars>
          <dgm:bulletEnabled val="1"/>
        </dgm:presLayoutVars>
      </dgm:prSet>
      <dgm:spPr/>
    </dgm:pt>
    <dgm:pt modelId="{4DB44A58-90D6-430A-8AA0-F940EB65D86C}" type="pres">
      <dgm:prSet presAssocID="{AE2C7517-0245-4BDA-BD99-221178539798}" presName="Parent" presStyleLbl="alignNode1" presStyleIdx="4" presStyleCnt="5">
        <dgm:presLayoutVars>
          <dgm:bulletEnabled val="1"/>
        </dgm:presLayoutVars>
      </dgm:prSet>
      <dgm:spPr/>
    </dgm:pt>
  </dgm:ptLst>
  <dgm:cxnLst>
    <dgm:cxn modelId="{25572C11-C066-4B89-8D8A-21C27BF95156}" type="presOf" srcId="{118B6D95-19E9-4D2C-AF05-2F49A39624B4}" destId="{F4FC11CE-C438-405B-BFEA-90CF04B93F6D}" srcOrd="0" destOrd="0" presId="urn:microsoft.com/office/officeart/2008/layout/TitlePictureLineup"/>
    <dgm:cxn modelId="{2B473F31-D7CC-496E-B781-F0191126E150}" type="presOf" srcId="{23BF23D6-BA2A-4627-841D-ACF59E548A65}" destId="{23754E91-4241-4DCE-9AB4-B9878723A1B3}" srcOrd="0" destOrd="0" presId="urn:microsoft.com/office/officeart/2008/layout/TitlePictureLineup"/>
    <dgm:cxn modelId="{0245C133-3B19-49BB-8907-D63116403E93}" srcId="{D24D6F4E-5C48-400A-9CF0-0294A29B629A}" destId="{AE2C7517-0245-4BDA-BD99-221178539798}" srcOrd="4" destOrd="0" parTransId="{2B3B9B74-A980-4809-A5F4-9259151DACC5}" sibTransId="{FE285166-AD03-4C0E-AFF7-94D0A7855903}"/>
    <dgm:cxn modelId="{6705EF42-B482-4E0A-A102-D19DADEF8F55}" type="presOf" srcId="{AE2C7517-0245-4BDA-BD99-221178539798}" destId="{4DB44A58-90D6-430A-8AA0-F940EB65D86C}" srcOrd="0" destOrd="0" presId="urn:microsoft.com/office/officeart/2008/layout/TitlePictureLineup"/>
    <dgm:cxn modelId="{D8466143-9C46-4EAB-9948-4F6BFCA218D1}" srcId="{23BF23D6-BA2A-4627-841D-ACF59E548A65}" destId="{118B6D95-19E9-4D2C-AF05-2F49A39624B4}" srcOrd="0" destOrd="0" parTransId="{C4BE9AEF-AC2F-422C-B125-1BA59839BB23}" sibTransId="{C2735A1F-E0BF-4F0E-97A5-12613A29E3D6}"/>
    <dgm:cxn modelId="{D93F0A66-97FD-4713-9098-52C1AF2FF605}" srcId="{D24D6F4E-5C48-400A-9CF0-0294A29B629A}" destId="{53CDA96B-304F-4F8F-9E97-F389A5F278AB}" srcOrd="1" destOrd="0" parTransId="{D2F57B1B-C070-4F9F-AD51-58C4C571A3FD}" sibTransId="{A20466B9-7E92-44B9-B020-B2457213FC70}"/>
    <dgm:cxn modelId="{E05C4C72-A60D-4EAF-A5B1-1682D142CD48}" srcId="{D24D6F4E-5C48-400A-9CF0-0294A29B629A}" destId="{20BBA55A-D335-48C2-8653-B48415DA52AB}" srcOrd="3" destOrd="0" parTransId="{3567AFEF-AFBA-45CF-8EA0-2EBF5A147E00}" sibTransId="{AB0837C5-0A37-4635-A0D5-49CFB1B19AA8}"/>
    <dgm:cxn modelId="{86753994-B1C9-4F7D-BB54-579538D64D20}" srcId="{53CDA96B-304F-4F8F-9E97-F389A5F278AB}" destId="{1CDE3E61-52B9-404D-98A5-9B5EE4F7538C}" srcOrd="0" destOrd="0" parTransId="{5C8265CF-57D1-44AB-9403-C6DF86F39625}" sibTransId="{58FF47E4-FF67-4CFB-823A-6620B57B20DA}"/>
    <dgm:cxn modelId="{7DC3A997-7741-4EC9-B127-92F01926867E}" type="presOf" srcId="{53CDA96B-304F-4F8F-9E97-F389A5F278AB}" destId="{5C08E95D-1B2F-4B55-9E45-A121475CC9A2}" srcOrd="0" destOrd="0" presId="urn:microsoft.com/office/officeart/2008/layout/TitlePictureLineup"/>
    <dgm:cxn modelId="{D8F1219C-40AA-4634-976A-49F5623DF7A0}" type="presOf" srcId="{E121DF2C-D466-4CCD-BA89-C071324A1D0D}" destId="{CF20A9C1-BF2B-42AB-9403-5983983A5F51}" srcOrd="0" destOrd="0" presId="urn:microsoft.com/office/officeart/2008/layout/TitlePictureLineup"/>
    <dgm:cxn modelId="{3AC7199D-6E6C-41FC-B97B-EB24D692DFA9}" srcId="{E121DF2C-D466-4CCD-BA89-C071324A1D0D}" destId="{EDEDB8FB-FB99-46FF-B13A-F0352024F0D5}" srcOrd="0" destOrd="0" parTransId="{D024F1AD-379D-45D3-A5F3-9D2260AB6A13}" sibTransId="{2A33699C-2B37-4A9D-8A1A-F8A27F358FAE}"/>
    <dgm:cxn modelId="{448658BD-92E4-40DB-B4B2-75C22B4BED29}" srcId="{D24D6F4E-5C48-400A-9CF0-0294A29B629A}" destId="{23BF23D6-BA2A-4627-841D-ACF59E548A65}" srcOrd="0" destOrd="0" parTransId="{C5A67EFC-CFF6-4188-824B-5151B65CDC7A}" sibTransId="{BCEA3F7A-FC05-496F-A6A0-46AC4116CD8E}"/>
    <dgm:cxn modelId="{B76CF5C6-C24B-4AC4-A15E-D149F3B7FF48}" type="presOf" srcId="{20BBA55A-D335-48C2-8653-B48415DA52AB}" destId="{27239CAA-B74D-4A3A-9983-33ED45554FC5}" srcOrd="0" destOrd="0" presId="urn:microsoft.com/office/officeart/2008/layout/TitlePictureLineup"/>
    <dgm:cxn modelId="{D125D2CE-EDB3-477E-89DF-4398E47AE744}" srcId="{D24D6F4E-5C48-400A-9CF0-0294A29B629A}" destId="{E121DF2C-D466-4CCD-BA89-C071324A1D0D}" srcOrd="2" destOrd="0" parTransId="{7D5E1882-A040-4D71-BEAE-9A7547EFD508}" sibTransId="{37439973-091F-4A4C-9068-CF0E91536DF8}"/>
    <dgm:cxn modelId="{3491ECCF-EFB6-4520-8D8A-71AE354D34A1}" type="presOf" srcId="{EDEDB8FB-FB99-46FF-B13A-F0352024F0D5}" destId="{204ECE02-1029-4953-BE9E-7943EB4C8DA0}" srcOrd="0" destOrd="0" presId="urn:microsoft.com/office/officeart/2008/layout/TitlePictureLineup"/>
    <dgm:cxn modelId="{6C1555D9-A194-447F-B177-35AC8B6AB004}" type="presOf" srcId="{D24D6F4E-5C48-400A-9CF0-0294A29B629A}" destId="{271E4646-547B-4EDC-B098-DFDA6954B904}" srcOrd="0" destOrd="0" presId="urn:microsoft.com/office/officeart/2008/layout/TitlePictureLineup"/>
    <dgm:cxn modelId="{588C25E7-0F04-4AD8-ABCF-E714D5D963C3}" type="presOf" srcId="{1CDE3E61-52B9-404D-98A5-9B5EE4F7538C}" destId="{3B93971F-3007-4183-AB09-6E285529D90D}" srcOrd="0" destOrd="0" presId="urn:microsoft.com/office/officeart/2008/layout/TitlePictureLineup"/>
    <dgm:cxn modelId="{145B99EB-9B84-4B55-9EEE-A4BCC9ACA089}" type="presParOf" srcId="{271E4646-547B-4EDC-B098-DFDA6954B904}" destId="{8846DF77-F9FD-4572-9818-F437A9CF4D99}" srcOrd="0" destOrd="0" presId="urn:microsoft.com/office/officeart/2008/layout/TitlePictureLineup"/>
    <dgm:cxn modelId="{4FAF7761-AD82-4247-A1D9-985DD0468D1B}" type="presParOf" srcId="{8846DF77-F9FD-4572-9818-F437A9CF4D99}" destId="{10F85D62-6CF8-46AD-951F-D99F7A691541}" srcOrd="0" destOrd="0" presId="urn:microsoft.com/office/officeart/2008/layout/TitlePictureLineup"/>
    <dgm:cxn modelId="{1B552FD9-E6C5-459D-B845-2D58F961C80E}" type="presParOf" srcId="{8846DF77-F9FD-4572-9818-F437A9CF4D99}" destId="{40919F78-3DCE-4B78-BB2D-08EA5A9D9DD9}" srcOrd="1" destOrd="0" presId="urn:microsoft.com/office/officeart/2008/layout/TitlePictureLineup"/>
    <dgm:cxn modelId="{7466ED84-2B21-4FDA-B7E8-BA37256EB588}" type="presParOf" srcId="{8846DF77-F9FD-4572-9818-F437A9CF4D99}" destId="{F4FC11CE-C438-405B-BFEA-90CF04B93F6D}" srcOrd="2" destOrd="0" presId="urn:microsoft.com/office/officeart/2008/layout/TitlePictureLineup"/>
    <dgm:cxn modelId="{0B2868E9-69DF-42AA-A009-3245E3B62DF7}" type="presParOf" srcId="{8846DF77-F9FD-4572-9818-F437A9CF4D99}" destId="{23754E91-4241-4DCE-9AB4-B9878723A1B3}" srcOrd="3" destOrd="0" presId="urn:microsoft.com/office/officeart/2008/layout/TitlePictureLineup"/>
    <dgm:cxn modelId="{41644679-3D9F-4C5B-B401-73B5705571BC}" type="presParOf" srcId="{271E4646-547B-4EDC-B098-DFDA6954B904}" destId="{B36E79CE-E882-4749-B795-B97AC84040C2}" srcOrd="1" destOrd="0" presId="urn:microsoft.com/office/officeart/2008/layout/TitlePictureLineup"/>
    <dgm:cxn modelId="{CE7ADFC5-14A4-4BAF-A054-29494B9B1523}" type="presParOf" srcId="{271E4646-547B-4EDC-B098-DFDA6954B904}" destId="{48055C61-5795-484D-AA44-B5FC4D1D5830}" srcOrd="2" destOrd="0" presId="urn:microsoft.com/office/officeart/2008/layout/TitlePictureLineup"/>
    <dgm:cxn modelId="{17B10301-FC40-45E6-A8BD-21F7CACC11FF}" type="presParOf" srcId="{48055C61-5795-484D-AA44-B5FC4D1D5830}" destId="{997DD4AA-F1F9-45D2-96CA-F1412F613C1E}" srcOrd="0" destOrd="0" presId="urn:microsoft.com/office/officeart/2008/layout/TitlePictureLineup"/>
    <dgm:cxn modelId="{02B17F3D-B177-4289-B28B-B4456A2765CD}" type="presParOf" srcId="{48055C61-5795-484D-AA44-B5FC4D1D5830}" destId="{A0DBEB68-DCDF-4DB0-AE02-D1A6C339F657}" srcOrd="1" destOrd="0" presId="urn:microsoft.com/office/officeart/2008/layout/TitlePictureLineup"/>
    <dgm:cxn modelId="{F5F5FAE2-4FB4-47CD-937A-38BF306615A2}" type="presParOf" srcId="{48055C61-5795-484D-AA44-B5FC4D1D5830}" destId="{3B93971F-3007-4183-AB09-6E285529D90D}" srcOrd="2" destOrd="0" presId="urn:microsoft.com/office/officeart/2008/layout/TitlePictureLineup"/>
    <dgm:cxn modelId="{28BC2580-F9B0-4FC5-B3A6-F8C29C474DEA}" type="presParOf" srcId="{48055C61-5795-484D-AA44-B5FC4D1D5830}" destId="{5C08E95D-1B2F-4B55-9E45-A121475CC9A2}" srcOrd="3" destOrd="0" presId="urn:microsoft.com/office/officeart/2008/layout/TitlePictureLineup"/>
    <dgm:cxn modelId="{9A173DDC-5B7C-49A9-AE85-CBB6D00D21F1}" type="presParOf" srcId="{271E4646-547B-4EDC-B098-DFDA6954B904}" destId="{3114A6E5-7F55-41EA-886F-96E9E5C40351}" srcOrd="3" destOrd="0" presId="urn:microsoft.com/office/officeart/2008/layout/TitlePictureLineup"/>
    <dgm:cxn modelId="{3EBC97A1-261B-40BC-974B-78AF2A7FAAD0}" type="presParOf" srcId="{271E4646-547B-4EDC-B098-DFDA6954B904}" destId="{564B2115-15F8-4033-B16A-2D195C63D47E}" srcOrd="4" destOrd="0" presId="urn:microsoft.com/office/officeart/2008/layout/TitlePictureLineup"/>
    <dgm:cxn modelId="{C7A1C21F-3B30-4E9A-A2B2-807A9B10E4FC}" type="presParOf" srcId="{564B2115-15F8-4033-B16A-2D195C63D47E}" destId="{D7DAB3CF-82F3-4477-BA6F-894D18C3E3F8}" srcOrd="0" destOrd="0" presId="urn:microsoft.com/office/officeart/2008/layout/TitlePictureLineup"/>
    <dgm:cxn modelId="{31057ED6-298F-49C7-93B0-43A81E0ABCED}" type="presParOf" srcId="{564B2115-15F8-4033-B16A-2D195C63D47E}" destId="{8A608068-C74E-454C-AD59-7BACE4E24F46}" srcOrd="1" destOrd="0" presId="urn:microsoft.com/office/officeart/2008/layout/TitlePictureLineup"/>
    <dgm:cxn modelId="{E55278B1-34D0-495B-8B42-CC333294067A}" type="presParOf" srcId="{564B2115-15F8-4033-B16A-2D195C63D47E}" destId="{204ECE02-1029-4953-BE9E-7943EB4C8DA0}" srcOrd="2" destOrd="0" presId="urn:microsoft.com/office/officeart/2008/layout/TitlePictureLineup"/>
    <dgm:cxn modelId="{7203F642-F26A-4653-B4B2-2049820F8465}" type="presParOf" srcId="{564B2115-15F8-4033-B16A-2D195C63D47E}" destId="{CF20A9C1-BF2B-42AB-9403-5983983A5F51}" srcOrd="3" destOrd="0" presId="urn:microsoft.com/office/officeart/2008/layout/TitlePictureLineup"/>
    <dgm:cxn modelId="{BB6B47ED-97EA-4A05-A164-20C9B3BA74B8}" type="presParOf" srcId="{271E4646-547B-4EDC-B098-DFDA6954B904}" destId="{9F5C4804-3CE8-462C-8AF4-E0B2A4460123}" srcOrd="5" destOrd="0" presId="urn:microsoft.com/office/officeart/2008/layout/TitlePictureLineup"/>
    <dgm:cxn modelId="{8B4DA13C-12D6-4550-8667-822D9F20DBA4}" type="presParOf" srcId="{271E4646-547B-4EDC-B098-DFDA6954B904}" destId="{F531A1F1-171F-409D-8DED-203E95518664}" srcOrd="6" destOrd="0" presId="urn:microsoft.com/office/officeart/2008/layout/TitlePictureLineup"/>
    <dgm:cxn modelId="{7C28D287-916B-4F25-AE37-3A2FFB414CC4}" type="presParOf" srcId="{F531A1F1-171F-409D-8DED-203E95518664}" destId="{8CE39F4D-AC66-432C-932F-EC6755031EF3}" srcOrd="0" destOrd="0" presId="urn:microsoft.com/office/officeart/2008/layout/TitlePictureLineup"/>
    <dgm:cxn modelId="{B6B010EE-E633-438B-9FFA-ED84A13FBD30}" type="presParOf" srcId="{F531A1F1-171F-409D-8DED-203E95518664}" destId="{1B7DAB2C-11E6-46DA-A676-23724C183925}" srcOrd="1" destOrd="0" presId="urn:microsoft.com/office/officeart/2008/layout/TitlePictureLineup"/>
    <dgm:cxn modelId="{4BB40537-6776-4F65-B4AF-ECEC295CEEDA}" type="presParOf" srcId="{F531A1F1-171F-409D-8DED-203E95518664}" destId="{8484FC21-A03E-4D4D-AC8A-B96A513EDC04}" srcOrd="2" destOrd="0" presId="urn:microsoft.com/office/officeart/2008/layout/TitlePictureLineup"/>
    <dgm:cxn modelId="{62E154F0-5780-4DE6-BD78-C4A6196DED45}" type="presParOf" srcId="{F531A1F1-171F-409D-8DED-203E95518664}" destId="{27239CAA-B74D-4A3A-9983-33ED45554FC5}" srcOrd="3" destOrd="0" presId="urn:microsoft.com/office/officeart/2008/layout/TitlePictureLineup"/>
    <dgm:cxn modelId="{B41B01B9-AD97-4093-A9D0-24FD172F18B1}" type="presParOf" srcId="{271E4646-547B-4EDC-B098-DFDA6954B904}" destId="{CD12A2D1-0E14-4BD4-9CC3-8D04ED3DBFF5}" srcOrd="7" destOrd="0" presId="urn:microsoft.com/office/officeart/2008/layout/TitlePictureLineup"/>
    <dgm:cxn modelId="{81BF0D95-53F2-4801-9DCE-7E2A533B6D20}" type="presParOf" srcId="{271E4646-547B-4EDC-B098-DFDA6954B904}" destId="{C2D33B3D-602F-45BB-A810-941C74012B50}" srcOrd="8" destOrd="0" presId="urn:microsoft.com/office/officeart/2008/layout/TitlePictureLineup"/>
    <dgm:cxn modelId="{B92E3461-A1F5-4749-BF6C-ECB87F54B99F}" type="presParOf" srcId="{C2D33B3D-602F-45BB-A810-941C74012B50}" destId="{49222B27-225D-4734-92CB-7697AEC98F37}" srcOrd="0" destOrd="0" presId="urn:microsoft.com/office/officeart/2008/layout/TitlePictureLineup"/>
    <dgm:cxn modelId="{D6966AEE-7988-4DDA-BE2A-588FC61177C2}" type="presParOf" srcId="{C2D33B3D-602F-45BB-A810-941C74012B50}" destId="{1131E26A-8835-4D97-8350-677C8C320BC0}" srcOrd="1" destOrd="0" presId="urn:microsoft.com/office/officeart/2008/layout/TitlePictureLineup"/>
    <dgm:cxn modelId="{62A545C0-9D20-4147-B7C2-7036ACD535A2}" type="presParOf" srcId="{C2D33B3D-602F-45BB-A810-941C74012B50}" destId="{DFF83BB6-B024-492C-BEA8-1B7F75C56C1F}" srcOrd="2" destOrd="0" presId="urn:microsoft.com/office/officeart/2008/layout/TitlePictureLineup"/>
    <dgm:cxn modelId="{B760ADB2-48EE-409A-A0F7-0FE544F12056}" type="presParOf" srcId="{C2D33B3D-602F-45BB-A810-941C74012B50}" destId="{4DB44A58-90D6-430A-8AA0-F940EB65D86C}"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F51CB-1597-458E-B325-571ED8EAD31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ZA"/>
        </a:p>
      </dgm:t>
    </dgm:pt>
    <dgm:pt modelId="{A6624D68-056D-405C-BE4C-F7E7BC579E3F}">
      <dgm:prSet phldrT="[Text]" custT="1"/>
      <dgm:spPr/>
      <dgm:t>
        <a:bodyPr/>
        <a:lstStyle/>
        <a:p>
          <a:endParaRPr lang="en-ZA" sz="1600" b="1" dirty="0">
            <a:effectLst>
              <a:outerShdw blurRad="38100" dist="38100" dir="2700000" algn="tl">
                <a:srgbClr val="000000">
                  <a:alpha val="43137"/>
                </a:srgbClr>
              </a:outerShdw>
            </a:effectLst>
          </a:endParaRPr>
        </a:p>
        <a:p>
          <a:r>
            <a:rPr lang="en-ZA" sz="1600" b="1" dirty="0">
              <a:effectLst>
                <a:outerShdw blurRad="38100" dist="38100" dir="2700000" algn="tl">
                  <a:srgbClr val="000000">
                    <a:alpha val="43137"/>
                  </a:srgbClr>
                </a:outerShdw>
              </a:effectLst>
            </a:rPr>
            <a:t>2020-21</a:t>
          </a:r>
        </a:p>
        <a:p>
          <a:r>
            <a:rPr lang="en-ZA" sz="1600" b="1" dirty="0">
              <a:effectLst>
                <a:outerShdw blurRad="38100" dist="38100" dir="2700000" algn="tl">
                  <a:srgbClr val="000000">
                    <a:alpha val="43137"/>
                  </a:srgbClr>
                </a:outerShdw>
              </a:effectLst>
            </a:rPr>
            <a:t>Budget</a:t>
          </a:r>
        </a:p>
        <a:p>
          <a:endParaRPr lang="en-ZA" sz="1600" b="1" dirty="0">
            <a:effectLst>
              <a:outerShdw blurRad="38100" dist="38100" dir="2700000" algn="tl">
                <a:srgbClr val="000000">
                  <a:alpha val="43137"/>
                </a:srgbClr>
              </a:outerShdw>
            </a:effectLst>
          </a:endParaRPr>
        </a:p>
        <a:p>
          <a:endParaRPr lang="en-ZA" sz="1600" b="1" dirty="0">
            <a:effectLst>
              <a:outerShdw blurRad="38100" dist="38100" dir="2700000" algn="tl">
                <a:srgbClr val="000000">
                  <a:alpha val="43137"/>
                </a:srgbClr>
              </a:outerShdw>
            </a:effectLst>
          </a:endParaRPr>
        </a:p>
        <a:p>
          <a:endParaRPr lang="en-ZA" sz="1600" b="1" dirty="0">
            <a:effectLst>
              <a:outerShdw blurRad="38100" dist="38100" dir="2700000" algn="tl">
                <a:srgbClr val="000000">
                  <a:alpha val="43137"/>
                </a:srgbClr>
              </a:outerShdw>
            </a:effectLst>
          </a:endParaRPr>
        </a:p>
      </dgm:t>
    </dgm:pt>
    <dgm:pt modelId="{9AEC44B2-8450-456B-8D0C-9A9C1C7E8116}" type="parTrans" cxnId="{082445FE-1836-4479-BDFE-393267C4F5BF}">
      <dgm:prSet/>
      <dgm:spPr/>
      <dgm:t>
        <a:bodyPr/>
        <a:lstStyle/>
        <a:p>
          <a:endParaRPr lang="en-ZA"/>
        </a:p>
      </dgm:t>
    </dgm:pt>
    <dgm:pt modelId="{DAF5FB14-815A-4D4C-9A53-A859F78E2651}" type="sibTrans" cxnId="{082445FE-1836-4479-BDFE-393267C4F5BF}">
      <dgm:prSet/>
      <dgm:spPr/>
      <dgm:t>
        <a:bodyPr/>
        <a:lstStyle/>
        <a:p>
          <a:endParaRPr lang="en-ZA"/>
        </a:p>
      </dgm:t>
    </dgm:pt>
    <dgm:pt modelId="{4EBEED69-3C08-4E12-A3D1-B0FA31152AB4}">
      <dgm:prSet phldrT="[Text]" custT="1"/>
      <dgm:spPr/>
      <dgm:t>
        <a:bodyPr/>
        <a:lstStyle/>
        <a:p>
          <a:endParaRPr lang="en-ZA" sz="1600" b="1" dirty="0">
            <a:effectLst>
              <a:outerShdw blurRad="38100" dist="38100" dir="2700000" algn="tl">
                <a:srgbClr val="000000">
                  <a:alpha val="43137"/>
                </a:srgbClr>
              </a:outerShdw>
            </a:effectLst>
          </a:endParaRPr>
        </a:p>
        <a:p>
          <a:r>
            <a:rPr lang="en-ZA" sz="1600" b="1" dirty="0">
              <a:effectLst>
                <a:outerShdw blurRad="38100" dist="38100" dir="2700000" algn="tl">
                  <a:srgbClr val="000000">
                    <a:alpha val="43137"/>
                  </a:srgbClr>
                </a:outerShdw>
              </a:effectLst>
            </a:rPr>
            <a:t>2022-23</a:t>
          </a:r>
        </a:p>
        <a:p>
          <a:r>
            <a:rPr lang="en-ZA" sz="1600" b="1" dirty="0">
              <a:effectLst>
                <a:outerShdw blurRad="38100" dist="38100" dir="2700000" algn="tl">
                  <a:srgbClr val="000000">
                    <a:alpha val="43137"/>
                  </a:srgbClr>
                </a:outerShdw>
              </a:effectLst>
            </a:rPr>
            <a:t>Forecast</a:t>
          </a:r>
        </a:p>
        <a:p>
          <a:endParaRPr lang="en-ZA" sz="1600" b="1" dirty="0">
            <a:effectLst>
              <a:outerShdw blurRad="38100" dist="38100" dir="2700000" algn="tl">
                <a:srgbClr val="000000">
                  <a:alpha val="43137"/>
                </a:srgbClr>
              </a:outerShdw>
            </a:effectLst>
          </a:endParaRPr>
        </a:p>
        <a:p>
          <a:endParaRPr lang="en-ZA" sz="1600" b="1" dirty="0">
            <a:effectLst>
              <a:outerShdw blurRad="38100" dist="38100" dir="2700000" algn="tl">
                <a:srgbClr val="000000">
                  <a:alpha val="43137"/>
                </a:srgbClr>
              </a:outerShdw>
            </a:effectLst>
          </a:endParaRPr>
        </a:p>
        <a:p>
          <a:endParaRPr lang="en-ZA" sz="1600" b="1" dirty="0">
            <a:effectLst>
              <a:outerShdw blurRad="38100" dist="38100" dir="2700000" algn="tl">
                <a:srgbClr val="000000">
                  <a:alpha val="43137"/>
                </a:srgbClr>
              </a:outerShdw>
            </a:effectLst>
          </a:endParaRPr>
        </a:p>
      </dgm:t>
    </dgm:pt>
    <dgm:pt modelId="{C416CEB7-FAEA-48F0-9A65-2D6F9D50BE40}" type="parTrans" cxnId="{C5E03A37-0114-47DD-B306-0925D20334F8}">
      <dgm:prSet/>
      <dgm:spPr/>
      <dgm:t>
        <a:bodyPr/>
        <a:lstStyle/>
        <a:p>
          <a:endParaRPr lang="en-ZA"/>
        </a:p>
      </dgm:t>
    </dgm:pt>
    <dgm:pt modelId="{1529AA33-7751-489C-A492-06701C8E9CAD}" type="sibTrans" cxnId="{C5E03A37-0114-47DD-B306-0925D20334F8}">
      <dgm:prSet/>
      <dgm:spPr/>
      <dgm:t>
        <a:bodyPr/>
        <a:lstStyle/>
        <a:p>
          <a:endParaRPr lang="en-ZA"/>
        </a:p>
      </dgm:t>
    </dgm:pt>
    <dgm:pt modelId="{F4D99B65-2394-4D4A-8F0A-857396067C70}">
      <dgm:prSet custT="1"/>
      <dgm:spPr/>
      <dgm:t>
        <a:bodyPr/>
        <a:lstStyle/>
        <a:p>
          <a:pPr algn="l"/>
          <a:r>
            <a:rPr lang="en-ZA" sz="1600" b="1" dirty="0">
              <a:effectLst>
                <a:outerShdw blurRad="38100" dist="38100" dir="2700000" algn="tl">
                  <a:srgbClr val="000000">
                    <a:alpha val="43137"/>
                  </a:srgbClr>
                </a:outerShdw>
              </a:effectLst>
            </a:rPr>
            <a:t>     </a:t>
          </a:r>
        </a:p>
        <a:p>
          <a:pPr algn="l"/>
          <a:r>
            <a:rPr lang="en-ZA" sz="1600" b="1" dirty="0">
              <a:effectLst>
                <a:outerShdw blurRad="38100" dist="38100" dir="2700000" algn="tl">
                  <a:srgbClr val="000000">
                    <a:alpha val="43137"/>
                  </a:srgbClr>
                </a:outerShdw>
              </a:effectLst>
            </a:rPr>
            <a:t> 2019—20</a:t>
          </a:r>
        </a:p>
        <a:p>
          <a:pPr algn="l"/>
          <a:r>
            <a:rPr lang="en-ZA" sz="1600" b="1" dirty="0">
              <a:effectLst>
                <a:outerShdw blurRad="38100" dist="38100" dir="2700000" algn="tl">
                  <a:srgbClr val="000000">
                    <a:alpha val="43137"/>
                  </a:srgbClr>
                </a:outerShdw>
              </a:effectLst>
            </a:rPr>
            <a:t>Adj. Budget</a:t>
          </a:r>
        </a:p>
        <a:p>
          <a:pPr algn="l"/>
          <a:endParaRPr lang="en-ZA" sz="1600" b="1" dirty="0">
            <a:effectLst>
              <a:outerShdw blurRad="38100" dist="38100" dir="2700000" algn="tl">
                <a:srgbClr val="000000">
                  <a:alpha val="43137"/>
                </a:srgbClr>
              </a:outerShdw>
            </a:effectLst>
          </a:endParaRPr>
        </a:p>
        <a:p>
          <a:pPr algn="l"/>
          <a:endParaRPr lang="en-ZA" sz="1600" b="1" dirty="0">
            <a:effectLst>
              <a:outerShdw blurRad="38100" dist="38100" dir="2700000" algn="tl">
                <a:srgbClr val="000000">
                  <a:alpha val="43137"/>
                </a:srgbClr>
              </a:outerShdw>
            </a:effectLst>
          </a:endParaRPr>
        </a:p>
        <a:p>
          <a:pPr algn="l"/>
          <a:endParaRPr lang="en-ZA" sz="1600" b="1" dirty="0">
            <a:effectLst>
              <a:outerShdw blurRad="38100" dist="38100" dir="2700000" algn="tl">
                <a:srgbClr val="000000">
                  <a:alpha val="43137"/>
                </a:srgbClr>
              </a:outerShdw>
            </a:effectLst>
          </a:endParaRPr>
        </a:p>
      </dgm:t>
    </dgm:pt>
    <dgm:pt modelId="{FDD803F3-02F1-4354-8F03-CCB8B7383DE0}" type="parTrans" cxnId="{F16A1C21-B5C7-49F9-92DE-A1BA0201EB2F}">
      <dgm:prSet/>
      <dgm:spPr/>
      <dgm:t>
        <a:bodyPr/>
        <a:lstStyle/>
        <a:p>
          <a:endParaRPr lang="en-ZA"/>
        </a:p>
      </dgm:t>
    </dgm:pt>
    <dgm:pt modelId="{DCFF9B35-D450-40FE-AB95-E78DD8E76FC6}" type="sibTrans" cxnId="{F16A1C21-B5C7-49F9-92DE-A1BA0201EB2F}">
      <dgm:prSet/>
      <dgm:spPr/>
      <dgm:t>
        <a:bodyPr/>
        <a:lstStyle/>
        <a:p>
          <a:endParaRPr lang="en-ZA"/>
        </a:p>
      </dgm:t>
    </dgm:pt>
    <dgm:pt modelId="{499ABD54-3995-4A6C-8B84-80A50E449A48}">
      <dgm:prSet custT="1"/>
      <dgm:spPr>
        <a:scene3d>
          <a:camera prst="orthographicFront"/>
          <a:lightRig rig="threePt" dir="t"/>
        </a:scene3d>
        <a:sp3d>
          <a:bevelT/>
        </a:sp3d>
      </dgm:spPr>
      <dgm:t>
        <a:bodyPr/>
        <a:lstStyle/>
        <a:p>
          <a:endParaRPr lang="en-ZA" sz="1600" b="1" dirty="0">
            <a:effectLst>
              <a:outerShdw blurRad="38100" dist="38100" dir="2700000" algn="tl">
                <a:srgbClr val="000000">
                  <a:alpha val="43137"/>
                </a:srgbClr>
              </a:outerShdw>
            </a:effectLst>
          </a:endParaRPr>
        </a:p>
        <a:p>
          <a:r>
            <a:rPr lang="en-ZA" sz="1600" b="1" dirty="0">
              <a:effectLst>
                <a:outerShdw blurRad="38100" dist="38100" dir="2700000" algn="tl">
                  <a:srgbClr val="000000">
                    <a:alpha val="43137"/>
                  </a:srgbClr>
                </a:outerShdw>
              </a:effectLst>
            </a:rPr>
            <a:t>Component</a:t>
          </a:r>
        </a:p>
        <a:p>
          <a:endParaRPr lang="en-ZA" sz="1600" b="1" dirty="0">
            <a:effectLst>
              <a:outerShdw blurRad="38100" dist="38100" dir="2700000" algn="tl">
                <a:srgbClr val="000000">
                  <a:alpha val="43137"/>
                </a:srgbClr>
              </a:outerShdw>
            </a:effectLst>
          </a:endParaRPr>
        </a:p>
        <a:p>
          <a:endParaRPr lang="en-ZA" sz="1600" b="1" dirty="0">
            <a:effectLst>
              <a:outerShdw blurRad="38100" dist="38100" dir="2700000" algn="tl">
                <a:srgbClr val="000000">
                  <a:alpha val="43137"/>
                </a:srgbClr>
              </a:outerShdw>
            </a:effectLst>
          </a:endParaRPr>
        </a:p>
        <a:p>
          <a:endParaRPr lang="en-ZA" sz="1600" b="1" dirty="0">
            <a:effectLst>
              <a:outerShdw blurRad="38100" dist="38100" dir="2700000" algn="tl">
                <a:srgbClr val="000000">
                  <a:alpha val="43137"/>
                </a:srgbClr>
              </a:outerShdw>
            </a:effectLst>
          </a:endParaRPr>
        </a:p>
      </dgm:t>
    </dgm:pt>
    <dgm:pt modelId="{D022FD1C-CA6E-4783-A88B-45D7E55BF83B}" type="parTrans" cxnId="{57BCB80B-B700-4CD8-AACE-8F8FB4EA492E}">
      <dgm:prSet/>
      <dgm:spPr/>
      <dgm:t>
        <a:bodyPr/>
        <a:lstStyle/>
        <a:p>
          <a:endParaRPr lang="en-ZA"/>
        </a:p>
      </dgm:t>
    </dgm:pt>
    <dgm:pt modelId="{848F8D8F-4915-4D4D-8B50-7D7E8489E4FD}" type="sibTrans" cxnId="{57BCB80B-B700-4CD8-AACE-8F8FB4EA492E}">
      <dgm:prSet/>
      <dgm:spPr/>
      <dgm:t>
        <a:bodyPr/>
        <a:lstStyle/>
        <a:p>
          <a:endParaRPr lang="en-ZA"/>
        </a:p>
      </dgm:t>
    </dgm:pt>
    <dgm:pt modelId="{321A9589-E763-4129-B716-167F49463C2D}">
      <dgm:prSet phldrT="[Text]" custT="1"/>
      <dgm:spPr/>
      <dgm:t>
        <a:bodyPr/>
        <a:lstStyle/>
        <a:p>
          <a:endParaRPr lang="en-ZA" sz="1600" b="1" dirty="0">
            <a:effectLst>
              <a:outerShdw blurRad="38100" dist="38100" dir="2700000" algn="tl">
                <a:srgbClr val="000000">
                  <a:alpha val="43137"/>
                </a:srgbClr>
              </a:outerShdw>
            </a:effectLst>
          </a:endParaRPr>
        </a:p>
        <a:p>
          <a:r>
            <a:rPr lang="en-ZA" sz="1600" b="1" dirty="0">
              <a:effectLst>
                <a:outerShdw blurRad="38100" dist="38100" dir="2700000" algn="tl">
                  <a:srgbClr val="000000">
                    <a:alpha val="43137"/>
                  </a:srgbClr>
                </a:outerShdw>
              </a:effectLst>
            </a:rPr>
            <a:t>2021-22</a:t>
          </a:r>
        </a:p>
        <a:p>
          <a:r>
            <a:rPr lang="en-ZA" sz="1600" b="1" dirty="0">
              <a:effectLst>
                <a:outerShdw blurRad="38100" dist="38100" dir="2700000" algn="tl">
                  <a:srgbClr val="000000">
                    <a:alpha val="43137"/>
                  </a:srgbClr>
                </a:outerShdw>
              </a:effectLst>
            </a:rPr>
            <a:t>Forecast</a:t>
          </a:r>
        </a:p>
        <a:p>
          <a:endParaRPr lang="en-ZA" sz="1600" b="1" dirty="0">
            <a:effectLst>
              <a:outerShdw blurRad="38100" dist="38100" dir="2700000" algn="tl">
                <a:srgbClr val="000000">
                  <a:alpha val="43137"/>
                </a:srgbClr>
              </a:outerShdw>
            </a:effectLst>
          </a:endParaRPr>
        </a:p>
        <a:p>
          <a:endParaRPr lang="en-ZA" sz="1600" b="1" dirty="0">
            <a:effectLst>
              <a:outerShdw blurRad="38100" dist="38100" dir="2700000" algn="tl">
                <a:srgbClr val="000000">
                  <a:alpha val="43137"/>
                </a:srgbClr>
              </a:outerShdw>
            </a:effectLst>
          </a:endParaRPr>
        </a:p>
        <a:p>
          <a:endParaRPr lang="en-ZA" sz="1600" b="1" dirty="0">
            <a:effectLst>
              <a:outerShdw blurRad="38100" dist="38100" dir="2700000" algn="tl">
                <a:srgbClr val="000000">
                  <a:alpha val="43137"/>
                </a:srgbClr>
              </a:outerShdw>
            </a:effectLst>
          </a:endParaRPr>
        </a:p>
      </dgm:t>
    </dgm:pt>
    <dgm:pt modelId="{67CFF846-918F-412D-97CA-393F0D1D3E98}" type="sibTrans" cxnId="{17EDAEDE-2E08-40D5-A3CC-FB35D7D0EC65}">
      <dgm:prSet/>
      <dgm:spPr/>
      <dgm:t>
        <a:bodyPr/>
        <a:lstStyle/>
        <a:p>
          <a:endParaRPr lang="en-ZA"/>
        </a:p>
      </dgm:t>
    </dgm:pt>
    <dgm:pt modelId="{E05691DC-796F-486B-AFE7-77E7EDB35B6A}" type="parTrans" cxnId="{17EDAEDE-2E08-40D5-A3CC-FB35D7D0EC65}">
      <dgm:prSet/>
      <dgm:spPr/>
      <dgm:t>
        <a:bodyPr/>
        <a:lstStyle/>
        <a:p>
          <a:endParaRPr lang="en-ZA"/>
        </a:p>
      </dgm:t>
    </dgm:pt>
    <dgm:pt modelId="{A501DA12-1FE4-4BC4-983F-5749D3DB01DD}" type="pres">
      <dgm:prSet presAssocID="{669F51CB-1597-458E-B325-571ED8EAD31E}" presName="theList" presStyleCnt="0">
        <dgm:presLayoutVars>
          <dgm:dir/>
          <dgm:animLvl val="lvl"/>
          <dgm:resizeHandles val="exact"/>
        </dgm:presLayoutVars>
      </dgm:prSet>
      <dgm:spPr/>
    </dgm:pt>
    <dgm:pt modelId="{60716117-C3A9-4397-AA37-F01FB5BC5223}" type="pres">
      <dgm:prSet presAssocID="{499ABD54-3995-4A6C-8B84-80A50E449A48}" presName="compNode" presStyleCnt="0"/>
      <dgm:spPr/>
    </dgm:pt>
    <dgm:pt modelId="{9D460570-FAB8-4A7F-B27A-4802EA705AC4}" type="pres">
      <dgm:prSet presAssocID="{499ABD54-3995-4A6C-8B84-80A50E449A48}" presName="aNode" presStyleLbl="bgShp" presStyleIdx="0" presStyleCnt="5" custScaleX="210877" custScaleY="100000" custLinFactNeighborX="-20087"/>
      <dgm:spPr>
        <a:prstGeom prst="flowChartAlternateProcess">
          <a:avLst/>
        </a:prstGeom>
      </dgm:spPr>
    </dgm:pt>
    <dgm:pt modelId="{471B2140-54EA-4C9F-A455-86E6D6472AA6}" type="pres">
      <dgm:prSet presAssocID="{499ABD54-3995-4A6C-8B84-80A50E449A48}" presName="textNode" presStyleLbl="bgShp" presStyleIdx="0" presStyleCnt="5"/>
      <dgm:spPr/>
    </dgm:pt>
    <dgm:pt modelId="{931666CF-8E55-449A-8339-44C85E4491DF}" type="pres">
      <dgm:prSet presAssocID="{499ABD54-3995-4A6C-8B84-80A50E449A48}" presName="compChildNode" presStyleCnt="0"/>
      <dgm:spPr/>
    </dgm:pt>
    <dgm:pt modelId="{ACE7A475-2035-4C7F-8359-7C58C83CFBFB}" type="pres">
      <dgm:prSet presAssocID="{499ABD54-3995-4A6C-8B84-80A50E449A48}" presName="theInnerList" presStyleCnt="0"/>
      <dgm:spPr/>
    </dgm:pt>
    <dgm:pt modelId="{90AF9F71-AFC0-481A-8421-8533FD14D8B7}" type="pres">
      <dgm:prSet presAssocID="{499ABD54-3995-4A6C-8B84-80A50E449A48}" presName="aSpace" presStyleCnt="0"/>
      <dgm:spPr/>
    </dgm:pt>
    <dgm:pt modelId="{7F338010-D3F9-4AB9-B591-3FCF4FCDCF66}" type="pres">
      <dgm:prSet presAssocID="{F4D99B65-2394-4D4A-8F0A-857396067C70}" presName="compNode" presStyleCnt="0"/>
      <dgm:spPr/>
    </dgm:pt>
    <dgm:pt modelId="{FF147240-C89D-49F7-BD27-B735B4E36677}" type="pres">
      <dgm:prSet presAssocID="{F4D99B65-2394-4D4A-8F0A-857396067C70}" presName="aNode" presStyleLbl="bgShp" presStyleIdx="1" presStyleCnt="5" custScaleX="148969" custLinFactNeighborX="1817" custLinFactNeighborY="0"/>
      <dgm:spPr/>
    </dgm:pt>
    <dgm:pt modelId="{779B1429-2DAC-49A6-8A33-EEA8449D20A7}" type="pres">
      <dgm:prSet presAssocID="{F4D99B65-2394-4D4A-8F0A-857396067C70}" presName="textNode" presStyleLbl="bgShp" presStyleIdx="1" presStyleCnt="5"/>
      <dgm:spPr/>
    </dgm:pt>
    <dgm:pt modelId="{F54312CB-1FA7-49EE-8FA6-BD139A8BC28A}" type="pres">
      <dgm:prSet presAssocID="{F4D99B65-2394-4D4A-8F0A-857396067C70}" presName="compChildNode" presStyleCnt="0"/>
      <dgm:spPr/>
    </dgm:pt>
    <dgm:pt modelId="{B0311FA9-B759-41D0-AE92-04B58C9DC89F}" type="pres">
      <dgm:prSet presAssocID="{F4D99B65-2394-4D4A-8F0A-857396067C70}" presName="theInnerList" presStyleCnt="0"/>
      <dgm:spPr/>
    </dgm:pt>
    <dgm:pt modelId="{C05F304E-33EB-4505-8268-697C8F7DAEFC}" type="pres">
      <dgm:prSet presAssocID="{F4D99B65-2394-4D4A-8F0A-857396067C70}" presName="aSpace" presStyleCnt="0"/>
      <dgm:spPr/>
    </dgm:pt>
    <dgm:pt modelId="{2DB94BB1-E31A-47FC-8CEB-5F206B484A4E}" type="pres">
      <dgm:prSet presAssocID="{A6624D68-056D-405C-BE4C-F7E7BC579E3F}" presName="compNode" presStyleCnt="0"/>
      <dgm:spPr/>
    </dgm:pt>
    <dgm:pt modelId="{FA29BB7C-D892-4C5F-9190-991B902608AB}" type="pres">
      <dgm:prSet presAssocID="{A6624D68-056D-405C-BE4C-F7E7BC579E3F}" presName="aNode" presStyleLbl="bgShp" presStyleIdx="2" presStyleCnt="5" custScaleX="155418"/>
      <dgm:spPr/>
    </dgm:pt>
    <dgm:pt modelId="{08C1A4B6-EB4D-4DC4-A52D-8055A793CA6D}" type="pres">
      <dgm:prSet presAssocID="{A6624D68-056D-405C-BE4C-F7E7BC579E3F}" presName="textNode" presStyleLbl="bgShp" presStyleIdx="2" presStyleCnt="5"/>
      <dgm:spPr/>
    </dgm:pt>
    <dgm:pt modelId="{6EB82A3D-230D-4773-A6EB-0A7DF5E50D8D}" type="pres">
      <dgm:prSet presAssocID="{A6624D68-056D-405C-BE4C-F7E7BC579E3F}" presName="compChildNode" presStyleCnt="0"/>
      <dgm:spPr/>
    </dgm:pt>
    <dgm:pt modelId="{EF6C46A8-EFD2-47EC-BFFA-CD42F6C7E507}" type="pres">
      <dgm:prSet presAssocID="{A6624D68-056D-405C-BE4C-F7E7BC579E3F}" presName="theInnerList" presStyleCnt="0"/>
      <dgm:spPr/>
    </dgm:pt>
    <dgm:pt modelId="{73FFCB9C-5265-4109-8BAD-120B82F77BBF}" type="pres">
      <dgm:prSet presAssocID="{A6624D68-056D-405C-BE4C-F7E7BC579E3F}" presName="aSpace" presStyleCnt="0"/>
      <dgm:spPr/>
    </dgm:pt>
    <dgm:pt modelId="{58BD8B12-2A68-41D1-9DEA-596DD836D622}" type="pres">
      <dgm:prSet presAssocID="{321A9589-E763-4129-B716-167F49463C2D}" presName="compNode" presStyleCnt="0"/>
      <dgm:spPr/>
    </dgm:pt>
    <dgm:pt modelId="{142B58C2-C6E6-426C-80A0-2D5C8ACA032D}" type="pres">
      <dgm:prSet presAssocID="{321A9589-E763-4129-B716-167F49463C2D}" presName="aNode" presStyleLbl="bgShp" presStyleIdx="3" presStyleCnt="5" custScaleX="137063"/>
      <dgm:spPr/>
    </dgm:pt>
    <dgm:pt modelId="{DE434AC9-908B-4426-AE30-7FD0AF4DCD0F}" type="pres">
      <dgm:prSet presAssocID="{321A9589-E763-4129-B716-167F49463C2D}" presName="textNode" presStyleLbl="bgShp" presStyleIdx="3" presStyleCnt="5"/>
      <dgm:spPr/>
    </dgm:pt>
    <dgm:pt modelId="{8F48C8FC-AE24-48C6-9615-9E30159BE4BE}" type="pres">
      <dgm:prSet presAssocID="{321A9589-E763-4129-B716-167F49463C2D}" presName="compChildNode" presStyleCnt="0"/>
      <dgm:spPr/>
    </dgm:pt>
    <dgm:pt modelId="{1FB1F885-736B-44F8-80A5-608D72D35D12}" type="pres">
      <dgm:prSet presAssocID="{321A9589-E763-4129-B716-167F49463C2D}" presName="theInnerList" presStyleCnt="0"/>
      <dgm:spPr/>
    </dgm:pt>
    <dgm:pt modelId="{84492A66-C763-452D-9EE3-5AD8F39DCAFF}" type="pres">
      <dgm:prSet presAssocID="{321A9589-E763-4129-B716-167F49463C2D}" presName="aSpace" presStyleCnt="0"/>
      <dgm:spPr/>
    </dgm:pt>
    <dgm:pt modelId="{8CE516BC-3F00-43E4-9742-119C916FD26A}" type="pres">
      <dgm:prSet presAssocID="{4EBEED69-3C08-4E12-A3D1-B0FA31152AB4}" presName="compNode" presStyleCnt="0"/>
      <dgm:spPr/>
    </dgm:pt>
    <dgm:pt modelId="{9F0B3E7A-0B98-4208-8F87-EDDD401E60A1}" type="pres">
      <dgm:prSet presAssocID="{4EBEED69-3C08-4E12-A3D1-B0FA31152AB4}" presName="aNode" presStyleLbl="bgShp" presStyleIdx="4" presStyleCnt="5" custScaleX="123970" custLinFactNeighborX="-4649" custLinFactNeighborY="-419"/>
      <dgm:spPr/>
    </dgm:pt>
    <dgm:pt modelId="{5B84AB77-A5F2-473C-9938-ECF731AD7594}" type="pres">
      <dgm:prSet presAssocID="{4EBEED69-3C08-4E12-A3D1-B0FA31152AB4}" presName="textNode" presStyleLbl="bgShp" presStyleIdx="4" presStyleCnt="5"/>
      <dgm:spPr/>
    </dgm:pt>
    <dgm:pt modelId="{D57A303D-4967-4B36-94C3-24DA39D441FB}" type="pres">
      <dgm:prSet presAssocID="{4EBEED69-3C08-4E12-A3D1-B0FA31152AB4}" presName="compChildNode" presStyleCnt="0"/>
      <dgm:spPr/>
    </dgm:pt>
    <dgm:pt modelId="{53E8FFF9-7D50-4BB6-B3BA-3BC7A4C10049}" type="pres">
      <dgm:prSet presAssocID="{4EBEED69-3C08-4E12-A3D1-B0FA31152AB4}" presName="theInnerList" presStyleCnt="0"/>
      <dgm:spPr/>
    </dgm:pt>
  </dgm:ptLst>
  <dgm:cxnLst>
    <dgm:cxn modelId="{DAA78806-1601-48D4-8E04-857B17BA882B}" type="presOf" srcId="{669F51CB-1597-458E-B325-571ED8EAD31E}" destId="{A501DA12-1FE4-4BC4-983F-5749D3DB01DD}" srcOrd="0" destOrd="0" presId="urn:microsoft.com/office/officeart/2005/8/layout/lProcess2"/>
    <dgm:cxn modelId="{57BCB80B-B700-4CD8-AACE-8F8FB4EA492E}" srcId="{669F51CB-1597-458E-B325-571ED8EAD31E}" destId="{499ABD54-3995-4A6C-8B84-80A50E449A48}" srcOrd="0" destOrd="0" parTransId="{D022FD1C-CA6E-4783-A88B-45D7E55BF83B}" sibTransId="{848F8D8F-4915-4D4D-8B50-7D7E8489E4FD}"/>
    <dgm:cxn modelId="{6B12020E-9B4D-4B1A-B029-816E562DCE89}" type="presOf" srcId="{321A9589-E763-4129-B716-167F49463C2D}" destId="{142B58C2-C6E6-426C-80A0-2D5C8ACA032D}" srcOrd="0" destOrd="0" presId="urn:microsoft.com/office/officeart/2005/8/layout/lProcess2"/>
    <dgm:cxn modelId="{1880D61D-8F33-45A1-96F4-DBE40BD2C90E}" type="presOf" srcId="{F4D99B65-2394-4D4A-8F0A-857396067C70}" destId="{FF147240-C89D-49F7-BD27-B735B4E36677}" srcOrd="0" destOrd="0" presId="urn:microsoft.com/office/officeart/2005/8/layout/lProcess2"/>
    <dgm:cxn modelId="{F16A1C21-B5C7-49F9-92DE-A1BA0201EB2F}" srcId="{669F51CB-1597-458E-B325-571ED8EAD31E}" destId="{F4D99B65-2394-4D4A-8F0A-857396067C70}" srcOrd="1" destOrd="0" parTransId="{FDD803F3-02F1-4354-8F03-CCB8B7383DE0}" sibTransId="{DCFF9B35-D450-40FE-AB95-E78DD8E76FC6}"/>
    <dgm:cxn modelId="{C5E03A37-0114-47DD-B306-0925D20334F8}" srcId="{669F51CB-1597-458E-B325-571ED8EAD31E}" destId="{4EBEED69-3C08-4E12-A3D1-B0FA31152AB4}" srcOrd="4" destOrd="0" parTransId="{C416CEB7-FAEA-48F0-9A65-2D6F9D50BE40}" sibTransId="{1529AA33-7751-489C-A492-06701C8E9CAD}"/>
    <dgm:cxn modelId="{5EF4234F-4C2A-4318-80D2-071D8D7D9337}" type="presOf" srcId="{F4D99B65-2394-4D4A-8F0A-857396067C70}" destId="{779B1429-2DAC-49A6-8A33-EEA8449D20A7}" srcOrd="1" destOrd="0" presId="urn:microsoft.com/office/officeart/2005/8/layout/lProcess2"/>
    <dgm:cxn modelId="{5401C782-E019-4EE6-95AC-FA49B27EB96C}" type="presOf" srcId="{4EBEED69-3C08-4E12-A3D1-B0FA31152AB4}" destId="{5B84AB77-A5F2-473C-9938-ECF731AD7594}" srcOrd="1" destOrd="0" presId="urn:microsoft.com/office/officeart/2005/8/layout/lProcess2"/>
    <dgm:cxn modelId="{6AA48487-5919-4949-8AC2-8F40420C2B19}" type="presOf" srcId="{499ABD54-3995-4A6C-8B84-80A50E449A48}" destId="{9D460570-FAB8-4A7F-B27A-4802EA705AC4}" srcOrd="0" destOrd="0" presId="urn:microsoft.com/office/officeart/2005/8/layout/lProcess2"/>
    <dgm:cxn modelId="{2759D387-1D1E-4967-B578-017708799376}" type="presOf" srcId="{A6624D68-056D-405C-BE4C-F7E7BC579E3F}" destId="{08C1A4B6-EB4D-4DC4-A52D-8055A793CA6D}" srcOrd="1" destOrd="0" presId="urn:microsoft.com/office/officeart/2005/8/layout/lProcess2"/>
    <dgm:cxn modelId="{052EA398-C685-4E11-8E77-3776327CF591}" type="presOf" srcId="{A6624D68-056D-405C-BE4C-F7E7BC579E3F}" destId="{FA29BB7C-D892-4C5F-9190-991B902608AB}" srcOrd="0" destOrd="0" presId="urn:microsoft.com/office/officeart/2005/8/layout/lProcess2"/>
    <dgm:cxn modelId="{9A6664A8-4105-4FD3-813E-E5304D3F1F12}" type="presOf" srcId="{4EBEED69-3C08-4E12-A3D1-B0FA31152AB4}" destId="{9F0B3E7A-0B98-4208-8F87-EDDD401E60A1}" srcOrd="0" destOrd="0" presId="urn:microsoft.com/office/officeart/2005/8/layout/lProcess2"/>
    <dgm:cxn modelId="{0010BFD4-3872-4B3A-8833-DAC4976EFC46}" type="presOf" srcId="{499ABD54-3995-4A6C-8B84-80A50E449A48}" destId="{471B2140-54EA-4C9F-A455-86E6D6472AA6}" srcOrd="1" destOrd="0" presId="urn:microsoft.com/office/officeart/2005/8/layout/lProcess2"/>
    <dgm:cxn modelId="{17EDAEDE-2E08-40D5-A3CC-FB35D7D0EC65}" srcId="{669F51CB-1597-458E-B325-571ED8EAD31E}" destId="{321A9589-E763-4129-B716-167F49463C2D}" srcOrd="3" destOrd="0" parTransId="{E05691DC-796F-486B-AFE7-77E7EDB35B6A}" sibTransId="{67CFF846-918F-412D-97CA-393F0D1D3E98}"/>
    <dgm:cxn modelId="{371DADF8-6A78-4010-966E-69AD6B2DEA1F}" type="presOf" srcId="{321A9589-E763-4129-B716-167F49463C2D}" destId="{DE434AC9-908B-4426-AE30-7FD0AF4DCD0F}" srcOrd="1" destOrd="0" presId="urn:microsoft.com/office/officeart/2005/8/layout/lProcess2"/>
    <dgm:cxn modelId="{082445FE-1836-4479-BDFE-393267C4F5BF}" srcId="{669F51CB-1597-458E-B325-571ED8EAD31E}" destId="{A6624D68-056D-405C-BE4C-F7E7BC579E3F}" srcOrd="2" destOrd="0" parTransId="{9AEC44B2-8450-456B-8D0C-9A9C1C7E8116}" sibTransId="{DAF5FB14-815A-4D4C-9A53-A859F78E2651}"/>
    <dgm:cxn modelId="{9C2D3EFC-39C9-4A67-86B5-38483DE069CF}" type="presParOf" srcId="{A501DA12-1FE4-4BC4-983F-5749D3DB01DD}" destId="{60716117-C3A9-4397-AA37-F01FB5BC5223}" srcOrd="0" destOrd="0" presId="urn:microsoft.com/office/officeart/2005/8/layout/lProcess2"/>
    <dgm:cxn modelId="{18657A24-B9E5-44D4-BBB7-4513601B7605}" type="presParOf" srcId="{60716117-C3A9-4397-AA37-F01FB5BC5223}" destId="{9D460570-FAB8-4A7F-B27A-4802EA705AC4}" srcOrd="0" destOrd="0" presId="urn:microsoft.com/office/officeart/2005/8/layout/lProcess2"/>
    <dgm:cxn modelId="{C1B52226-6AE1-4A08-94FA-214A786B3D63}" type="presParOf" srcId="{60716117-C3A9-4397-AA37-F01FB5BC5223}" destId="{471B2140-54EA-4C9F-A455-86E6D6472AA6}" srcOrd="1" destOrd="0" presId="urn:microsoft.com/office/officeart/2005/8/layout/lProcess2"/>
    <dgm:cxn modelId="{6F7B5161-22BE-4F46-9CA7-B79278FED766}" type="presParOf" srcId="{60716117-C3A9-4397-AA37-F01FB5BC5223}" destId="{931666CF-8E55-449A-8339-44C85E4491DF}" srcOrd="2" destOrd="0" presId="urn:microsoft.com/office/officeart/2005/8/layout/lProcess2"/>
    <dgm:cxn modelId="{FC606E84-F82C-40B5-BD33-C021BD8F1F4B}" type="presParOf" srcId="{931666CF-8E55-449A-8339-44C85E4491DF}" destId="{ACE7A475-2035-4C7F-8359-7C58C83CFBFB}" srcOrd="0" destOrd="0" presId="urn:microsoft.com/office/officeart/2005/8/layout/lProcess2"/>
    <dgm:cxn modelId="{070B2E98-455F-44D1-A3B2-A8C989106524}" type="presParOf" srcId="{A501DA12-1FE4-4BC4-983F-5749D3DB01DD}" destId="{90AF9F71-AFC0-481A-8421-8533FD14D8B7}" srcOrd="1" destOrd="0" presId="urn:microsoft.com/office/officeart/2005/8/layout/lProcess2"/>
    <dgm:cxn modelId="{C7A532AF-2986-4DF2-A209-5C8F5ED00EC0}" type="presParOf" srcId="{A501DA12-1FE4-4BC4-983F-5749D3DB01DD}" destId="{7F338010-D3F9-4AB9-B591-3FCF4FCDCF66}" srcOrd="2" destOrd="0" presId="urn:microsoft.com/office/officeart/2005/8/layout/lProcess2"/>
    <dgm:cxn modelId="{D9BACFD8-56F5-4257-AC4C-F321513480DC}" type="presParOf" srcId="{7F338010-D3F9-4AB9-B591-3FCF4FCDCF66}" destId="{FF147240-C89D-49F7-BD27-B735B4E36677}" srcOrd="0" destOrd="0" presId="urn:microsoft.com/office/officeart/2005/8/layout/lProcess2"/>
    <dgm:cxn modelId="{B113920B-BF75-4B68-B37A-7C24F15A8CA4}" type="presParOf" srcId="{7F338010-D3F9-4AB9-B591-3FCF4FCDCF66}" destId="{779B1429-2DAC-49A6-8A33-EEA8449D20A7}" srcOrd="1" destOrd="0" presId="urn:microsoft.com/office/officeart/2005/8/layout/lProcess2"/>
    <dgm:cxn modelId="{0FFC8E91-2EE8-48DE-A784-E65B5D49DFA2}" type="presParOf" srcId="{7F338010-D3F9-4AB9-B591-3FCF4FCDCF66}" destId="{F54312CB-1FA7-49EE-8FA6-BD139A8BC28A}" srcOrd="2" destOrd="0" presId="urn:microsoft.com/office/officeart/2005/8/layout/lProcess2"/>
    <dgm:cxn modelId="{05A3B080-557F-487C-9EA2-FFF4DFFEDB17}" type="presParOf" srcId="{F54312CB-1FA7-49EE-8FA6-BD139A8BC28A}" destId="{B0311FA9-B759-41D0-AE92-04B58C9DC89F}" srcOrd="0" destOrd="0" presId="urn:microsoft.com/office/officeart/2005/8/layout/lProcess2"/>
    <dgm:cxn modelId="{0A76028D-A64B-4EC7-B068-53019B169FB1}" type="presParOf" srcId="{A501DA12-1FE4-4BC4-983F-5749D3DB01DD}" destId="{C05F304E-33EB-4505-8268-697C8F7DAEFC}" srcOrd="3" destOrd="0" presId="urn:microsoft.com/office/officeart/2005/8/layout/lProcess2"/>
    <dgm:cxn modelId="{E26EFD52-DA18-433A-9AB7-D70E702ABF6C}" type="presParOf" srcId="{A501DA12-1FE4-4BC4-983F-5749D3DB01DD}" destId="{2DB94BB1-E31A-47FC-8CEB-5F206B484A4E}" srcOrd="4" destOrd="0" presId="urn:microsoft.com/office/officeart/2005/8/layout/lProcess2"/>
    <dgm:cxn modelId="{11EB1C45-F0BF-47DC-9363-E0FD7A45FED7}" type="presParOf" srcId="{2DB94BB1-E31A-47FC-8CEB-5F206B484A4E}" destId="{FA29BB7C-D892-4C5F-9190-991B902608AB}" srcOrd="0" destOrd="0" presId="urn:microsoft.com/office/officeart/2005/8/layout/lProcess2"/>
    <dgm:cxn modelId="{CA837BB7-9B66-4DD0-B725-30AF28BCE569}" type="presParOf" srcId="{2DB94BB1-E31A-47FC-8CEB-5F206B484A4E}" destId="{08C1A4B6-EB4D-4DC4-A52D-8055A793CA6D}" srcOrd="1" destOrd="0" presId="urn:microsoft.com/office/officeart/2005/8/layout/lProcess2"/>
    <dgm:cxn modelId="{3F4B5530-ADEF-43F6-800F-8EBB559FBAA0}" type="presParOf" srcId="{2DB94BB1-E31A-47FC-8CEB-5F206B484A4E}" destId="{6EB82A3D-230D-4773-A6EB-0A7DF5E50D8D}" srcOrd="2" destOrd="0" presId="urn:microsoft.com/office/officeart/2005/8/layout/lProcess2"/>
    <dgm:cxn modelId="{17AE874A-1C38-4438-9F1D-DA39AE90AEC5}" type="presParOf" srcId="{6EB82A3D-230D-4773-A6EB-0A7DF5E50D8D}" destId="{EF6C46A8-EFD2-47EC-BFFA-CD42F6C7E507}" srcOrd="0" destOrd="0" presId="urn:microsoft.com/office/officeart/2005/8/layout/lProcess2"/>
    <dgm:cxn modelId="{80FA933A-8CAC-4DF3-BDCD-2649D43959BB}" type="presParOf" srcId="{A501DA12-1FE4-4BC4-983F-5749D3DB01DD}" destId="{73FFCB9C-5265-4109-8BAD-120B82F77BBF}" srcOrd="5" destOrd="0" presId="urn:microsoft.com/office/officeart/2005/8/layout/lProcess2"/>
    <dgm:cxn modelId="{1ECEDF54-DD57-4A82-89CF-D8A4A41AF3B0}" type="presParOf" srcId="{A501DA12-1FE4-4BC4-983F-5749D3DB01DD}" destId="{58BD8B12-2A68-41D1-9DEA-596DD836D622}" srcOrd="6" destOrd="0" presId="urn:microsoft.com/office/officeart/2005/8/layout/lProcess2"/>
    <dgm:cxn modelId="{B7767D58-C333-4F5B-84BA-675265E91BE6}" type="presParOf" srcId="{58BD8B12-2A68-41D1-9DEA-596DD836D622}" destId="{142B58C2-C6E6-426C-80A0-2D5C8ACA032D}" srcOrd="0" destOrd="0" presId="urn:microsoft.com/office/officeart/2005/8/layout/lProcess2"/>
    <dgm:cxn modelId="{32EC082B-28CC-4D02-962D-EE799646FBCA}" type="presParOf" srcId="{58BD8B12-2A68-41D1-9DEA-596DD836D622}" destId="{DE434AC9-908B-4426-AE30-7FD0AF4DCD0F}" srcOrd="1" destOrd="0" presId="urn:microsoft.com/office/officeart/2005/8/layout/lProcess2"/>
    <dgm:cxn modelId="{90137BF1-639A-4FC6-A25C-B0210C73ED8B}" type="presParOf" srcId="{58BD8B12-2A68-41D1-9DEA-596DD836D622}" destId="{8F48C8FC-AE24-48C6-9615-9E30159BE4BE}" srcOrd="2" destOrd="0" presId="urn:microsoft.com/office/officeart/2005/8/layout/lProcess2"/>
    <dgm:cxn modelId="{0532AE50-E542-4F27-BE53-4F97C767BB6E}" type="presParOf" srcId="{8F48C8FC-AE24-48C6-9615-9E30159BE4BE}" destId="{1FB1F885-736B-44F8-80A5-608D72D35D12}" srcOrd="0" destOrd="0" presId="urn:microsoft.com/office/officeart/2005/8/layout/lProcess2"/>
    <dgm:cxn modelId="{6909E64B-820C-4F4D-8387-824A281EFBA4}" type="presParOf" srcId="{A501DA12-1FE4-4BC4-983F-5749D3DB01DD}" destId="{84492A66-C763-452D-9EE3-5AD8F39DCAFF}" srcOrd="7" destOrd="0" presId="urn:microsoft.com/office/officeart/2005/8/layout/lProcess2"/>
    <dgm:cxn modelId="{A6984D8B-6E0E-49BD-8D31-30F2C79E5235}" type="presParOf" srcId="{A501DA12-1FE4-4BC4-983F-5749D3DB01DD}" destId="{8CE516BC-3F00-43E4-9742-119C916FD26A}" srcOrd="8" destOrd="0" presId="urn:microsoft.com/office/officeart/2005/8/layout/lProcess2"/>
    <dgm:cxn modelId="{06ABCA8C-0FBA-4F86-86FC-03ACD819D4AF}" type="presParOf" srcId="{8CE516BC-3F00-43E4-9742-119C916FD26A}" destId="{9F0B3E7A-0B98-4208-8F87-EDDD401E60A1}" srcOrd="0" destOrd="0" presId="urn:microsoft.com/office/officeart/2005/8/layout/lProcess2"/>
    <dgm:cxn modelId="{9EAF66EC-A1F6-448C-B4A5-3C7CC88FA698}" type="presParOf" srcId="{8CE516BC-3F00-43E4-9742-119C916FD26A}" destId="{5B84AB77-A5F2-473C-9938-ECF731AD7594}" srcOrd="1" destOrd="0" presId="urn:microsoft.com/office/officeart/2005/8/layout/lProcess2"/>
    <dgm:cxn modelId="{4E03EBAF-374B-42BA-931C-3C90A0D80FE4}" type="presParOf" srcId="{8CE516BC-3F00-43E4-9742-119C916FD26A}" destId="{D57A303D-4967-4B36-94C3-24DA39D441FB}" srcOrd="2" destOrd="0" presId="urn:microsoft.com/office/officeart/2005/8/layout/lProcess2"/>
    <dgm:cxn modelId="{908EB180-04FD-4752-ABA6-ABC50D192965}" type="presParOf" srcId="{D57A303D-4967-4B36-94C3-24DA39D441FB}" destId="{53E8FFF9-7D50-4BB6-B3BA-3BC7A4C1004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C249B7-02BE-4469-A7EA-2159134AB3BF}" type="doc">
      <dgm:prSet loTypeId="urn:microsoft.com/office/officeart/2005/8/layout/lProcess2" loCatId="list" qsTypeId="urn:microsoft.com/office/officeart/2005/8/quickstyle/3d3" qsCatId="3D" csTypeId="urn:microsoft.com/office/officeart/2005/8/colors/colorful5" csCatId="colorful" phldr="1"/>
      <dgm:spPr/>
      <dgm:t>
        <a:bodyPr/>
        <a:lstStyle/>
        <a:p>
          <a:endParaRPr lang="en-ZA"/>
        </a:p>
      </dgm:t>
    </dgm:pt>
    <dgm:pt modelId="{CB40FD47-5FFE-4F01-8019-285F73A6DA39}">
      <dgm:prSet phldrT="[Text]" custT="1"/>
      <dgm:spPr>
        <a:solidFill>
          <a:schemeClr val="accent6">
            <a:lumMod val="20000"/>
            <a:lumOff val="80000"/>
          </a:schemeClr>
        </a:solidFill>
      </dgm:spPr>
      <dgm:t>
        <a:bodyPr/>
        <a:lstStyle/>
        <a:p>
          <a:r>
            <a:rPr lang="en-ZA" sz="2400" b="1" u="sng" dirty="0">
              <a:solidFill>
                <a:schemeClr val="bg1"/>
              </a:solidFill>
            </a:rPr>
            <a:t>2020-21 </a:t>
          </a:r>
        </a:p>
        <a:p>
          <a:r>
            <a:rPr lang="en-ZA" sz="2400" b="1" u="sng" dirty="0">
              <a:solidFill>
                <a:schemeClr val="bg1"/>
              </a:solidFill>
            </a:rPr>
            <a:t>BUDGET</a:t>
          </a:r>
        </a:p>
      </dgm:t>
    </dgm:pt>
    <dgm:pt modelId="{8DE7B8C4-E20F-4476-9161-AEC82776F213}" type="parTrans" cxnId="{44143D6E-B679-47C6-A60D-52062026F87B}">
      <dgm:prSet/>
      <dgm:spPr/>
      <dgm:t>
        <a:bodyPr/>
        <a:lstStyle/>
        <a:p>
          <a:endParaRPr lang="en-ZA"/>
        </a:p>
      </dgm:t>
    </dgm:pt>
    <dgm:pt modelId="{1E821A58-4146-41E9-A194-E4985E9F623F}" type="sibTrans" cxnId="{44143D6E-B679-47C6-A60D-52062026F87B}">
      <dgm:prSet/>
      <dgm:spPr/>
      <dgm:t>
        <a:bodyPr/>
        <a:lstStyle/>
        <a:p>
          <a:endParaRPr lang="en-ZA"/>
        </a:p>
      </dgm:t>
    </dgm:pt>
    <dgm:pt modelId="{21A194F0-03EF-449C-AE00-8BF96129C94A}">
      <dgm:prSet phldrT="[Text]" custT="1"/>
      <dgm:spPr/>
      <dgm:t>
        <a:bodyPr/>
        <a:lstStyle/>
        <a:p>
          <a:r>
            <a:rPr lang="en-ZA" sz="2400" b="1" dirty="0">
              <a:effectLst>
                <a:outerShdw blurRad="38100" dist="38100" dir="2700000" algn="tl">
                  <a:srgbClr val="000000">
                    <a:alpha val="43137"/>
                  </a:srgbClr>
                </a:outerShdw>
              </a:effectLst>
            </a:rPr>
            <a:t>R 1.136 billion</a:t>
          </a:r>
        </a:p>
      </dgm:t>
    </dgm:pt>
    <dgm:pt modelId="{573C8842-D3B2-4FDA-B775-21F29CA428FA}" type="parTrans" cxnId="{58761DF6-DB9F-41EC-BDA2-18EFA393673A}">
      <dgm:prSet/>
      <dgm:spPr/>
      <dgm:t>
        <a:bodyPr/>
        <a:lstStyle/>
        <a:p>
          <a:endParaRPr lang="en-ZA"/>
        </a:p>
      </dgm:t>
    </dgm:pt>
    <dgm:pt modelId="{B928C2D0-28FC-4E6E-8F43-185A81E4A3C6}" type="sibTrans" cxnId="{58761DF6-DB9F-41EC-BDA2-18EFA393673A}">
      <dgm:prSet/>
      <dgm:spPr/>
      <dgm:t>
        <a:bodyPr/>
        <a:lstStyle/>
        <a:p>
          <a:endParaRPr lang="en-ZA"/>
        </a:p>
      </dgm:t>
    </dgm:pt>
    <dgm:pt modelId="{3C847AB7-6CA8-4A1E-AD62-4EEC651C51ED}">
      <dgm:prSet phldrT="[Text]" custT="1"/>
      <dgm:spPr/>
      <dgm:t>
        <a:bodyPr/>
        <a:lstStyle/>
        <a:p>
          <a:pPr>
            <a:lnSpc>
              <a:spcPct val="90000"/>
            </a:lnSpc>
            <a:spcAft>
              <a:spcPct val="35000"/>
            </a:spcAft>
          </a:pPr>
          <a:endParaRPr lang="en-ZA" sz="1400" dirty="0"/>
        </a:p>
        <a:p>
          <a:pPr>
            <a:lnSpc>
              <a:spcPct val="90000"/>
            </a:lnSpc>
            <a:spcAft>
              <a:spcPct val="35000"/>
            </a:spcAft>
          </a:pPr>
          <a:endParaRPr lang="en-ZA" sz="1400" dirty="0"/>
        </a:p>
        <a:p>
          <a:pPr>
            <a:lnSpc>
              <a:spcPct val="90000"/>
            </a:lnSpc>
            <a:spcAft>
              <a:spcPct val="35000"/>
            </a:spcAft>
          </a:pPr>
          <a:endParaRPr lang="en-ZA" sz="1400" dirty="0"/>
        </a:p>
        <a:p>
          <a:pPr>
            <a:lnSpc>
              <a:spcPct val="90000"/>
            </a:lnSpc>
            <a:spcAft>
              <a:spcPct val="35000"/>
            </a:spcAft>
          </a:pPr>
          <a:endParaRPr lang="en-ZA" sz="1400" b="1" dirty="0"/>
        </a:p>
        <a:p>
          <a:pPr>
            <a:lnSpc>
              <a:spcPct val="100000"/>
            </a:lnSpc>
            <a:spcAft>
              <a:spcPts val="0"/>
            </a:spcAft>
          </a:pPr>
          <a:r>
            <a:rPr lang="en-ZA" sz="1400" b="1" dirty="0"/>
            <a:t>- </a:t>
          </a:r>
          <a:r>
            <a:rPr lang="en-ZA" sz="1200" b="1" u="sng" dirty="0"/>
            <a:t>Own Funds:</a:t>
          </a:r>
          <a:r>
            <a:rPr lang="en-ZA" sz="1200" b="1" dirty="0"/>
            <a:t> </a:t>
          </a:r>
        </a:p>
        <a:p>
          <a:pPr>
            <a:lnSpc>
              <a:spcPct val="100000"/>
            </a:lnSpc>
            <a:spcAft>
              <a:spcPts val="0"/>
            </a:spcAft>
          </a:pPr>
          <a:r>
            <a:rPr lang="en-ZA" sz="1200" dirty="0"/>
            <a:t>R 127.9 million</a:t>
          </a:r>
        </a:p>
        <a:p>
          <a:pPr>
            <a:lnSpc>
              <a:spcPct val="100000"/>
            </a:lnSpc>
            <a:spcAft>
              <a:spcPts val="0"/>
            </a:spcAft>
          </a:pPr>
          <a:r>
            <a:rPr lang="en-ZA" sz="1200" dirty="0"/>
            <a:t> </a:t>
          </a:r>
        </a:p>
        <a:p>
          <a:pPr>
            <a:lnSpc>
              <a:spcPct val="100000"/>
            </a:lnSpc>
            <a:spcAft>
              <a:spcPts val="0"/>
            </a:spcAft>
          </a:pPr>
          <a:r>
            <a:rPr lang="en-ZA" sz="1200" b="1" dirty="0"/>
            <a:t>- </a:t>
          </a:r>
          <a:r>
            <a:rPr lang="en-ZA" sz="1200" b="1" u="sng" dirty="0"/>
            <a:t>External Loans</a:t>
          </a:r>
          <a:r>
            <a:rPr lang="en-ZA" sz="1200" dirty="0"/>
            <a:t>:</a:t>
          </a:r>
        </a:p>
        <a:p>
          <a:pPr>
            <a:lnSpc>
              <a:spcPct val="100000"/>
            </a:lnSpc>
            <a:spcAft>
              <a:spcPts val="0"/>
            </a:spcAft>
          </a:pPr>
          <a:r>
            <a:rPr lang="en-ZA" sz="1200" dirty="0"/>
            <a:t>R 85.1 million</a:t>
          </a:r>
        </a:p>
        <a:p>
          <a:pPr>
            <a:lnSpc>
              <a:spcPct val="100000"/>
            </a:lnSpc>
            <a:spcAft>
              <a:spcPts val="0"/>
            </a:spcAft>
          </a:pPr>
          <a:endParaRPr lang="en-ZA" sz="1200" dirty="0"/>
        </a:p>
        <a:p>
          <a:pPr>
            <a:lnSpc>
              <a:spcPct val="100000"/>
            </a:lnSpc>
            <a:spcAft>
              <a:spcPts val="0"/>
            </a:spcAft>
          </a:pPr>
          <a:r>
            <a:rPr lang="en-ZA" sz="1200" b="1" u="sng" dirty="0"/>
            <a:t>Grants:</a:t>
          </a:r>
        </a:p>
        <a:p>
          <a:pPr>
            <a:lnSpc>
              <a:spcPct val="100000"/>
            </a:lnSpc>
            <a:spcAft>
              <a:spcPts val="0"/>
            </a:spcAft>
          </a:pPr>
          <a:r>
            <a:rPr lang="en-ZA" sz="1200" dirty="0"/>
            <a:t>R 911.5 billion</a:t>
          </a:r>
        </a:p>
        <a:p>
          <a:pPr>
            <a:lnSpc>
              <a:spcPct val="100000"/>
            </a:lnSpc>
            <a:spcAft>
              <a:spcPts val="0"/>
            </a:spcAft>
          </a:pPr>
          <a:endParaRPr lang="en-ZA" sz="1200" dirty="0"/>
        </a:p>
        <a:p>
          <a:pPr>
            <a:lnSpc>
              <a:spcPct val="100000"/>
            </a:lnSpc>
            <a:spcAft>
              <a:spcPts val="0"/>
            </a:spcAft>
          </a:pPr>
          <a:r>
            <a:rPr lang="en-ZA" sz="1200" b="1" u="sng" dirty="0"/>
            <a:t>Public  Contributions</a:t>
          </a:r>
        </a:p>
        <a:p>
          <a:pPr>
            <a:lnSpc>
              <a:spcPct val="100000"/>
            </a:lnSpc>
            <a:spcAft>
              <a:spcPts val="0"/>
            </a:spcAft>
          </a:pPr>
          <a:r>
            <a:rPr lang="en-ZA" sz="1200" b="0" u="none" dirty="0"/>
            <a:t>R11.9 million</a:t>
          </a:r>
        </a:p>
        <a:p>
          <a:pPr>
            <a:lnSpc>
              <a:spcPct val="100000"/>
            </a:lnSpc>
            <a:spcAft>
              <a:spcPts val="0"/>
            </a:spcAft>
          </a:pPr>
          <a:endParaRPr lang="en-ZA" sz="1200" u="sng" dirty="0"/>
        </a:p>
        <a:p>
          <a:pPr>
            <a:lnSpc>
              <a:spcPct val="100000"/>
            </a:lnSpc>
            <a:spcAft>
              <a:spcPts val="0"/>
            </a:spcAft>
          </a:pPr>
          <a:endParaRPr lang="en-ZA" sz="1200" dirty="0"/>
        </a:p>
        <a:p>
          <a:pPr>
            <a:lnSpc>
              <a:spcPct val="100000"/>
            </a:lnSpc>
            <a:spcAft>
              <a:spcPts val="0"/>
            </a:spcAft>
          </a:pPr>
          <a:endParaRPr lang="en-ZA" sz="1200" dirty="0"/>
        </a:p>
        <a:p>
          <a:pPr>
            <a:lnSpc>
              <a:spcPct val="100000"/>
            </a:lnSpc>
            <a:spcAft>
              <a:spcPts val="0"/>
            </a:spcAft>
          </a:pPr>
          <a:endParaRPr lang="en-ZA" sz="1400" dirty="0"/>
        </a:p>
        <a:p>
          <a:pPr>
            <a:lnSpc>
              <a:spcPct val="100000"/>
            </a:lnSpc>
            <a:spcAft>
              <a:spcPts val="0"/>
            </a:spcAft>
          </a:pPr>
          <a:endParaRPr lang="en-ZA" sz="1200" dirty="0"/>
        </a:p>
        <a:p>
          <a:pPr>
            <a:lnSpc>
              <a:spcPct val="90000"/>
            </a:lnSpc>
            <a:spcAft>
              <a:spcPct val="35000"/>
            </a:spcAft>
          </a:pPr>
          <a:endParaRPr lang="en-ZA" sz="1200" dirty="0"/>
        </a:p>
      </dgm:t>
    </dgm:pt>
    <dgm:pt modelId="{ECCE95A8-5989-4348-BB7C-38A92869BBFE}" type="parTrans" cxnId="{655B1E8A-20F6-4A46-900B-DBA9F8A2AFE4}">
      <dgm:prSet/>
      <dgm:spPr/>
      <dgm:t>
        <a:bodyPr/>
        <a:lstStyle/>
        <a:p>
          <a:endParaRPr lang="en-ZA"/>
        </a:p>
      </dgm:t>
    </dgm:pt>
    <dgm:pt modelId="{B413D817-CA4B-4F48-9D43-81564B8AD73A}" type="sibTrans" cxnId="{655B1E8A-20F6-4A46-900B-DBA9F8A2AFE4}">
      <dgm:prSet/>
      <dgm:spPr/>
      <dgm:t>
        <a:bodyPr/>
        <a:lstStyle/>
        <a:p>
          <a:endParaRPr lang="en-ZA"/>
        </a:p>
      </dgm:t>
    </dgm:pt>
    <dgm:pt modelId="{0EB82B88-FFCC-47FE-9403-29A022F9228E}">
      <dgm:prSet phldrT="[Text]" custT="1"/>
      <dgm:spPr>
        <a:solidFill>
          <a:schemeClr val="accent6">
            <a:lumMod val="20000"/>
            <a:lumOff val="80000"/>
          </a:schemeClr>
        </a:solidFill>
      </dgm:spPr>
      <dgm:t>
        <a:bodyPr/>
        <a:lstStyle/>
        <a:p>
          <a:r>
            <a:rPr lang="en-ZA" sz="2400" b="1" u="sng" dirty="0">
              <a:solidFill>
                <a:schemeClr val="bg1"/>
              </a:solidFill>
            </a:rPr>
            <a:t>2021-22 </a:t>
          </a:r>
        </a:p>
        <a:p>
          <a:r>
            <a:rPr lang="en-ZA" sz="2400" b="1" u="sng" dirty="0">
              <a:solidFill>
                <a:schemeClr val="bg1"/>
              </a:solidFill>
            </a:rPr>
            <a:t>BUDGET</a:t>
          </a:r>
          <a:endParaRPr lang="en-ZA" sz="2400" u="sng" dirty="0">
            <a:solidFill>
              <a:schemeClr val="bg1"/>
            </a:solidFill>
          </a:endParaRPr>
        </a:p>
      </dgm:t>
    </dgm:pt>
    <dgm:pt modelId="{6DA1D4F0-3D9B-48CB-B484-4367724FACC4}" type="parTrans" cxnId="{FA8B3C00-71D2-4F55-B481-F8BBA9B0AA3B}">
      <dgm:prSet/>
      <dgm:spPr/>
      <dgm:t>
        <a:bodyPr/>
        <a:lstStyle/>
        <a:p>
          <a:endParaRPr lang="en-ZA"/>
        </a:p>
      </dgm:t>
    </dgm:pt>
    <dgm:pt modelId="{DCE9F2CC-6E02-4BBA-BFF5-74576866893F}" type="sibTrans" cxnId="{FA8B3C00-71D2-4F55-B481-F8BBA9B0AA3B}">
      <dgm:prSet/>
      <dgm:spPr/>
      <dgm:t>
        <a:bodyPr/>
        <a:lstStyle/>
        <a:p>
          <a:endParaRPr lang="en-ZA"/>
        </a:p>
      </dgm:t>
    </dgm:pt>
    <dgm:pt modelId="{0256961F-87AB-4B87-804D-3FD4368B2CB5}">
      <dgm:prSet phldrT="[Text]" custT="1"/>
      <dgm:spPr/>
      <dgm:t>
        <a:bodyPr/>
        <a:lstStyle/>
        <a:p>
          <a:pPr>
            <a:lnSpc>
              <a:spcPct val="100000"/>
            </a:lnSpc>
            <a:spcAft>
              <a:spcPts val="0"/>
            </a:spcAft>
          </a:pPr>
          <a:endParaRPr lang="en-ZA" sz="1200" b="1" u="sng" dirty="0"/>
        </a:p>
        <a:p>
          <a:pPr>
            <a:lnSpc>
              <a:spcPct val="100000"/>
            </a:lnSpc>
            <a:spcAft>
              <a:spcPts val="0"/>
            </a:spcAft>
          </a:pPr>
          <a:r>
            <a:rPr lang="en-ZA" sz="1200" b="1" u="sng" dirty="0"/>
            <a:t>Own Funds:</a:t>
          </a:r>
          <a:r>
            <a:rPr lang="en-ZA" sz="1200" b="1" dirty="0"/>
            <a:t> </a:t>
          </a:r>
        </a:p>
        <a:p>
          <a:pPr>
            <a:lnSpc>
              <a:spcPct val="100000"/>
            </a:lnSpc>
            <a:spcAft>
              <a:spcPts val="0"/>
            </a:spcAft>
          </a:pPr>
          <a:r>
            <a:rPr lang="en-ZA" sz="1200" dirty="0"/>
            <a:t>R184.3 million</a:t>
          </a:r>
        </a:p>
        <a:p>
          <a:pPr>
            <a:lnSpc>
              <a:spcPct val="100000"/>
            </a:lnSpc>
            <a:spcAft>
              <a:spcPts val="0"/>
            </a:spcAft>
          </a:pPr>
          <a:endParaRPr lang="en-ZA" sz="1200" dirty="0"/>
        </a:p>
        <a:p>
          <a:pPr>
            <a:lnSpc>
              <a:spcPct val="100000"/>
            </a:lnSpc>
            <a:spcAft>
              <a:spcPts val="0"/>
            </a:spcAft>
          </a:pPr>
          <a:r>
            <a:rPr lang="en-ZA" sz="1200" b="1" dirty="0"/>
            <a:t>- </a:t>
          </a:r>
          <a:r>
            <a:rPr lang="en-ZA" sz="1200" b="1" u="sng" dirty="0"/>
            <a:t>External Loans</a:t>
          </a:r>
          <a:r>
            <a:rPr lang="en-ZA" sz="1200" dirty="0"/>
            <a:t>:</a:t>
          </a:r>
        </a:p>
        <a:p>
          <a:pPr>
            <a:lnSpc>
              <a:spcPct val="100000"/>
            </a:lnSpc>
            <a:spcAft>
              <a:spcPts val="0"/>
            </a:spcAft>
          </a:pPr>
          <a:r>
            <a:rPr lang="en-ZA" sz="1200" dirty="0"/>
            <a:t>R 56.4 million</a:t>
          </a:r>
        </a:p>
        <a:p>
          <a:pPr>
            <a:lnSpc>
              <a:spcPct val="100000"/>
            </a:lnSpc>
            <a:spcAft>
              <a:spcPts val="0"/>
            </a:spcAft>
          </a:pPr>
          <a:endParaRPr lang="en-ZA" sz="1200" dirty="0"/>
        </a:p>
        <a:p>
          <a:pPr>
            <a:lnSpc>
              <a:spcPct val="100000"/>
            </a:lnSpc>
            <a:spcAft>
              <a:spcPts val="0"/>
            </a:spcAft>
          </a:pPr>
          <a:r>
            <a:rPr lang="en-ZA" sz="1200" b="1" u="sng" dirty="0"/>
            <a:t>Grants:</a:t>
          </a:r>
        </a:p>
        <a:p>
          <a:pPr>
            <a:lnSpc>
              <a:spcPct val="100000"/>
            </a:lnSpc>
            <a:spcAft>
              <a:spcPts val="0"/>
            </a:spcAft>
          </a:pPr>
          <a:r>
            <a:rPr lang="en-ZA" sz="1200" dirty="0"/>
            <a:t>R 695 million</a:t>
          </a:r>
        </a:p>
        <a:p>
          <a:pPr>
            <a:lnSpc>
              <a:spcPct val="100000"/>
            </a:lnSpc>
            <a:spcAft>
              <a:spcPts val="0"/>
            </a:spcAft>
          </a:pPr>
          <a:endParaRPr lang="en-ZA" sz="1200" dirty="0"/>
        </a:p>
        <a:p>
          <a:pPr>
            <a:lnSpc>
              <a:spcPct val="100000"/>
            </a:lnSpc>
            <a:spcAft>
              <a:spcPts val="0"/>
            </a:spcAft>
          </a:pPr>
          <a:r>
            <a:rPr lang="en-ZA" sz="1200" b="1" u="sng" dirty="0"/>
            <a:t>Public Contributions</a:t>
          </a:r>
        </a:p>
        <a:p>
          <a:pPr>
            <a:lnSpc>
              <a:spcPct val="100000"/>
            </a:lnSpc>
            <a:spcAft>
              <a:spcPts val="0"/>
            </a:spcAft>
          </a:pPr>
          <a:r>
            <a:rPr lang="en-ZA" sz="1200" b="0" u="none" dirty="0"/>
            <a:t>R12.5 million</a:t>
          </a:r>
        </a:p>
        <a:p>
          <a:pPr>
            <a:lnSpc>
              <a:spcPct val="100000"/>
            </a:lnSpc>
            <a:spcAft>
              <a:spcPts val="0"/>
            </a:spcAft>
          </a:pPr>
          <a:endParaRPr lang="en-ZA" sz="1200" dirty="0"/>
        </a:p>
      </dgm:t>
    </dgm:pt>
    <dgm:pt modelId="{0B826BCC-6681-4B91-BD27-08AF332D0FBC}" type="parTrans" cxnId="{DC77ED6A-2B07-44E8-89D3-9006657E2381}">
      <dgm:prSet/>
      <dgm:spPr/>
      <dgm:t>
        <a:bodyPr/>
        <a:lstStyle/>
        <a:p>
          <a:endParaRPr lang="en-ZA"/>
        </a:p>
      </dgm:t>
    </dgm:pt>
    <dgm:pt modelId="{554C8F56-EFB7-42B3-B49B-184CDC6356A3}" type="sibTrans" cxnId="{DC77ED6A-2B07-44E8-89D3-9006657E2381}">
      <dgm:prSet/>
      <dgm:spPr/>
      <dgm:t>
        <a:bodyPr/>
        <a:lstStyle/>
        <a:p>
          <a:endParaRPr lang="en-ZA"/>
        </a:p>
      </dgm:t>
    </dgm:pt>
    <dgm:pt modelId="{EC1B1684-1E84-47DE-8A71-BE9E2FDF8CC2}">
      <dgm:prSet phldrT="[Text]" custT="1"/>
      <dgm:spPr>
        <a:solidFill>
          <a:schemeClr val="accent6">
            <a:lumMod val="20000"/>
            <a:lumOff val="80000"/>
          </a:schemeClr>
        </a:solidFill>
      </dgm:spPr>
      <dgm:t>
        <a:bodyPr/>
        <a:lstStyle/>
        <a:p>
          <a:r>
            <a:rPr lang="en-ZA" sz="2400" b="1" u="sng" dirty="0">
              <a:solidFill>
                <a:schemeClr val="bg1"/>
              </a:solidFill>
            </a:rPr>
            <a:t>2022-23</a:t>
          </a:r>
        </a:p>
        <a:p>
          <a:r>
            <a:rPr lang="en-ZA" sz="2400" b="1" u="sng" dirty="0">
              <a:solidFill>
                <a:schemeClr val="bg1"/>
              </a:solidFill>
            </a:rPr>
            <a:t>BUDGET</a:t>
          </a:r>
          <a:endParaRPr lang="en-ZA" sz="2400" dirty="0">
            <a:solidFill>
              <a:schemeClr val="bg1"/>
            </a:solidFill>
          </a:endParaRPr>
        </a:p>
      </dgm:t>
    </dgm:pt>
    <dgm:pt modelId="{9AD161B8-7C4D-4080-9BD3-7F9389B1290B}" type="parTrans" cxnId="{0EE0B2E8-030C-4DFC-8893-788DDB678AFE}">
      <dgm:prSet/>
      <dgm:spPr/>
      <dgm:t>
        <a:bodyPr/>
        <a:lstStyle/>
        <a:p>
          <a:endParaRPr lang="en-ZA"/>
        </a:p>
      </dgm:t>
    </dgm:pt>
    <dgm:pt modelId="{55993D15-8676-422B-A9B3-A2AA2B21926B}" type="sibTrans" cxnId="{0EE0B2E8-030C-4DFC-8893-788DDB678AFE}">
      <dgm:prSet/>
      <dgm:spPr/>
      <dgm:t>
        <a:bodyPr/>
        <a:lstStyle/>
        <a:p>
          <a:endParaRPr lang="en-ZA"/>
        </a:p>
      </dgm:t>
    </dgm:pt>
    <dgm:pt modelId="{0C67497A-40C9-4AA0-B9FF-F6D8E53B6CCC}">
      <dgm:prSet phldrT="[Text]" custT="1"/>
      <dgm:spPr/>
      <dgm:t>
        <a:bodyPr/>
        <a:lstStyle/>
        <a:p>
          <a:r>
            <a:rPr lang="en-ZA" sz="2400" dirty="0"/>
            <a:t>R892 million</a:t>
          </a:r>
        </a:p>
      </dgm:t>
    </dgm:pt>
    <dgm:pt modelId="{B9DB5A44-8CDB-4D4F-BCBA-E751814790E5}" type="parTrans" cxnId="{D2E94BE3-703E-49AA-BEC4-0F7214CC1B97}">
      <dgm:prSet/>
      <dgm:spPr/>
      <dgm:t>
        <a:bodyPr/>
        <a:lstStyle/>
        <a:p>
          <a:endParaRPr lang="en-ZA"/>
        </a:p>
      </dgm:t>
    </dgm:pt>
    <dgm:pt modelId="{AB9A386F-33BC-4AD9-8281-8EB9CC6CCF61}" type="sibTrans" cxnId="{D2E94BE3-703E-49AA-BEC4-0F7214CC1B97}">
      <dgm:prSet/>
      <dgm:spPr/>
      <dgm:t>
        <a:bodyPr/>
        <a:lstStyle/>
        <a:p>
          <a:endParaRPr lang="en-ZA"/>
        </a:p>
      </dgm:t>
    </dgm:pt>
    <dgm:pt modelId="{26BA0129-2454-4C1B-B983-EBB819166EB2}">
      <dgm:prSet phldrT="[Text]" custT="1"/>
      <dgm:spPr/>
      <dgm:t>
        <a:bodyPr/>
        <a:lstStyle/>
        <a:p>
          <a:pPr>
            <a:lnSpc>
              <a:spcPct val="100000"/>
            </a:lnSpc>
            <a:spcAft>
              <a:spcPts val="0"/>
            </a:spcAft>
          </a:pPr>
          <a:r>
            <a:rPr lang="en-ZA" sz="1200" b="1" u="sng" dirty="0"/>
            <a:t>Own Funds:</a:t>
          </a:r>
          <a:r>
            <a:rPr lang="en-ZA" sz="1200" b="1" dirty="0"/>
            <a:t> </a:t>
          </a:r>
        </a:p>
        <a:p>
          <a:pPr>
            <a:lnSpc>
              <a:spcPct val="100000"/>
            </a:lnSpc>
            <a:spcAft>
              <a:spcPts val="0"/>
            </a:spcAft>
          </a:pPr>
          <a:r>
            <a:rPr lang="en-ZA" sz="1200" dirty="0"/>
            <a:t>R 182.1 million</a:t>
          </a:r>
        </a:p>
        <a:p>
          <a:pPr>
            <a:lnSpc>
              <a:spcPct val="100000"/>
            </a:lnSpc>
            <a:spcAft>
              <a:spcPts val="0"/>
            </a:spcAft>
          </a:pPr>
          <a:endParaRPr lang="en-ZA" sz="1200" dirty="0"/>
        </a:p>
        <a:p>
          <a:pPr>
            <a:lnSpc>
              <a:spcPct val="100000"/>
            </a:lnSpc>
            <a:spcAft>
              <a:spcPts val="0"/>
            </a:spcAft>
          </a:pPr>
          <a:r>
            <a:rPr lang="en-ZA" sz="1200" b="1" dirty="0"/>
            <a:t>- </a:t>
          </a:r>
          <a:r>
            <a:rPr lang="en-ZA" sz="1200" b="1" u="sng" dirty="0"/>
            <a:t>External Loans</a:t>
          </a:r>
          <a:r>
            <a:rPr lang="en-ZA" sz="1200" dirty="0"/>
            <a:t>:</a:t>
          </a:r>
        </a:p>
        <a:p>
          <a:pPr>
            <a:lnSpc>
              <a:spcPct val="100000"/>
            </a:lnSpc>
            <a:spcAft>
              <a:spcPts val="0"/>
            </a:spcAft>
          </a:pPr>
          <a:r>
            <a:rPr lang="en-ZA" sz="1200" dirty="0"/>
            <a:t>0</a:t>
          </a:r>
        </a:p>
        <a:p>
          <a:pPr>
            <a:lnSpc>
              <a:spcPct val="100000"/>
            </a:lnSpc>
            <a:spcAft>
              <a:spcPts val="0"/>
            </a:spcAft>
          </a:pPr>
          <a:endParaRPr lang="en-ZA" sz="1200" dirty="0"/>
        </a:p>
        <a:p>
          <a:pPr>
            <a:lnSpc>
              <a:spcPct val="100000"/>
            </a:lnSpc>
            <a:spcAft>
              <a:spcPts val="0"/>
            </a:spcAft>
          </a:pPr>
          <a:r>
            <a:rPr lang="en-ZA" sz="1200" b="1" u="sng" dirty="0"/>
            <a:t>Grants:</a:t>
          </a:r>
        </a:p>
        <a:p>
          <a:pPr>
            <a:lnSpc>
              <a:spcPct val="100000"/>
            </a:lnSpc>
            <a:spcAft>
              <a:spcPts val="0"/>
            </a:spcAft>
          </a:pPr>
          <a:r>
            <a:rPr lang="en-ZA" sz="1200" dirty="0"/>
            <a:t>R 696,8 million</a:t>
          </a:r>
        </a:p>
        <a:p>
          <a:pPr>
            <a:lnSpc>
              <a:spcPct val="100000"/>
            </a:lnSpc>
            <a:spcAft>
              <a:spcPts val="0"/>
            </a:spcAft>
          </a:pPr>
          <a:endParaRPr lang="en-ZA" sz="1200" dirty="0"/>
        </a:p>
        <a:p>
          <a:pPr>
            <a:lnSpc>
              <a:spcPct val="100000"/>
            </a:lnSpc>
            <a:spcAft>
              <a:spcPts val="0"/>
            </a:spcAft>
          </a:pPr>
          <a:r>
            <a:rPr lang="en-ZA" sz="1200" b="1" u="sng" dirty="0"/>
            <a:t>Public Contributions</a:t>
          </a:r>
        </a:p>
        <a:p>
          <a:pPr>
            <a:lnSpc>
              <a:spcPct val="100000"/>
            </a:lnSpc>
            <a:spcAft>
              <a:spcPts val="0"/>
            </a:spcAft>
          </a:pPr>
          <a:r>
            <a:rPr lang="en-ZA" sz="1200" b="0" u="none" dirty="0"/>
            <a:t>R13.1 million</a:t>
          </a:r>
        </a:p>
      </dgm:t>
    </dgm:pt>
    <dgm:pt modelId="{E1E96E57-6BB3-420F-8D97-467EDE35B5AE}" type="parTrans" cxnId="{95914379-7019-4960-B66C-75245F5AF9C2}">
      <dgm:prSet/>
      <dgm:spPr/>
      <dgm:t>
        <a:bodyPr/>
        <a:lstStyle/>
        <a:p>
          <a:endParaRPr lang="en-ZA"/>
        </a:p>
      </dgm:t>
    </dgm:pt>
    <dgm:pt modelId="{743366CC-AC31-4F6F-BEDF-C0459B59AC4F}" type="sibTrans" cxnId="{95914379-7019-4960-B66C-75245F5AF9C2}">
      <dgm:prSet/>
      <dgm:spPr/>
      <dgm:t>
        <a:bodyPr/>
        <a:lstStyle/>
        <a:p>
          <a:endParaRPr lang="en-ZA"/>
        </a:p>
      </dgm:t>
    </dgm:pt>
    <dgm:pt modelId="{6A5BC8E9-B972-464F-94E6-477B5EF278C9}">
      <dgm:prSet phldrT="[Text]" custT="1"/>
      <dgm:spPr/>
      <dgm:t>
        <a:bodyPr/>
        <a:lstStyle/>
        <a:p>
          <a:r>
            <a:rPr lang="en-ZA" sz="2400" dirty="0">
              <a:effectLst>
                <a:outerShdw blurRad="38100" dist="38100" dir="2700000" algn="tl">
                  <a:srgbClr val="000000">
                    <a:alpha val="43137"/>
                  </a:srgbClr>
                </a:outerShdw>
              </a:effectLst>
            </a:rPr>
            <a:t>R948 million</a:t>
          </a:r>
        </a:p>
      </dgm:t>
    </dgm:pt>
    <dgm:pt modelId="{464953D8-8464-455F-938A-BE29F9582C9E}" type="sibTrans" cxnId="{B5A599B8-54C4-4C0D-87EB-5B3A58A6928D}">
      <dgm:prSet/>
      <dgm:spPr/>
      <dgm:t>
        <a:bodyPr/>
        <a:lstStyle/>
        <a:p>
          <a:endParaRPr lang="en-ZA"/>
        </a:p>
      </dgm:t>
    </dgm:pt>
    <dgm:pt modelId="{C3793DE7-334E-4CC3-B12D-16CB13E97D67}" type="parTrans" cxnId="{B5A599B8-54C4-4C0D-87EB-5B3A58A6928D}">
      <dgm:prSet/>
      <dgm:spPr/>
      <dgm:t>
        <a:bodyPr/>
        <a:lstStyle/>
        <a:p>
          <a:endParaRPr lang="en-ZA"/>
        </a:p>
      </dgm:t>
    </dgm:pt>
    <dgm:pt modelId="{D84D2F57-C9D1-4AF1-87B9-FA1BBF448424}" type="pres">
      <dgm:prSet presAssocID="{2DC249B7-02BE-4469-A7EA-2159134AB3BF}" presName="theList" presStyleCnt="0">
        <dgm:presLayoutVars>
          <dgm:dir/>
          <dgm:animLvl val="lvl"/>
          <dgm:resizeHandles val="exact"/>
        </dgm:presLayoutVars>
      </dgm:prSet>
      <dgm:spPr/>
    </dgm:pt>
    <dgm:pt modelId="{0AB08042-52D0-4C3A-AC15-020EFF726E61}" type="pres">
      <dgm:prSet presAssocID="{CB40FD47-5FFE-4F01-8019-285F73A6DA39}" presName="compNode" presStyleCnt="0"/>
      <dgm:spPr/>
    </dgm:pt>
    <dgm:pt modelId="{BF686478-A9D8-4139-838B-2977B89D4528}" type="pres">
      <dgm:prSet presAssocID="{CB40FD47-5FFE-4F01-8019-285F73A6DA39}" presName="aNode" presStyleLbl="bgShp" presStyleIdx="0" presStyleCnt="3"/>
      <dgm:spPr/>
    </dgm:pt>
    <dgm:pt modelId="{4EAF7E19-08C3-4DA9-9410-B98EA688D6BD}" type="pres">
      <dgm:prSet presAssocID="{CB40FD47-5FFE-4F01-8019-285F73A6DA39}" presName="textNode" presStyleLbl="bgShp" presStyleIdx="0" presStyleCnt="3"/>
      <dgm:spPr/>
    </dgm:pt>
    <dgm:pt modelId="{C281092F-A5C3-4ADD-8D8C-AF9A1C6E3046}" type="pres">
      <dgm:prSet presAssocID="{CB40FD47-5FFE-4F01-8019-285F73A6DA39}" presName="compChildNode" presStyleCnt="0"/>
      <dgm:spPr/>
    </dgm:pt>
    <dgm:pt modelId="{BD0B2F75-A5CA-4751-B897-1E55EDA7E522}" type="pres">
      <dgm:prSet presAssocID="{CB40FD47-5FFE-4F01-8019-285F73A6DA39}" presName="theInnerList" presStyleCnt="0"/>
      <dgm:spPr/>
    </dgm:pt>
    <dgm:pt modelId="{39ABF571-1642-4D2D-AADD-E7537E048792}" type="pres">
      <dgm:prSet presAssocID="{21A194F0-03EF-449C-AE00-8BF96129C94A}" presName="childNode" presStyleLbl="node1" presStyleIdx="0" presStyleCnt="6" custScaleX="120240" custScaleY="24646" custLinFactNeighborX="1626" custLinFactNeighborY="-22342">
        <dgm:presLayoutVars>
          <dgm:bulletEnabled val="1"/>
        </dgm:presLayoutVars>
      </dgm:prSet>
      <dgm:spPr/>
    </dgm:pt>
    <dgm:pt modelId="{05C54660-8A21-40D1-943B-E723FC9E51B6}" type="pres">
      <dgm:prSet presAssocID="{21A194F0-03EF-449C-AE00-8BF96129C94A}" presName="aSpace2" presStyleCnt="0"/>
      <dgm:spPr/>
    </dgm:pt>
    <dgm:pt modelId="{0CD7C24E-E098-4F4A-BCCE-BEC69B01385B}" type="pres">
      <dgm:prSet presAssocID="{3C847AB7-6CA8-4A1E-AD62-4EEC651C51ED}" presName="childNode" presStyleLbl="node1" presStyleIdx="1" presStyleCnt="6" custScaleX="100444" custScaleY="129477">
        <dgm:presLayoutVars>
          <dgm:bulletEnabled val="1"/>
        </dgm:presLayoutVars>
      </dgm:prSet>
      <dgm:spPr/>
    </dgm:pt>
    <dgm:pt modelId="{9ED74F6A-EDF1-4184-A4E2-AE8D24C09E80}" type="pres">
      <dgm:prSet presAssocID="{CB40FD47-5FFE-4F01-8019-285F73A6DA39}" presName="aSpace" presStyleCnt="0"/>
      <dgm:spPr/>
    </dgm:pt>
    <dgm:pt modelId="{8FF42ED6-E2C7-49A7-ACEA-54552F05915D}" type="pres">
      <dgm:prSet presAssocID="{0EB82B88-FFCC-47FE-9403-29A022F9228E}" presName="compNode" presStyleCnt="0"/>
      <dgm:spPr/>
    </dgm:pt>
    <dgm:pt modelId="{098AEA95-4967-4155-B12D-BBE76632C206}" type="pres">
      <dgm:prSet presAssocID="{0EB82B88-FFCC-47FE-9403-29A022F9228E}" presName="aNode" presStyleLbl="bgShp" presStyleIdx="1" presStyleCnt="3"/>
      <dgm:spPr/>
    </dgm:pt>
    <dgm:pt modelId="{A25D1BF6-D18F-4DFB-ACE3-A6A9F11081F8}" type="pres">
      <dgm:prSet presAssocID="{0EB82B88-FFCC-47FE-9403-29A022F9228E}" presName="textNode" presStyleLbl="bgShp" presStyleIdx="1" presStyleCnt="3"/>
      <dgm:spPr/>
    </dgm:pt>
    <dgm:pt modelId="{35C1156C-FA80-4A16-8F37-38CFA1032590}" type="pres">
      <dgm:prSet presAssocID="{0EB82B88-FFCC-47FE-9403-29A022F9228E}" presName="compChildNode" presStyleCnt="0"/>
      <dgm:spPr/>
    </dgm:pt>
    <dgm:pt modelId="{25A46331-536A-499D-8EBE-75FFFE43DC5A}" type="pres">
      <dgm:prSet presAssocID="{0EB82B88-FFCC-47FE-9403-29A022F9228E}" presName="theInnerList" presStyleCnt="0"/>
      <dgm:spPr/>
    </dgm:pt>
    <dgm:pt modelId="{EF6C7BF1-CF8C-465B-98D1-11A1F65918E3}" type="pres">
      <dgm:prSet presAssocID="{6A5BC8E9-B972-464F-94E6-477B5EF278C9}" presName="childNode" presStyleLbl="node1" presStyleIdx="2" presStyleCnt="6" custScaleX="106748" custScaleY="28139" custLinFactNeighborX="3" custLinFactNeighborY="-38077">
        <dgm:presLayoutVars>
          <dgm:bulletEnabled val="1"/>
        </dgm:presLayoutVars>
      </dgm:prSet>
      <dgm:spPr/>
    </dgm:pt>
    <dgm:pt modelId="{F0D0873C-08B4-40D5-97F9-387FF23EF04B}" type="pres">
      <dgm:prSet presAssocID="{6A5BC8E9-B972-464F-94E6-477B5EF278C9}" presName="aSpace2" presStyleCnt="0"/>
      <dgm:spPr/>
    </dgm:pt>
    <dgm:pt modelId="{F5FA8F0B-434E-4A80-94A8-060F23E2E611}" type="pres">
      <dgm:prSet presAssocID="{0256961F-87AB-4B87-804D-3FD4368B2CB5}" presName="childNode" presStyleLbl="node1" presStyleIdx="3" presStyleCnt="6" custScaleX="101570" custScaleY="145602">
        <dgm:presLayoutVars>
          <dgm:bulletEnabled val="1"/>
        </dgm:presLayoutVars>
      </dgm:prSet>
      <dgm:spPr/>
    </dgm:pt>
    <dgm:pt modelId="{6C21819A-B141-41B6-BD81-8ABBBBC67B3E}" type="pres">
      <dgm:prSet presAssocID="{0EB82B88-FFCC-47FE-9403-29A022F9228E}" presName="aSpace" presStyleCnt="0"/>
      <dgm:spPr/>
    </dgm:pt>
    <dgm:pt modelId="{C5F97669-9610-4E7F-8045-0E4EC2FF390E}" type="pres">
      <dgm:prSet presAssocID="{EC1B1684-1E84-47DE-8A71-BE9E2FDF8CC2}" presName="compNode" presStyleCnt="0"/>
      <dgm:spPr/>
    </dgm:pt>
    <dgm:pt modelId="{962A0D19-E534-4D71-8823-B8AA44CE9ECB}" type="pres">
      <dgm:prSet presAssocID="{EC1B1684-1E84-47DE-8A71-BE9E2FDF8CC2}" presName="aNode" presStyleLbl="bgShp" presStyleIdx="2" presStyleCnt="3"/>
      <dgm:spPr/>
    </dgm:pt>
    <dgm:pt modelId="{B0D24576-E44E-4D78-B7BB-FAC427B7883C}" type="pres">
      <dgm:prSet presAssocID="{EC1B1684-1E84-47DE-8A71-BE9E2FDF8CC2}" presName="textNode" presStyleLbl="bgShp" presStyleIdx="2" presStyleCnt="3"/>
      <dgm:spPr/>
    </dgm:pt>
    <dgm:pt modelId="{DB435E36-2339-41C6-8F3D-CDAEF4A023B3}" type="pres">
      <dgm:prSet presAssocID="{EC1B1684-1E84-47DE-8A71-BE9E2FDF8CC2}" presName="compChildNode" presStyleCnt="0"/>
      <dgm:spPr/>
    </dgm:pt>
    <dgm:pt modelId="{7441AE7D-60BD-42E8-9453-8F91A724D6F8}" type="pres">
      <dgm:prSet presAssocID="{EC1B1684-1E84-47DE-8A71-BE9E2FDF8CC2}" presName="theInnerList" presStyleCnt="0"/>
      <dgm:spPr/>
    </dgm:pt>
    <dgm:pt modelId="{A415603C-0C20-4353-A1BD-EF5D44735250}" type="pres">
      <dgm:prSet presAssocID="{0C67497A-40C9-4AA0-B9FF-F6D8E53B6CCC}" presName="childNode" presStyleLbl="node1" presStyleIdx="4" presStyleCnt="6" custScaleX="99650" custScaleY="23778" custLinFactNeighborX="-5491" custLinFactNeighborY="-44892">
        <dgm:presLayoutVars>
          <dgm:bulletEnabled val="1"/>
        </dgm:presLayoutVars>
      </dgm:prSet>
      <dgm:spPr/>
    </dgm:pt>
    <dgm:pt modelId="{AD474C20-BDA3-4DD5-9EC8-B5612E817749}" type="pres">
      <dgm:prSet presAssocID="{0C67497A-40C9-4AA0-B9FF-F6D8E53B6CCC}" presName="aSpace2" presStyleCnt="0"/>
      <dgm:spPr/>
    </dgm:pt>
    <dgm:pt modelId="{C334CD24-5A3D-4C9B-A252-D6CB263011EE}" type="pres">
      <dgm:prSet presAssocID="{26BA0129-2454-4C1B-B983-EBB819166EB2}" presName="childNode" presStyleLbl="node1" presStyleIdx="5" presStyleCnt="6" custScaleX="101115" custScaleY="131036">
        <dgm:presLayoutVars>
          <dgm:bulletEnabled val="1"/>
        </dgm:presLayoutVars>
      </dgm:prSet>
      <dgm:spPr/>
    </dgm:pt>
  </dgm:ptLst>
  <dgm:cxnLst>
    <dgm:cxn modelId="{FA8B3C00-71D2-4F55-B481-F8BBA9B0AA3B}" srcId="{2DC249B7-02BE-4469-A7EA-2159134AB3BF}" destId="{0EB82B88-FFCC-47FE-9403-29A022F9228E}" srcOrd="1" destOrd="0" parTransId="{6DA1D4F0-3D9B-48CB-B484-4367724FACC4}" sibTransId="{DCE9F2CC-6E02-4BBA-BFF5-74576866893F}"/>
    <dgm:cxn modelId="{69CB550D-F008-43E3-8A90-7546E2B88E7F}" type="presOf" srcId="{CB40FD47-5FFE-4F01-8019-285F73A6DA39}" destId="{4EAF7E19-08C3-4DA9-9410-B98EA688D6BD}" srcOrd="1" destOrd="0" presId="urn:microsoft.com/office/officeart/2005/8/layout/lProcess2"/>
    <dgm:cxn modelId="{FAAE002C-A6D5-4A26-B147-FF23538DCEA8}" type="presOf" srcId="{6A5BC8E9-B972-464F-94E6-477B5EF278C9}" destId="{EF6C7BF1-CF8C-465B-98D1-11A1F65918E3}" srcOrd="0" destOrd="0" presId="urn:microsoft.com/office/officeart/2005/8/layout/lProcess2"/>
    <dgm:cxn modelId="{EA3C8732-B835-40B9-82A6-43508118155F}" type="presOf" srcId="{21A194F0-03EF-449C-AE00-8BF96129C94A}" destId="{39ABF571-1642-4D2D-AADD-E7537E048792}" srcOrd="0" destOrd="0" presId="urn:microsoft.com/office/officeart/2005/8/layout/lProcess2"/>
    <dgm:cxn modelId="{D75D9C36-FD78-42CD-A27D-E6F3F2DAF958}" type="presOf" srcId="{0EB82B88-FFCC-47FE-9403-29A022F9228E}" destId="{098AEA95-4967-4155-B12D-BBE76632C206}" srcOrd="0" destOrd="0" presId="urn:microsoft.com/office/officeart/2005/8/layout/lProcess2"/>
    <dgm:cxn modelId="{C66B9865-1495-47D0-A2EC-C15F613B01B1}" type="presOf" srcId="{26BA0129-2454-4C1B-B983-EBB819166EB2}" destId="{C334CD24-5A3D-4C9B-A252-D6CB263011EE}" srcOrd="0" destOrd="0" presId="urn:microsoft.com/office/officeart/2005/8/layout/lProcess2"/>
    <dgm:cxn modelId="{DC77ED6A-2B07-44E8-89D3-9006657E2381}" srcId="{0EB82B88-FFCC-47FE-9403-29A022F9228E}" destId="{0256961F-87AB-4B87-804D-3FD4368B2CB5}" srcOrd="1" destOrd="0" parTransId="{0B826BCC-6681-4B91-BD27-08AF332D0FBC}" sibTransId="{554C8F56-EFB7-42B3-B49B-184CDC6356A3}"/>
    <dgm:cxn modelId="{ABA4AA4C-C8EA-49E4-B1EE-0CCC960FD0C9}" type="presOf" srcId="{0EB82B88-FFCC-47FE-9403-29A022F9228E}" destId="{A25D1BF6-D18F-4DFB-ACE3-A6A9F11081F8}" srcOrd="1" destOrd="0" presId="urn:microsoft.com/office/officeart/2005/8/layout/lProcess2"/>
    <dgm:cxn modelId="{44143D6E-B679-47C6-A60D-52062026F87B}" srcId="{2DC249B7-02BE-4469-A7EA-2159134AB3BF}" destId="{CB40FD47-5FFE-4F01-8019-285F73A6DA39}" srcOrd="0" destOrd="0" parTransId="{8DE7B8C4-E20F-4476-9161-AEC82776F213}" sibTransId="{1E821A58-4146-41E9-A194-E4985E9F623F}"/>
    <dgm:cxn modelId="{6E2DB454-2867-4903-A766-87FE778DD4A4}" type="presOf" srcId="{EC1B1684-1E84-47DE-8A71-BE9E2FDF8CC2}" destId="{962A0D19-E534-4D71-8823-B8AA44CE9ECB}" srcOrd="0" destOrd="0" presId="urn:microsoft.com/office/officeart/2005/8/layout/lProcess2"/>
    <dgm:cxn modelId="{43265E57-088B-4443-A8B5-C38BA474117F}" type="presOf" srcId="{0256961F-87AB-4B87-804D-3FD4368B2CB5}" destId="{F5FA8F0B-434E-4A80-94A8-060F23E2E611}" srcOrd="0" destOrd="0" presId="urn:microsoft.com/office/officeart/2005/8/layout/lProcess2"/>
    <dgm:cxn modelId="{95914379-7019-4960-B66C-75245F5AF9C2}" srcId="{EC1B1684-1E84-47DE-8A71-BE9E2FDF8CC2}" destId="{26BA0129-2454-4C1B-B983-EBB819166EB2}" srcOrd="1" destOrd="0" parTransId="{E1E96E57-6BB3-420F-8D97-467EDE35B5AE}" sibTransId="{743366CC-AC31-4F6F-BEDF-C0459B59AC4F}"/>
    <dgm:cxn modelId="{E014AB81-ADDB-40D0-9158-87DFF843CEDA}" type="presOf" srcId="{CB40FD47-5FFE-4F01-8019-285F73A6DA39}" destId="{BF686478-A9D8-4139-838B-2977B89D4528}" srcOrd="0" destOrd="0" presId="urn:microsoft.com/office/officeart/2005/8/layout/lProcess2"/>
    <dgm:cxn modelId="{655B1E8A-20F6-4A46-900B-DBA9F8A2AFE4}" srcId="{CB40FD47-5FFE-4F01-8019-285F73A6DA39}" destId="{3C847AB7-6CA8-4A1E-AD62-4EEC651C51ED}" srcOrd="1" destOrd="0" parTransId="{ECCE95A8-5989-4348-BB7C-38A92869BBFE}" sibTransId="{B413D817-CA4B-4F48-9D43-81564B8AD73A}"/>
    <dgm:cxn modelId="{C987D190-94F9-44BF-99E4-A66AF79A0B00}" type="presOf" srcId="{2DC249B7-02BE-4469-A7EA-2159134AB3BF}" destId="{D84D2F57-C9D1-4AF1-87B9-FA1BBF448424}" srcOrd="0" destOrd="0" presId="urn:microsoft.com/office/officeart/2005/8/layout/lProcess2"/>
    <dgm:cxn modelId="{6681A6A9-CBBC-44E5-8252-B0242A1D1DB0}" type="presOf" srcId="{0C67497A-40C9-4AA0-B9FF-F6D8E53B6CCC}" destId="{A415603C-0C20-4353-A1BD-EF5D44735250}" srcOrd="0" destOrd="0" presId="urn:microsoft.com/office/officeart/2005/8/layout/lProcess2"/>
    <dgm:cxn modelId="{BDC325B5-91F4-4F98-8D81-A1F2D9AA776F}" type="presOf" srcId="{3C847AB7-6CA8-4A1E-AD62-4EEC651C51ED}" destId="{0CD7C24E-E098-4F4A-BCCE-BEC69B01385B}" srcOrd="0" destOrd="0" presId="urn:microsoft.com/office/officeart/2005/8/layout/lProcess2"/>
    <dgm:cxn modelId="{B5A599B8-54C4-4C0D-87EB-5B3A58A6928D}" srcId="{0EB82B88-FFCC-47FE-9403-29A022F9228E}" destId="{6A5BC8E9-B972-464F-94E6-477B5EF278C9}" srcOrd="0" destOrd="0" parTransId="{C3793DE7-334E-4CC3-B12D-16CB13E97D67}" sibTransId="{464953D8-8464-455F-938A-BE29F9582C9E}"/>
    <dgm:cxn modelId="{2F49CED5-C3D2-4F94-9AE4-DD24158C0437}" type="presOf" srcId="{EC1B1684-1E84-47DE-8A71-BE9E2FDF8CC2}" destId="{B0D24576-E44E-4D78-B7BB-FAC427B7883C}" srcOrd="1" destOrd="0" presId="urn:microsoft.com/office/officeart/2005/8/layout/lProcess2"/>
    <dgm:cxn modelId="{D2E94BE3-703E-49AA-BEC4-0F7214CC1B97}" srcId="{EC1B1684-1E84-47DE-8A71-BE9E2FDF8CC2}" destId="{0C67497A-40C9-4AA0-B9FF-F6D8E53B6CCC}" srcOrd="0" destOrd="0" parTransId="{B9DB5A44-8CDB-4D4F-BCBA-E751814790E5}" sibTransId="{AB9A386F-33BC-4AD9-8281-8EB9CC6CCF61}"/>
    <dgm:cxn modelId="{0EE0B2E8-030C-4DFC-8893-788DDB678AFE}" srcId="{2DC249B7-02BE-4469-A7EA-2159134AB3BF}" destId="{EC1B1684-1E84-47DE-8A71-BE9E2FDF8CC2}" srcOrd="2" destOrd="0" parTransId="{9AD161B8-7C4D-4080-9BD3-7F9389B1290B}" sibTransId="{55993D15-8676-422B-A9B3-A2AA2B21926B}"/>
    <dgm:cxn modelId="{58761DF6-DB9F-41EC-BDA2-18EFA393673A}" srcId="{CB40FD47-5FFE-4F01-8019-285F73A6DA39}" destId="{21A194F0-03EF-449C-AE00-8BF96129C94A}" srcOrd="0" destOrd="0" parTransId="{573C8842-D3B2-4FDA-B775-21F29CA428FA}" sibTransId="{B928C2D0-28FC-4E6E-8F43-185A81E4A3C6}"/>
    <dgm:cxn modelId="{94D12AAD-69E0-4C17-9F7F-8A6D36D4F790}" type="presParOf" srcId="{D84D2F57-C9D1-4AF1-87B9-FA1BBF448424}" destId="{0AB08042-52D0-4C3A-AC15-020EFF726E61}" srcOrd="0" destOrd="0" presId="urn:microsoft.com/office/officeart/2005/8/layout/lProcess2"/>
    <dgm:cxn modelId="{9A3DD86C-E555-49F5-8CAC-7EEB297E1273}" type="presParOf" srcId="{0AB08042-52D0-4C3A-AC15-020EFF726E61}" destId="{BF686478-A9D8-4139-838B-2977B89D4528}" srcOrd="0" destOrd="0" presId="urn:microsoft.com/office/officeart/2005/8/layout/lProcess2"/>
    <dgm:cxn modelId="{13A36DF7-0427-4907-8A6D-4ACD8D635DF8}" type="presParOf" srcId="{0AB08042-52D0-4C3A-AC15-020EFF726E61}" destId="{4EAF7E19-08C3-4DA9-9410-B98EA688D6BD}" srcOrd="1" destOrd="0" presId="urn:microsoft.com/office/officeart/2005/8/layout/lProcess2"/>
    <dgm:cxn modelId="{9C6A0321-376C-46D7-8F12-CE4A859E1C92}" type="presParOf" srcId="{0AB08042-52D0-4C3A-AC15-020EFF726E61}" destId="{C281092F-A5C3-4ADD-8D8C-AF9A1C6E3046}" srcOrd="2" destOrd="0" presId="urn:microsoft.com/office/officeart/2005/8/layout/lProcess2"/>
    <dgm:cxn modelId="{B0646862-EB7C-4302-ADCC-8E2D692E5508}" type="presParOf" srcId="{C281092F-A5C3-4ADD-8D8C-AF9A1C6E3046}" destId="{BD0B2F75-A5CA-4751-B897-1E55EDA7E522}" srcOrd="0" destOrd="0" presId="urn:microsoft.com/office/officeart/2005/8/layout/lProcess2"/>
    <dgm:cxn modelId="{70E6F694-39B8-4A3B-A893-39463367EAEF}" type="presParOf" srcId="{BD0B2F75-A5CA-4751-B897-1E55EDA7E522}" destId="{39ABF571-1642-4D2D-AADD-E7537E048792}" srcOrd="0" destOrd="0" presId="urn:microsoft.com/office/officeart/2005/8/layout/lProcess2"/>
    <dgm:cxn modelId="{03F91D8A-2666-4181-8471-B66F09D17420}" type="presParOf" srcId="{BD0B2F75-A5CA-4751-B897-1E55EDA7E522}" destId="{05C54660-8A21-40D1-943B-E723FC9E51B6}" srcOrd="1" destOrd="0" presId="urn:microsoft.com/office/officeart/2005/8/layout/lProcess2"/>
    <dgm:cxn modelId="{8046F88F-2989-4F13-8155-3C6DEBB7773A}" type="presParOf" srcId="{BD0B2F75-A5CA-4751-B897-1E55EDA7E522}" destId="{0CD7C24E-E098-4F4A-BCCE-BEC69B01385B}" srcOrd="2" destOrd="0" presId="urn:microsoft.com/office/officeart/2005/8/layout/lProcess2"/>
    <dgm:cxn modelId="{C4DB6C37-A00E-4099-89B5-577C5B8F4820}" type="presParOf" srcId="{D84D2F57-C9D1-4AF1-87B9-FA1BBF448424}" destId="{9ED74F6A-EDF1-4184-A4E2-AE8D24C09E80}" srcOrd="1" destOrd="0" presId="urn:microsoft.com/office/officeart/2005/8/layout/lProcess2"/>
    <dgm:cxn modelId="{C357CFBD-A908-4F9A-86A4-E138DE86D1E2}" type="presParOf" srcId="{D84D2F57-C9D1-4AF1-87B9-FA1BBF448424}" destId="{8FF42ED6-E2C7-49A7-ACEA-54552F05915D}" srcOrd="2" destOrd="0" presId="urn:microsoft.com/office/officeart/2005/8/layout/lProcess2"/>
    <dgm:cxn modelId="{9BBB6E9E-B760-4581-BE1D-8BC24A3EC0D7}" type="presParOf" srcId="{8FF42ED6-E2C7-49A7-ACEA-54552F05915D}" destId="{098AEA95-4967-4155-B12D-BBE76632C206}" srcOrd="0" destOrd="0" presId="urn:microsoft.com/office/officeart/2005/8/layout/lProcess2"/>
    <dgm:cxn modelId="{C08D9DFB-920B-40E9-9E3D-DAE41AE7AE3E}" type="presParOf" srcId="{8FF42ED6-E2C7-49A7-ACEA-54552F05915D}" destId="{A25D1BF6-D18F-4DFB-ACE3-A6A9F11081F8}" srcOrd="1" destOrd="0" presId="urn:microsoft.com/office/officeart/2005/8/layout/lProcess2"/>
    <dgm:cxn modelId="{8B57CF60-4F4F-4669-A66D-4F5AE8781F12}" type="presParOf" srcId="{8FF42ED6-E2C7-49A7-ACEA-54552F05915D}" destId="{35C1156C-FA80-4A16-8F37-38CFA1032590}" srcOrd="2" destOrd="0" presId="urn:microsoft.com/office/officeart/2005/8/layout/lProcess2"/>
    <dgm:cxn modelId="{137BA4FB-A5E3-482C-BDAF-534D6D010B64}" type="presParOf" srcId="{35C1156C-FA80-4A16-8F37-38CFA1032590}" destId="{25A46331-536A-499D-8EBE-75FFFE43DC5A}" srcOrd="0" destOrd="0" presId="urn:microsoft.com/office/officeart/2005/8/layout/lProcess2"/>
    <dgm:cxn modelId="{DFDB1DF8-9BDD-40D3-916E-8B91C9A03D77}" type="presParOf" srcId="{25A46331-536A-499D-8EBE-75FFFE43DC5A}" destId="{EF6C7BF1-CF8C-465B-98D1-11A1F65918E3}" srcOrd="0" destOrd="0" presId="urn:microsoft.com/office/officeart/2005/8/layout/lProcess2"/>
    <dgm:cxn modelId="{06589901-CEE7-4E97-9FD4-9607DA6A543E}" type="presParOf" srcId="{25A46331-536A-499D-8EBE-75FFFE43DC5A}" destId="{F0D0873C-08B4-40D5-97F9-387FF23EF04B}" srcOrd="1" destOrd="0" presId="urn:microsoft.com/office/officeart/2005/8/layout/lProcess2"/>
    <dgm:cxn modelId="{C925D580-3B01-41C8-AD3B-1329EBC2947B}" type="presParOf" srcId="{25A46331-536A-499D-8EBE-75FFFE43DC5A}" destId="{F5FA8F0B-434E-4A80-94A8-060F23E2E611}" srcOrd="2" destOrd="0" presId="urn:microsoft.com/office/officeart/2005/8/layout/lProcess2"/>
    <dgm:cxn modelId="{558FB572-DCAD-4AD8-9232-B789F3F12F62}" type="presParOf" srcId="{D84D2F57-C9D1-4AF1-87B9-FA1BBF448424}" destId="{6C21819A-B141-41B6-BD81-8ABBBBC67B3E}" srcOrd="3" destOrd="0" presId="urn:microsoft.com/office/officeart/2005/8/layout/lProcess2"/>
    <dgm:cxn modelId="{F9C84768-D50B-4D3E-819B-4EED152E27AA}" type="presParOf" srcId="{D84D2F57-C9D1-4AF1-87B9-FA1BBF448424}" destId="{C5F97669-9610-4E7F-8045-0E4EC2FF390E}" srcOrd="4" destOrd="0" presId="urn:microsoft.com/office/officeart/2005/8/layout/lProcess2"/>
    <dgm:cxn modelId="{9DD31053-4513-4A2F-A053-D0644E166B54}" type="presParOf" srcId="{C5F97669-9610-4E7F-8045-0E4EC2FF390E}" destId="{962A0D19-E534-4D71-8823-B8AA44CE9ECB}" srcOrd="0" destOrd="0" presId="urn:microsoft.com/office/officeart/2005/8/layout/lProcess2"/>
    <dgm:cxn modelId="{0BD59944-F237-4781-9A61-FCE55037290F}" type="presParOf" srcId="{C5F97669-9610-4E7F-8045-0E4EC2FF390E}" destId="{B0D24576-E44E-4D78-B7BB-FAC427B7883C}" srcOrd="1" destOrd="0" presId="urn:microsoft.com/office/officeart/2005/8/layout/lProcess2"/>
    <dgm:cxn modelId="{DE3A40E6-E57B-4184-BAB4-9168F804A1B4}" type="presParOf" srcId="{C5F97669-9610-4E7F-8045-0E4EC2FF390E}" destId="{DB435E36-2339-41C6-8F3D-CDAEF4A023B3}" srcOrd="2" destOrd="0" presId="urn:microsoft.com/office/officeart/2005/8/layout/lProcess2"/>
    <dgm:cxn modelId="{E5F75BC0-0DC4-48BF-BE8D-ED6CFE4D855A}" type="presParOf" srcId="{DB435E36-2339-41C6-8F3D-CDAEF4A023B3}" destId="{7441AE7D-60BD-42E8-9453-8F91A724D6F8}" srcOrd="0" destOrd="0" presId="urn:microsoft.com/office/officeart/2005/8/layout/lProcess2"/>
    <dgm:cxn modelId="{652109D8-F004-4F92-A8EE-8AFFBDCF1EFA}" type="presParOf" srcId="{7441AE7D-60BD-42E8-9453-8F91A724D6F8}" destId="{A415603C-0C20-4353-A1BD-EF5D44735250}" srcOrd="0" destOrd="0" presId="urn:microsoft.com/office/officeart/2005/8/layout/lProcess2"/>
    <dgm:cxn modelId="{68CC1F16-0E7C-436C-B181-72C70F8C4DE4}" type="presParOf" srcId="{7441AE7D-60BD-42E8-9453-8F91A724D6F8}" destId="{AD474C20-BDA3-4DD5-9EC8-B5612E817749}" srcOrd="1" destOrd="0" presId="urn:microsoft.com/office/officeart/2005/8/layout/lProcess2"/>
    <dgm:cxn modelId="{7911B8B1-CEF7-49D1-9E6F-80DE80CCE914}" type="presParOf" srcId="{7441AE7D-60BD-42E8-9453-8F91A724D6F8}" destId="{C334CD24-5A3D-4C9B-A252-D6CB263011EE}" srcOrd="2"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85D62-6CF8-46AD-951F-D99F7A691541}">
      <dsp:nvSpPr>
        <dsp:cNvPr id="0" name=""/>
        <dsp:cNvSpPr/>
      </dsp:nvSpPr>
      <dsp:spPr>
        <a:xfrm>
          <a:off x="5926" y="1038031"/>
          <a:ext cx="0" cy="2622191"/>
        </a:xfrm>
        <a:prstGeom prst="line">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0919F78-3DCE-4B78-BB2D-08EA5A9D9DD9}">
      <dsp:nvSpPr>
        <dsp:cNvPr id="0" name=""/>
        <dsp:cNvSpPr/>
      </dsp:nvSpPr>
      <dsp:spPr>
        <a:xfrm>
          <a:off x="78765" y="1125437"/>
          <a:ext cx="1379127" cy="11799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4FC11CE-C438-405B-BFEA-90CF04B93F6D}">
      <dsp:nvSpPr>
        <dsp:cNvPr id="0" name=""/>
        <dsp:cNvSpPr/>
      </dsp:nvSpPr>
      <dsp:spPr>
        <a:xfrm>
          <a:off x="86543" y="2588211"/>
          <a:ext cx="1379127" cy="135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t" anchorCtr="0">
          <a:noAutofit/>
        </a:bodyPr>
        <a:lstStyle/>
        <a:p>
          <a:pPr marL="0" lvl="0" indent="0" algn="ctr" defTabSz="977900">
            <a:lnSpc>
              <a:spcPct val="90000"/>
            </a:lnSpc>
            <a:spcBef>
              <a:spcPct val="0"/>
            </a:spcBef>
            <a:spcAft>
              <a:spcPct val="35000"/>
            </a:spcAft>
            <a:buNone/>
          </a:pPr>
          <a:r>
            <a:rPr lang="en-ZA" sz="2200" b="1" kern="1200" dirty="0"/>
            <a:t>Rates</a:t>
          </a:r>
        </a:p>
      </dsp:txBody>
      <dsp:txXfrm>
        <a:off x="86543" y="2588211"/>
        <a:ext cx="1379127" cy="1354798"/>
      </dsp:txXfrm>
    </dsp:sp>
    <dsp:sp modelId="{23754E91-4241-4DCE-9AB4-B9878723A1B3}">
      <dsp:nvSpPr>
        <dsp:cNvPr id="0" name=""/>
        <dsp:cNvSpPr/>
      </dsp:nvSpPr>
      <dsp:spPr>
        <a:xfrm>
          <a:off x="5926" y="746676"/>
          <a:ext cx="1456773" cy="291354"/>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ZA" sz="2200" b="1" kern="1200" dirty="0"/>
            <a:t>4.90%</a:t>
          </a:r>
        </a:p>
      </dsp:txBody>
      <dsp:txXfrm>
        <a:off x="5926" y="746676"/>
        <a:ext cx="1456773" cy="291354"/>
      </dsp:txXfrm>
    </dsp:sp>
    <dsp:sp modelId="{997DD4AA-F1F9-45D2-96CA-F1412F613C1E}">
      <dsp:nvSpPr>
        <dsp:cNvPr id="0" name=""/>
        <dsp:cNvSpPr/>
      </dsp:nvSpPr>
      <dsp:spPr>
        <a:xfrm>
          <a:off x="1740619" y="1038031"/>
          <a:ext cx="0" cy="2622191"/>
        </a:xfrm>
        <a:prstGeom prst="line">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DBEB68-DCDF-4DB0-AE02-D1A6C339F657}">
      <dsp:nvSpPr>
        <dsp:cNvPr id="0" name=""/>
        <dsp:cNvSpPr/>
      </dsp:nvSpPr>
      <dsp:spPr>
        <a:xfrm>
          <a:off x="1813458" y="1125437"/>
          <a:ext cx="1379127" cy="117998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93971F-3007-4183-AB09-6E285529D90D}">
      <dsp:nvSpPr>
        <dsp:cNvPr id="0" name=""/>
        <dsp:cNvSpPr/>
      </dsp:nvSpPr>
      <dsp:spPr>
        <a:xfrm>
          <a:off x="1814741" y="2604970"/>
          <a:ext cx="1379127" cy="135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t" anchorCtr="0">
          <a:noAutofit/>
        </a:bodyPr>
        <a:lstStyle/>
        <a:p>
          <a:pPr marL="0" lvl="0" indent="0" algn="ctr" defTabSz="977900">
            <a:lnSpc>
              <a:spcPct val="90000"/>
            </a:lnSpc>
            <a:spcBef>
              <a:spcPct val="0"/>
            </a:spcBef>
            <a:spcAft>
              <a:spcPct val="35000"/>
            </a:spcAft>
            <a:buNone/>
          </a:pPr>
          <a:r>
            <a:rPr lang="en-ZA" sz="2200" b="1" kern="1200"/>
            <a:t>Sanitatio</a:t>
          </a:r>
          <a:r>
            <a:rPr lang="en-ZA" sz="2200" kern="1200"/>
            <a:t>n</a:t>
          </a:r>
          <a:endParaRPr lang="en-ZA" sz="2200" kern="1200" dirty="0"/>
        </a:p>
      </dsp:txBody>
      <dsp:txXfrm>
        <a:off x="1814741" y="2604970"/>
        <a:ext cx="1379127" cy="1354798"/>
      </dsp:txXfrm>
    </dsp:sp>
    <dsp:sp modelId="{5C08E95D-1B2F-4B55-9E45-A121475CC9A2}">
      <dsp:nvSpPr>
        <dsp:cNvPr id="0" name=""/>
        <dsp:cNvSpPr/>
      </dsp:nvSpPr>
      <dsp:spPr>
        <a:xfrm>
          <a:off x="1740619" y="746676"/>
          <a:ext cx="1456773" cy="291354"/>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ZA" sz="2200" b="1" kern="1200" dirty="0"/>
            <a:t>8.50%</a:t>
          </a:r>
        </a:p>
      </dsp:txBody>
      <dsp:txXfrm>
        <a:off x="1740619" y="746676"/>
        <a:ext cx="1456773" cy="291354"/>
      </dsp:txXfrm>
    </dsp:sp>
    <dsp:sp modelId="{D7DAB3CF-82F3-4477-BA6F-894D18C3E3F8}">
      <dsp:nvSpPr>
        <dsp:cNvPr id="0" name=""/>
        <dsp:cNvSpPr/>
      </dsp:nvSpPr>
      <dsp:spPr>
        <a:xfrm>
          <a:off x="3475313" y="1038031"/>
          <a:ext cx="0" cy="2622191"/>
        </a:xfrm>
        <a:prstGeom prst="line">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A608068-C74E-454C-AD59-7BACE4E24F46}">
      <dsp:nvSpPr>
        <dsp:cNvPr id="0" name=""/>
        <dsp:cNvSpPr/>
      </dsp:nvSpPr>
      <dsp:spPr>
        <a:xfrm>
          <a:off x="3548152" y="1125437"/>
          <a:ext cx="1379127" cy="117998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4ECE02-1029-4953-BE9E-7943EB4C8DA0}">
      <dsp:nvSpPr>
        <dsp:cNvPr id="0" name=""/>
        <dsp:cNvSpPr/>
      </dsp:nvSpPr>
      <dsp:spPr>
        <a:xfrm>
          <a:off x="3542925" y="2637620"/>
          <a:ext cx="1379127" cy="135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t" anchorCtr="0">
          <a:noAutofit/>
        </a:bodyPr>
        <a:lstStyle/>
        <a:p>
          <a:pPr marL="0" lvl="0" indent="0" algn="ctr" defTabSz="977900">
            <a:lnSpc>
              <a:spcPct val="90000"/>
            </a:lnSpc>
            <a:spcBef>
              <a:spcPct val="0"/>
            </a:spcBef>
            <a:spcAft>
              <a:spcPct val="35000"/>
            </a:spcAft>
            <a:buNone/>
          </a:pPr>
          <a:r>
            <a:rPr lang="en-ZA" sz="2200" b="1" kern="1200" dirty="0"/>
            <a:t>Water</a:t>
          </a:r>
        </a:p>
      </dsp:txBody>
      <dsp:txXfrm>
        <a:off x="3542925" y="2637620"/>
        <a:ext cx="1379127" cy="1354798"/>
      </dsp:txXfrm>
    </dsp:sp>
    <dsp:sp modelId="{CF20A9C1-BF2B-42AB-9403-5983983A5F51}">
      <dsp:nvSpPr>
        <dsp:cNvPr id="0" name=""/>
        <dsp:cNvSpPr/>
      </dsp:nvSpPr>
      <dsp:spPr>
        <a:xfrm>
          <a:off x="3475313" y="746676"/>
          <a:ext cx="1456773" cy="291354"/>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ZA" sz="2200" b="1" kern="1200" dirty="0"/>
            <a:t>9.00%</a:t>
          </a:r>
        </a:p>
      </dsp:txBody>
      <dsp:txXfrm>
        <a:off x="3475313" y="746676"/>
        <a:ext cx="1456773" cy="291354"/>
      </dsp:txXfrm>
    </dsp:sp>
    <dsp:sp modelId="{8CE39F4D-AC66-432C-932F-EC6755031EF3}">
      <dsp:nvSpPr>
        <dsp:cNvPr id="0" name=""/>
        <dsp:cNvSpPr/>
      </dsp:nvSpPr>
      <dsp:spPr>
        <a:xfrm>
          <a:off x="5210006" y="1038031"/>
          <a:ext cx="0" cy="2622191"/>
        </a:xfrm>
        <a:prstGeom prst="line">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B7DAB2C-11E6-46DA-A676-23724C183925}">
      <dsp:nvSpPr>
        <dsp:cNvPr id="0" name=""/>
        <dsp:cNvSpPr/>
      </dsp:nvSpPr>
      <dsp:spPr>
        <a:xfrm>
          <a:off x="5282845" y="1125437"/>
          <a:ext cx="1379127" cy="117998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84FC21-A03E-4D4D-AC8A-B96A513EDC04}">
      <dsp:nvSpPr>
        <dsp:cNvPr id="0" name=""/>
        <dsp:cNvSpPr/>
      </dsp:nvSpPr>
      <dsp:spPr>
        <a:xfrm>
          <a:off x="5282845" y="2305424"/>
          <a:ext cx="1379127" cy="1354798"/>
        </a:xfrm>
        <a:prstGeom prst="rect">
          <a:avLst/>
        </a:prstGeom>
        <a:noFill/>
        <a:ln>
          <a:noFill/>
        </a:ln>
        <a:effectLst/>
      </dsp:spPr>
      <dsp:style>
        <a:lnRef idx="0">
          <a:scrgbClr r="0" g="0" b="0"/>
        </a:lnRef>
        <a:fillRef idx="0">
          <a:scrgbClr r="0" g="0" b="0"/>
        </a:fillRef>
        <a:effectRef idx="0">
          <a:scrgbClr r="0" g="0" b="0"/>
        </a:effectRef>
        <a:fontRef idx="minor"/>
      </dsp:style>
    </dsp:sp>
    <dsp:sp modelId="{27239CAA-B74D-4A3A-9983-33ED45554FC5}">
      <dsp:nvSpPr>
        <dsp:cNvPr id="0" name=""/>
        <dsp:cNvSpPr/>
      </dsp:nvSpPr>
      <dsp:spPr>
        <a:xfrm>
          <a:off x="5210006" y="746676"/>
          <a:ext cx="1456773" cy="291354"/>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ZA" sz="2200" b="1" kern="1200" dirty="0"/>
            <a:t>*4.90%</a:t>
          </a:r>
        </a:p>
      </dsp:txBody>
      <dsp:txXfrm>
        <a:off x="5210006" y="746676"/>
        <a:ext cx="1456773" cy="291354"/>
      </dsp:txXfrm>
    </dsp:sp>
    <dsp:sp modelId="{49222B27-225D-4734-92CB-7697AEC98F37}">
      <dsp:nvSpPr>
        <dsp:cNvPr id="0" name=""/>
        <dsp:cNvSpPr/>
      </dsp:nvSpPr>
      <dsp:spPr>
        <a:xfrm>
          <a:off x="6944700" y="1038031"/>
          <a:ext cx="0" cy="2622191"/>
        </a:xfrm>
        <a:prstGeom prst="line">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131E26A-8835-4D97-8350-677C8C320BC0}">
      <dsp:nvSpPr>
        <dsp:cNvPr id="0" name=""/>
        <dsp:cNvSpPr/>
      </dsp:nvSpPr>
      <dsp:spPr>
        <a:xfrm>
          <a:off x="7017539" y="1125437"/>
          <a:ext cx="1379127" cy="117998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F83BB6-B024-492C-BEA8-1B7F75C56C1F}">
      <dsp:nvSpPr>
        <dsp:cNvPr id="0" name=""/>
        <dsp:cNvSpPr/>
      </dsp:nvSpPr>
      <dsp:spPr>
        <a:xfrm>
          <a:off x="7017539" y="2305424"/>
          <a:ext cx="1379127" cy="1354798"/>
        </a:xfrm>
        <a:prstGeom prst="rect">
          <a:avLst/>
        </a:prstGeom>
        <a:noFill/>
        <a:ln>
          <a:noFill/>
        </a:ln>
        <a:effectLst/>
      </dsp:spPr>
      <dsp:style>
        <a:lnRef idx="0">
          <a:scrgbClr r="0" g="0" b="0"/>
        </a:lnRef>
        <a:fillRef idx="0">
          <a:scrgbClr r="0" g="0" b="0"/>
        </a:fillRef>
        <a:effectRef idx="0">
          <a:scrgbClr r="0" g="0" b="0"/>
        </a:effectRef>
        <a:fontRef idx="minor"/>
      </dsp:style>
    </dsp:sp>
    <dsp:sp modelId="{4DB44A58-90D6-430A-8AA0-F940EB65D86C}">
      <dsp:nvSpPr>
        <dsp:cNvPr id="0" name=""/>
        <dsp:cNvSpPr/>
      </dsp:nvSpPr>
      <dsp:spPr>
        <a:xfrm>
          <a:off x="6944700" y="746676"/>
          <a:ext cx="1456773" cy="291354"/>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ZA" sz="2200" b="1" kern="1200" dirty="0"/>
            <a:t>8.09%</a:t>
          </a:r>
        </a:p>
      </dsp:txBody>
      <dsp:txXfrm>
        <a:off x="6944700" y="746676"/>
        <a:ext cx="1456773" cy="291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60570-FAB8-4A7F-B27A-4802EA705AC4}">
      <dsp:nvSpPr>
        <dsp:cNvPr id="0" name=""/>
        <dsp:cNvSpPr/>
      </dsp:nvSpPr>
      <dsp:spPr>
        <a:xfrm>
          <a:off x="0" y="0"/>
          <a:ext cx="2333366" cy="3817019"/>
        </a:xfrm>
        <a:prstGeom prst="flowChartAlternateProcess">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r>
            <a:rPr lang="en-ZA" sz="1600" b="1" kern="1200" dirty="0">
              <a:effectLst>
                <a:outerShdw blurRad="38100" dist="38100" dir="2700000" algn="tl">
                  <a:srgbClr val="000000">
                    <a:alpha val="43137"/>
                  </a:srgbClr>
                </a:outerShdw>
              </a:effectLst>
            </a:rPr>
            <a:t>Component</a:t>
          </a:r>
        </a:p>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dsp:txBody>
      <dsp:txXfrm>
        <a:off x="0" y="0"/>
        <a:ext cx="2333366" cy="1145105"/>
      </dsp:txXfrm>
    </dsp:sp>
    <dsp:sp modelId="{FF147240-C89D-49F7-BD27-B735B4E36677}">
      <dsp:nvSpPr>
        <dsp:cNvPr id="0" name=""/>
        <dsp:cNvSpPr/>
      </dsp:nvSpPr>
      <dsp:spPr>
        <a:xfrm>
          <a:off x="2436472" y="0"/>
          <a:ext cx="1648351" cy="3817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ZA" sz="1600" b="1" kern="1200" dirty="0">
              <a:effectLst>
                <a:outerShdw blurRad="38100" dist="38100" dir="2700000" algn="tl">
                  <a:srgbClr val="000000">
                    <a:alpha val="43137"/>
                  </a:srgbClr>
                </a:outerShdw>
              </a:effectLst>
            </a:rPr>
            <a:t>     </a:t>
          </a:r>
        </a:p>
        <a:p>
          <a:pPr marL="0" lvl="0" indent="0" algn="l" defTabSz="711200">
            <a:lnSpc>
              <a:spcPct val="90000"/>
            </a:lnSpc>
            <a:spcBef>
              <a:spcPct val="0"/>
            </a:spcBef>
            <a:spcAft>
              <a:spcPct val="35000"/>
            </a:spcAft>
            <a:buNone/>
          </a:pPr>
          <a:r>
            <a:rPr lang="en-ZA" sz="1600" b="1" kern="1200" dirty="0">
              <a:effectLst>
                <a:outerShdw blurRad="38100" dist="38100" dir="2700000" algn="tl">
                  <a:srgbClr val="000000">
                    <a:alpha val="43137"/>
                  </a:srgbClr>
                </a:outerShdw>
              </a:effectLst>
            </a:rPr>
            <a:t> 2019—20</a:t>
          </a:r>
        </a:p>
        <a:p>
          <a:pPr marL="0" lvl="0" indent="0" algn="l" defTabSz="711200">
            <a:lnSpc>
              <a:spcPct val="90000"/>
            </a:lnSpc>
            <a:spcBef>
              <a:spcPct val="0"/>
            </a:spcBef>
            <a:spcAft>
              <a:spcPct val="35000"/>
            </a:spcAft>
            <a:buNone/>
          </a:pPr>
          <a:r>
            <a:rPr lang="en-ZA" sz="1600" b="1" kern="1200" dirty="0">
              <a:effectLst>
                <a:outerShdw blurRad="38100" dist="38100" dir="2700000" algn="tl">
                  <a:srgbClr val="000000">
                    <a:alpha val="43137"/>
                  </a:srgbClr>
                </a:outerShdw>
              </a:effectLst>
            </a:rPr>
            <a:t>Adj. Budget</a:t>
          </a:r>
        </a:p>
        <a:p>
          <a:pPr marL="0" lvl="0" indent="0" algn="l"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l"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l"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dsp:txBody>
      <dsp:txXfrm>
        <a:off x="2436472" y="0"/>
        <a:ext cx="1648351" cy="1145105"/>
      </dsp:txXfrm>
    </dsp:sp>
    <dsp:sp modelId="{FA29BB7C-D892-4C5F-9190-991B902608AB}">
      <dsp:nvSpPr>
        <dsp:cNvPr id="0" name=""/>
        <dsp:cNvSpPr/>
      </dsp:nvSpPr>
      <dsp:spPr>
        <a:xfrm>
          <a:off x="4147706" y="0"/>
          <a:ext cx="1719709" cy="3817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r>
            <a:rPr lang="en-ZA" sz="1600" b="1" kern="1200" dirty="0">
              <a:effectLst>
                <a:outerShdw blurRad="38100" dist="38100" dir="2700000" algn="tl">
                  <a:srgbClr val="000000">
                    <a:alpha val="43137"/>
                  </a:srgbClr>
                </a:outerShdw>
              </a:effectLst>
            </a:rPr>
            <a:t>2020-21</a:t>
          </a:r>
        </a:p>
        <a:p>
          <a:pPr marL="0" lvl="0" indent="0" algn="ctr" defTabSz="711200">
            <a:lnSpc>
              <a:spcPct val="90000"/>
            </a:lnSpc>
            <a:spcBef>
              <a:spcPct val="0"/>
            </a:spcBef>
            <a:spcAft>
              <a:spcPct val="35000"/>
            </a:spcAft>
            <a:buNone/>
          </a:pPr>
          <a:r>
            <a:rPr lang="en-ZA" sz="1600" b="1" kern="1200" dirty="0">
              <a:effectLst>
                <a:outerShdw blurRad="38100" dist="38100" dir="2700000" algn="tl">
                  <a:srgbClr val="000000">
                    <a:alpha val="43137"/>
                  </a:srgbClr>
                </a:outerShdw>
              </a:effectLst>
            </a:rPr>
            <a:t>Budget</a:t>
          </a:r>
        </a:p>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dsp:txBody>
      <dsp:txXfrm>
        <a:off x="4147706" y="0"/>
        <a:ext cx="1719709" cy="1145105"/>
      </dsp:txXfrm>
    </dsp:sp>
    <dsp:sp modelId="{142B58C2-C6E6-426C-80A0-2D5C8ACA032D}">
      <dsp:nvSpPr>
        <dsp:cNvPr id="0" name=""/>
        <dsp:cNvSpPr/>
      </dsp:nvSpPr>
      <dsp:spPr>
        <a:xfrm>
          <a:off x="5950403" y="0"/>
          <a:ext cx="1516610" cy="3817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r>
            <a:rPr lang="en-ZA" sz="1600" b="1" kern="1200" dirty="0">
              <a:effectLst>
                <a:outerShdw blurRad="38100" dist="38100" dir="2700000" algn="tl">
                  <a:srgbClr val="000000">
                    <a:alpha val="43137"/>
                  </a:srgbClr>
                </a:outerShdw>
              </a:effectLst>
            </a:rPr>
            <a:t>2021-22</a:t>
          </a:r>
        </a:p>
        <a:p>
          <a:pPr marL="0" lvl="0" indent="0" algn="ctr" defTabSz="711200">
            <a:lnSpc>
              <a:spcPct val="90000"/>
            </a:lnSpc>
            <a:spcBef>
              <a:spcPct val="0"/>
            </a:spcBef>
            <a:spcAft>
              <a:spcPct val="35000"/>
            </a:spcAft>
            <a:buNone/>
          </a:pPr>
          <a:r>
            <a:rPr lang="en-ZA" sz="1600" b="1" kern="1200" dirty="0">
              <a:effectLst>
                <a:outerShdw blurRad="38100" dist="38100" dir="2700000" algn="tl">
                  <a:srgbClr val="000000">
                    <a:alpha val="43137"/>
                  </a:srgbClr>
                </a:outerShdw>
              </a:effectLst>
            </a:rPr>
            <a:t>Forecast</a:t>
          </a:r>
        </a:p>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dsp:txBody>
      <dsp:txXfrm>
        <a:off x="5950403" y="0"/>
        <a:ext cx="1516610" cy="1145105"/>
      </dsp:txXfrm>
    </dsp:sp>
    <dsp:sp modelId="{9F0B3E7A-0B98-4208-8F87-EDDD401E60A1}">
      <dsp:nvSpPr>
        <dsp:cNvPr id="0" name=""/>
        <dsp:cNvSpPr/>
      </dsp:nvSpPr>
      <dsp:spPr>
        <a:xfrm>
          <a:off x="7498560" y="0"/>
          <a:ext cx="1371735" cy="3817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r>
            <a:rPr lang="en-ZA" sz="1600" b="1" kern="1200" dirty="0">
              <a:effectLst>
                <a:outerShdw blurRad="38100" dist="38100" dir="2700000" algn="tl">
                  <a:srgbClr val="000000">
                    <a:alpha val="43137"/>
                  </a:srgbClr>
                </a:outerShdw>
              </a:effectLst>
            </a:rPr>
            <a:t>2022-23</a:t>
          </a:r>
        </a:p>
        <a:p>
          <a:pPr marL="0" lvl="0" indent="0" algn="ctr" defTabSz="711200">
            <a:lnSpc>
              <a:spcPct val="90000"/>
            </a:lnSpc>
            <a:spcBef>
              <a:spcPct val="0"/>
            </a:spcBef>
            <a:spcAft>
              <a:spcPct val="35000"/>
            </a:spcAft>
            <a:buNone/>
          </a:pPr>
          <a:r>
            <a:rPr lang="en-ZA" sz="1600" b="1" kern="1200" dirty="0">
              <a:effectLst>
                <a:outerShdw blurRad="38100" dist="38100" dir="2700000" algn="tl">
                  <a:srgbClr val="000000">
                    <a:alpha val="43137"/>
                  </a:srgbClr>
                </a:outerShdw>
              </a:effectLst>
            </a:rPr>
            <a:t>Forecast</a:t>
          </a:r>
        </a:p>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endParaRPr lang="en-ZA" sz="1600" b="1" kern="1200" dirty="0">
            <a:effectLst>
              <a:outerShdw blurRad="38100" dist="38100" dir="2700000" algn="tl">
                <a:srgbClr val="000000">
                  <a:alpha val="43137"/>
                </a:srgbClr>
              </a:outerShdw>
            </a:effectLst>
          </a:endParaRPr>
        </a:p>
      </dsp:txBody>
      <dsp:txXfrm>
        <a:off x="7498560" y="0"/>
        <a:ext cx="1371735" cy="1145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86478-A9D8-4139-838B-2977B89D4528}">
      <dsp:nvSpPr>
        <dsp:cNvPr id="0" name=""/>
        <dsp:cNvSpPr/>
      </dsp:nvSpPr>
      <dsp:spPr>
        <a:xfrm>
          <a:off x="1026" y="0"/>
          <a:ext cx="2668364" cy="4734073"/>
        </a:xfrm>
        <a:prstGeom prst="roundRect">
          <a:avLst>
            <a:gd name="adj" fmla="val 10000"/>
          </a:avLst>
        </a:prstGeom>
        <a:solidFill>
          <a:schemeClr val="accent6">
            <a:lumMod val="20000"/>
            <a:lumOff val="80000"/>
          </a:schemeClr>
        </a:solidFill>
        <a:ln w="100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u="sng" kern="1200" dirty="0">
              <a:solidFill>
                <a:schemeClr val="bg1"/>
              </a:solidFill>
            </a:rPr>
            <a:t>2020-21 </a:t>
          </a:r>
        </a:p>
        <a:p>
          <a:pPr marL="0" lvl="0" indent="0" algn="ctr" defTabSz="1066800">
            <a:lnSpc>
              <a:spcPct val="90000"/>
            </a:lnSpc>
            <a:spcBef>
              <a:spcPct val="0"/>
            </a:spcBef>
            <a:spcAft>
              <a:spcPct val="35000"/>
            </a:spcAft>
            <a:buNone/>
          </a:pPr>
          <a:r>
            <a:rPr lang="en-ZA" sz="2400" b="1" u="sng" kern="1200" dirty="0">
              <a:solidFill>
                <a:schemeClr val="bg1"/>
              </a:solidFill>
            </a:rPr>
            <a:t>BUDGET</a:t>
          </a:r>
        </a:p>
      </dsp:txBody>
      <dsp:txXfrm>
        <a:off x="1026" y="0"/>
        <a:ext cx="2668364" cy="1420221"/>
      </dsp:txXfrm>
    </dsp:sp>
    <dsp:sp modelId="{39ABF571-1642-4D2D-AADD-E7537E048792}">
      <dsp:nvSpPr>
        <dsp:cNvPr id="0" name=""/>
        <dsp:cNvSpPr/>
      </dsp:nvSpPr>
      <dsp:spPr>
        <a:xfrm>
          <a:off x="86542" y="1358096"/>
          <a:ext cx="2566752" cy="447333"/>
        </a:xfrm>
        <a:prstGeom prst="roundRect">
          <a:avLst>
            <a:gd name="adj" fmla="val 10000"/>
          </a:avLst>
        </a:prstGeom>
        <a:solidFill>
          <a:schemeClr val="accent5">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R 1.136 billion</a:t>
          </a:r>
        </a:p>
      </dsp:txBody>
      <dsp:txXfrm>
        <a:off x="99644" y="1371198"/>
        <a:ext cx="2540548" cy="421129"/>
      </dsp:txXfrm>
    </dsp:sp>
    <dsp:sp modelId="{0CD7C24E-E098-4F4A-BCCE-BEC69B01385B}">
      <dsp:nvSpPr>
        <dsp:cNvPr id="0" name=""/>
        <dsp:cNvSpPr/>
      </dsp:nvSpPr>
      <dsp:spPr>
        <a:xfrm>
          <a:off x="263123" y="2147053"/>
          <a:ext cx="2144169" cy="2350054"/>
        </a:xfrm>
        <a:prstGeom prst="roundRect">
          <a:avLst>
            <a:gd name="adj" fmla="val 10000"/>
          </a:avLst>
        </a:prstGeom>
        <a:solidFill>
          <a:schemeClr val="accent5">
            <a:hueOff val="-2479475"/>
            <a:satOff val="3710"/>
            <a:lumOff val="-4157"/>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endParaRPr lang="en-ZA" sz="1400" kern="1200" dirty="0"/>
        </a:p>
        <a:p>
          <a:pPr marL="0" lvl="0" indent="0" algn="ctr" defTabSz="622300">
            <a:lnSpc>
              <a:spcPct val="90000"/>
            </a:lnSpc>
            <a:spcBef>
              <a:spcPct val="0"/>
            </a:spcBef>
            <a:spcAft>
              <a:spcPct val="35000"/>
            </a:spcAft>
            <a:buNone/>
          </a:pPr>
          <a:endParaRPr lang="en-ZA" sz="1400" kern="1200" dirty="0"/>
        </a:p>
        <a:p>
          <a:pPr marL="0" lvl="0" indent="0" algn="ctr" defTabSz="622300">
            <a:lnSpc>
              <a:spcPct val="90000"/>
            </a:lnSpc>
            <a:spcBef>
              <a:spcPct val="0"/>
            </a:spcBef>
            <a:spcAft>
              <a:spcPct val="35000"/>
            </a:spcAft>
            <a:buNone/>
          </a:pPr>
          <a:endParaRPr lang="en-ZA" sz="1400" kern="1200" dirty="0"/>
        </a:p>
        <a:p>
          <a:pPr marL="0" lvl="0" indent="0" algn="ctr" defTabSz="622300">
            <a:lnSpc>
              <a:spcPct val="90000"/>
            </a:lnSpc>
            <a:spcBef>
              <a:spcPct val="0"/>
            </a:spcBef>
            <a:spcAft>
              <a:spcPct val="35000"/>
            </a:spcAft>
            <a:buNone/>
          </a:pPr>
          <a:endParaRPr lang="en-ZA" sz="1400" b="1" kern="1200" dirty="0"/>
        </a:p>
        <a:p>
          <a:pPr marL="0" lvl="0" indent="0" algn="ctr" defTabSz="622300">
            <a:lnSpc>
              <a:spcPct val="100000"/>
            </a:lnSpc>
            <a:spcBef>
              <a:spcPct val="0"/>
            </a:spcBef>
            <a:spcAft>
              <a:spcPts val="0"/>
            </a:spcAft>
            <a:buNone/>
          </a:pPr>
          <a:r>
            <a:rPr lang="en-ZA" sz="1400" b="1" kern="1200" dirty="0"/>
            <a:t>- </a:t>
          </a:r>
          <a:r>
            <a:rPr lang="en-ZA" sz="1200" b="1" u="sng" kern="1200" dirty="0"/>
            <a:t>Own Funds:</a:t>
          </a:r>
          <a:r>
            <a:rPr lang="en-ZA" sz="1200" b="1" kern="1200" dirty="0"/>
            <a:t> </a:t>
          </a:r>
        </a:p>
        <a:p>
          <a:pPr marL="0" lvl="0" indent="0" algn="ctr" defTabSz="622300">
            <a:lnSpc>
              <a:spcPct val="100000"/>
            </a:lnSpc>
            <a:spcBef>
              <a:spcPct val="0"/>
            </a:spcBef>
            <a:spcAft>
              <a:spcPts val="0"/>
            </a:spcAft>
            <a:buNone/>
          </a:pPr>
          <a:r>
            <a:rPr lang="en-ZA" sz="1200" kern="1200" dirty="0"/>
            <a:t>R 127.9 million</a:t>
          </a:r>
        </a:p>
        <a:p>
          <a:pPr marL="0" lvl="0" indent="0" algn="ctr" defTabSz="622300">
            <a:lnSpc>
              <a:spcPct val="100000"/>
            </a:lnSpc>
            <a:spcBef>
              <a:spcPct val="0"/>
            </a:spcBef>
            <a:spcAft>
              <a:spcPts val="0"/>
            </a:spcAft>
            <a:buNone/>
          </a:pPr>
          <a:r>
            <a:rPr lang="en-ZA" sz="1200" kern="1200" dirty="0"/>
            <a:t> </a:t>
          </a:r>
        </a:p>
        <a:p>
          <a:pPr marL="0" lvl="0" indent="0" algn="ctr" defTabSz="622300">
            <a:lnSpc>
              <a:spcPct val="100000"/>
            </a:lnSpc>
            <a:spcBef>
              <a:spcPct val="0"/>
            </a:spcBef>
            <a:spcAft>
              <a:spcPts val="0"/>
            </a:spcAft>
            <a:buNone/>
          </a:pPr>
          <a:r>
            <a:rPr lang="en-ZA" sz="1200" b="1" kern="1200" dirty="0"/>
            <a:t>- </a:t>
          </a:r>
          <a:r>
            <a:rPr lang="en-ZA" sz="1200" b="1" u="sng" kern="1200" dirty="0"/>
            <a:t>External Loans</a:t>
          </a:r>
          <a:r>
            <a:rPr lang="en-ZA" sz="1200" kern="1200" dirty="0"/>
            <a:t>:</a:t>
          </a:r>
        </a:p>
        <a:p>
          <a:pPr marL="0" lvl="0" indent="0" algn="ctr" defTabSz="622300">
            <a:lnSpc>
              <a:spcPct val="100000"/>
            </a:lnSpc>
            <a:spcBef>
              <a:spcPct val="0"/>
            </a:spcBef>
            <a:spcAft>
              <a:spcPts val="0"/>
            </a:spcAft>
            <a:buNone/>
          </a:pPr>
          <a:r>
            <a:rPr lang="en-ZA" sz="1200" kern="1200" dirty="0"/>
            <a:t>R 85.1 million</a:t>
          </a:r>
        </a:p>
        <a:p>
          <a:pPr marL="0" lvl="0" indent="0" algn="ctr" defTabSz="622300">
            <a:lnSpc>
              <a:spcPct val="100000"/>
            </a:lnSpc>
            <a:spcBef>
              <a:spcPct val="0"/>
            </a:spcBef>
            <a:spcAft>
              <a:spcPts val="0"/>
            </a:spcAft>
            <a:buNone/>
          </a:pPr>
          <a:endParaRPr lang="en-ZA" sz="1200" kern="1200" dirty="0"/>
        </a:p>
        <a:p>
          <a:pPr marL="0" lvl="0" indent="0" algn="ctr" defTabSz="622300">
            <a:lnSpc>
              <a:spcPct val="100000"/>
            </a:lnSpc>
            <a:spcBef>
              <a:spcPct val="0"/>
            </a:spcBef>
            <a:spcAft>
              <a:spcPts val="0"/>
            </a:spcAft>
            <a:buNone/>
          </a:pPr>
          <a:r>
            <a:rPr lang="en-ZA" sz="1200" b="1" u="sng" kern="1200" dirty="0"/>
            <a:t>Grants:</a:t>
          </a:r>
        </a:p>
        <a:p>
          <a:pPr marL="0" lvl="0" indent="0" algn="ctr" defTabSz="622300">
            <a:lnSpc>
              <a:spcPct val="100000"/>
            </a:lnSpc>
            <a:spcBef>
              <a:spcPct val="0"/>
            </a:spcBef>
            <a:spcAft>
              <a:spcPts val="0"/>
            </a:spcAft>
            <a:buNone/>
          </a:pPr>
          <a:r>
            <a:rPr lang="en-ZA" sz="1200" kern="1200" dirty="0"/>
            <a:t>R 911.5 billion</a:t>
          </a:r>
        </a:p>
        <a:p>
          <a:pPr marL="0" lvl="0" indent="0" algn="ctr" defTabSz="622300">
            <a:lnSpc>
              <a:spcPct val="100000"/>
            </a:lnSpc>
            <a:spcBef>
              <a:spcPct val="0"/>
            </a:spcBef>
            <a:spcAft>
              <a:spcPts val="0"/>
            </a:spcAft>
            <a:buNone/>
          </a:pPr>
          <a:endParaRPr lang="en-ZA" sz="1200" kern="1200" dirty="0"/>
        </a:p>
        <a:p>
          <a:pPr marL="0" lvl="0" indent="0" algn="ctr" defTabSz="622300">
            <a:lnSpc>
              <a:spcPct val="100000"/>
            </a:lnSpc>
            <a:spcBef>
              <a:spcPct val="0"/>
            </a:spcBef>
            <a:spcAft>
              <a:spcPts val="0"/>
            </a:spcAft>
            <a:buNone/>
          </a:pPr>
          <a:r>
            <a:rPr lang="en-ZA" sz="1200" b="1" u="sng" kern="1200" dirty="0"/>
            <a:t>Public  Contributions</a:t>
          </a:r>
        </a:p>
        <a:p>
          <a:pPr marL="0" lvl="0" indent="0" algn="ctr" defTabSz="622300">
            <a:lnSpc>
              <a:spcPct val="100000"/>
            </a:lnSpc>
            <a:spcBef>
              <a:spcPct val="0"/>
            </a:spcBef>
            <a:spcAft>
              <a:spcPts val="0"/>
            </a:spcAft>
            <a:buNone/>
          </a:pPr>
          <a:r>
            <a:rPr lang="en-ZA" sz="1200" b="0" u="none" kern="1200" dirty="0"/>
            <a:t>R11.9 million</a:t>
          </a:r>
        </a:p>
        <a:p>
          <a:pPr marL="0" lvl="0" indent="0" algn="ctr" defTabSz="622300">
            <a:lnSpc>
              <a:spcPct val="100000"/>
            </a:lnSpc>
            <a:spcBef>
              <a:spcPct val="0"/>
            </a:spcBef>
            <a:spcAft>
              <a:spcPts val="0"/>
            </a:spcAft>
            <a:buNone/>
          </a:pPr>
          <a:endParaRPr lang="en-ZA" sz="1200" u="sng" kern="1200" dirty="0"/>
        </a:p>
        <a:p>
          <a:pPr marL="0" lvl="0" indent="0" algn="ctr" defTabSz="622300">
            <a:lnSpc>
              <a:spcPct val="100000"/>
            </a:lnSpc>
            <a:spcBef>
              <a:spcPct val="0"/>
            </a:spcBef>
            <a:spcAft>
              <a:spcPts val="0"/>
            </a:spcAft>
            <a:buNone/>
          </a:pPr>
          <a:endParaRPr lang="en-ZA" sz="1200" kern="1200" dirty="0"/>
        </a:p>
        <a:p>
          <a:pPr marL="0" lvl="0" indent="0" algn="ctr" defTabSz="622300">
            <a:lnSpc>
              <a:spcPct val="100000"/>
            </a:lnSpc>
            <a:spcBef>
              <a:spcPct val="0"/>
            </a:spcBef>
            <a:spcAft>
              <a:spcPts val="0"/>
            </a:spcAft>
            <a:buNone/>
          </a:pPr>
          <a:endParaRPr lang="en-ZA" sz="1200" kern="1200" dirty="0"/>
        </a:p>
        <a:p>
          <a:pPr marL="0" lvl="0" indent="0" algn="ctr" defTabSz="622300">
            <a:lnSpc>
              <a:spcPct val="100000"/>
            </a:lnSpc>
            <a:spcBef>
              <a:spcPct val="0"/>
            </a:spcBef>
            <a:spcAft>
              <a:spcPts val="0"/>
            </a:spcAft>
            <a:buNone/>
          </a:pPr>
          <a:endParaRPr lang="en-ZA" sz="1400" kern="1200" dirty="0"/>
        </a:p>
        <a:p>
          <a:pPr marL="0" lvl="0" indent="0" algn="ctr" defTabSz="622300">
            <a:lnSpc>
              <a:spcPct val="100000"/>
            </a:lnSpc>
            <a:spcBef>
              <a:spcPct val="0"/>
            </a:spcBef>
            <a:spcAft>
              <a:spcPts val="0"/>
            </a:spcAft>
            <a:buNone/>
          </a:pPr>
          <a:endParaRPr lang="en-ZA" sz="1200" kern="1200" dirty="0"/>
        </a:p>
        <a:p>
          <a:pPr marL="0" lvl="0" indent="0" algn="ctr" defTabSz="622300">
            <a:lnSpc>
              <a:spcPct val="90000"/>
            </a:lnSpc>
            <a:spcBef>
              <a:spcPct val="0"/>
            </a:spcBef>
            <a:spcAft>
              <a:spcPct val="35000"/>
            </a:spcAft>
            <a:buNone/>
          </a:pPr>
          <a:endParaRPr lang="en-ZA" sz="1200" kern="1200" dirty="0"/>
        </a:p>
      </dsp:txBody>
      <dsp:txXfrm>
        <a:off x="325924" y="2209854"/>
        <a:ext cx="2018567" cy="2224452"/>
      </dsp:txXfrm>
    </dsp:sp>
    <dsp:sp modelId="{098AEA95-4967-4155-B12D-BBE76632C206}">
      <dsp:nvSpPr>
        <dsp:cNvPr id="0" name=""/>
        <dsp:cNvSpPr/>
      </dsp:nvSpPr>
      <dsp:spPr>
        <a:xfrm>
          <a:off x="2869517" y="0"/>
          <a:ext cx="2668364" cy="4734073"/>
        </a:xfrm>
        <a:prstGeom prst="roundRect">
          <a:avLst>
            <a:gd name="adj" fmla="val 10000"/>
          </a:avLst>
        </a:prstGeom>
        <a:solidFill>
          <a:schemeClr val="accent6">
            <a:lumMod val="20000"/>
            <a:lumOff val="80000"/>
          </a:schemeClr>
        </a:solidFill>
        <a:ln w="100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u="sng" kern="1200" dirty="0">
              <a:solidFill>
                <a:schemeClr val="bg1"/>
              </a:solidFill>
            </a:rPr>
            <a:t>2021-22 </a:t>
          </a:r>
        </a:p>
        <a:p>
          <a:pPr marL="0" lvl="0" indent="0" algn="ctr" defTabSz="1066800">
            <a:lnSpc>
              <a:spcPct val="90000"/>
            </a:lnSpc>
            <a:spcBef>
              <a:spcPct val="0"/>
            </a:spcBef>
            <a:spcAft>
              <a:spcPct val="35000"/>
            </a:spcAft>
            <a:buNone/>
          </a:pPr>
          <a:r>
            <a:rPr lang="en-ZA" sz="2400" b="1" u="sng" kern="1200" dirty="0">
              <a:solidFill>
                <a:schemeClr val="bg1"/>
              </a:solidFill>
            </a:rPr>
            <a:t>BUDGET</a:t>
          </a:r>
          <a:endParaRPr lang="en-ZA" sz="2400" u="sng" kern="1200" dirty="0">
            <a:solidFill>
              <a:schemeClr val="bg1"/>
            </a:solidFill>
          </a:endParaRPr>
        </a:p>
      </dsp:txBody>
      <dsp:txXfrm>
        <a:off x="2869517" y="0"/>
        <a:ext cx="2668364" cy="1420221"/>
      </dsp:txXfrm>
    </dsp:sp>
    <dsp:sp modelId="{EF6C7BF1-CF8C-465B-98D1-11A1F65918E3}">
      <dsp:nvSpPr>
        <dsp:cNvPr id="0" name=""/>
        <dsp:cNvSpPr/>
      </dsp:nvSpPr>
      <dsp:spPr>
        <a:xfrm>
          <a:off x="3064393" y="1326234"/>
          <a:ext cx="2278740" cy="457461"/>
        </a:xfrm>
        <a:prstGeom prst="roundRect">
          <a:avLst>
            <a:gd name="adj" fmla="val 10000"/>
          </a:avLst>
        </a:prstGeom>
        <a:solidFill>
          <a:schemeClr val="accent5">
            <a:hueOff val="-4958950"/>
            <a:satOff val="7420"/>
            <a:lumOff val="-8313"/>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R948 million</a:t>
          </a:r>
        </a:p>
      </dsp:txBody>
      <dsp:txXfrm>
        <a:off x="3077792" y="1339633"/>
        <a:ext cx="2251942" cy="430663"/>
      </dsp:txXfrm>
    </dsp:sp>
    <dsp:sp modelId="{F5FA8F0B-434E-4A80-94A8-060F23E2E611}">
      <dsp:nvSpPr>
        <dsp:cNvPr id="0" name=""/>
        <dsp:cNvSpPr/>
      </dsp:nvSpPr>
      <dsp:spPr>
        <a:xfrm>
          <a:off x="3119596" y="2129041"/>
          <a:ext cx="2168206" cy="2367080"/>
        </a:xfrm>
        <a:prstGeom prst="roundRect">
          <a:avLst>
            <a:gd name="adj" fmla="val 10000"/>
          </a:avLst>
        </a:prstGeom>
        <a:solidFill>
          <a:schemeClr val="accent5">
            <a:hueOff val="-7438424"/>
            <a:satOff val="11130"/>
            <a:lumOff val="-1247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100000"/>
            </a:lnSpc>
            <a:spcBef>
              <a:spcPct val="0"/>
            </a:spcBef>
            <a:spcAft>
              <a:spcPts val="0"/>
            </a:spcAft>
            <a:buNone/>
          </a:pPr>
          <a:endParaRPr lang="en-ZA" sz="1200" b="1" u="sng" kern="1200" dirty="0"/>
        </a:p>
        <a:p>
          <a:pPr marL="0" lvl="0" indent="0" algn="ctr" defTabSz="533400">
            <a:lnSpc>
              <a:spcPct val="100000"/>
            </a:lnSpc>
            <a:spcBef>
              <a:spcPct val="0"/>
            </a:spcBef>
            <a:spcAft>
              <a:spcPts val="0"/>
            </a:spcAft>
            <a:buNone/>
          </a:pPr>
          <a:r>
            <a:rPr lang="en-ZA" sz="1200" b="1" u="sng" kern="1200" dirty="0"/>
            <a:t>Own Funds:</a:t>
          </a:r>
          <a:r>
            <a:rPr lang="en-ZA" sz="1200" b="1" kern="1200" dirty="0"/>
            <a:t> </a:t>
          </a:r>
        </a:p>
        <a:p>
          <a:pPr marL="0" lvl="0" indent="0" algn="ctr" defTabSz="533400">
            <a:lnSpc>
              <a:spcPct val="100000"/>
            </a:lnSpc>
            <a:spcBef>
              <a:spcPct val="0"/>
            </a:spcBef>
            <a:spcAft>
              <a:spcPts val="0"/>
            </a:spcAft>
            <a:buNone/>
          </a:pPr>
          <a:r>
            <a:rPr lang="en-ZA" sz="1200" kern="1200" dirty="0"/>
            <a:t>R184.3 million</a:t>
          </a:r>
        </a:p>
        <a:p>
          <a:pPr marL="0" lvl="0" indent="0" algn="ctr" defTabSz="533400">
            <a:lnSpc>
              <a:spcPct val="100000"/>
            </a:lnSpc>
            <a:spcBef>
              <a:spcPct val="0"/>
            </a:spcBef>
            <a:spcAft>
              <a:spcPts val="0"/>
            </a:spcAft>
            <a:buNone/>
          </a:pPr>
          <a:endParaRPr lang="en-ZA" sz="1200" kern="1200" dirty="0"/>
        </a:p>
        <a:p>
          <a:pPr marL="0" lvl="0" indent="0" algn="ctr" defTabSz="533400">
            <a:lnSpc>
              <a:spcPct val="100000"/>
            </a:lnSpc>
            <a:spcBef>
              <a:spcPct val="0"/>
            </a:spcBef>
            <a:spcAft>
              <a:spcPts val="0"/>
            </a:spcAft>
            <a:buNone/>
          </a:pPr>
          <a:r>
            <a:rPr lang="en-ZA" sz="1200" b="1" kern="1200" dirty="0"/>
            <a:t>- </a:t>
          </a:r>
          <a:r>
            <a:rPr lang="en-ZA" sz="1200" b="1" u="sng" kern="1200" dirty="0"/>
            <a:t>External Loans</a:t>
          </a:r>
          <a:r>
            <a:rPr lang="en-ZA" sz="1200" kern="1200" dirty="0"/>
            <a:t>:</a:t>
          </a:r>
        </a:p>
        <a:p>
          <a:pPr marL="0" lvl="0" indent="0" algn="ctr" defTabSz="533400">
            <a:lnSpc>
              <a:spcPct val="100000"/>
            </a:lnSpc>
            <a:spcBef>
              <a:spcPct val="0"/>
            </a:spcBef>
            <a:spcAft>
              <a:spcPts val="0"/>
            </a:spcAft>
            <a:buNone/>
          </a:pPr>
          <a:r>
            <a:rPr lang="en-ZA" sz="1200" kern="1200" dirty="0"/>
            <a:t>R 56.4 million</a:t>
          </a:r>
        </a:p>
        <a:p>
          <a:pPr marL="0" lvl="0" indent="0" algn="ctr" defTabSz="533400">
            <a:lnSpc>
              <a:spcPct val="100000"/>
            </a:lnSpc>
            <a:spcBef>
              <a:spcPct val="0"/>
            </a:spcBef>
            <a:spcAft>
              <a:spcPts val="0"/>
            </a:spcAft>
            <a:buNone/>
          </a:pPr>
          <a:endParaRPr lang="en-ZA" sz="1200" kern="1200" dirty="0"/>
        </a:p>
        <a:p>
          <a:pPr marL="0" lvl="0" indent="0" algn="ctr" defTabSz="533400">
            <a:lnSpc>
              <a:spcPct val="100000"/>
            </a:lnSpc>
            <a:spcBef>
              <a:spcPct val="0"/>
            </a:spcBef>
            <a:spcAft>
              <a:spcPts val="0"/>
            </a:spcAft>
            <a:buNone/>
          </a:pPr>
          <a:r>
            <a:rPr lang="en-ZA" sz="1200" b="1" u="sng" kern="1200" dirty="0"/>
            <a:t>Grants:</a:t>
          </a:r>
        </a:p>
        <a:p>
          <a:pPr marL="0" lvl="0" indent="0" algn="ctr" defTabSz="533400">
            <a:lnSpc>
              <a:spcPct val="100000"/>
            </a:lnSpc>
            <a:spcBef>
              <a:spcPct val="0"/>
            </a:spcBef>
            <a:spcAft>
              <a:spcPts val="0"/>
            </a:spcAft>
            <a:buNone/>
          </a:pPr>
          <a:r>
            <a:rPr lang="en-ZA" sz="1200" kern="1200" dirty="0"/>
            <a:t>R 695 million</a:t>
          </a:r>
        </a:p>
        <a:p>
          <a:pPr marL="0" lvl="0" indent="0" algn="ctr" defTabSz="533400">
            <a:lnSpc>
              <a:spcPct val="100000"/>
            </a:lnSpc>
            <a:spcBef>
              <a:spcPct val="0"/>
            </a:spcBef>
            <a:spcAft>
              <a:spcPts val="0"/>
            </a:spcAft>
            <a:buNone/>
          </a:pPr>
          <a:endParaRPr lang="en-ZA" sz="1200" kern="1200" dirty="0"/>
        </a:p>
        <a:p>
          <a:pPr marL="0" lvl="0" indent="0" algn="ctr" defTabSz="533400">
            <a:lnSpc>
              <a:spcPct val="100000"/>
            </a:lnSpc>
            <a:spcBef>
              <a:spcPct val="0"/>
            </a:spcBef>
            <a:spcAft>
              <a:spcPts val="0"/>
            </a:spcAft>
            <a:buNone/>
          </a:pPr>
          <a:r>
            <a:rPr lang="en-ZA" sz="1200" b="1" u="sng" kern="1200" dirty="0"/>
            <a:t>Public Contributions</a:t>
          </a:r>
        </a:p>
        <a:p>
          <a:pPr marL="0" lvl="0" indent="0" algn="ctr" defTabSz="533400">
            <a:lnSpc>
              <a:spcPct val="100000"/>
            </a:lnSpc>
            <a:spcBef>
              <a:spcPct val="0"/>
            </a:spcBef>
            <a:spcAft>
              <a:spcPts val="0"/>
            </a:spcAft>
            <a:buNone/>
          </a:pPr>
          <a:r>
            <a:rPr lang="en-ZA" sz="1200" b="0" u="none" kern="1200" dirty="0"/>
            <a:t>R12.5 million</a:t>
          </a:r>
        </a:p>
        <a:p>
          <a:pPr marL="0" lvl="0" indent="0" algn="ctr" defTabSz="533400">
            <a:lnSpc>
              <a:spcPct val="100000"/>
            </a:lnSpc>
            <a:spcBef>
              <a:spcPct val="0"/>
            </a:spcBef>
            <a:spcAft>
              <a:spcPts val="0"/>
            </a:spcAft>
            <a:buNone/>
          </a:pPr>
          <a:endParaRPr lang="en-ZA" sz="1200" kern="1200" dirty="0"/>
        </a:p>
      </dsp:txBody>
      <dsp:txXfrm>
        <a:off x="3183101" y="2192546"/>
        <a:ext cx="2041196" cy="2240070"/>
      </dsp:txXfrm>
    </dsp:sp>
    <dsp:sp modelId="{962A0D19-E534-4D71-8823-B8AA44CE9ECB}">
      <dsp:nvSpPr>
        <dsp:cNvPr id="0" name=""/>
        <dsp:cNvSpPr/>
      </dsp:nvSpPr>
      <dsp:spPr>
        <a:xfrm>
          <a:off x="5738009" y="0"/>
          <a:ext cx="2668364" cy="4734073"/>
        </a:xfrm>
        <a:prstGeom prst="roundRect">
          <a:avLst>
            <a:gd name="adj" fmla="val 10000"/>
          </a:avLst>
        </a:prstGeom>
        <a:solidFill>
          <a:schemeClr val="accent6">
            <a:lumMod val="20000"/>
            <a:lumOff val="80000"/>
          </a:schemeClr>
        </a:solidFill>
        <a:ln w="100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u="sng" kern="1200" dirty="0">
              <a:solidFill>
                <a:schemeClr val="bg1"/>
              </a:solidFill>
            </a:rPr>
            <a:t>2022-23</a:t>
          </a:r>
        </a:p>
        <a:p>
          <a:pPr marL="0" lvl="0" indent="0" algn="ctr" defTabSz="1066800">
            <a:lnSpc>
              <a:spcPct val="90000"/>
            </a:lnSpc>
            <a:spcBef>
              <a:spcPct val="0"/>
            </a:spcBef>
            <a:spcAft>
              <a:spcPct val="35000"/>
            </a:spcAft>
            <a:buNone/>
          </a:pPr>
          <a:r>
            <a:rPr lang="en-ZA" sz="2400" b="1" u="sng" kern="1200" dirty="0">
              <a:solidFill>
                <a:schemeClr val="bg1"/>
              </a:solidFill>
            </a:rPr>
            <a:t>BUDGET</a:t>
          </a:r>
          <a:endParaRPr lang="en-ZA" sz="2400" kern="1200" dirty="0">
            <a:solidFill>
              <a:schemeClr val="bg1"/>
            </a:solidFill>
          </a:endParaRPr>
        </a:p>
      </dsp:txBody>
      <dsp:txXfrm>
        <a:off x="5738009" y="0"/>
        <a:ext cx="2668364" cy="1420221"/>
      </dsp:txXfrm>
    </dsp:sp>
    <dsp:sp modelId="{A415603C-0C20-4353-A1BD-EF5D44735250}">
      <dsp:nvSpPr>
        <dsp:cNvPr id="0" name=""/>
        <dsp:cNvSpPr/>
      </dsp:nvSpPr>
      <dsp:spPr>
        <a:xfrm>
          <a:off x="5891365" y="1297152"/>
          <a:ext cx="2127219" cy="429435"/>
        </a:xfrm>
        <a:prstGeom prst="roundRect">
          <a:avLst>
            <a:gd name="adj" fmla="val 10000"/>
          </a:avLst>
        </a:prstGeom>
        <a:solidFill>
          <a:schemeClr val="accent5">
            <a:hueOff val="-9917899"/>
            <a:satOff val="14840"/>
            <a:lumOff val="-16626"/>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ZA" sz="2400" kern="1200" dirty="0"/>
            <a:t>R892 million</a:t>
          </a:r>
        </a:p>
      </dsp:txBody>
      <dsp:txXfrm>
        <a:off x="5903943" y="1309730"/>
        <a:ext cx="2102063" cy="404279"/>
      </dsp:txXfrm>
    </dsp:sp>
    <dsp:sp modelId="{C334CD24-5A3D-4C9B-A252-D6CB263011EE}">
      <dsp:nvSpPr>
        <dsp:cNvPr id="0" name=""/>
        <dsp:cNvSpPr/>
      </dsp:nvSpPr>
      <dsp:spPr>
        <a:xfrm>
          <a:off x="5992944" y="2129169"/>
          <a:ext cx="2158493" cy="2366537"/>
        </a:xfrm>
        <a:prstGeom prst="roundRect">
          <a:avLst>
            <a:gd name="adj" fmla="val 10000"/>
          </a:avLst>
        </a:prstGeom>
        <a:solidFill>
          <a:schemeClr val="accent5">
            <a:hueOff val="-12397374"/>
            <a:satOff val="18550"/>
            <a:lumOff val="-20783"/>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100000"/>
            </a:lnSpc>
            <a:spcBef>
              <a:spcPct val="0"/>
            </a:spcBef>
            <a:spcAft>
              <a:spcPts val="0"/>
            </a:spcAft>
            <a:buNone/>
          </a:pPr>
          <a:r>
            <a:rPr lang="en-ZA" sz="1200" b="1" u="sng" kern="1200" dirty="0"/>
            <a:t>Own Funds:</a:t>
          </a:r>
          <a:r>
            <a:rPr lang="en-ZA" sz="1200" b="1" kern="1200" dirty="0"/>
            <a:t> </a:t>
          </a:r>
        </a:p>
        <a:p>
          <a:pPr marL="0" lvl="0" indent="0" algn="ctr" defTabSz="533400">
            <a:lnSpc>
              <a:spcPct val="100000"/>
            </a:lnSpc>
            <a:spcBef>
              <a:spcPct val="0"/>
            </a:spcBef>
            <a:spcAft>
              <a:spcPts val="0"/>
            </a:spcAft>
            <a:buNone/>
          </a:pPr>
          <a:r>
            <a:rPr lang="en-ZA" sz="1200" kern="1200" dirty="0"/>
            <a:t>R 182.1 million</a:t>
          </a:r>
        </a:p>
        <a:p>
          <a:pPr marL="0" lvl="0" indent="0" algn="ctr" defTabSz="533400">
            <a:lnSpc>
              <a:spcPct val="100000"/>
            </a:lnSpc>
            <a:spcBef>
              <a:spcPct val="0"/>
            </a:spcBef>
            <a:spcAft>
              <a:spcPts val="0"/>
            </a:spcAft>
            <a:buNone/>
          </a:pPr>
          <a:endParaRPr lang="en-ZA" sz="1200" kern="1200" dirty="0"/>
        </a:p>
        <a:p>
          <a:pPr marL="0" lvl="0" indent="0" algn="ctr" defTabSz="533400">
            <a:lnSpc>
              <a:spcPct val="100000"/>
            </a:lnSpc>
            <a:spcBef>
              <a:spcPct val="0"/>
            </a:spcBef>
            <a:spcAft>
              <a:spcPts val="0"/>
            </a:spcAft>
            <a:buNone/>
          </a:pPr>
          <a:r>
            <a:rPr lang="en-ZA" sz="1200" b="1" kern="1200" dirty="0"/>
            <a:t>- </a:t>
          </a:r>
          <a:r>
            <a:rPr lang="en-ZA" sz="1200" b="1" u="sng" kern="1200" dirty="0"/>
            <a:t>External Loans</a:t>
          </a:r>
          <a:r>
            <a:rPr lang="en-ZA" sz="1200" kern="1200" dirty="0"/>
            <a:t>:</a:t>
          </a:r>
        </a:p>
        <a:p>
          <a:pPr marL="0" lvl="0" indent="0" algn="ctr" defTabSz="533400">
            <a:lnSpc>
              <a:spcPct val="100000"/>
            </a:lnSpc>
            <a:spcBef>
              <a:spcPct val="0"/>
            </a:spcBef>
            <a:spcAft>
              <a:spcPts val="0"/>
            </a:spcAft>
            <a:buNone/>
          </a:pPr>
          <a:r>
            <a:rPr lang="en-ZA" sz="1200" kern="1200" dirty="0"/>
            <a:t>0</a:t>
          </a:r>
        </a:p>
        <a:p>
          <a:pPr marL="0" lvl="0" indent="0" algn="ctr" defTabSz="533400">
            <a:lnSpc>
              <a:spcPct val="100000"/>
            </a:lnSpc>
            <a:spcBef>
              <a:spcPct val="0"/>
            </a:spcBef>
            <a:spcAft>
              <a:spcPts val="0"/>
            </a:spcAft>
            <a:buNone/>
          </a:pPr>
          <a:endParaRPr lang="en-ZA" sz="1200" kern="1200" dirty="0"/>
        </a:p>
        <a:p>
          <a:pPr marL="0" lvl="0" indent="0" algn="ctr" defTabSz="533400">
            <a:lnSpc>
              <a:spcPct val="100000"/>
            </a:lnSpc>
            <a:spcBef>
              <a:spcPct val="0"/>
            </a:spcBef>
            <a:spcAft>
              <a:spcPts val="0"/>
            </a:spcAft>
            <a:buNone/>
          </a:pPr>
          <a:r>
            <a:rPr lang="en-ZA" sz="1200" b="1" u="sng" kern="1200" dirty="0"/>
            <a:t>Grants:</a:t>
          </a:r>
        </a:p>
        <a:p>
          <a:pPr marL="0" lvl="0" indent="0" algn="ctr" defTabSz="533400">
            <a:lnSpc>
              <a:spcPct val="100000"/>
            </a:lnSpc>
            <a:spcBef>
              <a:spcPct val="0"/>
            </a:spcBef>
            <a:spcAft>
              <a:spcPts val="0"/>
            </a:spcAft>
            <a:buNone/>
          </a:pPr>
          <a:r>
            <a:rPr lang="en-ZA" sz="1200" kern="1200" dirty="0"/>
            <a:t>R 696,8 million</a:t>
          </a:r>
        </a:p>
        <a:p>
          <a:pPr marL="0" lvl="0" indent="0" algn="ctr" defTabSz="533400">
            <a:lnSpc>
              <a:spcPct val="100000"/>
            </a:lnSpc>
            <a:spcBef>
              <a:spcPct val="0"/>
            </a:spcBef>
            <a:spcAft>
              <a:spcPts val="0"/>
            </a:spcAft>
            <a:buNone/>
          </a:pPr>
          <a:endParaRPr lang="en-ZA" sz="1200" kern="1200" dirty="0"/>
        </a:p>
        <a:p>
          <a:pPr marL="0" lvl="0" indent="0" algn="ctr" defTabSz="533400">
            <a:lnSpc>
              <a:spcPct val="100000"/>
            </a:lnSpc>
            <a:spcBef>
              <a:spcPct val="0"/>
            </a:spcBef>
            <a:spcAft>
              <a:spcPts val="0"/>
            </a:spcAft>
            <a:buNone/>
          </a:pPr>
          <a:r>
            <a:rPr lang="en-ZA" sz="1200" b="1" u="sng" kern="1200" dirty="0"/>
            <a:t>Public Contributions</a:t>
          </a:r>
        </a:p>
        <a:p>
          <a:pPr marL="0" lvl="0" indent="0" algn="ctr" defTabSz="533400">
            <a:lnSpc>
              <a:spcPct val="100000"/>
            </a:lnSpc>
            <a:spcBef>
              <a:spcPct val="0"/>
            </a:spcBef>
            <a:spcAft>
              <a:spcPts val="0"/>
            </a:spcAft>
            <a:buNone/>
          </a:pPr>
          <a:r>
            <a:rPr lang="en-ZA" sz="1200" b="0" u="none" kern="1200" dirty="0"/>
            <a:t>R13.1 million</a:t>
          </a:r>
        </a:p>
      </dsp:txBody>
      <dsp:txXfrm>
        <a:off x="6056164" y="2192389"/>
        <a:ext cx="2032053" cy="2240097"/>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9" tIns="45715" rIns="91429" bIns="45715" rtlCol="0"/>
          <a:lstStyle>
            <a:lvl1pPr algn="l">
              <a:defRPr sz="1200"/>
            </a:lvl1pPr>
          </a:lstStyle>
          <a:p>
            <a:endParaRPr lang="en-ZA"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29" tIns="45715" rIns="91429" bIns="45715" rtlCol="0"/>
          <a:lstStyle>
            <a:lvl1pPr algn="r">
              <a:defRPr sz="1200"/>
            </a:lvl1pPr>
          </a:lstStyle>
          <a:p>
            <a:fld id="{A06022AE-A1EB-4A3C-A03B-EF470F9BC3E0}" type="datetimeFigureOut">
              <a:rPr lang="en-US" smtClean="0"/>
              <a:pPr/>
              <a:t>6/8/2020</a:t>
            </a:fld>
            <a:endParaRPr lang="en-ZA"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9" tIns="45715" rIns="91429" bIns="45715"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9" tIns="45715" rIns="91429" bIns="45715" rtlCol="0" anchor="b"/>
          <a:lstStyle>
            <a:lvl1pPr algn="r">
              <a:defRPr sz="1200"/>
            </a:lvl1pPr>
          </a:lstStyle>
          <a:p>
            <a:fld id="{47F2C4BF-3993-4757-802C-D663EA1095FD}" type="slidenum">
              <a:rPr lang="en-ZA" smtClean="0"/>
              <a:pPr/>
              <a:t>‹#›</a:t>
            </a:fld>
            <a:endParaRPr lang="en-ZA" dirty="0"/>
          </a:p>
        </p:txBody>
      </p:sp>
    </p:spTree>
    <p:extLst>
      <p:ext uri="{BB962C8B-B14F-4D97-AF65-F5344CB8AC3E}">
        <p14:creationId xmlns:p14="http://schemas.microsoft.com/office/powerpoint/2010/main" val="167718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29" tIns="45715" rIns="91429" bIns="45715" rtlCol="0"/>
          <a:lstStyle>
            <a:lvl1pPr algn="l">
              <a:defRPr sz="1200"/>
            </a:lvl1pPr>
          </a:lstStyle>
          <a:p>
            <a:pPr>
              <a:defRPr/>
            </a:pPr>
            <a:endParaRPr lang="en-ZA" dirty="0"/>
          </a:p>
        </p:txBody>
      </p:sp>
      <p:sp>
        <p:nvSpPr>
          <p:cNvPr id="3" name="Date Placeholder 2"/>
          <p:cNvSpPr>
            <a:spLocks noGrp="1"/>
          </p:cNvSpPr>
          <p:nvPr>
            <p:ph type="dt" idx="1"/>
          </p:nvPr>
        </p:nvSpPr>
        <p:spPr>
          <a:xfrm>
            <a:off x="3850444" y="1"/>
            <a:ext cx="2945659" cy="496332"/>
          </a:xfrm>
          <a:prstGeom prst="rect">
            <a:avLst/>
          </a:prstGeom>
        </p:spPr>
        <p:txBody>
          <a:bodyPr vert="horz" lIns="91429" tIns="45715" rIns="91429" bIns="45715" rtlCol="0"/>
          <a:lstStyle>
            <a:lvl1pPr algn="r">
              <a:defRPr sz="1200"/>
            </a:lvl1pPr>
          </a:lstStyle>
          <a:p>
            <a:pPr>
              <a:defRPr/>
            </a:pPr>
            <a:fld id="{4AEE91A1-F362-419E-B313-54D7D114571B}" type="datetimeFigureOut">
              <a:rPr lang="en-US"/>
              <a:pPr>
                <a:defRPr/>
              </a:pPr>
              <a:t>6/8/2020</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5" rIns="91429" bIns="45715" rtlCol="0" anchor="ctr"/>
          <a:lstStyle/>
          <a:p>
            <a:pPr lvl="0"/>
            <a:endParaRPr lang="en-ZA" noProof="0"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29" tIns="45715" rIns="91429" bIns="457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584"/>
            <a:ext cx="2945659" cy="496332"/>
          </a:xfrm>
          <a:prstGeom prst="rect">
            <a:avLst/>
          </a:prstGeom>
        </p:spPr>
        <p:txBody>
          <a:bodyPr vert="horz" lIns="91429" tIns="45715" rIns="91429" bIns="45715" rtlCol="0" anchor="b"/>
          <a:lstStyle>
            <a:lvl1pPr algn="l">
              <a:defRPr sz="1200"/>
            </a:lvl1pPr>
          </a:lstStyle>
          <a:p>
            <a:pPr>
              <a:defRPr/>
            </a:pPr>
            <a:endParaRPr lang="en-ZA"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29" tIns="45715" rIns="91429" bIns="45715" rtlCol="0" anchor="b"/>
          <a:lstStyle>
            <a:lvl1pPr algn="r">
              <a:defRPr sz="1200"/>
            </a:lvl1pPr>
          </a:lstStyle>
          <a:p>
            <a:pPr>
              <a:defRPr/>
            </a:pPr>
            <a:fld id="{831F3FC0-4FDE-495C-A3DE-D532CC7621A5}" type="slidenum">
              <a:rPr lang="en-ZA"/>
              <a:pPr>
                <a:defRPr/>
              </a:pPr>
              <a:t>‹#›</a:t>
            </a:fld>
            <a:endParaRPr lang="en-ZA" dirty="0"/>
          </a:p>
        </p:txBody>
      </p:sp>
    </p:spTree>
    <p:extLst>
      <p:ext uri="{BB962C8B-B14F-4D97-AF65-F5344CB8AC3E}">
        <p14:creationId xmlns:p14="http://schemas.microsoft.com/office/powerpoint/2010/main" val="2203457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20018" indent="-276929">
              <a:defRPr>
                <a:solidFill>
                  <a:schemeClr val="tx1"/>
                </a:solidFill>
                <a:latin typeface="Arial" pitchFamily="34" charset="0"/>
              </a:defRPr>
            </a:lvl2pPr>
            <a:lvl3pPr marL="1107720" indent="-221544">
              <a:defRPr>
                <a:solidFill>
                  <a:schemeClr val="tx1"/>
                </a:solidFill>
                <a:latin typeface="Arial" pitchFamily="34" charset="0"/>
              </a:defRPr>
            </a:lvl3pPr>
            <a:lvl4pPr marL="1550808" indent="-221544">
              <a:defRPr>
                <a:solidFill>
                  <a:schemeClr val="tx1"/>
                </a:solidFill>
                <a:latin typeface="Arial" pitchFamily="34" charset="0"/>
              </a:defRPr>
            </a:lvl4pPr>
            <a:lvl5pPr marL="1993895" indent="-221544">
              <a:defRPr>
                <a:solidFill>
                  <a:schemeClr val="tx1"/>
                </a:solidFill>
                <a:latin typeface="Arial" pitchFamily="34" charset="0"/>
              </a:defRPr>
            </a:lvl5pPr>
            <a:lvl6pPr marL="2436983" indent="-221544" eaLnBrk="0" fontAlgn="base" hangingPunct="0">
              <a:spcBef>
                <a:spcPct val="0"/>
              </a:spcBef>
              <a:spcAft>
                <a:spcPct val="0"/>
              </a:spcAft>
              <a:defRPr>
                <a:solidFill>
                  <a:schemeClr val="tx1"/>
                </a:solidFill>
                <a:latin typeface="Arial" pitchFamily="34" charset="0"/>
              </a:defRPr>
            </a:lvl6pPr>
            <a:lvl7pPr marL="2880071" indent="-221544" eaLnBrk="0" fontAlgn="base" hangingPunct="0">
              <a:spcBef>
                <a:spcPct val="0"/>
              </a:spcBef>
              <a:spcAft>
                <a:spcPct val="0"/>
              </a:spcAft>
              <a:defRPr>
                <a:solidFill>
                  <a:schemeClr val="tx1"/>
                </a:solidFill>
                <a:latin typeface="Arial" pitchFamily="34" charset="0"/>
              </a:defRPr>
            </a:lvl7pPr>
            <a:lvl8pPr marL="3323159" indent="-221544" eaLnBrk="0" fontAlgn="base" hangingPunct="0">
              <a:spcBef>
                <a:spcPct val="0"/>
              </a:spcBef>
              <a:spcAft>
                <a:spcPct val="0"/>
              </a:spcAft>
              <a:defRPr>
                <a:solidFill>
                  <a:schemeClr val="tx1"/>
                </a:solidFill>
                <a:latin typeface="Arial" pitchFamily="34" charset="0"/>
              </a:defRPr>
            </a:lvl8pPr>
            <a:lvl9pPr marL="3766248" indent="-221544" eaLnBrk="0" fontAlgn="base" hangingPunct="0">
              <a:spcBef>
                <a:spcPct val="0"/>
              </a:spcBef>
              <a:spcAft>
                <a:spcPct val="0"/>
              </a:spcAft>
              <a:defRPr>
                <a:solidFill>
                  <a:schemeClr val="tx1"/>
                </a:solidFill>
                <a:latin typeface="Arial" pitchFamily="34" charset="0"/>
              </a:defRPr>
            </a:lvl9pPr>
          </a:lstStyle>
          <a:p>
            <a:fld id="{D1DF446E-B6F4-4201-8A88-7DC191F77CFB}" type="slidenum">
              <a:rPr lang="en-ZA" smtClean="0">
                <a:solidFill>
                  <a:srgbClr val="000000"/>
                </a:solidFill>
                <a:latin typeface="Calibri" pitchFamily="34" charset="0"/>
              </a:rPr>
              <a:pPr/>
              <a:t>27</a:t>
            </a:fld>
            <a:endParaRPr lang="en-ZA">
              <a:solidFill>
                <a:srgbClr val="000000"/>
              </a:solidFill>
              <a:latin typeface="Calibri" pitchFamily="34" charset="0"/>
            </a:endParaRPr>
          </a:p>
        </p:txBody>
      </p:sp>
    </p:spTree>
    <p:extLst>
      <p:ext uri="{BB962C8B-B14F-4D97-AF65-F5344CB8AC3E}">
        <p14:creationId xmlns:p14="http://schemas.microsoft.com/office/powerpoint/2010/main" val="4055704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20018" indent="-276929">
              <a:defRPr>
                <a:solidFill>
                  <a:schemeClr val="tx1"/>
                </a:solidFill>
                <a:latin typeface="Arial" pitchFamily="34" charset="0"/>
              </a:defRPr>
            </a:lvl2pPr>
            <a:lvl3pPr marL="1107720" indent="-221544">
              <a:defRPr>
                <a:solidFill>
                  <a:schemeClr val="tx1"/>
                </a:solidFill>
                <a:latin typeface="Arial" pitchFamily="34" charset="0"/>
              </a:defRPr>
            </a:lvl3pPr>
            <a:lvl4pPr marL="1550808" indent="-221544">
              <a:defRPr>
                <a:solidFill>
                  <a:schemeClr val="tx1"/>
                </a:solidFill>
                <a:latin typeface="Arial" pitchFamily="34" charset="0"/>
              </a:defRPr>
            </a:lvl4pPr>
            <a:lvl5pPr marL="1993895" indent="-221544">
              <a:defRPr>
                <a:solidFill>
                  <a:schemeClr val="tx1"/>
                </a:solidFill>
                <a:latin typeface="Arial" pitchFamily="34" charset="0"/>
              </a:defRPr>
            </a:lvl5pPr>
            <a:lvl6pPr marL="2436983" indent="-221544" eaLnBrk="0" fontAlgn="base" hangingPunct="0">
              <a:spcBef>
                <a:spcPct val="0"/>
              </a:spcBef>
              <a:spcAft>
                <a:spcPct val="0"/>
              </a:spcAft>
              <a:defRPr>
                <a:solidFill>
                  <a:schemeClr val="tx1"/>
                </a:solidFill>
                <a:latin typeface="Arial" pitchFamily="34" charset="0"/>
              </a:defRPr>
            </a:lvl6pPr>
            <a:lvl7pPr marL="2880071" indent="-221544" eaLnBrk="0" fontAlgn="base" hangingPunct="0">
              <a:spcBef>
                <a:spcPct val="0"/>
              </a:spcBef>
              <a:spcAft>
                <a:spcPct val="0"/>
              </a:spcAft>
              <a:defRPr>
                <a:solidFill>
                  <a:schemeClr val="tx1"/>
                </a:solidFill>
                <a:latin typeface="Arial" pitchFamily="34" charset="0"/>
              </a:defRPr>
            </a:lvl7pPr>
            <a:lvl8pPr marL="3323159" indent="-221544" eaLnBrk="0" fontAlgn="base" hangingPunct="0">
              <a:spcBef>
                <a:spcPct val="0"/>
              </a:spcBef>
              <a:spcAft>
                <a:spcPct val="0"/>
              </a:spcAft>
              <a:defRPr>
                <a:solidFill>
                  <a:schemeClr val="tx1"/>
                </a:solidFill>
                <a:latin typeface="Arial" pitchFamily="34" charset="0"/>
              </a:defRPr>
            </a:lvl8pPr>
            <a:lvl9pPr marL="3766248" indent="-221544" eaLnBrk="0" fontAlgn="base" hangingPunct="0">
              <a:spcBef>
                <a:spcPct val="0"/>
              </a:spcBef>
              <a:spcAft>
                <a:spcPct val="0"/>
              </a:spcAft>
              <a:defRPr>
                <a:solidFill>
                  <a:schemeClr val="tx1"/>
                </a:solidFill>
                <a:latin typeface="Arial" pitchFamily="34" charset="0"/>
              </a:defRPr>
            </a:lvl9pPr>
          </a:lstStyle>
          <a:p>
            <a:fld id="{D1DF446E-B6F4-4201-8A88-7DC191F77CFB}" type="slidenum">
              <a:rPr lang="en-ZA" smtClean="0">
                <a:solidFill>
                  <a:srgbClr val="000000"/>
                </a:solidFill>
                <a:latin typeface="Calibri" pitchFamily="34" charset="0"/>
              </a:rPr>
              <a:pPr/>
              <a:t>38</a:t>
            </a:fld>
            <a:endParaRPr lang="en-ZA">
              <a:solidFill>
                <a:srgbClr val="000000"/>
              </a:solidFill>
              <a:latin typeface="Calibri" pitchFamily="34" charset="0"/>
            </a:endParaRPr>
          </a:p>
        </p:txBody>
      </p:sp>
    </p:spTree>
    <p:extLst>
      <p:ext uri="{BB962C8B-B14F-4D97-AF65-F5344CB8AC3E}">
        <p14:creationId xmlns:p14="http://schemas.microsoft.com/office/powerpoint/2010/main" val="3290260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20018" indent="-276929">
              <a:defRPr>
                <a:solidFill>
                  <a:schemeClr val="tx1"/>
                </a:solidFill>
                <a:latin typeface="Arial" pitchFamily="34" charset="0"/>
              </a:defRPr>
            </a:lvl2pPr>
            <a:lvl3pPr marL="1107720" indent="-221544">
              <a:defRPr>
                <a:solidFill>
                  <a:schemeClr val="tx1"/>
                </a:solidFill>
                <a:latin typeface="Arial" pitchFamily="34" charset="0"/>
              </a:defRPr>
            </a:lvl3pPr>
            <a:lvl4pPr marL="1550808" indent="-221544">
              <a:defRPr>
                <a:solidFill>
                  <a:schemeClr val="tx1"/>
                </a:solidFill>
                <a:latin typeface="Arial" pitchFamily="34" charset="0"/>
              </a:defRPr>
            </a:lvl4pPr>
            <a:lvl5pPr marL="1993895" indent="-221544">
              <a:defRPr>
                <a:solidFill>
                  <a:schemeClr val="tx1"/>
                </a:solidFill>
                <a:latin typeface="Arial" pitchFamily="34" charset="0"/>
              </a:defRPr>
            </a:lvl5pPr>
            <a:lvl6pPr marL="2436983" indent="-221544" eaLnBrk="0" fontAlgn="base" hangingPunct="0">
              <a:spcBef>
                <a:spcPct val="0"/>
              </a:spcBef>
              <a:spcAft>
                <a:spcPct val="0"/>
              </a:spcAft>
              <a:defRPr>
                <a:solidFill>
                  <a:schemeClr val="tx1"/>
                </a:solidFill>
                <a:latin typeface="Arial" pitchFamily="34" charset="0"/>
              </a:defRPr>
            </a:lvl6pPr>
            <a:lvl7pPr marL="2880071" indent="-221544" eaLnBrk="0" fontAlgn="base" hangingPunct="0">
              <a:spcBef>
                <a:spcPct val="0"/>
              </a:spcBef>
              <a:spcAft>
                <a:spcPct val="0"/>
              </a:spcAft>
              <a:defRPr>
                <a:solidFill>
                  <a:schemeClr val="tx1"/>
                </a:solidFill>
                <a:latin typeface="Arial" pitchFamily="34" charset="0"/>
              </a:defRPr>
            </a:lvl7pPr>
            <a:lvl8pPr marL="3323159" indent="-221544" eaLnBrk="0" fontAlgn="base" hangingPunct="0">
              <a:spcBef>
                <a:spcPct val="0"/>
              </a:spcBef>
              <a:spcAft>
                <a:spcPct val="0"/>
              </a:spcAft>
              <a:defRPr>
                <a:solidFill>
                  <a:schemeClr val="tx1"/>
                </a:solidFill>
                <a:latin typeface="Arial" pitchFamily="34" charset="0"/>
              </a:defRPr>
            </a:lvl8pPr>
            <a:lvl9pPr marL="3766248" indent="-221544" eaLnBrk="0" fontAlgn="base" hangingPunct="0">
              <a:spcBef>
                <a:spcPct val="0"/>
              </a:spcBef>
              <a:spcAft>
                <a:spcPct val="0"/>
              </a:spcAft>
              <a:defRPr>
                <a:solidFill>
                  <a:schemeClr val="tx1"/>
                </a:solidFill>
                <a:latin typeface="Arial" pitchFamily="34" charset="0"/>
              </a:defRPr>
            </a:lvl9pPr>
          </a:lstStyle>
          <a:p>
            <a:fld id="{D1DF446E-B6F4-4201-8A88-7DC191F77CFB}" type="slidenum">
              <a:rPr lang="en-ZA" smtClean="0">
                <a:solidFill>
                  <a:srgbClr val="000000"/>
                </a:solidFill>
                <a:latin typeface="Calibri" pitchFamily="34" charset="0"/>
              </a:rPr>
              <a:pPr/>
              <a:t>40</a:t>
            </a:fld>
            <a:endParaRPr lang="en-ZA">
              <a:solidFill>
                <a:srgbClr val="000000"/>
              </a:solidFill>
              <a:latin typeface="Calibri" pitchFamily="34" charset="0"/>
            </a:endParaRPr>
          </a:p>
        </p:txBody>
      </p:sp>
    </p:spTree>
    <p:extLst>
      <p:ext uri="{BB962C8B-B14F-4D97-AF65-F5344CB8AC3E}">
        <p14:creationId xmlns:p14="http://schemas.microsoft.com/office/powerpoint/2010/main" val="263399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20018" indent="-276929">
              <a:defRPr>
                <a:solidFill>
                  <a:schemeClr val="tx1"/>
                </a:solidFill>
                <a:latin typeface="Arial" pitchFamily="34" charset="0"/>
              </a:defRPr>
            </a:lvl2pPr>
            <a:lvl3pPr marL="1107720" indent="-221544">
              <a:defRPr>
                <a:solidFill>
                  <a:schemeClr val="tx1"/>
                </a:solidFill>
                <a:latin typeface="Arial" pitchFamily="34" charset="0"/>
              </a:defRPr>
            </a:lvl3pPr>
            <a:lvl4pPr marL="1550808" indent="-221544">
              <a:defRPr>
                <a:solidFill>
                  <a:schemeClr val="tx1"/>
                </a:solidFill>
                <a:latin typeface="Arial" pitchFamily="34" charset="0"/>
              </a:defRPr>
            </a:lvl4pPr>
            <a:lvl5pPr marL="1993895" indent="-221544">
              <a:defRPr>
                <a:solidFill>
                  <a:schemeClr val="tx1"/>
                </a:solidFill>
                <a:latin typeface="Arial" pitchFamily="34" charset="0"/>
              </a:defRPr>
            </a:lvl5pPr>
            <a:lvl6pPr marL="2436983" indent="-221544" eaLnBrk="0" fontAlgn="base" hangingPunct="0">
              <a:spcBef>
                <a:spcPct val="0"/>
              </a:spcBef>
              <a:spcAft>
                <a:spcPct val="0"/>
              </a:spcAft>
              <a:defRPr>
                <a:solidFill>
                  <a:schemeClr val="tx1"/>
                </a:solidFill>
                <a:latin typeface="Arial" pitchFamily="34" charset="0"/>
              </a:defRPr>
            </a:lvl6pPr>
            <a:lvl7pPr marL="2880071" indent="-221544" eaLnBrk="0" fontAlgn="base" hangingPunct="0">
              <a:spcBef>
                <a:spcPct val="0"/>
              </a:spcBef>
              <a:spcAft>
                <a:spcPct val="0"/>
              </a:spcAft>
              <a:defRPr>
                <a:solidFill>
                  <a:schemeClr val="tx1"/>
                </a:solidFill>
                <a:latin typeface="Arial" pitchFamily="34" charset="0"/>
              </a:defRPr>
            </a:lvl7pPr>
            <a:lvl8pPr marL="3323159" indent="-221544" eaLnBrk="0" fontAlgn="base" hangingPunct="0">
              <a:spcBef>
                <a:spcPct val="0"/>
              </a:spcBef>
              <a:spcAft>
                <a:spcPct val="0"/>
              </a:spcAft>
              <a:defRPr>
                <a:solidFill>
                  <a:schemeClr val="tx1"/>
                </a:solidFill>
                <a:latin typeface="Arial" pitchFamily="34" charset="0"/>
              </a:defRPr>
            </a:lvl8pPr>
            <a:lvl9pPr marL="3766248" indent="-221544" eaLnBrk="0" fontAlgn="base" hangingPunct="0">
              <a:spcBef>
                <a:spcPct val="0"/>
              </a:spcBef>
              <a:spcAft>
                <a:spcPct val="0"/>
              </a:spcAft>
              <a:defRPr>
                <a:solidFill>
                  <a:schemeClr val="tx1"/>
                </a:solidFill>
                <a:latin typeface="Arial" pitchFamily="34" charset="0"/>
              </a:defRPr>
            </a:lvl9pPr>
          </a:lstStyle>
          <a:p>
            <a:fld id="{D1DF446E-B6F4-4201-8A88-7DC191F77CFB}" type="slidenum">
              <a:rPr lang="en-ZA" smtClean="0">
                <a:solidFill>
                  <a:srgbClr val="000000"/>
                </a:solidFill>
                <a:latin typeface="Calibri" pitchFamily="34" charset="0"/>
              </a:rPr>
              <a:pPr/>
              <a:t>41</a:t>
            </a:fld>
            <a:endParaRPr lang="en-ZA">
              <a:solidFill>
                <a:srgbClr val="000000"/>
              </a:solidFill>
              <a:latin typeface="Calibri" pitchFamily="34" charset="0"/>
            </a:endParaRPr>
          </a:p>
        </p:txBody>
      </p:sp>
    </p:spTree>
    <p:extLst>
      <p:ext uri="{BB962C8B-B14F-4D97-AF65-F5344CB8AC3E}">
        <p14:creationId xmlns:p14="http://schemas.microsoft.com/office/powerpoint/2010/main" val="967474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9528BB6-962E-48FE-9C89-E577B44375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3A0C5A54-00FC-4019-A970-3343091598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30724" name="Slide Number Placeholder 3">
            <a:extLst>
              <a:ext uri="{FF2B5EF4-FFF2-40B4-BE49-F238E27FC236}">
                <a16:creationId xmlns:a16="http://schemas.microsoft.com/office/drawing/2014/main" id="{B77CCD31-69D2-4748-8933-67C66AC6B3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685A93-A908-4576-9C29-EF3E97667614}" type="slidenum">
              <a:rPr lang="en-ZA" altLang="en-US" smtClean="0">
                <a:solidFill>
                  <a:srgbClr val="000000"/>
                </a:solidFill>
                <a:latin typeface="Calibri" panose="020F0502020204030204" pitchFamily="34" charset="0"/>
              </a:rPr>
              <a:pPr/>
              <a:t>43</a:t>
            </a:fld>
            <a:endParaRPr lang="en-Z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16447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9FEE092-E035-4541-B5C0-FA6AA1B411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79184DF-15EF-482F-9791-4BAEFE9BEA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32772" name="Slide Number Placeholder 3">
            <a:extLst>
              <a:ext uri="{FF2B5EF4-FFF2-40B4-BE49-F238E27FC236}">
                <a16:creationId xmlns:a16="http://schemas.microsoft.com/office/drawing/2014/main" id="{AE7C16E7-536A-41F8-8954-97E4F1FDEE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2788" indent="-273050">
              <a:defRPr>
                <a:solidFill>
                  <a:schemeClr val="tx1"/>
                </a:solidFill>
                <a:latin typeface="Arial" panose="020B0604020202020204" pitchFamily="34" charset="0"/>
                <a:cs typeface="Arial" panose="020B0604020202020204" pitchFamily="34" charset="0"/>
              </a:defRPr>
            </a:lvl2pPr>
            <a:lvl3pPr marL="1096963" indent="-219075">
              <a:defRPr>
                <a:solidFill>
                  <a:schemeClr val="tx1"/>
                </a:solidFill>
                <a:latin typeface="Arial" panose="020B0604020202020204" pitchFamily="34" charset="0"/>
                <a:cs typeface="Arial" panose="020B0604020202020204" pitchFamily="34" charset="0"/>
              </a:defRPr>
            </a:lvl3pPr>
            <a:lvl4pPr marL="1535113" indent="-219075">
              <a:defRPr>
                <a:solidFill>
                  <a:schemeClr val="tx1"/>
                </a:solidFill>
                <a:latin typeface="Arial" panose="020B0604020202020204" pitchFamily="34" charset="0"/>
                <a:cs typeface="Arial" panose="020B0604020202020204" pitchFamily="34" charset="0"/>
              </a:defRPr>
            </a:lvl4pPr>
            <a:lvl5pPr marL="1973263" indent="-219075">
              <a:defRPr>
                <a:solidFill>
                  <a:schemeClr val="tx1"/>
                </a:solidFill>
                <a:latin typeface="Arial" panose="020B0604020202020204" pitchFamily="34" charset="0"/>
                <a:cs typeface="Arial" panose="020B0604020202020204" pitchFamily="34" charset="0"/>
              </a:defRPr>
            </a:lvl5pPr>
            <a:lvl6pPr marL="2430463"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87663"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44863"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2063"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3F7AA6-6549-4C13-9F46-79E5DFFD7DE6}" type="slidenum">
              <a:rPr lang="en-ZA" altLang="en-US" smtClean="0">
                <a:solidFill>
                  <a:srgbClr val="000000"/>
                </a:solidFill>
                <a:latin typeface="Calibri" panose="020F0502020204030204" pitchFamily="34" charset="0"/>
              </a:rPr>
              <a:pPr/>
              <a:t>44</a:t>
            </a:fld>
            <a:endParaRPr lang="en-Z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69713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84A2B9B-71D6-40B3-87AC-186484A0A9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1CADA70-919B-47DF-BB84-620ADE979B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35844" name="Slide Number Placeholder 3">
            <a:extLst>
              <a:ext uri="{FF2B5EF4-FFF2-40B4-BE49-F238E27FC236}">
                <a16:creationId xmlns:a16="http://schemas.microsoft.com/office/drawing/2014/main" id="{5A4129E2-275D-4626-98AC-92FEB7E841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3050" indent="-219075">
              <a:defRPr>
                <a:solidFill>
                  <a:schemeClr val="tx1"/>
                </a:solidFill>
                <a:latin typeface="Arial" panose="020B0604020202020204" pitchFamily="34" charset="0"/>
                <a:cs typeface="Arial" panose="020B0604020202020204" pitchFamily="34" charset="0"/>
              </a:defRPr>
            </a:lvl4pPr>
            <a:lvl5pPr marL="1982788" indent="-219075">
              <a:defRPr>
                <a:solidFill>
                  <a:schemeClr val="tx1"/>
                </a:solidFill>
                <a:latin typeface="Arial" panose="020B0604020202020204" pitchFamily="34"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633FE1-A8BF-4BA0-8E53-AF509FC2DA88}" type="slidenum">
              <a:rPr lang="en-ZA" altLang="en-US" smtClean="0">
                <a:solidFill>
                  <a:srgbClr val="000000"/>
                </a:solidFill>
                <a:latin typeface="Calibri" panose="020F0502020204030204" pitchFamily="34" charset="0"/>
              </a:rPr>
              <a:pPr/>
              <a:t>46</a:t>
            </a:fld>
            <a:endParaRPr lang="en-Z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87471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4CAA8FE-F732-4BE5-8023-1A6E517DB8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29424A1-DC11-4FAA-ADDB-46A74E0D0E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40964" name="Slide Number Placeholder 3">
            <a:extLst>
              <a:ext uri="{FF2B5EF4-FFF2-40B4-BE49-F238E27FC236}">
                <a16:creationId xmlns:a16="http://schemas.microsoft.com/office/drawing/2014/main" id="{684F366A-AAF1-479B-BE95-E868630751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5B9F99-F571-44B2-8129-6BFAF1FAAA68}" type="slidenum">
              <a:rPr lang="en-ZA" altLang="en-US" smtClean="0">
                <a:latin typeface="Calibri" panose="020F0502020204030204" pitchFamily="34" charset="0"/>
              </a:rPr>
              <a:pPr/>
              <a:t>49</a:t>
            </a:fld>
            <a:endParaRPr lang="en-ZA" altLang="en-US">
              <a:latin typeface="Calibri" panose="020F0502020204030204" pitchFamily="34" charset="0"/>
            </a:endParaRPr>
          </a:p>
        </p:txBody>
      </p:sp>
    </p:spTree>
    <p:extLst>
      <p:ext uri="{BB962C8B-B14F-4D97-AF65-F5344CB8AC3E}">
        <p14:creationId xmlns:p14="http://schemas.microsoft.com/office/powerpoint/2010/main" val="3075750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6EAF608-469F-4E36-BB8C-4AA74EF42C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DDB22771-CE69-43CE-8D03-E6CFF4F8E1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47108" name="Slide Number Placeholder 3">
            <a:extLst>
              <a:ext uri="{FF2B5EF4-FFF2-40B4-BE49-F238E27FC236}">
                <a16:creationId xmlns:a16="http://schemas.microsoft.com/office/drawing/2014/main" id="{DBA3043C-48EB-4F02-B8F7-14B45A9F36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453B69-0A00-484B-ADB5-D5B91FB49C95}" type="slidenum">
              <a:rPr lang="en-ZA" altLang="en-US" smtClean="0">
                <a:solidFill>
                  <a:srgbClr val="000000"/>
                </a:solidFill>
                <a:latin typeface="Calibri" panose="020F0502020204030204" pitchFamily="34" charset="0"/>
              </a:rPr>
              <a:pPr/>
              <a:t>53</a:t>
            </a:fld>
            <a:endParaRPr lang="en-Z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9300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0018" indent="-276929">
              <a:defRPr>
                <a:solidFill>
                  <a:schemeClr val="tx1"/>
                </a:solidFill>
                <a:latin typeface="Arial" pitchFamily="34" charset="0"/>
              </a:defRPr>
            </a:lvl2pPr>
            <a:lvl3pPr marL="1107720" indent="-221544">
              <a:defRPr>
                <a:solidFill>
                  <a:schemeClr val="tx1"/>
                </a:solidFill>
                <a:latin typeface="Arial" pitchFamily="34" charset="0"/>
              </a:defRPr>
            </a:lvl3pPr>
            <a:lvl4pPr marL="1550808" indent="-221544">
              <a:defRPr>
                <a:solidFill>
                  <a:schemeClr val="tx1"/>
                </a:solidFill>
                <a:latin typeface="Arial" pitchFamily="34" charset="0"/>
              </a:defRPr>
            </a:lvl4pPr>
            <a:lvl5pPr marL="1993895" indent="-221544">
              <a:defRPr>
                <a:solidFill>
                  <a:schemeClr val="tx1"/>
                </a:solidFill>
                <a:latin typeface="Arial" pitchFamily="34" charset="0"/>
              </a:defRPr>
            </a:lvl5pPr>
            <a:lvl6pPr marL="2436983" indent="-221544" eaLnBrk="0" fontAlgn="base" hangingPunct="0">
              <a:spcBef>
                <a:spcPct val="0"/>
              </a:spcBef>
              <a:spcAft>
                <a:spcPct val="0"/>
              </a:spcAft>
              <a:defRPr>
                <a:solidFill>
                  <a:schemeClr val="tx1"/>
                </a:solidFill>
                <a:latin typeface="Arial" pitchFamily="34" charset="0"/>
              </a:defRPr>
            </a:lvl6pPr>
            <a:lvl7pPr marL="2880071" indent="-221544" eaLnBrk="0" fontAlgn="base" hangingPunct="0">
              <a:spcBef>
                <a:spcPct val="0"/>
              </a:spcBef>
              <a:spcAft>
                <a:spcPct val="0"/>
              </a:spcAft>
              <a:defRPr>
                <a:solidFill>
                  <a:schemeClr val="tx1"/>
                </a:solidFill>
                <a:latin typeface="Arial" pitchFamily="34" charset="0"/>
              </a:defRPr>
            </a:lvl7pPr>
            <a:lvl8pPr marL="3323159" indent="-221544" eaLnBrk="0" fontAlgn="base" hangingPunct="0">
              <a:spcBef>
                <a:spcPct val="0"/>
              </a:spcBef>
              <a:spcAft>
                <a:spcPct val="0"/>
              </a:spcAft>
              <a:defRPr>
                <a:solidFill>
                  <a:schemeClr val="tx1"/>
                </a:solidFill>
                <a:latin typeface="Arial" pitchFamily="34" charset="0"/>
              </a:defRPr>
            </a:lvl8pPr>
            <a:lvl9pPr marL="3766248" indent="-221544" eaLnBrk="0" fontAlgn="base" hangingPunct="0">
              <a:spcBef>
                <a:spcPct val="0"/>
              </a:spcBef>
              <a:spcAft>
                <a:spcPct val="0"/>
              </a:spcAft>
              <a:defRPr>
                <a:solidFill>
                  <a:schemeClr val="tx1"/>
                </a:solidFill>
                <a:latin typeface="Arial" pitchFamily="34" charset="0"/>
              </a:defRPr>
            </a:lvl9pPr>
          </a:lstStyle>
          <a:p>
            <a:fld id="{D1DF446E-B6F4-4201-8A88-7DC191F77CFB}" type="slidenum">
              <a:rPr lang="en-ZA" smtClean="0">
                <a:solidFill>
                  <a:srgbClr val="000000"/>
                </a:solidFill>
                <a:latin typeface="Calibri" pitchFamily="34" charset="0"/>
              </a:rPr>
              <a:pPr/>
              <a:t>28</a:t>
            </a:fld>
            <a:endParaRPr lang="en-ZA">
              <a:solidFill>
                <a:srgbClr val="000000"/>
              </a:solidFill>
              <a:latin typeface="Calibri" pitchFamily="34" charset="0"/>
            </a:endParaRPr>
          </a:p>
        </p:txBody>
      </p:sp>
    </p:spTree>
    <p:extLst>
      <p:ext uri="{BB962C8B-B14F-4D97-AF65-F5344CB8AC3E}">
        <p14:creationId xmlns:p14="http://schemas.microsoft.com/office/powerpoint/2010/main" val="138360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20018" indent="-276929">
              <a:defRPr>
                <a:solidFill>
                  <a:schemeClr val="tx1"/>
                </a:solidFill>
                <a:latin typeface="Arial" pitchFamily="34" charset="0"/>
              </a:defRPr>
            </a:lvl2pPr>
            <a:lvl3pPr marL="1107720" indent="-221544">
              <a:defRPr>
                <a:solidFill>
                  <a:schemeClr val="tx1"/>
                </a:solidFill>
                <a:latin typeface="Arial" pitchFamily="34" charset="0"/>
              </a:defRPr>
            </a:lvl3pPr>
            <a:lvl4pPr marL="1550808" indent="-221544">
              <a:defRPr>
                <a:solidFill>
                  <a:schemeClr val="tx1"/>
                </a:solidFill>
                <a:latin typeface="Arial" pitchFamily="34" charset="0"/>
              </a:defRPr>
            </a:lvl4pPr>
            <a:lvl5pPr marL="1993895" indent="-221544">
              <a:defRPr>
                <a:solidFill>
                  <a:schemeClr val="tx1"/>
                </a:solidFill>
                <a:latin typeface="Arial" pitchFamily="34" charset="0"/>
              </a:defRPr>
            </a:lvl5pPr>
            <a:lvl6pPr marL="2436983" indent="-221544" eaLnBrk="0" fontAlgn="base" hangingPunct="0">
              <a:spcBef>
                <a:spcPct val="0"/>
              </a:spcBef>
              <a:spcAft>
                <a:spcPct val="0"/>
              </a:spcAft>
              <a:defRPr>
                <a:solidFill>
                  <a:schemeClr val="tx1"/>
                </a:solidFill>
                <a:latin typeface="Arial" pitchFamily="34" charset="0"/>
              </a:defRPr>
            </a:lvl6pPr>
            <a:lvl7pPr marL="2880071" indent="-221544" eaLnBrk="0" fontAlgn="base" hangingPunct="0">
              <a:spcBef>
                <a:spcPct val="0"/>
              </a:spcBef>
              <a:spcAft>
                <a:spcPct val="0"/>
              </a:spcAft>
              <a:defRPr>
                <a:solidFill>
                  <a:schemeClr val="tx1"/>
                </a:solidFill>
                <a:latin typeface="Arial" pitchFamily="34" charset="0"/>
              </a:defRPr>
            </a:lvl7pPr>
            <a:lvl8pPr marL="3323159" indent="-221544" eaLnBrk="0" fontAlgn="base" hangingPunct="0">
              <a:spcBef>
                <a:spcPct val="0"/>
              </a:spcBef>
              <a:spcAft>
                <a:spcPct val="0"/>
              </a:spcAft>
              <a:defRPr>
                <a:solidFill>
                  <a:schemeClr val="tx1"/>
                </a:solidFill>
                <a:latin typeface="Arial" pitchFamily="34" charset="0"/>
              </a:defRPr>
            </a:lvl8pPr>
            <a:lvl9pPr marL="3766248" indent="-221544" eaLnBrk="0" fontAlgn="base" hangingPunct="0">
              <a:spcBef>
                <a:spcPct val="0"/>
              </a:spcBef>
              <a:spcAft>
                <a:spcPct val="0"/>
              </a:spcAft>
              <a:defRPr>
                <a:solidFill>
                  <a:schemeClr val="tx1"/>
                </a:solidFill>
                <a:latin typeface="Arial" pitchFamily="34" charset="0"/>
              </a:defRPr>
            </a:lvl9pPr>
          </a:lstStyle>
          <a:p>
            <a:fld id="{D1DF446E-B6F4-4201-8A88-7DC191F77CFB}" type="slidenum">
              <a:rPr lang="en-ZA" smtClean="0">
                <a:solidFill>
                  <a:srgbClr val="000000"/>
                </a:solidFill>
                <a:latin typeface="Calibri" pitchFamily="34" charset="0"/>
              </a:rPr>
              <a:pPr/>
              <a:t>29</a:t>
            </a:fld>
            <a:endParaRPr lang="en-ZA">
              <a:solidFill>
                <a:srgbClr val="000000"/>
              </a:solidFill>
              <a:latin typeface="Calibri" pitchFamily="34" charset="0"/>
            </a:endParaRPr>
          </a:p>
        </p:txBody>
      </p:sp>
    </p:spTree>
    <p:extLst>
      <p:ext uri="{BB962C8B-B14F-4D97-AF65-F5344CB8AC3E}">
        <p14:creationId xmlns:p14="http://schemas.microsoft.com/office/powerpoint/2010/main" val="350641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20018" indent="-276929">
              <a:defRPr>
                <a:solidFill>
                  <a:schemeClr val="tx1"/>
                </a:solidFill>
                <a:latin typeface="Arial" pitchFamily="34" charset="0"/>
              </a:defRPr>
            </a:lvl2pPr>
            <a:lvl3pPr marL="1107720" indent="-221544">
              <a:defRPr>
                <a:solidFill>
                  <a:schemeClr val="tx1"/>
                </a:solidFill>
                <a:latin typeface="Arial" pitchFamily="34" charset="0"/>
              </a:defRPr>
            </a:lvl3pPr>
            <a:lvl4pPr marL="1550808" indent="-221544">
              <a:defRPr>
                <a:solidFill>
                  <a:schemeClr val="tx1"/>
                </a:solidFill>
                <a:latin typeface="Arial" pitchFamily="34" charset="0"/>
              </a:defRPr>
            </a:lvl4pPr>
            <a:lvl5pPr marL="1993895" indent="-221544">
              <a:defRPr>
                <a:solidFill>
                  <a:schemeClr val="tx1"/>
                </a:solidFill>
                <a:latin typeface="Arial" pitchFamily="34" charset="0"/>
              </a:defRPr>
            </a:lvl5pPr>
            <a:lvl6pPr marL="2436983" indent="-221544" eaLnBrk="0" fontAlgn="base" hangingPunct="0">
              <a:spcBef>
                <a:spcPct val="0"/>
              </a:spcBef>
              <a:spcAft>
                <a:spcPct val="0"/>
              </a:spcAft>
              <a:defRPr>
                <a:solidFill>
                  <a:schemeClr val="tx1"/>
                </a:solidFill>
                <a:latin typeface="Arial" pitchFamily="34" charset="0"/>
              </a:defRPr>
            </a:lvl6pPr>
            <a:lvl7pPr marL="2880071" indent="-221544" eaLnBrk="0" fontAlgn="base" hangingPunct="0">
              <a:spcBef>
                <a:spcPct val="0"/>
              </a:spcBef>
              <a:spcAft>
                <a:spcPct val="0"/>
              </a:spcAft>
              <a:defRPr>
                <a:solidFill>
                  <a:schemeClr val="tx1"/>
                </a:solidFill>
                <a:latin typeface="Arial" pitchFamily="34" charset="0"/>
              </a:defRPr>
            </a:lvl7pPr>
            <a:lvl8pPr marL="3323159" indent="-221544" eaLnBrk="0" fontAlgn="base" hangingPunct="0">
              <a:spcBef>
                <a:spcPct val="0"/>
              </a:spcBef>
              <a:spcAft>
                <a:spcPct val="0"/>
              </a:spcAft>
              <a:defRPr>
                <a:solidFill>
                  <a:schemeClr val="tx1"/>
                </a:solidFill>
                <a:latin typeface="Arial" pitchFamily="34" charset="0"/>
              </a:defRPr>
            </a:lvl8pPr>
            <a:lvl9pPr marL="3766248" indent="-221544" eaLnBrk="0" fontAlgn="base" hangingPunct="0">
              <a:spcBef>
                <a:spcPct val="0"/>
              </a:spcBef>
              <a:spcAft>
                <a:spcPct val="0"/>
              </a:spcAft>
              <a:defRPr>
                <a:solidFill>
                  <a:schemeClr val="tx1"/>
                </a:solidFill>
                <a:latin typeface="Arial" pitchFamily="34" charset="0"/>
              </a:defRPr>
            </a:lvl9pPr>
          </a:lstStyle>
          <a:p>
            <a:fld id="{D1DF446E-B6F4-4201-8A88-7DC191F77CFB}" type="slidenum">
              <a:rPr lang="en-ZA" smtClean="0">
                <a:solidFill>
                  <a:srgbClr val="000000"/>
                </a:solidFill>
                <a:latin typeface="Calibri" pitchFamily="34" charset="0"/>
              </a:rPr>
              <a:pPr/>
              <a:t>30</a:t>
            </a:fld>
            <a:endParaRPr lang="en-ZA">
              <a:solidFill>
                <a:srgbClr val="000000"/>
              </a:solidFill>
              <a:latin typeface="Calibri" pitchFamily="34" charset="0"/>
            </a:endParaRPr>
          </a:p>
        </p:txBody>
      </p:sp>
    </p:spTree>
    <p:extLst>
      <p:ext uri="{BB962C8B-B14F-4D97-AF65-F5344CB8AC3E}">
        <p14:creationId xmlns:p14="http://schemas.microsoft.com/office/powerpoint/2010/main" val="319301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20018" indent="-276929">
              <a:defRPr>
                <a:solidFill>
                  <a:schemeClr val="tx1"/>
                </a:solidFill>
                <a:latin typeface="Arial" pitchFamily="34" charset="0"/>
              </a:defRPr>
            </a:lvl2pPr>
            <a:lvl3pPr marL="1107720" indent="-221544">
              <a:defRPr>
                <a:solidFill>
                  <a:schemeClr val="tx1"/>
                </a:solidFill>
                <a:latin typeface="Arial" pitchFamily="34" charset="0"/>
              </a:defRPr>
            </a:lvl3pPr>
            <a:lvl4pPr marL="1550808" indent="-221544">
              <a:defRPr>
                <a:solidFill>
                  <a:schemeClr val="tx1"/>
                </a:solidFill>
                <a:latin typeface="Arial" pitchFamily="34" charset="0"/>
              </a:defRPr>
            </a:lvl4pPr>
            <a:lvl5pPr marL="1993895" indent="-221544">
              <a:defRPr>
                <a:solidFill>
                  <a:schemeClr val="tx1"/>
                </a:solidFill>
                <a:latin typeface="Arial" pitchFamily="34" charset="0"/>
              </a:defRPr>
            </a:lvl5pPr>
            <a:lvl6pPr marL="2436983" indent="-221544" eaLnBrk="0" fontAlgn="base" hangingPunct="0">
              <a:spcBef>
                <a:spcPct val="0"/>
              </a:spcBef>
              <a:spcAft>
                <a:spcPct val="0"/>
              </a:spcAft>
              <a:defRPr>
                <a:solidFill>
                  <a:schemeClr val="tx1"/>
                </a:solidFill>
                <a:latin typeface="Arial" pitchFamily="34" charset="0"/>
              </a:defRPr>
            </a:lvl6pPr>
            <a:lvl7pPr marL="2880071" indent="-221544" eaLnBrk="0" fontAlgn="base" hangingPunct="0">
              <a:spcBef>
                <a:spcPct val="0"/>
              </a:spcBef>
              <a:spcAft>
                <a:spcPct val="0"/>
              </a:spcAft>
              <a:defRPr>
                <a:solidFill>
                  <a:schemeClr val="tx1"/>
                </a:solidFill>
                <a:latin typeface="Arial" pitchFamily="34" charset="0"/>
              </a:defRPr>
            </a:lvl7pPr>
            <a:lvl8pPr marL="3323159" indent="-221544" eaLnBrk="0" fontAlgn="base" hangingPunct="0">
              <a:spcBef>
                <a:spcPct val="0"/>
              </a:spcBef>
              <a:spcAft>
                <a:spcPct val="0"/>
              </a:spcAft>
              <a:defRPr>
                <a:solidFill>
                  <a:schemeClr val="tx1"/>
                </a:solidFill>
                <a:latin typeface="Arial" pitchFamily="34" charset="0"/>
              </a:defRPr>
            </a:lvl8pPr>
            <a:lvl9pPr marL="3766248" indent="-221544" eaLnBrk="0" fontAlgn="base" hangingPunct="0">
              <a:spcBef>
                <a:spcPct val="0"/>
              </a:spcBef>
              <a:spcAft>
                <a:spcPct val="0"/>
              </a:spcAft>
              <a:defRPr>
                <a:solidFill>
                  <a:schemeClr val="tx1"/>
                </a:solidFill>
                <a:latin typeface="Arial" pitchFamily="34" charset="0"/>
              </a:defRPr>
            </a:lvl9pPr>
          </a:lstStyle>
          <a:p>
            <a:fld id="{D1DF446E-B6F4-4201-8A88-7DC191F77CFB}" type="slidenum">
              <a:rPr lang="en-ZA" smtClean="0">
                <a:solidFill>
                  <a:srgbClr val="000000"/>
                </a:solidFill>
                <a:latin typeface="Calibri" pitchFamily="34" charset="0"/>
              </a:rPr>
              <a:pPr/>
              <a:t>31</a:t>
            </a:fld>
            <a:endParaRPr lang="en-ZA">
              <a:solidFill>
                <a:srgbClr val="000000"/>
              </a:solidFill>
              <a:latin typeface="Calibri" pitchFamily="34" charset="0"/>
            </a:endParaRPr>
          </a:p>
        </p:txBody>
      </p:sp>
    </p:spTree>
    <p:extLst>
      <p:ext uri="{BB962C8B-B14F-4D97-AF65-F5344CB8AC3E}">
        <p14:creationId xmlns:p14="http://schemas.microsoft.com/office/powerpoint/2010/main" val="2180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20018" indent="-276929">
              <a:defRPr>
                <a:solidFill>
                  <a:schemeClr val="tx1"/>
                </a:solidFill>
                <a:latin typeface="Arial" pitchFamily="34" charset="0"/>
              </a:defRPr>
            </a:lvl2pPr>
            <a:lvl3pPr marL="1107720" indent="-221544">
              <a:defRPr>
                <a:solidFill>
                  <a:schemeClr val="tx1"/>
                </a:solidFill>
                <a:latin typeface="Arial" pitchFamily="34" charset="0"/>
              </a:defRPr>
            </a:lvl3pPr>
            <a:lvl4pPr marL="1550808" indent="-221544">
              <a:defRPr>
                <a:solidFill>
                  <a:schemeClr val="tx1"/>
                </a:solidFill>
                <a:latin typeface="Arial" pitchFamily="34" charset="0"/>
              </a:defRPr>
            </a:lvl4pPr>
            <a:lvl5pPr marL="1993895" indent="-221544">
              <a:defRPr>
                <a:solidFill>
                  <a:schemeClr val="tx1"/>
                </a:solidFill>
                <a:latin typeface="Arial" pitchFamily="34" charset="0"/>
              </a:defRPr>
            </a:lvl5pPr>
            <a:lvl6pPr marL="2436983" indent="-221544" eaLnBrk="0" fontAlgn="base" hangingPunct="0">
              <a:spcBef>
                <a:spcPct val="0"/>
              </a:spcBef>
              <a:spcAft>
                <a:spcPct val="0"/>
              </a:spcAft>
              <a:defRPr>
                <a:solidFill>
                  <a:schemeClr val="tx1"/>
                </a:solidFill>
                <a:latin typeface="Arial" pitchFamily="34" charset="0"/>
              </a:defRPr>
            </a:lvl6pPr>
            <a:lvl7pPr marL="2880071" indent="-221544" eaLnBrk="0" fontAlgn="base" hangingPunct="0">
              <a:spcBef>
                <a:spcPct val="0"/>
              </a:spcBef>
              <a:spcAft>
                <a:spcPct val="0"/>
              </a:spcAft>
              <a:defRPr>
                <a:solidFill>
                  <a:schemeClr val="tx1"/>
                </a:solidFill>
                <a:latin typeface="Arial" pitchFamily="34" charset="0"/>
              </a:defRPr>
            </a:lvl7pPr>
            <a:lvl8pPr marL="3323159" indent="-221544" eaLnBrk="0" fontAlgn="base" hangingPunct="0">
              <a:spcBef>
                <a:spcPct val="0"/>
              </a:spcBef>
              <a:spcAft>
                <a:spcPct val="0"/>
              </a:spcAft>
              <a:defRPr>
                <a:solidFill>
                  <a:schemeClr val="tx1"/>
                </a:solidFill>
                <a:latin typeface="Arial" pitchFamily="34" charset="0"/>
              </a:defRPr>
            </a:lvl8pPr>
            <a:lvl9pPr marL="3766248" indent="-221544" eaLnBrk="0" fontAlgn="base" hangingPunct="0">
              <a:spcBef>
                <a:spcPct val="0"/>
              </a:spcBef>
              <a:spcAft>
                <a:spcPct val="0"/>
              </a:spcAft>
              <a:defRPr>
                <a:solidFill>
                  <a:schemeClr val="tx1"/>
                </a:solidFill>
                <a:latin typeface="Arial" pitchFamily="34" charset="0"/>
              </a:defRPr>
            </a:lvl9pPr>
          </a:lstStyle>
          <a:p>
            <a:fld id="{D1DF446E-B6F4-4201-8A88-7DC191F77CFB}" type="slidenum">
              <a:rPr lang="en-ZA" smtClean="0">
                <a:solidFill>
                  <a:srgbClr val="000000"/>
                </a:solidFill>
                <a:latin typeface="Calibri" pitchFamily="34" charset="0"/>
              </a:rPr>
              <a:pPr/>
              <a:t>32</a:t>
            </a:fld>
            <a:endParaRPr lang="en-ZA">
              <a:solidFill>
                <a:srgbClr val="000000"/>
              </a:solidFill>
              <a:latin typeface="Calibri" pitchFamily="34" charset="0"/>
            </a:endParaRPr>
          </a:p>
        </p:txBody>
      </p:sp>
    </p:spTree>
    <p:extLst>
      <p:ext uri="{BB962C8B-B14F-4D97-AF65-F5344CB8AC3E}">
        <p14:creationId xmlns:p14="http://schemas.microsoft.com/office/powerpoint/2010/main" val="163360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20018" indent="-276929">
              <a:defRPr>
                <a:solidFill>
                  <a:schemeClr val="tx1"/>
                </a:solidFill>
                <a:latin typeface="Arial" pitchFamily="34" charset="0"/>
              </a:defRPr>
            </a:lvl2pPr>
            <a:lvl3pPr marL="1107720" indent="-221544">
              <a:defRPr>
                <a:solidFill>
                  <a:schemeClr val="tx1"/>
                </a:solidFill>
                <a:latin typeface="Arial" pitchFamily="34" charset="0"/>
              </a:defRPr>
            </a:lvl3pPr>
            <a:lvl4pPr marL="1550808" indent="-221544">
              <a:defRPr>
                <a:solidFill>
                  <a:schemeClr val="tx1"/>
                </a:solidFill>
                <a:latin typeface="Arial" pitchFamily="34" charset="0"/>
              </a:defRPr>
            </a:lvl4pPr>
            <a:lvl5pPr marL="1993895" indent="-221544">
              <a:defRPr>
                <a:solidFill>
                  <a:schemeClr val="tx1"/>
                </a:solidFill>
                <a:latin typeface="Arial" pitchFamily="34" charset="0"/>
              </a:defRPr>
            </a:lvl5pPr>
            <a:lvl6pPr marL="2436983" indent="-221544" eaLnBrk="0" fontAlgn="base" hangingPunct="0">
              <a:spcBef>
                <a:spcPct val="0"/>
              </a:spcBef>
              <a:spcAft>
                <a:spcPct val="0"/>
              </a:spcAft>
              <a:defRPr>
                <a:solidFill>
                  <a:schemeClr val="tx1"/>
                </a:solidFill>
                <a:latin typeface="Arial" pitchFamily="34" charset="0"/>
              </a:defRPr>
            </a:lvl6pPr>
            <a:lvl7pPr marL="2880071" indent="-221544" eaLnBrk="0" fontAlgn="base" hangingPunct="0">
              <a:spcBef>
                <a:spcPct val="0"/>
              </a:spcBef>
              <a:spcAft>
                <a:spcPct val="0"/>
              </a:spcAft>
              <a:defRPr>
                <a:solidFill>
                  <a:schemeClr val="tx1"/>
                </a:solidFill>
                <a:latin typeface="Arial" pitchFamily="34" charset="0"/>
              </a:defRPr>
            </a:lvl7pPr>
            <a:lvl8pPr marL="3323159" indent="-221544" eaLnBrk="0" fontAlgn="base" hangingPunct="0">
              <a:spcBef>
                <a:spcPct val="0"/>
              </a:spcBef>
              <a:spcAft>
                <a:spcPct val="0"/>
              </a:spcAft>
              <a:defRPr>
                <a:solidFill>
                  <a:schemeClr val="tx1"/>
                </a:solidFill>
                <a:latin typeface="Arial" pitchFamily="34" charset="0"/>
              </a:defRPr>
            </a:lvl8pPr>
            <a:lvl9pPr marL="3766248" indent="-221544" eaLnBrk="0" fontAlgn="base" hangingPunct="0">
              <a:spcBef>
                <a:spcPct val="0"/>
              </a:spcBef>
              <a:spcAft>
                <a:spcPct val="0"/>
              </a:spcAft>
              <a:defRPr>
                <a:solidFill>
                  <a:schemeClr val="tx1"/>
                </a:solidFill>
                <a:latin typeface="Arial" pitchFamily="34" charset="0"/>
              </a:defRPr>
            </a:lvl9pPr>
          </a:lstStyle>
          <a:p>
            <a:fld id="{D1DF446E-B6F4-4201-8A88-7DC191F77CFB}" type="slidenum">
              <a:rPr lang="en-ZA" smtClean="0">
                <a:solidFill>
                  <a:srgbClr val="000000"/>
                </a:solidFill>
                <a:latin typeface="Calibri" pitchFamily="34" charset="0"/>
              </a:rPr>
              <a:pPr/>
              <a:t>33</a:t>
            </a:fld>
            <a:endParaRPr lang="en-ZA">
              <a:solidFill>
                <a:srgbClr val="000000"/>
              </a:solidFill>
              <a:latin typeface="Calibri" pitchFamily="34" charset="0"/>
            </a:endParaRPr>
          </a:p>
        </p:txBody>
      </p:sp>
    </p:spTree>
    <p:extLst>
      <p:ext uri="{BB962C8B-B14F-4D97-AF65-F5344CB8AC3E}">
        <p14:creationId xmlns:p14="http://schemas.microsoft.com/office/powerpoint/2010/main" val="139561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20018" indent="-276929">
              <a:defRPr>
                <a:solidFill>
                  <a:schemeClr val="tx1"/>
                </a:solidFill>
                <a:latin typeface="Arial" pitchFamily="34" charset="0"/>
              </a:defRPr>
            </a:lvl2pPr>
            <a:lvl3pPr marL="1107720" indent="-221544">
              <a:defRPr>
                <a:solidFill>
                  <a:schemeClr val="tx1"/>
                </a:solidFill>
                <a:latin typeface="Arial" pitchFamily="34" charset="0"/>
              </a:defRPr>
            </a:lvl3pPr>
            <a:lvl4pPr marL="1550808" indent="-221544">
              <a:defRPr>
                <a:solidFill>
                  <a:schemeClr val="tx1"/>
                </a:solidFill>
                <a:latin typeface="Arial" pitchFamily="34" charset="0"/>
              </a:defRPr>
            </a:lvl4pPr>
            <a:lvl5pPr marL="1993895" indent="-221544">
              <a:defRPr>
                <a:solidFill>
                  <a:schemeClr val="tx1"/>
                </a:solidFill>
                <a:latin typeface="Arial" pitchFamily="34" charset="0"/>
              </a:defRPr>
            </a:lvl5pPr>
            <a:lvl6pPr marL="2436983" indent="-221544" eaLnBrk="0" fontAlgn="base" hangingPunct="0">
              <a:spcBef>
                <a:spcPct val="0"/>
              </a:spcBef>
              <a:spcAft>
                <a:spcPct val="0"/>
              </a:spcAft>
              <a:defRPr>
                <a:solidFill>
                  <a:schemeClr val="tx1"/>
                </a:solidFill>
                <a:latin typeface="Arial" pitchFamily="34" charset="0"/>
              </a:defRPr>
            </a:lvl6pPr>
            <a:lvl7pPr marL="2880071" indent="-221544" eaLnBrk="0" fontAlgn="base" hangingPunct="0">
              <a:spcBef>
                <a:spcPct val="0"/>
              </a:spcBef>
              <a:spcAft>
                <a:spcPct val="0"/>
              </a:spcAft>
              <a:defRPr>
                <a:solidFill>
                  <a:schemeClr val="tx1"/>
                </a:solidFill>
                <a:latin typeface="Arial" pitchFamily="34" charset="0"/>
              </a:defRPr>
            </a:lvl7pPr>
            <a:lvl8pPr marL="3323159" indent="-221544" eaLnBrk="0" fontAlgn="base" hangingPunct="0">
              <a:spcBef>
                <a:spcPct val="0"/>
              </a:spcBef>
              <a:spcAft>
                <a:spcPct val="0"/>
              </a:spcAft>
              <a:defRPr>
                <a:solidFill>
                  <a:schemeClr val="tx1"/>
                </a:solidFill>
                <a:latin typeface="Arial" pitchFamily="34" charset="0"/>
              </a:defRPr>
            </a:lvl8pPr>
            <a:lvl9pPr marL="3766248" indent="-221544" eaLnBrk="0" fontAlgn="base" hangingPunct="0">
              <a:spcBef>
                <a:spcPct val="0"/>
              </a:spcBef>
              <a:spcAft>
                <a:spcPct val="0"/>
              </a:spcAft>
              <a:defRPr>
                <a:solidFill>
                  <a:schemeClr val="tx1"/>
                </a:solidFill>
                <a:latin typeface="Arial" pitchFamily="34" charset="0"/>
              </a:defRPr>
            </a:lvl9pPr>
          </a:lstStyle>
          <a:p>
            <a:fld id="{D1DF446E-B6F4-4201-8A88-7DC191F77CFB}" type="slidenum">
              <a:rPr lang="en-ZA" smtClean="0">
                <a:solidFill>
                  <a:srgbClr val="000000"/>
                </a:solidFill>
                <a:latin typeface="Calibri" pitchFamily="34" charset="0"/>
              </a:rPr>
              <a:pPr/>
              <a:t>34</a:t>
            </a:fld>
            <a:endParaRPr lang="en-ZA">
              <a:solidFill>
                <a:srgbClr val="000000"/>
              </a:solidFill>
              <a:latin typeface="Calibri" pitchFamily="34" charset="0"/>
            </a:endParaRPr>
          </a:p>
        </p:txBody>
      </p:sp>
    </p:spTree>
    <p:extLst>
      <p:ext uri="{BB962C8B-B14F-4D97-AF65-F5344CB8AC3E}">
        <p14:creationId xmlns:p14="http://schemas.microsoft.com/office/powerpoint/2010/main" val="252533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20018" indent="-276929">
              <a:defRPr>
                <a:solidFill>
                  <a:schemeClr val="tx1"/>
                </a:solidFill>
                <a:latin typeface="Arial" pitchFamily="34" charset="0"/>
              </a:defRPr>
            </a:lvl2pPr>
            <a:lvl3pPr marL="1107720" indent="-221544">
              <a:defRPr>
                <a:solidFill>
                  <a:schemeClr val="tx1"/>
                </a:solidFill>
                <a:latin typeface="Arial" pitchFamily="34" charset="0"/>
              </a:defRPr>
            </a:lvl3pPr>
            <a:lvl4pPr marL="1550808" indent="-221544">
              <a:defRPr>
                <a:solidFill>
                  <a:schemeClr val="tx1"/>
                </a:solidFill>
                <a:latin typeface="Arial" pitchFamily="34" charset="0"/>
              </a:defRPr>
            </a:lvl4pPr>
            <a:lvl5pPr marL="1993895" indent="-221544">
              <a:defRPr>
                <a:solidFill>
                  <a:schemeClr val="tx1"/>
                </a:solidFill>
                <a:latin typeface="Arial" pitchFamily="34" charset="0"/>
              </a:defRPr>
            </a:lvl5pPr>
            <a:lvl6pPr marL="2436983" indent="-221544" eaLnBrk="0" fontAlgn="base" hangingPunct="0">
              <a:spcBef>
                <a:spcPct val="0"/>
              </a:spcBef>
              <a:spcAft>
                <a:spcPct val="0"/>
              </a:spcAft>
              <a:defRPr>
                <a:solidFill>
                  <a:schemeClr val="tx1"/>
                </a:solidFill>
                <a:latin typeface="Arial" pitchFamily="34" charset="0"/>
              </a:defRPr>
            </a:lvl6pPr>
            <a:lvl7pPr marL="2880071" indent="-221544" eaLnBrk="0" fontAlgn="base" hangingPunct="0">
              <a:spcBef>
                <a:spcPct val="0"/>
              </a:spcBef>
              <a:spcAft>
                <a:spcPct val="0"/>
              </a:spcAft>
              <a:defRPr>
                <a:solidFill>
                  <a:schemeClr val="tx1"/>
                </a:solidFill>
                <a:latin typeface="Arial" pitchFamily="34" charset="0"/>
              </a:defRPr>
            </a:lvl7pPr>
            <a:lvl8pPr marL="3323159" indent="-221544" eaLnBrk="0" fontAlgn="base" hangingPunct="0">
              <a:spcBef>
                <a:spcPct val="0"/>
              </a:spcBef>
              <a:spcAft>
                <a:spcPct val="0"/>
              </a:spcAft>
              <a:defRPr>
                <a:solidFill>
                  <a:schemeClr val="tx1"/>
                </a:solidFill>
                <a:latin typeface="Arial" pitchFamily="34" charset="0"/>
              </a:defRPr>
            </a:lvl8pPr>
            <a:lvl9pPr marL="3766248" indent="-221544" eaLnBrk="0" fontAlgn="base" hangingPunct="0">
              <a:spcBef>
                <a:spcPct val="0"/>
              </a:spcBef>
              <a:spcAft>
                <a:spcPct val="0"/>
              </a:spcAft>
              <a:defRPr>
                <a:solidFill>
                  <a:schemeClr val="tx1"/>
                </a:solidFill>
                <a:latin typeface="Arial" pitchFamily="34" charset="0"/>
              </a:defRPr>
            </a:lvl9pPr>
          </a:lstStyle>
          <a:p>
            <a:fld id="{D1DF446E-B6F4-4201-8A88-7DC191F77CFB}" type="slidenum">
              <a:rPr lang="en-ZA" smtClean="0">
                <a:solidFill>
                  <a:srgbClr val="000000"/>
                </a:solidFill>
                <a:latin typeface="Calibri" pitchFamily="34" charset="0"/>
              </a:rPr>
              <a:pPr/>
              <a:t>35</a:t>
            </a:fld>
            <a:endParaRPr lang="en-ZA">
              <a:solidFill>
                <a:srgbClr val="000000"/>
              </a:solidFill>
              <a:latin typeface="Calibri" pitchFamily="34" charset="0"/>
            </a:endParaRPr>
          </a:p>
        </p:txBody>
      </p:sp>
    </p:spTree>
    <p:extLst>
      <p:ext uri="{BB962C8B-B14F-4D97-AF65-F5344CB8AC3E}">
        <p14:creationId xmlns:p14="http://schemas.microsoft.com/office/powerpoint/2010/main" val="383742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6B9C789-FC10-402A-9CAA-C431693B9528}" type="datetime1">
              <a:rPr lang="en-US" smtClean="0">
                <a:solidFill>
                  <a:srgbClr val="F3F2DC"/>
                </a:solidFill>
              </a:rPr>
              <a:t>6/8/2020</a:t>
            </a:fld>
            <a:endParaRPr lang="en-ZA">
              <a:solidFill>
                <a:srgbClr val="F3F2DC"/>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CC3F245-7B9E-4B99-9328-695706E016BD}" type="slidenum">
              <a:rPr lang="en-ZA" smtClean="0"/>
              <a:pPr/>
              <a:t>‹#›</a:t>
            </a:fld>
            <a:endParaRPr lang="en-ZA"/>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ZA">
              <a:solidFill>
                <a:srgbClr val="F3F2DC"/>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93037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903743-DBEB-4338-A20E-B8AD3B841F15}" type="datetime1">
              <a:rPr lang="en-US" smtClean="0">
                <a:solidFill>
                  <a:srgbClr val="D2533C"/>
                </a:solidFill>
              </a:rPr>
              <a:t>6/8/2020</a:t>
            </a:fld>
            <a:endParaRPr lang="en-ZA">
              <a:solidFill>
                <a:srgbClr val="D2533C"/>
              </a:solidFill>
            </a:endParaRPr>
          </a:p>
        </p:txBody>
      </p:sp>
      <p:sp>
        <p:nvSpPr>
          <p:cNvPr id="5" name="Footer Placeholder 4"/>
          <p:cNvSpPr>
            <a:spLocks noGrp="1"/>
          </p:cNvSpPr>
          <p:nvPr>
            <p:ph type="ftr" sz="quarter" idx="11"/>
          </p:nvPr>
        </p:nvSpPr>
        <p:spPr/>
        <p:txBody>
          <a:bodyPr/>
          <a:lstStyle/>
          <a:p>
            <a:endParaRPr lang="en-ZA">
              <a:solidFill>
                <a:srgbClr val="D2533C"/>
              </a:solidFill>
            </a:endParaRPr>
          </a:p>
        </p:txBody>
      </p:sp>
      <p:sp>
        <p:nvSpPr>
          <p:cNvPr id="6" name="Slide Number Placeholder 5"/>
          <p:cNvSpPr>
            <a:spLocks noGrp="1"/>
          </p:cNvSpPr>
          <p:nvPr>
            <p:ph type="sldNum" sz="quarter" idx="12"/>
          </p:nvPr>
        </p:nvSpPr>
        <p:spPr/>
        <p:txBody>
          <a:bodyPr/>
          <a:lstStyle/>
          <a:p>
            <a:fld id="{7CC3F245-7B9E-4B99-9328-695706E016BD}" type="slidenum">
              <a:rPr lang="en-ZA" smtClean="0">
                <a:solidFill>
                  <a:srgbClr val="D2533C"/>
                </a:solidFill>
              </a:rPr>
              <a:pPr/>
              <a:t>‹#›</a:t>
            </a:fld>
            <a:endParaRPr lang="en-ZA">
              <a:solidFill>
                <a:srgbClr val="D2533C"/>
              </a:solidFill>
            </a:endParaRPr>
          </a:p>
        </p:txBody>
      </p:sp>
    </p:spTree>
    <p:extLst>
      <p:ext uri="{BB962C8B-B14F-4D97-AF65-F5344CB8AC3E}">
        <p14:creationId xmlns:p14="http://schemas.microsoft.com/office/powerpoint/2010/main" val="320060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A90D5-9E9F-435E-A16B-936F5C174617}" type="datetime1">
              <a:rPr lang="en-US" smtClean="0">
                <a:solidFill>
                  <a:srgbClr val="D2533C"/>
                </a:solidFill>
              </a:rPr>
              <a:t>6/8/2020</a:t>
            </a:fld>
            <a:endParaRPr lang="en-ZA">
              <a:solidFill>
                <a:srgbClr val="D2533C"/>
              </a:solidFill>
            </a:endParaRPr>
          </a:p>
        </p:txBody>
      </p:sp>
      <p:sp>
        <p:nvSpPr>
          <p:cNvPr id="5" name="Footer Placeholder 4"/>
          <p:cNvSpPr>
            <a:spLocks noGrp="1"/>
          </p:cNvSpPr>
          <p:nvPr>
            <p:ph type="ftr" sz="quarter" idx="11"/>
          </p:nvPr>
        </p:nvSpPr>
        <p:spPr/>
        <p:txBody>
          <a:bodyPr/>
          <a:lstStyle/>
          <a:p>
            <a:endParaRPr lang="en-ZA">
              <a:solidFill>
                <a:srgbClr val="D2533C"/>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CC3F245-7B9E-4B99-9328-695706E016BD}" type="slidenum">
              <a:rPr lang="en-ZA" smtClean="0">
                <a:solidFill>
                  <a:srgbClr val="F3F2DC"/>
                </a:solidFill>
              </a:rPr>
              <a:pPr/>
              <a:t>‹#›</a:t>
            </a:fld>
            <a:endParaRPr lang="en-ZA">
              <a:solidFill>
                <a:srgbClr val="F3F2DC"/>
              </a:solidFill>
            </a:endParaRPr>
          </a:p>
        </p:txBody>
      </p:sp>
    </p:spTree>
    <p:extLst>
      <p:ext uri="{BB962C8B-B14F-4D97-AF65-F5344CB8AC3E}">
        <p14:creationId xmlns:p14="http://schemas.microsoft.com/office/powerpoint/2010/main" val="339338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3DB07B-BEE4-4A2A-88DD-8AE7A8D7103F}" type="datetime1">
              <a:rPr lang="en-US" smtClean="0">
                <a:solidFill>
                  <a:srgbClr val="D2533C"/>
                </a:solidFill>
              </a:rPr>
              <a:t>6/8/2020</a:t>
            </a:fld>
            <a:endParaRPr lang="en-ZA">
              <a:solidFill>
                <a:srgbClr val="D2533C"/>
              </a:solidFill>
            </a:endParaRPr>
          </a:p>
        </p:txBody>
      </p:sp>
      <p:sp>
        <p:nvSpPr>
          <p:cNvPr id="5" name="Footer Placeholder 4"/>
          <p:cNvSpPr>
            <a:spLocks noGrp="1"/>
          </p:cNvSpPr>
          <p:nvPr>
            <p:ph type="ftr" sz="quarter" idx="11"/>
          </p:nvPr>
        </p:nvSpPr>
        <p:spPr/>
        <p:txBody>
          <a:bodyPr/>
          <a:lstStyle/>
          <a:p>
            <a:endParaRPr lang="en-ZA">
              <a:solidFill>
                <a:srgbClr val="D2533C"/>
              </a:solidFill>
            </a:endParaRPr>
          </a:p>
        </p:txBody>
      </p:sp>
      <p:sp>
        <p:nvSpPr>
          <p:cNvPr id="6" name="Slide Number Placeholder 5"/>
          <p:cNvSpPr>
            <a:spLocks noGrp="1"/>
          </p:cNvSpPr>
          <p:nvPr>
            <p:ph type="sldNum" sz="quarter" idx="12"/>
          </p:nvPr>
        </p:nvSpPr>
        <p:spPr/>
        <p:txBody>
          <a:bodyPr/>
          <a:lstStyle/>
          <a:p>
            <a:fld id="{7CC3F245-7B9E-4B99-9328-695706E016BD}" type="slidenum">
              <a:rPr lang="en-ZA" smtClean="0">
                <a:solidFill>
                  <a:srgbClr val="D2533C"/>
                </a:solidFill>
              </a:rPr>
              <a:pPr/>
              <a:t>‹#›</a:t>
            </a:fld>
            <a:endParaRPr lang="en-ZA">
              <a:solidFill>
                <a:srgbClr val="D2533C"/>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759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4356492-28D5-4C6A-8492-6F9CBB9DF240}" type="datetime1">
              <a:rPr lang="en-US" smtClean="0"/>
              <a:t>6/8/2020</a:t>
            </a:fld>
            <a:endParaRPr lang="en-ZA"/>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CC3F245-7B9E-4B99-9328-695706E016BD}" type="slidenum">
              <a:rPr lang="en-ZA" smtClean="0">
                <a:solidFill>
                  <a:srgbClr val="F3F2DC"/>
                </a:solidFill>
              </a:rPr>
              <a:pPr/>
              <a:t>‹#›</a:t>
            </a:fld>
            <a:endParaRPr lang="en-ZA">
              <a:solidFill>
                <a:srgbClr val="F3F2DC"/>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ZA"/>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3169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110364-91D1-4937-A0ED-FBFCF4BFA990}" type="datetime1">
              <a:rPr lang="en-US" smtClean="0">
                <a:solidFill>
                  <a:srgbClr val="D2533C"/>
                </a:solidFill>
              </a:rPr>
              <a:t>6/8/2020</a:t>
            </a:fld>
            <a:endParaRPr lang="en-ZA">
              <a:solidFill>
                <a:srgbClr val="D2533C"/>
              </a:solidFill>
            </a:endParaRPr>
          </a:p>
        </p:txBody>
      </p:sp>
      <p:sp>
        <p:nvSpPr>
          <p:cNvPr id="6" name="Footer Placeholder 5"/>
          <p:cNvSpPr>
            <a:spLocks noGrp="1"/>
          </p:cNvSpPr>
          <p:nvPr>
            <p:ph type="ftr" sz="quarter" idx="11"/>
          </p:nvPr>
        </p:nvSpPr>
        <p:spPr/>
        <p:txBody>
          <a:bodyPr/>
          <a:lstStyle/>
          <a:p>
            <a:endParaRPr lang="en-ZA">
              <a:solidFill>
                <a:srgbClr val="D2533C"/>
              </a:solidFill>
            </a:endParaRPr>
          </a:p>
        </p:txBody>
      </p:sp>
      <p:sp>
        <p:nvSpPr>
          <p:cNvPr id="7" name="Slide Number Placeholder 6"/>
          <p:cNvSpPr>
            <a:spLocks noGrp="1"/>
          </p:cNvSpPr>
          <p:nvPr>
            <p:ph type="sldNum" sz="quarter" idx="12"/>
          </p:nvPr>
        </p:nvSpPr>
        <p:spPr/>
        <p:txBody>
          <a:bodyPr/>
          <a:lstStyle/>
          <a:p>
            <a:fld id="{7CC3F245-7B9E-4B99-9328-695706E016BD}" type="slidenum">
              <a:rPr lang="en-ZA" smtClean="0">
                <a:solidFill>
                  <a:srgbClr val="D2533C"/>
                </a:solidFill>
              </a:rPr>
              <a:pPr/>
              <a:t>‹#›</a:t>
            </a:fld>
            <a:endParaRPr lang="en-ZA">
              <a:solidFill>
                <a:srgbClr val="D2533C"/>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6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CAC388-29D5-4DD8-B715-862B0C99ECD0}" type="datetime1">
              <a:rPr lang="en-US" smtClean="0">
                <a:solidFill>
                  <a:srgbClr val="D2533C"/>
                </a:solidFill>
              </a:rPr>
              <a:t>6/8/2020</a:t>
            </a:fld>
            <a:endParaRPr lang="en-ZA">
              <a:solidFill>
                <a:srgbClr val="D2533C"/>
              </a:solidFill>
            </a:endParaRPr>
          </a:p>
        </p:txBody>
      </p:sp>
      <p:sp>
        <p:nvSpPr>
          <p:cNvPr id="8" name="Footer Placeholder 7"/>
          <p:cNvSpPr>
            <a:spLocks noGrp="1"/>
          </p:cNvSpPr>
          <p:nvPr>
            <p:ph type="ftr" sz="quarter" idx="11"/>
          </p:nvPr>
        </p:nvSpPr>
        <p:spPr/>
        <p:txBody>
          <a:bodyPr/>
          <a:lstStyle/>
          <a:p>
            <a:endParaRPr lang="en-ZA">
              <a:solidFill>
                <a:srgbClr val="D2533C"/>
              </a:solidFill>
            </a:endParaRPr>
          </a:p>
        </p:txBody>
      </p:sp>
      <p:sp>
        <p:nvSpPr>
          <p:cNvPr id="9" name="Slide Number Placeholder 8"/>
          <p:cNvSpPr>
            <a:spLocks noGrp="1"/>
          </p:cNvSpPr>
          <p:nvPr>
            <p:ph type="sldNum" sz="quarter" idx="12"/>
          </p:nvPr>
        </p:nvSpPr>
        <p:spPr/>
        <p:txBody>
          <a:bodyPr/>
          <a:lstStyle/>
          <a:p>
            <a:fld id="{7CC3F245-7B9E-4B99-9328-695706E016BD}" type="slidenum">
              <a:rPr lang="en-ZA" smtClean="0">
                <a:solidFill>
                  <a:srgbClr val="D2533C"/>
                </a:solidFill>
              </a:rPr>
              <a:pPr/>
              <a:t>‹#›</a:t>
            </a:fld>
            <a:endParaRPr lang="en-ZA">
              <a:solidFill>
                <a:srgbClr val="D2533C"/>
              </a:solidFill>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0255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E145FC-3A02-400B-887D-82480475FCDA}" type="datetime1">
              <a:rPr lang="en-US" smtClean="0">
                <a:solidFill>
                  <a:srgbClr val="D2533C"/>
                </a:solidFill>
              </a:rPr>
              <a:t>6/8/2020</a:t>
            </a:fld>
            <a:endParaRPr lang="en-ZA">
              <a:solidFill>
                <a:srgbClr val="D2533C"/>
              </a:solidFill>
            </a:endParaRPr>
          </a:p>
        </p:txBody>
      </p:sp>
      <p:sp>
        <p:nvSpPr>
          <p:cNvPr id="4" name="Footer Placeholder 3"/>
          <p:cNvSpPr>
            <a:spLocks noGrp="1"/>
          </p:cNvSpPr>
          <p:nvPr>
            <p:ph type="ftr" sz="quarter" idx="11"/>
          </p:nvPr>
        </p:nvSpPr>
        <p:spPr/>
        <p:txBody>
          <a:bodyPr/>
          <a:lstStyle/>
          <a:p>
            <a:endParaRPr lang="en-ZA">
              <a:solidFill>
                <a:srgbClr val="D2533C"/>
              </a:solidFill>
            </a:endParaRPr>
          </a:p>
        </p:txBody>
      </p:sp>
      <p:sp>
        <p:nvSpPr>
          <p:cNvPr id="5" name="Slide Number Placeholder 4"/>
          <p:cNvSpPr>
            <a:spLocks noGrp="1"/>
          </p:cNvSpPr>
          <p:nvPr>
            <p:ph type="sldNum" sz="quarter" idx="12"/>
          </p:nvPr>
        </p:nvSpPr>
        <p:spPr/>
        <p:txBody>
          <a:bodyPr/>
          <a:lstStyle/>
          <a:p>
            <a:fld id="{7CC3F245-7B9E-4B99-9328-695706E016BD}" type="slidenum">
              <a:rPr lang="en-ZA" smtClean="0">
                <a:solidFill>
                  <a:srgbClr val="D2533C"/>
                </a:solidFill>
              </a:rPr>
              <a:pPr/>
              <a:t>‹#›</a:t>
            </a:fld>
            <a:endParaRPr lang="en-ZA">
              <a:solidFill>
                <a:srgbClr val="D2533C"/>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268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2" name="Date Placeholder 1"/>
          <p:cNvSpPr>
            <a:spLocks noGrp="1"/>
          </p:cNvSpPr>
          <p:nvPr>
            <p:ph type="dt" sz="half" idx="10"/>
          </p:nvPr>
        </p:nvSpPr>
        <p:spPr/>
        <p:txBody>
          <a:bodyPr/>
          <a:lstStyle/>
          <a:p>
            <a:fld id="{0FEEA467-55F0-471B-8099-0FBD840DBC50}" type="datetime1">
              <a:rPr lang="en-US" smtClean="0">
                <a:solidFill>
                  <a:srgbClr val="D2533C"/>
                </a:solidFill>
              </a:rPr>
              <a:t>6/8/2020</a:t>
            </a:fld>
            <a:endParaRPr lang="en-ZA">
              <a:solidFill>
                <a:srgbClr val="D2533C"/>
              </a:solidFill>
            </a:endParaRPr>
          </a:p>
        </p:txBody>
      </p:sp>
      <p:sp>
        <p:nvSpPr>
          <p:cNvPr id="3" name="Footer Placeholder 2"/>
          <p:cNvSpPr>
            <a:spLocks noGrp="1"/>
          </p:cNvSpPr>
          <p:nvPr>
            <p:ph type="ftr" sz="quarter" idx="11"/>
          </p:nvPr>
        </p:nvSpPr>
        <p:spPr/>
        <p:txBody>
          <a:bodyPr/>
          <a:lstStyle/>
          <a:p>
            <a:endParaRPr lang="en-ZA">
              <a:solidFill>
                <a:srgbClr val="D2533C"/>
              </a:solidFill>
            </a:endParaRPr>
          </a:p>
        </p:txBody>
      </p:sp>
      <p:sp>
        <p:nvSpPr>
          <p:cNvPr id="4" name="Slide Number Placeholder 3"/>
          <p:cNvSpPr>
            <a:spLocks noGrp="1"/>
          </p:cNvSpPr>
          <p:nvPr>
            <p:ph type="sldNum" sz="quarter" idx="12"/>
          </p:nvPr>
        </p:nvSpPr>
        <p:spPr/>
        <p:txBody>
          <a:bodyPr/>
          <a:lstStyle/>
          <a:p>
            <a:fld id="{7CC3F245-7B9E-4B99-9328-695706E016BD}" type="slidenum">
              <a:rPr lang="en-ZA" smtClean="0">
                <a:solidFill>
                  <a:srgbClr val="D2533C"/>
                </a:solidFill>
              </a:rPr>
              <a:pPr/>
              <a:t>‹#›</a:t>
            </a:fld>
            <a:endParaRPr lang="en-ZA">
              <a:solidFill>
                <a:srgbClr val="D2533C"/>
              </a:solidFill>
            </a:endParaRPr>
          </a:p>
        </p:txBody>
      </p:sp>
    </p:spTree>
    <p:extLst>
      <p:ext uri="{BB962C8B-B14F-4D97-AF65-F5344CB8AC3E}">
        <p14:creationId xmlns:p14="http://schemas.microsoft.com/office/powerpoint/2010/main" val="35098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88208-5445-4839-81DE-02037F6D32F1}" type="datetime1">
              <a:rPr lang="en-US" smtClean="0">
                <a:solidFill>
                  <a:srgbClr val="D2533C"/>
                </a:solidFill>
              </a:rPr>
              <a:t>6/8/2020</a:t>
            </a:fld>
            <a:endParaRPr lang="en-ZA">
              <a:solidFill>
                <a:srgbClr val="D2533C"/>
              </a:solidFill>
            </a:endParaRPr>
          </a:p>
        </p:txBody>
      </p:sp>
      <p:sp>
        <p:nvSpPr>
          <p:cNvPr id="6" name="Footer Placeholder 5"/>
          <p:cNvSpPr>
            <a:spLocks noGrp="1"/>
          </p:cNvSpPr>
          <p:nvPr>
            <p:ph type="ftr" sz="quarter" idx="11"/>
          </p:nvPr>
        </p:nvSpPr>
        <p:spPr/>
        <p:txBody>
          <a:bodyPr/>
          <a:lstStyle/>
          <a:p>
            <a:endParaRPr lang="en-ZA">
              <a:solidFill>
                <a:srgbClr val="D2533C"/>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CC3F245-7B9E-4B99-9328-695706E016BD}" type="slidenum">
              <a:rPr lang="en-ZA" smtClean="0"/>
              <a:pPr/>
              <a:t>‹#›</a:t>
            </a:fld>
            <a:endParaRPr lang="en-ZA"/>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155342847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07AB03-6756-4238-93C3-7E21CE6D3F22}" type="datetime1">
              <a:rPr lang="en-US" smtClean="0">
                <a:solidFill>
                  <a:srgbClr val="F3F2DC"/>
                </a:solidFill>
              </a:rPr>
              <a:t>6/8/2020</a:t>
            </a:fld>
            <a:endParaRPr lang="en-ZA">
              <a:solidFill>
                <a:srgbClr val="F3F2DC"/>
              </a:solidFill>
            </a:endParaRPr>
          </a:p>
        </p:txBody>
      </p:sp>
      <p:sp>
        <p:nvSpPr>
          <p:cNvPr id="6" name="Footer Placeholder 5"/>
          <p:cNvSpPr>
            <a:spLocks noGrp="1"/>
          </p:cNvSpPr>
          <p:nvPr>
            <p:ph type="ftr" sz="quarter" idx="11"/>
          </p:nvPr>
        </p:nvSpPr>
        <p:spPr/>
        <p:txBody>
          <a:bodyPr/>
          <a:lstStyle/>
          <a:p>
            <a:endParaRPr lang="en-ZA">
              <a:solidFill>
                <a:srgbClr val="F3F2DC"/>
              </a:solidFill>
            </a:endParaRPr>
          </a:p>
        </p:txBody>
      </p:sp>
      <p:sp>
        <p:nvSpPr>
          <p:cNvPr id="7" name="Slide Number Placeholder 6"/>
          <p:cNvSpPr>
            <a:spLocks noGrp="1"/>
          </p:cNvSpPr>
          <p:nvPr>
            <p:ph type="sldNum" sz="quarter" idx="12"/>
          </p:nvPr>
        </p:nvSpPr>
        <p:spPr/>
        <p:txBody>
          <a:bodyPr/>
          <a:lstStyle/>
          <a:p>
            <a:fld id="{7CC3F245-7B9E-4B99-9328-695706E016BD}" type="slidenum">
              <a:rPr lang="en-ZA" smtClean="0">
                <a:solidFill>
                  <a:srgbClr val="F3F2DC"/>
                </a:solidFill>
              </a:rPr>
              <a:pPr/>
              <a:t>‹#›</a:t>
            </a:fld>
            <a:endParaRPr lang="en-ZA">
              <a:solidFill>
                <a:srgbClr val="F3F2DC"/>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95765271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7E8DA84C-ECCE-42F8-A8B6-EF81C9133EF6}" type="datetime1">
              <a:rPr lang="en-US" smtClean="0">
                <a:solidFill>
                  <a:srgbClr val="D2533C"/>
                </a:solidFill>
                <a:latin typeface="Franklin Gothic Medium"/>
              </a:rPr>
              <a:t>6/8/2020</a:t>
            </a:fld>
            <a:endParaRPr lang="en-ZA">
              <a:solidFill>
                <a:srgbClr val="D2533C"/>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ZA">
              <a:solidFill>
                <a:srgbClr val="D2533C"/>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fld id="{7CC3F245-7B9E-4B99-9328-695706E016BD}" type="slidenum">
              <a:rPr lang="en-ZA" smtClean="0">
                <a:solidFill>
                  <a:srgbClr val="D2533C"/>
                </a:solidFill>
                <a:latin typeface="Franklin Gothic Medium"/>
              </a:rPr>
              <a:pPr eaLnBrk="1" fontAlgn="auto" hangingPunct="1">
                <a:spcBef>
                  <a:spcPts val="0"/>
                </a:spcBef>
                <a:spcAft>
                  <a:spcPts val="0"/>
                </a:spcAft>
              </a:pPr>
              <a:t>‹#›</a:t>
            </a:fld>
            <a:endParaRPr lang="en-ZA">
              <a:solidFill>
                <a:srgbClr val="D2533C"/>
              </a:solidFill>
              <a:latin typeface="Franklin Gothic Medium"/>
            </a:endParaRPr>
          </a:p>
        </p:txBody>
      </p:sp>
    </p:spTree>
    <p:extLst>
      <p:ext uri="{BB962C8B-B14F-4D97-AF65-F5344CB8AC3E}">
        <p14:creationId xmlns:p14="http://schemas.microsoft.com/office/powerpoint/2010/main" val="339331665"/>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eterreadings@mangaung.co.za" TargetMode="External"/><Relationship Id="rId2" Type="http://schemas.openxmlformats.org/officeDocument/2006/relationships/hyperlink" Target="mailto:enquiries@mangaung.co.za"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pic>
        <p:nvPicPr>
          <p:cNvPr id="1026" name="Picture 2" descr="C:\Users\Sabata.Mofokeng\Pictures\reduce-illust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33" y="2492896"/>
            <a:ext cx="8696325" cy="28384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Sabata.Mofokeng\Pictures\revenue ima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3" y="116633"/>
            <a:ext cx="8917985" cy="136815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07504" y="1751111"/>
            <a:ext cx="8892914" cy="523220"/>
          </a:xfrm>
          <a:prstGeom prst="rect">
            <a:avLst/>
          </a:prstGeom>
          <a:solidFill>
            <a:schemeClr val="accent1"/>
          </a:solidFill>
          <a:scene3d>
            <a:camera prst="orthographicFront"/>
            <a:lightRig rig="threePt" dir="t"/>
          </a:scene3d>
          <a:sp3d>
            <a:bevelT/>
          </a:sp3d>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Medium"/>
                <a:ea typeface="+mn-ea"/>
                <a:cs typeface="+mn-cs"/>
              </a:rPr>
              <a:t>SESSION 1</a:t>
            </a:r>
          </a:p>
        </p:txBody>
      </p:sp>
      <p:pic>
        <p:nvPicPr>
          <p:cNvPr id="12" name="Picture 1">
            <a:extLst>
              <a:ext uri="{FF2B5EF4-FFF2-40B4-BE49-F238E27FC236}">
                <a16:creationId xmlns:a16="http://schemas.microsoft.com/office/drawing/2014/main" id="{97161E00-A1AB-4638-A663-BF208F1BE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193" y="410569"/>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B7115F7-A09D-4744-B53D-90B685AC8FFB}"/>
              </a:ext>
            </a:extLst>
          </p:cNvPr>
          <p:cNvSpPr/>
          <p:nvPr/>
        </p:nvSpPr>
        <p:spPr>
          <a:xfrm>
            <a:off x="1115616" y="5331346"/>
            <a:ext cx="7413998" cy="863226"/>
          </a:xfrm>
          <a:prstGeom prst="rect">
            <a:avLst/>
          </a:prstGeom>
        </p:spPr>
        <p:txBody>
          <a:bodyPr wrap="square">
            <a:spAutoFit/>
          </a:bodyPr>
          <a:lstStyle/>
          <a:p>
            <a:pPr algn="just">
              <a:lnSpc>
                <a:spcPct val="107000"/>
              </a:lnSpc>
            </a:pPr>
            <a:r>
              <a:rPr lang="en-ZA" sz="2400" b="1" dirty="0">
                <a:latin typeface="Arial Black" panose="020B0A04020102020204" pitchFamily="34" charset="0"/>
                <a:ea typeface="Calibri" panose="020F0502020204030204" pitchFamily="34" charset="0"/>
                <a:cs typeface="Arial" panose="020B0604020202020204" pitchFamily="34" charset="0"/>
              </a:rPr>
              <a:t>Part one: </a:t>
            </a:r>
            <a:r>
              <a:rPr lang="en-ZA" sz="2400" b="1" dirty="0">
                <a:latin typeface="Arial" panose="020B0604020202020204" pitchFamily="34" charset="0"/>
                <a:ea typeface="Calibri" panose="020F0502020204030204" pitchFamily="34" charset="0"/>
              </a:rPr>
              <a:t>Impact of COVID 19 on Current Budget and the 2020/21 Budget</a:t>
            </a:r>
          </a:p>
        </p:txBody>
      </p:sp>
    </p:spTree>
    <p:extLst>
      <p:ext uri="{BB962C8B-B14F-4D97-AF65-F5344CB8AC3E}">
        <p14:creationId xmlns:p14="http://schemas.microsoft.com/office/powerpoint/2010/main" val="391073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a:xfrm>
            <a:off x="380999" y="436076"/>
            <a:ext cx="8381260" cy="1054394"/>
          </a:xfrm>
        </p:spPr>
        <p:txBody>
          <a:bodyPr/>
          <a:lstStyle/>
          <a:p>
            <a:pPr algn="l"/>
            <a:r>
              <a:rPr lang="en-US" sz="2400" i="1" dirty="0"/>
              <a:t>expenditure items experienced</a:t>
            </a:r>
            <a:br>
              <a:rPr lang="en-US" sz="2400" i="1" dirty="0"/>
            </a:br>
            <a:r>
              <a:rPr lang="en-US" sz="2400" i="1" dirty="0"/>
              <a:t>spike during COVID19</a:t>
            </a:r>
            <a:endParaRPr lang="en-ZA" sz="2400" dirty="0"/>
          </a:p>
        </p:txBody>
      </p:sp>
      <p:pic>
        <p:nvPicPr>
          <p:cNvPr id="5" name="Picture 1">
            <a:extLst>
              <a:ext uri="{FF2B5EF4-FFF2-40B4-BE49-F238E27FC236}">
                <a16:creationId xmlns:a16="http://schemas.microsoft.com/office/drawing/2014/main" id="{83994A8D-2528-46AD-8A1F-407CF09A3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317183"/>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4">
            <a:extLst>
              <a:ext uri="{FF2B5EF4-FFF2-40B4-BE49-F238E27FC236}">
                <a16:creationId xmlns:a16="http://schemas.microsoft.com/office/drawing/2014/main" id="{92817E4A-B9A6-4A79-8287-19E1E153625C}"/>
              </a:ext>
            </a:extLst>
          </p:cNvPr>
          <p:cNvGraphicFramePr>
            <a:graphicFrameLocks noGrp="1"/>
          </p:cNvGraphicFramePr>
          <p:nvPr>
            <p:extLst>
              <p:ext uri="{D42A27DB-BD31-4B8C-83A1-F6EECF244321}">
                <p14:modId xmlns:p14="http://schemas.microsoft.com/office/powerpoint/2010/main" val="508694236"/>
              </p:ext>
            </p:extLst>
          </p:nvPr>
        </p:nvGraphicFramePr>
        <p:xfrm>
          <a:off x="251520" y="1929147"/>
          <a:ext cx="8439746" cy="3876119"/>
        </p:xfrm>
        <a:graphic>
          <a:graphicData uri="http://schemas.openxmlformats.org/drawingml/2006/table">
            <a:tbl>
              <a:tblPr firstRow="1" bandRow="1">
                <a:tableStyleId>{5C22544A-7EE6-4342-B048-85BDC9FD1C3A}</a:tableStyleId>
              </a:tblPr>
              <a:tblGrid>
                <a:gridCol w="3185483">
                  <a:extLst>
                    <a:ext uri="{9D8B030D-6E8A-4147-A177-3AD203B41FA5}">
                      <a16:colId xmlns:a16="http://schemas.microsoft.com/office/drawing/2014/main" val="1483364882"/>
                    </a:ext>
                  </a:extLst>
                </a:gridCol>
                <a:gridCol w="1520344">
                  <a:extLst>
                    <a:ext uri="{9D8B030D-6E8A-4147-A177-3AD203B41FA5}">
                      <a16:colId xmlns:a16="http://schemas.microsoft.com/office/drawing/2014/main" val="1937067256"/>
                    </a:ext>
                  </a:extLst>
                </a:gridCol>
                <a:gridCol w="2099523">
                  <a:extLst>
                    <a:ext uri="{9D8B030D-6E8A-4147-A177-3AD203B41FA5}">
                      <a16:colId xmlns:a16="http://schemas.microsoft.com/office/drawing/2014/main" val="1261617500"/>
                    </a:ext>
                  </a:extLst>
                </a:gridCol>
                <a:gridCol w="1634396">
                  <a:extLst>
                    <a:ext uri="{9D8B030D-6E8A-4147-A177-3AD203B41FA5}">
                      <a16:colId xmlns:a16="http://schemas.microsoft.com/office/drawing/2014/main" val="1789128325"/>
                    </a:ext>
                  </a:extLst>
                </a:gridCol>
              </a:tblGrid>
              <a:tr h="611354">
                <a:tc>
                  <a:txBody>
                    <a:bodyPr/>
                    <a:lstStyle/>
                    <a:p>
                      <a:r>
                        <a:rPr lang="en-US" sz="1300" dirty="0"/>
                        <a:t>Description</a:t>
                      </a:r>
                      <a:endParaRPr lang="en-ZA" sz="1300" dirty="0"/>
                    </a:p>
                  </a:txBody>
                  <a:tcPr>
                    <a:cell3D prstMaterial="dkEdge">
                      <a:bevel w="25400" h="25400" prst="angle"/>
                      <a:lightRig rig="flood" dir="t"/>
                    </a:cell3D>
                  </a:tcPr>
                </a:tc>
                <a:tc>
                  <a:txBody>
                    <a:bodyPr/>
                    <a:lstStyle/>
                    <a:p>
                      <a:r>
                        <a:rPr lang="en-US" sz="1300" dirty="0"/>
                        <a:t>Amount required for 2019/20 FY</a:t>
                      </a:r>
                      <a:endParaRPr lang="en-ZA" sz="1300" dirty="0"/>
                    </a:p>
                  </a:txBody>
                  <a:tcPr>
                    <a:cell3D prstMaterial="dkEdge">
                      <a:bevel w="25400" h="25400" prst="angle"/>
                      <a:lightRig rig="flood" dir="t"/>
                    </a:cell3D>
                  </a:tcPr>
                </a:tc>
                <a:tc>
                  <a:txBody>
                    <a:bodyPr/>
                    <a:lstStyle/>
                    <a:p>
                      <a:r>
                        <a:rPr lang="en-US" sz="1300" dirty="0"/>
                        <a:t>Funded through approved reprioritization of USDG/PTNG</a:t>
                      </a:r>
                      <a:endParaRPr lang="en-ZA" sz="1300" dirty="0"/>
                    </a:p>
                  </a:txBody>
                  <a:tcPr>
                    <a:cell3D prstMaterial="dkEdge">
                      <a:bevel w="25400" h="25400" prst="angle"/>
                      <a:lightRig rig="flood" dir="t"/>
                    </a:cell3D>
                  </a:tcPr>
                </a:tc>
                <a:tc>
                  <a:txBody>
                    <a:bodyPr/>
                    <a:lstStyle/>
                    <a:p>
                      <a:r>
                        <a:rPr lang="en-US" sz="1300" dirty="0"/>
                        <a:t>Additional funds required  for 2019/20</a:t>
                      </a:r>
                      <a:endParaRPr lang="en-ZA" sz="1300" dirty="0"/>
                    </a:p>
                  </a:txBody>
                  <a:tcPr>
                    <a:cell3D prstMaterial="dkEdge">
                      <a:bevel w="25400" h="25400" prst="angle"/>
                      <a:lightRig rig="flood" dir="t"/>
                    </a:cell3D>
                  </a:tcPr>
                </a:tc>
                <a:extLst>
                  <a:ext uri="{0D108BD9-81ED-4DB2-BD59-A6C34878D82A}">
                    <a16:rowId xmlns:a16="http://schemas.microsoft.com/office/drawing/2014/main" val="4012872909"/>
                  </a:ext>
                </a:extLst>
              </a:tr>
              <a:tr h="330584">
                <a:tc>
                  <a:txBody>
                    <a:bodyPr/>
                    <a:lstStyle/>
                    <a:p>
                      <a:r>
                        <a:rPr lang="en-US" sz="1300" dirty="0"/>
                        <a:t>Health System</a:t>
                      </a:r>
                      <a:endParaRPr lang="en-ZA" sz="1300" dirty="0"/>
                    </a:p>
                  </a:txBody>
                  <a:tcPr>
                    <a:cell3D prstMaterial="dkEdge">
                      <a:bevel w="25400" h="25400" prst="angle"/>
                      <a:lightRig rig="flood" dir="t"/>
                    </a:cell3D>
                  </a:tcPr>
                </a:tc>
                <a:tc>
                  <a:txBody>
                    <a:bodyPr/>
                    <a:lstStyle/>
                    <a:p>
                      <a:pPr algn="r"/>
                      <a:r>
                        <a:rPr lang="en-US" sz="1300" dirty="0"/>
                        <a:t>R10,2 million</a:t>
                      </a:r>
                      <a:endParaRPr lang="en-ZA" sz="1300" dirty="0"/>
                    </a:p>
                  </a:txBody>
                  <a:tcPr>
                    <a:cell3D prstMaterial="dkEdge">
                      <a:bevel w="25400" h="25400" prst="angle"/>
                      <a:lightRig rig="flood" dir="t"/>
                    </a:cell3D>
                  </a:tcPr>
                </a:tc>
                <a:tc>
                  <a:txBody>
                    <a:bodyPr/>
                    <a:lstStyle/>
                    <a:p>
                      <a:pPr algn="r"/>
                      <a:r>
                        <a:rPr lang="en-US" sz="1300" dirty="0"/>
                        <a:t>-</a:t>
                      </a:r>
                      <a:endParaRPr lang="en-ZA" sz="1300" dirty="0"/>
                    </a:p>
                  </a:txBody>
                  <a:tcPr>
                    <a:cell3D prstMaterial="dkEdge">
                      <a:bevel w="25400" h="25400" prst="angle"/>
                      <a:lightRig rig="flood" dir="t"/>
                    </a:cell3D>
                  </a:tcPr>
                </a:tc>
                <a:tc>
                  <a:txBody>
                    <a:bodyPr/>
                    <a:lstStyle/>
                    <a:p>
                      <a:pPr algn="r"/>
                      <a:r>
                        <a:rPr lang="en-US" sz="1300" dirty="0"/>
                        <a:t>R10,2 million</a:t>
                      </a:r>
                      <a:endParaRPr lang="en-ZA" sz="1300" dirty="0"/>
                    </a:p>
                  </a:txBody>
                  <a:tcPr>
                    <a:cell3D prstMaterial="dkEdge">
                      <a:bevel w="25400" h="25400" prst="angle"/>
                      <a:lightRig rig="flood" dir="t"/>
                    </a:cell3D>
                  </a:tcPr>
                </a:tc>
                <a:extLst>
                  <a:ext uri="{0D108BD9-81ED-4DB2-BD59-A6C34878D82A}">
                    <a16:rowId xmlns:a16="http://schemas.microsoft.com/office/drawing/2014/main" val="755553802"/>
                  </a:ext>
                </a:extLst>
              </a:tr>
              <a:tr h="330584">
                <a:tc>
                  <a:txBody>
                    <a:bodyPr/>
                    <a:lstStyle/>
                    <a:p>
                      <a:r>
                        <a:rPr lang="en-US" sz="1300" dirty="0"/>
                        <a:t>Disaster Management and Public Safety</a:t>
                      </a:r>
                    </a:p>
                  </a:txBody>
                  <a:tcPr>
                    <a:cell3D prstMaterial="dkEdge">
                      <a:bevel w="25400" h="25400" prst="angle"/>
                      <a:lightRig rig="flood" dir="t"/>
                    </a:cell3D>
                  </a:tcPr>
                </a:tc>
                <a:tc>
                  <a:txBody>
                    <a:bodyPr/>
                    <a:lstStyle/>
                    <a:p>
                      <a:pPr algn="r"/>
                      <a:r>
                        <a:rPr lang="en-US" sz="1300" dirty="0"/>
                        <a:t>R1,6 million</a:t>
                      </a:r>
                      <a:endParaRPr lang="en-ZA" sz="1300" dirty="0"/>
                    </a:p>
                  </a:txBody>
                  <a:tcPr>
                    <a:cell3D prstMaterial="dkEdge">
                      <a:bevel w="25400" h="25400" prst="angle"/>
                      <a:lightRig rig="flood" dir="t"/>
                    </a:cell3D>
                  </a:tcPr>
                </a:tc>
                <a:tc>
                  <a:txBody>
                    <a:bodyPr/>
                    <a:lstStyle/>
                    <a:p>
                      <a:pPr algn="r"/>
                      <a:r>
                        <a:rPr lang="en-US" sz="1300" dirty="0"/>
                        <a:t>-</a:t>
                      </a:r>
                      <a:endParaRPr lang="en-ZA" sz="1300" dirty="0"/>
                    </a:p>
                  </a:txBody>
                  <a:tcPr>
                    <a:cell3D prstMaterial="dkEdge">
                      <a:bevel w="25400" h="25400" prst="angle"/>
                      <a:lightRig rig="flood" dir="t"/>
                    </a:cell3D>
                  </a:tcPr>
                </a:tc>
                <a:tc>
                  <a:txBody>
                    <a:bodyPr/>
                    <a:lstStyle/>
                    <a:p>
                      <a:pPr algn="r"/>
                      <a:r>
                        <a:rPr lang="en-US" sz="1300" dirty="0"/>
                        <a:t>R1,6 million</a:t>
                      </a:r>
                      <a:endParaRPr lang="en-ZA" sz="1300" dirty="0"/>
                    </a:p>
                  </a:txBody>
                  <a:tcPr>
                    <a:cell3D prstMaterial="dkEdge">
                      <a:bevel w="25400" h="25400" prst="angle"/>
                      <a:lightRig rig="flood" dir="t"/>
                    </a:cell3D>
                  </a:tcPr>
                </a:tc>
                <a:extLst>
                  <a:ext uri="{0D108BD9-81ED-4DB2-BD59-A6C34878D82A}">
                    <a16:rowId xmlns:a16="http://schemas.microsoft.com/office/drawing/2014/main" val="1626655067"/>
                  </a:ext>
                </a:extLst>
              </a:tr>
              <a:tr h="354527">
                <a:tc>
                  <a:txBody>
                    <a:bodyPr/>
                    <a:lstStyle/>
                    <a:p>
                      <a:r>
                        <a:rPr lang="en-ZA" sz="1300" dirty="0">
                          <a:solidFill>
                            <a:schemeClr val="tx1"/>
                          </a:solidFill>
                        </a:rPr>
                        <a:t>Informal Settlements (basic services)</a:t>
                      </a:r>
                    </a:p>
                  </a:txBody>
                  <a:tcPr>
                    <a:cell3D prstMaterial="dkEdge">
                      <a:bevel w="25400" h="25400" prst="angle"/>
                      <a:lightRig rig="flood" dir="t"/>
                    </a:cell3D>
                  </a:tcPr>
                </a:tc>
                <a:tc>
                  <a:txBody>
                    <a:bodyPr/>
                    <a:lstStyle/>
                    <a:p>
                      <a:pPr algn="r"/>
                      <a:r>
                        <a:rPr lang="en-US" sz="1300" dirty="0">
                          <a:solidFill>
                            <a:schemeClr val="tx1"/>
                          </a:solidFill>
                        </a:rPr>
                        <a:t>R10,7 million</a:t>
                      </a:r>
                      <a:endParaRPr lang="en-ZA" sz="1300" dirty="0">
                        <a:solidFill>
                          <a:schemeClr val="tx1"/>
                        </a:solidFill>
                      </a:endParaRPr>
                    </a:p>
                  </a:txBody>
                  <a:tcPr>
                    <a:cell3D prstMaterial="dkEdge">
                      <a:bevel w="25400" h="25400" prst="angle"/>
                      <a:lightRig rig="flood" dir="t"/>
                    </a:cell3D>
                  </a:tcPr>
                </a:tc>
                <a:tc>
                  <a:txBody>
                    <a:bodyPr/>
                    <a:lstStyle/>
                    <a:p>
                      <a:pPr algn="r"/>
                      <a:r>
                        <a:rPr lang="en-US" sz="1300" dirty="0">
                          <a:solidFill>
                            <a:schemeClr val="tx1"/>
                          </a:solidFill>
                        </a:rPr>
                        <a:t>-</a:t>
                      </a:r>
                      <a:endParaRPr lang="en-ZA" sz="1300" dirty="0">
                        <a:solidFill>
                          <a:schemeClr val="tx1"/>
                        </a:solidFill>
                      </a:endParaRPr>
                    </a:p>
                  </a:txBody>
                  <a:tcPr>
                    <a:cell3D prstMaterial="dkEdge">
                      <a:bevel w="25400" h="25400" prst="angle"/>
                      <a:lightRig rig="flood" dir="t"/>
                    </a:cell3D>
                  </a:tcPr>
                </a:tc>
                <a:tc>
                  <a:txBody>
                    <a:bodyPr/>
                    <a:lstStyle/>
                    <a:p>
                      <a:pPr algn="r"/>
                      <a:r>
                        <a:rPr lang="en-ZA" sz="1300" dirty="0">
                          <a:solidFill>
                            <a:schemeClr val="tx1"/>
                          </a:solidFill>
                        </a:rPr>
                        <a:t>R10,7 million</a:t>
                      </a:r>
                    </a:p>
                  </a:txBody>
                  <a:tcPr>
                    <a:cell3D prstMaterial="dkEdge">
                      <a:bevel w="25400" h="25400" prst="angle"/>
                      <a:lightRig rig="flood" dir="t"/>
                    </a:cell3D>
                  </a:tcPr>
                </a:tc>
                <a:extLst>
                  <a:ext uri="{0D108BD9-81ED-4DB2-BD59-A6C34878D82A}">
                    <a16:rowId xmlns:a16="http://schemas.microsoft.com/office/drawing/2014/main" val="2156058938"/>
                  </a:ext>
                </a:extLst>
              </a:tr>
              <a:tr h="611354">
                <a:tc>
                  <a:txBody>
                    <a:bodyPr/>
                    <a:lstStyle/>
                    <a:p>
                      <a:r>
                        <a:rPr lang="en-ZA" sz="1300" dirty="0"/>
                        <a:t>Water and Sanitation (maintenance)</a:t>
                      </a:r>
                    </a:p>
                  </a:txBody>
                  <a:tcPr>
                    <a:cell3D prstMaterial="dkEdge">
                      <a:bevel w="25400" h="25400" prst="angle"/>
                      <a:lightRig rig="flood" dir="t"/>
                    </a:cell3D>
                  </a:tcPr>
                </a:tc>
                <a:tc>
                  <a:txBody>
                    <a:bodyPr/>
                    <a:lstStyle/>
                    <a:p>
                      <a:pPr algn="r"/>
                      <a:r>
                        <a:rPr lang="en-US" sz="1300" dirty="0"/>
                        <a:t>R68,6 million </a:t>
                      </a:r>
                      <a:endParaRPr lang="en-ZA" sz="1300" dirty="0"/>
                    </a:p>
                  </a:txBody>
                  <a:tcPr>
                    <a:cell3D prstMaterial="dkEdge">
                      <a:bevel w="25400" h="25400" prst="angle"/>
                      <a:lightRig rig="flood" dir="t"/>
                    </a:cell3D>
                  </a:tcPr>
                </a:tc>
                <a:tc>
                  <a:txBody>
                    <a:bodyPr/>
                    <a:lstStyle/>
                    <a:p>
                      <a:pPr algn="r"/>
                      <a:r>
                        <a:rPr lang="en-US" sz="1300" dirty="0"/>
                        <a:t>R66,3 m</a:t>
                      </a:r>
                    </a:p>
                    <a:p>
                      <a:pPr algn="r"/>
                      <a:r>
                        <a:rPr lang="en-US" sz="1300" dirty="0"/>
                        <a:t>(R62,1 m – USDG)</a:t>
                      </a:r>
                    </a:p>
                    <a:p>
                      <a:pPr algn="r"/>
                      <a:r>
                        <a:rPr lang="en-US" sz="1300" dirty="0"/>
                        <a:t>(R4,2 m – PTNG</a:t>
                      </a:r>
                      <a:endParaRPr lang="en-ZA" sz="1300" dirty="0"/>
                    </a:p>
                  </a:txBody>
                  <a:tcPr>
                    <a:cell3D prstMaterial="dkEdge">
                      <a:bevel w="25400" h="25400" prst="angle"/>
                      <a:lightRig rig="flood" dir="t"/>
                    </a:cell3D>
                  </a:tcPr>
                </a:tc>
                <a:tc>
                  <a:txBody>
                    <a:bodyPr/>
                    <a:lstStyle/>
                    <a:p>
                      <a:pPr algn="r"/>
                      <a:r>
                        <a:rPr lang="en-US" sz="1300" dirty="0"/>
                        <a:t>R2,3 million</a:t>
                      </a:r>
                      <a:endParaRPr lang="en-ZA" sz="1300" dirty="0"/>
                    </a:p>
                  </a:txBody>
                  <a:tcPr>
                    <a:cell3D prstMaterial="dkEdge">
                      <a:bevel w="25400" h="25400" prst="angle"/>
                      <a:lightRig rig="flood" dir="t"/>
                    </a:cell3D>
                  </a:tcPr>
                </a:tc>
                <a:extLst>
                  <a:ext uri="{0D108BD9-81ED-4DB2-BD59-A6C34878D82A}">
                    <a16:rowId xmlns:a16="http://schemas.microsoft.com/office/drawing/2014/main" val="3634296631"/>
                  </a:ext>
                </a:extLst>
              </a:tr>
              <a:tr h="330584">
                <a:tc>
                  <a:txBody>
                    <a:bodyPr/>
                    <a:lstStyle/>
                    <a:p>
                      <a:r>
                        <a:rPr lang="en-ZA" sz="1300" dirty="0"/>
                        <a:t>Municipal Facilities and PPEs</a:t>
                      </a:r>
                    </a:p>
                  </a:txBody>
                  <a:tcPr>
                    <a:cell3D prstMaterial="dkEdge">
                      <a:bevel w="25400" h="25400" prst="angle"/>
                      <a:lightRig rig="flood" dir="t"/>
                    </a:cell3D>
                  </a:tcPr>
                </a:tc>
                <a:tc>
                  <a:txBody>
                    <a:bodyPr/>
                    <a:lstStyle/>
                    <a:p>
                      <a:pPr algn="r"/>
                      <a:r>
                        <a:rPr lang="en-US" sz="1300" dirty="0"/>
                        <a:t>R12,8 million</a:t>
                      </a:r>
                      <a:endParaRPr lang="en-ZA" sz="1300" dirty="0"/>
                    </a:p>
                  </a:txBody>
                  <a:tcPr>
                    <a:cell3D prstMaterial="dkEdge">
                      <a:bevel w="25400" h="25400" prst="angle"/>
                      <a:lightRig rig="flood" dir="t"/>
                    </a:cell3D>
                  </a:tcPr>
                </a:tc>
                <a:tc>
                  <a:txBody>
                    <a:bodyPr/>
                    <a:lstStyle/>
                    <a:p>
                      <a:pPr algn="r"/>
                      <a:r>
                        <a:rPr lang="en-US" sz="1300" dirty="0"/>
                        <a:t>-</a:t>
                      </a:r>
                      <a:endParaRPr lang="en-ZA" sz="1300" dirty="0"/>
                    </a:p>
                  </a:txBody>
                  <a:tcPr>
                    <a:cell3D prstMaterial="dkEdge">
                      <a:bevel w="25400" h="25400" prst="angle"/>
                      <a:lightRig rig="flood" dir="t"/>
                    </a:cell3D>
                  </a:tcPr>
                </a:tc>
                <a:tc>
                  <a:txBody>
                    <a:bodyPr/>
                    <a:lstStyle/>
                    <a:p>
                      <a:pPr algn="r"/>
                      <a:r>
                        <a:rPr lang="en-US" sz="1300" dirty="0"/>
                        <a:t>R12,8 million</a:t>
                      </a:r>
                      <a:endParaRPr lang="en-ZA" sz="1300" dirty="0"/>
                    </a:p>
                  </a:txBody>
                  <a:tcPr>
                    <a:cell3D prstMaterial="dkEdge">
                      <a:bevel w="25400" h="25400" prst="angle"/>
                      <a:lightRig rig="flood" dir="t"/>
                    </a:cell3D>
                  </a:tcPr>
                </a:tc>
                <a:extLst>
                  <a:ext uri="{0D108BD9-81ED-4DB2-BD59-A6C34878D82A}">
                    <a16:rowId xmlns:a16="http://schemas.microsoft.com/office/drawing/2014/main" val="502062907"/>
                  </a:ext>
                </a:extLst>
              </a:tr>
              <a:tr h="258127">
                <a:tc>
                  <a:txBody>
                    <a:bodyPr/>
                    <a:lstStyle/>
                    <a:p>
                      <a:r>
                        <a:rPr lang="en-US" sz="1300" dirty="0">
                          <a:solidFill>
                            <a:schemeClr val="tx1"/>
                          </a:solidFill>
                        </a:rPr>
                        <a:t>Overtime</a:t>
                      </a:r>
                      <a:endParaRPr lang="en-ZA" sz="1300" dirty="0">
                        <a:solidFill>
                          <a:schemeClr val="tx1"/>
                        </a:solidFill>
                      </a:endParaRPr>
                    </a:p>
                  </a:txBody>
                  <a:tcPr>
                    <a:cell3D prstMaterial="dkEdge">
                      <a:bevel w="25400" h="25400" prst="angle"/>
                      <a:lightRig rig="flood" dir="t"/>
                    </a:cell3D>
                  </a:tcPr>
                </a:tc>
                <a:tc>
                  <a:txBody>
                    <a:bodyPr/>
                    <a:lstStyle/>
                    <a:p>
                      <a:pPr algn="r"/>
                      <a:r>
                        <a:rPr lang="en-US" sz="1300" dirty="0">
                          <a:solidFill>
                            <a:schemeClr val="tx1"/>
                          </a:solidFill>
                        </a:rPr>
                        <a:t>R6,6 million</a:t>
                      </a:r>
                      <a:endParaRPr lang="en-ZA" sz="1300" dirty="0">
                        <a:solidFill>
                          <a:schemeClr val="tx1"/>
                        </a:solidFill>
                      </a:endParaRPr>
                    </a:p>
                  </a:txBody>
                  <a:tcPr>
                    <a:cell3D prstMaterial="dkEdge">
                      <a:bevel w="25400" h="25400" prst="angle"/>
                      <a:lightRig rig="flood" dir="t"/>
                    </a:cell3D>
                  </a:tcPr>
                </a:tc>
                <a:tc>
                  <a:txBody>
                    <a:bodyPr/>
                    <a:lstStyle/>
                    <a:p>
                      <a:pPr algn="r"/>
                      <a:r>
                        <a:rPr lang="en-US" sz="1300" dirty="0">
                          <a:solidFill>
                            <a:schemeClr val="tx1"/>
                          </a:solidFill>
                        </a:rPr>
                        <a:t>-</a:t>
                      </a:r>
                      <a:endParaRPr lang="en-ZA" sz="1300" dirty="0">
                        <a:solidFill>
                          <a:schemeClr val="tx1"/>
                        </a:solidFill>
                      </a:endParaRPr>
                    </a:p>
                  </a:txBody>
                  <a:tcPr>
                    <a:cell3D prstMaterial="dkEdge">
                      <a:bevel w="25400" h="25400" prst="angle"/>
                      <a:lightRig rig="flood" dir="t"/>
                    </a:cell3D>
                  </a:tcPr>
                </a:tc>
                <a:tc>
                  <a:txBody>
                    <a:bodyPr/>
                    <a:lstStyle/>
                    <a:p>
                      <a:pPr algn="r"/>
                      <a:r>
                        <a:rPr lang="en-US" sz="1300" dirty="0">
                          <a:solidFill>
                            <a:schemeClr val="tx1"/>
                          </a:solidFill>
                        </a:rPr>
                        <a:t>R6,6 million</a:t>
                      </a:r>
                      <a:endParaRPr lang="en-ZA" sz="1300" dirty="0">
                        <a:solidFill>
                          <a:schemeClr val="tx1"/>
                        </a:solidFill>
                      </a:endParaRPr>
                    </a:p>
                  </a:txBody>
                  <a:tcPr>
                    <a:cell3D prstMaterial="dkEdge">
                      <a:bevel w="25400" h="25400" prst="angle"/>
                      <a:lightRig rig="flood" dir="t"/>
                    </a:cell3D>
                  </a:tcPr>
                </a:tc>
                <a:extLst>
                  <a:ext uri="{0D108BD9-81ED-4DB2-BD59-A6C34878D82A}">
                    <a16:rowId xmlns:a16="http://schemas.microsoft.com/office/drawing/2014/main" val="3459584935"/>
                  </a:ext>
                </a:extLst>
              </a:tr>
              <a:tr h="258127">
                <a:tc>
                  <a:txBody>
                    <a:bodyPr/>
                    <a:lstStyle/>
                    <a:p>
                      <a:r>
                        <a:rPr lang="en-US" sz="1300" dirty="0"/>
                        <a:t>ICT</a:t>
                      </a:r>
                      <a:endParaRPr lang="en-ZA" sz="1300" dirty="0"/>
                    </a:p>
                  </a:txBody>
                  <a:tcPr>
                    <a:cell3D prstMaterial="dkEdge">
                      <a:bevel w="25400" h="25400" prst="angle"/>
                      <a:lightRig rig="flood" dir="t"/>
                    </a:cell3D>
                  </a:tcPr>
                </a:tc>
                <a:tc>
                  <a:txBody>
                    <a:bodyPr/>
                    <a:lstStyle/>
                    <a:p>
                      <a:pPr algn="r"/>
                      <a:r>
                        <a:rPr lang="en-US" sz="1300" dirty="0"/>
                        <a:t>R5,7 million</a:t>
                      </a:r>
                      <a:endParaRPr lang="en-ZA" sz="1300" dirty="0"/>
                    </a:p>
                  </a:txBody>
                  <a:tcPr>
                    <a:cell3D prstMaterial="dkEdge">
                      <a:bevel w="25400" h="25400" prst="angle"/>
                      <a:lightRig rig="flood" dir="t"/>
                    </a:cell3D>
                  </a:tcPr>
                </a:tc>
                <a:tc>
                  <a:txBody>
                    <a:bodyPr/>
                    <a:lstStyle/>
                    <a:p>
                      <a:pPr algn="r"/>
                      <a:r>
                        <a:rPr lang="en-US" sz="1300" dirty="0"/>
                        <a:t>-</a:t>
                      </a:r>
                      <a:endParaRPr lang="en-ZA" sz="1300" dirty="0"/>
                    </a:p>
                  </a:txBody>
                  <a:tcPr>
                    <a:cell3D prstMaterial="dkEdge">
                      <a:bevel w="25400" h="25400" prst="angle"/>
                      <a:lightRig rig="flood" dir="t"/>
                    </a:cell3D>
                  </a:tcPr>
                </a:tc>
                <a:tc>
                  <a:txBody>
                    <a:bodyPr/>
                    <a:lstStyle/>
                    <a:p>
                      <a:pPr algn="r"/>
                      <a:r>
                        <a:rPr lang="en-US" sz="1300" dirty="0"/>
                        <a:t>R5,7 million</a:t>
                      </a:r>
                      <a:endParaRPr lang="en-ZA" sz="1300" dirty="0"/>
                    </a:p>
                  </a:txBody>
                  <a:tcPr>
                    <a:cell3D prstMaterial="dkEdge">
                      <a:bevel w="25400" h="25400" prst="angle"/>
                      <a:lightRig rig="flood" dir="t"/>
                    </a:cell3D>
                  </a:tcPr>
                </a:tc>
                <a:extLst>
                  <a:ext uri="{0D108BD9-81ED-4DB2-BD59-A6C34878D82A}">
                    <a16:rowId xmlns:a16="http://schemas.microsoft.com/office/drawing/2014/main" val="4014265172"/>
                  </a:ext>
                </a:extLst>
              </a:tr>
              <a:tr h="258127">
                <a:tc>
                  <a:txBody>
                    <a:bodyPr/>
                    <a:lstStyle/>
                    <a:p>
                      <a:r>
                        <a:rPr lang="en-US" sz="1300" dirty="0"/>
                        <a:t>Security</a:t>
                      </a:r>
                      <a:endParaRPr lang="en-ZA" sz="1300" dirty="0"/>
                    </a:p>
                  </a:txBody>
                  <a:tcPr>
                    <a:cell3D prstMaterial="dkEdge">
                      <a:bevel w="25400" h="25400" prst="angle"/>
                      <a:lightRig rig="flood" dir="t"/>
                    </a:cell3D>
                  </a:tcPr>
                </a:tc>
                <a:tc>
                  <a:txBody>
                    <a:bodyPr/>
                    <a:lstStyle/>
                    <a:p>
                      <a:pPr algn="r"/>
                      <a:r>
                        <a:rPr lang="en-US" sz="1300" dirty="0"/>
                        <a:t>R18 million</a:t>
                      </a:r>
                      <a:endParaRPr lang="en-ZA" sz="1300" dirty="0"/>
                    </a:p>
                  </a:txBody>
                  <a:tcPr>
                    <a:cell3D prstMaterial="dkEdge">
                      <a:bevel w="25400" h="25400" prst="angle"/>
                      <a:lightRig rig="flood" dir="t"/>
                    </a:cell3D>
                  </a:tcPr>
                </a:tc>
                <a:tc>
                  <a:txBody>
                    <a:bodyPr/>
                    <a:lstStyle/>
                    <a:p>
                      <a:pPr algn="r"/>
                      <a:r>
                        <a:rPr lang="en-US" sz="1300" dirty="0"/>
                        <a:t>-</a:t>
                      </a:r>
                      <a:endParaRPr lang="en-ZA" sz="1300" dirty="0"/>
                    </a:p>
                  </a:txBody>
                  <a:tcPr>
                    <a:cell3D prstMaterial="dkEdge">
                      <a:bevel w="25400" h="25400" prst="angle"/>
                      <a:lightRig rig="flood" dir="t"/>
                    </a:cell3D>
                  </a:tcPr>
                </a:tc>
                <a:tc>
                  <a:txBody>
                    <a:bodyPr/>
                    <a:lstStyle/>
                    <a:p>
                      <a:pPr algn="r"/>
                      <a:r>
                        <a:rPr lang="en-US" sz="1300" dirty="0"/>
                        <a:t>R18 million</a:t>
                      </a:r>
                      <a:endParaRPr lang="en-ZA" sz="1300" dirty="0"/>
                    </a:p>
                  </a:txBody>
                  <a:tcPr>
                    <a:cell3D prstMaterial="dkEdge">
                      <a:bevel w="25400" h="25400" prst="angle"/>
                      <a:lightRig rig="flood" dir="t"/>
                    </a:cell3D>
                  </a:tcPr>
                </a:tc>
                <a:extLst>
                  <a:ext uri="{0D108BD9-81ED-4DB2-BD59-A6C34878D82A}">
                    <a16:rowId xmlns:a16="http://schemas.microsoft.com/office/drawing/2014/main" val="3149389904"/>
                  </a:ext>
                </a:extLst>
              </a:tr>
              <a:tr h="258127">
                <a:tc>
                  <a:txBody>
                    <a:bodyPr/>
                    <a:lstStyle/>
                    <a:p>
                      <a:r>
                        <a:rPr lang="en-US" sz="1300" b="1" i="0" dirty="0"/>
                        <a:t>Total Expenditure requirements</a:t>
                      </a:r>
                      <a:endParaRPr lang="en-ZA" sz="1300" b="1" i="0" dirty="0"/>
                    </a:p>
                  </a:txBody>
                  <a:tcPr>
                    <a:cell3D prstMaterial="dkEdge">
                      <a:bevel w="25400" h="25400" prst="angle"/>
                      <a:lightRig rig="flood" dir="t"/>
                    </a:cell3D>
                  </a:tcPr>
                </a:tc>
                <a:tc>
                  <a:txBody>
                    <a:bodyPr/>
                    <a:lstStyle/>
                    <a:p>
                      <a:pPr algn="r"/>
                      <a:r>
                        <a:rPr lang="en-US" sz="1300" b="1" i="0" dirty="0"/>
                        <a:t>R134,2 million</a:t>
                      </a:r>
                      <a:endParaRPr lang="en-ZA" sz="1300" b="1" i="0" dirty="0"/>
                    </a:p>
                  </a:txBody>
                  <a:tcPr>
                    <a:cell3D prstMaterial="dkEdge">
                      <a:bevel w="25400" h="25400" prst="angle"/>
                      <a:lightRig rig="flood" dir="t"/>
                    </a:cell3D>
                  </a:tcPr>
                </a:tc>
                <a:tc>
                  <a:txBody>
                    <a:bodyPr/>
                    <a:lstStyle/>
                    <a:p>
                      <a:pPr algn="r"/>
                      <a:r>
                        <a:rPr lang="en-US" sz="1300" b="1" i="0" dirty="0"/>
                        <a:t>R66,3 million</a:t>
                      </a:r>
                      <a:endParaRPr lang="en-ZA" sz="1300" b="1" i="0" dirty="0"/>
                    </a:p>
                  </a:txBody>
                  <a:tcPr>
                    <a:cell3D prstMaterial="dkEdge">
                      <a:bevel w="25400" h="25400" prst="angle"/>
                      <a:lightRig rig="flood" dir="t"/>
                    </a:cell3D>
                  </a:tcPr>
                </a:tc>
                <a:tc>
                  <a:txBody>
                    <a:bodyPr/>
                    <a:lstStyle/>
                    <a:p>
                      <a:pPr algn="r"/>
                      <a:r>
                        <a:rPr lang="en-US" sz="1300" b="1" i="0" dirty="0"/>
                        <a:t>R67,9 million</a:t>
                      </a:r>
                      <a:endParaRPr lang="en-ZA" sz="1300" b="1" i="0" dirty="0"/>
                    </a:p>
                  </a:txBody>
                  <a:tcPr>
                    <a:cell3D prstMaterial="dkEdge">
                      <a:bevel w="25400" h="25400" prst="angle"/>
                      <a:lightRig rig="flood" dir="t"/>
                    </a:cell3D>
                  </a:tcPr>
                </a:tc>
                <a:extLst>
                  <a:ext uri="{0D108BD9-81ED-4DB2-BD59-A6C34878D82A}">
                    <a16:rowId xmlns:a16="http://schemas.microsoft.com/office/drawing/2014/main" val="2497819919"/>
                  </a:ext>
                </a:extLst>
              </a:tr>
            </a:tbl>
          </a:graphicData>
        </a:graphic>
      </p:graphicFrame>
    </p:spTree>
    <p:extLst>
      <p:ext uri="{BB962C8B-B14F-4D97-AF65-F5344CB8AC3E}">
        <p14:creationId xmlns:p14="http://schemas.microsoft.com/office/powerpoint/2010/main" val="163200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a:xfrm>
            <a:off x="380999" y="436076"/>
            <a:ext cx="8381260" cy="1054394"/>
          </a:xfrm>
        </p:spPr>
        <p:txBody>
          <a:bodyPr/>
          <a:lstStyle/>
          <a:p>
            <a:pPr algn="l"/>
            <a:r>
              <a:rPr lang="en-US" sz="2400" i="1" dirty="0"/>
              <a:t>COVID 19 IMPACT ON the sustainability</a:t>
            </a:r>
            <a:br>
              <a:rPr lang="en-US" sz="2400" i="1" dirty="0"/>
            </a:br>
            <a:r>
              <a:rPr lang="en-US" sz="2400" i="1" dirty="0"/>
              <a:t>of the municipality’s finances </a:t>
            </a:r>
            <a:endParaRPr lang="en-ZA" sz="2400" dirty="0"/>
          </a:p>
        </p:txBody>
      </p:sp>
      <p:pic>
        <p:nvPicPr>
          <p:cNvPr id="5" name="Picture 1">
            <a:extLst>
              <a:ext uri="{FF2B5EF4-FFF2-40B4-BE49-F238E27FC236}">
                <a16:creationId xmlns:a16="http://schemas.microsoft.com/office/drawing/2014/main" id="{83994A8D-2528-46AD-8A1F-407CF09A3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07475"/>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E8949644-D570-4F7E-840D-71F19AFFC20B}"/>
              </a:ext>
            </a:extLst>
          </p:cNvPr>
          <p:cNvSpPr txBox="1">
            <a:spLocks noGrp="1"/>
          </p:cNvSpPr>
          <p:nvPr>
            <p:ph idx="1"/>
          </p:nvPr>
        </p:nvSpPr>
        <p:spPr>
          <a:xfrm>
            <a:off x="381000" y="1719263"/>
            <a:ext cx="8407400" cy="4406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ZA" dirty="0">
                <a:latin typeface="Arial" panose="020B0604020202020204" pitchFamily="34" charset="0"/>
                <a:cs typeface="Arial" panose="020B0604020202020204" pitchFamily="34" charset="0"/>
              </a:rPr>
              <a:t>Higher levels of unemployment and lower real disposable income are likely to </a:t>
            </a:r>
            <a:r>
              <a:rPr lang="en-ZA" b="1" dirty="0">
                <a:latin typeface="Arial" panose="020B0604020202020204" pitchFamily="34" charset="0"/>
                <a:cs typeface="Arial" panose="020B0604020202020204" pitchFamily="34" charset="0"/>
              </a:rPr>
              <a:t>increase levels of indebtedness and defaulting on payments</a:t>
            </a:r>
          </a:p>
          <a:p>
            <a:pPr marL="0" indent="0">
              <a:lnSpc>
                <a:spcPct val="150000"/>
              </a:lnSpc>
              <a:buNone/>
            </a:pPr>
            <a:endParaRPr lang="en-ZA" b="1" dirty="0">
              <a:latin typeface="Arial" panose="020B0604020202020204" pitchFamily="34" charset="0"/>
              <a:cs typeface="Arial" panose="020B0604020202020204" pitchFamily="34" charset="0"/>
            </a:endParaRPr>
          </a:p>
          <a:p>
            <a:pPr>
              <a:lnSpc>
                <a:spcPct val="150000"/>
              </a:lnSpc>
            </a:pPr>
            <a:r>
              <a:rPr lang="en-ZA" dirty="0">
                <a:latin typeface="Arial" panose="020B0604020202020204" pitchFamily="34" charset="0"/>
                <a:cs typeface="Arial" panose="020B0604020202020204" pitchFamily="34" charset="0"/>
              </a:rPr>
              <a:t>Property </a:t>
            </a:r>
            <a:r>
              <a:rPr lang="en-ZA" b="1" dirty="0">
                <a:latin typeface="Arial" panose="020B0604020202020204" pitchFamily="34" charset="0"/>
                <a:cs typeface="Arial" panose="020B0604020202020204" pitchFamily="34" charset="0"/>
              </a:rPr>
              <a:t>rates and services  revenue collection is highly vulnerable to defaulting </a:t>
            </a:r>
            <a:r>
              <a:rPr lang="en-ZA" dirty="0">
                <a:latin typeface="Arial" panose="020B0604020202020204" pitchFamily="34" charset="0"/>
                <a:cs typeface="Arial" panose="020B0604020202020204" pitchFamily="34" charset="0"/>
              </a:rPr>
              <a:t>by households as a result of income losses</a:t>
            </a:r>
          </a:p>
          <a:p>
            <a:pPr marL="0" indent="0">
              <a:lnSpc>
                <a:spcPct val="150000"/>
              </a:lnSpc>
              <a:buNone/>
            </a:pPr>
            <a:endParaRPr lang="en-ZA" dirty="0">
              <a:latin typeface="Arial" panose="020B0604020202020204" pitchFamily="34" charset="0"/>
              <a:cs typeface="Arial" panose="020B0604020202020204" pitchFamily="34" charset="0"/>
            </a:endParaRPr>
          </a:p>
          <a:p>
            <a:pPr>
              <a:lnSpc>
                <a:spcPct val="150000"/>
              </a:lnSpc>
            </a:pPr>
            <a:r>
              <a:rPr lang="en-ZA" dirty="0">
                <a:latin typeface="Arial" panose="020B0604020202020204" pitchFamily="34" charset="0"/>
                <a:cs typeface="Arial" panose="020B0604020202020204" pitchFamily="34" charset="0"/>
              </a:rPr>
              <a:t>While defaulting may not be as high for businesses, a number of businesses may have closed down, resulting in a </a:t>
            </a:r>
            <a:r>
              <a:rPr lang="en-ZA" b="1" dirty="0">
                <a:latin typeface="Arial" panose="020B0604020202020204" pitchFamily="34" charset="0"/>
                <a:cs typeface="Arial" panose="020B0604020202020204" pitchFamily="34" charset="0"/>
              </a:rPr>
              <a:t>shrinking commercial rates base</a:t>
            </a:r>
          </a:p>
        </p:txBody>
      </p:sp>
    </p:spTree>
    <p:extLst>
      <p:ext uri="{BB962C8B-B14F-4D97-AF65-F5344CB8AC3E}">
        <p14:creationId xmlns:p14="http://schemas.microsoft.com/office/powerpoint/2010/main" val="140389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pic>
        <p:nvPicPr>
          <p:cNvPr id="1026" name="Picture 2" descr="C:\Users\Sabata.Mofokeng\Pictures\reduce-illust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33" y="2492896"/>
            <a:ext cx="8696325" cy="28384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Sabata.Mofokeng\Pictures\revenue ima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3" y="116633"/>
            <a:ext cx="8917985" cy="136815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07504" y="1751111"/>
            <a:ext cx="8892914" cy="523220"/>
          </a:xfrm>
          <a:prstGeom prst="rect">
            <a:avLst/>
          </a:prstGeom>
          <a:solidFill>
            <a:schemeClr val="accent1"/>
          </a:solidFill>
          <a:scene3d>
            <a:camera prst="orthographicFront"/>
            <a:lightRig rig="threePt" dir="t"/>
          </a:scene3d>
          <a:sp3d>
            <a:bevelT/>
          </a:sp3d>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Medium"/>
                <a:ea typeface="+mn-ea"/>
                <a:cs typeface="+mn-cs"/>
              </a:rPr>
              <a:t>SESSION 3</a:t>
            </a:r>
          </a:p>
        </p:txBody>
      </p:sp>
      <p:pic>
        <p:nvPicPr>
          <p:cNvPr id="12" name="Picture 1">
            <a:extLst>
              <a:ext uri="{FF2B5EF4-FFF2-40B4-BE49-F238E27FC236}">
                <a16:creationId xmlns:a16="http://schemas.microsoft.com/office/drawing/2014/main" id="{97161E00-A1AB-4638-A663-BF208F1BE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5659" y="399849"/>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647179A-79A8-4F59-8222-9EADA4A876A9}"/>
              </a:ext>
            </a:extLst>
          </p:cNvPr>
          <p:cNvSpPr/>
          <p:nvPr/>
        </p:nvSpPr>
        <p:spPr>
          <a:xfrm>
            <a:off x="1115616" y="5701424"/>
            <a:ext cx="7583018" cy="738664"/>
          </a:xfrm>
          <a:prstGeom prst="rect">
            <a:avLst/>
          </a:prstGeom>
        </p:spPr>
        <p:txBody>
          <a:bodyPr wrap="square">
            <a:spAutoFit/>
          </a:bodyPr>
          <a:lstStyle/>
          <a:p>
            <a:r>
              <a:rPr lang="en-ZA" sz="2400" b="1" dirty="0">
                <a:latin typeface="Arial Black" panose="020B0A04020102020204" pitchFamily="34" charset="0"/>
                <a:ea typeface="Calibri" panose="020F0502020204030204" pitchFamily="34" charset="0"/>
                <a:cs typeface="Arial" panose="020B0604020202020204" pitchFamily="34" charset="0"/>
              </a:rPr>
              <a:t>Part six</a:t>
            </a:r>
            <a:r>
              <a:rPr lang="en-ZA" sz="2400" b="1" dirty="0">
                <a:latin typeface="Arial" panose="020B0604020202020204" pitchFamily="34" charset="0"/>
                <a:ea typeface="Calibri" panose="020F0502020204030204" pitchFamily="34" charset="0"/>
                <a:cs typeface="Times New Roman" panose="02020603050405020304" pitchFamily="18" charset="0"/>
              </a:rPr>
              <a:t>: </a:t>
            </a:r>
            <a:r>
              <a:rPr lang="en-ZA" sz="2400" b="1" dirty="0"/>
              <a:t>Presentation on the tabled 2020/20 MTREF</a:t>
            </a:r>
            <a:endParaRPr lang="en-ZA" sz="2400" dirty="0"/>
          </a:p>
          <a:p>
            <a:endParaRPr lang="en-ZA" dirty="0"/>
          </a:p>
        </p:txBody>
      </p:sp>
    </p:spTree>
    <p:extLst>
      <p:ext uri="{BB962C8B-B14F-4D97-AF65-F5344CB8AC3E}">
        <p14:creationId xmlns:p14="http://schemas.microsoft.com/office/powerpoint/2010/main" val="328888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pic>
        <p:nvPicPr>
          <p:cNvPr id="12" name="Picture 1">
            <a:extLst>
              <a:ext uri="{FF2B5EF4-FFF2-40B4-BE49-F238E27FC236}">
                <a16:creationId xmlns:a16="http://schemas.microsoft.com/office/drawing/2014/main" id="{97161E00-A1AB-4638-A663-BF208F1BE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4664"/>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B7CB6A9C-FCE7-4DE3-A7B9-AC768E59F3B1}"/>
              </a:ext>
            </a:extLst>
          </p:cNvPr>
          <p:cNvSpPr txBox="1"/>
          <p:nvPr/>
        </p:nvSpPr>
        <p:spPr>
          <a:xfrm>
            <a:off x="359025" y="1939457"/>
            <a:ext cx="8784975" cy="2979085"/>
          </a:xfrm>
          <a:prstGeom prst="rect">
            <a:avLst/>
          </a:prstGeom>
          <a:noFill/>
        </p:spPr>
        <p:txBody>
          <a:bodyPr wrap="square" rtlCol="0">
            <a:spAutoFit/>
          </a:bodyPr>
          <a:lstStyle/>
          <a:p>
            <a:pPr marL="342900" indent="-342900" algn="just">
              <a:lnSpc>
                <a:spcPct val="150000"/>
              </a:lnSpc>
              <a:spcAft>
                <a:spcPts val="800"/>
              </a:spcAft>
              <a:buFont typeface="Courier New" panose="02070309020205020404" pitchFamily="49" charset="0"/>
              <a:buChar char="o"/>
            </a:pPr>
            <a:r>
              <a:rPr lang="en-ZA" sz="2200" dirty="0">
                <a:latin typeface="Arial" panose="020B0604020202020204" pitchFamily="34" charset="0"/>
                <a:ea typeface="Calibri" panose="020F0502020204030204" pitchFamily="34" charset="0"/>
                <a:cs typeface="Arial" panose="020B0604020202020204" pitchFamily="34" charset="0"/>
              </a:rPr>
              <a:t>Section 1: Long term planning</a:t>
            </a:r>
          </a:p>
          <a:p>
            <a:pPr marL="342900" lvl="0" indent="-342900" algn="just">
              <a:lnSpc>
                <a:spcPct val="150000"/>
              </a:lnSpc>
              <a:spcAft>
                <a:spcPts val="800"/>
              </a:spcAft>
              <a:buFont typeface="Courier New" panose="02070309020205020404" pitchFamily="49" charset="0"/>
              <a:buChar char="o"/>
            </a:pPr>
            <a:r>
              <a:rPr lang="en-ZA" sz="2200" dirty="0">
                <a:latin typeface="Arial" panose="020B0604020202020204" pitchFamily="34" charset="0"/>
                <a:ea typeface="Calibri" panose="020F0502020204030204" pitchFamily="34" charset="0"/>
                <a:cs typeface="Arial" panose="020B0604020202020204" pitchFamily="34" charset="0"/>
              </a:rPr>
              <a:t>Section 2: Revenue optimisation</a:t>
            </a:r>
          </a:p>
          <a:p>
            <a:pPr marL="342900" lvl="0" indent="-342900" algn="just">
              <a:lnSpc>
                <a:spcPct val="150000"/>
              </a:lnSpc>
              <a:spcAft>
                <a:spcPts val="800"/>
              </a:spcAft>
              <a:buFont typeface="Courier New" panose="02070309020205020404" pitchFamily="49" charset="0"/>
              <a:buChar char="o"/>
            </a:pPr>
            <a:r>
              <a:rPr lang="en-ZA" sz="2200" dirty="0">
                <a:latin typeface="Arial" panose="020B0604020202020204" pitchFamily="34" charset="0"/>
                <a:ea typeface="Calibri" panose="020F0502020204030204" pitchFamily="34" charset="0"/>
                <a:cs typeface="Arial" panose="020B0604020202020204" pitchFamily="34" charset="0"/>
              </a:rPr>
              <a:t>Section 3: Operational expenditure</a:t>
            </a:r>
          </a:p>
          <a:p>
            <a:pPr marL="342900" lvl="0" indent="-342900" algn="just">
              <a:lnSpc>
                <a:spcPct val="150000"/>
              </a:lnSpc>
              <a:spcAft>
                <a:spcPts val="800"/>
              </a:spcAft>
              <a:buFont typeface="Courier New" panose="02070309020205020404" pitchFamily="49" charset="0"/>
              <a:buChar char="o"/>
            </a:pPr>
            <a:r>
              <a:rPr lang="en-ZA" sz="2200" dirty="0">
                <a:latin typeface="Arial" panose="020B0604020202020204" pitchFamily="34" charset="0"/>
                <a:ea typeface="Calibri" panose="020F0502020204030204" pitchFamily="34" charset="0"/>
                <a:cs typeface="Arial" panose="020B0604020202020204" pitchFamily="34" charset="0"/>
              </a:rPr>
              <a:t>Section 4: Capital budget</a:t>
            </a:r>
          </a:p>
          <a:p>
            <a:pPr marL="342900" lvl="0" indent="-342900" algn="just">
              <a:lnSpc>
                <a:spcPct val="150000"/>
              </a:lnSpc>
              <a:spcAft>
                <a:spcPts val="800"/>
              </a:spcAft>
              <a:buFont typeface="Courier New" panose="02070309020205020404" pitchFamily="49" charset="0"/>
              <a:buChar char="o"/>
            </a:pPr>
            <a:r>
              <a:rPr lang="en-ZA" sz="2200" dirty="0">
                <a:latin typeface="Arial" panose="020B0604020202020204" pitchFamily="34" charset="0"/>
                <a:ea typeface="Calibri" panose="020F0502020204030204" pitchFamily="34" charset="0"/>
                <a:cs typeface="Arial" panose="020B0604020202020204" pitchFamily="34" charset="0"/>
              </a:rPr>
              <a:t>Section 5: Progress with implementation of </a:t>
            </a:r>
            <a:r>
              <a:rPr lang="en-ZA" sz="2200" dirty="0" err="1">
                <a:latin typeface="Arial" panose="020B0604020202020204" pitchFamily="34" charset="0"/>
                <a:ea typeface="Calibri" panose="020F0502020204030204" pitchFamily="34" charset="0"/>
                <a:cs typeface="Arial" panose="020B0604020202020204" pitchFamily="34" charset="0"/>
              </a:rPr>
              <a:t>mSCOA</a:t>
            </a:r>
            <a:endParaRPr lang="en-ZA"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754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pic>
        <p:nvPicPr>
          <p:cNvPr id="12" name="Picture 1">
            <a:extLst>
              <a:ext uri="{FF2B5EF4-FFF2-40B4-BE49-F238E27FC236}">
                <a16:creationId xmlns:a16="http://schemas.microsoft.com/office/drawing/2014/main" id="{97161E00-A1AB-4638-A663-BF208F1BE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4664"/>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lowchart: Predefined Process 12">
            <a:extLst>
              <a:ext uri="{FF2B5EF4-FFF2-40B4-BE49-F238E27FC236}">
                <a16:creationId xmlns:a16="http://schemas.microsoft.com/office/drawing/2014/main" id="{51812BD9-99B1-49F5-AFE7-B733A3F5FF44}"/>
              </a:ext>
            </a:extLst>
          </p:cNvPr>
          <p:cNvSpPr/>
          <p:nvPr/>
        </p:nvSpPr>
        <p:spPr>
          <a:xfrm>
            <a:off x="7925" y="2960948"/>
            <a:ext cx="9144000" cy="936104"/>
          </a:xfrm>
          <a:prstGeom prst="flowChartPredefinedProcess">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a typeface="Osaka" pitchFamily="1" charset="-128"/>
              </a:rPr>
              <a:t> Section 1: Long term planning</a:t>
            </a:r>
            <a:endParaRPr lang="en-US" sz="2000" b="1" dirty="0">
              <a:solidFill>
                <a:schemeClr val="bg1"/>
              </a:solidFill>
            </a:endParaRPr>
          </a:p>
        </p:txBody>
      </p:sp>
    </p:spTree>
    <p:extLst>
      <p:ext uri="{BB962C8B-B14F-4D97-AF65-F5344CB8AC3E}">
        <p14:creationId xmlns:p14="http://schemas.microsoft.com/office/powerpoint/2010/main" val="3648908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a:extLst>
              <a:ext uri="{FF2B5EF4-FFF2-40B4-BE49-F238E27FC236}">
                <a16:creationId xmlns:a16="http://schemas.microsoft.com/office/drawing/2014/main" id="{290B0DD2-E0A3-415D-A175-54C6CDFEA0E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064C9907-9CFE-491A-AFC6-50619886597B}" type="slidenum">
              <a:rPr lang="en-ZA" altLang="en-US" sz="1000" smtClean="0">
                <a:solidFill>
                  <a:srgbClr val="D2533C"/>
                </a:solidFill>
              </a:rPr>
              <a:pPr>
                <a:spcBef>
                  <a:spcPct val="0"/>
                </a:spcBef>
                <a:buClrTx/>
                <a:buSzTx/>
                <a:buFontTx/>
                <a:buNone/>
              </a:pPr>
              <a:t>15</a:t>
            </a:fld>
            <a:endParaRPr lang="en-ZA" altLang="en-US" sz="1000">
              <a:solidFill>
                <a:srgbClr val="D2533C"/>
              </a:solidFill>
            </a:endParaRPr>
          </a:p>
        </p:txBody>
      </p:sp>
      <p:sp>
        <p:nvSpPr>
          <p:cNvPr id="27651" name="Rectangle 11">
            <a:extLst>
              <a:ext uri="{FF2B5EF4-FFF2-40B4-BE49-F238E27FC236}">
                <a16:creationId xmlns:a16="http://schemas.microsoft.com/office/drawing/2014/main" id="{9F921421-6C52-4281-8023-A0A57E3F076F}"/>
              </a:ext>
            </a:extLst>
          </p:cNvPr>
          <p:cNvSpPr>
            <a:spLocks noChangeArrowheads="1"/>
          </p:cNvSpPr>
          <p:nvPr/>
        </p:nvSpPr>
        <p:spPr bwMode="auto">
          <a:xfrm>
            <a:off x="251520" y="275012"/>
            <a:ext cx="7110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ts val="600"/>
              </a:spcBef>
              <a:spcAft>
                <a:spcPts val="600"/>
              </a:spcAft>
              <a:buClr>
                <a:srgbClr val="000000"/>
              </a:buClr>
              <a:buSzPct val="100000"/>
              <a:buFontTx/>
              <a:buNone/>
            </a:pPr>
            <a:r>
              <a:rPr lang="en-ZA" altLang="en-US" sz="2400" b="1" dirty="0">
                <a:solidFill>
                  <a:schemeClr val="bg1"/>
                </a:solidFill>
              </a:rPr>
              <a:t>Long term financial strategy to achieve strategic objectives and sustainability            </a:t>
            </a:r>
          </a:p>
        </p:txBody>
      </p:sp>
      <p:sp>
        <p:nvSpPr>
          <p:cNvPr id="27652" name="Rectangle 3">
            <a:extLst>
              <a:ext uri="{FF2B5EF4-FFF2-40B4-BE49-F238E27FC236}">
                <a16:creationId xmlns:a16="http://schemas.microsoft.com/office/drawing/2014/main" id="{02143FEC-1BC6-4FC3-9361-EF2E1D4279A4}"/>
              </a:ext>
            </a:extLst>
          </p:cNvPr>
          <p:cNvSpPr>
            <a:spLocks noChangeArrowheads="1"/>
          </p:cNvSpPr>
          <p:nvPr/>
        </p:nvSpPr>
        <p:spPr bwMode="auto">
          <a:xfrm>
            <a:off x="161131" y="2132856"/>
            <a:ext cx="88217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nSpc>
                <a:spcPct val="107000"/>
              </a:lnSpc>
              <a:spcBef>
                <a:spcPct val="0"/>
              </a:spcBef>
              <a:spcAft>
                <a:spcPts val="800"/>
              </a:spcAft>
              <a:buClrTx/>
              <a:buSzTx/>
              <a:buFont typeface="Wingdings" panose="05000000000000000000" pitchFamily="2" charset="2"/>
              <a:buChar char="q"/>
            </a:pPr>
            <a:r>
              <a:rPr lang="en-US" altLang="en-US" sz="1800" dirty="0">
                <a:latin typeface="Calibri" panose="020F0502020204030204" pitchFamily="34" charset="0"/>
                <a:ea typeface="Calibri" panose="020F0502020204030204" pitchFamily="34" charset="0"/>
                <a:cs typeface="Times New Roman" panose="02020603050405020304" pitchFamily="18" charset="0"/>
              </a:rPr>
              <a:t>The municipality does not have long term financial strategy.</a:t>
            </a:r>
          </a:p>
          <a:p>
            <a:pPr>
              <a:lnSpc>
                <a:spcPct val="107000"/>
              </a:lnSpc>
              <a:spcBef>
                <a:spcPct val="0"/>
              </a:spcBef>
              <a:spcAft>
                <a:spcPts val="800"/>
              </a:spcAft>
              <a:buClrTx/>
              <a:buSzTx/>
              <a:buFont typeface="Wingdings" panose="05000000000000000000" pitchFamily="2" charset="2"/>
              <a:buChar char="q"/>
            </a:pPr>
            <a:endParaRPr lang="en-US" alt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ClrTx/>
              <a:buSzTx/>
              <a:buFont typeface="Wingdings" panose="05000000000000000000" pitchFamily="2" charset="2"/>
              <a:buChar char="q"/>
            </a:pPr>
            <a:r>
              <a:rPr lang="en-US" altLang="en-US" sz="1800" dirty="0">
                <a:latin typeface="Calibri" panose="020F0502020204030204" pitchFamily="34" charset="0"/>
                <a:ea typeface="Calibri" panose="020F0502020204030204" pitchFamily="34" charset="0"/>
                <a:cs typeface="Times New Roman" panose="02020603050405020304" pitchFamily="18" charset="0"/>
              </a:rPr>
              <a:t>A detailed Long Term Financial Plan will be developed in consultation with National Treasury in order to balance the funding mix for Infrastructure development.</a:t>
            </a:r>
            <a:endParaRPr lang="en-ZA" alt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7653" name="Picture 1">
            <a:extLst>
              <a:ext uri="{FF2B5EF4-FFF2-40B4-BE49-F238E27FC236}">
                <a16:creationId xmlns:a16="http://schemas.microsoft.com/office/drawing/2014/main" id="{E0FA37D0-F623-44EC-8AB5-8CC72E823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167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pic>
        <p:nvPicPr>
          <p:cNvPr id="12" name="Picture 1">
            <a:extLst>
              <a:ext uri="{FF2B5EF4-FFF2-40B4-BE49-F238E27FC236}">
                <a16:creationId xmlns:a16="http://schemas.microsoft.com/office/drawing/2014/main" id="{97161E00-A1AB-4638-A663-BF208F1BE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4664"/>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lowchart: Predefined Process 12">
            <a:extLst>
              <a:ext uri="{FF2B5EF4-FFF2-40B4-BE49-F238E27FC236}">
                <a16:creationId xmlns:a16="http://schemas.microsoft.com/office/drawing/2014/main" id="{51812BD9-99B1-49F5-AFE7-B733A3F5FF44}"/>
              </a:ext>
            </a:extLst>
          </p:cNvPr>
          <p:cNvSpPr/>
          <p:nvPr/>
        </p:nvSpPr>
        <p:spPr>
          <a:xfrm>
            <a:off x="7925" y="2960948"/>
            <a:ext cx="9144000" cy="936104"/>
          </a:xfrm>
          <a:prstGeom prst="flowChartPredefinedProcess">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a typeface="Osaka" pitchFamily="1" charset="-128"/>
              </a:rPr>
              <a:t> Section 2: Revenue Optimization</a:t>
            </a:r>
            <a:endParaRPr lang="en-US" sz="2000" b="1" dirty="0">
              <a:solidFill>
                <a:schemeClr val="bg1"/>
              </a:solidFill>
            </a:endParaRPr>
          </a:p>
        </p:txBody>
      </p:sp>
    </p:spTree>
    <p:extLst>
      <p:ext uri="{BB962C8B-B14F-4D97-AF65-F5344CB8AC3E}">
        <p14:creationId xmlns:p14="http://schemas.microsoft.com/office/powerpoint/2010/main" val="313307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CC3F245-7B9E-4B99-9328-695706E016BD}" type="slidenum">
              <a:rPr lang="en-ZA" smtClean="0">
                <a:solidFill>
                  <a:srgbClr val="D2533C"/>
                </a:solidFill>
              </a:rPr>
              <a:pPr/>
              <a:t>17</a:t>
            </a:fld>
            <a:endParaRPr lang="en-ZA">
              <a:solidFill>
                <a:srgbClr val="D2533C"/>
              </a:solidFill>
            </a:endParaRPr>
          </a:p>
        </p:txBody>
      </p:sp>
      <p:sp>
        <p:nvSpPr>
          <p:cNvPr id="14" name="TextBox 8"/>
          <p:cNvSpPr txBox="1">
            <a:spLocks noChangeArrowheads="1"/>
          </p:cNvSpPr>
          <p:nvPr/>
        </p:nvSpPr>
        <p:spPr bwMode="auto">
          <a:xfrm>
            <a:off x="302495" y="483923"/>
            <a:ext cx="7848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ZA" sz="3200" b="1" dirty="0">
                <a:solidFill>
                  <a:srgbClr val="FFFFFF"/>
                </a:solidFill>
                <a:latin typeface="Franklin Gothic Medium" pitchFamily="34" charset="0"/>
              </a:rPr>
              <a:t>TARIFFS INCREASES (AVERAGES)</a:t>
            </a:r>
          </a:p>
        </p:txBody>
      </p:sp>
      <p:graphicFrame>
        <p:nvGraphicFramePr>
          <p:cNvPr id="15" name="Content Placeholder 4"/>
          <p:cNvGraphicFramePr>
            <a:graphicFrameLocks noGrp="1"/>
          </p:cNvGraphicFramePr>
          <p:nvPr>
            <p:ph idx="1"/>
            <p:extLst>
              <p:ext uri="{D42A27DB-BD31-4B8C-83A1-F6EECF244321}">
                <p14:modId xmlns:p14="http://schemas.microsoft.com/office/powerpoint/2010/main" val="2930623722"/>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5728701" y="4341168"/>
            <a:ext cx="1368152" cy="400110"/>
          </a:xfrm>
          <a:prstGeom prst="rect">
            <a:avLst/>
          </a:prstGeom>
          <a:noFill/>
        </p:spPr>
        <p:txBody>
          <a:bodyPr wrap="square" rtlCol="0">
            <a:spAutoFit/>
          </a:bodyPr>
          <a:lstStyle/>
          <a:p>
            <a:r>
              <a:rPr lang="en-ZA" sz="2000" b="1" dirty="0">
                <a:solidFill>
                  <a:srgbClr val="292934"/>
                </a:solidFill>
              </a:rPr>
              <a:t>Electricity</a:t>
            </a:r>
          </a:p>
        </p:txBody>
      </p:sp>
      <p:sp>
        <p:nvSpPr>
          <p:cNvPr id="17" name="TextBox 16"/>
          <p:cNvSpPr txBox="1"/>
          <p:nvPr/>
        </p:nvSpPr>
        <p:spPr>
          <a:xfrm>
            <a:off x="7483300" y="4341167"/>
            <a:ext cx="1243482" cy="769441"/>
          </a:xfrm>
          <a:prstGeom prst="rect">
            <a:avLst/>
          </a:prstGeom>
          <a:noFill/>
        </p:spPr>
        <p:txBody>
          <a:bodyPr wrap="none" rtlCol="0">
            <a:spAutoFit/>
          </a:bodyPr>
          <a:lstStyle/>
          <a:p>
            <a:r>
              <a:rPr lang="en-ZA" sz="2200" b="1" dirty="0">
                <a:solidFill>
                  <a:srgbClr val="292934"/>
                </a:solidFill>
              </a:rPr>
              <a:t>Refuse </a:t>
            </a:r>
          </a:p>
          <a:p>
            <a:r>
              <a:rPr lang="en-ZA" sz="2200" b="1" dirty="0">
                <a:solidFill>
                  <a:srgbClr val="292934"/>
                </a:solidFill>
              </a:rPr>
              <a:t>Removal</a:t>
            </a:r>
          </a:p>
        </p:txBody>
      </p:sp>
      <p:sp>
        <p:nvSpPr>
          <p:cNvPr id="2" name="TextBox 1">
            <a:extLst>
              <a:ext uri="{FF2B5EF4-FFF2-40B4-BE49-F238E27FC236}">
                <a16:creationId xmlns:a16="http://schemas.microsoft.com/office/drawing/2014/main" id="{BBBEAA11-550D-47CA-86E6-E2CF58D78EE4}"/>
              </a:ext>
            </a:extLst>
          </p:cNvPr>
          <p:cNvSpPr txBox="1"/>
          <p:nvPr/>
        </p:nvSpPr>
        <p:spPr>
          <a:xfrm>
            <a:off x="827584" y="5661248"/>
            <a:ext cx="5187959" cy="369332"/>
          </a:xfrm>
          <a:prstGeom prst="rect">
            <a:avLst/>
          </a:prstGeom>
          <a:noFill/>
        </p:spPr>
        <p:txBody>
          <a:bodyPr wrap="none" rtlCol="0">
            <a:spAutoFit/>
          </a:bodyPr>
          <a:lstStyle/>
          <a:p>
            <a:r>
              <a:rPr lang="en-ZA" dirty="0"/>
              <a:t>*Subject to NERSA increases (to be implemented) </a:t>
            </a:r>
          </a:p>
        </p:txBody>
      </p:sp>
      <p:pic>
        <p:nvPicPr>
          <p:cNvPr id="12" name="Picture 1">
            <a:extLst>
              <a:ext uri="{FF2B5EF4-FFF2-40B4-BE49-F238E27FC236}">
                <a16:creationId xmlns:a16="http://schemas.microsoft.com/office/drawing/2014/main" id="{D38A6C8B-EA1D-4B93-9FB9-79F82E7B24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64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Tariffs</a:t>
            </a:r>
            <a:br>
              <a:rPr lang="en-ZA" i="1" dirty="0"/>
            </a:br>
            <a:r>
              <a:rPr lang="en-ZA" i="1" dirty="0"/>
              <a:t>summary of increases</a:t>
            </a:r>
            <a:endParaRPr lang="en-ZA" dirty="0"/>
          </a:p>
        </p:txBody>
      </p:sp>
      <p:graphicFrame>
        <p:nvGraphicFramePr>
          <p:cNvPr id="2" name="Table 1">
            <a:extLst>
              <a:ext uri="{FF2B5EF4-FFF2-40B4-BE49-F238E27FC236}">
                <a16:creationId xmlns:a16="http://schemas.microsoft.com/office/drawing/2014/main" id="{BBF7B746-1E0B-4DC0-8947-B92E50805D1C}"/>
              </a:ext>
            </a:extLst>
          </p:cNvPr>
          <p:cNvGraphicFramePr>
            <a:graphicFrameLocks noGrp="1"/>
          </p:cNvGraphicFramePr>
          <p:nvPr>
            <p:extLst>
              <p:ext uri="{D42A27DB-BD31-4B8C-83A1-F6EECF244321}">
                <p14:modId xmlns:p14="http://schemas.microsoft.com/office/powerpoint/2010/main" val="2526375634"/>
              </p:ext>
            </p:extLst>
          </p:nvPr>
        </p:nvGraphicFramePr>
        <p:xfrm>
          <a:off x="326354" y="1624609"/>
          <a:ext cx="5976665" cy="4877544"/>
        </p:xfrm>
        <a:graphic>
          <a:graphicData uri="http://schemas.openxmlformats.org/drawingml/2006/table">
            <a:tbl>
              <a:tblPr>
                <a:tableStyleId>{5C22544A-7EE6-4342-B048-85BDC9FD1C3A}</a:tableStyleId>
              </a:tblPr>
              <a:tblGrid>
                <a:gridCol w="3693800">
                  <a:extLst>
                    <a:ext uri="{9D8B030D-6E8A-4147-A177-3AD203B41FA5}">
                      <a16:colId xmlns:a16="http://schemas.microsoft.com/office/drawing/2014/main" val="1478563436"/>
                    </a:ext>
                  </a:extLst>
                </a:gridCol>
                <a:gridCol w="760955">
                  <a:extLst>
                    <a:ext uri="{9D8B030D-6E8A-4147-A177-3AD203B41FA5}">
                      <a16:colId xmlns:a16="http://schemas.microsoft.com/office/drawing/2014/main" val="1482312042"/>
                    </a:ext>
                  </a:extLst>
                </a:gridCol>
                <a:gridCol w="760955">
                  <a:extLst>
                    <a:ext uri="{9D8B030D-6E8A-4147-A177-3AD203B41FA5}">
                      <a16:colId xmlns:a16="http://schemas.microsoft.com/office/drawing/2014/main" val="3941695093"/>
                    </a:ext>
                  </a:extLst>
                </a:gridCol>
                <a:gridCol w="760955">
                  <a:extLst>
                    <a:ext uri="{9D8B030D-6E8A-4147-A177-3AD203B41FA5}">
                      <a16:colId xmlns:a16="http://schemas.microsoft.com/office/drawing/2014/main" val="2921529338"/>
                    </a:ext>
                  </a:extLst>
                </a:gridCol>
              </a:tblGrid>
              <a:tr h="146588">
                <a:tc>
                  <a:txBody>
                    <a:bodyPr/>
                    <a:lstStyle/>
                    <a:p>
                      <a:pPr algn="l" fontAlgn="b"/>
                      <a:r>
                        <a:rPr lang="en-ZA" sz="1100" b="1" u="none" strike="noStrike" dirty="0">
                          <a:effectLst/>
                        </a:rPr>
                        <a:t>Services</a:t>
                      </a:r>
                      <a:endParaRPr lang="en-ZA" sz="1100" b="1" i="0" u="none" strike="noStrike" dirty="0">
                        <a:solidFill>
                          <a:srgbClr val="000000"/>
                        </a:solidFill>
                        <a:effectLst/>
                        <a:latin typeface="Calibri" panose="020F0502020204030204" pitchFamily="34" charset="0"/>
                      </a:endParaRPr>
                    </a:p>
                  </a:txBody>
                  <a:tcPr marL="6558" marR="6558" marT="6558" marB="0" anchor="b"/>
                </a:tc>
                <a:tc>
                  <a:txBody>
                    <a:bodyPr/>
                    <a:lstStyle/>
                    <a:p>
                      <a:pPr algn="l" fontAlgn="b"/>
                      <a:r>
                        <a:rPr lang="en-ZA" sz="1100" b="1" u="none" strike="noStrike" dirty="0">
                          <a:effectLst/>
                        </a:rPr>
                        <a:t>2020/21</a:t>
                      </a:r>
                      <a:endParaRPr lang="en-ZA" sz="1100" b="1" i="0" u="none" strike="noStrike" dirty="0">
                        <a:solidFill>
                          <a:srgbClr val="000000"/>
                        </a:solidFill>
                        <a:effectLst/>
                        <a:latin typeface="Calibri" panose="020F0502020204030204" pitchFamily="34" charset="0"/>
                      </a:endParaRPr>
                    </a:p>
                  </a:txBody>
                  <a:tcPr marL="6558" marR="6558" marT="6558" marB="0" anchor="b"/>
                </a:tc>
                <a:tc>
                  <a:txBody>
                    <a:bodyPr/>
                    <a:lstStyle/>
                    <a:p>
                      <a:pPr algn="l" fontAlgn="b"/>
                      <a:r>
                        <a:rPr lang="en-ZA" sz="1100" b="1" u="none" strike="noStrike" dirty="0">
                          <a:effectLst/>
                        </a:rPr>
                        <a:t>2021/22</a:t>
                      </a:r>
                      <a:endParaRPr lang="en-ZA" sz="1100" b="1" i="0" u="none" strike="noStrike" dirty="0">
                        <a:solidFill>
                          <a:srgbClr val="000000"/>
                        </a:solidFill>
                        <a:effectLst/>
                        <a:latin typeface="Calibri" panose="020F0502020204030204" pitchFamily="34" charset="0"/>
                      </a:endParaRPr>
                    </a:p>
                  </a:txBody>
                  <a:tcPr marL="6558" marR="6558" marT="6558" marB="0" anchor="b"/>
                </a:tc>
                <a:tc>
                  <a:txBody>
                    <a:bodyPr/>
                    <a:lstStyle/>
                    <a:p>
                      <a:pPr algn="l" fontAlgn="b"/>
                      <a:r>
                        <a:rPr lang="en-ZA" sz="1100" b="1" u="none" strike="noStrike">
                          <a:effectLst/>
                        </a:rPr>
                        <a:t>2022/23</a:t>
                      </a:r>
                      <a:endParaRPr lang="en-ZA" sz="1100" b="1"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1188585825"/>
                  </a:ext>
                </a:extLst>
              </a:tr>
              <a:tr h="146588">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ctr" fontAlgn="b"/>
                      <a:r>
                        <a:rPr lang="en-ZA" sz="1100" b="1" u="none" strike="noStrike">
                          <a:effectLst/>
                        </a:rPr>
                        <a:t>%</a:t>
                      </a:r>
                      <a:endParaRPr lang="en-ZA" sz="1100" b="1" i="0" u="none" strike="noStrike">
                        <a:solidFill>
                          <a:srgbClr val="000000"/>
                        </a:solidFill>
                        <a:effectLst/>
                        <a:latin typeface="Calibri" panose="020F0502020204030204" pitchFamily="34" charset="0"/>
                      </a:endParaRPr>
                    </a:p>
                  </a:txBody>
                  <a:tcPr marL="6558" marR="6558" marT="6558" marB="0" anchor="b"/>
                </a:tc>
                <a:tc>
                  <a:txBody>
                    <a:bodyPr/>
                    <a:lstStyle/>
                    <a:p>
                      <a:pPr algn="ctr" fontAlgn="b"/>
                      <a:r>
                        <a:rPr lang="en-ZA" sz="1100" b="1" u="none" strike="noStrike" dirty="0">
                          <a:effectLst/>
                        </a:rPr>
                        <a:t>%</a:t>
                      </a:r>
                      <a:endParaRPr lang="en-ZA" sz="1100" b="1" i="0" u="none" strike="noStrike" dirty="0">
                        <a:solidFill>
                          <a:srgbClr val="000000"/>
                        </a:solidFill>
                        <a:effectLst/>
                        <a:latin typeface="Calibri" panose="020F0502020204030204" pitchFamily="34" charset="0"/>
                      </a:endParaRPr>
                    </a:p>
                  </a:txBody>
                  <a:tcPr marL="6558" marR="6558" marT="6558" marB="0" anchor="b"/>
                </a:tc>
                <a:tc>
                  <a:txBody>
                    <a:bodyPr/>
                    <a:lstStyle/>
                    <a:p>
                      <a:pPr algn="ctr" fontAlgn="b"/>
                      <a:r>
                        <a:rPr lang="en-ZA" sz="1100" b="1" u="none" strike="noStrike" dirty="0">
                          <a:effectLst/>
                        </a:rPr>
                        <a:t>%</a:t>
                      </a:r>
                      <a:endParaRPr lang="en-ZA" sz="1100" b="1" i="0" u="none" strike="noStrike" dirty="0">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1391119733"/>
                  </a:ext>
                </a:extLst>
              </a:tr>
              <a:tr h="146588">
                <a:tc>
                  <a:txBody>
                    <a:bodyPr/>
                    <a:lstStyle/>
                    <a:p>
                      <a:pPr algn="l" fontAlgn="b"/>
                      <a:r>
                        <a:rPr lang="en-ZA" sz="1100" u="none" strike="noStrike">
                          <a:effectLst/>
                        </a:rPr>
                        <a:t>Property Rates</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1573351341"/>
                  </a:ext>
                </a:extLst>
              </a:tr>
              <a:tr h="146588">
                <a:tc>
                  <a:txBody>
                    <a:bodyPr/>
                    <a:lstStyle/>
                    <a:p>
                      <a:pPr algn="l" fontAlgn="b"/>
                      <a:r>
                        <a:rPr lang="en-ZA" sz="1100" u="none" strike="noStrike">
                          <a:effectLst/>
                        </a:rPr>
                        <a:t>- Residential</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4,90%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5,30%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5,60%</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2561706230"/>
                  </a:ext>
                </a:extLst>
              </a:tr>
              <a:tr h="146588">
                <a:tc>
                  <a:txBody>
                    <a:bodyPr/>
                    <a:lstStyle/>
                    <a:p>
                      <a:pPr algn="l" fontAlgn="b"/>
                      <a:r>
                        <a:rPr lang="en-ZA" sz="1100" u="none" strike="noStrike">
                          <a:effectLst/>
                        </a:rPr>
                        <a:t>- Non-residential</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4,90%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5,30%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5,60%</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2605735202"/>
                  </a:ext>
                </a:extLst>
              </a:tr>
              <a:tr h="146588">
                <a:tc>
                  <a:txBody>
                    <a:bodyPr/>
                    <a:lstStyle/>
                    <a:p>
                      <a:pPr algn="l" fontAlgn="b"/>
                      <a:r>
                        <a:rPr lang="en-ZA" sz="1100" u="none" strike="noStrike">
                          <a:effectLst/>
                        </a:rPr>
                        <a:t>Sewerage Charges</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1254023088"/>
                  </a:ext>
                </a:extLst>
              </a:tr>
              <a:tr h="146588">
                <a:tc>
                  <a:txBody>
                    <a:bodyPr/>
                    <a:lstStyle/>
                    <a:p>
                      <a:pPr algn="l" fontAlgn="b"/>
                      <a:r>
                        <a:rPr lang="en-ZA" sz="1100" u="none" strike="noStrike">
                          <a:effectLst/>
                        </a:rPr>
                        <a:t>- Residential</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8,30%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6,60%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6,80%</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3654887954"/>
                  </a:ext>
                </a:extLst>
              </a:tr>
              <a:tr h="146588">
                <a:tc>
                  <a:txBody>
                    <a:bodyPr/>
                    <a:lstStyle/>
                    <a:p>
                      <a:pPr algn="l" fontAlgn="b"/>
                      <a:r>
                        <a:rPr lang="en-ZA" sz="1100" u="none" strike="noStrike">
                          <a:effectLst/>
                        </a:rPr>
                        <a:t>- Non-residential</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8,85%</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7,40%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7,50%</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3374599374"/>
                  </a:ext>
                </a:extLst>
              </a:tr>
              <a:tr h="146588">
                <a:tc>
                  <a:txBody>
                    <a:bodyPr/>
                    <a:lstStyle/>
                    <a:p>
                      <a:pPr algn="l" fontAlgn="b"/>
                      <a:r>
                        <a:rPr lang="en-ZA" sz="1100" u="none" strike="noStrike">
                          <a:effectLst/>
                        </a:rPr>
                        <a:t>Refuse Revenue</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526866422"/>
                  </a:ext>
                </a:extLst>
              </a:tr>
              <a:tr h="146588">
                <a:tc>
                  <a:txBody>
                    <a:bodyPr/>
                    <a:lstStyle/>
                    <a:p>
                      <a:pPr algn="l" fontAlgn="b"/>
                      <a:r>
                        <a:rPr lang="en-ZA" sz="1100" u="none" strike="noStrike">
                          <a:effectLst/>
                        </a:rPr>
                        <a:t>- Residential</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1676071828"/>
                  </a:ext>
                </a:extLst>
              </a:tr>
              <a:tr h="146588">
                <a:tc>
                  <a:txBody>
                    <a:bodyPr/>
                    <a:lstStyle/>
                    <a:p>
                      <a:pPr algn="l" fontAlgn="b"/>
                      <a:r>
                        <a:rPr lang="en-ZA" sz="1100" u="none" strike="noStrike">
                          <a:effectLst/>
                        </a:rPr>
                        <a:t>* 0 - 600 Square meters</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7,00%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7,40%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7,80%</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2294401681"/>
                  </a:ext>
                </a:extLst>
              </a:tr>
              <a:tr h="146588">
                <a:tc>
                  <a:txBody>
                    <a:bodyPr/>
                    <a:lstStyle/>
                    <a:p>
                      <a:pPr algn="l" fontAlgn="b"/>
                      <a:r>
                        <a:rPr lang="en-ZA" sz="1100" u="none" strike="noStrike">
                          <a:effectLst/>
                        </a:rPr>
                        <a:t>* 600 - 900 Square meters</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7,50%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7,90%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8,30%</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2651340259"/>
                  </a:ext>
                </a:extLst>
              </a:tr>
              <a:tr h="146588">
                <a:tc>
                  <a:txBody>
                    <a:bodyPr/>
                    <a:lstStyle/>
                    <a:p>
                      <a:pPr algn="l" fontAlgn="b"/>
                      <a:r>
                        <a:rPr lang="en-ZA" sz="1100" u="none" strike="noStrike">
                          <a:effectLst/>
                        </a:rPr>
                        <a:t>* 900 - 1500 Square meters</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8,00%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8,90%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8,80%</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1740517635"/>
                  </a:ext>
                </a:extLst>
              </a:tr>
              <a:tr h="146588">
                <a:tc>
                  <a:txBody>
                    <a:bodyPr/>
                    <a:lstStyle/>
                    <a:p>
                      <a:pPr algn="l" fontAlgn="b"/>
                      <a:r>
                        <a:rPr lang="en-ZA" sz="1100" u="none" strike="noStrike">
                          <a:effectLst/>
                        </a:rPr>
                        <a:t>* 1500 or more Square meters</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9,20%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9,90%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10,00%</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2407369104"/>
                  </a:ext>
                </a:extLst>
              </a:tr>
              <a:tr h="146588">
                <a:tc>
                  <a:txBody>
                    <a:bodyPr/>
                    <a:lstStyle/>
                    <a:p>
                      <a:pPr algn="l" fontAlgn="b"/>
                      <a:r>
                        <a:rPr lang="en-ZA" sz="1100" u="none" strike="noStrike">
                          <a:effectLst/>
                        </a:rPr>
                        <a:t>- Business</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10,20%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11,40%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11,00%</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93178240"/>
                  </a:ext>
                </a:extLst>
              </a:tr>
              <a:tr h="146588">
                <a:tc>
                  <a:txBody>
                    <a:bodyPr/>
                    <a:lstStyle/>
                    <a:p>
                      <a:pPr algn="l" fontAlgn="b"/>
                      <a:r>
                        <a:rPr lang="en-ZA" sz="1100" u="none" strike="noStrike">
                          <a:effectLst/>
                        </a:rPr>
                        <a:t>Water</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2460100550"/>
                  </a:ext>
                </a:extLst>
              </a:tr>
              <a:tr h="146588">
                <a:tc>
                  <a:txBody>
                    <a:bodyPr/>
                    <a:lstStyle/>
                    <a:p>
                      <a:pPr algn="l" fontAlgn="b"/>
                      <a:r>
                        <a:rPr lang="en-ZA" sz="1100" u="none" strike="noStrike">
                          <a:effectLst/>
                        </a:rPr>
                        <a:t>- Residential</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2750284340"/>
                  </a:ext>
                </a:extLst>
              </a:tr>
              <a:tr h="146588">
                <a:tc>
                  <a:txBody>
                    <a:bodyPr/>
                    <a:lstStyle/>
                    <a:p>
                      <a:pPr algn="l" fontAlgn="b"/>
                      <a:r>
                        <a:rPr lang="en-ZA" sz="1100" u="none" strike="noStrike">
                          <a:effectLst/>
                        </a:rPr>
                        <a:t>* 0 - 6 kl</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7,00%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7,16%</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7,62%</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1188317476"/>
                  </a:ext>
                </a:extLst>
              </a:tr>
              <a:tr h="146588">
                <a:tc>
                  <a:txBody>
                    <a:bodyPr/>
                    <a:lstStyle/>
                    <a:p>
                      <a:pPr algn="l" fontAlgn="b"/>
                      <a:r>
                        <a:rPr lang="en-ZA" sz="1100" u="none" strike="noStrike">
                          <a:effectLst/>
                        </a:rPr>
                        <a:t>* 7 - 15 kl</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8,00%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8,18%</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8,71%</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1615574331"/>
                  </a:ext>
                </a:extLst>
              </a:tr>
              <a:tr h="146588">
                <a:tc>
                  <a:txBody>
                    <a:bodyPr/>
                    <a:lstStyle/>
                    <a:p>
                      <a:pPr algn="l" fontAlgn="b"/>
                      <a:r>
                        <a:rPr lang="en-ZA" sz="1100" u="none" strike="noStrike">
                          <a:effectLst/>
                        </a:rPr>
                        <a:t>* 16 - 30 kl</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9,50%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9,71%</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10,34%</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401195226"/>
                  </a:ext>
                </a:extLst>
              </a:tr>
              <a:tr h="146588">
                <a:tc>
                  <a:txBody>
                    <a:bodyPr/>
                    <a:lstStyle/>
                    <a:p>
                      <a:pPr algn="l" fontAlgn="b"/>
                      <a:r>
                        <a:rPr lang="en-ZA" sz="1100" u="none" strike="noStrike">
                          <a:effectLst/>
                        </a:rPr>
                        <a:t>* 31 - 60 kl</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11,50%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11,76%</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12,52%</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1662399470"/>
                  </a:ext>
                </a:extLst>
              </a:tr>
              <a:tr h="146588">
                <a:tc>
                  <a:txBody>
                    <a:bodyPr/>
                    <a:lstStyle/>
                    <a:p>
                      <a:pPr algn="l" fontAlgn="b"/>
                      <a:r>
                        <a:rPr lang="en-ZA" sz="1100" u="none" strike="noStrike">
                          <a:effectLst/>
                        </a:rPr>
                        <a:t>* 61 kl and more</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12,00%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12,27%</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13,07%</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987466165"/>
                  </a:ext>
                </a:extLst>
              </a:tr>
              <a:tr h="146588">
                <a:tc>
                  <a:txBody>
                    <a:bodyPr/>
                    <a:lstStyle/>
                    <a:p>
                      <a:pPr algn="l" fontAlgn="b"/>
                      <a:r>
                        <a:rPr lang="en-ZA" sz="1100" u="none" strike="noStrike">
                          <a:effectLst/>
                        </a:rPr>
                        <a:t>* Fixed Tariff</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10,00%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10,22%</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10,89%</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1778513887"/>
                  </a:ext>
                </a:extLst>
              </a:tr>
              <a:tr h="146588">
                <a:tc>
                  <a:txBody>
                    <a:bodyPr/>
                    <a:lstStyle/>
                    <a:p>
                      <a:pPr algn="l" fontAlgn="b"/>
                      <a:r>
                        <a:rPr lang="en-ZA" sz="1100" u="none" strike="noStrike">
                          <a:effectLst/>
                        </a:rPr>
                        <a:t>- Business</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1201116057"/>
                  </a:ext>
                </a:extLst>
              </a:tr>
              <a:tr h="146588">
                <a:tc>
                  <a:txBody>
                    <a:bodyPr/>
                    <a:lstStyle/>
                    <a:p>
                      <a:pPr algn="l" fontAlgn="b"/>
                      <a:r>
                        <a:rPr lang="en-ZA" sz="1100" u="none" strike="noStrike">
                          <a:effectLst/>
                        </a:rPr>
                        <a:t>* 0 - 60 kl</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8,00%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8,18%</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8,71%</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1119892681"/>
                  </a:ext>
                </a:extLst>
              </a:tr>
              <a:tr h="146588">
                <a:tc>
                  <a:txBody>
                    <a:bodyPr/>
                    <a:lstStyle/>
                    <a:p>
                      <a:pPr algn="l" fontAlgn="b"/>
                      <a:r>
                        <a:rPr lang="en-ZA" sz="1100" u="none" strike="noStrike">
                          <a:effectLst/>
                        </a:rPr>
                        <a:t>* 61 - 100 kl</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10,50%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10,73%</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11,43%</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3485259357"/>
                  </a:ext>
                </a:extLst>
              </a:tr>
              <a:tr h="146588">
                <a:tc>
                  <a:txBody>
                    <a:bodyPr/>
                    <a:lstStyle/>
                    <a:p>
                      <a:pPr algn="l" fontAlgn="b"/>
                      <a:r>
                        <a:rPr lang="en-ZA" sz="1100" u="none" strike="noStrike">
                          <a:effectLst/>
                        </a:rPr>
                        <a:t>* 101 kl and more</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11,00%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11,24%</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11,98%</a:t>
                      </a:r>
                      <a:endParaRPr lang="en-ZA" sz="1100" b="0" i="0" u="none" strike="noStrike">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697938759"/>
                  </a:ext>
                </a:extLst>
              </a:tr>
              <a:tr h="146588">
                <a:tc>
                  <a:txBody>
                    <a:bodyPr/>
                    <a:lstStyle/>
                    <a:p>
                      <a:pPr algn="l" fontAlgn="b"/>
                      <a:r>
                        <a:rPr lang="en-ZA" sz="1100" u="none" strike="noStrike">
                          <a:effectLst/>
                        </a:rPr>
                        <a:t>* Fixed Tariff</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10,00%</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a:effectLst/>
                        </a:rPr>
                        <a:t>10,22%</a:t>
                      </a:r>
                      <a:endParaRPr lang="en-ZA" sz="1100" b="0" i="0" u="none" strike="noStrike">
                        <a:solidFill>
                          <a:srgbClr val="000000"/>
                        </a:solidFill>
                        <a:effectLst/>
                        <a:latin typeface="Calibri" panose="020F0502020204030204" pitchFamily="34" charset="0"/>
                      </a:endParaRPr>
                    </a:p>
                  </a:txBody>
                  <a:tcPr marL="6558" marR="6558" marT="6558" marB="0" anchor="b"/>
                </a:tc>
                <a:tc>
                  <a:txBody>
                    <a:bodyPr/>
                    <a:lstStyle/>
                    <a:p>
                      <a:pPr algn="r" fontAlgn="b"/>
                      <a:r>
                        <a:rPr lang="en-ZA" sz="1100" u="none" strike="noStrike" dirty="0">
                          <a:effectLst/>
                        </a:rPr>
                        <a:t>10,89%</a:t>
                      </a:r>
                      <a:endParaRPr lang="en-ZA" sz="1100" b="0" i="0" u="none" strike="noStrike" dirty="0">
                        <a:solidFill>
                          <a:srgbClr val="000000"/>
                        </a:solidFill>
                        <a:effectLst/>
                        <a:latin typeface="Calibri" panose="020F0502020204030204" pitchFamily="34" charset="0"/>
                      </a:endParaRPr>
                    </a:p>
                  </a:txBody>
                  <a:tcPr marL="6558" marR="6558" marT="6558" marB="0" anchor="b"/>
                </a:tc>
                <a:extLst>
                  <a:ext uri="{0D108BD9-81ED-4DB2-BD59-A6C34878D82A}">
                    <a16:rowId xmlns:a16="http://schemas.microsoft.com/office/drawing/2014/main" val="4272298855"/>
                  </a:ext>
                </a:extLst>
              </a:tr>
            </a:tbl>
          </a:graphicData>
        </a:graphic>
      </p:graphicFrame>
      <p:pic>
        <p:nvPicPr>
          <p:cNvPr id="5" name="Picture 1">
            <a:extLst>
              <a:ext uri="{FF2B5EF4-FFF2-40B4-BE49-F238E27FC236}">
                <a16:creationId xmlns:a16="http://schemas.microsoft.com/office/drawing/2014/main" id="{40B91490-0501-47B0-94B2-EF46BFE72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294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F2146-C40A-49C1-8F68-E7F10A3FAF6A}"/>
              </a:ext>
            </a:extLst>
          </p:cNvPr>
          <p:cNvSpPr>
            <a:spLocks noGrp="1"/>
          </p:cNvSpPr>
          <p:nvPr>
            <p:ph idx="1"/>
          </p:nvPr>
        </p:nvSpPr>
        <p:spPr/>
        <p:txBody>
          <a:bodyPr>
            <a:normAutofit fontScale="92500"/>
          </a:bodyPr>
          <a:lstStyle/>
          <a:p>
            <a:r>
              <a:rPr lang="en-ZA" dirty="0"/>
              <a:t>The following factors were considered in the determination of the increase of the tariffs of property rates by 4.90%:</a:t>
            </a:r>
          </a:p>
          <a:p>
            <a:pPr lvl="1"/>
            <a:r>
              <a:rPr lang="en-ZA" dirty="0"/>
              <a:t>The inflation rate of 4.60% as per Circular 98 issued by National Treasury on 6 December 2019;</a:t>
            </a:r>
          </a:p>
          <a:p>
            <a:pPr lvl="1"/>
            <a:r>
              <a:rPr lang="en-ZA" dirty="0"/>
              <a:t>Consideration of the impact of the growth of the city, new supplementary valuations and outcomes of the objections and appeals process.</a:t>
            </a:r>
          </a:p>
          <a:p>
            <a:r>
              <a:rPr lang="en-ZA" dirty="0"/>
              <a:t>The following factors were considered in the determination of the increase of the tariffs of water by 9.00%:</a:t>
            </a:r>
          </a:p>
          <a:p>
            <a:pPr lvl="1"/>
            <a:r>
              <a:rPr lang="en-ZA" dirty="0"/>
              <a:t>The inflation rate of 4.60% as per Circular 98 issued by National Treasury on 6 December 2019;</a:t>
            </a:r>
          </a:p>
          <a:p>
            <a:pPr lvl="1"/>
            <a:r>
              <a:rPr lang="en-ZA" dirty="0"/>
              <a:t>The increase in costs from </a:t>
            </a:r>
            <a:r>
              <a:rPr lang="en-ZA" dirty="0" err="1"/>
              <a:t>Bloemwater</a:t>
            </a:r>
            <a:r>
              <a:rPr lang="en-ZA" dirty="0"/>
              <a:t> is expected to be 9.00% for bulk water. Bulk water is the main driver in costs for water. In addition, thereto, the total expected costs for water service are R 1.771 billion, which is significantly higher than expected revenue of R 983.100 million. A further increase of 4.40% is required.</a:t>
            </a:r>
          </a:p>
          <a:p>
            <a:endParaRPr lang="en-ZA" dirty="0"/>
          </a:p>
          <a:p>
            <a:pPr algn="just">
              <a:buFontTx/>
              <a:buChar char="-"/>
            </a:pPr>
            <a:endParaRPr lang="en-ZA" dirty="0"/>
          </a:p>
          <a:p>
            <a:endParaRPr lang="en-ZA" dirty="0"/>
          </a:p>
        </p:txBody>
      </p:sp>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a:xfrm>
            <a:off x="380999" y="436076"/>
            <a:ext cx="8381260" cy="1054394"/>
          </a:xfrm>
        </p:spPr>
        <p:txBody>
          <a:bodyPr/>
          <a:lstStyle/>
          <a:p>
            <a:pPr algn="l"/>
            <a:r>
              <a:rPr lang="en-ZA" i="1" dirty="0"/>
              <a:t>Reasons for </a:t>
            </a:r>
            <a:br>
              <a:rPr lang="en-ZA" i="1" dirty="0"/>
            </a:br>
            <a:r>
              <a:rPr lang="en-ZA" i="1" dirty="0"/>
              <a:t>tariff increases</a:t>
            </a:r>
            <a:br>
              <a:rPr lang="en-ZA" i="1" dirty="0"/>
            </a:br>
            <a:endParaRPr lang="en-ZA" dirty="0"/>
          </a:p>
        </p:txBody>
      </p:sp>
      <p:pic>
        <p:nvPicPr>
          <p:cNvPr id="5" name="Picture 1">
            <a:extLst>
              <a:ext uri="{FF2B5EF4-FFF2-40B4-BE49-F238E27FC236}">
                <a16:creationId xmlns:a16="http://schemas.microsoft.com/office/drawing/2014/main" id="{BB1207D2-A6FB-4C12-9874-35D17742D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905" y="317183"/>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74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F2146-C40A-49C1-8F68-E7F10A3FAF6A}"/>
              </a:ext>
            </a:extLst>
          </p:cNvPr>
          <p:cNvSpPr>
            <a:spLocks noGrp="1"/>
          </p:cNvSpPr>
          <p:nvPr>
            <p:ph idx="1"/>
          </p:nvPr>
        </p:nvSpPr>
        <p:spPr/>
        <p:txBody>
          <a:bodyPr>
            <a:normAutofit/>
          </a:bodyPr>
          <a:lstStyle/>
          <a:p>
            <a:r>
              <a:rPr lang="en-ZA" i="1" dirty="0"/>
              <a:t>As per the IMF Forecasts, SA’s growth is expected to be lower by 6,60% due to COVID-19</a:t>
            </a:r>
          </a:p>
          <a:p>
            <a:r>
              <a:rPr lang="en-ZA" i="1" dirty="0"/>
              <a:t>The SARB expects the economy to contract by 6,10% during 2021 and other sources expects the economy to contract by even as much as 10% and higher</a:t>
            </a:r>
          </a:p>
          <a:p>
            <a:r>
              <a:rPr lang="en-ZA" i="1" dirty="0"/>
              <a:t>The Free State economy is expected to contract at a rate greater than the SA economy due to higher unemployment and lower growth</a:t>
            </a:r>
          </a:p>
          <a:p>
            <a:r>
              <a:rPr lang="en-ZA" i="1" dirty="0"/>
              <a:t>The projected growth of </a:t>
            </a:r>
            <a:r>
              <a:rPr lang="en-ZA" i="1" dirty="0" err="1"/>
              <a:t>Mangaung</a:t>
            </a:r>
            <a:r>
              <a:rPr lang="en-ZA" i="1" dirty="0"/>
              <a:t> is therefore expected between -8,00% and -10,00% due to COVID-19</a:t>
            </a:r>
          </a:p>
          <a:p>
            <a:pPr algn="just">
              <a:buFontTx/>
              <a:buChar char="-"/>
            </a:pPr>
            <a:endParaRPr lang="en-ZA" dirty="0"/>
          </a:p>
          <a:p>
            <a:pPr algn="just">
              <a:buFontTx/>
              <a:buChar char="-"/>
            </a:pPr>
            <a:endParaRPr lang="en-ZA" dirty="0"/>
          </a:p>
          <a:p>
            <a:endParaRPr lang="en-ZA" dirty="0"/>
          </a:p>
        </p:txBody>
      </p:sp>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PRELIMINARY ESTIMATIONS</a:t>
            </a:r>
            <a:br>
              <a:rPr lang="en-ZA" i="1" dirty="0"/>
            </a:br>
            <a:r>
              <a:rPr lang="en-ZA" i="1" dirty="0"/>
              <a:t>COVID-19 IMPACT</a:t>
            </a:r>
            <a:br>
              <a:rPr lang="en-ZA" i="1" dirty="0"/>
            </a:br>
            <a:endParaRPr lang="en-ZA" dirty="0"/>
          </a:p>
        </p:txBody>
      </p:sp>
      <p:pic>
        <p:nvPicPr>
          <p:cNvPr id="5" name="Picture 1">
            <a:extLst>
              <a:ext uri="{FF2B5EF4-FFF2-40B4-BE49-F238E27FC236}">
                <a16:creationId xmlns:a16="http://schemas.microsoft.com/office/drawing/2014/main" id="{F3D75EDF-F05B-4B17-B497-F28C2A88E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288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F2146-C40A-49C1-8F68-E7F10A3FAF6A}"/>
              </a:ext>
            </a:extLst>
          </p:cNvPr>
          <p:cNvSpPr>
            <a:spLocks noGrp="1"/>
          </p:cNvSpPr>
          <p:nvPr>
            <p:ph idx="1"/>
          </p:nvPr>
        </p:nvSpPr>
        <p:spPr/>
        <p:txBody>
          <a:bodyPr>
            <a:normAutofit fontScale="92500" lnSpcReduction="10000"/>
          </a:bodyPr>
          <a:lstStyle/>
          <a:p>
            <a:r>
              <a:rPr lang="en-ZA" dirty="0"/>
              <a:t>The following factors were considered in the determination of the increase of the tariffs of sanitation by 8.50%:</a:t>
            </a:r>
          </a:p>
          <a:p>
            <a:pPr lvl="1"/>
            <a:r>
              <a:rPr lang="en-ZA" dirty="0"/>
              <a:t>The inflation rate of 4.60% as per Circular 98 issued by National Treasury on 6 December 2019;</a:t>
            </a:r>
          </a:p>
          <a:p>
            <a:pPr lvl="1"/>
            <a:r>
              <a:rPr lang="en-ZA" dirty="0"/>
              <a:t>The projected costs for the sanitation service are R 623,592 million which is significantly higher than expected revenue of R 364,526 million. To move towards achieving cost recovery, a further increase of 3.90% is thus required.</a:t>
            </a:r>
          </a:p>
          <a:p>
            <a:r>
              <a:rPr lang="en-ZA" dirty="0"/>
              <a:t>The following factors were considered in the determination of the increase of the tariffs of refuse by 8.09%:</a:t>
            </a:r>
          </a:p>
          <a:p>
            <a:pPr lvl="1"/>
            <a:r>
              <a:rPr lang="en-ZA" dirty="0"/>
              <a:t>The inflation rate of 4.60% as per Circular 98 issued by National Treasury on 6 December 2019;</a:t>
            </a:r>
          </a:p>
          <a:p>
            <a:pPr lvl="1"/>
            <a:r>
              <a:rPr lang="en-ZA" dirty="0"/>
              <a:t>The projected costs for the refuse service are R 366,716 million which is significantly higher than expected revenue of R 148,264 million. To move towards achieving cost recovery, a further increase of 3.49% is thus required.</a:t>
            </a:r>
          </a:p>
          <a:p>
            <a:endParaRPr lang="en-ZA" dirty="0"/>
          </a:p>
          <a:p>
            <a:endParaRPr lang="en-ZA" dirty="0"/>
          </a:p>
          <a:p>
            <a:pPr algn="just">
              <a:buFontTx/>
              <a:buChar char="-"/>
            </a:pPr>
            <a:endParaRPr lang="en-ZA" dirty="0"/>
          </a:p>
          <a:p>
            <a:endParaRPr lang="en-ZA" dirty="0"/>
          </a:p>
        </p:txBody>
      </p:sp>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a:xfrm>
            <a:off x="354975" y="422879"/>
            <a:ext cx="8381260" cy="1054394"/>
          </a:xfrm>
        </p:spPr>
        <p:txBody>
          <a:bodyPr/>
          <a:lstStyle/>
          <a:p>
            <a:pPr algn="l"/>
            <a:r>
              <a:rPr lang="en-ZA" i="1" dirty="0"/>
              <a:t>Reasons for tariff </a:t>
            </a:r>
            <a:br>
              <a:rPr lang="en-ZA" i="1" dirty="0"/>
            </a:br>
            <a:r>
              <a:rPr lang="en-ZA" i="1" dirty="0"/>
              <a:t>increases</a:t>
            </a:r>
            <a:br>
              <a:rPr lang="en-ZA" i="1" dirty="0"/>
            </a:br>
            <a:endParaRPr lang="en-ZA" dirty="0"/>
          </a:p>
        </p:txBody>
      </p:sp>
      <p:pic>
        <p:nvPicPr>
          <p:cNvPr id="5" name="Picture 1">
            <a:extLst>
              <a:ext uri="{FF2B5EF4-FFF2-40B4-BE49-F238E27FC236}">
                <a16:creationId xmlns:a16="http://schemas.microsoft.com/office/drawing/2014/main" id="{78A40C4C-D786-4956-8756-A5C7EC657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134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F2146-C40A-49C1-8F68-E7F10A3FAF6A}"/>
              </a:ext>
            </a:extLst>
          </p:cNvPr>
          <p:cNvSpPr>
            <a:spLocks noGrp="1"/>
          </p:cNvSpPr>
          <p:nvPr>
            <p:ph idx="1"/>
          </p:nvPr>
        </p:nvSpPr>
        <p:spPr/>
        <p:txBody>
          <a:bodyPr>
            <a:normAutofit fontScale="85000" lnSpcReduction="10000"/>
          </a:bodyPr>
          <a:lstStyle/>
          <a:p>
            <a:pPr algn="just">
              <a:buFontTx/>
              <a:buChar char="-"/>
            </a:pPr>
            <a:r>
              <a:rPr lang="en-ZA" dirty="0"/>
              <a:t>Zero-based budgeting for all major revenue services</a:t>
            </a:r>
          </a:p>
          <a:p>
            <a:pPr algn="just">
              <a:buFontTx/>
              <a:buChar char="-"/>
            </a:pPr>
            <a:r>
              <a:rPr lang="en-ZA" dirty="0"/>
              <a:t>Costing has been performed on all major services and informs tariff increases</a:t>
            </a:r>
          </a:p>
          <a:p>
            <a:pPr algn="just">
              <a:buFontTx/>
              <a:buChar char="-"/>
            </a:pPr>
            <a:r>
              <a:rPr lang="en-ZA" dirty="0"/>
              <a:t>For Property Rates, budgeting based on disaggregated valuation roll, objections and appeals, implementation of general/supplementary valuation roll and growth parameters for the city</a:t>
            </a:r>
          </a:p>
          <a:p>
            <a:pPr algn="just">
              <a:buFontTx/>
              <a:buChar char="-"/>
            </a:pPr>
            <a:r>
              <a:rPr lang="en-ZA" dirty="0"/>
              <a:t>For Sanitation, budgeting based on disaggregated valuation roll (Sanitation based on market values), services linked to accounts, implementation of general/supplementary valuation roll and growth parameters of the City</a:t>
            </a:r>
          </a:p>
          <a:p>
            <a:pPr algn="just">
              <a:buFontTx/>
              <a:buChar char="-"/>
            </a:pPr>
            <a:r>
              <a:rPr lang="en-ZA" dirty="0"/>
              <a:t>For refuse, budgeting based on disaggregated valuation roll (based on erf sizes), services linked to accounts and growth parameters of the city</a:t>
            </a:r>
          </a:p>
          <a:p>
            <a:pPr algn="just">
              <a:buFontTx/>
              <a:buChar char="-"/>
            </a:pPr>
            <a:r>
              <a:rPr lang="en-ZA" dirty="0"/>
              <a:t>For water, budgeting based upon expected water demand, step levels, restriction levels, past history and growth parameters of the city</a:t>
            </a:r>
          </a:p>
          <a:p>
            <a:pPr algn="just">
              <a:buFontTx/>
              <a:buChar char="-"/>
            </a:pPr>
            <a:r>
              <a:rPr lang="en-ZA" dirty="0">
                <a:highlight>
                  <a:srgbClr val="FFFF00"/>
                </a:highlight>
              </a:rPr>
              <a:t>For electricity, budgeting based upon electricity demand, NERSA directives, step levels and growth parameters of the city</a:t>
            </a:r>
          </a:p>
          <a:p>
            <a:pPr algn="just">
              <a:buFontTx/>
              <a:buChar char="-"/>
            </a:pPr>
            <a:endParaRPr lang="en-ZA" dirty="0"/>
          </a:p>
          <a:p>
            <a:endParaRPr lang="en-ZA" dirty="0"/>
          </a:p>
        </p:txBody>
      </p:sp>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CONSIDERATIONS FOR </a:t>
            </a:r>
            <a:br>
              <a:rPr lang="en-ZA" i="1" dirty="0"/>
            </a:br>
            <a:r>
              <a:rPr lang="en-ZA" i="1" dirty="0"/>
              <a:t>REVENUE BUDGETING</a:t>
            </a:r>
            <a:br>
              <a:rPr lang="en-ZA" i="1" dirty="0"/>
            </a:br>
            <a:endParaRPr lang="en-ZA" dirty="0"/>
          </a:p>
        </p:txBody>
      </p:sp>
      <p:pic>
        <p:nvPicPr>
          <p:cNvPr id="5" name="Picture 1">
            <a:extLst>
              <a:ext uri="{FF2B5EF4-FFF2-40B4-BE49-F238E27FC236}">
                <a16:creationId xmlns:a16="http://schemas.microsoft.com/office/drawing/2014/main" id="{06C9DCDA-61B5-4C64-8FDB-5DBD5E2DE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41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RECONCILIATION OF REVENUE</a:t>
            </a:r>
            <a:br>
              <a:rPr lang="en-ZA" i="1" dirty="0"/>
            </a:br>
            <a:r>
              <a:rPr lang="en-ZA" i="1" dirty="0"/>
              <a:t>PROPERTY RATES</a:t>
            </a:r>
            <a:endParaRPr lang="en-ZA" dirty="0"/>
          </a:p>
        </p:txBody>
      </p:sp>
      <p:graphicFrame>
        <p:nvGraphicFramePr>
          <p:cNvPr id="9" name="Table 8">
            <a:extLst>
              <a:ext uri="{FF2B5EF4-FFF2-40B4-BE49-F238E27FC236}">
                <a16:creationId xmlns:a16="http://schemas.microsoft.com/office/drawing/2014/main" id="{4B70841C-80C9-4BC0-82A4-97B793130DDA}"/>
              </a:ext>
            </a:extLst>
          </p:cNvPr>
          <p:cNvGraphicFramePr>
            <a:graphicFrameLocks noGrp="1"/>
          </p:cNvGraphicFramePr>
          <p:nvPr>
            <p:extLst>
              <p:ext uri="{D42A27DB-BD31-4B8C-83A1-F6EECF244321}">
                <p14:modId xmlns:p14="http://schemas.microsoft.com/office/powerpoint/2010/main" val="2322975076"/>
              </p:ext>
            </p:extLst>
          </p:nvPr>
        </p:nvGraphicFramePr>
        <p:xfrm>
          <a:off x="1619672" y="2097638"/>
          <a:ext cx="5688631" cy="2987547"/>
        </p:xfrm>
        <a:graphic>
          <a:graphicData uri="http://schemas.openxmlformats.org/drawingml/2006/table">
            <a:tbl>
              <a:tblPr>
                <a:tableStyleId>{5C22544A-7EE6-4342-B048-85BDC9FD1C3A}</a:tableStyleId>
              </a:tblPr>
              <a:tblGrid>
                <a:gridCol w="3001750">
                  <a:extLst>
                    <a:ext uri="{9D8B030D-6E8A-4147-A177-3AD203B41FA5}">
                      <a16:colId xmlns:a16="http://schemas.microsoft.com/office/drawing/2014/main" val="1614819044"/>
                    </a:ext>
                  </a:extLst>
                </a:gridCol>
                <a:gridCol w="1679301">
                  <a:extLst>
                    <a:ext uri="{9D8B030D-6E8A-4147-A177-3AD203B41FA5}">
                      <a16:colId xmlns:a16="http://schemas.microsoft.com/office/drawing/2014/main" val="3854639888"/>
                    </a:ext>
                  </a:extLst>
                </a:gridCol>
                <a:gridCol w="1007580">
                  <a:extLst>
                    <a:ext uri="{9D8B030D-6E8A-4147-A177-3AD203B41FA5}">
                      <a16:colId xmlns:a16="http://schemas.microsoft.com/office/drawing/2014/main" val="2018817738"/>
                    </a:ext>
                  </a:extLst>
                </a:gridCol>
              </a:tblGrid>
              <a:tr h="251296">
                <a:tc>
                  <a:txBody>
                    <a:bodyPr/>
                    <a:lstStyle/>
                    <a:p>
                      <a:pPr algn="l" fontAlgn="b"/>
                      <a:r>
                        <a:rPr lang="en-ZA" sz="1400" u="sng" strike="noStrike">
                          <a:effectLst/>
                        </a:rPr>
                        <a:t>Rates Recon:</a:t>
                      </a:r>
                      <a:endParaRPr lang="en-ZA" sz="1400" b="1" i="0" u="sng"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400" u="none" strike="noStrike">
                          <a:effectLst/>
                        </a:rPr>
                        <a:t>Amounts</a:t>
                      </a:r>
                      <a:endParaRPr lang="en-ZA"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400" u="none" strike="noStrike">
                          <a:effectLst/>
                        </a:rPr>
                        <a:t>%</a:t>
                      </a:r>
                      <a:endParaRPr lang="en-ZA"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90189968"/>
                  </a:ext>
                </a:extLst>
              </a:tr>
              <a:tr h="251296">
                <a:tc>
                  <a:txBody>
                    <a:bodyPr/>
                    <a:lstStyle/>
                    <a:p>
                      <a:pPr algn="l" fontAlgn="b"/>
                      <a:r>
                        <a:rPr lang="en-ZA" sz="1400" u="none" strike="noStrike" dirty="0">
                          <a:effectLst/>
                        </a:rPr>
                        <a:t>Adjustment Budget</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1'266'537'837</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25472879"/>
                  </a:ext>
                </a:extLst>
              </a:tr>
              <a:tr h="251296">
                <a:tc>
                  <a:txBody>
                    <a:bodyPr/>
                    <a:lstStyle/>
                    <a:p>
                      <a:pPr algn="l" fontAlgn="b"/>
                      <a:r>
                        <a:rPr lang="en-ZA" sz="1400" u="none" strike="noStrike">
                          <a:effectLst/>
                        </a:rPr>
                        <a:t>Increase in tariff</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62'060'354</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4,90%</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6626863"/>
                  </a:ext>
                </a:extLst>
              </a:tr>
              <a:tr h="483354">
                <a:tc>
                  <a:txBody>
                    <a:bodyPr/>
                    <a:lstStyle/>
                    <a:p>
                      <a:pPr algn="l" fontAlgn="b"/>
                      <a:r>
                        <a:rPr lang="en-ZA" sz="1400" u="none" strike="noStrike">
                          <a:effectLst/>
                        </a:rPr>
                        <a:t>Allowance of 5%</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dirty="0">
                          <a:effectLst/>
                        </a:rPr>
                        <a:t>           (5'446’113)</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dirty="0">
                          <a:effectLst/>
                        </a:rPr>
                        <a:t>-0,43%</a:t>
                      </a:r>
                      <a:endParaRPr lang="en-ZA"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4352272"/>
                  </a:ext>
                </a:extLst>
              </a:tr>
              <a:tr h="251296">
                <a:tc>
                  <a:txBody>
                    <a:bodyPr/>
                    <a:lstStyle/>
                    <a:p>
                      <a:pPr algn="l" fontAlgn="b"/>
                      <a:r>
                        <a:rPr lang="en-ZA" sz="1400" u="none" strike="noStrike">
                          <a:effectLst/>
                        </a:rPr>
                        <a:t>New Supplementaries</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33'309'945</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2,63%</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35536386"/>
                  </a:ext>
                </a:extLst>
              </a:tr>
              <a:tr h="483354">
                <a:tc>
                  <a:txBody>
                    <a:bodyPr/>
                    <a:lstStyle/>
                    <a:p>
                      <a:pPr algn="l" fontAlgn="b"/>
                      <a:r>
                        <a:rPr lang="en-ZA" sz="1400" u="none" strike="noStrike" dirty="0">
                          <a:effectLst/>
                        </a:rPr>
                        <a:t>Properties exceeding threshold</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10'992'378</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0,87%</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48320322"/>
                  </a:ext>
                </a:extLst>
              </a:tr>
              <a:tr h="251296">
                <a:tc>
                  <a:txBody>
                    <a:bodyPr/>
                    <a:lstStyle/>
                    <a:p>
                      <a:pPr algn="l" fontAlgn="b"/>
                      <a:r>
                        <a:rPr lang="en-ZA" sz="1400" u="none" strike="noStrike">
                          <a:effectLst/>
                        </a:rPr>
                        <a:t>Growth of the City</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8'865'765</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0,70%</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55278252"/>
                  </a:ext>
                </a:extLst>
              </a:tr>
              <a:tr h="251296">
                <a:tc>
                  <a:txBody>
                    <a:bodyPr/>
                    <a:lstStyle/>
                    <a:p>
                      <a:pPr algn="l" fontAlgn="b"/>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1'376'320'166</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8,67%</a:t>
                      </a:r>
                      <a:endParaRPr lang="en-ZA"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30489990"/>
                  </a:ext>
                </a:extLst>
              </a:tr>
              <a:tr h="251296">
                <a:tc>
                  <a:txBody>
                    <a:bodyPr/>
                    <a:lstStyle/>
                    <a:p>
                      <a:pPr algn="l" fontAlgn="b"/>
                      <a:r>
                        <a:rPr lang="en-ZA" sz="1400" u="none" strike="noStrike">
                          <a:effectLst/>
                        </a:rPr>
                        <a:t>2020/21 Budget</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1'376'320'166</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8,67%</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018237"/>
                  </a:ext>
                </a:extLst>
              </a:tr>
              <a:tr h="261767">
                <a:tc>
                  <a:txBody>
                    <a:bodyPr/>
                    <a:lstStyle/>
                    <a:p>
                      <a:pPr algn="l" fontAlgn="b"/>
                      <a:r>
                        <a:rPr lang="en-ZA" sz="1400" u="none" strike="noStrike">
                          <a:effectLst/>
                        </a:rPr>
                        <a:t>Difference</a:t>
                      </a:r>
                      <a:endParaRPr lang="en-ZA" sz="14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0</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0,00%</a:t>
                      </a:r>
                      <a:endParaRPr lang="en-ZA"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90841911"/>
                  </a:ext>
                </a:extLst>
              </a:tr>
            </a:tbl>
          </a:graphicData>
        </a:graphic>
      </p:graphicFrame>
      <p:pic>
        <p:nvPicPr>
          <p:cNvPr id="5" name="Picture 1">
            <a:extLst>
              <a:ext uri="{FF2B5EF4-FFF2-40B4-BE49-F238E27FC236}">
                <a16:creationId xmlns:a16="http://schemas.microsoft.com/office/drawing/2014/main" id="{933579E9-46BD-4EFB-BCEC-998FF8DAC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64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23</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RECONCILIATION OF REVENUE</a:t>
            </a:r>
            <a:br>
              <a:rPr lang="en-ZA" i="1" dirty="0"/>
            </a:br>
            <a:r>
              <a:rPr lang="en-ZA" i="1" dirty="0"/>
              <a:t>SANITATION</a:t>
            </a:r>
            <a:endParaRPr lang="en-ZA" dirty="0"/>
          </a:p>
        </p:txBody>
      </p:sp>
      <p:graphicFrame>
        <p:nvGraphicFramePr>
          <p:cNvPr id="2" name="Table 1">
            <a:extLst>
              <a:ext uri="{FF2B5EF4-FFF2-40B4-BE49-F238E27FC236}">
                <a16:creationId xmlns:a16="http://schemas.microsoft.com/office/drawing/2014/main" id="{B8BC63BF-A30C-46DD-8916-2F8B0D8513AB}"/>
              </a:ext>
            </a:extLst>
          </p:cNvPr>
          <p:cNvGraphicFramePr>
            <a:graphicFrameLocks noGrp="1"/>
          </p:cNvGraphicFramePr>
          <p:nvPr>
            <p:extLst>
              <p:ext uri="{D42A27DB-BD31-4B8C-83A1-F6EECF244321}">
                <p14:modId xmlns:p14="http://schemas.microsoft.com/office/powerpoint/2010/main" val="2858616995"/>
              </p:ext>
            </p:extLst>
          </p:nvPr>
        </p:nvGraphicFramePr>
        <p:xfrm>
          <a:off x="971600" y="2276872"/>
          <a:ext cx="5256584" cy="2563379"/>
        </p:xfrm>
        <a:graphic>
          <a:graphicData uri="http://schemas.openxmlformats.org/drawingml/2006/table">
            <a:tbl>
              <a:tblPr>
                <a:tableStyleId>{5C22544A-7EE6-4342-B048-85BDC9FD1C3A}</a:tableStyleId>
              </a:tblPr>
              <a:tblGrid>
                <a:gridCol w="2773770">
                  <a:extLst>
                    <a:ext uri="{9D8B030D-6E8A-4147-A177-3AD203B41FA5}">
                      <a16:colId xmlns:a16="http://schemas.microsoft.com/office/drawing/2014/main" val="184892844"/>
                    </a:ext>
                  </a:extLst>
                </a:gridCol>
                <a:gridCol w="1551759">
                  <a:extLst>
                    <a:ext uri="{9D8B030D-6E8A-4147-A177-3AD203B41FA5}">
                      <a16:colId xmlns:a16="http://schemas.microsoft.com/office/drawing/2014/main" val="3145807640"/>
                    </a:ext>
                  </a:extLst>
                </a:gridCol>
                <a:gridCol w="931055">
                  <a:extLst>
                    <a:ext uri="{9D8B030D-6E8A-4147-A177-3AD203B41FA5}">
                      <a16:colId xmlns:a16="http://schemas.microsoft.com/office/drawing/2014/main" val="3120723991"/>
                    </a:ext>
                  </a:extLst>
                </a:gridCol>
              </a:tblGrid>
              <a:tr h="242277">
                <a:tc>
                  <a:txBody>
                    <a:bodyPr/>
                    <a:lstStyle/>
                    <a:p>
                      <a:pPr algn="l" fontAlgn="b"/>
                      <a:r>
                        <a:rPr lang="en-ZA" sz="1400" u="sng" strike="noStrike">
                          <a:effectLst/>
                        </a:rPr>
                        <a:t>Sanitation Recon:</a:t>
                      </a:r>
                      <a:endParaRPr lang="en-ZA" sz="1400" b="1" i="0" u="sng"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400" u="none" strike="noStrike">
                          <a:effectLst/>
                        </a:rPr>
                        <a:t>Amounts</a:t>
                      </a:r>
                      <a:endParaRPr lang="en-ZA"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400" u="none" strike="noStrike">
                          <a:effectLst/>
                        </a:rPr>
                        <a:t>%</a:t>
                      </a:r>
                      <a:endParaRPr lang="en-ZA"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46752352"/>
                  </a:ext>
                </a:extLst>
              </a:tr>
              <a:tr h="242277">
                <a:tc>
                  <a:txBody>
                    <a:bodyPr/>
                    <a:lstStyle/>
                    <a:p>
                      <a:pPr algn="l" fontAlgn="b"/>
                      <a:r>
                        <a:rPr lang="en-ZA" sz="1400" u="none" strike="noStrike">
                          <a:effectLst/>
                        </a:rPr>
                        <a:t>Adjustment Budget</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327'614'700</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35466863"/>
                  </a:ext>
                </a:extLst>
              </a:tr>
              <a:tr h="242277">
                <a:tc>
                  <a:txBody>
                    <a:bodyPr/>
                    <a:lstStyle/>
                    <a:p>
                      <a:pPr algn="l" fontAlgn="b"/>
                      <a:r>
                        <a:rPr lang="en-ZA" sz="1400" u="none" strike="noStrike">
                          <a:effectLst/>
                        </a:rPr>
                        <a:t>Increase in tariff</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27'847'250</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8,50%</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20385005"/>
                  </a:ext>
                </a:extLst>
              </a:tr>
              <a:tr h="281281">
                <a:tc>
                  <a:txBody>
                    <a:bodyPr/>
                    <a:lstStyle/>
                    <a:p>
                      <a:pPr algn="l" fontAlgn="b"/>
                      <a:r>
                        <a:rPr lang="en-ZA" sz="1400" u="none" strike="noStrike">
                          <a:effectLst/>
                        </a:rPr>
                        <a:t>Allowance of 5%</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400" u="none" strike="noStrike">
                          <a:effectLst/>
                        </a:rPr>
                        <a:t>           -3'915'407 </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-1,20%</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56593108"/>
                  </a:ext>
                </a:extLst>
              </a:tr>
              <a:tr h="242277">
                <a:tc>
                  <a:txBody>
                    <a:bodyPr/>
                    <a:lstStyle/>
                    <a:p>
                      <a:pPr algn="l" fontAlgn="b"/>
                      <a:r>
                        <a:rPr lang="en-ZA" sz="1400" u="none" strike="noStrike">
                          <a:effectLst/>
                        </a:rPr>
                        <a:t>New Supplementaries</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7'862'753</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2,40%</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15493534"/>
                  </a:ext>
                </a:extLst>
              </a:tr>
              <a:tr h="333787">
                <a:tc>
                  <a:txBody>
                    <a:bodyPr/>
                    <a:lstStyle/>
                    <a:p>
                      <a:pPr algn="l" fontAlgn="b"/>
                      <a:r>
                        <a:rPr lang="en-ZA" sz="1400" u="none" strike="noStrike">
                          <a:effectLst/>
                        </a:rPr>
                        <a:t>Properties exceeding threshold</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2'823'747</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0,87%</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52869513"/>
                  </a:ext>
                </a:extLst>
              </a:tr>
              <a:tr h="242277">
                <a:tc>
                  <a:txBody>
                    <a:bodyPr/>
                    <a:lstStyle/>
                    <a:p>
                      <a:pPr algn="l" fontAlgn="b"/>
                      <a:r>
                        <a:rPr lang="en-ZA" sz="1400" u="none" strike="noStrike">
                          <a:effectLst/>
                        </a:rPr>
                        <a:t>Growth of the City</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2'293'303</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0,70%</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90568648"/>
                  </a:ext>
                </a:extLst>
              </a:tr>
              <a:tr h="242277">
                <a:tc>
                  <a:txBody>
                    <a:bodyPr/>
                    <a:lstStyle/>
                    <a:p>
                      <a:pPr algn="l" fontAlgn="b"/>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364'526'345</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11,27%</a:t>
                      </a:r>
                      <a:endParaRPr lang="en-ZA"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38371693"/>
                  </a:ext>
                </a:extLst>
              </a:tr>
              <a:tr h="242277">
                <a:tc>
                  <a:txBody>
                    <a:bodyPr/>
                    <a:lstStyle/>
                    <a:p>
                      <a:pPr algn="l" fontAlgn="b"/>
                      <a:r>
                        <a:rPr lang="en-ZA" sz="1400" u="none" strike="noStrike">
                          <a:effectLst/>
                        </a:rPr>
                        <a:t>2020/21 Budget</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364'526'345</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11,27%</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02825112"/>
                  </a:ext>
                </a:extLst>
              </a:tr>
              <a:tr h="252372">
                <a:tc>
                  <a:txBody>
                    <a:bodyPr/>
                    <a:lstStyle/>
                    <a:p>
                      <a:pPr algn="l" fontAlgn="b"/>
                      <a:r>
                        <a:rPr lang="en-ZA" sz="1400" u="none" strike="noStrike">
                          <a:effectLst/>
                        </a:rPr>
                        <a:t>Difference</a:t>
                      </a:r>
                      <a:endParaRPr lang="en-ZA" sz="14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0</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0,00%</a:t>
                      </a:r>
                      <a:endParaRPr lang="en-ZA"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34672242"/>
                  </a:ext>
                </a:extLst>
              </a:tr>
            </a:tbl>
          </a:graphicData>
        </a:graphic>
      </p:graphicFrame>
      <p:pic>
        <p:nvPicPr>
          <p:cNvPr id="5" name="Picture 1">
            <a:extLst>
              <a:ext uri="{FF2B5EF4-FFF2-40B4-BE49-F238E27FC236}">
                <a16:creationId xmlns:a16="http://schemas.microsoft.com/office/drawing/2014/main" id="{19A25CEC-D355-47CD-A9A0-8087A2325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076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24</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RECONCILIATION OF REVENUE</a:t>
            </a:r>
            <a:br>
              <a:rPr lang="en-ZA" i="1" dirty="0"/>
            </a:br>
            <a:r>
              <a:rPr lang="en-ZA" i="1" dirty="0"/>
              <a:t>REFUSE</a:t>
            </a:r>
            <a:endParaRPr lang="en-ZA" dirty="0"/>
          </a:p>
        </p:txBody>
      </p:sp>
      <p:graphicFrame>
        <p:nvGraphicFramePr>
          <p:cNvPr id="2" name="Table 1">
            <a:extLst>
              <a:ext uri="{FF2B5EF4-FFF2-40B4-BE49-F238E27FC236}">
                <a16:creationId xmlns:a16="http://schemas.microsoft.com/office/drawing/2014/main" id="{C49CB27A-705E-4A49-81F3-F56B749E1C6D}"/>
              </a:ext>
            </a:extLst>
          </p:cNvPr>
          <p:cNvGraphicFramePr>
            <a:graphicFrameLocks noGrp="1"/>
          </p:cNvGraphicFramePr>
          <p:nvPr>
            <p:extLst>
              <p:ext uri="{D42A27DB-BD31-4B8C-83A1-F6EECF244321}">
                <p14:modId xmlns:p14="http://schemas.microsoft.com/office/powerpoint/2010/main" val="2400071072"/>
              </p:ext>
            </p:extLst>
          </p:nvPr>
        </p:nvGraphicFramePr>
        <p:xfrm>
          <a:off x="899592" y="2198640"/>
          <a:ext cx="6048673" cy="2460720"/>
        </p:xfrm>
        <a:graphic>
          <a:graphicData uri="http://schemas.openxmlformats.org/drawingml/2006/table">
            <a:tbl>
              <a:tblPr>
                <a:tableStyleId>{5C22544A-7EE6-4342-B048-85BDC9FD1C3A}</a:tableStyleId>
              </a:tblPr>
              <a:tblGrid>
                <a:gridCol w="3191735">
                  <a:extLst>
                    <a:ext uri="{9D8B030D-6E8A-4147-A177-3AD203B41FA5}">
                      <a16:colId xmlns:a16="http://schemas.microsoft.com/office/drawing/2014/main" val="1202993551"/>
                    </a:ext>
                  </a:extLst>
                </a:gridCol>
                <a:gridCol w="1785586">
                  <a:extLst>
                    <a:ext uri="{9D8B030D-6E8A-4147-A177-3AD203B41FA5}">
                      <a16:colId xmlns:a16="http://schemas.microsoft.com/office/drawing/2014/main" val="1839311358"/>
                    </a:ext>
                  </a:extLst>
                </a:gridCol>
                <a:gridCol w="1071352">
                  <a:extLst>
                    <a:ext uri="{9D8B030D-6E8A-4147-A177-3AD203B41FA5}">
                      <a16:colId xmlns:a16="http://schemas.microsoft.com/office/drawing/2014/main" val="2997726457"/>
                    </a:ext>
                  </a:extLst>
                </a:gridCol>
              </a:tblGrid>
              <a:tr h="275969">
                <a:tc>
                  <a:txBody>
                    <a:bodyPr/>
                    <a:lstStyle/>
                    <a:p>
                      <a:pPr algn="l" fontAlgn="b"/>
                      <a:r>
                        <a:rPr lang="en-ZA" sz="1400" u="sng" strike="noStrike">
                          <a:effectLst/>
                        </a:rPr>
                        <a:t>Refuse Recon:</a:t>
                      </a:r>
                      <a:endParaRPr lang="en-ZA" sz="1400" b="1" i="0" u="sng"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400" u="none" strike="noStrike">
                          <a:effectLst/>
                        </a:rPr>
                        <a:t>Amounts</a:t>
                      </a:r>
                      <a:endParaRPr lang="en-ZA"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400" u="none" strike="noStrike">
                          <a:effectLst/>
                        </a:rPr>
                        <a:t>%</a:t>
                      </a:r>
                      <a:endParaRPr lang="en-ZA"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4920335"/>
                  </a:ext>
                </a:extLst>
              </a:tr>
              <a:tr h="275969">
                <a:tc>
                  <a:txBody>
                    <a:bodyPr/>
                    <a:lstStyle/>
                    <a:p>
                      <a:pPr algn="l" fontAlgn="b"/>
                      <a:r>
                        <a:rPr lang="en-ZA" sz="1400" u="none" strike="noStrike">
                          <a:effectLst/>
                        </a:rPr>
                        <a:t>Adjustment Budget</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135'206'958</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40411805"/>
                  </a:ext>
                </a:extLst>
              </a:tr>
              <a:tr h="275969">
                <a:tc>
                  <a:txBody>
                    <a:bodyPr/>
                    <a:lstStyle/>
                    <a:p>
                      <a:pPr algn="l" fontAlgn="b"/>
                      <a:r>
                        <a:rPr lang="en-ZA" sz="1400" u="none" strike="noStrike">
                          <a:effectLst/>
                        </a:rPr>
                        <a:t>Increase in tariff</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10'938'243</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8,09%</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17987735"/>
                  </a:ext>
                </a:extLst>
              </a:tr>
              <a:tr h="517440">
                <a:tc>
                  <a:txBody>
                    <a:bodyPr/>
                    <a:lstStyle/>
                    <a:p>
                      <a:pPr algn="l" fontAlgn="b"/>
                      <a:r>
                        <a:rPr lang="en-ZA" sz="1400" u="none" strike="noStrike">
                          <a:effectLst/>
                        </a:rPr>
                        <a:t>Properties exceeding threshold</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1'172'785</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0,87%</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91043526"/>
                  </a:ext>
                </a:extLst>
              </a:tr>
              <a:tr h="275969">
                <a:tc>
                  <a:txBody>
                    <a:bodyPr/>
                    <a:lstStyle/>
                    <a:p>
                      <a:pPr algn="l" fontAlgn="b"/>
                      <a:r>
                        <a:rPr lang="en-ZA" sz="1400" u="none" strike="noStrike">
                          <a:effectLst/>
                        </a:rPr>
                        <a:t>Growth of the City</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946'449</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0,70%</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47918735"/>
                  </a:ext>
                </a:extLst>
              </a:tr>
              <a:tr h="275969">
                <a:tc>
                  <a:txBody>
                    <a:bodyPr/>
                    <a:lstStyle/>
                    <a:p>
                      <a:pPr algn="l" fontAlgn="b"/>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148'264'434</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9,66%</a:t>
                      </a:r>
                      <a:endParaRPr lang="en-ZA"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5990536"/>
                  </a:ext>
                </a:extLst>
              </a:tr>
              <a:tr h="275969">
                <a:tc>
                  <a:txBody>
                    <a:bodyPr/>
                    <a:lstStyle/>
                    <a:p>
                      <a:pPr algn="l" fontAlgn="b"/>
                      <a:r>
                        <a:rPr lang="en-ZA" sz="1400" u="none" strike="noStrike">
                          <a:effectLst/>
                        </a:rPr>
                        <a:t>2020/21 Budget</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148'264'434</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9,66%</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77439902"/>
                  </a:ext>
                </a:extLst>
              </a:tr>
              <a:tr h="287466">
                <a:tc>
                  <a:txBody>
                    <a:bodyPr/>
                    <a:lstStyle/>
                    <a:p>
                      <a:pPr algn="l" fontAlgn="b"/>
                      <a:r>
                        <a:rPr lang="en-ZA" sz="1400" u="none" strike="noStrike">
                          <a:effectLst/>
                        </a:rPr>
                        <a:t>Difference</a:t>
                      </a:r>
                      <a:endParaRPr lang="en-ZA" sz="14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0</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0,00%</a:t>
                      </a:r>
                      <a:endParaRPr lang="en-ZA"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7296600"/>
                  </a:ext>
                </a:extLst>
              </a:tr>
            </a:tbl>
          </a:graphicData>
        </a:graphic>
      </p:graphicFrame>
      <p:pic>
        <p:nvPicPr>
          <p:cNvPr id="5" name="Picture 1">
            <a:extLst>
              <a:ext uri="{FF2B5EF4-FFF2-40B4-BE49-F238E27FC236}">
                <a16:creationId xmlns:a16="http://schemas.microsoft.com/office/drawing/2014/main" id="{E5691941-8D3B-47BD-A385-2D17C67A3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055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25</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RECONCILIATION OF REVENUE</a:t>
            </a:r>
            <a:br>
              <a:rPr lang="en-ZA" i="1" dirty="0"/>
            </a:br>
            <a:r>
              <a:rPr lang="en-ZA" i="1" dirty="0"/>
              <a:t>WATER</a:t>
            </a:r>
            <a:endParaRPr lang="en-ZA" dirty="0"/>
          </a:p>
        </p:txBody>
      </p:sp>
      <p:graphicFrame>
        <p:nvGraphicFramePr>
          <p:cNvPr id="2" name="Table 1">
            <a:extLst>
              <a:ext uri="{FF2B5EF4-FFF2-40B4-BE49-F238E27FC236}">
                <a16:creationId xmlns:a16="http://schemas.microsoft.com/office/drawing/2014/main" id="{91E7DF9B-DFCA-408F-B3B7-BD24D34D0019}"/>
              </a:ext>
            </a:extLst>
          </p:cNvPr>
          <p:cNvGraphicFramePr>
            <a:graphicFrameLocks noGrp="1"/>
          </p:cNvGraphicFramePr>
          <p:nvPr>
            <p:extLst>
              <p:ext uri="{D42A27DB-BD31-4B8C-83A1-F6EECF244321}">
                <p14:modId xmlns:p14="http://schemas.microsoft.com/office/powerpoint/2010/main" val="1755630700"/>
              </p:ext>
            </p:extLst>
          </p:nvPr>
        </p:nvGraphicFramePr>
        <p:xfrm>
          <a:off x="1043608" y="2204864"/>
          <a:ext cx="4424821" cy="2240030"/>
        </p:xfrm>
        <a:graphic>
          <a:graphicData uri="http://schemas.openxmlformats.org/drawingml/2006/table">
            <a:tbl>
              <a:tblPr>
                <a:tableStyleId>{5C22544A-7EE6-4342-B048-85BDC9FD1C3A}</a:tableStyleId>
              </a:tblPr>
              <a:tblGrid>
                <a:gridCol w="2334869">
                  <a:extLst>
                    <a:ext uri="{9D8B030D-6E8A-4147-A177-3AD203B41FA5}">
                      <a16:colId xmlns:a16="http://schemas.microsoft.com/office/drawing/2014/main" val="4157660536"/>
                    </a:ext>
                  </a:extLst>
                </a:gridCol>
                <a:gridCol w="1306220">
                  <a:extLst>
                    <a:ext uri="{9D8B030D-6E8A-4147-A177-3AD203B41FA5}">
                      <a16:colId xmlns:a16="http://schemas.microsoft.com/office/drawing/2014/main" val="3885031054"/>
                    </a:ext>
                  </a:extLst>
                </a:gridCol>
                <a:gridCol w="783732">
                  <a:extLst>
                    <a:ext uri="{9D8B030D-6E8A-4147-A177-3AD203B41FA5}">
                      <a16:colId xmlns:a16="http://schemas.microsoft.com/office/drawing/2014/main" val="3271056049"/>
                    </a:ext>
                  </a:extLst>
                </a:gridCol>
              </a:tblGrid>
              <a:tr h="278553">
                <a:tc>
                  <a:txBody>
                    <a:bodyPr/>
                    <a:lstStyle/>
                    <a:p>
                      <a:pPr algn="l" fontAlgn="b"/>
                      <a:r>
                        <a:rPr lang="en-ZA" sz="1400" u="sng" strike="noStrike" dirty="0">
                          <a:effectLst/>
                        </a:rPr>
                        <a:t>Water Recon:</a:t>
                      </a:r>
                      <a:endParaRPr lang="en-ZA" sz="1400" b="1" i="0" u="sng"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400" u="none" strike="noStrike">
                          <a:effectLst/>
                        </a:rPr>
                        <a:t>Amounts</a:t>
                      </a:r>
                      <a:endParaRPr lang="en-ZA"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400" u="none" strike="noStrike">
                          <a:effectLst/>
                        </a:rPr>
                        <a:t>%</a:t>
                      </a:r>
                      <a:endParaRPr lang="en-ZA"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38208150"/>
                  </a:ext>
                </a:extLst>
              </a:tr>
              <a:tr h="278553">
                <a:tc>
                  <a:txBody>
                    <a:bodyPr/>
                    <a:lstStyle/>
                    <a:p>
                      <a:pPr algn="l" fontAlgn="b"/>
                      <a:r>
                        <a:rPr lang="en-ZA" sz="1400" u="none" strike="noStrike" dirty="0">
                          <a:effectLst/>
                        </a:rPr>
                        <a:t>Adjustment Budget</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823'391'629</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2725545"/>
                  </a:ext>
                </a:extLst>
              </a:tr>
              <a:tr h="278553">
                <a:tc>
                  <a:txBody>
                    <a:bodyPr/>
                    <a:lstStyle/>
                    <a:p>
                      <a:pPr algn="l" fontAlgn="b"/>
                      <a:r>
                        <a:rPr lang="en-ZA" sz="1400" u="none" strike="noStrike" dirty="0">
                          <a:effectLst/>
                        </a:rPr>
                        <a:t>Increase in tariff</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74'105'247</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9,00%</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8252634"/>
                  </a:ext>
                </a:extLst>
              </a:tr>
              <a:tr h="278553">
                <a:tc>
                  <a:txBody>
                    <a:bodyPr/>
                    <a:lstStyle/>
                    <a:p>
                      <a:pPr algn="l" fontAlgn="b"/>
                      <a:r>
                        <a:rPr lang="en-ZA" sz="1400" u="none" strike="noStrike" dirty="0">
                          <a:effectLst/>
                        </a:rPr>
                        <a:t>Change from 10 kl to 6 kl</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79'839'024</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9,70%</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12696117"/>
                  </a:ext>
                </a:extLst>
              </a:tr>
              <a:tr h="278553">
                <a:tc>
                  <a:txBody>
                    <a:bodyPr/>
                    <a:lstStyle/>
                    <a:p>
                      <a:pPr algn="l" fontAlgn="b"/>
                      <a:r>
                        <a:rPr lang="en-ZA" sz="1400" u="none" strike="noStrike">
                          <a:effectLst/>
                        </a:rPr>
                        <a:t>Growth of the City</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5'763'741</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a:effectLst/>
                        </a:rPr>
                        <a:t>0,70%</a:t>
                      </a:r>
                      <a:endParaRPr lang="en-ZA"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1891473"/>
                  </a:ext>
                </a:extLst>
              </a:tr>
              <a:tr h="278553">
                <a:tc>
                  <a:txBody>
                    <a:bodyPr/>
                    <a:lstStyle/>
                    <a:p>
                      <a:pPr algn="l" fontAlgn="b"/>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983'099'641</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19,40%</a:t>
                      </a:r>
                      <a:endParaRPr lang="en-ZA"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23549096"/>
                  </a:ext>
                </a:extLst>
              </a:tr>
              <a:tr h="278553">
                <a:tc>
                  <a:txBody>
                    <a:bodyPr/>
                    <a:lstStyle/>
                    <a:p>
                      <a:pPr algn="l" fontAlgn="b"/>
                      <a:r>
                        <a:rPr lang="en-ZA" sz="1400" u="none" strike="noStrike">
                          <a:effectLst/>
                        </a:rPr>
                        <a:t>2020/21 Budget</a:t>
                      </a:r>
                      <a:endParaRPr lang="en-ZA"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dirty="0">
                          <a:effectLst/>
                        </a:rPr>
                        <a:t>983'099'641</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u="none" strike="noStrike" dirty="0">
                          <a:effectLst/>
                        </a:rPr>
                        <a:t>19,40%</a:t>
                      </a:r>
                      <a:endParaRPr lang="en-ZA"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85776226"/>
                  </a:ext>
                </a:extLst>
              </a:tr>
              <a:tr h="290159">
                <a:tc>
                  <a:txBody>
                    <a:bodyPr/>
                    <a:lstStyle/>
                    <a:p>
                      <a:pPr algn="l" fontAlgn="b"/>
                      <a:r>
                        <a:rPr lang="en-ZA" sz="1400" u="none" strike="noStrike">
                          <a:effectLst/>
                        </a:rPr>
                        <a:t>Difference</a:t>
                      </a:r>
                      <a:endParaRPr lang="en-ZA" sz="14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0</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400" b="1" u="none" strike="noStrike" dirty="0">
                          <a:effectLst/>
                        </a:rPr>
                        <a:t>0,00%</a:t>
                      </a:r>
                      <a:endParaRPr lang="en-ZA"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33514224"/>
                  </a:ext>
                </a:extLst>
              </a:tr>
            </a:tbl>
          </a:graphicData>
        </a:graphic>
      </p:graphicFrame>
      <p:pic>
        <p:nvPicPr>
          <p:cNvPr id="5" name="Picture 1">
            <a:extLst>
              <a:ext uri="{FF2B5EF4-FFF2-40B4-BE49-F238E27FC236}">
                <a16:creationId xmlns:a16="http://schemas.microsoft.com/office/drawing/2014/main" id="{27BB7926-E805-4CF6-A6D3-A75067864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599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26</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RECONCILIATION OF REVENUE</a:t>
            </a:r>
            <a:br>
              <a:rPr lang="en-ZA" i="1" dirty="0"/>
            </a:br>
            <a:r>
              <a:rPr lang="en-ZA" i="1" dirty="0"/>
              <a:t>ELECTRICITY</a:t>
            </a:r>
            <a:endParaRPr lang="en-ZA" dirty="0"/>
          </a:p>
        </p:txBody>
      </p:sp>
      <p:pic>
        <p:nvPicPr>
          <p:cNvPr id="5" name="Picture 1">
            <a:extLst>
              <a:ext uri="{FF2B5EF4-FFF2-40B4-BE49-F238E27FC236}">
                <a16:creationId xmlns:a16="http://schemas.microsoft.com/office/drawing/2014/main" id="{27BB7926-E805-4CF6-A6D3-A75067864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279957243"/>
              </p:ext>
            </p:extLst>
          </p:nvPr>
        </p:nvGraphicFramePr>
        <p:xfrm>
          <a:off x="1403648" y="2636912"/>
          <a:ext cx="6480720" cy="2520280"/>
        </p:xfrm>
        <a:graphic>
          <a:graphicData uri="http://schemas.openxmlformats.org/drawingml/2006/table">
            <a:tbl>
              <a:tblPr>
                <a:tableStyleId>{5C22544A-7EE6-4342-B048-85BDC9FD1C3A}</a:tableStyleId>
              </a:tblPr>
              <a:tblGrid>
                <a:gridCol w="2291777">
                  <a:extLst>
                    <a:ext uri="{9D8B030D-6E8A-4147-A177-3AD203B41FA5}">
                      <a16:colId xmlns:a16="http://schemas.microsoft.com/office/drawing/2014/main" val="20000"/>
                    </a:ext>
                  </a:extLst>
                </a:gridCol>
                <a:gridCol w="2777451">
                  <a:extLst>
                    <a:ext uri="{9D8B030D-6E8A-4147-A177-3AD203B41FA5}">
                      <a16:colId xmlns:a16="http://schemas.microsoft.com/office/drawing/2014/main" val="20001"/>
                    </a:ext>
                  </a:extLst>
                </a:gridCol>
                <a:gridCol w="1411492">
                  <a:extLst>
                    <a:ext uri="{9D8B030D-6E8A-4147-A177-3AD203B41FA5}">
                      <a16:colId xmlns:a16="http://schemas.microsoft.com/office/drawing/2014/main" val="20002"/>
                    </a:ext>
                  </a:extLst>
                </a:gridCol>
              </a:tblGrid>
              <a:tr h="587855">
                <a:tc>
                  <a:txBody>
                    <a:bodyPr/>
                    <a:lstStyle/>
                    <a:p>
                      <a:pPr algn="l" rtl="0" fontAlgn="b"/>
                      <a:r>
                        <a:rPr lang="en-ZA" sz="1400" u="sng" strike="noStrike" dirty="0">
                          <a:effectLst/>
                        </a:rPr>
                        <a:t>Electricity Recon:</a:t>
                      </a:r>
                      <a:endParaRPr lang="en-ZA" sz="1400" b="0" i="0" u="sng" strike="noStrike" dirty="0">
                        <a:solidFill>
                          <a:srgbClr val="292934"/>
                        </a:solidFill>
                        <a:effectLst/>
                        <a:latin typeface="Franklin Gothic Medium" panose="020B0603020102020204" pitchFamily="34" charset="0"/>
                      </a:endParaRPr>
                    </a:p>
                  </a:txBody>
                  <a:tcPr marL="4763" marR="4763" marT="4763" marB="0" anchor="b"/>
                </a:tc>
                <a:tc>
                  <a:txBody>
                    <a:bodyPr/>
                    <a:lstStyle/>
                    <a:p>
                      <a:pPr algn="l" rtl="0" fontAlgn="b"/>
                      <a:r>
                        <a:rPr lang="en-ZA" sz="1400" u="none" strike="noStrike">
                          <a:effectLst/>
                        </a:rPr>
                        <a:t>Amounts</a:t>
                      </a:r>
                      <a:endParaRPr lang="en-ZA" sz="1400" b="0" i="0" u="none" strike="noStrike">
                        <a:solidFill>
                          <a:srgbClr val="292934"/>
                        </a:solidFill>
                        <a:effectLst/>
                        <a:latin typeface="Franklin Gothic Medium" panose="020B0603020102020204" pitchFamily="34" charset="0"/>
                      </a:endParaRPr>
                    </a:p>
                  </a:txBody>
                  <a:tcPr marL="4763" marR="4763" marT="4763" marB="0" anchor="b"/>
                </a:tc>
                <a:tc>
                  <a:txBody>
                    <a:bodyPr/>
                    <a:lstStyle/>
                    <a:p>
                      <a:pPr algn="l" rtl="0" fontAlgn="b"/>
                      <a:r>
                        <a:rPr lang="en-ZA" sz="1400" u="none" strike="noStrike">
                          <a:effectLst/>
                        </a:rPr>
                        <a:t>%</a:t>
                      </a:r>
                      <a:endParaRPr lang="en-ZA" sz="1400" b="0" i="0" u="none" strike="noStrike">
                        <a:solidFill>
                          <a:srgbClr val="292934"/>
                        </a:solidFill>
                        <a:effectLst/>
                        <a:latin typeface="Franklin Gothic Medium" panose="020B0603020102020204" pitchFamily="34" charset="0"/>
                      </a:endParaRPr>
                    </a:p>
                  </a:txBody>
                  <a:tcPr marL="4763" marR="4763" marT="4763" marB="0" anchor="b"/>
                </a:tc>
                <a:extLst>
                  <a:ext uri="{0D108BD9-81ED-4DB2-BD59-A6C34878D82A}">
                    <a16:rowId xmlns:a16="http://schemas.microsoft.com/office/drawing/2014/main" val="10000"/>
                  </a:ext>
                </a:extLst>
              </a:tr>
              <a:tr h="378989">
                <a:tc>
                  <a:txBody>
                    <a:bodyPr/>
                    <a:lstStyle/>
                    <a:p>
                      <a:pPr algn="l" rtl="0" fontAlgn="b"/>
                      <a:r>
                        <a:rPr lang="en-ZA" sz="1400" u="none" strike="noStrike">
                          <a:effectLst/>
                        </a:rPr>
                        <a:t>Adjustment Budget</a:t>
                      </a:r>
                      <a:endParaRPr lang="en-ZA" sz="1400" b="0" i="0" u="none" strike="noStrike">
                        <a:solidFill>
                          <a:srgbClr val="292934"/>
                        </a:solidFill>
                        <a:effectLst/>
                        <a:latin typeface="Franklin Gothic Medium" panose="020B0603020102020204" pitchFamily="34" charset="0"/>
                      </a:endParaRPr>
                    </a:p>
                  </a:txBody>
                  <a:tcPr marL="4763" marR="4763" marT="4763" marB="0" anchor="b"/>
                </a:tc>
                <a:tc>
                  <a:txBody>
                    <a:bodyPr/>
                    <a:lstStyle/>
                    <a:p>
                      <a:pPr algn="r" rtl="0" fontAlgn="b"/>
                      <a:r>
                        <a:rPr lang="en-ZA" sz="1400" u="none" strike="noStrike">
                          <a:effectLst/>
                        </a:rPr>
                        <a:t>              2 663 732 947,00 </a:t>
                      </a:r>
                      <a:endParaRPr lang="en-ZA" sz="1400" b="1" i="0" u="none" strike="noStrike">
                        <a:solidFill>
                          <a:srgbClr val="292934"/>
                        </a:solidFill>
                        <a:effectLst/>
                        <a:latin typeface="Franklin Gothic Medium" panose="020B0603020102020204" pitchFamily="34" charset="0"/>
                      </a:endParaRPr>
                    </a:p>
                  </a:txBody>
                  <a:tcPr marL="4763" marR="4763" marT="4763" marB="0" anchor="b"/>
                </a:tc>
                <a:tc>
                  <a:txBody>
                    <a:bodyPr/>
                    <a:lstStyle/>
                    <a:p>
                      <a:pPr algn="l" fontAlgn="b"/>
                      <a:r>
                        <a:rPr lang="en-ZA" sz="1800" u="none" strike="noStrike">
                          <a:effectLst/>
                        </a:rPr>
                        <a:t> </a:t>
                      </a:r>
                      <a:endParaRPr lang="en-ZA" sz="1800" b="0" i="0" u="none" strike="noStrike">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10001"/>
                  </a:ext>
                </a:extLst>
              </a:tr>
              <a:tr h="289296">
                <a:tc>
                  <a:txBody>
                    <a:bodyPr/>
                    <a:lstStyle/>
                    <a:p>
                      <a:pPr algn="l" rtl="0" fontAlgn="b"/>
                      <a:r>
                        <a:rPr lang="en-ZA" sz="1400" u="none" strike="noStrike">
                          <a:effectLst/>
                        </a:rPr>
                        <a:t>Increase in tariff</a:t>
                      </a:r>
                      <a:endParaRPr lang="en-ZA" sz="1400" b="0" i="0" u="none" strike="noStrike">
                        <a:solidFill>
                          <a:srgbClr val="292934"/>
                        </a:solidFill>
                        <a:effectLst/>
                        <a:latin typeface="Franklin Gothic Medium" panose="020B0603020102020204" pitchFamily="34" charset="0"/>
                      </a:endParaRPr>
                    </a:p>
                  </a:txBody>
                  <a:tcPr marL="4763" marR="4763" marT="4763" marB="0" anchor="b"/>
                </a:tc>
                <a:tc>
                  <a:txBody>
                    <a:bodyPr/>
                    <a:lstStyle/>
                    <a:p>
                      <a:pPr algn="r" rtl="0" fontAlgn="b"/>
                      <a:r>
                        <a:rPr lang="en-ZA" sz="1400" u="none" strike="noStrike">
                          <a:effectLst/>
                        </a:rPr>
                        <a:t>                     166 216 935,89 </a:t>
                      </a:r>
                      <a:endParaRPr lang="en-ZA" sz="1400" b="0" i="0" u="none" strike="noStrike">
                        <a:solidFill>
                          <a:srgbClr val="292934"/>
                        </a:solidFill>
                        <a:effectLst/>
                        <a:latin typeface="Franklin Gothic Medium" panose="020B0603020102020204" pitchFamily="34" charset="0"/>
                      </a:endParaRPr>
                    </a:p>
                  </a:txBody>
                  <a:tcPr marL="4763" marR="4763" marT="4763" marB="0" anchor="b"/>
                </a:tc>
                <a:tc>
                  <a:txBody>
                    <a:bodyPr/>
                    <a:lstStyle/>
                    <a:p>
                      <a:pPr algn="r" rtl="0" fontAlgn="b"/>
                      <a:r>
                        <a:rPr lang="en-ZA" sz="1400" u="none" strike="noStrike">
                          <a:effectLst/>
                        </a:rPr>
                        <a:t>6,24%</a:t>
                      </a:r>
                      <a:endParaRPr lang="en-ZA" sz="1400" b="0" i="0" u="none" strike="noStrike">
                        <a:solidFill>
                          <a:srgbClr val="292934"/>
                        </a:solidFill>
                        <a:effectLst/>
                        <a:latin typeface="Franklin Gothic Medium" panose="020B0603020102020204" pitchFamily="34" charset="0"/>
                      </a:endParaRPr>
                    </a:p>
                  </a:txBody>
                  <a:tcPr marL="4763" marR="4763" marT="4763" marB="0" anchor="b"/>
                </a:tc>
                <a:extLst>
                  <a:ext uri="{0D108BD9-81ED-4DB2-BD59-A6C34878D82A}">
                    <a16:rowId xmlns:a16="http://schemas.microsoft.com/office/drawing/2014/main" val="10002"/>
                  </a:ext>
                </a:extLst>
              </a:tr>
              <a:tr h="297296">
                <a:tc>
                  <a:txBody>
                    <a:bodyPr/>
                    <a:lstStyle/>
                    <a:p>
                      <a:pPr algn="l" rtl="0" fontAlgn="b"/>
                      <a:r>
                        <a:rPr lang="en-ZA" sz="1400" u="none" strike="noStrike">
                          <a:effectLst/>
                        </a:rPr>
                        <a:t>Growth of the City</a:t>
                      </a:r>
                      <a:endParaRPr lang="en-ZA" sz="1400" b="0" i="0" u="none" strike="noStrike">
                        <a:solidFill>
                          <a:srgbClr val="292934"/>
                        </a:solidFill>
                        <a:effectLst/>
                        <a:latin typeface="Franklin Gothic Medium" panose="020B0603020102020204" pitchFamily="34" charset="0"/>
                      </a:endParaRPr>
                    </a:p>
                  </a:txBody>
                  <a:tcPr marL="4763" marR="4763" marT="4763" marB="0" anchor="b"/>
                </a:tc>
                <a:tc>
                  <a:txBody>
                    <a:bodyPr/>
                    <a:lstStyle/>
                    <a:p>
                      <a:pPr algn="r" rtl="0" fontAlgn="b"/>
                      <a:r>
                        <a:rPr lang="en-ZA" sz="1400" u="none" strike="noStrike">
                          <a:effectLst/>
                        </a:rPr>
                        <a:t>-                    300 558 253,94 </a:t>
                      </a:r>
                      <a:endParaRPr lang="en-ZA" sz="1400" b="0" i="0" u="none" strike="noStrike">
                        <a:solidFill>
                          <a:srgbClr val="292934"/>
                        </a:solidFill>
                        <a:effectLst/>
                        <a:latin typeface="Franklin Gothic Medium" panose="020B0603020102020204" pitchFamily="34" charset="0"/>
                      </a:endParaRPr>
                    </a:p>
                  </a:txBody>
                  <a:tcPr marL="4763" marR="4763" marT="4763" marB="0" anchor="b"/>
                </a:tc>
                <a:tc>
                  <a:txBody>
                    <a:bodyPr/>
                    <a:lstStyle/>
                    <a:p>
                      <a:pPr algn="r" rtl="0" fontAlgn="b"/>
                      <a:r>
                        <a:rPr lang="en-ZA" sz="1400" u="none" strike="noStrike">
                          <a:effectLst/>
                        </a:rPr>
                        <a:t>-11,28%</a:t>
                      </a:r>
                      <a:endParaRPr lang="en-ZA" sz="1400" b="0" i="0" u="none" strike="noStrike">
                        <a:solidFill>
                          <a:srgbClr val="000000"/>
                        </a:solidFill>
                        <a:effectLst/>
                        <a:latin typeface="Franklin Gothic Medium" panose="020B0603020102020204" pitchFamily="34" charset="0"/>
                      </a:endParaRPr>
                    </a:p>
                  </a:txBody>
                  <a:tcPr marL="4763" marR="4763" marT="4763" marB="0" anchor="b"/>
                </a:tc>
                <a:extLst>
                  <a:ext uri="{0D108BD9-81ED-4DB2-BD59-A6C34878D82A}">
                    <a16:rowId xmlns:a16="http://schemas.microsoft.com/office/drawing/2014/main" val="10003"/>
                  </a:ext>
                </a:extLst>
              </a:tr>
              <a:tr h="378989">
                <a:tc>
                  <a:txBody>
                    <a:bodyPr/>
                    <a:lstStyle/>
                    <a:p>
                      <a:pPr algn="l" fontAlgn="b"/>
                      <a:r>
                        <a:rPr lang="en-ZA" sz="1800" u="none" strike="noStrike">
                          <a:effectLst/>
                        </a:rPr>
                        <a:t> </a:t>
                      </a:r>
                      <a:endParaRPr lang="en-ZA" sz="1800" b="0" i="0" u="none" strike="noStrike">
                        <a:solidFill>
                          <a:srgbClr val="000000"/>
                        </a:solidFill>
                        <a:effectLst/>
                        <a:latin typeface="Arial" panose="020B0604020202020204" pitchFamily="34" charset="0"/>
                      </a:endParaRPr>
                    </a:p>
                  </a:txBody>
                  <a:tcPr marL="4763" marR="4763" marT="4763" marB="0" anchor="b"/>
                </a:tc>
                <a:tc>
                  <a:txBody>
                    <a:bodyPr/>
                    <a:lstStyle/>
                    <a:p>
                      <a:pPr algn="r" rtl="0" fontAlgn="b"/>
                      <a:r>
                        <a:rPr lang="en-ZA" sz="1400" u="none" strike="noStrike">
                          <a:effectLst/>
                        </a:rPr>
                        <a:t>              2 529 391 628,95 </a:t>
                      </a:r>
                      <a:endParaRPr lang="en-ZA" sz="1400" b="1" i="0" u="none" strike="noStrike">
                        <a:solidFill>
                          <a:srgbClr val="292934"/>
                        </a:solidFill>
                        <a:effectLst/>
                        <a:latin typeface="Franklin Gothic Medium" panose="020B0603020102020204" pitchFamily="34" charset="0"/>
                      </a:endParaRPr>
                    </a:p>
                  </a:txBody>
                  <a:tcPr marL="4763" marR="4763" marT="4763" marB="0" anchor="b"/>
                </a:tc>
                <a:tc>
                  <a:txBody>
                    <a:bodyPr/>
                    <a:lstStyle/>
                    <a:p>
                      <a:pPr algn="r" rtl="0" fontAlgn="b"/>
                      <a:r>
                        <a:rPr lang="en-ZA" sz="1400" u="none" strike="noStrike">
                          <a:effectLst/>
                        </a:rPr>
                        <a:t> </a:t>
                      </a:r>
                      <a:endParaRPr lang="en-ZA" sz="1400" b="1" i="0" u="none" strike="noStrike">
                        <a:solidFill>
                          <a:srgbClr val="FF0000"/>
                        </a:solidFill>
                        <a:effectLst/>
                        <a:latin typeface="Franklin Gothic Medium" panose="020B0603020102020204" pitchFamily="34" charset="0"/>
                      </a:endParaRPr>
                    </a:p>
                  </a:txBody>
                  <a:tcPr marL="4763" marR="4763" marT="4763" marB="0" anchor="b"/>
                </a:tc>
                <a:extLst>
                  <a:ext uri="{0D108BD9-81ED-4DB2-BD59-A6C34878D82A}">
                    <a16:rowId xmlns:a16="http://schemas.microsoft.com/office/drawing/2014/main" val="10004"/>
                  </a:ext>
                </a:extLst>
              </a:tr>
              <a:tr h="290559">
                <a:tc>
                  <a:txBody>
                    <a:bodyPr/>
                    <a:lstStyle/>
                    <a:p>
                      <a:pPr algn="l" rtl="0" fontAlgn="b"/>
                      <a:r>
                        <a:rPr lang="en-ZA" sz="1400" u="none" strike="noStrike">
                          <a:effectLst/>
                        </a:rPr>
                        <a:t>2020/21 Budget</a:t>
                      </a:r>
                      <a:endParaRPr lang="en-ZA" sz="1400" b="0" i="0" u="none" strike="noStrike">
                        <a:solidFill>
                          <a:srgbClr val="292934"/>
                        </a:solidFill>
                        <a:effectLst/>
                        <a:latin typeface="Franklin Gothic Medium" panose="020B0603020102020204" pitchFamily="34" charset="0"/>
                      </a:endParaRPr>
                    </a:p>
                  </a:txBody>
                  <a:tcPr marL="4763" marR="4763" marT="4763" marB="0" anchor="b"/>
                </a:tc>
                <a:tc>
                  <a:txBody>
                    <a:bodyPr/>
                    <a:lstStyle/>
                    <a:p>
                      <a:pPr algn="r" rtl="0" fontAlgn="b"/>
                      <a:r>
                        <a:rPr lang="en-ZA" sz="1400" u="none" strike="noStrike">
                          <a:effectLst/>
                        </a:rPr>
                        <a:t>              2 529 391 629,00 </a:t>
                      </a:r>
                      <a:endParaRPr lang="en-ZA" sz="1400" b="1" i="0" u="none" strike="noStrike">
                        <a:solidFill>
                          <a:srgbClr val="292934"/>
                        </a:solidFill>
                        <a:effectLst/>
                        <a:latin typeface="Franklin Gothic Medium" panose="020B0603020102020204" pitchFamily="34" charset="0"/>
                      </a:endParaRPr>
                    </a:p>
                  </a:txBody>
                  <a:tcPr marL="4763" marR="4763" marT="4763" marB="0" anchor="b"/>
                </a:tc>
                <a:tc>
                  <a:txBody>
                    <a:bodyPr/>
                    <a:lstStyle/>
                    <a:p>
                      <a:pPr algn="r" rtl="0" fontAlgn="b"/>
                      <a:r>
                        <a:rPr lang="en-ZA" sz="1400" u="none" strike="noStrike">
                          <a:effectLst/>
                        </a:rPr>
                        <a:t> </a:t>
                      </a:r>
                      <a:endParaRPr lang="en-ZA" sz="1400" b="0" i="0" u="none" strike="noStrike">
                        <a:solidFill>
                          <a:srgbClr val="FF0000"/>
                        </a:solidFill>
                        <a:effectLst/>
                        <a:latin typeface="Franklin Gothic Medium" panose="020B0603020102020204" pitchFamily="34" charset="0"/>
                      </a:endParaRPr>
                    </a:p>
                  </a:txBody>
                  <a:tcPr marL="4763" marR="4763" marT="4763" marB="0" anchor="b"/>
                </a:tc>
                <a:extLst>
                  <a:ext uri="{0D108BD9-81ED-4DB2-BD59-A6C34878D82A}">
                    <a16:rowId xmlns:a16="http://schemas.microsoft.com/office/drawing/2014/main" val="10005"/>
                  </a:ext>
                </a:extLst>
              </a:tr>
              <a:tr h="297296">
                <a:tc>
                  <a:txBody>
                    <a:bodyPr/>
                    <a:lstStyle/>
                    <a:p>
                      <a:pPr algn="l" rtl="0" fontAlgn="b"/>
                      <a:r>
                        <a:rPr lang="en-ZA" sz="1400" u="none" strike="noStrike">
                          <a:effectLst/>
                        </a:rPr>
                        <a:t>Difference</a:t>
                      </a:r>
                      <a:endParaRPr lang="en-ZA" sz="1400" b="0" i="0" u="none" strike="noStrike">
                        <a:solidFill>
                          <a:srgbClr val="292934"/>
                        </a:solidFill>
                        <a:effectLst/>
                        <a:latin typeface="Franklin Gothic Medium" panose="020B0603020102020204" pitchFamily="34" charset="0"/>
                      </a:endParaRPr>
                    </a:p>
                  </a:txBody>
                  <a:tcPr marL="4763" marR="4763" marT="4763" marB="0" anchor="b"/>
                </a:tc>
                <a:tc>
                  <a:txBody>
                    <a:bodyPr/>
                    <a:lstStyle/>
                    <a:p>
                      <a:pPr algn="r" rtl="0" fontAlgn="b"/>
                      <a:r>
                        <a:rPr lang="en-ZA" sz="1400" u="none" strike="noStrike">
                          <a:effectLst/>
                        </a:rPr>
                        <a:t>0,00</a:t>
                      </a:r>
                      <a:endParaRPr lang="en-ZA" sz="1400" b="1" i="0" u="none" strike="noStrike">
                        <a:solidFill>
                          <a:srgbClr val="292934"/>
                        </a:solidFill>
                        <a:effectLst/>
                        <a:latin typeface="Franklin Gothic Medium" panose="020B0603020102020204" pitchFamily="34" charset="0"/>
                      </a:endParaRPr>
                    </a:p>
                  </a:txBody>
                  <a:tcPr marL="4763" marR="4763" marT="4763" marB="0" anchor="b"/>
                </a:tc>
                <a:tc>
                  <a:txBody>
                    <a:bodyPr/>
                    <a:lstStyle/>
                    <a:p>
                      <a:pPr algn="r" rtl="0" fontAlgn="b"/>
                      <a:r>
                        <a:rPr lang="en-ZA" sz="1400" u="none" strike="noStrike" dirty="0">
                          <a:effectLst/>
                        </a:rPr>
                        <a:t>0%</a:t>
                      </a:r>
                      <a:endParaRPr lang="en-ZA" sz="1400" b="1" i="0" u="none" strike="noStrike" dirty="0">
                        <a:solidFill>
                          <a:srgbClr val="292934"/>
                        </a:solidFill>
                        <a:effectLst/>
                        <a:latin typeface="Franklin Gothic Medium" panose="020B0603020102020204" pitchFamily="34" charset="0"/>
                      </a:endParaRPr>
                    </a:p>
                  </a:txBody>
                  <a:tcPr marL="4763" marR="4763" marT="4763"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787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82F7BC-84CB-4CFA-A124-05C5FD45811F}" type="slidenum">
              <a:rPr lang="en-ZA" b="1">
                <a:solidFill>
                  <a:srgbClr val="D2533C"/>
                </a:solidFill>
                <a:effectLst>
                  <a:outerShdw blurRad="38100" dist="38100" dir="2700000" algn="tl">
                    <a:srgbClr val="000000">
                      <a:alpha val="43137"/>
                    </a:srgbClr>
                  </a:outerShdw>
                </a:effectLst>
              </a:rPr>
              <a:pPr>
                <a:defRPr/>
              </a:pPr>
              <a:t>27</a:t>
            </a:fld>
            <a:endParaRPr lang="en-ZA" b="1" dirty="0">
              <a:solidFill>
                <a:srgbClr val="D2533C"/>
              </a:solidFill>
              <a:effectLst>
                <a:outerShdw blurRad="38100" dist="38100" dir="2700000" algn="tl">
                  <a:srgbClr val="000000">
                    <a:alpha val="43137"/>
                  </a:srgbClr>
                </a:outerShdw>
              </a:effectLst>
            </a:endParaRPr>
          </a:p>
        </p:txBody>
      </p:sp>
      <p:sp>
        <p:nvSpPr>
          <p:cNvPr id="62470" name="TextBox 8"/>
          <p:cNvSpPr txBox="1">
            <a:spLocks noChangeArrowheads="1"/>
          </p:cNvSpPr>
          <p:nvPr/>
        </p:nvSpPr>
        <p:spPr bwMode="auto">
          <a:xfrm>
            <a:off x="302495" y="483923"/>
            <a:ext cx="7848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ZA" sz="3600" b="1" dirty="0">
                <a:solidFill>
                  <a:srgbClr val="FFFFFF"/>
                </a:solidFill>
                <a:latin typeface="Franklin Gothic Medium" pitchFamily="34" charset="0"/>
              </a:rPr>
              <a:t>FREE BASIC SERVICES</a:t>
            </a:r>
          </a:p>
        </p:txBody>
      </p:sp>
      <p:sp>
        <p:nvSpPr>
          <p:cNvPr id="10" name="Rectangle 9"/>
          <p:cNvSpPr/>
          <p:nvPr/>
        </p:nvSpPr>
        <p:spPr>
          <a:xfrm>
            <a:off x="296563" y="1772816"/>
            <a:ext cx="8229600" cy="5586145"/>
          </a:xfrm>
          <a:prstGeom prst="rect">
            <a:avLst/>
          </a:prstGeom>
        </p:spPr>
        <p:txBody>
          <a:bodyPr wrap="square">
            <a:spAutoFit/>
          </a:bodyPr>
          <a:lstStyle/>
          <a:p>
            <a:pPr algn="just"/>
            <a:r>
              <a:rPr lang="en-ZA" sz="1700" b="1" dirty="0">
                <a:latin typeface="BankGothic Md BT"/>
                <a:cs typeface="Times New Roman" pitchFamily="18" charset="0"/>
              </a:rPr>
              <a:t>Rates</a:t>
            </a:r>
          </a:p>
          <a:p>
            <a:pPr marL="285750" indent="-285750" algn="just">
              <a:buFont typeface="Arial" pitchFamily="34" charset="0"/>
              <a:buChar char="•"/>
            </a:pPr>
            <a:r>
              <a:rPr lang="en-ZA" sz="1700" dirty="0">
                <a:latin typeface="BankGothic Md BT"/>
                <a:cs typeface="Times New Roman" pitchFamily="18" charset="0"/>
              </a:rPr>
              <a:t>First R 80 000 of residential property is exempted</a:t>
            </a:r>
          </a:p>
          <a:p>
            <a:pPr marL="285750" indent="-285750" algn="just">
              <a:buFont typeface="Arial" pitchFamily="34" charset="0"/>
              <a:buChar char="•"/>
            </a:pPr>
            <a:r>
              <a:rPr lang="en-ZA" sz="1700" dirty="0">
                <a:latin typeface="BankGothic Md BT"/>
                <a:cs typeface="Times New Roman" pitchFamily="18" charset="0"/>
              </a:rPr>
              <a:t>First R 250 000 of residential property value of senior citizen and disabled exempted</a:t>
            </a:r>
          </a:p>
          <a:p>
            <a:pPr marL="285750" indent="-285750" algn="just">
              <a:buFont typeface="Arial" pitchFamily="34" charset="0"/>
              <a:buChar char="•"/>
            </a:pPr>
            <a:r>
              <a:rPr lang="en-ZA" sz="1700" dirty="0">
                <a:latin typeface="BankGothic Md BT"/>
                <a:cs typeface="Times New Roman" pitchFamily="18" charset="0"/>
              </a:rPr>
              <a:t>All registered indigents are exempted from paying rates and taxes</a:t>
            </a:r>
          </a:p>
          <a:p>
            <a:pPr algn="just"/>
            <a:endParaRPr lang="en-ZA" sz="1700" dirty="0">
              <a:latin typeface="BankGothic Md BT"/>
              <a:cs typeface="Times New Roman" pitchFamily="18" charset="0"/>
            </a:endParaRPr>
          </a:p>
          <a:p>
            <a:pPr algn="just"/>
            <a:r>
              <a:rPr lang="en-ZA" sz="1700" b="1" dirty="0">
                <a:latin typeface="BankGothic Md BT"/>
                <a:cs typeface="Times New Roman" pitchFamily="18" charset="0"/>
              </a:rPr>
              <a:t>Water</a:t>
            </a:r>
          </a:p>
          <a:p>
            <a:pPr marL="285750" indent="-285750" algn="just">
              <a:buFont typeface="Arial" pitchFamily="34" charset="0"/>
              <a:buChar char="•"/>
            </a:pPr>
            <a:r>
              <a:rPr lang="en-ZA" sz="1700" dirty="0">
                <a:latin typeface="BankGothic Md BT"/>
                <a:cs typeface="Times New Roman" pitchFamily="18" charset="0"/>
              </a:rPr>
              <a:t> 10 kl free for all indigents</a:t>
            </a:r>
          </a:p>
          <a:p>
            <a:pPr marL="285750" indent="-285750" algn="just">
              <a:buFont typeface="Arial" pitchFamily="34" charset="0"/>
              <a:buChar char="•"/>
            </a:pPr>
            <a:r>
              <a:rPr lang="en-ZA" sz="1700" dirty="0">
                <a:latin typeface="BankGothic Md BT"/>
                <a:cs typeface="Times New Roman" pitchFamily="18" charset="0"/>
              </a:rPr>
              <a:t> Metered Communal taps for all informal settlements</a:t>
            </a:r>
          </a:p>
          <a:p>
            <a:pPr algn="just"/>
            <a:endParaRPr lang="en-ZA" sz="1700" dirty="0">
              <a:latin typeface="BankGothic Md BT"/>
              <a:cs typeface="Times New Roman" pitchFamily="18" charset="0"/>
            </a:endParaRPr>
          </a:p>
          <a:p>
            <a:pPr algn="just"/>
            <a:r>
              <a:rPr lang="en-ZA" sz="1700" b="1" dirty="0">
                <a:latin typeface="BankGothic Md BT"/>
                <a:cs typeface="Times New Roman" pitchFamily="18" charset="0"/>
              </a:rPr>
              <a:t>Refuse</a:t>
            </a:r>
          </a:p>
          <a:p>
            <a:pPr marL="285750" indent="-285750" algn="just">
              <a:buFont typeface="Arial" pitchFamily="34" charset="0"/>
              <a:buChar char="•"/>
            </a:pPr>
            <a:r>
              <a:rPr lang="en-ZA" sz="1700" dirty="0">
                <a:latin typeface="BankGothic Md BT"/>
                <a:cs typeface="Times New Roman" pitchFamily="18" charset="0"/>
              </a:rPr>
              <a:t>One pickup per household per week</a:t>
            </a:r>
          </a:p>
          <a:p>
            <a:pPr marL="285750" indent="-285750" algn="just">
              <a:buFont typeface="Arial" pitchFamily="34" charset="0"/>
              <a:buChar char="•"/>
            </a:pPr>
            <a:r>
              <a:rPr lang="en-ZA" sz="1700" dirty="0">
                <a:latin typeface="BankGothic Md BT"/>
                <a:cs typeface="Times New Roman" pitchFamily="18" charset="0"/>
              </a:rPr>
              <a:t>Property owners with properties valued at less than R 80 000 are exempted from paying for refuse</a:t>
            </a:r>
          </a:p>
          <a:p>
            <a:pPr marL="285750" indent="-285750" algn="just">
              <a:buFont typeface="Arial" pitchFamily="34" charset="0"/>
              <a:buChar char="•"/>
            </a:pPr>
            <a:r>
              <a:rPr lang="en-ZA" sz="1700" dirty="0">
                <a:latin typeface="BankGothic Md BT"/>
                <a:cs typeface="Times New Roman" pitchFamily="18" charset="0"/>
              </a:rPr>
              <a:t>All indigents are exempted from paying for refuse removal</a:t>
            </a:r>
          </a:p>
          <a:p>
            <a:pPr algn="just"/>
            <a:endParaRPr lang="en-ZA" sz="1700" dirty="0">
              <a:latin typeface="BankGothic Md BT"/>
              <a:cs typeface="Times New Roman" pitchFamily="18" charset="0"/>
            </a:endParaRPr>
          </a:p>
          <a:p>
            <a:pPr algn="just"/>
            <a:r>
              <a:rPr lang="en-ZA" sz="1700" b="1" dirty="0">
                <a:latin typeface="BankGothic Md BT"/>
                <a:cs typeface="Times New Roman" pitchFamily="18" charset="0"/>
              </a:rPr>
              <a:t>Electricity</a:t>
            </a:r>
          </a:p>
          <a:p>
            <a:pPr marL="285750" indent="-285750" algn="just">
              <a:buFont typeface="Arial" pitchFamily="34" charset="0"/>
              <a:buChar char="•"/>
            </a:pPr>
            <a:r>
              <a:rPr lang="en-ZA" sz="1700" dirty="0">
                <a:latin typeface="BankGothic Md BT"/>
                <a:cs typeface="Times New Roman" pitchFamily="18" charset="0"/>
              </a:rPr>
              <a:t>50 kw free for all registered indigents</a:t>
            </a:r>
          </a:p>
          <a:p>
            <a:pPr algn="just"/>
            <a:endParaRPr lang="en-ZA" sz="1700" dirty="0">
              <a:latin typeface="BankGothic Md BT"/>
              <a:cs typeface="Times New Roman" pitchFamily="18" charset="0"/>
            </a:endParaRPr>
          </a:p>
          <a:p>
            <a:pPr marL="285750" indent="-285750" algn="just">
              <a:buFont typeface="Arial" pitchFamily="34" charset="0"/>
              <a:buChar char="•"/>
            </a:pPr>
            <a:endParaRPr lang="en-ZA" sz="1700" dirty="0">
              <a:latin typeface="BankGothic Md BT"/>
              <a:cs typeface="Times New Roman" pitchFamily="18" charset="0"/>
            </a:endParaRPr>
          </a:p>
        </p:txBody>
      </p:sp>
      <p:pic>
        <p:nvPicPr>
          <p:cNvPr id="9" name="Picture 1">
            <a:extLst>
              <a:ext uri="{FF2B5EF4-FFF2-40B4-BE49-F238E27FC236}">
                <a16:creationId xmlns:a16="http://schemas.microsoft.com/office/drawing/2014/main" id="{9FD2AA99-7080-4F87-B071-4687E8EE6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366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82F7BC-84CB-4CFA-A124-05C5FD45811F}" type="slidenum">
              <a:rPr lang="en-ZA" b="1">
                <a:solidFill>
                  <a:srgbClr val="D2533C"/>
                </a:solidFill>
                <a:effectLst>
                  <a:outerShdw blurRad="38100" dist="38100" dir="2700000" algn="tl">
                    <a:srgbClr val="000000">
                      <a:alpha val="43137"/>
                    </a:srgbClr>
                  </a:outerShdw>
                </a:effectLst>
              </a:rPr>
              <a:pPr>
                <a:defRPr/>
              </a:pPr>
              <a:t>28</a:t>
            </a:fld>
            <a:endParaRPr lang="en-ZA" b="1" dirty="0">
              <a:solidFill>
                <a:srgbClr val="D2533C"/>
              </a:solidFill>
              <a:effectLst>
                <a:outerShdw blurRad="38100" dist="38100" dir="2700000" algn="tl">
                  <a:srgbClr val="000000">
                    <a:alpha val="43137"/>
                  </a:srgbClr>
                </a:outerShdw>
              </a:effectLst>
            </a:endParaRPr>
          </a:p>
        </p:txBody>
      </p:sp>
      <p:sp>
        <p:nvSpPr>
          <p:cNvPr id="62470" name="TextBox 8"/>
          <p:cNvSpPr txBox="1">
            <a:spLocks noChangeArrowheads="1"/>
          </p:cNvSpPr>
          <p:nvPr/>
        </p:nvSpPr>
        <p:spPr bwMode="auto">
          <a:xfrm>
            <a:off x="228810" y="230028"/>
            <a:ext cx="78486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ZA" sz="3600" b="1" dirty="0">
                <a:solidFill>
                  <a:srgbClr val="FFFFFF"/>
                </a:solidFill>
                <a:latin typeface="Franklin Gothic Medium" pitchFamily="34" charset="0"/>
              </a:rPr>
              <a:t>FREE BASIC SERVICES</a:t>
            </a:r>
          </a:p>
          <a:p>
            <a:pPr eaLnBrk="1" fontAlgn="auto" hangingPunct="1">
              <a:spcBef>
                <a:spcPts val="0"/>
              </a:spcBef>
              <a:spcAft>
                <a:spcPts val="0"/>
              </a:spcAft>
            </a:pPr>
            <a:r>
              <a:rPr lang="en-ZA" sz="3600" b="1" dirty="0">
                <a:solidFill>
                  <a:srgbClr val="FFFFFF"/>
                </a:solidFill>
                <a:latin typeface="Franklin Gothic Medium" pitchFamily="34" charset="0"/>
              </a:rPr>
              <a:t>FORMAL SETTLEMENTS</a:t>
            </a:r>
          </a:p>
        </p:txBody>
      </p:sp>
      <p:graphicFrame>
        <p:nvGraphicFramePr>
          <p:cNvPr id="11" name="Content Placeholder 4"/>
          <p:cNvGraphicFramePr>
            <a:graphicFrameLocks noGrp="1"/>
          </p:cNvGraphicFramePr>
          <p:nvPr>
            <p:ph idx="1"/>
            <p:extLst>
              <p:ext uri="{D42A27DB-BD31-4B8C-83A1-F6EECF244321}">
                <p14:modId xmlns:p14="http://schemas.microsoft.com/office/powerpoint/2010/main" val="7068036"/>
              </p:ext>
            </p:extLst>
          </p:nvPr>
        </p:nvGraphicFramePr>
        <p:xfrm>
          <a:off x="222250" y="1816733"/>
          <a:ext cx="8921750" cy="3817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467544" y="2326941"/>
            <a:ext cx="1804897" cy="399216"/>
          </a:xfrm>
          <a:prstGeom prst="roundRect">
            <a:avLst/>
          </a:prstGeom>
          <a:solidFill>
            <a:srgbClr val="92D050"/>
          </a:solidFill>
          <a:ln>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600" dirty="0">
                <a:solidFill>
                  <a:schemeClr val="tx1"/>
                </a:solidFill>
              </a:rPr>
              <a:t>Property Rates </a:t>
            </a:r>
          </a:p>
        </p:txBody>
      </p:sp>
      <p:sp>
        <p:nvSpPr>
          <p:cNvPr id="13" name="Rounded Rectangle 12"/>
          <p:cNvSpPr/>
          <p:nvPr/>
        </p:nvSpPr>
        <p:spPr>
          <a:xfrm>
            <a:off x="2791206" y="2365081"/>
            <a:ext cx="1438795"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115.3 m</a:t>
            </a:r>
          </a:p>
        </p:txBody>
      </p:sp>
      <p:sp>
        <p:nvSpPr>
          <p:cNvPr id="14" name="Rounded Rectangle 13"/>
          <p:cNvSpPr/>
          <p:nvPr/>
        </p:nvSpPr>
        <p:spPr>
          <a:xfrm>
            <a:off x="4572000" y="2340560"/>
            <a:ext cx="1295971"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110.7 m</a:t>
            </a:r>
          </a:p>
        </p:txBody>
      </p:sp>
      <p:sp>
        <p:nvSpPr>
          <p:cNvPr id="15" name="Rounded Rectangle 14"/>
          <p:cNvSpPr/>
          <p:nvPr/>
        </p:nvSpPr>
        <p:spPr>
          <a:xfrm>
            <a:off x="6300277" y="2340561"/>
            <a:ext cx="1307023"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114 m</a:t>
            </a:r>
          </a:p>
        </p:txBody>
      </p:sp>
      <p:sp>
        <p:nvSpPr>
          <p:cNvPr id="16" name="Rounded Rectangle 15"/>
          <p:cNvSpPr/>
          <p:nvPr/>
        </p:nvSpPr>
        <p:spPr>
          <a:xfrm>
            <a:off x="7747929" y="2348706"/>
            <a:ext cx="1301565"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dirty="0">
                <a:solidFill>
                  <a:schemeClr val="tx1"/>
                </a:solidFill>
              </a:rPr>
              <a:t>R 123.8 m</a:t>
            </a:r>
          </a:p>
        </p:txBody>
      </p:sp>
      <p:sp>
        <p:nvSpPr>
          <p:cNvPr id="17" name="Rounded Rectangle 16"/>
          <p:cNvSpPr/>
          <p:nvPr/>
        </p:nvSpPr>
        <p:spPr>
          <a:xfrm>
            <a:off x="467543" y="2825734"/>
            <a:ext cx="1804897" cy="384968"/>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600" dirty="0">
                <a:solidFill>
                  <a:schemeClr val="tx1"/>
                </a:solidFill>
              </a:rPr>
              <a:t>Water </a:t>
            </a:r>
          </a:p>
        </p:txBody>
      </p:sp>
      <p:sp>
        <p:nvSpPr>
          <p:cNvPr id="18" name="Rounded Rectangle 17"/>
          <p:cNvSpPr/>
          <p:nvPr/>
        </p:nvSpPr>
        <p:spPr>
          <a:xfrm>
            <a:off x="467543" y="3332837"/>
            <a:ext cx="1804897" cy="399215"/>
          </a:xfrm>
          <a:prstGeom prst="roundRect">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600" dirty="0">
                <a:solidFill>
                  <a:schemeClr val="tx1"/>
                </a:solidFill>
              </a:rPr>
              <a:t>Sanitation </a:t>
            </a:r>
          </a:p>
        </p:txBody>
      </p:sp>
      <p:sp>
        <p:nvSpPr>
          <p:cNvPr id="19" name="Rounded Rectangle 18"/>
          <p:cNvSpPr/>
          <p:nvPr/>
        </p:nvSpPr>
        <p:spPr>
          <a:xfrm>
            <a:off x="467544" y="3832632"/>
            <a:ext cx="1804897" cy="399215"/>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600" dirty="0">
                <a:solidFill>
                  <a:schemeClr val="tx1"/>
                </a:solidFill>
              </a:rPr>
              <a:t>Electricity </a:t>
            </a:r>
          </a:p>
        </p:txBody>
      </p:sp>
      <p:sp>
        <p:nvSpPr>
          <p:cNvPr id="20" name="Rounded Rectangle 19"/>
          <p:cNvSpPr/>
          <p:nvPr/>
        </p:nvSpPr>
        <p:spPr>
          <a:xfrm>
            <a:off x="467543" y="4890899"/>
            <a:ext cx="1804897" cy="399215"/>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600" b="1" dirty="0">
                <a:solidFill>
                  <a:schemeClr val="tx1"/>
                </a:solidFill>
              </a:rPr>
              <a:t>Total FBS</a:t>
            </a:r>
          </a:p>
        </p:txBody>
      </p:sp>
      <p:sp>
        <p:nvSpPr>
          <p:cNvPr id="21" name="Rounded Rectangle 20"/>
          <p:cNvSpPr/>
          <p:nvPr/>
        </p:nvSpPr>
        <p:spPr>
          <a:xfrm>
            <a:off x="2787176" y="2852156"/>
            <a:ext cx="1345313" cy="380709"/>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177.6 m</a:t>
            </a:r>
          </a:p>
        </p:txBody>
      </p:sp>
      <p:sp>
        <p:nvSpPr>
          <p:cNvPr id="22" name="Rounded Rectangle 21"/>
          <p:cNvSpPr/>
          <p:nvPr/>
        </p:nvSpPr>
        <p:spPr>
          <a:xfrm>
            <a:off x="2787176" y="3339648"/>
            <a:ext cx="1345313"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133.9 m</a:t>
            </a:r>
          </a:p>
        </p:txBody>
      </p:sp>
      <p:sp>
        <p:nvSpPr>
          <p:cNvPr id="23" name="Rounded Rectangle 22"/>
          <p:cNvSpPr/>
          <p:nvPr/>
        </p:nvSpPr>
        <p:spPr>
          <a:xfrm>
            <a:off x="2787068" y="4322461"/>
            <a:ext cx="1223963"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a:t>
            </a:r>
            <a:r>
              <a:rPr lang="en-ZA" dirty="0">
                <a:solidFill>
                  <a:schemeClr val="tx1"/>
                </a:solidFill>
              </a:rPr>
              <a:t>82</a:t>
            </a:r>
            <a:r>
              <a:rPr lang="en-ZA" sz="1800" dirty="0">
                <a:solidFill>
                  <a:schemeClr val="tx1"/>
                </a:solidFill>
              </a:rPr>
              <a:t>.4 m</a:t>
            </a:r>
          </a:p>
        </p:txBody>
      </p:sp>
      <p:sp>
        <p:nvSpPr>
          <p:cNvPr id="24" name="Rounded Rectangle 23"/>
          <p:cNvSpPr/>
          <p:nvPr/>
        </p:nvSpPr>
        <p:spPr>
          <a:xfrm>
            <a:off x="2780201" y="4907460"/>
            <a:ext cx="1352288" cy="385595"/>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b="1" dirty="0">
                <a:solidFill>
                  <a:schemeClr val="tx1"/>
                </a:solidFill>
              </a:rPr>
              <a:t>R525.8 m</a:t>
            </a:r>
          </a:p>
        </p:txBody>
      </p:sp>
      <p:sp>
        <p:nvSpPr>
          <p:cNvPr id="25" name="Rounded Rectangle 24"/>
          <p:cNvSpPr/>
          <p:nvPr/>
        </p:nvSpPr>
        <p:spPr>
          <a:xfrm>
            <a:off x="4644008" y="2825080"/>
            <a:ext cx="1223963" cy="385595"/>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102 m </a:t>
            </a:r>
          </a:p>
        </p:txBody>
      </p:sp>
      <p:sp>
        <p:nvSpPr>
          <p:cNvPr id="26" name="Rounded Rectangle 25"/>
          <p:cNvSpPr/>
          <p:nvPr/>
        </p:nvSpPr>
        <p:spPr>
          <a:xfrm>
            <a:off x="4644008" y="3339648"/>
            <a:ext cx="1309844"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140.2 m</a:t>
            </a:r>
          </a:p>
        </p:txBody>
      </p:sp>
      <p:sp>
        <p:nvSpPr>
          <p:cNvPr id="27" name="Rounded Rectangle 26"/>
          <p:cNvSpPr/>
          <p:nvPr/>
        </p:nvSpPr>
        <p:spPr>
          <a:xfrm>
            <a:off x="4645233" y="4333326"/>
            <a:ext cx="1223963"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85.6 m</a:t>
            </a:r>
          </a:p>
        </p:txBody>
      </p:sp>
      <p:sp>
        <p:nvSpPr>
          <p:cNvPr id="28" name="Rounded Rectangle 27"/>
          <p:cNvSpPr/>
          <p:nvPr/>
        </p:nvSpPr>
        <p:spPr>
          <a:xfrm>
            <a:off x="4597110" y="4909190"/>
            <a:ext cx="1356742" cy="38213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b="1" dirty="0">
                <a:solidFill>
                  <a:schemeClr val="tx1"/>
                </a:solidFill>
              </a:rPr>
              <a:t>R 455.9 m</a:t>
            </a:r>
          </a:p>
        </p:txBody>
      </p:sp>
      <p:sp>
        <p:nvSpPr>
          <p:cNvPr id="29" name="Rounded Rectangle 28"/>
          <p:cNvSpPr/>
          <p:nvPr/>
        </p:nvSpPr>
        <p:spPr>
          <a:xfrm>
            <a:off x="6260267" y="2825734"/>
            <a:ext cx="1307024" cy="385595"/>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111.6 m</a:t>
            </a:r>
          </a:p>
        </p:txBody>
      </p:sp>
      <p:sp>
        <p:nvSpPr>
          <p:cNvPr id="30" name="Rounded Rectangle 29"/>
          <p:cNvSpPr/>
          <p:nvPr/>
        </p:nvSpPr>
        <p:spPr>
          <a:xfrm>
            <a:off x="6257447" y="3348009"/>
            <a:ext cx="1309843"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149.8 m</a:t>
            </a:r>
          </a:p>
        </p:txBody>
      </p:sp>
      <p:sp>
        <p:nvSpPr>
          <p:cNvPr id="31" name="Rounded Rectangle 30"/>
          <p:cNvSpPr/>
          <p:nvPr/>
        </p:nvSpPr>
        <p:spPr>
          <a:xfrm>
            <a:off x="6301797" y="4340954"/>
            <a:ext cx="1223963"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94.2 m</a:t>
            </a:r>
          </a:p>
        </p:txBody>
      </p:sp>
      <p:sp>
        <p:nvSpPr>
          <p:cNvPr id="32" name="Rounded Rectangle 31"/>
          <p:cNvSpPr/>
          <p:nvPr/>
        </p:nvSpPr>
        <p:spPr>
          <a:xfrm>
            <a:off x="6260266" y="4900704"/>
            <a:ext cx="1356742" cy="39910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b="1" dirty="0">
                <a:solidFill>
                  <a:schemeClr val="tx1"/>
                </a:solidFill>
              </a:rPr>
              <a:t>R 487.8  m</a:t>
            </a:r>
          </a:p>
        </p:txBody>
      </p:sp>
      <p:sp>
        <p:nvSpPr>
          <p:cNvPr id="33" name="Rounded Rectangle 32"/>
          <p:cNvSpPr/>
          <p:nvPr/>
        </p:nvSpPr>
        <p:spPr>
          <a:xfrm>
            <a:off x="7750964" y="2818773"/>
            <a:ext cx="1298530" cy="385595"/>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122.2 m</a:t>
            </a:r>
          </a:p>
        </p:txBody>
      </p:sp>
      <p:sp>
        <p:nvSpPr>
          <p:cNvPr id="34" name="Rounded Rectangle 33"/>
          <p:cNvSpPr/>
          <p:nvPr/>
        </p:nvSpPr>
        <p:spPr>
          <a:xfrm>
            <a:off x="7825530" y="4335002"/>
            <a:ext cx="1223963"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104 m</a:t>
            </a:r>
          </a:p>
        </p:txBody>
      </p:sp>
      <p:sp>
        <p:nvSpPr>
          <p:cNvPr id="35" name="Rounded Rectangle 34"/>
          <p:cNvSpPr/>
          <p:nvPr/>
        </p:nvSpPr>
        <p:spPr>
          <a:xfrm>
            <a:off x="7794134" y="4897708"/>
            <a:ext cx="1302558" cy="385595"/>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b="1" dirty="0">
                <a:solidFill>
                  <a:schemeClr val="tx1"/>
                </a:solidFill>
              </a:rPr>
              <a:t>R 529.5 m</a:t>
            </a:r>
          </a:p>
        </p:txBody>
      </p:sp>
      <p:sp>
        <p:nvSpPr>
          <p:cNvPr id="36" name="Rounded Rectangle 35"/>
          <p:cNvSpPr/>
          <p:nvPr/>
        </p:nvSpPr>
        <p:spPr>
          <a:xfrm>
            <a:off x="7747929" y="3345028"/>
            <a:ext cx="1309844"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160.4 m</a:t>
            </a:r>
          </a:p>
        </p:txBody>
      </p:sp>
      <p:sp>
        <p:nvSpPr>
          <p:cNvPr id="37" name="Rounded Rectangle 36"/>
          <p:cNvSpPr/>
          <p:nvPr/>
        </p:nvSpPr>
        <p:spPr>
          <a:xfrm>
            <a:off x="460764" y="4324892"/>
            <a:ext cx="1804897"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600" dirty="0">
                <a:solidFill>
                  <a:schemeClr val="tx1"/>
                </a:solidFill>
              </a:rPr>
              <a:t>Refuse Removal </a:t>
            </a:r>
          </a:p>
        </p:txBody>
      </p:sp>
      <p:sp>
        <p:nvSpPr>
          <p:cNvPr id="38" name="Rounded Rectangle 37"/>
          <p:cNvSpPr/>
          <p:nvPr/>
        </p:nvSpPr>
        <p:spPr>
          <a:xfrm>
            <a:off x="2787068" y="3840272"/>
            <a:ext cx="1345421" cy="380709"/>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a:t>
            </a:r>
            <a:r>
              <a:rPr lang="en-ZA" dirty="0">
                <a:solidFill>
                  <a:schemeClr val="tx1"/>
                </a:solidFill>
              </a:rPr>
              <a:t>16.6 </a:t>
            </a:r>
            <a:r>
              <a:rPr lang="en-ZA" sz="1800" dirty="0">
                <a:solidFill>
                  <a:schemeClr val="tx1"/>
                </a:solidFill>
              </a:rPr>
              <a:t>m</a:t>
            </a:r>
          </a:p>
        </p:txBody>
      </p:sp>
      <p:sp>
        <p:nvSpPr>
          <p:cNvPr id="39" name="Rounded Rectangle 38"/>
          <p:cNvSpPr/>
          <p:nvPr/>
        </p:nvSpPr>
        <p:spPr>
          <a:xfrm>
            <a:off x="4644008" y="3851138"/>
            <a:ext cx="1309844" cy="380709"/>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17.4 m</a:t>
            </a:r>
          </a:p>
        </p:txBody>
      </p:sp>
      <p:sp>
        <p:nvSpPr>
          <p:cNvPr id="40" name="Rounded Rectangle 39"/>
          <p:cNvSpPr/>
          <p:nvPr/>
        </p:nvSpPr>
        <p:spPr>
          <a:xfrm>
            <a:off x="6302851" y="3862768"/>
            <a:ext cx="1232019" cy="380709"/>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18.2 m</a:t>
            </a:r>
          </a:p>
        </p:txBody>
      </p:sp>
      <p:sp>
        <p:nvSpPr>
          <p:cNvPr id="41" name="Rounded Rectangle 40"/>
          <p:cNvSpPr/>
          <p:nvPr/>
        </p:nvSpPr>
        <p:spPr>
          <a:xfrm>
            <a:off x="7750963" y="3840272"/>
            <a:ext cx="1302558" cy="380709"/>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R 19,1 m</a:t>
            </a:r>
          </a:p>
        </p:txBody>
      </p:sp>
      <p:sp>
        <p:nvSpPr>
          <p:cNvPr id="42" name="Rounded Rectangle 41"/>
          <p:cNvSpPr/>
          <p:nvPr/>
        </p:nvSpPr>
        <p:spPr>
          <a:xfrm>
            <a:off x="2809997" y="5735232"/>
            <a:ext cx="1438795"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 </a:t>
            </a:r>
            <a:r>
              <a:rPr lang="en-ZA" dirty="0">
                <a:solidFill>
                  <a:schemeClr val="tx1"/>
                </a:solidFill>
              </a:rPr>
              <a:t>66 546</a:t>
            </a:r>
            <a:endParaRPr lang="en-ZA" sz="1800" dirty="0">
              <a:solidFill>
                <a:schemeClr val="tx1"/>
              </a:solidFill>
            </a:endParaRPr>
          </a:p>
        </p:txBody>
      </p:sp>
      <p:sp>
        <p:nvSpPr>
          <p:cNvPr id="43" name="Rounded Rectangle 42"/>
          <p:cNvSpPr/>
          <p:nvPr/>
        </p:nvSpPr>
        <p:spPr>
          <a:xfrm>
            <a:off x="4729889" y="5735231"/>
            <a:ext cx="1223963"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 67 012 </a:t>
            </a:r>
          </a:p>
        </p:txBody>
      </p:sp>
      <p:sp>
        <p:nvSpPr>
          <p:cNvPr id="44" name="Rounded Rectangle 43"/>
          <p:cNvSpPr/>
          <p:nvPr/>
        </p:nvSpPr>
        <p:spPr>
          <a:xfrm>
            <a:off x="6383337" y="5731229"/>
            <a:ext cx="1223963"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 67 615 </a:t>
            </a:r>
          </a:p>
        </p:txBody>
      </p:sp>
      <p:sp>
        <p:nvSpPr>
          <p:cNvPr id="45" name="Rounded Rectangle 44"/>
          <p:cNvSpPr/>
          <p:nvPr/>
        </p:nvSpPr>
        <p:spPr>
          <a:xfrm>
            <a:off x="7784150" y="5731229"/>
            <a:ext cx="1223963" cy="385595"/>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800" dirty="0">
                <a:solidFill>
                  <a:schemeClr val="tx1"/>
                </a:solidFill>
              </a:rPr>
              <a:t> 68 426 </a:t>
            </a:r>
          </a:p>
        </p:txBody>
      </p:sp>
      <p:sp>
        <p:nvSpPr>
          <p:cNvPr id="46" name="Rounded Rectangle 45"/>
          <p:cNvSpPr/>
          <p:nvPr/>
        </p:nvSpPr>
        <p:spPr>
          <a:xfrm>
            <a:off x="575615" y="5697392"/>
            <a:ext cx="1804897" cy="512838"/>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ZA" sz="1600" dirty="0">
                <a:solidFill>
                  <a:schemeClr val="tx1"/>
                </a:solidFill>
              </a:rPr>
              <a:t>Number of indigents</a:t>
            </a:r>
          </a:p>
        </p:txBody>
      </p:sp>
      <p:pic>
        <p:nvPicPr>
          <p:cNvPr id="47" name="Picture 1">
            <a:extLst>
              <a:ext uri="{FF2B5EF4-FFF2-40B4-BE49-F238E27FC236}">
                <a16:creationId xmlns:a16="http://schemas.microsoft.com/office/drawing/2014/main" id="{362EF6FE-8B10-429C-BB3D-1D2570115B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576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82F7BC-84CB-4CFA-A124-05C5FD45811F}" type="slidenum">
              <a:rPr lang="en-ZA" b="1">
                <a:solidFill>
                  <a:srgbClr val="D2533C"/>
                </a:solidFill>
                <a:effectLst>
                  <a:outerShdw blurRad="38100" dist="38100" dir="2700000" algn="tl">
                    <a:srgbClr val="000000">
                      <a:alpha val="43137"/>
                    </a:srgbClr>
                  </a:outerShdw>
                </a:effectLst>
              </a:rPr>
              <a:pPr>
                <a:defRPr/>
              </a:pPr>
              <a:t>29</a:t>
            </a:fld>
            <a:endParaRPr lang="en-ZA" b="1" dirty="0">
              <a:solidFill>
                <a:srgbClr val="D2533C"/>
              </a:solidFill>
              <a:effectLst>
                <a:outerShdw blurRad="38100" dist="38100" dir="2700000" algn="tl">
                  <a:srgbClr val="000000">
                    <a:alpha val="43137"/>
                  </a:srgbClr>
                </a:outerShdw>
              </a:effectLst>
            </a:endParaRPr>
          </a:p>
        </p:txBody>
      </p:sp>
      <p:sp>
        <p:nvSpPr>
          <p:cNvPr id="62470" name="TextBox 8"/>
          <p:cNvSpPr txBox="1">
            <a:spLocks noChangeArrowheads="1"/>
          </p:cNvSpPr>
          <p:nvPr/>
        </p:nvSpPr>
        <p:spPr bwMode="auto">
          <a:xfrm>
            <a:off x="251520" y="174822"/>
            <a:ext cx="7848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ZA" sz="3600" b="1" dirty="0">
                <a:solidFill>
                  <a:srgbClr val="FFFFFF"/>
                </a:solidFill>
                <a:latin typeface="Franklin Gothic Medium" pitchFamily="34" charset="0"/>
              </a:rPr>
              <a:t>FREE BASIC SERVICES</a:t>
            </a:r>
          </a:p>
          <a:p>
            <a:pPr eaLnBrk="1" fontAlgn="auto" hangingPunct="1">
              <a:spcBef>
                <a:spcPts val="0"/>
              </a:spcBef>
              <a:spcAft>
                <a:spcPts val="0"/>
              </a:spcAft>
            </a:pPr>
            <a:r>
              <a:rPr lang="en-ZA" sz="3600" b="1" dirty="0">
                <a:solidFill>
                  <a:srgbClr val="FFFFFF"/>
                </a:solidFill>
                <a:latin typeface="Franklin Gothic Medium" pitchFamily="34" charset="0"/>
              </a:rPr>
              <a:t>INFORMAL SETTLEMENTS</a:t>
            </a:r>
          </a:p>
        </p:txBody>
      </p:sp>
      <p:graphicFrame>
        <p:nvGraphicFramePr>
          <p:cNvPr id="4" name="Table 3">
            <a:extLst>
              <a:ext uri="{FF2B5EF4-FFF2-40B4-BE49-F238E27FC236}">
                <a16:creationId xmlns:a16="http://schemas.microsoft.com/office/drawing/2014/main" id="{A88781C3-5ADC-4AE2-BC76-149E1A23ACBD}"/>
              </a:ext>
            </a:extLst>
          </p:cNvPr>
          <p:cNvGraphicFramePr>
            <a:graphicFrameLocks noGrp="1"/>
          </p:cNvGraphicFramePr>
          <p:nvPr>
            <p:extLst>
              <p:ext uri="{D42A27DB-BD31-4B8C-83A1-F6EECF244321}">
                <p14:modId xmlns:p14="http://schemas.microsoft.com/office/powerpoint/2010/main" val="2597367504"/>
              </p:ext>
            </p:extLst>
          </p:nvPr>
        </p:nvGraphicFramePr>
        <p:xfrm>
          <a:off x="410243" y="2031850"/>
          <a:ext cx="8407403" cy="4122544"/>
        </p:xfrm>
        <a:graphic>
          <a:graphicData uri="http://schemas.openxmlformats.org/drawingml/2006/table">
            <a:tbl>
              <a:tblPr/>
              <a:tblGrid>
                <a:gridCol w="1836054">
                  <a:extLst>
                    <a:ext uri="{9D8B030D-6E8A-4147-A177-3AD203B41FA5}">
                      <a16:colId xmlns:a16="http://schemas.microsoft.com/office/drawing/2014/main" val="1756524059"/>
                    </a:ext>
                  </a:extLst>
                </a:gridCol>
                <a:gridCol w="192257">
                  <a:extLst>
                    <a:ext uri="{9D8B030D-6E8A-4147-A177-3AD203B41FA5}">
                      <a16:colId xmlns:a16="http://schemas.microsoft.com/office/drawing/2014/main" val="996665133"/>
                    </a:ext>
                  </a:extLst>
                </a:gridCol>
                <a:gridCol w="1682249">
                  <a:extLst>
                    <a:ext uri="{9D8B030D-6E8A-4147-A177-3AD203B41FA5}">
                      <a16:colId xmlns:a16="http://schemas.microsoft.com/office/drawing/2014/main" val="1182324997"/>
                    </a:ext>
                  </a:extLst>
                </a:gridCol>
                <a:gridCol w="480643">
                  <a:extLst>
                    <a:ext uri="{9D8B030D-6E8A-4147-A177-3AD203B41FA5}">
                      <a16:colId xmlns:a16="http://schemas.microsoft.com/office/drawing/2014/main" val="36612350"/>
                    </a:ext>
                  </a:extLst>
                </a:gridCol>
                <a:gridCol w="480643">
                  <a:extLst>
                    <a:ext uri="{9D8B030D-6E8A-4147-A177-3AD203B41FA5}">
                      <a16:colId xmlns:a16="http://schemas.microsoft.com/office/drawing/2014/main" val="2915323284"/>
                    </a:ext>
                  </a:extLst>
                </a:gridCol>
                <a:gridCol w="480643">
                  <a:extLst>
                    <a:ext uri="{9D8B030D-6E8A-4147-A177-3AD203B41FA5}">
                      <a16:colId xmlns:a16="http://schemas.microsoft.com/office/drawing/2014/main" val="953167749"/>
                    </a:ext>
                  </a:extLst>
                </a:gridCol>
                <a:gridCol w="480643">
                  <a:extLst>
                    <a:ext uri="{9D8B030D-6E8A-4147-A177-3AD203B41FA5}">
                      <a16:colId xmlns:a16="http://schemas.microsoft.com/office/drawing/2014/main" val="501217653"/>
                    </a:ext>
                  </a:extLst>
                </a:gridCol>
                <a:gridCol w="480643">
                  <a:extLst>
                    <a:ext uri="{9D8B030D-6E8A-4147-A177-3AD203B41FA5}">
                      <a16:colId xmlns:a16="http://schemas.microsoft.com/office/drawing/2014/main" val="1516017799"/>
                    </a:ext>
                  </a:extLst>
                </a:gridCol>
                <a:gridCol w="480643">
                  <a:extLst>
                    <a:ext uri="{9D8B030D-6E8A-4147-A177-3AD203B41FA5}">
                      <a16:colId xmlns:a16="http://schemas.microsoft.com/office/drawing/2014/main" val="2618944312"/>
                    </a:ext>
                  </a:extLst>
                </a:gridCol>
                <a:gridCol w="480643">
                  <a:extLst>
                    <a:ext uri="{9D8B030D-6E8A-4147-A177-3AD203B41FA5}">
                      <a16:colId xmlns:a16="http://schemas.microsoft.com/office/drawing/2014/main" val="2488655548"/>
                    </a:ext>
                  </a:extLst>
                </a:gridCol>
                <a:gridCol w="480643">
                  <a:extLst>
                    <a:ext uri="{9D8B030D-6E8A-4147-A177-3AD203B41FA5}">
                      <a16:colId xmlns:a16="http://schemas.microsoft.com/office/drawing/2014/main" val="3469048155"/>
                    </a:ext>
                  </a:extLst>
                </a:gridCol>
                <a:gridCol w="471030">
                  <a:extLst>
                    <a:ext uri="{9D8B030D-6E8A-4147-A177-3AD203B41FA5}">
                      <a16:colId xmlns:a16="http://schemas.microsoft.com/office/drawing/2014/main" val="2662284912"/>
                    </a:ext>
                  </a:extLst>
                </a:gridCol>
                <a:gridCol w="380669">
                  <a:extLst>
                    <a:ext uri="{9D8B030D-6E8A-4147-A177-3AD203B41FA5}">
                      <a16:colId xmlns:a16="http://schemas.microsoft.com/office/drawing/2014/main" val="3909226258"/>
                    </a:ext>
                  </a:extLst>
                </a:gridCol>
              </a:tblGrid>
              <a:tr h="463119">
                <a:tc rowSpan="2">
                  <a:txBody>
                    <a:bodyPr/>
                    <a:lstStyle/>
                    <a:p>
                      <a:pPr algn="ctr" fontAlgn="ctr"/>
                      <a:r>
                        <a:rPr lang="en-ZA" sz="700" b="1" i="0" u="none" strike="noStrike">
                          <a:effectLst/>
                          <a:latin typeface="Arial Narrow" panose="020B0606020202030204" pitchFamily="34" charset="0"/>
                        </a:rPr>
                        <a:t>Detail of Free Basic Services (FBS) provided</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ZA" sz="700" b="1" i="0" u="none" strike="noStrike">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ZA" sz="700" b="1" i="0" u="none" strike="noStrike">
                          <a:effectLst/>
                          <a:latin typeface="Arial Narrow" panose="020B0606020202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ZA" sz="700" b="1" i="0" u="none" strike="noStrike">
                          <a:effectLst/>
                          <a:latin typeface="Arial Narrow" panose="020B0606020202030204" pitchFamily="34"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ZA" sz="600" b="1" i="0" u="none" strike="noStrike">
                          <a:effectLst/>
                          <a:latin typeface="Arial Narrow" panose="020B0606020202030204" pitchFamily="34" charset="0"/>
                        </a:rPr>
                        <a:t>2016/17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2017/18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2018/19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ctr" fontAlgn="ctr"/>
                      <a:r>
                        <a:rPr lang="en-ZA" sz="600" b="1" i="0" u="none" strike="noStrike">
                          <a:effectLst/>
                          <a:latin typeface="Arial Narrow" panose="020B0606020202030204" pitchFamily="34" charset="0"/>
                        </a:rPr>
                        <a:t>Current Year 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ZA"/>
                    </a:p>
                  </a:txBody>
                  <a:tcPr/>
                </a:tc>
                <a:tc hMerge="1">
                  <a:txBody>
                    <a:bodyPr/>
                    <a:lstStyle/>
                    <a:p>
                      <a:endParaRPr lang="en-ZA"/>
                    </a:p>
                  </a:txBody>
                  <a:tcPr/>
                </a:tc>
                <a:tc gridSpan="3">
                  <a:txBody>
                    <a:bodyPr/>
                    <a:lstStyle/>
                    <a:p>
                      <a:pPr algn="ctr" fontAlgn="ctr"/>
                      <a:r>
                        <a:rPr lang="en-ZA" sz="600" b="1" i="0" u="none" strike="noStrike">
                          <a:effectLst/>
                          <a:latin typeface="Arial Narrow" panose="020B0606020202030204" pitchFamily="34" charset="0"/>
                        </a:rPr>
                        <a:t>2020/21 Medium Term Revenue &amp; Expenditure Framework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13004797"/>
                  </a:ext>
                </a:extLst>
              </a:tr>
              <a:tr h="193798">
                <a:tc vMerge="1">
                  <a:txBody>
                    <a:bodyPr/>
                    <a:lstStyle/>
                    <a:p>
                      <a:endParaRPr lang="en-ZA"/>
                    </a:p>
                  </a:txBody>
                  <a:tcPr/>
                </a:tc>
                <a:tc>
                  <a:txBody>
                    <a:bodyPr/>
                    <a:lstStyle/>
                    <a:p>
                      <a:pPr algn="ctr"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effectLst/>
                          <a:latin typeface="Arial Narrow" panose="020B060602020203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effectLst/>
                          <a:latin typeface="Arial Narrow" panose="020B0606020202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Outcome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Outcome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Outcome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Original 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Adjusted Budget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Full Year Forecast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Budget Year 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Budget Year +1 2021/22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Budget Year +2 2022/23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613192"/>
                  </a:ext>
                </a:extLst>
              </a:tr>
              <a:tr h="96899">
                <a:tc>
                  <a:txBody>
                    <a:bodyPr/>
                    <a:lstStyle/>
                    <a:p>
                      <a:pPr algn="l" fontAlgn="t"/>
                      <a:r>
                        <a:rPr lang="en-ZA" sz="600" b="1" i="0" u="none" strike="noStrike">
                          <a:effectLst/>
                          <a:latin typeface="Arial Narrow" panose="020B0606020202030204" pitchFamily="34" charset="0"/>
                        </a:rPr>
                        <a:t>Electricity</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600" b="0" i="0" u="none" strike="noStrike">
                          <a:effectLst/>
                          <a:latin typeface="Arial Narrow" panose="020B0606020202030204" pitchFamily="34" charset="0"/>
                        </a:rPr>
                        <a:t>Ref.</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1" i="1" u="sng" strike="noStrike">
                          <a:effectLst/>
                          <a:latin typeface="Arial Narrow" panose="020B0606020202030204" pitchFamily="34" charset="0"/>
                        </a:rPr>
                        <a:t>Location of households for each type of FBS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6346276"/>
                  </a:ext>
                </a:extLst>
              </a:tr>
              <a:tr h="193798">
                <a:tc>
                  <a:txBody>
                    <a:bodyPr/>
                    <a:lstStyle/>
                    <a:p>
                      <a:pPr algn="l" fontAlgn="b"/>
                      <a:r>
                        <a:rPr lang="en-ZA" sz="600" b="0" i="0" u="none" strike="noStrike">
                          <a:effectLst/>
                          <a:latin typeface="Arial Narrow" panose="020B0606020202030204" pitchFamily="34" charset="0"/>
                        </a:rPr>
                        <a:t>Formal Settlements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Formal settlements -  (50 kwh per indigent household per month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19'137'493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19'683'456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66'559'260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16'589'826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16'589'826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17'352'958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18'185'900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19'058'823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277819504"/>
                  </a:ext>
                </a:extLst>
              </a:tr>
              <a:tr h="182398">
                <a:tc>
                  <a:txBody>
                    <a:bodyPr/>
                    <a:lstStyle/>
                    <a:p>
                      <a:pPr algn="l" fontAlgn="b"/>
                      <a:r>
                        <a:rPr lang="en-ZA" sz="600" b="0" i="0" u="none" strike="noStrike">
                          <a:effectLst/>
                          <a:latin typeface="Arial Narrow" panose="020B0606020202030204" pitchFamily="34" charset="0"/>
                        </a:rPr>
                        <a:t>Number Of Households</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29'036'934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19'137'493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45'118'188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45'118'188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45'118'188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48'113'798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51'345'234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002077960"/>
                  </a:ext>
                </a:extLst>
              </a:tr>
              <a:tr h="121124">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Informal settlements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266943048"/>
                  </a:ext>
                </a:extLst>
              </a:tr>
              <a:tr h="182398">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21'441'072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21'441'072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21'441'072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22'864'518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24'399'776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781991732"/>
                  </a:ext>
                </a:extLst>
              </a:tr>
              <a:tr h="121124">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Informal settlements targeted for upgrading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049950978"/>
                  </a:ext>
                </a:extLst>
              </a:tr>
              <a:tr h="121124">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870834578"/>
                  </a:ext>
                </a:extLst>
              </a:tr>
              <a:tr h="121124">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Living in informal backyard rental agreement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568286236"/>
                  </a:ext>
                </a:extLst>
              </a:tr>
              <a:tr h="182398">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14'221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247190782"/>
                  </a:ext>
                </a:extLst>
              </a:tr>
              <a:tr h="121124">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Other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789856976"/>
                  </a:ext>
                </a:extLst>
              </a:tr>
              <a:tr h="121124">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extLst>
                  <a:ext uri="{0D108BD9-81ED-4DB2-BD59-A6C34878D82A}">
                    <a16:rowId xmlns:a16="http://schemas.microsoft.com/office/drawing/2014/main" val="2273584436"/>
                  </a:ext>
                </a:extLst>
              </a:tr>
              <a:tr h="182398">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effectLst/>
                          <a:latin typeface="Arial Narrow" panose="020B0606020202030204" pitchFamily="34" charset="0"/>
                        </a:rPr>
                        <a:t>Total cost of FBS - Electricity for informal settlements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746182"/>
                  </a:ext>
                </a:extLst>
              </a:tr>
              <a:tr h="96899">
                <a:tc>
                  <a:txBody>
                    <a:bodyPr/>
                    <a:lstStyle/>
                    <a:p>
                      <a:pPr algn="l" fontAlgn="t"/>
                      <a:r>
                        <a:rPr lang="en-ZA" sz="600" b="1" i="0" u="none" strike="noStrike">
                          <a:effectLst/>
                          <a:latin typeface="Arial Narrow" panose="020B0606020202030204" pitchFamily="34" charset="0"/>
                        </a:rPr>
                        <a:t>Water</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600" b="0" i="0" u="none" strike="noStrike">
                          <a:effectLst/>
                          <a:latin typeface="Arial Narrow" panose="020B0606020202030204" pitchFamily="34" charset="0"/>
                        </a:rPr>
                        <a:t>Ref.</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1" i="1" u="sng" strike="noStrike">
                          <a:effectLst/>
                          <a:latin typeface="Arial Narrow" panose="020B0606020202030204" pitchFamily="34" charset="0"/>
                        </a:rPr>
                        <a:t>Location of households for each type of FBS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67692590"/>
                  </a:ext>
                </a:extLst>
              </a:tr>
              <a:tr h="220872">
                <a:tc>
                  <a:txBody>
                    <a:bodyPr/>
                    <a:lstStyle/>
                    <a:p>
                      <a:pPr algn="l" fontAlgn="b"/>
                      <a:r>
                        <a:rPr lang="en-ZA" sz="600" b="0" i="0" u="none" strike="noStrike">
                          <a:effectLst/>
                          <a:latin typeface="Arial Narrow" panose="020B0606020202030204" pitchFamily="34" charset="0"/>
                        </a:rPr>
                        <a:t>Formal Settlements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Formal settlements -  (6 kilolitre per indigent household per month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49'408'769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80'894'402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177'614'384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177'614'384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177'614'384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101'984'423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111'588'175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122'216'590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058430804"/>
                  </a:ext>
                </a:extLst>
              </a:tr>
              <a:tr h="182398">
                <a:tc>
                  <a:txBody>
                    <a:bodyPr/>
                    <a:lstStyle/>
                    <a:p>
                      <a:pPr algn="l" fontAlgn="b"/>
                      <a:r>
                        <a:rPr lang="en-ZA" sz="600" b="0" i="0" u="none" strike="noStrike">
                          <a:effectLst/>
                          <a:latin typeface="Arial Narrow" panose="020B0606020202030204" pitchFamily="34" charset="0"/>
                        </a:rPr>
                        <a:t>Number Of Households For Is</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62'812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65'953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66'546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66'546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66'546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67'012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67'615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68'426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970155110"/>
                  </a:ext>
                </a:extLst>
              </a:tr>
              <a:tr h="182398">
                <a:tc>
                  <a:txBody>
                    <a:bodyPr/>
                    <a:lstStyle/>
                    <a:p>
                      <a:pPr algn="l" fontAlgn="b"/>
                      <a:r>
                        <a:rPr lang="en-ZA" sz="600" b="0" i="0" u="none" strike="noStrike">
                          <a:effectLst/>
                          <a:latin typeface="Arial Narrow" panose="020B0606020202030204" pitchFamily="34" charset="0"/>
                        </a:rPr>
                        <a:t>Informal Settments</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Informal settlements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98'648'000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105'926'000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75'371'145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75'371'145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75'371'145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129'591'317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139'643'101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150'938'711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164762525"/>
                  </a:ext>
                </a:extLst>
              </a:tr>
              <a:tr h="182398">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30'727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31'342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31'624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31'624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31'624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31'845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32'132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32'517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2623733"/>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Informal settlements targeted for upgrading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97880215"/>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548201422"/>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Living in informal backyard rental agreement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788251560"/>
                  </a:ext>
                </a:extLst>
              </a:tr>
              <a:tr h="182398">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4230252978"/>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Other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4076011596"/>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extLst>
                  <a:ext uri="{0D108BD9-81ED-4DB2-BD59-A6C34878D82A}">
                    <a16:rowId xmlns:a16="http://schemas.microsoft.com/office/drawing/2014/main" val="1091271550"/>
                  </a:ext>
                </a:extLst>
              </a:tr>
              <a:tr h="182398">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effectLst/>
                          <a:latin typeface="Arial Narrow" panose="020B0606020202030204" pitchFamily="34" charset="0"/>
                        </a:rPr>
                        <a:t>Total cost of FBS - Water  for informal settlements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98'648'000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105'926'000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75'371'145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75'371'145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75'371'145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129'591'317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139'643'101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dirty="0">
                          <a:effectLst/>
                          <a:latin typeface="Arial Narrow" panose="020B0606020202030204" pitchFamily="34" charset="0"/>
                        </a:rPr>
                        <a:t>     150'938'711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214787"/>
                  </a:ext>
                </a:extLst>
              </a:tr>
            </a:tbl>
          </a:graphicData>
        </a:graphic>
      </p:graphicFrame>
      <p:pic>
        <p:nvPicPr>
          <p:cNvPr id="9" name="Picture 1">
            <a:extLst>
              <a:ext uri="{FF2B5EF4-FFF2-40B4-BE49-F238E27FC236}">
                <a16:creationId xmlns:a16="http://schemas.microsoft.com/office/drawing/2014/main" id="{1D596D36-9749-43F8-A179-6268B45E6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92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PRELIMINARY ESTIMATIONS</a:t>
            </a:r>
            <a:br>
              <a:rPr lang="en-ZA" i="1" dirty="0"/>
            </a:br>
            <a:r>
              <a:rPr lang="en-ZA" i="1" dirty="0"/>
              <a:t>COVID-19 IMPACT</a:t>
            </a:r>
            <a:br>
              <a:rPr lang="en-ZA" i="1" dirty="0"/>
            </a:br>
            <a:endParaRPr lang="en-ZA" dirty="0"/>
          </a:p>
        </p:txBody>
      </p:sp>
      <p:sp>
        <p:nvSpPr>
          <p:cNvPr id="12" name="TextBox 11">
            <a:extLst>
              <a:ext uri="{FF2B5EF4-FFF2-40B4-BE49-F238E27FC236}">
                <a16:creationId xmlns:a16="http://schemas.microsoft.com/office/drawing/2014/main" id="{72D6D1B4-708E-43F9-AD2F-608EBC85E8FE}"/>
              </a:ext>
            </a:extLst>
          </p:cNvPr>
          <p:cNvSpPr txBox="1"/>
          <p:nvPr/>
        </p:nvSpPr>
        <p:spPr>
          <a:xfrm>
            <a:off x="179512" y="1470768"/>
            <a:ext cx="5015925" cy="369332"/>
          </a:xfrm>
          <a:prstGeom prst="rect">
            <a:avLst/>
          </a:prstGeom>
          <a:noFill/>
        </p:spPr>
        <p:txBody>
          <a:bodyPr wrap="none" rtlCol="0">
            <a:spAutoFit/>
          </a:bodyPr>
          <a:lstStyle/>
          <a:p>
            <a:r>
              <a:rPr lang="en-ZA" dirty="0"/>
              <a:t>Collection VS Billed – 2019/2020 Financial Year:</a:t>
            </a:r>
          </a:p>
        </p:txBody>
      </p:sp>
      <p:pic>
        <p:nvPicPr>
          <p:cNvPr id="6" name="Picture 1">
            <a:extLst>
              <a:ext uri="{FF2B5EF4-FFF2-40B4-BE49-F238E27FC236}">
                <a16:creationId xmlns:a16="http://schemas.microsoft.com/office/drawing/2014/main" id="{B97B58AB-9EB6-4A69-8AAE-9AD7A8D64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10090FF-FB19-4612-B7B3-826816C445B2}"/>
              </a:ext>
            </a:extLst>
          </p:cNvPr>
          <p:cNvPicPr>
            <a:picLocks noChangeAspect="1"/>
          </p:cNvPicPr>
          <p:nvPr/>
        </p:nvPicPr>
        <p:blipFill>
          <a:blip r:embed="rId3"/>
          <a:stretch>
            <a:fillRect/>
          </a:stretch>
        </p:blipFill>
        <p:spPr>
          <a:xfrm>
            <a:off x="179512" y="1840100"/>
            <a:ext cx="8784976" cy="4789300"/>
          </a:xfrm>
          <a:prstGeom prst="rect">
            <a:avLst/>
          </a:prstGeom>
        </p:spPr>
      </p:pic>
    </p:spTree>
    <p:extLst>
      <p:ext uri="{BB962C8B-B14F-4D97-AF65-F5344CB8AC3E}">
        <p14:creationId xmlns:p14="http://schemas.microsoft.com/office/powerpoint/2010/main" val="445358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82F7BC-84CB-4CFA-A124-05C5FD45811F}" type="slidenum">
              <a:rPr lang="en-ZA" b="1">
                <a:solidFill>
                  <a:srgbClr val="D2533C"/>
                </a:solidFill>
                <a:effectLst>
                  <a:outerShdw blurRad="38100" dist="38100" dir="2700000" algn="tl">
                    <a:srgbClr val="000000">
                      <a:alpha val="43137"/>
                    </a:srgbClr>
                  </a:outerShdw>
                </a:effectLst>
              </a:rPr>
              <a:pPr>
                <a:defRPr/>
              </a:pPr>
              <a:t>30</a:t>
            </a:fld>
            <a:endParaRPr lang="en-ZA" b="1" dirty="0">
              <a:solidFill>
                <a:srgbClr val="D2533C"/>
              </a:solidFill>
              <a:effectLst>
                <a:outerShdw blurRad="38100" dist="38100" dir="2700000" algn="tl">
                  <a:srgbClr val="000000">
                    <a:alpha val="43137"/>
                  </a:srgbClr>
                </a:outerShdw>
              </a:effectLst>
            </a:endParaRPr>
          </a:p>
        </p:txBody>
      </p:sp>
      <p:sp>
        <p:nvSpPr>
          <p:cNvPr id="62470" name="TextBox 8"/>
          <p:cNvSpPr txBox="1">
            <a:spLocks noChangeArrowheads="1"/>
          </p:cNvSpPr>
          <p:nvPr/>
        </p:nvSpPr>
        <p:spPr bwMode="auto">
          <a:xfrm>
            <a:off x="179784" y="189285"/>
            <a:ext cx="7848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ZA" sz="3600" b="1" dirty="0">
                <a:solidFill>
                  <a:srgbClr val="FFFFFF"/>
                </a:solidFill>
                <a:latin typeface="Franklin Gothic Medium" pitchFamily="34" charset="0"/>
              </a:rPr>
              <a:t>FREE BASIC SERVICES</a:t>
            </a:r>
          </a:p>
          <a:p>
            <a:r>
              <a:rPr lang="en-ZA" sz="3600" b="1" dirty="0">
                <a:solidFill>
                  <a:srgbClr val="FFFFFF"/>
                </a:solidFill>
                <a:latin typeface="Franklin Gothic Medium" pitchFamily="34" charset="0"/>
              </a:rPr>
              <a:t>INFORMAL SETTLEMENTS</a:t>
            </a:r>
          </a:p>
        </p:txBody>
      </p:sp>
      <p:graphicFrame>
        <p:nvGraphicFramePr>
          <p:cNvPr id="5" name="Table 4">
            <a:extLst>
              <a:ext uri="{FF2B5EF4-FFF2-40B4-BE49-F238E27FC236}">
                <a16:creationId xmlns:a16="http://schemas.microsoft.com/office/drawing/2014/main" id="{6E1474F9-2C0B-4E47-B8EC-FF10779C4252}"/>
              </a:ext>
            </a:extLst>
          </p:cNvPr>
          <p:cNvGraphicFramePr>
            <a:graphicFrameLocks noGrp="1"/>
          </p:cNvGraphicFramePr>
          <p:nvPr>
            <p:extLst>
              <p:ext uri="{D42A27DB-BD31-4B8C-83A1-F6EECF244321}">
                <p14:modId xmlns:p14="http://schemas.microsoft.com/office/powerpoint/2010/main" val="4106900042"/>
              </p:ext>
            </p:extLst>
          </p:nvPr>
        </p:nvGraphicFramePr>
        <p:xfrm>
          <a:off x="381002" y="2006109"/>
          <a:ext cx="8407403" cy="656917"/>
        </p:xfrm>
        <a:graphic>
          <a:graphicData uri="http://schemas.openxmlformats.org/drawingml/2006/table">
            <a:tbl>
              <a:tblPr/>
              <a:tblGrid>
                <a:gridCol w="1836054">
                  <a:extLst>
                    <a:ext uri="{9D8B030D-6E8A-4147-A177-3AD203B41FA5}">
                      <a16:colId xmlns:a16="http://schemas.microsoft.com/office/drawing/2014/main" val="699274744"/>
                    </a:ext>
                  </a:extLst>
                </a:gridCol>
                <a:gridCol w="192257">
                  <a:extLst>
                    <a:ext uri="{9D8B030D-6E8A-4147-A177-3AD203B41FA5}">
                      <a16:colId xmlns:a16="http://schemas.microsoft.com/office/drawing/2014/main" val="1604645287"/>
                    </a:ext>
                  </a:extLst>
                </a:gridCol>
                <a:gridCol w="1682249">
                  <a:extLst>
                    <a:ext uri="{9D8B030D-6E8A-4147-A177-3AD203B41FA5}">
                      <a16:colId xmlns:a16="http://schemas.microsoft.com/office/drawing/2014/main" val="4260361345"/>
                    </a:ext>
                  </a:extLst>
                </a:gridCol>
                <a:gridCol w="408430">
                  <a:extLst>
                    <a:ext uri="{9D8B030D-6E8A-4147-A177-3AD203B41FA5}">
                      <a16:colId xmlns:a16="http://schemas.microsoft.com/office/drawing/2014/main" val="2345634468"/>
                    </a:ext>
                  </a:extLst>
                </a:gridCol>
                <a:gridCol w="504056">
                  <a:extLst>
                    <a:ext uri="{9D8B030D-6E8A-4147-A177-3AD203B41FA5}">
                      <a16:colId xmlns:a16="http://schemas.microsoft.com/office/drawing/2014/main" val="650848156"/>
                    </a:ext>
                  </a:extLst>
                </a:gridCol>
                <a:gridCol w="504056">
                  <a:extLst>
                    <a:ext uri="{9D8B030D-6E8A-4147-A177-3AD203B41FA5}">
                      <a16:colId xmlns:a16="http://schemas.microsoft.com/office/drawing/2014/main" val="2550257940"/>
                    </a:ext>
                  </a:extLst>
                </a:gridCol>
                <a:gridCol w="432048">
                  <a:extLst>
                    <a:ext uri="{9D8B030D-6E8A-4147-A177-3AD203B41FA5}">
                      <a16:colId xmlns:a16="http://schemas.microsoft.com/office/drawing/2014/main" val="3714790024"/>
                    </a:ext>
                  </a:extLst>
                </a:gridCol>
                <a:gridCol w="554625">
                  <a:extLst>
                    <a:ext uri="{9D8B030D-6E8A-4147-A177-3AD203B41FA5}">
                      <a16:colId xmlns:a16="http://schemas.microsoft.com/office/drawing/2014/main" val="2159154086"/>
                    </a:ext>
                  </a:extLst>
                </a:gridCol>
                <a:gridCol w="480643">
                  <a:extLst>
                    <a:ext uri="{9D8B030D-6E8A-4147-A177-3AD203B41FA5}">
                      <a16:colId xmlns:a16="http://schemas.microsoft.com/office/drawing/2014/main" val="2038697964"/>
                    </a:ext>
                  </a:extLst>
                </a:gridCol>
                <a:gridCol w="404892">
                  <a:extLst>
                    <a:ext uri="{9D8B030D-6E8A-4147-A177-3AD203B41FA5}">
                      <a16:colId xmlns:a16="http://schemas.microsoft.com/office/drawing/2014/main" val="1131966818"/>
                    </a:ext>
                  </a:extLst>
                </a:gridCol>
                <a:gridCol w="556394">
                  <a:extLst>
                    <a:ext uri="{9D8B030D-6E8A-4147-A177-3AD203B41FA5}">
                      <a16:colId xmlns:a16="http://schemas.microsoft.com/office/drawing/2014/main" val="2981219480"/>
                    </a:ext>
                  </a:extLst>
                </a:gridCol>
                <a:gridCol w="471030">
                  <a:extLst>
                    <a:ext uri="{9D8B030D-6E8A-4147-A177-3AD203B41FA5}">
                      <a16:colId xmlns:a16="http://schemas.microsoft.com/office/drawing/2014/main" val="3693546665"/>
                    </a:ext>
                  </a:extLst>
                </a:gridCol>
                <a:gridCol w="380669">
                  <a:extLst>
                    <a:ext uri="{9D8B030D-6E8A-4147-A177-3AD203B41FA5}">
                      <a16:colId xmlns:a16="http://schemas.microsoft.com/office/drawing/2014/main" val="2267008158"/>
                    </a:ext>
                  </a:extLst>
                </a:gridCol>
              </a:tblGrid>
              <a:tr h="463119">
                <a:tc rowSpan="2">
                  <a:txBody>
                    <a:bodyPr/>
                    <a:lstStyle/>
                    <a:p>
                      <a:pPr algn="ctr" fontAlgn="ctr"/>
                      <a:r>
                        <a:rPr lang="en-ZA" sz="700" b="1" i="0" u="none" strike="noStrike">
                          <a:effectLst/>
                          <a:latin typeface="Arial Narrow" panose="020B0606020202030204" pitchFamily="34" charset="0"/>
                        </a:rPr>
                        <a:t>Detail of Free Basic Services (FBS) provided</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ZA" sz="700" b="1" i="0" u="none" strike="noStrike">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ZA" sz="700" b="1" i="0" u="none" strike="noStrike">
                          <a:effectLst/>
                          <a:latin typeface="Arial Narrow" panose="020B0606020202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ZA" sz="700" b="1" i="0" u="none" strike="noStrike">
                          <a:effectLst/>
                          <a:latin typeface="Arial Narrow" panose="020B0606020202030204" pitchFamily="34"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ZA" sz="600" b="1" i="0" u="none" strike="noStrike">
                          <a:effectLst/>
                          <a:latin typeface="Arial Narrow" panose="020B0606020202030204" pitchFamily="34" charset="0"/>
                        </a:rPr>
                        <a:t>2016/17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2017/18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2018/19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ctr" fontAlgn="ctr"/>
                      <a:r>
                        <a:rPr lang="en-ZA" sz="600" b="1" i="0" u="none" strike="noStrike">
                          <a:effectLst/>
                          <a:latin typeface="Arial Narrow" panose="020B0606020202030204" pitchFamily="34" charset="0"/>
                        </a:rPr>
                        <a:t>Current Year 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ZA"/>
                    </a:p>
                  </a:txBody>
                  <a:tcPr/>
                </a:tc>
                <a:tc hMerge="1">
                  <a:txBody>
                    <a:bodyPr/>
                    <a:lstStyle/>
                    <a:p>
                      <a:endParaRPr lang="en-ZA"/>
                    </a:p>
                  </a:txBody>
                  <a:tcPr/>
                </a:tc>
                <a:tc gridSpan="3">
                  <a:txBody>
                    <a:bodyPr/>
                    <a:lstStyle/>
                    <a:p>
                      <a:pPr algn="ctr" fontAlgn="ctr"/>
                      <a:r>
                        <a:rPr lang="en-ZA" sz="600" b="1" i="0" u="none" strike="noStrike">
                          <a:effectLst/>
                          <a:latin typeface="Arial Narrow" panose="020B0606020202030204" pitchFamily="34" charset="0"/>
                        </a:rPr>
                        <a:t>2020/21 Medium Term Revenue &amp; Expenditure Framework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30000687"/>
                  </a:ext>
                </a:extLst>
              </a:tr>
              <a:tr h="193798">
                <a:tc vMerge="1">
                  <a:txBody>
                    <a:bodyPr/>
                    <a:lstStyle/>
                    <a:p>
                      <a:endParaRPr lang="en-ZA"/>
                    </a:p>
                  </a:txBody>
                  <a:tcPr/>
                </a:tc>
                <a:tc>
                  <a:txBody>
                    <a:bodyPr/>
                    <a:lstStyle/>
                    <a:p>
                      <a:pPr algn="ctr"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effectLst/>
                          <a:latin typeface="Arial Narrow" panose="020B060602020203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ZA" sz="600" b="0" i="0" u="none" strike="noStrike">
                          <a:effectLst/>
                          <a:latin typeface="Arial Narrow" panose="020B0606020202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Outcome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Outcome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Outcome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Original 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Adjusted Budget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Full Year Forecast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Budget Year 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a:effectLst/>
                          <a:latin typeface="Arial Narrow" panose="020B0606020202030204" pitchFamily="34" charset="0"/>
                        </a:rPr>
                        <a:t>Budget Year +1 2021/22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600" b="1" i="0" u="none" strike="noStrike" dirty="0">
                          <a:effectLst/>
                          <a:latin typeface="Arial Narrow" panose="020B0606020202030204" pitchFamily="34" charset="0"/>
                        </a:rPr>
                        <a:t>Budget Year +2 2022/23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652229"/>
                  </a:ext>
                </a:extLst>
              </a:tr>
            </a:tbl>
          </a:graphicData>
        </a:graphic>
      </p:graphicFrame>
      <p:graphicFrame>
        <p:nvGraphicFramePr>
          <p:cNvPr id="9" name="Table 8">
            <a:extLst>
              <a:ext uri="{FF2B5EF4-FFF2-40B4-BE49-F238E27FC236}">
                <a16:creationId xmlns:a16="http://schemas.microsoft.com/office/drawing/2014/main" id="{E2EB4208-AB37-403F-A00A-D773F767B416}"/>
              </a:ext>
            </a:extLst>
          </p:cNvPr>
          <p:cNvGraphicFramePr>
            <a:graphicFrameLocks noGrp="1"/>
          </p:cNvGraphicFramePr>
          <p:nvPr/>
        </p:nvGraphicFramePr>
        <p:xfrm>
          <a:off x="381002" y="2663026"/>
          <a:ext cx="8407396" cy="2519374"/>
        </p:xfrm>
        <a:graphic>
          <a:graphicData uri="http://schemas.openxmlformats.org/drawingml/2006/table">
            <a:tbl>
              <a:tblPr/>
              <a:tblGrid>
                <a:gridCol w="1814478">
                  <a:extLst>
                    <a:ext uri="{9D8B030D-6E8A-4147-A177-3AD203B41FA5}">
                      <a16:colId xmlns:a16="http://schemas.microsoft.com/office/drawing/2014/main" val="498932247"/>
                    </a:ext>
                  </a:extLst>
                </a:gridCol>
                <a:gridCol w="189998">
                  <a:extLst>
                    <a:ext uri="{9D8B030D-6E8A-4147-A177-3AD203B41FA5}">
                      <a16:colId xmlns:a16="http://schemas.microsoft.com/office/drawing/2014/main" val="1010752518"/>
                    </a:ext>
                  </a:extLst>
                </a:gridCol>
                <a:gridCol w="1662480">
                  <a:extLst>
                    <a:ext uri="{9D8B030D-6E8A-4147-A177-3AD203B41FA5}">
                      <a16:colId xmlns:a16="http://schemas.microsoft.com/office/drawing/2014/main" val="1016425961"/>
                    </a:ext>
                  </a:extLst>
                </a:gridCol>
                <a:gridCol w="474994">
                  <a:extLst>
                    <a:ext uri="{9D8B030D-6E8A-4147-A177-3AD203B41FA5}">
                      <a16:colId xmlns:a16="http://schemas.microsoft.com/office/drawing/2014/main" val="2781392091"/>
                    </a:ext>
                  </a:extLst>
                </a:gridCol>
                <a:gridCol w="474994">
                  <a:extLst>
                    <a:ext uri="{9D8B030D-6E8A-4147-A177-3AD203B41FA5}">
                      <a16:colId xmlns:a16="http://schemas.microsoft.com/office/drawing/2014/main" val="457865257"/>
                    </a:ext>
                  </a:extLst>
                </a:gridCol>
                <a:gridCol w="474994">
                  <a:extLst>
                    <a:ext uri="{9D8B030D-6E8A-4147-A177-3AD203B41FA5}">
                      <a16:colId xmlns:a16="http://schemas.microsoft.com/office/drawing/2014/main" val="2087393112"/>
                    </a:ext>
                  </a:extLst>
                </a:gridCol>
                <a:gridCol w="474994">
                  <a:extLst>
                    <a:ext uri="{9D8B030D-6E8A-4147-A177-3AD203B41FA5}">
                      <a16:colId xmlns:a16="http://schemas.microsoft.com/office/drawing/2014/main" val="1119313423"/>
                    </a:ext>
                  </a:extLst>
                </a:gridCol>
                <a:gridCol w="474994">
                  <a:extLst>
                    <a:ext uri="{9D8B030D-6E8A-4147-A177-3AD203B41FA5}">
                      <a16:colId xmlns:a16="http://schemas.microsoft.com/office/drawing/2014/main" val="3648822956"/>
                    </a:ext>
                  </a:extLst>
                </a:gridCol>
                <a:gridCol w="474994">
                  <a:extLst>
                    <a:ext uri="{9D8B030D-6E8A-4147-A177-3AD203B41FA5}">
                      <a16:colId xmlns:a16="http://schemas.microsoft.com/office/drawing/2014/main" val="2644537993"/>
                    </a:ext>
                  </a:extLst>
                </a:gridCol>
                <a:gridCol w="474994">
                  <a:extLst>
                    <a:ext uri="{9D8B030D-6E8A-4147-A177-3AD203B41FA5}">
                      <a16:colId xmlns:a16="http://schemas.microsoft.com/office/drawing/2014/main" val="849079158"/>
                    </a:ext>
                  </a:extLst>
                </a:gridCol>
                <a:gridCol w="474994">
                  <a:extLst>
                    <a:ext uri="{9D8B030D-6E8A-4147-A177-3AD203B41FA5}">
                      <a16:colId xmlns:a16="http://schemas.microsoft.com/office/drawing/2014/main" val="956916138"/>
                    </a:ext>
                  </a:extLst>
                </a:gridCol>
                <a:gridCol w="474994">
                  <a:extLst>
                    <a:ext uri="{9D8B030D-6E8A-4147-A177-3AD203B41FA5}">
                      <a16:colId xmlns:a16="http://schemas.microsoft.com/office/drawing/2014/main" val="2987649693"/>
                    </a:ext>
                  </a:extLst>
                </a:gridCol>
                <a:gridCol w="465494">
                  <a:extLst>
                    <a:ext uri="{9D8B030D-6E8A-4147-A177-3AD203B41FA5}">
                      <a16:colId xmlns:a16="http://schemas.microsoft.com/office/drawing/2014/main" val="2644097847"/>
                    </a:ext>
                  </a:extLst>
                </a:gridCol>
              </a:tblGrid>
              <a:tr h="96899">
                <a:tc>
                  <a:txBody>
                    <a:bodyPr/>
                    <a:lstStyle/>
                    <a:p>
                      <a:pPr algn="l" fontAlgn="t"/>
                      <a:r>
                        <a:rPr lang="en-ZA" sz="600" b="1" i="0" u="none" strike="noStrike">
                          <a:effectLst/>
                          <a:latin typeface="Arial Narrow" panose="020B0606020202030204" pitchFamily="34" charset="0"/>
                        </a:rPr>
                        <a:t>Sanitation</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600" b="0" i="0" u="none" strike="noStrike">
                          <a:effectLst/>
                          <a:latin typeface="Arial Narrow" panose="020B0606020202030204" pitchFamily="34" charset="0"/>
                        </a:rPr>
                        <a:t>Ref.</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1" i="1" u="sng" strike="noStrike">
                          <a:effectLst/>
                          <a:latin typeface="Arial Narrow" panose="020B0606020202030204" pitchFamily="34" charset="0"/>
                        </a:rPr>
                        <a:t>Location of households for each type of FBS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32833795"/>
                  </a:ext>
                </a:extLst>
              </a:tr>
              <a:tr h="193798">
                <a:tc>
                  <a:txBody>
                    <a:bodyPr/>
                    <a:lstStyle/>
                    <a:p>
                      <a:pPr algn="l" fontAlgn="b"/>
                      <a:r>
                        <a:rPr lang="en-ZA" sz="600" b="0" i="0" u="none" strike="noStrike">
                          <a:effectLst/>
                          <a:latin typeface="Arial Narrow" panose="020B0606020202030204" pitchFamily="34" charset="0"/>
                        </a:rPr>
                        <a:t>Formal Settlements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Formal settlements -  (free sanitation service to indigent households)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112'233'382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122'355'657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133'898'299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133'898'299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133'898'299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140'201'206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149'751'317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160'409'930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595093430"/>
                  </a:ext>
                </a:extLst>
              </a:tr>
              <a:tr h="96899">
                <a:tc>
                  <a:txBody>
                    <a:bodyPr/>
                    <a:lstStyle/>
                    <a:p>
                      <a:pPr algn="l" fontAlgn="b"/>
                      <a:r>
                        <a:rPr lang="en-ZA" sz="600" b="0" i="0" u="none" strike="noStrike">
                          <a:effectLst/>
                          <a:latin typeface="Arial Narrow" panose="020B0606020202030204" pitchFamily="34" charset="0"/>
                        </a:rPr>
                        <a:t>Number Of Households</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62'812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65'953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66'546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66'546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66'546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67'012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67'615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68'426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4118474749"/>
                  </a:ext>
                </a:extLst>
              </a:tr>
              <a:tr h="96899">
                <a:tc>
                  <a:txBody>
                    <a:bodyPr/>
                    <a:lstStyle/>
                    <a:p>
                      <a:pPr algn="l" fontAlgn="b"/>
                      <a:r>
                        <a:rPr lang="en-ZA" sz="600" b="0" i="0" u="none" strike="noStrike">
                          <a:effectLst/>
                          <a:latin typeface="Arial Narrow" panose="020B0606020202030204" pitchFamily="34" charset="0"/>
                        </a:rPr>
                        <a:t>Informal Settments</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Informal settlements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36'013'000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37'579'000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43'350'812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43'350'812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43'350'812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87'000'540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92'957'876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99'599'571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986003332"/>
                  </a:ext>
                </a:extLst>
              </a:tr>
              <a:tr h="96899">
                <a:tc>
                  <a:txBody>
                    <a:bodyPr/>
                    <a:lstStyle/>
                    <a:p>
                      <a:pPr algn="l" fontAlgn="b"/>
                      <a:r>
                        <a:rPr lang="en-ZA" sz="600" b="0" i="0" u="none" strike="noStrike">
                          <a:effectLst/>
                          <a:latin typeface="Arial Narrow" panose="020B0606020202030204" pitchFamily="34" charset="0"/>
                        </a:rPr>
                        <a:t>Number Of Households For Is</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30'727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31'342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31'624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31'624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31'624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31'845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32'132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32'517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678531618"/>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Informal settlements targeted for upgrading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185899759"/>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649309993"/>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Living in informal backyard rental agreement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759107931"/>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785706693"/>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Other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934555011"/>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extLst>
                  <a:ext uri="{0D108BD9-81ED-4DB2-BD59-A6C34878D82A}">
                    <a16:rowId xmlns:a16="http://schemas.microsoft.com/office/drawing/2014/main" val="87595392"/>
                  </a:ext>
                </a:extLst>
              </a:tr>
              <a:tr h="96899">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1" i="0" u="none" strike="noStrike">
                          <a:effectLst/>
                          <a:latin typeface="Arial Narrow" panose="020B0606020202030204" pitchFamily="34" charset="0"/>
                        </a:rPr>
                        <a:t>Total cost of FBS - Sanitation for informal settlements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36'013'000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37'579'000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43'350'812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43'350'812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43'350'812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87'000'540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92'957'876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99'599'571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763416"/>
                  </a:ext>
                </a:extLst>
              </a:tr>
              <a:tr h="96899">
                <a:tc>
                  <a:txBody>
                    <a:bodyPr/>
                    <a:lstStyle/>
                    <a:p>
                      <a:pPr algn="l" fontAlgn="t"/>
                      <a:r>
                        <a:rPr lang="en-ZA" sz="600" b="1" i="0" u="none" strike="noStrike">
                          <a:effectLst/>
                          <a:latin typeface="Arial Narrow" panose="020B0606020202030204" pitchFamily="34" charset="0"/>
                        </a:rPr>
                        <a:t>Refuse Removal</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ZA" sz="600" b="0" i="0" u="none" strike="noStrike">
                          <a:effectLst/>
                          <a:latin typeface="Arial Narrow" panose="020B0606020202030204" pitchFamily="34" charset="0"/>
                        </a:rPr>
                        <a:t>Ref.</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1" i="1" u="sng" strike="noStrike">
                          <a:effectLst/>
                          <a:latin typeface="Arial Narrow" panose="020B0606020202030204" pitchFamily="34" charset="0"/>
                        </a:rPr>
                        <a:t>Location of households for each type of FBS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38738348"/>
                  </a:ext>
                </a:extLst>
              </a:tr>
              <a:tr h="193798">
                <a:tc>
                  <a:txBody>
                    <a:bodyPr/>
                    <a:lstStyle/>
                    <a:p>
                      <a:pPr algn="l" fontAlgn="b"/>
                      <a:r>
                        <a:rPr lang="en-ZA" sz="600" b="0" i="0" u="none" strike="noStrike">
                          <a:effectLst/>
                          <a:latin typeface="Arial Narrow" panose="020B0606020202030204" pitchFamily="34" charset="0"/>
                        </a:rPr>
                        <a:t>Formal Settlements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Formal settlements -  (removed once a week to indigent households)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67'949'989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74'679'498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82'407'435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82'407'435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82'407'435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85'573'129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94'231'651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103'963'006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671894917"/>
                  </a:ext>
                </a:extLst>
              </a:tr>
              <a:tr h="96899">
                <a:tc>
                  <a:txBody>
                    <a:bodyPr/>
                    <a:lstStyle/>
                    <a:p>
                      <a:pPr algn="l" fontAlgn="b"/>
                      <a:r>
                        <a:rPr lang="en-ZA" sz="600" b="0" i="0" u="none" strike="noStrike">
                          <a:effectLst/>
                          <a:latin typeface="Arial Narrow" panose="020B0606020202030204" pitchFamily="34" charset="0"/>
                        </a:rPr>
                        <a:t>Number Of Households</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62'812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65'953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66'546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66'546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66'546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67'012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67'615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68'426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683096161"/>
                  </a:ext>
                </a:extLst>
              </a:tr>
              <a:tr h="96899">
                <a:tc>
                  <a:txBody>
                    <a:bodyPr/>
                    <a:lstStyle/>
                    <a:p>
                      <a:pPr algn="l" fontAlgn="b"/>
                      <a:r>
                        <a:rPr lang="en-ZA" sz="600" b="0" i="0" u="none" strike="noStrike">
                          <a:effectLst/>
                          <a:latin typeface="Arial Narrow" panose="020B0606020202030204" pitchFamily="34" charset="0"/>
                        </a:rPr>
                        <a:t>Informal Settments</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Informal settlements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36'806'000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37'548'000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40'984'704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40'984'704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40'984'704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51'174'915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55'074'248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59'441'076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703422634"/>
                  </a:ext>
                </a:extLst>
              </a:tr>
              <a:tr h="96899">
                <a:tc>
                  <a:txBody>
                    <a:bodyPr/>
                    <a:lstStyle/>
                    <a:p>
                      <a:pPr algn="l" fontAlgn="b"/>
                      <a:r>
                        <a:rPr lang="en-ZA" sz="600" b="0" i="0" u="none" strike="noStrike">
                          <a:effectLst/>
                          <a:latin typeface="Arial Narrow" panose="020B0606020202030204" pitchFamily="34" charset="0"/>
                        </a:rPr>
                        <a:t>Number Of Households For Is</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30'727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31'342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31'624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31'624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31'624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31'845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32'132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32'517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4144671790"/>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Informal settlements targeted for upgrading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753204628"/>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752012161"/>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Living in informal backyard rental agreement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788275809"/>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4026509959"/>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1" i="0" u="none" strike="noStrike">
                          <a:effectLst/>
                          <a:latin typeface="Arial Narrow" panose="020B0606020202030204" pitchFamily="34" charset="0"/>
                        </a:rPr>
                        <a:t>Other (Rands)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491823848"/>
                  </a:ext>
                </a:extLst>
              </a:tr>
              <a:tr h="96899">
                <a:tc>
                  <a:txBody>
                    <a:bodyPr/>
                    <a:lstStyle/>
                    <a:p>
                      <a:pPr algn="l" fontAlgn="b"/>
                      <a:r>
                        <a:rPr lang="en-ZA" sz="600" b="0" i="0" u="none" strike="noStrike">
                          <a:effectLst/>
                          <a:latin typeface="Arial Narrow" panose="020B0606020202030204" pitchFamily="34" charset="0"/>
                        </a:rPr>
                        <a:t> </a:t>
                      </a:r>
                    </a:p>
                  </a:txBody>
                  <a:tcPr marL="85499"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endParaRPr lang="en-ZA" sz="600" b="0" i="0" u="none" strike="noStrike">
                        <a:effectLst/>
                        <a:latin typeface="Arial Narrow" panose="020B0606020202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t"/>
                      <a:r>
                        <a:rPr lang="en-ZA" sz="600" b="0" i="1" u="none" strike="noStrike">
                          <a:effectLst/>
                          <a:latin typeface="Arial Narrow" panose="020B0606020202030204" pitchFamily="34" charset="0"/>
                        </a:rPr>
                        <a:t>Number of HH receiving this type of FBS</a:t>
                      </a: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99"/>
                    </a:solidFill>
                  </a:tcPr>
                </a:tc>
                <a:extLst>
                  <a:ext uri="{0D108BD9-81ED-4DB2-BD59-A6C34878D82A}">
                    <a16:rowId xmlns:a16="http://schemas.microsoft.com/office/drawing/2014/main" val="2519139285"/>
                  </a:ext>
                </a:extLst>
              </a:tr>
              <a:tr h="96899">
                <a:tc>
                  <a:txBody>
                    <a:bodyPr/>
                    <a:lstStyle/>
                    <a:p>
                      <a:pPr algn="l" fontAlgn="b"/>
                      <a:r>
                        <a:rPr lang="en-ZA" sz="600" b="0" i="0" u="none" strike="noStrike">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600" b="0" i="0" u="none" strike="noStrike">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ZA" sz="600" b="1" i="0" u="none" strike="noStrike">
                          <a:effectLst/>
                          <a:latin typeface="Arial Narrow" panose="020B0606020202030204" pitchFamily="34" charset="0"/>
                        </a:rPr>
                        <a:t>Total cost of FBS - Refuse Removal for informal settlements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600" b="0" i="0" u="none" strike="noStrike">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36'806'000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37'548'000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40'984'704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40'984'704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40'984'704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51'174'915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effectLst/>
                          <a:latin typeface="Arial Narrow" panose="020B0606020202030204" pitchFamily="34" charset="0"/>
                        </a:rPr>
                        <a:t>        55'074'248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dirty="0">
                          <a:effectLst/>
                          <a:latin typeface="Arial Narrow" panose="020B0606020202030204" pitchFamily="34" charset="0"/>
                        </a:rPr>
                        <a:t>       59'441'076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012257"/>
                  </a:ext>
                </a:extLst>
              </a:tr>
            </a:tbl>
          </a:graphicData>
        </a:graphic>
      </p:graphicFrame>
      <p:pic>
        <p:nvPicPr>
          <p:cNvPr id="10" name="Picture 1">
            <a:extLst>
              <a:ext uri="{FF2B5EF4-FFF2-40B4-BE49-F238E27FC236}">
                <a16:creationId xmlns:a16="http://schemas.microsoft.com/office/drawing/2014/main" id="{F59A3774-05A5-40BE-B0FB-BD6DF908F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433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82F7BC-84CB-4CFA-A124-05C5FD45811F}" type="slidenum">
              <a:rPr lang="en-ZA" b="1">
                <a:solidFill>
                  <a:srgbClr val="D2533C"/>
                </a:solidFill>
                <a:effectLst>
                  <a:outerShdw blurRad="38100" dist="38100" dir="2700000" algn="tl">
                    <a:srgbClr val="000000">
                      <a:alpha val="43137"/>
                    </a:srgbClr>
                  </a:outerShdw>
                </a:effectLst>
              </a:rPr>
              <a:pPr>
                <a:defRPr/>
              </a:pPr>
              <a:t>31</a:t>
            </a:fld>
            <a:endParaRPr lang="en-ZA" b="1" dirty="0">
              <a:solidFill>
                <a:srgbClr val="D2533C"/>
              </a:solidFill>
              <a:effectLst>
                <a:outerShdw blurRad="38100" dist="38100" dir="2700000" algn="tl">
                  <a:srgbClr val="000000">
                    <a:alpha val="43137"/>
                  </a:srgbClr>
                </a:outerShdw>
              </a:effectLst>
            </a:endParaRPr>
          </a:p>
        </p:txBody>
      </p:sp>
      <p:sp>
        <p:nvSpPr>
          <p:cNvPr id="62470" name="TextBox 8"/>
          <p:cNvSpPr txBox="1">
            <a:spLocks noChangeArrowheads="1"/>
          </p:cNvSpPr>
          <p:nvPr/>
        </p:nvSpPr>
        <p:spPr bwMode="auto">
          <a:xfrm>
            <a:off x="179784" y="174822"/>
            <a:ext cx="7848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ZA" sz="3600" b="1" dirty="0">
                <a:solidFill>
                  <a:srgbClr val="FFFFFF"/>
                </a:solidFill>
                <a:latin typeface="Franklin Gothic Medium" pitchFamily="34" charset="0"/>
              </a:rPr>
              <a:t>RECONCILIATION OF FREE BASIC SERVICES TO EQUITABLE SHARE</a:t>
            </a:r>
          </a:p>
        </p:txBody>
      </p:sp>
      <p:graphicFrame>
        <p:nvGraphicFramePr>
          <p:cNvPr id="3" name="Table 2">
            <a:extLst>
              <a:ext uri="{FF2B5EF4-FFF2-40B4-BE49-F238E27FC236}">
                <a16:creationId xmlns:a16="http://schemas.microsoft.com/office/drawing/2014/main" id="{4B0F1A6E-E3B5-42FF-B110-E6D358E71D69}"/>
              </a:ext>
            </a:extLst>
          </p:cNvPr>
          <p:cNvGraphicFramePr>
            <a:graphicFrameLocks noGrp="1"/>
          </p:cNvGraphicFramePr>
          <p:nvPr>
            <p:extLst>
              <p:ext uri="{D42A27DB-BD31-4B8C-83A1-F6EECF244321}">
                <p14:modId xmlns:p14="http://schemas.microsoft.com/office/powerpoint/2010/main" val="3427310330"/>
              </p:ext>
            </p:extLst>
          </p:nvPr>
        </p:nvGraphicFramePr>
        <p:xfrm>
          <a:off x="467544" y="2132856"/>
          <a:ext cx="8028756" cy="2944702"/>
        </p:xfrm>
        <a:graphic>
          <a:graphicData uri="http://schemas.openxmlformats.org/drawingml/2006/table">
            <a:tbl>
              <a:tblPr firstRow="1" bandRow="1">
                <a:tableStyleId>{5C22544A-7EE6-4342-B048-85BDC9FD1C3A}</a:tableStyleId>
              </a:tblPr>
              <a:tblGrid>
                <a:gridCol w="2007189">
                  <a:extLst>
                    <a:ext uri="{9D8B030D-6E8A-4147-A177-3AD203B41FA5}">
                      <a16:colId xmlns:a16="http://schemas.microsoft.com/office/drawing/2014/main" val="2034634558"/>
                    </a:ext>
                  </a:extLst>
                </a:gridCol>
                <a:gridCol w="2007189">
                  <a:extLst>
                    <a:ext uri="{9D8B030D-6E8A-4147-A177-3AD203B41FA5}">
                      <a16:colId xmlns:a16="http://schemas.microsoft.com/office/drawing/2014/main" val="1259248767"/>
                    </a:ext>
                  </a:extLst>
                </a:gridCol>
                <a:gridCol w="2007189">
                  <a:extLst>
                    <a:ext uri="{9D8B030D-6E8A-4147-A177-3AD203B41FA5}">
                      <a16:colId xmlns:a16="http://schemas.microsoft.com/office/drawing/2014/main" val="1253234102"/>
                    </a:ext>
                  </a:extLst>
                </a:gridCol>
                <a:gridCol w="2007189">
                  <a:extLst>
                    <a:ext uri="{9D8B030D-6E8A-4147-A177-3AD203B41FA5}">
                      <a16:colId xmlns:a16="http://schemas.microsoft.com/office/drawing/2014/main" val="1379598916"/>
                    </a:ext>
                  </a:extLst>
                </a:gridCol>
              </a:tblGrid>
              <a:tr h="428235">
                <a:tc>
                  <a:txBody>
                    <a:bodyPr/>
                    <a:lstStyle/>
                    <a:p>
                      <a:r>
                        <a:rPr lang="en-ZA" dirty="0"/>
                        <a:t>DESCRIPTION</a:t>
                      </a:r>
                    </a:p>
                  </a:txBody>
                  <a:tcPr/>
                </a:tc>
                <a:tc>
                  <a:txBody>
                    <a:bodyPr/>
                    <a:lstStyle/>
                    <a:p>
                      <a:r>
                        <a:rPr lang="en-ZA" dirty="0"/>
                        <a:t>2020/21</a:t>
                      </a:r>
                    </a:p>
                  </a:txBody>
                  <a:tcPr/>
                </a:tc>
                <a:tc>
                  <a:txBody>
                    <a:bodyPr/>
                    <a:lstStyle/>
                    <a:p>
                      <a:r>
                        <a:rPr lang="en-ZA" dirty="0"/>
                        <a:t>2021/22</a:t>
                      </a:r>
                    </a:p>
                  </a:txBody>
                  <a:tcPr/>
                </a:tc>
                <a:tc>
                  <a:txBody>
                    <a:bodyPr/>
                    <a:lstStyle/>
                    <a:p>
                      <a:r>
                        <a:rPr lang="en-ZA" dirty="0"/>
                        <a:t>2022/23</a:t>
                      </a:r>
                    </a:p>
                  </a:txBody>
                  <a:tcPr/>
                </a:tc>
                <a:extLst>
                  <a:ext uri="{0D108BD9-81ED-4DB2-BD59-A6C34878D82A}">
                    <a16:rowId xmlns:a16="http://schemas.microsoft.com/office/drawing/2014/main" val="10310390"/>
                  </a:ext>
                </a:extLst>
              </a:tr>
              <a:tr h="428235">
                <a:tc>
                  <a:txBody>
                    <a:bodyPr/>
                    <a:lstStyle/>
                    <a:p>
                      <a:r>
                        <a:rPr lang="en-ZA" dirty="0"/>
                        <a:t>FBS Formal</a:t>
                      </a:r>
                    </a:p>
                  </a:txBody>
                  <a:tcPr/>
                </a:tc>
                <a:tc>
                  <a:txBody>
                    <a:bodyPr/>
                    <a:lstStyle/>
                    <a:p>
                      <a:r>
                        <a:rPr lang="en-ZA" dirty="0"/>
                        <a:t>R 455,9 M</a:t>
                      </a:r>
                    </a:p>
                  </a:txBody>
                  <a:tcPr/>
                </a:tc>
                <a:tc>
                  <a:txBody>
                    <a:bodyPr/>
                    <a:lstStyle/>
                    <a:p>
                      <a:r>
                        <a:rPr lang="en-ZA" dirty="0"/>
                        <a:t>R 487,8 M</a:t>
                      </a:r>
                    </a:p>
                  </a:txBody>
                  <a:tcPr/>
                </a:tc>
                <a:tc>
                  <a:txBody>
                    <a:bodyPr/>
                    <a:lstStyle/>
                    <a:p>
                      <a:r>
                        <a:rPr lang="en-ZA" dirty="0"/>
                        <a:t>R 529,5 M</a:t>
                      </a:r>
                    </a:p>
                  </a:txBody>
                  <a:tcPr/>
                </a:tc>
                <a:extLst>
                  <a:ext uri="{0D108BD9-81ED-4DB2-BD59-A6C34878D82A}">
                    <a16:rowId xmlns:a16="http://schemas.microsoft.com/office/drawing/2014/main" val="1674062314"/>
                  </a:ext>
                </a:extLst>
              </a:tr>
              <a:tr h="428235">
                <a:tc>
                  <a:txBody>
                    <a:bodyPr/>
                    <a:lstStyle/>
                    <a:p>
                      <a:r>
                        <a:rPr lang="en-ZA" dirty="0"/>
                        <a:t>FBS Informal</a:t>
                      </a:r>
                    </a:p>
                  </a:txBody>
                  <a:tcPr/>
                </a:tc>
                <a:tc>
                  <a:txBody>
                    <a:bodyPr/>
                    <a:lstStyle/>
                    <a:p>
                      <a:r>
                        <a:rPr lang="en-ZA" dirty="0"/>
                        <a:t>R 267,8 M</a:t>
                      </a:r>
                    </a:p>
                  </a:txBody>
                  <a:tcPr/>
                </a:tc>
                <a:tc>
                  <a:txBody>
                    <a:bodyPr/>
                    <a:lstStyle/>
                    <a:p>
                      <a:r>
                        <a:rPr lang="en-ZA" dirty="0"/>
                        <a:t>R 287,7 M</a:t>
                      </a:r>
                    </a:p>
                  </a:txBody>
                  <a:tcPr/>
                </a:tc>
                <a:tc>
                  <a:txBody>
                    <a:bodyPr/>
                    <a:lstStyle/>
                    <a:p>
                      <a:r>
                        <a:rPr lang="en-ZA" dirty="0"/>
                        <a:t>R 310 M</a:t>
                      </a:r>
                    </a:p>
                  </a:txBody>
                  <a:tcPr/>
                </a:tc>
                <a:extLst>
                  <a:ext uri="{0D108BD9-81ED-4DB2-BD59-A6C34878D82A}">
                    <a16:rowId xmlns:a16="http://schemas.microsoft.com/office/drawing/2014/main" val="3984332268"/>
                  </a:ext>
                </a:extLst>
              </a:tr>
              <a:tr h="428235">
                <a:tc>
                  <a:txBody>
                    <a:bodyPr/>
                    <a:lstStyle/>
                    <a:p>
                      <a:r>
                        <a:rPr lang="en-ZA" dirty="0"/>
                        <a:t>Total FBS</a:t>
                      </a:r>
                    </a:p>
                  </a:txBody>
                  <a:tcPr/>
                </a:tc>
                <a:tc>
                  <a:txBody>
                    <a:bodyPr/>
                    <a:lstStyle/>
                    <a:p>
                      <a:r>
                        <a:rPr lang="en-ZA" dirty="0"/>
                        <a:t>R 723.7 M</a:t>
                      </a:r>
                    </a:p>
                  </a:txBody>
                  <a:tcPr/>
                </a:tc>
                <a:tc>
                  <a:txBody>
                    <a:bodyPr/>
                    <a:lstStyle/>
                    <a:p>
                      <a:r>
                        <a:rPr lang="en-ZA" dirty="0"/>
                        <a:t>R 775,5 M</a:t>
                      </a:r>
                    </a:p>
                  </a:txBody>
                  <a:tcPr/>
                </a:tc>
                <a:tc>
                  <a:txBody>
                    <a:bodyPr/>
                    <a:lstStyle/>
                    <a:p>
                      <a:r>
                        <a:rPr lang="en-ZA" dirty="0"/>
                        <a:t>R 839.5 M</a:t>
                      </a:r>
                    </a:p>
                  </a:txBody>
                  <a:tcPr/>
                </a:tc>
                <a:extLst>
                  <a:ext uri="{0D108BD9-81ED-4DB2-BD59-A6C34878D82A}">
                    <a16:rowId xmlns:a16="http://schemas.microsoft.com/office/drawing/2014/main" val="601054494"/>
                  </a:ext>
                </a:extLst>
              </a:tr>
              <a:tr h="375292">
                <a:tc>
                  <a:txBody>
                    <a:bodyPr/>
                    <a:lstStyle/>
                    <a:p>
                      <a:r>
                        <a:rPr lang="en-ZA" dirty="0"/>
                        <a:t>Equitable Share</a:t>
                      </a:r>
                    </a:p>
                  </a:txBody>
                  <a:tcPr/>
                </a:tc>
                <a:tc>
                  <a:txBody>
                    <a:bodyPr/>
                    <a:lstStyle/>
                    <a:p>
                      <a:r>
                        <a:rPr lang="en-ZA" dirty="0"/>
                        <a:t>R 800.3 M</a:t>
                      </a:r>
                    </a:p>
                  </a:txBody>
                  <a:tcPr/>
                </a:tc>
                <a:tc>
                  <a:txBody>
                    <a:bodyPr/>
                    <a:lstStyle/>
                    <a:p>
                      <a:r>
                        <a:rPr lang="en-ZA" dirty="0"/>
                        <a:t>R 741.9 M</a:t>
                      </a:r>
                    </a:p>
                  </a:txBody>
                  <a:tcPr/>
                </a:tc>
                <a:tc>
                  <a:txBody>
                    <a:bodyPr/>
                    <a:lstStyle/>
                    <a:p>
                      <a:r>
                        <a:rPr lang="en-ZA" dirty="0"/>
                        <a:t>R 790.3 M</a:t>
                      </a:r>
                    </a:p>
                  </a:txBody>
                  <a:tcPr/>
                </a:tc>
                <a:extLst>
                  <a:ext uri="{0D108BD9-81ED-4DB2-BD59-A6C34878D82A}">
                    <a16:rowId xmlns:a16="http://schemas.microsoft.com/office/drawing/2014/main" val="1787114445"/>
                  </a:ext>
                </a:extLst>
              </a:tr>
              <a:tr h="428235">
                <a:tc>
                  <a:txBody>
                    <a:bodyPr/>
                    <a:lstStyle/>
                    <a:p>
                      <a:r>
                        <a:rPr lang="en-ZA" dirty="0"/>
                        <a:t>Difference</a:t>
                      </a:r>
                    </a:p>
                  </a:txBody>
                  <a:tcPr/>
                </a:tc>
                <a:tc>
                  <a:txBody>
                    <a:bodyPr/>
                    <a:lstStyle/>
                    <a:p>
                      <a:r>
                        <a:rPr lang="en-ZA" dirty="0"/>
                        <a:t>(R 76,6 M)</a:t>
                      </a:r>
                    </a:p>
                  </a:txBody>
                  <a:tcPr/>
                </a:tc>
                <a:tc>
                  <a:txBody>
                    <a:bodyPr/>
                    <a:lstStyle/>
                    <a:p>
                      <a:r>
                        <a:rPr lang="en-ZA" dirty="0"/>
                        <a:t>R 33,6 M</a:t>
                      </a:r>
                    </a:p>
                  </a:txBody>
                  <a:tcPr/>
                </a:tc>
                <a:tc>
                  <a:txBody>
                    <a:bodyPr/>
                    <a:lstStyle/>
                    <a:p>
                      <a:r>
                        <a:rPr lang="en-ZA" dirty="0"/>
                        <a:t>R 49,2 M</a:t>
                      </a:r>
                    </a:p>
                  </a:txBody>
                  <a:tcPr/>
                </a:tc>
                <a:extLst>
                  <a:ext uri="{0D108BD9-81ED-4DB2-BD59-A6C34878D82A}">
                    <a16:rowId xmlns:a16="http://schemas.microsoft.com/office/drawing/2014/main" val="4093432075"/>
                  </a:ext>
                </a:extLst>
              </a:tr>
              <a:tr h="428235">
                <a:tc>
                  <a:txBody>
                    <a:bodyPr/>
                    <a:lstStyle/>
                    <a:p>
                      <a:r>
                        <a:rPr lang="en-ZA" dirty="0"/>
                        <a:t>% FBS of ES</a:t>
                      </a:r>
                    </a:p>
                  </a:txBody>
                  <a:tcPr/>
                </a:tc>
                <a:tc>
                  <a:txBody>
                    <a:bodyPr/>
                    <a:lstStyle/>
                    <a:p>
                      <a:r>
                        <a:rPr lang="en-ZA" dirty="0"/>
                        <a:t>90.43%</a:t>
                      </a:r>
                    </a:p>
                  </a:txBody>
                  <a:tcPr/>
                </a:tc>
                <a:tc>
                  <a:txBody>
                    <a:bodyPr/>
                    <a:lstStyle/>
                    <a:p>
                      <a:r>
                        <a:rPr lang="en-ZA" dirty="0"/>
                        <a:t>104.53%</a:t>
                      </a:r>
                    </a:p>
                  </a:txBody>
                  <a:tcPr/>
                </a:tc>
                <a:tc>
                  <a:txBody>
                    <a:bodyPr/>
                    <a:lstStyle/>
                    <a:p>
                      <a:r>
                        <a:rPr lang="en-ZA" dirty="0"/>
                        <a:t>106.23%</a:t>
                      </a:r>
                    </a:p>
                  </a:txBody>
                  <a:tcPr/>
                </a:tc>
                <a:extLst>
                  <a:ext uri="{0D108BD9-81ED-4DB2-BD59-A6C34878D82A}">
                    <a16:rowId xmlns:a16="http://schemas.microsoft.com/office/drawing/2014/main" val="1845543342"/>
                  </a:ext>
                </a:extLst>
              </a:tr>
            </a:tbl>
          </a:graphicData>
        </a:graphic>
      </p:graphicFrame>
      <p:pic>
        <p:nvPicPr>
          <p:cNvPr id="9" name="Picture 1">
            <a:extLst>
              <a:ext uri="{FF2B5EF4-FFF2-40B4-BE49-F238E27FC236}">
                <a16:creationId xmlns:a16="http://schemas.microsoft.com/office/drawing/2014/main" id="{B9A35B9A-8AAC-4396-BB22-4DFC5B182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924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82F7BC-84CB-4CFA-A124-05C5FD45811F}" type="slidenum">
              <a:rPr lang="en-ZA" b="1">
                <a:solidFill>
                  <a:srgbClr val="D2533C"/>
                </a:solidFill>
                <a:effectLst>
                  <a:outerShdw blurRad="38100" dist="38100" dir="2700000" algn="tl">
                    <a:srgbClr val="000000">
                      <a:alpha val="43137"/>
                    </a:srgbClr>
                  </a:outerShdw>
                </a:effectLst>
              </a:rPr>
              <a:pPr>
                <a:defRPr/>
              </a:pPr>
              <a:t>32</a:t>
            </a:fld>
            <a:endParaRPr lang="en-ZA" b="1" dirty="0">
              <a:solidFill>
                <a:srgbClr val="D2533C"/>
              </a:solidFill>
              <a:effectLst>
                <a:outerShdw blurRad="38100" dist="38100" dir="2700000" algn="tl">
                  <a:srgbClr val="000000">
                    <a:alpha val="43137"/>
                  </a:srgbClr>
                </a:outerShdw>
              </a:effectLst>
            </a:endParaRPr>
          </a:p>
        </p:txBody>
      </p:sp>
      <p:sp>
        <p:nvSpPr>
          <p:cNvPr id="62470" name="TextBox 8"/>
          <p:cNvSpPr txBox="1">
            <a:spLocks noChangeArrowheads="1"/>
          </p:cNvSpPr>
          <p:nvPr/>
        </p:nvSpPr>
        <p:spPr bwMode="auto">
          <a:xfrm>
            <a:off x="179784" y="284455"/>
            <a:ext cx="7848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ZA" sz="3600" b="1" dirty="0">
                <a:solidFill>
                  <a:srgbClr val="FFFFFF"/>
                </a:solidFill>
                <a:latin typeface="Franklin Gothic Medium" pitchFamily="34" charset="0"/>
              </a:rPr>
              <a:t>PREPAID WATER METER</a:t>
            </a:r>
          </a:p>
          <a:p>
            <a:pPr eaLnBrk="1" fontAlgn="auto" hangingPunct="1">
              <a:spcBef>
                <a:spcPts val="0"/>
              </a:spcBef>
              <a:spcAft>
                <a:spcPts val="0"/>
              </a:spcAft>
            </a:pPr>
            <a:r>
              <a:rPr lang="en-ZA" sz="3600" b="1" dirty="0">
                <a:solidFill>
                  <a:srgbClr val="FFFFFF"/>
                </a:solidFill>
                <a:latin typeface="Franklin Gothic Medium" pitchFamily="34" charset="0"/>
              </a:rPr>
              <a:t> PROJECT</a:t>
            </a:r>
          </a:p>
        </p:txBody>
      </p:sp>
      <p:sp>
        <p:nvSpPr>
          <p:cNvPr id="4" name="TextBox 3">
            <a:extLst>
              <a:ext uri="{FF2B5EF4-FFF2-40B4-BE49-F238E27FC236}">
                <a16:creationId xmlns:a16="http://schemas.microsoft.com/office/drawing/2014/main" id="{872D74F4-AF9B-4C69-86E6-3C48E937BBFB}"/>
              </a:ext>
            </a:extLst>
          </p:cNvPr>
          <p:cNvSpPr txBox="1"/>
          <p:nvPr/>
        </p:nvSpPr>
        <p:spPr>
          <a:xfrm>
            <a:off x="251520" y="1772816"/>
            <a:ext cx="8566126" cy="1200329"/>
          </a:xfrm>
          <a:prstGeom prst="rect">
            <a:avLst/>
          </a:prstGeom>
          <a:noFill/>
        </p:spPr>
        <p:txBody>
          <a:bodyPr wrap="square" rtlCol="0">
            <a:spAutoFit/>
          </a:bodyPr>
          <a:lstStyle/>
          <a:p>
            <a:pPr marL="285750" indent="-285750">
              <a:buFont typeface="Arial" panose="020B0604020202020204" pitchFamily="34" charset="0"/>
              <a:buChar char="•"/>
            </a:pPr>
            <a:r>
              <a:rPr lang="en-ZA" dirty="0"/>
              <a:t>Till end of April 2020 a total of 35 490 prepaid water meters has been installed</a:t>
            </a:r>
          </a:p>
          <a:p>
            <a:pPr marL="285750" indent="-285750">
              <a:buFont typeface="Arial" panose="020B0604020202020204" pitchFamily="34" charset="0"/>
              <a:buChar char="•"/>
            </a:pPr>
            <a:r>
              <a:rPr lang="en-ZA" dirty="0"/>
              <a:t>Total expenditure on Project to date (since March 2015) is R 290 684 465</a:t>
            </a:r>
          </a:p>
          <a:p>
            <a:pPr marL="285750" indent="-285750">
              <a:buFont typeface="Arial" panose="020B0604020202020204" pitchFamily="34" charset="0"/>
              <a:buChar char="•"/>
            </a:pPr>
            <a:r>
              <a:rPr lang="en-ZA" dirty="0"/>
              <a:t>This conversion is therefore extremely capital intensive</a:t>
            </a:r>
          </a:p>
          <a:p>
            <a:pPr marL="285750" indent="-285750">
              <a:buFont typeface="Arial" panose="020B0604020202020204" pitchFamily="34" charset="0"/>
              <a:buChar char="•"/>
            </a:pPr>
            <a:r>
              <a:rPr lang="en-ZA" dirty="0"/>
              <a:t>Please see below Prepaid collections for the financial YTD:</a:t>
            </a:r>
          </a:p>
        </p:txBody>
      </p:sp>
      <p:graphicFrame>
        <p:nvGraphicFramePr>
          <p:cNvPr id="5" name="Table 4">
            <a:extLst>
              <a:ext uri="{FF2B5EF4-FFF2-40B4-BE49-F238E27FC236}">
                <a16:creationId xmlns:a16="http://schemas.microsoft.com/office/drawing/2014/main" id="{66C3CB15-57FE-4F2A-9B83-D6ED65F9F4BA}"/>
              </a:ext>
            </a:extLst>
          </p:cNvPr>
          <p:cNvGraphicFramePr>
            <a:graphicFrameLocks noGrp="1"/>
          </p:cNvGraphicFramePr>
          <p:nvPr>
            <p:extLst>
              <p:ext uri="{D42A27DB-BD31-4B8C-83A1-F6EECF244321}">
                <p14:modId xmlns:p14="http://schemas.microsoft.com/office/powerpoint/2010/main" val="3897086831"/>
              </p:ext>
            </p:extLst>
          </p:nvPr>
        </p:nvGraphicFramePr>
        <p:xfrm>
          <a:off x="1547664" y="3429000"/>
          <a:ext cx="1939032" cy="2468529"/>
        </p:xfrm>
        <a:graphic>
          <a:graphicData uri="http://schemas.openxmlformats.org/drawingml/2006/table">
            <a:tbl>
              <a:tblPr>
                <a:tableStyleId>{5C22544A-7EE6-4342-B048-85BDC9FD1C3A}</a:tableStyleId>
              </a:tblPr>
              <a:tblGrid>
                <a:gridCol w="656288">
                  <a:extLst>
                    <a:ext uri="{9D8B030D-6E8A-4147-A177-3AD203B41FA5}">
                      <a16:colId xmlns:a16="http://schemas.microsoft.com/office/drawing/2014/main" val="2293974685"/>
                    </a:ext>
                  </a:extLst>
                </a:gridCol>
                <a:gridCol w="1282744">
                  <a:extLst>
                    <a:ext uri="{9D8B030D-6E8A-4147-A177-3AD203B41FA5}">
                      <a16:colId xmlns:a16="http://schemas.microsoft.com/office/drawing/2014/main" val="3302512572"/>
                    </a:ext>
                  </a:extLst>
                </a:gridCol>
              </a:tblGrid>
              <a:tr h="204999">
                <a:tc>
                  <a:txBody>
                    <a:bodyPr/>
                    <a:lstStyle/>
                    <a:p>
                      <a:pPr algn="l" fontAlgn="b"/>
                      <a:r>
                        <a:rPr lang="en-ZA" sz="1100" b="1" u="none" strike="noStrike" dirty="0">
                          <a:effectLst/>
                        </a:rPr>
                        <a:t>Month</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100" b="1" u="none" strike="noStrike" dirty="0">
                          <a:effectLst/>
                        </a:rPr>
                        <a:t>Sales Revenue</a:t>
                      </a:r>
                      <a:endParaRPr lang="en-ZA"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65644890"/>
                  </a:ext>
                </a:extLst>
              </a:tr>
              <a:tr h="204999">
                <a:tc>
                  <a:txBody>
                    <a:bodyPr/>
                    <a:lstStyle/>
                    <a:p>
                      <a:pPr algn="r" fontAlgn="b"/>
                      <a:r>
                        <a:rPr lang="en-ZA" sz="1100" u="none" strike="noStrike">
                          <a:effectLst/>
                        </a:rPr>
                        <a:t>Jul-19</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3'955'303</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8171123"/>
                  </a:ext>
                </a:extLst>
              </a:tr>
              <a:tr h="204999">
                <a:tc>
                  <a:txBody>
                    <a:bodyPr/>
                    <a:lstStyle/>
                    <a:p>
                      <a:pPr algn="r" fontAlgn="b"/>
                      <a:r>
                        <a:rPr lang="en-ZA" sz="1100" u="none" strike="noStrike">
                          <a:effectLst/>
                        </a:rPr>
                        <a:t>Aug-19</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4'823'969</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29541249"/>
                  </a:ext>
                </a:extLst>
              </a:tr>
              <a:tr h="204999">
                <a:tc>
                  <a:txBody>
                    <a:bodyPr/>
                    <a:lstStyle/>
                    <a:p>
                      <a:pPr algn="r" fontAlgn="b"/>
                      <a:r>
                        <a:rPr lang="en-ZA" sz="1100" u="none" strike="noStrike">
                          <a:effectLst/>
                        </a:rPr>
                        <a:t>Sep-19</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5'490'291</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80659110"/>
                  </a:ext>
                </a:extLst>
              </a:tr>
              <a:tr h="204999">
                <a:tc>
                  <a:txBody>
                    <a:bodyPr/>
                    <a:lstStyle/>
                    <a:p>
                      <a:pPr algn="r" fontAlgn="b"/>
                      <a:r>
                        <a:rPr lang="en-ZA" sz="1100" u="none" strike="noStrike">
                          <a:effectLst/>
                        </a:rPr>
                        <a:t>Oct-19</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6'490'845</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45614912"/>
                  </a:ext>
                </a:extLst>
              </a:tr>
              <a:tr h="204999">
                <a:tc>
                  <a:txBody>
                    <a:bodyPr/>
                    <a:lstStyle/>
                    <a:p>
                      <a:pPr algn="r" fontAlgn="b"/>
                      <a:r>
                        <a:rPr lang="en-ZA" sz="1100" u="none" strike="noStrike">
                          <a:effectLst/>
                        </a:rPr>
                        <a:t>Nov-19</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6'644'399</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52697014"/>
                  </a:ext>
                </a:extLst>
              </a:tr>
              <a:tr h="204999">
                <a:tc>
                  <a:txBody>
                    <a:bodyPr/>
                    <a:lstStyle/>
                    <a:p>
                      <a:pPr algn="r" fontAlgn="b"/>
                      <a:r>
                        <a:rPr lang="en-ZA" sz="1100" u="none" strike="noStrike">
                          <a:effectLst/>
                        </a:rPr>
                        <a:t>Dec-19</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5'704'350</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61172436"/>
                  </a:ext>
                </a:extLst>
              </a:tr>
              <a:tr h="204999">
                <a:tc>
                  <a:txBody>
                    <a:bodyPr/>
                    <a:lstStyle/>
                    <a:p>
                      <a:pPr algn="r" fontAlgn="b"/>
                      <a:r>
                        <a:rPr lang="en-ZA" sz="1100" u="none" strike="noStrike">
                          <a:effectLst/>
                        </a:rPr>
                        <a:t>Jan-20</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4'972'050</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07970684"/>
                  </a:ext>
                </a:extLst>
              </a:tr>
              <a:tr h="204999">
                <a:tc>
                  <a:txBody>
                    <a:bodyPr/>
                    <a:lstStyle/>
                    <a:p>
                      <a:pPr algn="r" fontAlgn="b"/>
                      <a:r>
                        <a:rPr lang="en-ZA" sz="1100" u="none" strike="noStrike">
                          <a:effectLst/>
                        </a:rPr>
                        <a:t>Feb-20</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4'940'454</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05723669"/>
                  </a:ext>
                </a:extLst>
              </a:tr>
              <a:tr h="204999">
                <a:tc>
                  <a:txBody>
                    <a:bodyPr/>
                    <a:lstStyle/>
                    <a:p>
                      <a:pPr algn="r" fontAlgn="b"/>
                      <a:r>
                        <a:rPr lang="en-ZA" sz="1100" u="none" strike="noStrike">
                          <a:effectLst/>
                        </a:rPr>
                        <a:t>Mar-20</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5'588'413</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2362704"/>
                  </a:ext>
                </a:extLst>
              </a:tr>
              <a:tr h="204999">
                <a:tc>
                  <a:txBody>
                    <a:bodyPr/>
                    <a:lstStyle/>
                    <a:p>
                      <a:pPr algn="r" fontAlgn="b"/>
                      <a:r>
                        <a:rPr lang="en-ZA" sz="1100" u="none" strike="noStrike" dirty="0">
                          <a:effectLst/>
                        </a:rPr>
                        <a:t>Apr-20</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3'779'778</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23406218"/>
                  </a:ext>
                </a:extLst>
              </a:tr>
              <a:tr h="213540">
                <a:tc>
                  <a:txBody>
                    <a:bodyPr/>
                    <a:lstStyle/>
                    <a:p>
                      <a:pPr algn="ctr" fontAlgn="b"/>
                      <a:r>
                        <a:rPr lang="en-ZA" sz="1100" b="1" i="0" u="none" strike="noStrike" dirty="0">
                          <a:solidFill>
                            <a:srgbClr val="000000"/>
                          </a:solidFill>
                          <a:effectLst/>
                          <a:latin typeface="Calibri" panose="020F0502020204030204" pitchFamily="34" charset="0"/>
                        </a:rPr>
                        <a:t>TOTAL</a:t>
                      </a:r>
                    </a:p>
                  </a:txBody>
                  <a:tcPr marL="7620" marR="7620" marT="7620" marB="0" anchor="b"/>
                </a:tc>
                <a:tc>
                  <a:txBody>
                    <a:bodyPr/>
                    <a:lstStyle/>
                    <a:p>
                      <a:pPr algn="r" fontAlgn="b"/>
                      <a:r>
                        <a:rPr lang="en-ZA" sz="1100" b="1" u="none" strike="noStrike" dirty="0">
                          <a:effectLst/>
                        </a:rPr>
                        <a:t>52'389'851</a:t>
                      </a:r>
                      <a:endParaRPr lang="en-ZA"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60617451"/>
                  </a:ext>
                </a:extLst>
              </a:tr>
            </a:tbl>
          </a:graphicData>
        </a:graphic>
      </p:graphicFrame>
      <p:sp>
        <p:nvSpPr>
          <p:cNvPr id="9" name="Right Brace 8">
            <a:extLst>
              <a:ext uri="{FF2B5EF4-FFF2-40B4-BE49-F238E27FC236}">
                <a16:creationId xmlns:a16="http://schemas.microsoft.com/office/drawing/2014/main" id="{4D22CC55-6AF2-4DA9-B794-78332B4E9949}"/>
              </a:ext>
            </a:extLst>
          </p:cNvPr>
          <p:cNvSpPr/>
          <p:nvPr/>
        </p:nvSpPr>
        <p:spPr>
          <a:xfrm>
            <a:off x="3635896" y="4077072"/>
            <a:ext cx="360000" cy="72008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ZA" dirty="0"/>
          </a:p>
        </p:txBody>
      </p:sp>
      <p:sp>
        <p:nvSpPr>
          <p:cNvPr id="11" name="Right Brace 10">
            <a:extLst>
              <a:ext uri="{FF2B5EF4-FFF2-40B4-BE49-F238E27FC236}">
                <a16:creationId xmlns:a16="http://schemas.microsoft.com/office/drawing/2014/main" id="{70EB7975-F6F4-4FAE-B7F8-06E7333D92E1}"/>
              </a:ext>
            </a:extLst>
          </p:cNvPr>
          <p:cNvSpPr/>
          <p:nvPr/>
        </p:nvSpPr>
        <p:spPr>
          <a:xfrm>
            <a:off x="3635896" y="5373216"/>
            <a:ext cx="360000" cy="21602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
        <p:nvSpPr>
          <p:cNvPr id="10" name="TextBox 9">
            <a:extLst>
              <a:ext uri="{FF2B5EF4-FFF2-40B4-BE49-F238E27FC236}">
                <a16:creationId xmlns:a16="http://schemas.microsoft.com/office/drawing/2014/main" id="{C8C436EC-AF38-439D-9A48-788CE7D0D7EC}"/>
              </a:ext>
            </a:extLst>
          </p:cNvPr>
          <p:cNvSpPr txBox="1"/>
          <p:nvPr/>
        </p:nvSpPr>
        <p:spPr>
          <a:xfrm>
            <a:off x="4104084" y="4252446"/>
            <a:ext cx="2232248" cy="369332"/>
          </a:xfrm>
          <a:prstGeom prst="rect">
            <a:avLst/>
          </a:prstGeom>
          <a:noFill/>
        </p:spPr>
        <p:txBody>
          <a:bodyPr wrap="square" rtlCol="0">
            <a:spAutoFit/>
          </a:bodyPr>
          <a:lstStyle/>
          <a:p>
            <a:r>
              <a:rPr lang="en-ZA" dirty="0"/>
              <a:t>Dry summer months</a:t>
            </a:r>
          </a:p>
        </p:txBody>
      </p:sp>
      <p:sp>
        <p:nvSpPr>
          <p:cNvPr id="13" name="TextBox 12">
            <a:extLst>
              <a:ext uri="{FF2B5EF4-FFF2-40B4-BE49-F238E27FC236}">
                <a16:creationId xmlns:a16="http://schemas.microsoft.com/office/drawing/2014/main" id="{A0DC4A63-7B74-44FA-9061-D89F4F2FC86C}"/>
              </a:ext>
            </a:extLst>
          </p:cNvPr>
          <p:cNvSpPr txBox="1"/>
          <p:nvPr/>
        </p:nvSpPr>
        <p:spPr>
          <a:xfrm>
            <a:off x="4104084" y="5158062"/>
            <a:ext cx="2988196" cy="646331"/>
          </a:xfrm>
          <a:prstGeom prst="rect">
            <a:avLst/>
          </a:prstGeom>
          <a:noFill/>
        </p:spPr>
        <p:txBody>
          <a:bodyPr wrap="square" rtlCol="0">
            <a:spAutoFit/>
          </a:bodyPr>
          <a:lstStyle/>
          <a:p>
            <a:r>
              <a:rPr lang="en-ZA" dirty="0"/>
              <a:t>Decrease due to COVID19 – 32,36% drop in sales</a:t>
            </a:r>
          </a:p>
        </p:txBody>
      </p:sp>
      <p:pic>
        <p:nvPicPr>
          <p:cNvPr id="14" name="Picture 1">
            <a:extLst>
              <a:ext uri="{FF2B5EF4-FFF2-40B4-BE49-F238E27FC236}">
                <a16:creationId xmlns:a16="http://schemas.microsoft.com/office/drawing/2014/main" id="{B74FC85F-8250-4EA9-9B07-D4D22A18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28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82F7BC-84CB-4CFA-A124-05C5FD45811F}" type="slidenum">
              <a:rPr lang="en-ZA" b="1">
                <a:solidFill>
                  <a:srgbClr val="D2533C"/>
                </a:solidFill>
                <a:effectLst>
                  <a:outerShdw blurRad="38100" dist="38100" dir="2700000" algn="tl">
                    <a:srgbClr val="000000">
                      <a:alpha val="43137"/>
                    </a:srgbClr>
                  </a:outerShdw>
                </a:effectLst>
              </a:rPr>
              <a:pPr>
                <a:defRPr/>
              </a:pPr>
              <a:t>33</a:t>
            </a:fld>
            <a:endParaRPr lang="en-ZA" b="1" dirty="0">
              <a:solidFill>
                <a:srgbClr val="D2533C"/>
              </a:solidFill>
              <a:effectLst>
                <a:outerShdw blurRad="38100" dist="38100" dir="2700000" algn="tl">
                  <a:srgbClr val="000000">
                    <a:alpha val="43137"/>
                  </a:srgbClr>
                </a:outerShdw>
              </a:effectLst>
            </a:endParaRPr>
          </a:p>
        </p:txBody>
      </p:sp>
      <p:sp>
        <p:nvSpPr>
          <p:cNvPr id="62470" name="TextBox 8"/>
          <p:cNvSpPr txBox="1">
            <a:spLocks noChangeArrowheads="1"/>
          </p:cNvSpPr>
          <p:nvPr/>
        </p:nvSpPr>
        <p:spPr bwMode="auto">
          <a:xfrm>
            <a:off x="179784" y="435835"/>
            <a:ext cx="7848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ZA" sz="3600" b="1" dirty="0">
                <a:solidFill>
                  <a:srgbClr val="FFFFFF"/>
                </a:solidFill>
                <a:latin typeface="Franklin Gothic Medium" pitchFamily="34" charset="0"/>
              </a:rPr>
              <a:t>PAYMENTS PER GROUP</a:t>
            </a:r>
          </a:p>
          <a:p>
            <a:pPr eaLnBrk="1" fontAlgn="auto" hangingPunct="1">
              <a:spcBef>
                <a:spcPts val="0"/>
              </a:spcBef>
              <a:spcAft>
                <a:spcPts val="0"/>
              </a:spcAft>
            </a:pPr>
            <a:r>
              <a:rPr lang="en-ZA" sz="3600" b="1" dirty="0">
                <a:solidFill>
                  <a:srgbClr val="FFFFFF"/>
                </a:solidFill>
                <a:latin typeface="Franklin Gothic Medium" pitchFamily="34" charset="0"/>
              </a:rPr>
              <a:t>DEBTORS</a:t>
            </a:r>
          </a:p>
        </p:txBody>
      </p:sp>
      <p:pic>
        <p:nvPicPr>
          <p:cNvPr id="10" name="Picture 1">
            <a:extLst>
              <a:ext uri="{FF2B5EF4-FFF2-40B4-BE49-F238E27FC236}">
                <a16:creationId xmlns:a16="http://schemas.microsoft.com/office/drawing/2014/main" id="{671D257F-C597-4396-870A-37CD8126B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003EE9BD-D063-42CB-80E9-A356105289DB}"/>
              </a:ext>
            </a:extLst>
          </p:cNvPr>
          <p:cNvGraphicFramePr>
            <a:graphicFrameLocks noGrp="1"/>
          </p:cNvGraphicFramePr>
          <p:nvPr>
            <p:extLst>
              <p:ext uri="{D42A27DB-BD31-4B8C-83A1-F6EECF244321}">
                <p14:modId xmlns:p14="http://schemas.microsoft.com/office/powerpoint/2010/main" val="1284743340"/>
              </p:ext>
            </p:extLst>
          </p:nvPr>
        </p:nvGraphicFramePr>
        <p:xfrm>
          <a:off x="755576" y="1844824"/>
          <a:ext cx="6984775" cy="4667002"/>
        </p:xfrm>
        <a:graphic>
          <a:graphicData uri="http://schemas.openxmlformats.org/drawingml/2006/table">
            <a:tbl>
              <a:tblPr firstRow="1" firstCol="1" bandRow="1"/>
              <a:tblGrid>
                <a:gridCol w="1617369">
                  <a:extLst>
                    <a:ext uri="{9D8B030D-6E8A-4147-A177-3AD203B41FA5}">
                      <a16:colId xmlns:a16="http://schemas.microsoft.com/office/drawing/2014/main" val="1899393110"/>
                    </a:ext>
                  </a:extLst>
                </a:gridCol>
                <a:gridCol w="1317194">
                  <a:extLst>
                    <a:ext uri="{9D8B030D-6E8A-4147-A177-3AD203B41FA5}">
                      <a16:colId xmlns:a16="http://schemas.microsoft.com/office/drawing/2014/main" val="2401169866"/>
                    </a:ext>
                  </a:extLst>
                </a:gridCol>
                <a:gridCol w="1317194">
                  <a:extLst>
                    <a:ext uri="{9D8B030D-6E8A-4147-A177-3AD203B41FA5}">
                      <a16:colId xmlns:a16="http://schemas.microsoft.com/office/drawing/2014/main" val="1491298279"/>
                    </a:ext>
                  </a:extLst>
                </a:gridCol>
                <a:gridCol w="1417968">
                  <a:extLst>
                    <a:ext uri="{9D8B030D-6E8A-4147-A177-3AD203B41FA5}">
                      <a16:colId xmlns:a16="http://schemas.microsoft.com/office/drawing/2014/main" val="3909258446"/>
                    </a:ext>
                  </a:extLst>
                </a:gridCol>
                <a:gridCol w="1315050">
                  <a:extLst>
                    <a:ext uri="{9D8B030D-6E8A-4147-A177-3AD203B41FA5}">
                      <a16:colId xmlns:a16="http://schemas.microsoft.com/office/drawing/2014/main" val="376149204"/>
                    </a:ext>
                  </a:extLst>
                </a:gridCol>
              </a:tblGrid>
              <a:tr h="200695">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Debtor Type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Jan-20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Feb-20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66176902"/>
                  </a:ext>
                </a:extLst>
              </a:tr>
              <a:tr h="200695">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Business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55 887 230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62 244 637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55 792 424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31 480 684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735441"/>
                  </a:ext>
                </a:extLst>
              </a:tr>
              <a:tr h="200695">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Residential</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75 740 906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80 425 347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79 362 785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54 314 183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425157"/>
                  </a:ext>
                </a:extLst>
              </a:tr>
              <a:tr h="200695">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Government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26 830 158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8 175 358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68 400 948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34 856 998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446910"/>
                  </a:ext>
                </a:extLst>
              </a:tr>
              <a:tr h="411731">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Provincial Public Works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14 619 288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739 335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43 665 896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30 775 322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248969"/>
                  </a:ext>
                </a:extLst>
              </a:tr>
              <a:tr h="200695">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Schools (Water only)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1 672 697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2 281 490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5 305 169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619 476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835708"/>
                  </a:ext>
                </a:extLst>
              </a:tr>
              <a:tr h="411731">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National Public Works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9 014 387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4 847 081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18 790 422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3 139 372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185276"/>
                  </a:ext>
                </a:extLst>
              </a:tr>
              <a:tr h="622763">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Land &amp; Rural Development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1 507 663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8 844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308 213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684755"/>
                  </a:ext>
                </a:extLst>
              </a:tr>
              <a:tr h="200695">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FDC</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16 122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298 609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331 248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322 829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411134"/>
                  </a:ext>
                </a:extLst>
              </a:tr>
              <a:tr h="411731">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Centlec electricity receipts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284 793 686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285 493 954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298 198 147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257 991 236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209172"/>
                  </a:ext>
                </a:extLst>
              </a:tr>
              <a:tr h="200695">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90369"/>
                  </a:ext>
                </a:extLst>
              </a:tr>
              <a:tr h="200695">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Revenue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443 251 980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436 339 295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501 754 304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378 643 101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460560"/>
                  </a:ext>
                </a:extLst>
              </a:tr>
              <a:tr h="200695">
                <a:tc gridSpan="5">
                  <a:txBody>
                    <a:bodyPr/>
                    <a:lstStyle/>
                    <a:p>
                      <a:pPr>
                        <a:lnSpc>
                          <a:spcPct val="107000"/>
                        </a:lnSpc>
                        <a:spcAft>
                          <a:spcPts val="0"/>
                        </a:spcAft>
                      </a:pPr>
                      <a:r>
                        <a:rPr lang="en-Z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36256371"/>
                  </a:ext>
                </a:extLst>
              </a:tr>
              <a:tr h="200695">
                <a:tc gridSpan="3">
                  <a:txBody>
                    <a:bodyPr/>
                    <a:lstStyle/>
                    <a:p>
                      <a:pPr algn="ct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collection (Jan 2020 to March 2020)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gridSpan="2">
                  <a:txBody>
                    <a:bodyPr/>
                    <a:lstStyle/>
                    <a:p>
                      <a:pP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460 448 526</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2941214462"/>
                  </a:ext>
                </a:extLst>
              </a:tr>
              <a:tr h="189670">
                <a:tc gridSpan="5">
                  <a:txBody>
                    <a:bodyPr/>
                    <a:lstStyle/>
                    <a:p>
                      <a:pPr>
                        <a:lnSpc>
                          <a:spcPct val="107000"/>
                        </a:lnSpc>
                      </a:pPr>
                      <a:endParaRPr lang="en-ZA" sz="1000">
                        <a:effectLst/>
                        <a:latin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5762619"/>
                  </a:ext>
                </a:extLst>
              </a:tr>
              <a:tr h="411731">
                <a:tc gridSpan="3">
                  <a:txBody>
                    <a:bodyPr/>
                    <a:lstStyle/>
                    <a:p>
                      <a:pPr>
                        <a:lnSpc>
                          <a:spcPct val="107000"/>
                        </a:lnSpc>
                        <a:spcAft>
                          <a:spcPts val="0"/>
                        </a:spcAft>
                      </a:pPr>
                      <a:r>
                        <a:rPr lang="en-ZA"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Reduction in revenue due to COVID-19</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1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gridSpan="2">
                  <a:txBody>
                    <a:bodyPr/>
                    <a:lstStyle/>
                    <a:p>
                      <a:pPr algn="ctr">
                        <a:lnSpc>
                          <a:spcPct val="107000"/>
                        </a:lnSpc>
                        <a:spcAft>
                          <a:spcPts val="0"/>
                        </a:spcAft>
                      </a:pPr>
                      <a:r>
                        <a:rPr lang="en-ZA" sz="11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   81 805 425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3085013288"/>
                  </a:ext>
                </a:extLst>
              </a:tr>
              <a:tr h="200695">
                <a:tc gridSpan="3">
                  <a:txBody>
                    <a:bodyPr/>
                    <a:lstStyle/>
                    <a:p>
                      <a:pPr algn="ctr">
                        <a:lnSpc>
                          <a:spcPct val="107000"/>
                        </a:lnSpc>
                        <a:spcAft>
                          <a:spcPts val="0"/>
                        </a:spcAft>
                      </a:pPr>
                      <a:r>
                        <a:rPr lang="en-ZA"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gridSpan="2">
                  <a:txBody>
                    <a:bodyPr/>
                    <a:lstStyle/>
                    <a:p>
                      <a:pPr algn="ctr">
                        <a:lnSpc>
                          <a:spcPct val="107000"/>
                        </a:lnSpc>
                        <a:spcAft>
                          <a:spcPts val="0"/>
                        </a:spcAft>
                      </a:pPr>
                      <a:r>
                        <a:rPr lang="en-ZA" sz="11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01" marR="65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3904320461"/>
                  </a:ext>
                </a:extLst>
              </a:tr>
            </a:tbl>
          </a:graphicData>
        </a:graphic>
      </p:graphicFrame>
    </p:spTree>
    <p:extLst>
      <p:ext uri="{BB962C8B-B14F-4D97-AF65-F5344CB8AC3E}">
        <p14:creationId xmlns:p14="http://schemas.microsoft.com/office/powerpoint/2010/main" val="2533434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82F7BC-84CB-4CFA-A124-05C5FD45811F}" type="slidenum">
              <a:rPr lang="en-ZA" b="1">
                <a:solidFill>
                  <a:srgbClr val="D2533C"/>
                </a:solidFill>
                <a:effectLst>
                  <a:outerShdw blurRad="38100" dist="38100" dir="2700000" algn="tl">
                    <a:srgbClr val="000000">
                      <a:alpha val="43137"/>
                    </a:srgbClr>
                  </a:outerShdw>
                </a:effectLst>
              </a:rPr>
              <a:pPr>
                <a:defRPr/>
              </a:pPr>
              <a:t>34</a:t>
            </a:fld>
            <a:endParaRPr lang="en-ZA" b="1" dirty="0">
              <a:solidFill>
                <a:srgbClr val="D2533C"/>
              </a:solidFill>
              <a:effectLst>
                <a:outerShdw blurRad="38100" dist="38100" dir="2700000" algn="tl">
                  <a:srgbClr val="000000">
                    <a:alpha val="43137"/>
                  </a:srgbClr>
                </a:outerShdw>
              </a:effectLst>
            </a:endParaRPr>
          </a:p>
        </p:txBody>
      </p:sp>
      <p:sp>
        <p:nvSpPr>
          <p:cNvPr id="62470" name="TextBox 8"/>
          <p:cNvSpPr txBox="1">
            <a:spLocks noChangeArrowheads="1"/>
          </p:cNvSpPr>
          <p:nvPr/>
        </p:nvSpPr>
        <p:spPr bwMode="auto">
          <a:xfrm>
            <a:off x="179784" y="435835"/>
            <a:ext cx="7848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ZA" sz="3600" b="1" dirty="0">
                <a:solidFill>
                  <a:srgbClr val="FFFFFF"/>
                </a:solidFill>
                <a:latin typeface="Franklin Gothic Medium" pitchFamily="34" charset="0"/>
              </a:rPr>
              <a:t>PAYMENTS PER GROUP</a:t>
            </a:r>
          </a:p>
          <a:p>
            <a:pPr eaLnBrk="1" fontAlgn="auto" hangingPunct="1">
              <a:spcBef>
                <a:spcPts val="0"/>
              </a:spcBef>
              <a:spcAft>
                <a:spcPts val="0"/>
              </a:spcAft>
            </a:pPr>
            <a:r>
              <a:rPr lang="en-ZA" sz="3600" b="1" dirty="0">
                <a:solidFill>
                  <a:srgbClr val="FFFFFF"/>
                </a:solidFill>
                <a:latin typeface="Franklin Gothic Medium" pitchFamily="34" charset="0"/>
              </a:rPr>
              <a:t>DEBTORS</a:t>
            </a:r>
          </a:p>
        </p:txBody>
      </p:sp>
      <p:sp>
        <p:nvSpPr>
          <p:cNvPr id="14" name="TextBox 13">
            <a:extLst>
              <a:ext uri="{FF2B5EF4-FFF2-40B4-BE49-F238E27FC236}">
                <a16:creationId xmlns:a16="http://schemas.microsoft.com/office/drawing/2014/main" id="{F5F6973A-7BA2-4AFD-B2BE-75634A51ADE5}"/>
              </a:ext>
            </a:extLst>
          </p:cNvPr>
          <p:cNvSpPr txBox="1"/>
          <p:nvPr/>
        </p:nvSpPr>
        <p:spPr>
          <a:xfrm>
            <a:off x="148973" y="2328197"/>
            <a:ext cx="9058570" cy="1754326"/>
          </a:xfrm>
          <a:prstGeom prst="rect">
            <a:avLst/>
          </a:prstGeom>
          <a:noFill/>
        </p:spPr>
        <p:txBody>
          <a:bodyPr wrap="none" rtlCol="0">
            <a:spAutoFit/>
          </a:bodyPr>
          <a:lstStyle/>
          <a:p>
            <a:r>
              <a:rPr lang="en-ZA" dirty="0"/>
              <a:t>As can be seen from the payments table above, government as a whole is paying more</a:t>
            </a:r>
          </a:p>
          <a:p>
            <a:r>
              <a:rPr lang="en-ZA" dirty="0"/>
              <a:t>frequently for their rates and services</a:t>
            </a:r>
          </a:p>
          <a:p>
            <a:r>
              <a:rPr lang="en-ZA" dirty="0"/>
              <a:t>However government departments are still significantly underpaying their municipal</a:t>
            </a:r>
          </a:p>
          <a:p>
            <a:r>
              <a:rPr lang="en-ZA" dirty="0"/>
              <a:t>accounts, leading to increased arrear balances every year</a:t>
            </a:r>
          </a:p>
          <a:p>
            <a:r>
              <a:rPr lang="en-ZA" dirty="0"/>
              <a:t>One of biggest challenges is with regards to FDC, who is almost not paying their accounts</a:t>
            </a:r>
          </a:p>
          <a:p>
            <a:r>
              <a:rPr lang="en-ZA" dirty="0"/>
              <a:t>at all.</a:t>
            </a:r>
          </a:p>
        </p:txBody>
      </p:sp>
      <p:sp>
        <p:nvSpPr>
          <p:cNvPr id="15" name="TextBox 14">
            <a:extLst>
              <a:ext uri="{FF2B5EF4-FFF2-40B4-BE49-F238E27FC236}">
                <a16:creationId xmlns:a16="http://schemas.microsoft.com/office/drawing/2014/main" id="{BEAB515E-3631-4B3D-A85F-294CD5B0C3D4}"/>
              </a:ext>
            </a:extLst>
          </p:cNvPr>
          <p:cNvSpPr txBox="1"/>
          <p:nvPr/>
        </p:nvSpPr>
        <p:spPr>
          <a:xfrm>
            <a:off x="201231" y="4581128"/>
            <a:ext cx="9006312" cy="923330"/>
          </a:xfrm>
          <a:prstGeom prst="rect">
            <a:avLst/>
          </a:prstGeom>
          <a:noFill/>
        </p:spPr>
        <p:txBody>
          <a:bodyPr wrap="none" rtlCol="0">
            <a:spAutoFit/>
          </a:bodyPr>
          <a:lstStyle/>
          <a:p>
            <a:r>
              <a:rPr lang="en-ZA" b="1" dirty="0"/>
              <a:t>NOTE: </a:t>
            </a:r>
            <a:r>
              <a:rPr lang="en-ZA" dirty="0"/>
              <a:t>With FDC we are currently in a process to separate the tenant accounts for each of </a:t>
            </a:r>
          </a:p>
          <a:p>
            <a:r>
              <a:rPr lang="en-ZA" dirty="0"/>
              <a:t>their tenants so that the tenants directly pay the municipality for their water to ensure</a:t>
            </a:r>
          </a:p>
          <a:p>
            <a:r>
              <a:rPr lang="en-ZA" dirty="0"/>
              <a:t>Increased collection. That process is 90% done.</a:t>
            </a:r>
          </a:p>
        </p:txBody>
      </p:sp>
      <p:pic>
        <p:nvPicPr>
          <p:cNvPr id="10" name="Picture 1">
            <a:extLst>
              <a:ext uri="{FF2B5EF4-FFF2-40B4-BE49-F238E27FC236}">
                <a16:creationId xmlns:a16="http://schemas.microsoft.com/office/drawing/2014/main" id="{671D257F-C597-4396-870A-37CD8126B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398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82F7BC-84CB-4CFA-A124-05C5FD45811F}" type="slidenum">
              <a:rPr lang="en-ZA" b="1">
                <a:solidFill>
                  <a:srgbClr val="D2533C"/>
                </a:solidFill>
                <a:effectLst>
                  <a:outerShdw blurRad="38100" dist="38100" dir="2700000" algn="tl">
                    <a:srgbClr val="000000">
                      <a:alpha val="43137"/>
                    </a:srgbClr>
                  </a:outerShdw>
                </a:effectLst>
              </a:rPr>
              <a:pPr>
                <a:defRPr/>
              </a:pPr>
              <a:t>35</a:t>
            </a:fld>
            <a:endParaRPr lang="en-ZA" b="1" dirty="0">
              <a:solidFill>
                <a:srgbClr val="D2533C"/>
              </a:solidFill>
              <a:effectLst>
                <a:outerShdw blurRad="38100" dist="38100" dir="2700000" algn="tl">
                  <a:srgbClr val="000000">
                    <a:alpha val="43137"/>
                  </a:srgbClr>
                </a:outerShdw>
              </a:effectLst>
            </a:endParaRPr>
          </a:p>
        </p:txBody>
      </p:sp>
      <p:sp>
        <p:nvSpPr>
          <p:cNvPr id="62470" name="TextBox 8"/>
          <p:cNvSpPr txBox="1">
            <a:spLocks noChangeArrowheads="1"/>
          </p:cNvSpPr>
          <p:nvPr/>
        </p:nvSpPr>
        <p:spPr bwMode="auto">
          <a:xfrm>
            <a:off x="179784" y="174822"/>
            <a:ext cx="7848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ZA" sz="3600" b="1" dirty="0">
                <a:solidFill>
                  <a:srgbClr val="FF0000"/>
                </a:solidFill>
                <a:latin typeface="Franklin Gothic Medium" pitchFamily="34" charset="0"/>
              </a:rPr>
              <a:t>ELECTRICITY LOSSES AND STEPS TAKEN TO REDUCE</a:t>
            </a:r>
          </a:p>
        </p:txBody>
      </p:sp>
      <p:sp>
        <p:nvSpPr>
          <p:cNvPr id="5" name="TextBox 4">
            <a:extLst>
              <a:ext uri="{FF2B5EF4-FFF2-40B4-BE49-F238E27FC236}">
                <a16:creationId xmlns:a16="http://schemas.microsoft.com/office/drawing/2014/main" id="{A70B6581-3F7F-40C6-A319-694F814E5E12}"/>
              </a:ext>
            </a:extLst>
          </p:cNvPr>
          <p:cNvSpPr txBox="1"/>
          <p:nvPr/>
        </p:nvSpPr>
        <p:spPr>
          <a:xfrm>
            <a:off x="251521" y="4671446"/>
            <a:ext cx="8784976"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The above table is a month to month comparison energy losses</a:t>
            </a:r>
          </a:p>
          <a:p>
            <a:pPr marL="285750" indent="-285750">
              <a:buFont typeface="Arial" panose="020B0604020202020204" pitchFamily="34" charset="0"/>
              <a:buChar char="•"/>
            </a:pPr>
            <a:r>
              <a:rPr lang="en-US" dirty="0">
                <a:solidFill>
                  <a:srgbClr val="FF0000"/>
                </a:solidFill>
              </a:rPr>
              <a:t>According to NERSA regulation the electricity losses should not exceed the threshold of 12%</a:t>
            </a:r>
          </a:p>
          <a:p>
            <a:pPr marL="285750" indent="-285750">
              <a:buFont typeface="Arial" panose="020B0604020202020204" pitchFamily="34" charset="0"/>
              <a:buChar char="•"/>
            </a:pPr>
            <a:r>
              <a:rPr lang="en-US" dirty="0">
                <a:solidFill>
                  <a:srgbClr val="FF0000"/>
                </a:solidFill>
              </a:rPr>
              <a:t>The energy purchased and sales are monitored on monthly basis steps taken to reduce losses</a:t>
            </a:r>
          </a:p>
          <a:p>
            <a:pPr marL="285750" indent="-285750">
              <a:buFont typeface="Arial" panose="020B0604020202020204" pitchFamily="34" charset="0"/>
              <a:buChar char="•"/>
            </a:pPr>
            <a:r>
              <a:rPr lang="en-US" dirty="0">
                <a:solidFill>
                  <a:srgbClr val="FF0000"/>
                </a:solidFill>
              </a:rPr>
              <a:t>Maintenance and inspections is conducted on both bulk and prepaid meters and reported on the SDBIP to address the non technical losses.</a:t>
            </a:r>
          </a:p>
        </p:txBody>
      </p:sp>
      <p:pic>
        <p:nvPicPr>
          <p:cNvPr id="9" name="Picture 1">
            <a:extLst>
              <a:ext uri="{FF2B5EF4-FFF2-40B4-BE49-F238E27FC236}">
                <a16:creationId xmlns:a16="http://schemas.microsoft.com/office/drawing/2014/main" id="{3513F906-650C-4405-9D33-B8D9D848E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23"/>
          <p:cNvGraphicFramePr>
            <a:graphicFrameLocks noGrp="1"/>
          </p:cNvGraphicFramePr>
          <p:nvPr>
            <p:ph idx="1"/>
            <p:extLst>
              <p:ext uri="{D42A27DB-BD31-4B8C-83A1-F6EECF244321}">
                <p14:modId xmlns:p14="http://schemas.microsoft.com/office/powerpoint/2010/main" val="3578644761"/>
              </p:ext>
            </p:extLst>
          </p:nvPr>
        </p:nvGraphicFramePr>
        <p:xfrm>
          <a:off x="395536" y="1598179"/>
          <a:ext cx="8640961" cy="2882890"/>
        </p:xfrm>
        <a:graphic>
          <a:graphicData uri="http://schemas.openxmlformats.org/drawingml/2006/table">
            <a:tbl>
              <a:tblPr>
                <a:tableStyleId>{5C22544A-7EE6-4342-B048-85BDC9FD1C3A}</a:tableStyleId>
              </a:tblPr>
              <a:tblGrid>
                <a:gridCol w="1456386">
                  <a:extLst>
                    <a:ext uri="{9D8B030D-6E8A-4147-A177-3AD203B41FA5}">
                      <a16:colId xmlns:a16="http://schemas.microsoft.com/office/drawing/2014/main" val="20000"/>
                    </a:ext>
                  </a:extLst>
                </a:gridCol>
                <a:gridCol w="1317675">
                  <a:extLst>
                    <a:ext uri="{9D8B030D-6E8A-4147-A177-3AD203B41FA5}">
                      <a16:colId xmlns:a16="http://schemas.microsoft.com/office/drawing/2014/main" val="20001"/>
                    </a:ext>
                  </a:extLst>
                </a:gridCol>
                <a:gridCol w="553327">
                  <a:extLst>
                    <a:ext uri="{9D8B030D-6E8A-4147-A177-3AD203B41FA5}">
                      <a16:colId xmlns:a16="http://schemas.microsoft.com/office/drawing/2014/main" val="20002"/>
                    </a:ext>
                  </a:extLst>
                </a:gridCol>
                <a:gridCol w="680478">
                  <a:extLst>
                    <a:ext uri="{9D8B030D-6E8A-4147-A177-3AD203B41FA5}">
                      <a16:colId xmlns:a16="http://schemas.microsoft.com/office/drawing/2014/main" val="20003"/>
                    </a:ext>
                  </a:extLst>
                </a:gridCol>
                <a:gridCol w="1457989">
                  <a:extLst>
                    <a:ext uri="{9D8B030D-6E8A-4147-A177-3AD203B41FA5}">
                      <a16:colId xmlns:a16="http://schemas.microsoft.com/office/drawing/2014/main" val="20004"/>
                    </a:ext>
                  </a:extLst>
                </a:gridCol>
                <a:gridCol w="874793">
                  <a:extLst>
                    <a:ext uri="{9D8B030D-6E8A-4147-A177-3AD203B41FA5}">
                      <a16:colId xmlns:a16="http://schemas.microsoft.com/office/drawing/2014/main" val="20005"/>
                    </a:ext>
                  </a:extLst>
                </a:gridCol>
                <a:gridCol w="2300313">
                  <a:extLst>
                    <a:ext uri="{9D8B030D-6E8A-4147-A177-3AD203B41FA5}">
                      <a16:colId xmlns:a16="http://schemas.microsoft.com/office/drawing/2014/main" val="20006"/>
                    </a:ext>
                  </a:extLst>
                </a:gridCol>
              </a:tblGrid>
              <a:tr h="170798">
                <a:tc gridSpan="3">
                  <a:txBody>
                    <a:bodyPr/>
                    <a:lstStyle/>
                    <a:p>
                      <a:pPr algn="ctr" fontAlgn="b"/>
                      <a:r>
                        <a:rPr lang="en-ZA" sz="800" u="none" strike="noStrike" dirty="0">
                          <a:effectLst/>
                        </a:rPr>
                        <a:t>2018/2019</a:t>
                      </a:r>
                      <a:endParaRPr lang="en-ZA" sz="800" b="0" i="0" u="none" strike="noStrike" dirty="0">
                        <a:solidFill>
                          <a:srgbClr val="000000"/>
                        </a:solidFill>
                        <a:effectLst/>
                        <a:latin typeface="Calibri" panose="020F0502020204030204" pitchFamily="34" charset="0"/>
                      </a:endParaRPr>
                    </a:p>
                  </a:txBody>
                  <a:tcPr marL="4742" marR="4742" marT="4742" marB="0" anchor="b"/>
                </a:tc>
                <a:tc hMerge="1">
                  <a:txBody>
                    <a:bodyPr/>
                    <a:lstStyle/>
                    <a:p>
                      <a:endParaRPr lang="en-ZA"/>
                    </a:p>
                  </a:txBody>
                  <a:tcPr/>
                </a:tc>
                <a:tc hMerge="1">
                  <a:txBody>
                    <a:bodyPr/>
                    <a:lstStyle/>
                    <a:p>
                      <a:endParaRPr lang="en-ZA"/>
                    </a:p>
                  </a:txBody>
                  <a:tcPr/>
                </a:tc>
                <a:tc>
                  <a:txBody>
                    <a:bodyPr/>
                    <a:lstStyle/>
                    <a:p>
                      <a:pPr algn="l" fontAlgn="b"/>
                      <a:r>
                        <a:rPr lang="en-ZA" sz="800" u="none" strike="noStrike">
                          <a:effectLst/>
                        </a:rPr>
                        <a:t>2019/2020</a:t>
                      </a:r>
                      <a:endParaRPr lang="en-ZA" sz="800" b="0" i="0" u="none" strike="noStrike">
                        <a:solidFill>
                          <a:srgbClr val="000000"/>
                        </a:solidFill>
                        <a:effectLst/>
                        <a:latin typeface="Calibri" panose="020F0502020204030204" pitchFamily="34" charset="0"/>
                      </a:endParaRPr>
                    </a:p>
                  </a:txBody>
                  <a:tcPr marL="4742" marR="4742" marT="4742" marB="0" anchor="b"/>
                </a:tc>
                <a:tc gridSpan="3">
                  <a:txBody>
                    <a:bodyPr/>
                    <a:lstStyle/>
                    <a:p>
                      <a:pPr algn="ctr" fontAlgn="b"/>
                      <a:r>
                        <a:rPr lang="en-ZA" sz="800" u="none" strike="noStrike">
                          <a:effectLst/>
                        </a:rPr>
                        <a:t>18/19-19/20 Difference</a:t>
                      </a:r>
                      <a:endParaRPr lang="en-ZA" sz="800" b="0" i="0" u="none" strike="noStrike">
                        <a:solidFill>
                          <a:srgbClr val="000000"/>
                        </a:solidFill>
                        <a:effectLst/>
                        <a:latin typeface="Calibri" panose="020F0502020204030204" pitchFamily="34" charset="0"/>
                      </a:endParaRPr>
                    </a:p>
                  </a:txBody>
                  <a:tcPr marL="4742" marR="4742" marT="4742" marB="0" anchor="b"/>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70798">
                <a:tc>
                  <a:txBody>
                    <a:bodyPr/>
                    <a:lstStyle/>
                    <a:p>
                      <a:pPr algn="l" fontAlgn="b"/>
                      <a:r>
                        <a:rPr lang="en-ZA" sz="800" u="none" strike="noStrike">
                          <a:effectLst/>
                        </a:rPr>
                        <a:t>Period</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Losses (kWh)</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 Losses</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Period</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Losses (kWh)</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 Losses</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 </a:t>
                      </a:r>
                      <a:endParaRPr lang="en-ZA" sz="800" b="0" i="0" u="none" strike="noStrike">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01"/>
                  </a:ext>
                </a:extLst>
              </a:tr>
              <a:tr h="170798">
                <a:tc>
                  <a:txBody>
                    <a:bodyPr/>
                    <a:lstStyle/>
                    <a:p>
                      <a:pPr algn="r" fontAlgn="b"/>
                      <a:r>
                        <a:rPr lang="en-ZA" sz="800" u="none" strike="noStrike">
                          <a:effectLst/>
                        </a:rPr>
                        <a:t>18-Jul</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18 971 717,89</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11,98%</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19-Jul</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20 120 531,29</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12,74%</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0,77%</a:t>
                      </a:r>
                      <a:endParaRPr lang="en-ZA" sz="800" b="0" i="0" u="none" strike="noStrike">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02"/>
                  </a:ext>
                </a:extLst>
              </a:tr>
              <a:tr h="170798">
                <a:tc>
                  <a:txBody>
                    <a:bodyPr/>
                    <a:lstStyle/>
                    <a:p>
                      <a:pPr algn="r" fontAlgn="b"/>
                      <a:r>
                        <a:rPr lang="en-ZA" sz="800" u="none" strike="noStrike">
                          <a:effectLst/>
                        </a:rPr>
                        <a:t>18-Aug</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17 091 991,65</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11,17%</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19-Aug</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4 010 451,36</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2,76%</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0,00%</a:t>
                      </a:r>
                      <a:endParaRPr lang="en-ZA" sz="800" b="0" i="0" u="none" strike="noStrike">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03"/>
                  </a:ext>
                </a:extLst>
              </a:tr>
              <a:tr h="170798">
                <a:tc>
                  <a:txBody>
                    <a:bodyPr/>
                    <a:lstStyle/>
                    <a:p>
                      <a:pPr algn="r" fontAlgn="b"/>
                      <a:r>
                        <a:rPr lang="en-ZA" sz="800" u="none" strike="noStrike">
                          <a:effectLst/>
                        </a:rPr>
                        <a:t>18-Sep</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11 917 480,56</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8,77%</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dirty="0">
                          <a:effectLst/>
                        </a:rPr>
                        <a:t>19-Sep</a:t>
                      </a:r>
                      <a:endParaRPr lang="en-ZA" sz="800" b="0" i="0" u="none" strike="noStrike" dirty="0">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8 667 423,84</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6,58%</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-2,19%</a:t>
                      </a:r>
                      <a:endParaRPr lang="en-ZA" sz="800" b="0" i="0" u="none" strike="noStrike">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04"/>
                  </a:ext>
                </a:extLst>
              </a:tr>
              <a:tr h="170798">
                <a:tc>
                  <a:txBody>
                    <a:bodyPr/>
                    <a:lstStyle/>
                    <a:p>
                      <a:pPr algn="r" fontAlgn="b"/>
                      <a:r>
                        <a:rPr lang="en-ZA" sz="800" u="none" strike="noStrike" dirty="0">
                          <a:effectLst/>
                        </a:rPr>
                        <a:t>18-Oct</a:t>
                      </a:r>
                      <a:endParaRPr lang="en-ZA" sz="800" b="0" i="0" u="none" strike="noStrike" dirty="0">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9 635 416,49</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7,17%</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dirty="0">
                          <a:effectLst/>
                        </a:rPr>
                        <a:t>19-Oct</a:t>
                      </a:r>
                      <a:endParaRPr lang="en-ZA" sz="800" b="0" i="0" u="none" strike="noStrike" dirty="0">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11 495 951,73</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8,47%</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1,31%</a:t>
                      </a:r>
                      <a:endParaRPr lang="en-ZA" sz="800" b="0" i="0" u="none" strike="noStrike">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05"/>
                  </a:ext>
                </a:extLst>
              </a:tr>
              <a:tr h="170798">
                <a:tc>
                  <a:txBody>
                    <a:bodyPr/>
                    <a:lstStyle/>
                    <a:p>
                      <a:pPr algn="r" fontAlgn="b"/>
                      <a:r>
                        <a:rPr lang="en-ZA" sz="800" u="none" strike="noStrike">
                          <a:effectLst/>
                        </a:rPr>
                        <a:t>18-Nov</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8 692 888,75</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6,56%</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dirty="0">
                          <a:effectLst/>
                        </a:rPr>
                        <a:t>19-Nov</a:t>
                      </a:r>
                      <a:endParaRPr lang="en-ZA" sz="800" b="0" i="0" u="none" strike="noStrike" dirty="0">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599 157,95</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0,48%</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-6,08%</a:t>
                      </a:r>
                      <a:endParaRPr lang="en-ZA" sz="800" b="0" i="0" u="none" strike="noStrike">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06"/>
                  </a:ext>
                </a:extLst>
              </a:tr>
              <a:tr h="170798">
                <a:tc>
                  <a:txBody>
                    <a:bodyPr/>
                    <a:lstStyle/>
                    <a:p>
                      <a:pPr algn="r" fontAlgn="b"/>
                      <a:r>
                        <a:rPr lang="en-ZA" sz="800" u="none" strike="noStrike">
                          <a:effectLst/>
                        </a:rPr>
                        <a:t>18-Dec</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9 999 424,45</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7,83%</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dirty="0">
                          <a:effectLst/>
                        </a:rPr>
                        <a:t>19-Dec</a:t>
                      </a:r>
                      <a:endParaRPr lang="en-ZA" sz="800" b="0" i="0" u="none" strike="noStrike" dirty="0">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17 711 062,30</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13,41%</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5,58%</a:t>
                      </a:r>
                      <a:endParaRPr lang="en-ZA" sz="800" b="0" i="0" u="none" strike="noStrike">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07"/>
                  </a:ext>
                </a:extLst>
              </a:tr>
              <a:tr h="170798">
                <a:tc>
                  <a:txBody>
                    <a:bodyPr/>
                    <a:lstStyle/>
                    <a:p>
                      <a:pPr algn="r" fontAlgn="b"/>
                      <a:r>
                        <a:rPr lang="en-ZA" sz="800" u="none" strike="noStrike">
                          <a:effectLst/>
                        </a:rPr>
                        <a:t>19-Jan</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13 955 946,35</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10,17%</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20-Jan</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7 081 473,48</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5,54%</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-4,64%</a:t>
                      </a:r>
                      <a:endParaRPr lang="en-ZA" sz="800" b="0" i="0" u="none" strike="noStrike">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08"/>
                  </a:ext>
                </a:extLst>
              </a:tr>
              <a:tr h="170798">
                <a:tc>
                  <a:txBody>
                    <a:bodyPr/>
                    <a:lstStyle/>
                    <a:p>
                      <a:pPr algn="r" fontAlgn="b"/>
                      <a:r>
                        <a:rPr lang="en-ZA" sz="800" u="none" strike="noStrike">
                          <a:effectLst/>
                        </a:rPr>
                        <a:t>19-Feb</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6 159 458,24</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5,05%</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20-Feb</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8 666 796,59</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dirty="0">
                          <a:effectLst/>
                        </a:rPr>
                        <a:t>6,95%</a:t>
                      </a:r>
                      <a:endParaRPr lang="en-ZA" sz="800" b="0" i="0" u="none" strike="noStrike" dirty="0">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1,90%</a:t>
                      </a:r>
                      <a:endParaRPr lang="en-ZA" sz="800" b="0" i="0" u="none" strike="noStrike">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09"/>
                  </a:ext>
                </a:extLst>
              </a:tr>
              <a:tr h="170798">
                <a:tc>
                  <a:txBody>
                    <a:bodyPr/>
                    <a:lstStyle/>
                    <a:p>
                      <a:pPr algn="r" fontAlgn="b"/>
                      <a:r>
                        <a:rPr lang="en-ZA" sz="800" u="none" strike="noStrike">
                          <a:effectLst/>
                        </a:rPr>
                        <a:t>19-Mar</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6 752 298,74</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5,06%</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20-Mar</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4 269 546,37</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3,40%</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-1,65%</a:t>
                      </a:r>
                      <a:endParaRPr lang="en-ZA" sz="800" b="0" i="0" u="none" strike="noStrike">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10"/>
                  </a:ext>
                </a:extLst>
              </a:tr>
              <a:tr h="170798">
                <a:tc>
                  <a:txBody>
                    <a:bodyPr/>
                    <a:lstStyle/>
                    <a:p>
                      <a:pPr algn="r" fontAlgn="b"/>
                      <a:r>
                        <a:rPr lang="en-ZA" sz="800" u="none" strike="noStrike">
                          <a:effectLst/>
                        </a:rPr>
                        <a:t>19-Apr</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9 232 746,33</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7,21%</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20-Apr</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                      -  </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 </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-7,21%</a:t>
                      </a:r>
                      <a:endParaRPr lang="en-ZA" sz="800" b="0" i="0" u="none" strike="noStrike">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11"/>
                  </a:ext>
                </a:extLst>
              </a:tr>
              <a:tr h="170798">
                <a:tc>
                  <a:txBody>
                    <a:bodyPr/>
                    <a:lstStyle/>
                    <a:p>
                      <a:pPr algn="r" fontAlgn="b"/>
                      <a:r>
                        <a:rPr lang="en-ZA" sz="800" u="none" strike="noStrike">
                          <a:effectLst/>
                        </a:rPr>
                        <a:t>19-May</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10 783 062,31</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7,77%</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20-May</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                      -  </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 </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dirty="0">
                          <a:effectLst/>
                        </a:rPr>
                        <a:t>-7,77%</a:t>
                      </a:r>
                      <a:endParaRPr lang="en-ZA" sz="800" b="0" i="0" u="none" strike="noStrike" dirty="0">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12"/>
                  </a:ext>
                </a:extLst>
              </a:tr>
              <a:tr h="170798">
                <a:tc>
                  <a:txBody>
                    <a:bodyPr/>
                    <a:lstStyle/>
                    <a:p>
                      <a:pPr algn="r" fontAlgn="b"/>
                      <a:r>
                        <a:rPr lang="en-ZA" sz="800" u="none" strike="noStrike">
                          <a:effectLst/>
                        </a:rPr>
                        <a:t>19-Jun</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17 678 810,77</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12,18%</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20-Jun</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                      -  </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 </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dirty="0">
                          <a:effectLst/>
                        </a:rPr>
                        <a:t>-12,18%</a:t>
                      </a:r>
                      <a:endParaRPr lang="en-ZA" sz="800" b="0" i="0" u="none" strike="noStrike" dirty="0">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13"/>
                  </a:ext>
                </a:extLst>
              </a:tr>
              <a:tr h="170798">
                <a:tc>
                  <a:txBody>
                    <a:bodyPr/>
                    <a:lstStyle/>
                    <a:p>
                      <a:pPr algn="l" fontAlgn="b"/>
                      <a:r>
                        <a:rPr lang="en-ZA" sz="800" u="none" strike="noStrike">
                          <a:effectLst/>
                        </a:rPr>
                        <a:t>FY 1819 Ave</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11 739 270,21</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8,41%</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FY 1920 Ave</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6 885 199,58</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6,70%</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dirty="0">
                          <a:effectLst/>
                        </a:rPr>
                        <a:t>-1,71%</a:t>
                      </a:r>
                      <a:endParaRPr lang="en-ZA" sz="800" b="0" i="0" u="none" strike="noStrike" dirty="0">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14"/>
                  </a:ext>
                </a:extLst>
              </a:tr>
              <a:tr h="320920">
                <a:tc>
                  <a:txBody>
                    <a:bodyPr/>
                    <a:lstStyle/>
                    <a:p>
                      <a:pPr algn="l" fontAlgn="b"/>
                      <a:r>
                        <a:rPr lang="en-ZA" sz="800" u="none" strike="noStrike">
                          <a:effectLst/>
                        </a:rPr>
                        <a:t> FY 1819 Accum. (kWh) </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140 871 242,52</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dirty="0">
                          <a:effectLst/>
                        </a:rPr>
                        <a:t> </a:t>
                      </a:r>
                      <a:endParaRPr lang="en-ZA" sz="800" b="0" i="0" u="none" strike="noStrike" dirty="0">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 FY 1920 Accum. (kWh) </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a:effectLst/>
                        </a:rPr>
                        <a:t>82 622 394,93</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l" fontAlgn="b"/>
                      <a:r>
                        <a:rPr lang="en-ZA" sz="800" u="none" strike="noStrike">
                          <a:effectLst/>
                        </a:rPr>
                        <a:t> </a:t>
                      </a:r>
                      <a:endParaRPr lang="en-ZA" sz="800" b="0" i="0" u="none" strike="noStrike">
                        <a:solidFill>
                          <a:srgbClr val="000000"/>
                        </a:solidFill>
                        <a:effectLst/>
                        <a:latin typeface="Calibri" panose="020F0502020204030204" pitchFamily="34" charset="0"/>
                      </a:endParaRPr>
                    </a:p>
                  </a:txBody>
                  <a:tcPr marL="4742" marR="4742" marT="4742" marB="0" anchor="b"/>
                </a:tc>
                <a:tc>
                  <a:txBody>
                    <a:bodyPr/>
                    <a:lstStyle/>
                    <a:p>
                      <a:pPr algn="r" fontAlgn="b"/>
                      <a:r>
                        <a:rPr lang="en-ZA" sz="800" u="none" strike="noStrike" dirty="0">
                          <a:effectLst/>
                        </a:rPr>
                        <a:t>58 248 847,58</a:t>
                      </a:r>
                      <a:endParaRPr lang="en-ZA" sz="800" b="0" i="0" u="none" strike="noStrike" dirty="0">
                        <a:solidFill>
                          <a:srgbClr val="000000"/>
                        </a:solidFill>
                        <a:effectLst/>
                        <a:latin typeface="Calibri" panose="020F0502020204030204" pitchFamily="34" charset="0"/>
                      </a:endParaRPr>
                    </a:p>
                  </a:txBody>
                  <a:tcPr marL="4742" marR="4742" marT="4742"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007080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3ED0EB-82A3-440F-8ED2-E416CF7A2656}"/>
              </a:ext>
            </a:extLst>
          </p:cNvPr>
          <p:cNvSpPr>
            <a:spLocks noGrp="1"/>
          </p:cNvSpPr>
          <p:nvPr>
            <p:ph idx="1"/>
          </p:nvPr>
        </p:nvSpPr>
        <p:spPr>
          <a:xfrm>
            <a:off x="148521" y="1683079"/>
            <a:ext cx="8846218" cy="4946321"/>
          </a:xfrm>
        </p:spPr>
        <p:txBody>
          <a:bodyPr>
            <a:normAutofit fontScale="92500" lnSpcReduction="20000"/>
          </a:bodyPr>
          <a:lstStyle/>
          <a:p>
            <a:r>
              <a:rPr lang="en-ZA" dirty="0"/>
              <a:t>Leak repairs on various water infrastructure components </a:t>
            </a:r>
            <a:r>
              <a:rPr lang="en-ZA" dirty="0" err="1"/>
              <a:t>e.g</a:t>
            </a:r>
            <a:r>
              <a:rPr lang="en-ZA" dirty="0"/>
              <a:t> Reservoirs, valves, water pipes (trunk &amp; reticulation mains) etc. </a:t>
            </a:r>
          </a:p>
          <a:p>
            <a:endParaRPr lang="en-ZA" dirty="0"/>
          </a:p>
          <a:p>
            <a:r>
              <a:rPr lang="en-ZA" dirty="0"/>
              <a:t>Replacement of old water pipes: 13.5km </a:t>
            </a:r>
          </a:p>
          <a:p>
            <a:endParaRPr lang="en-ZA" dirty="0"/>
          </a:p>
          <a:p>
            <a:r>
              <a:rPr lang="en-ZA" dirty="0"/>
              <a:t> Commissioning and re-commissioning of Pressure Reducing</a:t>
            </a:r>
          </a:p>
          <a:p>
            <a:pPr lvl="1"/>
            <a:endParaRPr lang="en-ZA" dirty="0"/>
          </a:p>
          <a:p>
            <a:pPr lvl="1"/>
            <a:r>
              <a:rPr lang="en-ZA" sz="2100" spc="150" dirty="0"/>
              <a:t>PRVs Audit Report Completed </a:t>
            </a:r>
          </a:p>
          <a:p>
            <a:pPr lvl="1"/>
            <a:r>
              <a:rPr lang="en-ZA" sz="2100" spc="150" dirty="0"/>
              <a:t> Valves (PRVs): 34 of 65 PRVs refurbished</a:t>
            </a:r>
          </a:p>
          <a:p>
            <a:endParaRPr lang="en-ZA" dirty="0"/>
          </a:p>
          <a:p>
            <a:r>
              <a:rPr lang="en-ZA" dirty="0"/>
              <a:t>Installation &amp; Replacement of old and dysfunctional post-paid meters with prepaid meters:</a:t>
            </a:r>
            <a:r>
              <a:rPr lang="en-ZA" dirty="0">
                <a:solidFill>
                  <a:srgbClr val="FF0000"/>
                </a:solidFill>
              </a:rPr>
              <a:t> 35699 </a:t>
            </a:r>
            <a:r>
              <a:rPr lang="en-ZA" dirty="0"/>
              <a:t>since project inception</a:t>
            </a:r>
          </a:p>
          <a:p>
            <a:endParaRPr lang="en-ZA" dirty="0"/>
          </a:p>
          <a:p>
            <a:pPr algn="just"/>
            <a:r>
              <a:rPr lang="en-ZA" dirty="0"/>
              <a:t>Output Report with GIS-based theoretical pipe replacement model with a </a:t>
            </a:r>
            <a:r>
              <a:rPr lang="en-US" dirty="0"/>
              <a:t>register of pipelines/infrastructure to be </a:t>
            </a:r>
            <a:r>
              <a:rPr lang="en-ZA" dirty="0"/>
              <a:t>replaced together with costing estimate including total infrastructure to be replaced has been  has been completed</a:t>
            </a:r>
          </a:p>
          <a:p>
            <a:endParaRPr lang="en-ZA" dirty="0"/>
          </a:p>
          <a:p>
            <a:endParaRPr lang="en-ZA" dirty="0"/>
          </a:p>
          <a:p>
            <a:endParaRPr lang="en-ZA" dirty="0"/>
          </a:p>
        </p:txBody>
      </p:sp>
      <p:sp>
        <p:nvSpPr>
          <p:cNvPr id="3" name="Slide Number Placeholder 2">
            <a:extLst>
              <a:ext uri="{FF2B5EF4-FFF2-40B4-BE49-F238E27FC236}">
                <a16:creationId xmlns:a16="http://schemas.microsoft.com/office/drawing/2014/main" id="{057A16FD-8007-4B8F-8A0B-43E2474883EB}"/>
              </a:ext>
            </a:extLst>
          </p:cNvPr>
          <p:cNvSpPr>
            <a:spLocks noGrp="1"/>
          </p:cNvSpPr>
          <p:nvPr>
            <p:ph type="sldNum" sz="quarter" idx="12"/>
          </p:nvPr>
        </p:nvSpPr>
        <p:spPr/>
        <p:txBody>
          <a:bodyPr/>
          <a:lstStyle/>
          <a:p>
            <a:fld id="{7CC3F245-7B9E-4B99-9328-695706E016BD}" type="slidenum">
              <a:rPr lang="en-ZA" smtClean="0">
                <a:solidFill>
                  <a:srgbClr val="D2533C"/>
                </a:solidFill>
              </a:rPr>
              <a:pPr/>
              <a:t>36</a:t>
            </a:fld>
            <a:endParaRPr lang="en-ZA">
              <a:solidFill>
                <a:srgbClr val="D2533C"/>
              </a:solidFill>
            </a:endParaRPr>
          </a:p>
        </p:txBody>
      </p:sp>
      <p:sp>
        <p:nvSpPr>
          <p:cNvPr id="4" name="Title 3">
            <a:extLst>
              <a:ext uri="{FF2B5EF4-FFF2-40B4-BE49-F238E27FC236}">
                <a16:creationId xmlns:a16="http://schemas.microsoft.com/office/drawing/2014/main" id="{C9A02EA6-F8F9-4D82-8366-30F49E37D370}"/>
              </a:ext>
            </a:extLst>
          </p:cNvPr>
          <p:cNvSpPr>
            <a:spLocks noGrp="1"/>
          </p:cNvSpPr>
          <p:nvPr>
            <p:ph type="title"/>
          </p:nvPr>
        </p:nvSpPr>
        <p:spPr/>
        <p:txBody>
          <a:bodyPr/>
          <a:lstStyle/>
          <a:p>
            <a:pPr algn="l"/>
            <a:r>
              <a:rPr lang="en-ZA" dirty="0"/>
              <a:t>WATER LOSS INTERVENTIONS</a:t>
            </a:r>
            <a:br>
              <a:rPr lang="en-ZA" dirty="0"/>
            </a:br>
            <a:r>
              <a:rPr lang="en-ZA" dirty="0"/>
              <a:t> (MDRG PROJECT)</a:t>
            </a:r>
          </a:p>
        </p:txBody>
      </p:sp>
      <p:pic>
        <p:nvPicPr>
          <p:cNvPr id="5" name="Picture 1">
            <a:extLst>
              <a:ext uri="{FF2B5EF4-FFF2-40B4-BE49-F238E27FC236}">
                <a16:creationId xmlns:a16="http://schemas.microsoft.com/office/drawing/2014/main" id="{302DD8E5-68FD-4325-898B-BFE90C42C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086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57" y="363237"/>
            <a:ext cx="8873129" cy="994172"/>
          </a:xfrm>
        </p:spPr>
        <p:txBody>
          <a:bodyPr/>
          <a:lstStyle/>
          <a:p>
            <a:pPr algn="l"/>
            <a:r>
              <a:rPr lang="en-ZA" b="1" dirty="0"/>
              <a:t>Water savings: </a:t>
            </a:r>
            <a:br>
              <a:rPr lang="en-ZA" b="1" dirty="0"/>
            </a:br>
            <a:r>
              <a:rPr lang="en-ZA" b="1" dirty="0" err="1"/>
              <a:t>mdrg</a:t>
            </a:r>
            <a:r>
              <a:rPr lang="en-ZA" b="1" dirty="0"/>
              <a:t> project</a:t>
            </a:r>
            <a:endParaRPr lang="en-ZA" dirty="0"/>
          </a:p>
        </p:txBody>
      </p:sp>
      <p:graphicFrame>
        <p:nvGraphicFramePr>
          <p:cNvPr id="3" name="Table 2"/>
          <p:cNvGraphicFramePr>
            <a:graphicFrameLocks noGrp="1"/>
          </p:cNvGraphicFramePr>
          <p:nvPr/>
        </p:nvGraphicFramePr>
        <p:xfrm>
          <a:off x="251520" y="2731947"/>
          <a:ext cx="8248279" cy="1929054"/>
        </p:xfrm>
        <a:graphic>
          <a:graphicData uri="http://schemas.openxmlformats.org/drawingml/2006/table">
            <a:tbl>
              <a:tblPr firstRow="1" bandRow="1">
                <a:tableStyleId>{5C22544A-7EE6-4342-B048-85BDC9FD1C3A}</a:tableStyleId>
              </a:tblPr>
              <a:tblGrid>
                <a:gridCol w="4948967">
                  <a:extLst>
                    <a:ext uri="{9D8B030D-6E8A-4147-A177-3AD203B41FA5}">
                      <a16:colId xmlns:a16="http://schemas.microsoft.com/office/drawing/2014/main" val="20000"/>
                    </a:ext>
                  </a:extLst>
                </a:gridCol>
                <a:gridCol w="1649656">
                  <a:extLst>
                    <a:ext uri="{9D8B030D-6E8A-4147-A177-3AD203B41FA5}">
                      <a16:colId xmlns:a16="http://schemas.microsoft.com/office/drawing/2014/main" val="20003"/>
                    </a:ext>
                  </a:extLst>
                </a:gridCol>
                <a:gridCol w="1649656">
                  <a:extLst>
                    <a:ext uri="{9D8B030D-6E8A-4147-A177-3AD203B41FA5}">
                      <a16:colId xmlns:a16="http://schemas.microsoft.com/office/drawing/2014/main" val="20004"/>
                    </a:ext>
                  </a:extLst>
                </a:gridCol>
              </a:tblGrid>
              <a:tr h="480060">
                <a:tc>
                  <a:txBody>
                    <a:bodyPr/>
                    <a:lstStyle/>
                    <a:p>
                      <a:pPr algn="ctr"/>
                      <a:r>
                        <a:rPr lang="en-US" sz="1400" dirty="0"/>
                        <a:t>Project Name</a:t>
                      </a:r>
                      <a:endParaRPr lang="en-ZA" sz="1400" dirty="0"/>
                    </a:p>
                  </a:txBody>
                  <a:tcPr marL="68580" marR="68580" marT="34290" marB="34290" anchor="ctr"/>
                </a:tc>
                <a:tc>
                  <a:txBody>
                    <a:bodyPr/>
                    <a:lstStyle/>
                    <a:p>
                      <a:pPr algn="ctr"/>
                      <a:r>
                        <a:rPr lang="en-ZA" sz="1400" dirty="0"/>
                        <a:t>Volume of</a:t>
                      </a:r>
                      <a:r>
                        <a:rPr lang="en-ZA" sz="1400" baseline="0" dirty="0"/>
                        <a:t> Water Savings (kl/d)</a:t>
                      </a:r>
                      <a:endParaRPr lang="en-ZA" sz="1400" dirty="0"/>
                    </a:p>
                  </a:txBody>
                  <a:tcPr marL="68580" marR="68580" marT="34290" marB="34290" anchor="ctr"/>
                </a:tc>
                <a:tc>
                  <a:txBody>
                    <a:bodyPr/>
                    <a:lstStyle/>
                    <a:p>
                      <a:pPr algn="ctr"/>
                      <a:r>
                        <a:rPr lang="en-ZA" sz="1400" dirty="0"/>
                        <a:t>Financial Savings (R/d)</a:t>
                      </a:r>
                    </a:p>
                  </a:txBody>
                  <a:tcPr marL="68580" marR="68580" marT="34290" marB="34290" anchor="ctr"/>
                </a:tc>
                <a:extLst>
                  <a:ext uri="{0D108BD9-81ED-4DB2-BD59-A6C34878D82A}">
                    <a16:rowId xmlns:a16="http://schemas.microsoft.com/office/drawing/2014/main" val="10000"/>
                  </a:ext>
                </a:extLst>
              </a:tr>
              <a:tr h="313614">
                <a:tc>
                  <a:txBody>
                    <a:bodyPr/>
                    <a:lstStyle/>
                    <a:p>
                      <a:r>
                        <a:rPr lang="en-ZA" sz="1500" dirty="0"/>
                        <a:t>Project 4: Old Arboretum Reservoir Leak Repair</a:t>
                      </a:r>
                    </a:p>
                  </a:txBody>
                  <a:tcPr marL="68580" marR="68580" marT="34290" marB="34290"/>
                </a:tc>
                <a:tc>
                  <a:txBody>
                    <a:bodyPr/>
                    <a:lstStyle/>
                    <a:p>
                      <a:r>
                        <a:rPr lang="en-US" sz="1500" dirty="0"/>
                        <a:t>143 kl/d</a:t>
                      </a:r>
                      <a:endParaRPr lang="en-ZA" sz="1500" dirty="0"/>
                    </a:p>
                  </a:txBody>
                  <a:tcPr marL="68580" marR="68580" marT="34290" marB="34290" anchor="ctr"/>
                </a:tc>
                <a:tc>
                  <a:txBody>
                    <a:bodyPr/>
                    <a:lstStyle/>
                    <a:p>
                      <a:r>
                        <a:rPr lang="en-ZA" sz="1500" dirty="0"/>
                        <a:t>R 1,296</a:t>
                      </a:r>
                      <a:r>
                        <a:rPr lang="en-ZA" sz="1500" baseline="0" dirty="0"/>
                        <a:t> /day</a:t>
                      </a:r>
                      <a:endParaRPr lang="en-ZA" sz="1500" dirty="0"/>
                    </a:p>
                  </a:txBody>
                  <a:tcPr marL="68580" marR="68580" marT="34290" marB="34290" anchor="ctr"/>
                </a:tc>
                <a:extLst>
                  <a:ext uri="{0D108BD9-81ED-4DB2-BD59-A6C34878D82A}">
                    <a16:rowId xmlns:a16="http://schemas.microsoft.com/office/drawing/2014/main" val="10001"/>
                  </a:ext>
                </a:extLst>
              </a:tr>
              <a:tr h="297180">
                <a:tc>
                  <a:txBody>
                    <a:bodyPr/>
                    <a:lstStyle/>
                    <a:p>
                      <a:r>
                        <a:rPr lang="en-ZA" sz="1500" dirty="0"/>
                        <a:t>Project 7: Pressure</a:t>
                      </a:r>
                      <a:r>
                        <a:rPr lang="en-ZA" sz="1500" baseline="0" dirty="0"/>
                        <a:t> and Network Zone Management</a:t>
                      </a:r>
                      <a:endParaRPr lang="en-ZA" sz="1500" dirty="0"/>
                    </a:p>
                  </a:txBody>
                  <a:tcPr marL="68580" marR="68580" marT="34290" marB="34290" anchor="ctr"/>
                </a:tc>
                <a:tc>
                  <a:txBody>
                    <a:bodyPr/>
                    <a:lstStyle/>
                    <a:p>
                      <a:r>
                        <a:rPr lang="en-US" sz="1500" dirty="0"/>
                        <a:t>1,827</a:t>
                      </a:r>
                      <a:r>
                        <a:rPr lang="en-US" sz="1500" baseline="0" dirty="0"/>
                        <a:t> </a:t>
                      </a:r>
                      <a:r>
                        <a:rPr lang="en-US" sz="1500" dirty="0"/>
                        <a:t>kl/d</a:t>
                      </a:r>
                      <a:endParaRPr lang="en-ZA" sz="1500" dirty="0"/>
                    </a:p>
                  </a:txBody>
                  <a:tcPr marL="68580" marR="68580" marT="34290" marB="34290" anchor="ctr"/>
                </a:tc>
                <a:tc>
                  <a:txBody>
                    <a:bodyPr/>
                    <a:lstStyle/>
                    <a:p>
                      <a:r>
                        <a:rPr lang="en-ZA" sz="1500" dirty="0"/>
                        <a:t>R</a:t>
                      </a:r>
                      <a:r>
                        <a:rPr lang="en-ZA" sz="1500" baseline="0" dirty="0"/>
                        <a:t>  16,553/day</a:t>
                      </a:r>
                      <a:endParaRPr lang="en-ZA" sz="1500" dirty="0"/>
                    </a:p>
                  </a:txBody>
                  <a:tcPr marL="68580" marR="68580" marT="34290" marB="34290" anchor="ctr"/>
                </a:tc>
                <a:extLst>
                  <a:ext uri="{0D108BD9-81ED-4DB2-BD59-A6C34878D82A}">
                    <a16:rowId xmlns:a16="http://schemas.microsoft.com/office/drawing/2014/main" val="10002"/>
                  </a:ext>
                </a:extLst>
              </a:tr>
              <a:tr h="525780">
                <a:tc>
                  <a:txBody>
                    <a:bodyPr/>
                    <a:lstStyle/>
                    <a:p>
                      <a:r>
                        <a:rPr lang="en-ZA" sz="1500" dirty="0"/>
                        <a:t>Project 8A: Pro-Active Leak Detection &amp; Repair Programme</a:t>
                      </a:r>
                    </a:p>
                  </a:txBody>
                  <a:tcPr marL="68580" marR="68580" marT="34290" marB="34290" anchor="ctr"/>
                </a:tc>
                <a:tc>
                  <a:txBody>
                    <a:bodyPr/>
                    <a:lstStyle/>
                    <a:p>
                      <a:r>
                        <a:rPr lang="en-US" sz="1500" dirty="0"/>
                        <a:t>1,562</a:t>
                      </a:r>
                      <a:r>
                        <a:rPr lang="en-US" sz="1500" baseline="0" dirty="0"/>
                        <a:t> </a:t>
                      </a:r>
                      <a:r>
                        <a:rPr lang="en-US" sz="1500" dirty="0"/>
                        <a:t>kl/d</a:t>
                      </a:r>
                      <a:endParaRPr lang="en-ZA" sz="1500" dirty="0"/>
                    </a:p>
                  </a:txBody>
                  <a:tcPr marL="68580" marR="68580" marT="34290" marB="34290" anchor="ctr"/>
                </a:tc>
                <a:tc>
                  <a:txBody>
                    <a:bodyPr/>
                    <a:lstStyle/>
                    <a:p>
                      <a:r>
                        <a:rPr lang="en-ZA" sz="1500" dirty="0"/>
                        <a:t>R</a:t>
                      </a:r>
                      <a:r>
                        <a:rPr lang="en-ZA" sz="1500" baseline="0" dirty="0"/>
                        <a:t> 14,152 /day</a:t>
                      </a:r>
                      <a:endParaRPr lang="en-ZA" sz="1500" dirty="0"/>
                    </a:p>
                  </a:txBody>
                  <a:tcPr marL="68580" marR="68580" marT="34290" marB="34290" anchor="ctr"/>
                </a:tc>
                <a:extLst>
                  <a:ext uri="{0D108BD9-81ED-4DB2-BD59-A6C34878D82A}">
                    <a16:rowId xmlns:a16="http://schemas.microsoft.com/office/drawing/2014/main" val="3480575661"/>
                  </a:ext>
                </a:extLst>
              </a:tr>
              <a:tr h="297180">
                <a:tc>
                  <a:txBody>
                    <a:bodyPr/>
                    <a:lstStyle/>
                    <a:p>
                      <a:pPr algn="r"/>
                      <a:r>
                        <a:rPr lang="en-ZA" sz="1500" b="1" dirty="0"/>
                        <a:t>Total</a:t>
                      </a:r>
                    </a:p>
                  </a:txBody>
                  <a:tcPr marL="68580" marR="68580" marT="34290" marB="34290"/>
                </a:tc>
                <a:tc>
                  <a:txBody>
                    <a:bodyPr/>
                    <a:lstStyle/>
                    <a:p>
                      <a:r>
                        <a:rPr lang="en-US" sz="1500" b="1" dirty="0"/>
                        <a:t>3,532 kl/d</a:t>
                      </a:r>
                      <a:endParaRPr lang="en-ZA" sz="1500" b="1" dirty="0"/>
                    </a:p>
                  </a:txBody>
                  <a:tcPr marL="68580" marR="68580" marT="34290" marB="34290" anchor="ctr"/>
                </a:tc>
                <a:tc>
                  <a:txBody>
                    <a:bodyPr/>
                    <a:lstStyle/>
                    <a:p>
                      <a:r>
                        <a:rPr lang="en-ZA" sz="1500" b="1" dirty="0"/>
                        <a:t>R 32,001 /day</a:t>
                      </a:r>
                    </a:p>
                  </a:txBody>
                  <a:tcPr marL="68580" marR="68580" marT="34290" marB="34290" anchor="ctr"/>
                </a:tc>
                <a:extLst>
                  <a:ext uri="{0D108BD9-81ED-4DB2-BD59-A6C34878D82A}">
                    <a16:rowId xmlns:a16="http://schemas.microsoft.com/office/drawing/2014/main" val="10003"/>
                  </a:ext>
                </a:extLst>
              </a:tr>
            </a:tbl>
          </a:graphicData>
        </a:graphic>
      </p:graphicFrame>
      <p:sp>
        <p:nvSpPr>
          <p:cNvPr id="4" name="TextBox 3"/>
          <p:cNvSpPr txBox="1"/>
          <p:nvPr/>
        </p:nvSpPr>
        <p:spPr>
          <a:xfrm>
            <a:off x="5292080" y="1689659"/>
            <a:ext cx="3723506" cy="715581"/>
          </a:xfrm>
          <a:prstGeom prst="rect">
            <a:avLst/>
          </a:prstGeom>
          <a:noFill/>
        </p:spPr>
        <p:txBody>
          <a:bodyPr wrap="square" rtlCol="0">
            <a:spAutoFit/>
          </a:bodyPr>
          <a:lstStyle/>
          <a:p>
            <a:r>
              <a:rPr lang="en-ZA" sz="1350" b="1" u="sng" dirty="0"/>
              <a:t>Note</a:t>
            </a:r>
          </a:p>
          <a:p>
            <a:pPr marL="214313" indent="-214313">
              <a:buFont typeface="Arial" panose="020B0604020202020204" pitchFamily="34" charset="0"/>
              <a:buChar char="•"/>
            </a:pPr>
            <a:r>
              <a:rPr lang="en-ZA" sz="1350" dirty="0"/>
              <a:t>Financial savings calculated based on Bloem Water potable water tariff of R 9.06/kl.</a:t>
            </a:r>
          </a:p>
        </p:txBody>
      </p:sp>
      <p:sp>
        <p:nvSpPr>
          <p:cNvPr id="101" name="TextBox 100"/>
          <p:cNvSpPr txBox="1"/>
          <p:nvPr/>
        </p:nvSpPr>
        <p:spPr>
          <a:xfrm>
            <a:off x="467544" y="4828559"/>
            <a:ext cx="3071888" cy="692497"/>
          </a:xfrm>
          <a:prstGeom prst="rect">
            <a:avLst/>
          </a:prstGeom>
          <a:solidFill>
            <a:srgbClr val="FFC000"/>
          </a:solidFill>
        </p:spPr>
        <p:txBody>
          <a:bodyPr wrap="square" rtlCol="0">
            <a:spAutoFit/>
          </a:bodyPr>
          <a:lstStyle/>
          <a:p>
            <a:pPr algn="ctr"/>
            <a:r>
              <a:rPr lang="en-US" sz="1500" b="1" dirty="0"/>
              <a:t>Total Volume Savings per Year</a:t>
            </a:r>
            <a:endParaRPr lang="en-ZA" sz="1500" b="1" dirty="0"/>
          </a:p>
          <a:p>
            <a:pPr algn="ctr"/>
            <a:r>
              <a:rPr lang="en-ZA" sz="2400" b="1" dirty="0">
                <a:solidFill>
                  <a:schemeClr val="bg1"/>
                </a:solidFill>
              </a:rPr>
              <a:t>1,289 Ml/</a:t>
            </a:r>
            <a:r>
              <a:rPr lang="en-ZA" sz="2400" b="1" dirty="0" err="1">
                <a:solidFill>
                  <a:schemeClr val="bg1"/>
                </a:solidFill>
              </a:rPr>
              <a:t>yr</a:t>
            </a:r>
            <a:r>
              <a:rPr lang="en-ZA" sz="2400" b="1" dirty="0">
                <a:solidFill>
                  <a:schemeClr val="bg1"/>
                </a:solidFill>
              </a:rPr>
              <a:t> </a:t>
            </a:r>
          </a:p>
        </p:txBody>
      </p:sp>
      <p:sp>
        <p:nvSpPr>
          <p:cNvPr id="102" name="TextBox 101"/>
          <p:cNvSpPr txBox="1"/>
          <p:nvPr/>
        </p:nvSpPr>
        <p:spPr>
          <a:xfrm>
            <a:off x="5148064" y="4828559"/>
            <a:ext cx="3081859" cy="692497"/>
          </a:xfrm>
          <a:prstGeom prst="rect">
            <a:avLst/>
          </a:prstGeom>
          <a:solidFill>
            <a:srgbClr val="FFC000"/>
          </a:solidFill>
        </p:spPr>
        <p:txBody>
          <a:bodyPr wrap="square" rtlCol="0">
            <a:spAutoFit/>
          </a:bodyPr>
          <a:lstStyle/>
          <a:p>
            <a:pPr algn="ctr"/>
            <a:r>
              <a:rPr lang="en-ZA" sz="1500" b="1" dirty="0"/>
              <a:t>Total Financial Savings per Year </a:t>
            </a:r>
          </a:p>
          <a:p>
            <a:pPr algn="ctr"/>
            <a:r>
              <a:rPr lang="en-ZA" sz="2400" b="1" dirty="0">
                <a:solidFill>
                  <a:schemeClr val="bg1"/>
                </a:solidFill>
              </a:rPr>
              <a:t>R 11.7mil /</a:t>
            </a:r>
            <a:r>
              <a:rPr lang="en-ZA" sz="2400" b="1" dirty="0" err="1">
                <a:solidFill>
                  <a:schemeClr val="bg1"/>
                </a:solidFill>
              </a:rPr>
              <a:t>yr</a:t>
            </a:r>
            <a:r>
              <a:rPr lang="en-ZA" sz="2400" b="1" dirty="0">
                <a:solidFill>
                  <a:schemeClr val="bg1"/>
                </a:solidFill>
              </a:rPr>
              <a:t> </a:t>
            </a:r>
          </a:p>
        </p:txBody>
      </p:sp>
      <p:pic>
        <p:nvPicPr>
          <p:cNvPr id="7" name="Picture 1">
            <a:extLst>
              <a:ext uri="{FF2B5EF4-FFF2-40B4-BE49-F238E27FC236}">
                <a16:creationId xmlns:a16="http://schemas.microsoft.com/office/drawing/2014/main" id="{1E925477-DF51-4CFC-92C5-6FA3550AF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30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82F7BC-84CB-4CFA-A124-05C5FD45811F}" type="slidenum">
              <a:rPr lang="en-ZA" b="1">
                <a:solidFill>
                  <a:srgbClr val="D2533C"/>
                </a:solidFill>
                <a:effectLst>
                  <a:outerShdw blurRad="38100" dist="38100" dir="2700000" algn="tl">
                    <a:srgbClr val="000000">
                      <a:alpha val="43137"/>
                    </a:srgbClr>
                  </a:outerShdw>
                </a:effectLst>
              </a:rPr>
              <a:pPr>
                <a:defRPr/>
              </a:pPr>
              <a:t>38</a:t>
            </a:fld>
            <a:endParaRPr lang="en-ZA" b="1" dirty="0">
              <a:solidFill>
                <a:srgbClr val="D2533C"/>
              </a:solidFill>
              <a:effectLst>
                <a:outerShdw blurRad="38100" dist="38100" dir="2700000" algn="tl">
                  <a:srgbClr val="000000">
                    <a:alpha val="43137"/>
                  </a:srgbClr>
                </a:outerShdw>
              </a:effectLst>
            </a:endParaRPr>
          </a:p>
        </p:txBody>
      </p:sp>
      <p:sp>
        <p:nvSpPr>
          <p:cNvPr id="62470" name="TextBox 8"/>
          <p:cNvSpPr txBox="1">
            <a:spLocks noChangeArrowheads="1"/>
          </p:cNvSpPr>
          <p:nvPr/>
        </p:nvSpPr>
        <p:spPr bwMode="auto">
          <a:xfrm>
            <a:off x="539824" y="435835"/>
            <a:ext cx="7848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ZA" sz="3600" b="1" dirty="0">
                <a:solidFill>
                  <a:srgbClr val="FF0000"/>
                </a:solidFill>
                <a:latin typeface="Franklin Gothic Medium" pitchFamily="34" charset="0"/>
              </a:rPr>
              <a:t>REVENUE PROTECTION</a:t>
            </a:r>
          </a:p>
        </p:txBody>
      </p:sp>
      <p:sp>
        <p:nvSpPr>
          <p:cNvPr id="5" name="TextBox 4">
            <a:extLst>
              <a:ext uri="{FF2B5EF4-FFF2-40B4-BE49-F238E27FC236}">
                <a16:creationId xmlns:a16="http://schemas.microsoft.com/office/drawing/2014/main" id="{A70B6581-3F7F-40C6-A319-694F814E5E12}"/>
              </a:ext>
            </a:extLst>
          </p:cNvPr>
          <p:cNvSpPr txBox="1"/>
          <p:nvPr/>
        </p:nvSpPr>
        <p:spPr>
          <a:xfrm>
            <a:off x="321354" y="1689783"/>
            <a:ext cx="8062070" cy="4955203"/>
          </a:xfrm>
          <a:prstGeom prst="rect">
            <a:avLst/>
          </a:prstGeom>
          <a:noFill/>
        </p:spPr>
        <p:txBody>
          <a:bodyPr wrap="square" rtlCol="0">
            <a:spAutoFit/>
          </a:bodyPr>
          <a:lstStyle/>
          <a:p>
            <a:pPr marL="45720" indent="0">
              <a:buNone/>
            </a:pPr>
            <a:r>
              <a:rPr lang="en-US" dirty="0"/>
              <a:t>Steps taken on electrical meter tampering's</a:t>
            </a:r>
          </a:p>
          <a:p>
            <a:r>
              <a:rPr lang="en-US" dirty="0"/>
              <a:t>The planned area inspection, tip offs from the public, tampered meters and illegal connections are discovered.</a:t>
            </a:r>
          </a:p>
          <a:p>
            <a:r>
              <a:rPr lang="en-US" dirty="0"/>
              <a:t>The following  are the steps taken when the meter is being found tampered with or illegally connected:</a:t>
            </a:r>
          </a:p>
          <a:p>
            <a:pPr marL="45720" indent="0">
              <a:buNone/>
            </a:pPr>
            <a:endParaRPr lang="en-US" sz="2800" dirty="0"/>
          </a:p>
          <a:p>
            <a:pPr lvl="1"/>
            <a:r>
              <a:rPr lang="en-US" sz="1500" dirty="0"/>
              <a:t>Customer is called to witness the tampered meter or illegal connection</a:t>
            </a:r>
          </a:p>
          <a:p>
            <a:pPr lvl="1"/>
            <a:r>
              <a:rPr lang="en-US" sz="1500" dirty="0"/>
              <a:t>The photo of the tampered or illegally connected  meter is captured for evidence</a:t>
            </a:r>
          </a:p>
          <a:p>
            <a:pPr lvl="1"/>
            <a:r>
              <a:rPr lang="en-US" sz="1500" dirty="0"/>
              <a:t>Meter is removed</a:t>
            </a:r>
          </a:p>
          <a:p>
            <a:pPr lvl="1"/>
            <a:r>
              <a:rPr lang="en-US" sz="1500" dirty="0"/>
              <a:t>Penalty is issued to the customer</a:t>
            </a:r>
          </a:p>
          <a:p>
            <a:pPr marL="365760" lvl="1" indent="0">
              <a:buNone/>
            </a:pPr>
            <a:endParaRPr lang="en-US" sz="1900" dirty="0"/>
          </a:p>
          <a:p>
            <a:r>
              <a:rPr lang="en-US" sz="1700" dirty="0"/>
              <a:t>If there is a negative consumption on the meter due to tampering, that negative consumption is  calculated and the customer must pay for that consumption together with the tamper penalty</a:t>
            </a:r>
          </a:p>
          <a:p>
            <a:endParaRPr lang="en-US" sz="1700" dirty="0"/>
          </a:p>
          <a:p>
            <a:r>
              <a:rPr lang="en-US" sz="1700" dirty="0"/>
              <a:t>After the customer has paid the full amount the meter is reinstalled</a:t>
            </a:r>
          </a:p>
          <a:p>
            <a:r>
              <a:rPr lang="en-US" sz="1700" dirty="0"/>
              <a:t>If the customer does not have the full amount an arrangement can be made at Finance and thereafter the meter can be reinstalled.</a:t>
            </a:r>
          </a:p>
        </p:txBody>
      </p:sp>
      <p:pic>
        <p:nvPicPr>
          <p:cNvPr id="9" name="Picture 1">
            <a:extLst>
              <a:ext uri="{FF2B5EF4-FFF2-40B4-BE49-F238E27FC236}">
                <a16:creationId xmlns:a16="http://schemas.microsoft.com/office/drawing/2014/main" id="{8E715AB9-BD99-41DA-9DE7-DD1C33D04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685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CC3F245-7B9E-4B99-9328-695706E016BD}" type="slidenum">
              <a:rPr lang="en-ZA" smtClean="0">
                <a:solidFill>
                  <a:srgbClr val="D2533C"/>
                </a:solidFill>
              </a:rPr>
              <a:pPr/>
              <a:t>39</a:t>
            </a:fld>
            <a:endParaRPr lang="en-ZA">
              <a:solidFill>
                <a:srgbClr val="D2533C"/>
              </a:solidFill>
            </a:endParaRPr>
          </a:p>
        </p:txBody>
      </p:sp>
      <p:sp>
        <p:nvSpPr>
          <p:cNvPr id="4" name="Title 3"/>
          <p:cNvSpPr>
            <a:spLocks noGrp="1"/>
          </p:cNvSpPr>
          <p:nvPr>
            <p:ph type="title"/>
          </p:nvPr>
        </p:nvSpPr>
        <p:spPr/>
        <p:txBody>
          <a:bodyPr/>
          <a:lstStyle/>
          <a:p>
            <a:pPr algn="l"/>
            <a:r>
              <a:rPr lang="en-ZA" b="1" dirty="0">
                <a:solidFill>
                  <a:srgbClr val="FFFFFF"/>
                </a:solidFill>
                <a:latin typeface="Franklin Gothic Medium" pitchFamily="34" charset="0"/>
              </a:rPr>
              <a:t>REVENUE PROTECTION </a:t>
            </a:r>
            <a:br>
              <a:rPr lang="en-ZA" b="1" dirty="0">
                <a:solidFill>
                  <a:srgbClr val="FFFFFF"/>
                </a:solidFill>
                <a:latin typeface="Franklin Gothic Medium" pitchFamily="34" charset="0"/>
              </a:rPr>
            </a:br>
            <a:r>
              <a:rPr lang="en-ZA" b="1" dirty="0">
                <a:solidFill>
                  <a:srgbClr val="FFFFFF"/>
                </a:solidFill>
                <a:latin typeface="Franklin Gothic Medium" pitchFamily="34" charset="0"/>
              </a:rPr>
              <a:t>example of illegal connection electricity meters</a:t>
            </a:r>
            <a:endParaRPr lang="en-ZA" dirty="0"/>
          </a:p>
        </p:txBody>
      </p:sp>
      <p:pic>
        <p:nvPicPr>
          <p:cNvPr id="5" name="Content Placeholder 6"/>
          <p:cNvPicPr>
            <a:picLocks noGrp="1" noChangeAspect="1"/>
          </p:cNvPicPr>
          <p:nvPr>
            <p:ph idx="1"/>
          </p:nvPr>
        </p:nvPicPr>
        <p:blipFill>
          <a:blip r:embed="rId2"/>
          <a:stretch>
            <a:fillRect/>
          </a:stretch>
        </p:blipFill>
        <p:spPr>
          <a:xfrm>
            <a:off x="251520" y="1556792"/>
            <a:ext cx="2478881" cy="44644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105" y="1556792"/>
            <a:ext cx="3096344" cy="20892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3" y="1556792"/>
            <a:ext cx="3096343" cy="206198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848" y="3649449"/>
            <a:ext cx="4091242" cy="2906568"/>
          </a:xfrm>
          <a:prstGeom prst="rect">
            <a:avLst/>
          </a:prstGeom>
        </p:spPr>
      </p:pic>
    </p:spTree>
    <p:extLst>
      <p:ext uri="{BB962C8B-B14F-4D97-AF65-F5344CB8AC3E}">
        <p14:creationId xmlns:p14="http://schemas.microsoft.com/office/powerpoint/2010/main" val="391631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F2146-C40A-49C1-8F68-E7F10A3FAF6A}"/>
              </a:ext>
            </a:extLst>
          </p:cNvPr>
          <p:cNvSpPr>
            <a:spLocks noGrp="1"/>
          </p:cNvSpPr>
          <p:nvPr>
            <p:ph idx="1"/>
          </p:nvPr>
        </p:nvSpPr>
        <p:spPr/>
        <p:txBody>
          <a:bodyPr>
            <a:normAutofit fontScale="92500" lnSpcReduction="20000"/>
          </a:bodyPr>
          <a:lstStyle/>
          <a:p>
            <a:pPr algn="just">
              <a:buFontTx/>
              <a:buChar char="-"/>
            </a:pPr>
            <a:r>
              <a:rPr lang="en-ZA" dirty="0"/>
              <a:t>The total actual collection rate till April 2020 was 85,85%</a:t>
            </a:r>
          </a:p>
          <a:p>
            <a:pPr algn="just">
              <a:buFontTx/>
              <a:buChar char="-"/>
            </a:pPr>
            <a:r>
              <a:rPr lang="en-ZA" dirty="0"/>
              <a:t>If the projected months of May and June 2020 is also included, the total collection rate for the FY would decrease to 84,04%</a:t>
            </a:r>
          </a:p>
          <a:p>
            <a:pPr algn="just">
              <a:buFontTx/>
              <a:buChar char="-"/>
            </a:pPr>
            <a:r>
              <a:rPr lang="en-ZA" dirty="0"/>
              <a:t>The total decrease in collections due to COVID-19 is expected to be approximately 28,16%</a:t>
            </a:r>
          </a:p>
          <a:p>
            <a:pPr algn="just">
              <a:buFontTx/>
              <a:buChar char="-"/>
            </a:pPr>
            <a:r>
              <a:rPr lang="en-ZA" dirty="0"/>
              <a:t>Payments by National/Provincial Government with regards to arrear debt have lessened the blow in order to keep the collection rate at an higher level</a:t>
            </a:r>
          </a:p>
          <a:p>
            <a:pPr algn="just">
              <a:buFontTx/>
              <a:buChar char="-"/>
            </a:pPr>
            <a:r>
              <a:rPr lang="en-ZA" dirty="0"/>
              <a:t>Total expected loss of revenue till April 2020 is estimated to be R 70,6 million across all services, with primarily water, electricity and interest affected (no interest was charged during this period)</a:t>
            </a:r>
          </a:p>
          <a:p>
            <a:pPr algn="just">
              <a:buFontTx/>
              <a:buChar char="-"/>
            </a:pPr>
            <a:r>
              <a:rPr lang="en-ZA" dirty="0"/>
              <a:t>It should however be noted that meters could not be read during March (Only small amount) and in total for April. Actual readings will only be available between May and June 2020 and therefore could influence revenue projections</a:t>
            </a:r>
          </a:p>
          <a:p>
            <a:pPr algn="just">
              <a:buFontTx/>
              <a:buChar char="-"/>
            </a:pPr>
            <a:endParaRPr lang="en-ZA" dirty="0"/>
          </a:p>
          <a:p>
            <a:pPr algn="just">
              <a:buFontTx/>
              <a:buChar char="-"/>
            </a:pPr>
            <a:endParaRPr lang="en-ZA" dirty="0"/>
          </a:p>
          <a:p>
            <a:pPr algn="just">
              <a:buFontTx/>
              <a:buChar char="-"/>
            </a:pPr>
            <a:endParaRPr lang="en-ZA" dirty="0"/>
          </a:p>
          <a:p>
            <a:endParaRPr lang="en-ZA" dirty="0"/>
          </a:p>
        </p:txBody>
      </p:sp>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PRELIMINARY ESTIMATIONS</a:t>
            </a:r>
            <a:br>
              <a:rPr lang="en-ZA" i="1" dirty="0"/>
            </a:br>
            <a:r>
              <a:rPr lang="en-ZA" i="1" dirty="0"/>
              <a:t>COVID-19 IMPACT</a:t>
            </a:r>
            <a:br>
              <a:rPr lang="en-ZA" i="1" dirty="0"/>
            </a:br>
            <a:endParaRPr lang="en-ZA" dirty="0"/>
          </a:p>
        </p:txBody>
      </p:sp>
      <p:pic>
        <p:nvPicPr>
          <p:cNvPr id="5" name="Picture 1">
            <a:extLst>
              <a:ext uri="{FF2B5EF4-FFF2-40B4-BE49-F238E27FC236}">
                <a16:creationId xmlns:a16="http://schemas.microsoft.com/office/drawing/2014/main" id="{69A74595-0AA5-4365-A51F-214960BE8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405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82F7BC-84CB-4CFA-A124-05C5FD45811F}" type="slidenum">
              <a:rPr lang="en-ZA" b="1">
                <a:solidFill>
                  <a:srgbClr val="D2533C"/>
                </a:solidFill>
                <a:effectLst>
                  <a:outerShdw blurRad="38100" dist="38100" dir="2700000" algn="tl">
                    <a:srgbClr val="000000">
                      <a:alpha val="43137"/>
                    </a:srgbClr>
                  </a:outerShdw>
                </a:effectLst>
              </a:rPr>
              <a:pPr>
                <a:defRPr/>
              </a:pPr>
              <a:t>40</a:t>
            </a:fld>
            <a:endParaRPr lang="en-ZA" b="1" dirty="0">
              <a:solidFill>
                <a:srgbClr val="D2533C"/>
              </a:solidFill>
              <a:effectLst>
                <a:outerShdw blurRad="38100" dist="38100" dir="2700000" algn="tl">
                  <a:srgbClr val="000000">
                    <a:alpha val="43137"/>
                  </a:srgbClr>
                </a:outerShdw>
              </a:effectLst>
            </a:endParaRPr>
          </a:p>
        </p:txBody>
      </p:sp>
      <p:sp>
        <p:nvSpPr>
          <p:cNvPr id="62470" name="TextBox 8"/>
          <p:cNvSpPr txBox="1">
            <a:spLocks noChangeArrowheads="1"/>
          </p:cNvSpPr>
          <p:nvPr/>
        </p:nvSpPr>
        <p:spPr bwMode="auto">
          <a:xfrm>
            <a:off x="179784" y="260648"/>
            <a:ext cx="7848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ZA" sz="3600" b="1" dirty="0">
                <a:solidFill>
                  <a:srgbClr val="FFFFFF"/>
                </a:solidFill>
                <a:latin typeface="Franklin Gothic Medium" pitchFamily="34" charset="0"/>
              </a:rPr>
              <a:t>REVENUE PROTECTION</a:t>
            </a:r>
          </a:p>
          <a:p>
            <a:pPr eaLnBrk="1" fontAlgn="auto" hangingPunct="1">
              <a:spcBef>
                <a:spcPts val="0"/>
              </a:spcBef>
              <a:spcAft>
                <a:spcPts val="0"/>
              </a:spcAft>
            </a:pPr>
            <a:r>
              <a:rPr lang="en-ZA" sz="3600" b="1" dirty="0">
                <a:solidFill>
                  <a:srgbClr val="FFFFFF"/>
                </a:solidFill>
                <a:latin typeface="Franklin Gothic Medium" pitchFamily="34" charset="0"/>
              </a:rPr>
              <a:t>STEPS TAKEN</a:t>
            </a:r>
          </a:p>
        </p:txBody>
      </p:sp>
      <p:sp>
        <p:nvSpPr>
          <p:cNvPr id="3" name="Rectangle 2">
            <a:extLst>
              <a:ext uri="{FF2B5EF4-FFF2-40B4-BE49-F238E27FC236}">
                <a16:creationId xmlns:a16="http://schemas.microsoft.com/office/drawing/2014/main" id="{20D64B67-5CB5-4842-A06C-7342642394D9}"/>
              </a:ext>
            </a:extLst>
          </p:cNvPr>
          <p:cNvSpPr/>
          <p:nvPr/>
        </p:nvSpPr>
        <p:spPr>
          <a:xfrm>
            <a:off x="380886" y="2636912"/>
            <a:ext cx="8591278" cy="2308324"/>
          </a:xfrm>
          <a:prstGeom prst="rect">
            <a:avLst/>
          </a:prstGeom>
        </p:spPr>
        <p:txBody>
          <a:bodyPr wrap="square">
            <a:spAutoFit/>
          </a:bodyPr>
          <a:lstStyle/>
          <a:p>
            <a:pPr marL="285750" indent="-285750">
              <a:buFont typeface="Arial" panose="020B0604020202020204" pitchFamily="34" charset="0"/>
              <a:buChar char="•"/>
            </a:pPr>
            <a:r>
              <a:rPr lang="en-ZA" b="0" i="0" dirty="0">
                <a:solidFill>
                  <a:srgbClr val="000000"/>
                </a:solidFill>
                <a:effectLst/>
                <a:latin typeface="Times New Roman" panose="02020603050405020304" pitchFamily="18" charset="0"/>
              </a:rPr>
              <a:t>Penalty fees are charged to consumers who contravene the water bylaws including:</a:t>
            </a:r>
          </a:p>
          <a:p>
            <a:pPr marL="742950" lvl="1" indent="-285750">
              <a:buFont typeface="Arial" panose="020B0604020202020204" pitchFamily="34" charset="0"/>
              <a:buChar char="•"/>
            </a:pPr>
            <a:r>
              <a:rPr lang="en-ZA" dirty="0">
                <a:solidFill>
                  <a:srgbClr val="000000"/>
                </a:solidFill>
                <a:latin typeface="Times New Roman" panose="02020603050405020304" pitchFamily="18" charset="0"/>
              </a:rPr>
              <a:t>Illegal connections</a:t>
            </a:r>
          </a:p>
          <a:p>
            <a:pPr marL="742950" lvl="1" indent="-285750">
              <a:buFont typeface="Arial" panose="020B0604020202020204" pitchFamily="34" charset="0"/>
              <a:buChar char="•"/>
            </a:pPr>
            <a:r>
              <a:rPr lang="en-ZA" b="0" i="0" dirty="0">
                <a:solidFill>
                  <a:srgbClr val="000000"/>
                </a:solidFill>
                <a:effectLst/>
                <a:latin typeface="Times New Roman" panose="02020603050405020304" pitchFamily="18" charset="0"/>
              </a:rPr>
              <a:t>Tampering</a:t>
            </a:r>
          </a:p>
          <a:p>
            <a:pPr marL="742950" lvl="1" indent="-285750">
              <a:buFont typeface="Arial" panose="020B0604020202020204" pitchFamily="34" charset="0"/>
              <a:buChar char="•"/>
            </a:pPr>
            <a:r>
              <a:rPr lang="en-ZA" b="0" i="0" dirty="0">
                <a:solidFill>
                  <a:srgbClr val="000000"/>
                </a:solidFill>
                <a:effectLst/>
                <a:latin typeface="Times New Roman" panose="02020603050405020304" pitchFamily="18" charset="0"/>
              </a:rPr>
              <a:t>Illegal removal of meters</a:t>
            </a:r>
          </a:p>
          <a:p>
            <a:pPr marL="742950" lvl="1" indent="-285750">
              <a:buFont typeface="Arial" panose="020B0604020202020204" pitchFamily="34" charset="0"/>
              <a:buChar char="•"/>
            </a:pPr>
            <a:r>
              <a:rPr lang="en-ZA" dirty="0">
                <a:solidFill>
                  <a:srgbClr val="000000"/>
                </a:solidFill>
                <a:latin typeface="Times New Roman" panose="02020603050405020304" pitchFamily="18" charset="0"/>
              </a:rPr>
              <a:t>Bypassing of meters</a:t>
            </a:r>
          </a:p>
          <a:p>
            <a:pPr marL="285750" indent="-285750">
              <a:buFont typeface="Arial" panose="020B0604020202020204" pitchFamily="34" charset="0"/>
              <a:buChar char="•"/>
            </a:pPr>
            <a:r>
              <a:rPr lang="en-ZA" b="0" i="0" dirty="0">
                <a:solidFill>
                  <a:srgbClr val="000000"/>
                </a:solidFill>
                <a:effectLst/>
                <a:latin typeface="Times New Roman" panose="02020603050405020304" pitchFamily="18" charset="0"/>
              </a:rPr>
              <a:t>Water clearance needs to be issued when property is sold to ensure compliance to water</a:t>
            </a:r>
            <a:r>
              <a:rPr lang="en-ZA" dirty="0">
                <a:solidFill>
                  <a:srgbClr val="000000"/>
                </a:solidFill>
                <a:latin typeface="Times New Roman" panose="02020603050405020304" pitchFamily="18" charset="0"/>
              </a:rPr>
              <a:t> bylaws and that there is no illegal/tampered water meter</a:t>
            </a:r>
          </a:p>
          <a:p>
            <a:pPr marL="285750" indent="-285750">
              <a:buFont typeface="Arial" panose="020B0604020202020204" pitchFamily="34" charset="0"/>
              <a:buChar char="•"/>
            </a:pPr>
            <a:r>
              <a:rPr lang="en-ZA" b="0" i="0" dirty="0">
                <a:solidFill>
                  <a:srgbClr val="000000"/>
                </a:solidFill>
                <a:effectLst/>
                <a:latin typeface="Times New Roman" panose="02020603050405020304" pitchFamily="18" charset="0"/>
              </a:rPr>
              <a:t>Removal of water meter if consistent tampering</a:t>
            </a:r>
            <a:r>
              <a:rPr lang="en-ZA" dirty="0">
                <a:solidFill>
                  <a:srgbClr val="000000"/>
                </a:solidFill>
                <a:latin typeface="Times New Roman" panose="02020603050405020304" pitchFamily="18" charset="0"/>
              </a:rPr>
              <a:t>/illegal connection</a:t>
            </a:r>
            <a:endParaRPr lang="en-ZA" b="0" i="0" dirty="0">
              <a:solidFill>
                <a:srgbClr val="000000"/>
              </a:solidFill>
              <a:effectLst/>
              <a:latin typeface="Times New Roman" panose="02020603050405020304" pitchFamily="18" charset="0"/>
            </a:endParaRPr>
          </a:p>
        </p:txBody>
      </p:sp>
      <p:sp>
        <p:nvSpPr>
          <p:cNvPr id="9" name="Rectangle 4">
            <a:extLst>
              <a:ext uri="{FF2B5EF4-FFF2-40B4-BE49-F238E27FC236}">
                <a16:creationId xmlns:a16="http://schemas.microsoft.com/office/drawing/2014/main" id="{F56EF45B-0733-47D5-AB2A-C1926103BB9B}"/>
              </a:ext>
            </a:extLst>
          </p:cNvPr>
          <p:cNvSpPr>
            <a:spLocks noChangeArrowheads="1"/>
          </p:cNvSpPr>
          <p:nvPr/>
        </p:nvSpPr>
        <p:spPr bwMode="auto">
          <a:xfrm>
            <a:off x="6024314" y="23345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10" name="Picture 1">
            <a:extLst>
              <a:ext uri="{FF2B5EF4-FFF2-40B4-BE49-F238E27FC236}">
                <a16:creationId xmlns:a16="http://schemas.microsoft.com/office/drawing/2014/main" id="{20DC7850-E9DD-4DC8-966F-F0C0B37EC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121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82F7BC-84CB-4CFA-A124-05C5FD45811F}" type="slidenum">
              <a:rPr lang="en-ZA" b="1">
                <a:solidFill>
                  <a:srgbClr val="D2533C"/>
                </a:solidFill>
                <a:effectLst>
                  <a:outerShdw blurRad="38100" dist="38100" dir="2700000" algn="tl">
                    <a:srgbClr val="000000">
                      <a:alpha val="43137"/>
                    </a:srgbClr>
                  </a:outerShdw>
                </a:effectLst>
              </a:rPr>
              <a:pPr>
                <a:defRPr/>
              </a:pPr>
              <a:t>41</a:t>
            </a:fld>
            <a:endParaRPr lang="en-ZA" b="1" dirty="0">
              <a:solidFill>
                <a:srgbClr val="D2533C"/>
              </a:solidFill>
              <a:effectLst>
                <a:outerShdw blurRad="38100" dist="38100" dir="2700000" algn="tl">
                  <a:srgbClr val="000000">
                    <a:alpha val="43137"/>
                  </a:srgbClr>
                </a:outerShdw>
              </a:effectLst>
            </a:endParaRPr>
          </a:p>
        </p:txBody>
      </p:sp>
      <p:sp>
        <p:nvSpPr>
          <p:cNvPr id="62470" name="TextBox 8"/>
          <p:cNvSpPr txBox="1">
            <a:spLocks noChangeArrowheads="1"/>
          </p:cNvSpPr>
          <p:nvPr/>
        </p:nvSpPr>
        <p:spPr bwMode="auto">
          <a:xfrm>
            <a:off x="179784" y="260648"/>
            <a:ext cx="7848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ZA" sz="3600" b="1" dirty="0">
                <a:solidFill>
                  <a:srgbClr val="FFFFFF"/>
                </a:solidFill>
                <a:latin typeface="Franklin Gothic Medium" pitchFamily="34" charset="0"/>
              </a:rPr>
              <a:t>REVENUE PROTECTION</a:t>
            </a:r>
          </a:p>
          <a:p>
            <a:pPr eaLnBrk="1" fontAlgn="auto" hangingPunct="1">
              <a:spcBef>
                <a:spcPts val="0"/>
              </a:spcBef>
              <a:spcAft>
                <a:spcPts val="0"/>
              </a:spcAft>
            </a:pPr>
            <a:r>
              <a:rPr lang="en-ZA" sz="3600" b="1" dirty="0">
                <a:solidFill>
                  <a:srgbClr val="FFFFFF"/>
                </a:solidFill>
                <a:latin typeface="Franklin Gothic Medium" pitchFamily="34" charset="0"/>
              </a:rPr>
              <a:t>EXAMPLE OF ILLEGAL CONNECTION</a:t>
            </a:r>
          </a:p>
        </p:txBody>
      </p:sp>
      <p:sp>
        <p:nvSpPr>
          <p:cNvPr id="3" name="Rectangle 2">
            <a:extLst>
              <a:ext uri="{FF2B5EF4-FFF2-40B4-BE49-F238E27FC236}">
                <a16:creationId xmlns:a16="http://schemas.microsoft.com/office/drawing/2014/main" id="{20D64B67-5CB5-4842-A06C-7342642394D9}"/>
              </a:ext>
            </a:extLst>
          </p:cNvPr>
          <p:cNvSpPr/>
          <p:nvPr/>
        </p:nvSpPr>
        <p:spPr>
          <a:xfrm>
            <a:off x="226368" y="1628800"/>
            <a:ext cx="4572000" cy="2862322"/>
          </a:xfrm>
          <a:prstGeom prst="rect">
            <a:avLst/>
          </a:prstGeom>
        </p:spPr>
        <p:txBody>
          <a:bodyPr>
            <a:spAutoFit/>
          </a:bodyPr>
          <a:lstStyle/>
          <a:p>
            <a:r>
              <a:rPr lang="en-ZA" dirty="0">
                <a:solidFill>
                  <a:srgbClr val="000000"/>
                </a:solidFill>
                <a:latin typeface="Times New Roman" panose="02020603050405020304" pitchFamily="18" charset="0"/>
              </a:rPr>
              <a:t>An illegal connection was suspected at the above mentioned address. </a:t>
            </a:r>
          </a:p>
          <a:p>
            <a:r>
              <a:rPr lang="en-ZA" dirty="0">
                <a:solidFill>
                  <a:srgbClr val="000000"/>
                </a:solidFill>
                <a:latin typeface="Times New Roman" panose="02020603050405020304" pitchFamily="18" charset="0"/>
              </a:rPr>
              <a:t>An investigation was conducted and the findings are as follows:</a:t>
            </a:r>
          </a:p>
          <a:p>
            <a:r>
              <a:rPr lang="en-ZA" dirty="0">
                <a:solidFill>
                  <a:srgbClr val="000000"/>
                </a:solidFill>
                <a:latin typeface="Times New Roman" panose="02020603050405020304" pitchFamily="18" charset="0"/>
              </a:rPr>
              <a:t>During excavation at the above mentioned address an illegal connection was discovered. The meter was disked and found a pipe connected from the supply pipe.</a:t>
            </a:r>
          </a:p>
          <a:p>
            <a:r>
              <a:rPr lang="en-ZA" dirty="0">
                <a:solidFill>
                  <a:srgbClr val="000000"/>
                </a:solidFill>
                <a:latin typeface="Times New Roman" panose="02020603050405020304" pitchFamily="18" charset="0"/>
              </a:rPr>
              <a:t>The illegal connection was removed and the site was left rehabilitated and to standard.</a:t>
            </a:r>
            <a:endParaRPr lang="en-ZA" b="0" i="0" dirty="0">
              <a:solidFill>
                <a:srgbClr val="000000"/>
              </a:solidFill>
              <a:effectLst/>
              <a:latin typeface="Times New Roman" panose="02020603050405020304" pitchFamily="18" charset="0"/>
            </a:endParaRPr>
          </a:p>
        </p:txBody>
      </p:sp>
      <p:pic>
        <p:nvPicPr>
          <p:cNvPr id="13313" name="Picture 6" descr="image1">
            <a:extLst>
              <a:ext uri="{FF2B5EF4-FFF2-40B4-BE49-F238E27FC236}">
                <a16:creationId xmlns:a16="http://schemas.microsoft.com/office/drawing/2014/main" id="{E629F3D8-AE0C-4C5D-A50C-54BAE1F61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204864"/>
            <a:ext cx="1935163" cy="196532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11" descr="Disced meter">
            <a:extLst>
              <a:ext uri="{FF2B5EF4-FFF2-40B4-BE49-F238E27FC236}">
                <a16:creationId xmlns:a16="http://schemas.microsoft.com/office/drawing/2014/main" id="{F1444606-5A9D-4977-AD4D-01809BAFF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678363"/>
            <a:ext cx="1828800" cy="19510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4D695F5-30A8-474E-8044-7E63DD093725}"/>
              </a:ext>
            </a:extLst>
          </p:cNvPr>
          <p:cNvSpPr>
            <a:spLocks noChangeArrowheads="1"/>
          </p:cNvSpPr>
          <p:nvPr/>
        </p:nvSpPr>
        <p:spPr bwMode="auto">
          <a:xfrm>
            <a:off x="7094176" y="3059961"/>
            <a:ext cx="1243632"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100" b="0"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Arial" panose="020B0604020202020204" pitchFamily="34" charset="0"/>
              </a:rPr>
              <a:t>Illegal connection 				</a:t>
            </a:r>
            <a:endParaRPr kumimoji="0" lang="en-Z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F56EF45B-0733-47D5-AB2A-C1926103BB9B}"/>
              </a:ext>
            </a:extLst>
          </p:cNvPr>
          <p:cNvSpPr>
            <a:spLocks noChangeArrowheads="1"/>
          </p:cNvSpPr>
          <p:nvPr/>
        </p:nvSpPr>
        <p:spPr bwMode="auto">
          <a:xfrm>
            <a:off x="6024314" y="23345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Rectangle 9">
            <a:extLst>
              <a:ext uri="{FF2B5EF4-FFF2-40B4-BE49-F238E27FC236}">
                <a16:creationId xmlns:a16="http://schemas.microsoft.com/office/drawing/2014/main" id="{84DA1FF2-15A7-4820-A8BE-C3148ADE08DD}"/>
              </a:ext>
            </a:extLst>
          </p:cNvPr>
          <p:cNvSpPr/>
          <p:nvPr/>
        </p:nvSpPr>
        <p:spPr>
          <a:xfrm>
            <a:off x="2627784" y="5523076"/>
            <a:ext cx="979755" cy="261610"/>
          </a:xfrm>
          <a:prstGeom prst="rect">
            <a:avLst/>
          </a:prstGeom>
        </p:spPr>
        <p:txBody>
          <a:bodyPr wrap="none">
            <a:spAutoFit/>
          </a:bodyPr>
          <a:lstStyle/>
          <a:p>
            <a:r>
              <a:rPr lang="en-ZA" altLang="en-US" sz="1100" dirty="0">
                <a:latin typeface="Calibri" panose="020F0502020204030204" pitchFamily="34" charset="0"/>
                <a:ea typeface="Cambria" panose="02040503050406030204" pitchFamily="18" charset="0"/>
                <a:cs typeface="Arial" panose="020B0604020202020204" pitchFamily="34" charset="0"/>
              </a:rPr>
              <a:t>Disked meter </a:t>
            </a:r>
            <a:endParaRPr lang="en-ZA" sz="1100" dirty="0"/>
          </a:p>
        </p:txBody>
      </p:sp>
      <p:pic>
        <p:nvPicPr>
          <p:cNvPr id="13" name="Picture 1">
            <a:extLst>
              <a:ext uri="{FF2B5EF4-FFF2-40B4-BE49-F238E27FC236}">
                <a16:creationId xmlns:a16="http://schemas.microsoft.com/office/drawing/2014/main" id="{1A269C19-4D24-4E79-B9A9-135518554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229" y="292790"/>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101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5E7B94AD-A185-4B11-9E31-7EECCCB9578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853767B6-B995-415C-A003-5315D0A843A4}" type="slidenum">
              <a:rPr lang="en-US" altLang="en-US" sz="1000" smtClean="0">
                <a:solidFill>
                  <a:srgbClr val="FFFFFF"/>
                </a:solidFill>
              </a:rPr>
              <a:pPr>
                <a:spcBef>
                  <a:spcPct val="0"/>
                </a:spcBef>
                <a:buClrTx/>
                <a:buSzTx/>
                <a:buFontTx/>
                <a:buNone/>
              </a:pPr>
              <a:t>42</a:t>
            </a:fld>
            <a:endParaRPr lang="en-US" altLang="en-US" sz="1000">
              <a:solidFill>
                <a:srgbClr val="FFFFFF"/>
              </a:solidFill>
            </a:endParaRPr>
          </a:p>
        </p:txBody>
      </p:sp>
      <p:sp>
        <p:nvSpPr>
          <p:cNvPr id="5" name="Flowchart: Predefined Process 4">
            <a:extLst>
              <a:ext uri="{FF2B5EF4-FFF2-40B4-BE49-F238E27FC236}">
                <a16:creationId xmlns:a16="http://schemas.microsoft.com/office/drawing/2014/main" id="{F4680A82-38EA-4900-BD2F-6D191B5E1ABA}"/>
              </a:ext>
            </a:extLst>
          </p:cNvPr>
          <p:cNvSpPr/>
          <p:nvPr/>
        </p:nvSpPr>
        <p:spPr>
          <a:xfrm>
            <a:off x="7925" y="2960948"/>
            <a:ext cx="9144000" cy="936104"/>
          </a:xfrm>
          <a:prstGeom prst="flowChartPredefinedProcess">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a typeface="Osaka" pitchFamily="1" charset="-128"/>
              </a:rPr>
              <a:t> Section 3:Operational Expenditure</a:t>
            </a:r>
            <a:endParaRPr lang="en-US" sz="2000" b="1" dirty="0">
              <a:solidFill>
                <a:schemeClr val="bg1"/>
              </a:solidFill>
            </a:endParaRPr>
          </a:p>
        </p:txBody>
      </p:sp>
      <p:pic>
        <p:nvPicPr>
          <p:cNvPr id="4" name="Picture 1">
            <a:extLst>
              <a:ext uri="{FF2B5EF4-FFF2-40B4-BE49-F238E27FC236}">
                <a16:creationId xmlns:a16="http://schemas.microsoft.com/office/drawing/2014/main" id="{C0432961-6661-4CB9-92BB-09CBACFA0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a:extLst>
              <a:ext uri="{FF2B5EF4-FFF2-40B4-BE49-F238E27FC236}">
                <a16:creationId xmlns:a16="http://schemas.microsoft.com/office/drawing/2014/main" id="{E2D66D39-F2BA-4D1F-929F-441A8D471E5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B6AC4A74-41E5-459B-A621-84F67A5DE85B}" type="slidenum">
              <a:rPr lang="en-ZA" altLang="en-US" sz="1000" smtClean="0">
                <a:solidFill>
                  <a:srgbClr val="D2533C"/>
                </a:solidFill>
              </a:rPr>
              <a:pPr>
                <a:spcBef>
                  <a:spcPct val="0"/>
                </a:spcBef>
                <a:buClrTx/>
                <a:buSzTx/>
                <a:buFontTx/>
                <a:buNone/>
              </a:pPr>
              <a:t>43</a:t>
            </a:fld>
            <a:endParaRPr lang="en-ZA" altLang="en-US" sz="1000">
              <a:solidFill>
                <a:srgbClr val="D2533C"/>
              </a:solidFill>
            </a:endParaRPr>
          </a:p>
        </p:txBody>
      </p:sp>
      <p:pic>
        <p:nvPicPr>
          <p:cNvPr id="29702" name="Picture 3">
            <a:extLst>
              <a:ext uri="{FF2B5EF4-FFF2-40B4-BE49-F238E27FC236}">
                <a16:creationId xmlns:a16="http://schemas.microsoft.com/office/drawing/2014/main" id="{485A31F2-0728-491F-96E4-C52AEBBAF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 y="1772444"/>
            <a:ext cx="78486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Sabata.Mofokeng\Pictures\imagesTKTRTD76.jpg">
            <a:extLst>
              <a:ext uri="{FF2B5EF4-FFF2-40B4-BE49-F238E27FC236}">
                <a16:creationId xmlns:a16="http://schemas.microsoft.com/office/drawing/2014/main" id="{F9426C86-BF75-480C-A935-A578FE22D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320" y="2402294"/>
            <a:ext cx="1602760" cy="1001725"/>
          </a:xfrm>
          <a:prstGeom prst="ellipse">
            <a:avLst/>
          </a:prstGeom>
          <a:ln>
            <a:noFill/>
          </a:ln>
          <a:effectLst>
            <a:softEdge rad="112500"/>
          </a:effectLst>
          <a:extLst>
            <a:ext uri="{909E8E84-426E-40dd-AFC4-6F175D3DCCD1}"/>
          </a:extLst>
        </p:spPr>
      </p:pic>
      <p:sp>
        <p:nvSpPr>
          <p:cNvPr id="2" name="Rectangle 1">
            <a:extLst>
              <a:ext uri="{FF2B5EF4-FFF2-40B4-BE49-F238E27FC236}">
                <a16:creationId xmlns:a16="http://schemas.microsoft.com/office/drawing/2014/main" id="{A0F5A267-E391-43FD-B69E-C6BC4486CBD0}"/>
              </a:ext>
            </a:extLst>
          </p:cNvPr>
          <p:cNvSpPr/>
          <p:nvPr/>
        </p:nvSpPr>
        <p:spPr>
          <a:xfrm>
            <a:off x="28600" y="679356"/>
            <a:ext cx="7993062" cy="522288"/>
          </a:xfrm>
          <a:prstGeom prst="rect">
            <a:avLst/>
          </a:prstGeom>
        </p:spPr>
        <p:txBody>
          <a:bodyPr>
            <a:spAutoFit/>
          </a:bodyPr>
          <a:lstStyle/>
          <a:p>
            <a:pPr algn="ctr">
              <a:defRPr/>
            </a:pPr>
            <a:r>
              <a:rPr lang="en-ZA" sz="2800" b="1" dirty="0">
                <a:solidFill>
                  <a:schemeClr val="bg1"/>
                </a:solidFill>
                <a:effectLst>
                  <a:outerShdw blurRad="38100" dist="38100" dir="2700000" algn="tl">
                    <a:srgbClr val="000000">
                      <a:alpha val="43137"/>
                    </a:srgbClr>
                  </a:outerShdw>
                </a:effectLst>
              </a:rPr>
              <a:t>OPERATING EXPENDITURE </a:t>
            </a:r>
            <a:endParaRPr lang="en-ZA" sz="2800" dirty="0">
              <a:solidFill>
                <a:schemeClr val="bg1"/>
              </a:solidFill>
              <a:effectLst>
                <a:outerShdw blurRad="38100" dist="38100" dir="2700000" algn="tl">
                  <a:srgbClr val="000000">
                    <a:alpha val="43137"/>
                  </a:srgbClr>
                </a:outerShdw>
              </a:effectLst>
            </a:endParaRPr>
          </a:p>
        </p:txBody>
      </p:sp>
      <p:pic>
        <p:nvPicPr>
          <p:cNvPr id="7" name="Picture 1">
            <a:extLst>
              <a:ext uri="{FF2B5EF4-FFF2-40B4-BE49-F238E27FC236}">
                <a16:creationId xmlns:a16="http://schemas.microsoft.com/office/drawing/2014/main" id="{BA10DA56-720E-4A76-A317-B2ED624D3E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8444C2-6396-4126-A47E-5C2B774A17A7}"/>
              </a:ext>
            </a:extLst>
          </p:cNvPr>
          <p:cNvSpPr>
            <a:spLocks noGrp="1"/>
          </p:cNvSpPr>
          <p:nvPr>
            <p:ph type="sldNum" sz="quarter" idx="12"/>
          </p:nvPr>
        </p:nvSpPr>
        <p:spPr/>
        <p:txBody>
          <a:bodyPr/>
          <a:lstStyle/>
          <a:p>
            <a:pPr>
              <a:defRPr/>
            </a:pPr>
            <a:fld id="{395756C4-240E-48FC-AF78-73EE29D20EF9}" type="slidenum">
              <a:rPr lang="en-ZA" b="1">
                <a:solidFill>
                  <a:srgbClr val="D2533C"/>
                </a:solidFill>
                <a:effectLst>
                  <a:outerShdw blurRad="38100" dist="38100" dir="2700000" algn="tl">
                    <a:srgbClr val="000000">
                      <a:alpha val="43137"/>
                    </a:srgbClr>
                  </a:outerShdw>
                </a:effectLst>
              </a:rPr>
              <a:pPr>
                <a:defRPr/>
              </a:pPr>
              <a:t>44</a:t>
            </a:fld>
            <a:endParaRPr lang="en-ZA" b="1" dirty="0">
              <a:solidFill>
                <a:srgbClr val="D2533C"/>
              </a:solidFill>
              <a:effectLst>
                <a:outerShdw blurRad="38100" dist="38100" dir="2700000" algn="tl">
                  <a:srgbClr val="000000">
                    <a:alpha val="43137"/>
                  </a:srgbClr>
                </a:outerShdw>
              </a:effectLst>
            </a:endParaRPr>
          </a:p>
        </p:txBody>
      </p:sp>
      <p:sp>
        <p:nvSpPr>
          <p:cNvPr id="31747" name="TextBox 8">
            <a:extLst>
              <a:ext uri="{FF2B5EF4-FFF2-40B4-BE49-F238E27FC236}">
                <a16:creationId xmlns:a16="http://schemas.microsoft.com/office/drawing/2014/main" id="{CC0ACFC7-8DF3-46F3-8713-72C2E6BB5F14}"/>
              </a:ext>
            </a:extLst>
          </p:cNvPr>
          <p:cNvSpPr txBox="1">
            <a:spLocks noChangeArrowheads="1"/>
          </p:cNvSpPr>
          <p:nvPr/>
        </p:nvSpPr>
        <p:spPr bwMode="auto">
          <a:xfrm>
            <a:off x="0" y="559556"/>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ZA" altLang="en-US" sz="2400" b="1" dirty="0">
                <a:solidFill>
                  <a:schemeClr val="bg1"/>
                </a:solidFill>
                <a:latin typeface="Franklin Gothic Medium" panose="020B0603020102020204" pitchFamily="34" charset="0"/>
              </a:rPr>
              <a:t>		Operating expenditure Assumptions</a:t>
            </a:r>
          </a:p>
        </p:txBody>
      </p:sp>
      <p:graphicFrame>
        <p:nvGraphicFramePr>
          <p:cNvPr id="10" name="Table 9">
            <a:extLst>
              <a:ext uri="{FF2B5EF4-FFF2-40B4-BE49-F238E27FC236}">
                <a16:creationId xmlns:a16="http://schemas.microsoft.com/office/drawing/2014/main" id="{7F2A6A00-B1B1-41F2-8FC5-765671B735D5}"/>
              </a:ext>
            </a:extLst>
          </p:cNvPr>
          <p:cNvGraphicFramePr>
            <a:graphicFrameLocks noGrp="1"/>
          </p:cNvGraphicFramePr>
          <p:nvPr>
            <p:extLst>
              <p:ext uri="{D42A27DB-BD31-4B8C-83A1-F6EECF244321}">
                <p14:modId xmlns:p14="http://schemas.microsoft.com/office/powerpoint/2010/main" val="2673364649"/>
              </p:ext>
            </p:extLst>
          </p:nvPr>
        </p:nvGraphicFramePr>
        <p:xfrm>
          <a:off x="395264" y="2186172"/>
          <a:ext cx="8064897" cy="3745136"/>
        </p:xfrm>
        <a:graphic>
          <a:graphicData uri="http://schemas.openxmlformats.org/drawingml/2006/table">
            <a:tbl>
              <a:tblPr firstRow="1" bandRow="1">
                <a:tableStyleId>{21E4AEA4-8DFA-4A89-87EB-49C32662AFE0}</a:tableStyleId>
              </a:tblPr>
              <a:tblGrid>
                <a:gridCol w="1973451">
                  <a:extLst>
                    <a:ext uri="{9D8B030D-6E8A-4147-A177-3AD203B41FA5}">
                      <a16:colId xmlns:a16="http://schemas.microsoft.com/office/drawing/2014/main" val="20000"/>
                    </a:ext>
                  </a:extLst>
                </a:gridCol>
                <a:gridCol w="2030482">
                  <a:extLst>
                    <a:ext uri="{9D8B030D-6E8A-4147-A177-3AD203B41FA5}">
                      <a16:colId xmlns:a16="http://schemas.microsoft.com/office/drawing/2014/main" val="20001"/>
                    </a:ext>
                  </a:extLst>
                </a:gridCol>
                <a:gridCol w="2030482">
                  <a:extLst>
                    <a:ext uri="{9D8B030D-6E8A-4147-A177-3AD203B41FA5}">
                      <a16:colId xmlns:a16="http://schemas.microsoft.com/office/drawing/2014/main" val="20002"/>
                    </a:ext>
                  </a:extLst>
                </a:gridCol>
                <a:gridCol w="2030482">
                  <a:extLst>
                    <a:ext uri="{9D8B030D-6E8A-4147-A177-3AD203B41FA5}">
                      <a16:colId xmlns:a16="http://schemas.microsoft.com/office/drawing/2014/main" val="20003"/>
                    </a:ext>
                  </a:extLst>
                </a:gridCol>
              </a:tblGrid>
              <a:tr h="1030496">
                <a:tc>
                  <a:txBody>
                    <a:bodyPr/>
                    <a:lstStyle/>
                    <a:p>
                      <a:pPr lvl="0" algn="ctr"/>
                      <a:r>
                        <a:rPr lang="en-ZA" sz="1400" dirty="0">
                          <a:solidFill>
                            <a:schemeClr val="tx1"/>
                          </a:solidFill>
                        </a:rPr>
                        <a:t>Expenditure item</a:t>
                      </a:r>
                      <a:endParaRPr lang="en-ZA" sz="1400" b="0" i="0" dirty="0">
                        <a:solidFill>
                          <a:schemeClr val="tx1"/>
                        </a:solidFill>
                        <a:latin typeface="Arial Narrow" panose="020B0606020202030204" pitchFamily="34" charset="0"/>
                      </a:endParaRPr>
                    </a:p>
                  </a:txBody>
                  <a:tcPr marT="45724" marB="45724"/>
                </a:tc>
                <a:tc>
                  <a:txBody>
                    <a:bodyPr/>
                    <a:lstStyle/>
                    <a:p>
                      <a:pPr algn="ctr"/>
                      <a:r>
                        <a:rPr lang="en-US" sz="1400" dirty="0">
                          <a:solidFill>
                            <a:schemeClr val="tx1"/>
                          </a:solidFill>
                          <a:uFill>
                            <a:solidFill>
                              <a:srgbClr val="FFFF00"/>
                            </a:solidFill>
                          </a:uFill>
                        </a:rPr>
                        <a:t>% increase / decrease  in 2020/21</a:t>
                      </a:r>
                      <a:endParaRPr lang="en-ZA" sz="1400" b="0" i="0" dirty="0">
                        <a:solidFill>
                          <a:schemeClr val="tx1"/>
                        </a:solidFill>
                        <a:latin typeface="Arial Narrow" panose="020B0606020202030204" pitchFamily="34" charset="0"/>
                      </a:endParaRPr>
                    </a:p>
                  </a:txBody>
                  <a:tcPr marT="45724" marB="45724"/>
                </a:tc>
                <a:tc>
                  <a:txBody>
                    <a:bodyPr/>
                    <a:lstStyle/>
                    <a:p>
                      <a:pPr algn="ctr"/>
                      <a:r>
                        <a:rPr lang="en-US" sz="1400" dirty="0">
                          <a:solidFill>
                            <a:schemeClr val="tx1"/>
                          </a:solidFill>
                          <a:uFill>
                            <a:solidFill>
                              <a:srgbClr val="FFFF00"/>
                            </a:solidFill>
                          </a:uFill>
                        </a:rPr>
                        <a:t>%% increase / decrease  in 2021/22</a:t>
                      </a:r>
                      <a:endParaRPr lang="en-ZA" sz="1400" b="0" i="0" dirty="0">
                        <a:solidFill>
                          <a:schemeClr val="tx1"/>
                        </a:solidFill>
                        <a:latin typeface="Arial Narrow" panose="020B0606020202030204" pitchFamily="34" charset="0"/>
                      </a:endParaRPr>
                    </a:p>
                  </a:txBody>
                  <a:tcPr marT="45724" marB="45724"/>
                </a:tc>
                <a:tc>
                  <a:txBody>
                    <a:bodyPr/>
                    <a:lstStyle/>
                    <a:p>
                      <a:pPr algn="ctr"/>
                      <a:r>
                        <a:rPr lang="en-US" sz="1400" dirty="0">
                          <a:solidFill>
                            <a:schemeClr val="tx1"/>
                          </a:solidFill>
                          <a:uFill>
                            <a:solidFill>
                              <a:srgbClr val="FFFF00"/>
                            </a:solidFill>
                          </a:uFill>
                        </a:rPr>
                        <a:t>% increase / decrease  in 2022/23</a:t>
                      </a:r>
                      <a:endParaRPr lang="en-ZA" sz="1400" b="0" i="0" dirty="0">
                        <a:solidFill>
                          <a:schemeClr val="tx1"/>
                        </a:solidFill>
                        <a:latin typeface="Arial Narrow" panose="020B0606020202030204" pitchFamily="34" charset="0"/>
                      </a:endParaRPr>
                    </a:p>
                  </a:txBody>
                  <a:tcPr marT="45724" marB="45724"/>
                </a:tc>
                <a:extLst>
                  <a:ext uri="{0D108BD9-81ED-4DB2-BD59-A6C34878D82A}">
                    <a16:rowId xmlns:a16="http://schemas.microsoft.com/office/drawing/2014/main" val="10000"/>
                  </a:ext>
                </a:extLst>
              </a:tr>
              <a:tr h="597035">
                <a:tc>
                  <a:txBody>
                    <a:bodyPr/>
                    <a:lstStyle/>
                    <a:p>
                      <a:r>
                        <a:rPr lang="en-US" sz="1400" dirty="0">
                          <a:solidFill>
                            <a:schemeClr val="tx1"/>
                          </a:solidFill>
                          <a:uFill>
                            <a:solidFill>
                              <a:srgbClr val="FFFF00"/>
                            </a:solidFill>
                          </a:uFill>
                        </a:rPr>
                        <a:t>Bulk electricity</a:t>
                      </a:r>
                      <a:endParaRPr lang="en-ZA" sz="1400" dirty="0">
                        <a:solidFill>
                          <a:schemeClr val="tx1"/>
                        </a:solidFill>
                        <a:latin typeface="Arial Narrow" panose="020B0606020202030204" pitchFamily="34" charset="0"/>
                      </a:endParaRPr>
                    </a:p>
                  </a:txBody>
                  <a:tcPr marT="45724" marB="45724"/>
                </a:tc>
                <a:tc>
                  <a:txBody>
                    <a:bodyPr/>
                    <a:lstStyle/>
                    <a:p>
                      <a:pPr algn="ctr"/>
                      <a:r>
                        <a:rPr lang="en-ZA" sz="1200" dirty="0">
                          <a:solidFill>
                            <a:schemeClr val="tx1"/>
                          </a:solidFill>
                          <a:latin typeface="Arial Narrow" panose="020B0606020202030204" pitchFamily="34" charset="0"/>
                        </a:rPr>
                        <a:t>4,6%</a:t>
                      </a:r>
                    </a:p>
                  </a:txBody>
                  <a:tcPr marT="45724" marB="45724"/>
                </a:tc>
                <a:tc>
                  <a:txBody>
                    <a:bodyPr/>
                    <a:lstStyle/>
                    <a:p>
                      <a:pPr algn="ctr"/>
                      <a:r>
                        <a:rPr lang="en-ZA" sz="1200" dirty="0">
                          <a:solidFill>
                            <a:schemeClr val="tx1"/>
                          </a:solidFill>
                          <a:latin typeface="Arial Narrow" panose="020B0606020202030204" pitchFamily="34" charset="0"/>
                        </a:rPr>
                        <a:t>4,8%</a:t>
                      </a:r>
                    </a:p>
                  </a:txBody>
                  <a:tcPr marT="45724" marB="45724"/>
                </a:tc>
                <a:tc>
                  <a:txBody>
                    <a:bodyPr/>
                    <a:lstStyle/>
                    <a:p>
                      <a:pPr algn="ctr"/>
                      <a:r>
                        <a:rPr lang="en-ZA" sz="1200" dirty="0">
                          <a:solidFill>
                            <a:schemeClr val="tx1"/>
                          </a:solidFill>
                          <a:latin typeface="Arial Narrow" panose="020B0606020202030204" pitchFamily="34" charset="0"/>
                        </a:rPr>
                        <a:t>4,8%</a:t>
                      </a:r>
                    </a:p>
                  </a:txBody>
                  <a:tcPr marT="45724" marB="45724"/>
                </a:tc>
                <a:extLst>
                  <a:ext uri="{0D108BD9-81ED-4DB2-BD59-A6C34878D82A}">
                    <a16:rowId xmlns:a16="http://schemas.microsoft.com/office/drawing/2014/main" val="10001"/>
                  </a:ext>
                </a:extLst>
              </a:tr>
              <a:tr h="597035">
                <a:tc>
                  <a:txBody>
                    <a:bodyPr/>
                    <a:lstStyle/>
                    <a:p>
                      <a:r>
                        <a:rPr lang="en-US" sz="1400" dirty="0">
                          <a:solidFill>
                            <a:schemeClr val="tx1"/>
                          </a:solidFill>
                          <a:uFill>
                            <a:solidFill>
                              <a:srgbClr val="FFFF00"/>
                            </a:solidFill>
                          </a:uFill>
                        </a:rPr>
                        <a:t>Bulk water</a:t>
                      </a:r>
                      <a:endParaRPr lang="en-ZA" sz="1400" dirty="0">
                        <a:solidFill>
                          <a:schemeClr val="tx1"/>
                        </a:solidFill>
                        <a:latin typeface="Arial Narrow" panose="020B0606020202030204" pitchFamily="34" charset="0"/>
                      </a:endParaRPr>
                    </a:p>
                  </a:txBody>
                  <a:tcPr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chemeClr val="tx1"/>
                          </a:solidFill>
                          <a:effectLst/>
                          <a:uLnTx/>
                          <a:uFillTx/>
                          <a:latin typeface="Arial Narrow" panose="020B0606020202030204" pitchFamily="34" charset="0"/>
                          <a:ea typeface="+mn-ea"/>
                          <a:cs typeface="Arial"/>
                        </a:rPr>
                        <a:t>6..5%</a:t>
                      </a: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endParaRPr>
                    </a:p>
                  </a:txBody>
                  <a:tcPr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6..5%</a:t>
                      </a:r>
                    </a:p>
                  </a:txBody>
                  <a:tcPr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6..5%</a:t>
                      </a:r>
                    </a:p>
                  </a:txBody>
                  <a:tcPr marT="45724" marB="45724"/>
                </a:tc>
                <a:extLst>
                  <a:ext uri="{0D108BD9-81ED-4DB2-BD59-A6C34878D82A}">
                    <a16:rowId xmlns:a16="http://schemas.microsoft.com/office/drawing/2014/main" val="10002"/>
                  </a:ext>
                </a:extLst>
              </a:tr>
              <a:tr h="597035">
                <a:tc>
                  <a:txBody>
                    <a:bodyPr/>
                    <a:lstStyle/>
                    <a:p>
                      <a:r>
                        <a:rPr lang="en-ZA" sz="1400" dirty="0">
                          <a:solidFill>
                            <a:schemeClr val="tx1"/>
                          </a:solidFill>
                        </a:rPr>
                        <a:t>Salaries</a:t>
                      </a:r>
                      <a:endParaRPr lang="en-ZA" sz="1400" dirty="0">
                        <a:solidFill>
                          <a:schemeClr val="tx1"/>
                        </a:solidFill>
                        <a:latin typeface="Arial Narrow" panose="020B0606020202030204" pitchFamily="34" charset="0"/>
                      </a:endParaRPr>
                    </a:p>
                  </a:txBody>
                  <a:tcPr marT="45724" marB="45724"/>
                </a:tc>
                <a:tc>
                  <a:txBody>
                    <a:bodyPr/>
                    <a:lstStyle/>
                    <a:p>
                      <a:pPr algn="ctr"/>
                      <a:r>
                        <a:rPr lang="en-ZA" sz="1200" dirty="0">
                          <a:solidFill>
                            <a:schemeClr val="tx1"/>
                          </a:solidFill>
                          <a:latin typeface="Arial Narrow" panose="020B0606020202030204" pitchFamily="34" charset="0"/>
                        </a:rPr>
                        <a:t>7.0%</a:t>
                      </a:r>
                    </a:p>
                  </a:txBody>
                  <a:tcPr marT="45724" marB="45724"/>
                </a:tc>
                <a:tc>
                  <a:txBody>
                    <a:bodyPr/>
                    <a:lstStyle/>
                    <a:p>
                      <a:pPr algn="ctr"/>
                      <a:r>
                        <a:rPr lang="en-ZA" sz="1200" dirty="0">
                          <a:solidFill>
                            <a:schemeClr val="tx1"/>
                          </a:solidFill>
                          <a:latin typeface="Arial Narrow" panose="020B0606020202030204" pitchFamily="34" charset="0"/>
                        </a:rPr>
                        <a:t>7,0%</a:t>
                      </a:r>
                    </a:p>
                  </a:txBody>
                  <a:tcPr marT="45724" marB="45724"/>
                </a:tc>
                <a:tc>
                  <a:txBody>
                    <a:bodyPr/>
                    <a:lstStyle/>
                    <a:p>
                      <a:pPr algn="ctr"/>
                      <a:r>
                        <a:rPr lang="en-ZA" sz="1200" dirty="0">
                          <a:solidFill>
                            <a:schemeClr val="tx1"/>
                          </a:solidFill>
                          <a:latin typeface="Arial Narrow" panose="020B0606020202030204" pitchFamily="34" charset="0"/>
                        </a:rPr>
                        <a:t>7,0%</a:t>
                      </a:r>
                    </a:p>
                  </a:txBody>
                  <a:tcPr marT="45724" marB="45724"/>
                </a:tc>
                <a:extLst>
                  <a:ext uri="{0D108BD9-81ED-4DB2-BD59-A6C34878D82A}">
                    <a16:rowId xmlns:a16="http://schemas.microsoft.com/office/drawing/2014/main" val="10003"/>
                  </a:ext>
                </a:extLst>
              </a:tr>
              <a:tr h="576940">
                <a:tc>
                  <a:txBody>
                    <a:bodyPr/>
                    <a:lstStyle/>
                    <a:p>
                      <a:r>
                        <a:rPr lang="en-ZA" sz="1400" dirty="0">
                          <a:solidFill>
                            <a:schemeClr val="tx1"/>
                          </a:solidFill>
                        </a:rPr>
                        <a:t>Councillor allowances</a:t>
                      </a:r>
                      <a:endParaRPr lang="en-ZA" sz="1400" dirty="0">
                        <a:solidFill>
                          <a:schemeClr val="tx1"/>
                        </a:solidFill>
                        <a:latin typeface="Arial Narrow" panose="020B0606020202030204" pitchFamily="34" charset="0"/>
                      </a:endParaRPr>
                    </a:p>
                  </a:txBody>
                  <a:tcPr marT="45724" marB="45724"/>
                </a:tc>
                <a:tc>
                  <a:txBody>
                    <a:bodyPr/>
                    <a:lstStyle/>
                    <a:p>
                      <a:pPr algn="ctr"/>
                      <a:r>
                        <a:rPr lang="en-ZA" sz="1200" dirty="0">
                          <a:solidFill>
                            <a:schemeClr val="tx1"/>
                          </a:solidFill>
                          <a:latin typeface="Arial Narrow" panose="020B0606020202030204" pitchFamily="34" charset="0"/>
                        </a:rPr>
                        <a:t>4,9%</a:t>
                      </a:r>
                    </a:p>
                  </a:txBody>
                  <a:tcPr marT="45724" marB="45724"/>
                </a:tc>
                <a:tc>
                  <a:txBody>
                    <a:bodyPr/>
                    <a:lstStyle/>
                    <a:p>
                      <a:pPr algn="ctr"/>
                      <a:r>
                        <a:rPr lang="en-ZA" sz="1200" dirty="0">
                          <a:solidFill>
                            <a:schemeClr val="tx1"/>
                          </a:solidFill>
                          <a:latin typeface="Arial Narrow" panose="020B0606020202030204" pitchFamily="34" charset="0"/>
                        </a:rPr>
                        <a:t>4,8%</a:t>
                      </a:r>
                    </a:p>
                  </a:txBody>
                  <a:tcPr marT="45724" marB="45724"/>
                </a:tc>
                <a:tc>
                  <a:txBody>
                    <a:bodyPr/>
                    <a:lstStyle/>
                    <a:p>
                      <a:pPr algn="ctr"/>
                      <a:r>
                        <a:rPr lang="en-ZA" sz="1200" dirty="0">
                          <a:solidFill>
                            <a:schemeClr val="tx1"/>
                          </a:solidFill>
                          <a:latin typeface="Arial Narrow" panose="020B0606020202030204" pitchFamily="34" charset="0"/>
                        </a:rPr>
                        <a:t>4,8%</a:t>
                      </a:r>
                    </a:p>
                  </a:txBody>
                  <a:tcPr marT="45724" marB="45724"/>
                </a:tc>
                <a:extLst>
                  <a:ext uri="{0D108BD9-81ED-4DB2-BD59-A6C34878D82A}">
                    <a16:rowId xmlns:a16="http://schemas.microsoft.com/office/drawing/2014/main" val="10004"/>
                  </a:ext>
                </a:extLst>
              </a:tr>
              <a:tr h="346595">
                <a:tc>
                  <a:txBody>
                    <a:bodyPr/>
                    <a:lstStyle/>
                    <a:p>
                      <a:r>
                        <a:rPr lang="en-ZA" sz="1400" dirty="0">
                          <a:solidFill>
                            <a:schemeClr val="tx1"/>
                          </a:solidFill>
                        </a:rPr>
                        <a:t>CPI</a:t>
                      </a:r>
                      <a:endParaRPr lang="en-ZA" sz="1400" dirty="0">
                        <a:solidFill>
                          <a:schemeClr val="tx1"/>
                        </a:solidFill>
                        <a:latin typeface="Arial Narrow" panose="020B0606020202030204" pitchFamily="34" charset="0"/>
                      </a:endParaRPr>
                    </a:p>
                  </a:txBody>
                  <a:tcPr marT="45724" marB="45724"/>
                </a:tc>
                <a:tc>
                  <a:txBody>
                    <a:bodyPr/>
                    <a:lstStyle/>
                    <a:p>
                      <a:pPr algn="ctr"/>
                      <a:r>
                        <a:rPr lang="en-ZA" sz="1200" dirty="0">
                          <a:solidFill>
                            <a:schemeClr val="tx1"/>
                          </a:solidFill>
                          <a:latin typeface="Arial Narrow" panose="020B0606020202030204" pitchFamily="34" charset="0"/>
                        </a:rPr>
                        <a:t>4,9%</a:t>
                      </a:r>
                    </a:p>
                  </a:txBody>
                  <a:tcPr marT="45724" marB="45724"/>
                </a:tc>
                <a:tc>
                  <a:txBody>
                    <a:bodyPr/>
                    <a:lstStyle/>
                    <a:p>
                      <a:pPr algn="ctr"/>
                      <a:r>
                        <a:rPr lang="en-ZA" sz="1200" dirty="0">
                          <a:solidFill>
                            <a:schemeClr val="tx1"/>
                          </a:solidFill>
                          <a:latin typeface="Arial Narrow" panose="020B0606020202030204" pitchFamily="34" charset="0"/>
                        </a:rPr>
                        <a:t>4,8%</a:t>
                      </a:r>
                    </a:p>
                  </a:txBody>
                  <a:tcPr marT="45724" marB="45724"/>
                </a:tc>
                <a:tc>
                  <a:txBody>
                    <a:bodyPr/>
                    <a:lstStyle/>
                    <a:p>
                      <a:pPr algn="ctr"/>
                      <a:r>
                        <a:rPr lang="en-ZA" sz="1200" dirty="0">
                          <a:solidFill>
                            <a:schemeClr val="tx1"/>
                          </a:solidFill>
                          <a:latin typeface="Arial Narrow" panose="020B0606020202030204" pitchFamily="34" charset="0"/>
                        </a:rPr>
                        <a:t>4,8%</a:t>
                      </a:r>
                    </a:p>
                  </a:txBody>
                  <a:tcPr marT="45724" marB="45724"/>
                </a:tc>
                <a:extLst>
                  <a:ext uri="{0D108BD9-81ED-4DB2-BD59-A6C34878D82A}">
                    <a16:rowId xmlns:a16="http://schemas.microsoft.com/office/drawing/2014/main" val="10005"/>
                  </a:ext>
                </a:extLst>
              </a:tr>
            </a:tbl>
          </a:graphicData>
        </a:graphic>
      </p:graphicFrame>
      <p:pic>
        <p:nvPicPr>
          <p:cNvPr id="5" name="Picture 1">
            <a:extLst>
              <a:ext uri="{FF2B5EF4-FFF2-40B4-BE49-F238E27FC236}">
                <a16:creationId xmlns:a16="http://schemas.microsoft.com/office/drawing/2014/main" id="{2B8401CF-E552-439C-8F27-B0725EBA1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a:extLst>
              <a:ext uri="{FF2B5EF4-FFF2-40B4-BE49-F238E27FC236}">
                <a16:creationId xmlns:a16="http://schemas.microsoft.com/office/drawing/2014/main" id="{76F0AD7A-8085-4DF0-9FDA-815ADB44AA4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8B223E74-D112-415A-B4B1-A8FEA0609125}" type="slidenum">
              <a:rPr lang="en-ZA" altLang="en-US" sz="1000" smtClean="0">
                <a:solidFill>
                  <a:srgbClr val="D2533C"/>
                </a:solidFill>
              </a:rPr>
              <a:pPr>
                <a:spcBef>
                  <a:spcPct val="0"/>
                </a:spcBef>
                <a:buClrTx/>
                <a:buSzTx/>
                <a:buFontTx/>
                <a:buNone/>
              </a:pPr>
              <a:t>45</a:t>
            </a:fld>
            <a:endParaRPr lang="en-ZA" altLang="en-US" sz="1000">
              <a:solidFill>
                <a:srgbClr val="D2533C"/>
              </a:solidFill>
            </a:endParaRPr>
          </a:p>
        </p:txBody>
      </p:sp>
      <p:sp>
        <p:nvSpPr>
          <p:cNvPr id="138304" name="Title 3">
            <a:extLst>
              <a:ext uri="{FF2B5EF4-FFF2-40B4-BE49-F238E27FC236}">
                <a16:creationId xmlns:a16="http://schemas.microsoft.com/office/drawing/2014/main" id="{92A44F18-F18B-4182-88D4-5E9545B78EA9}"/>
              </a:ext>
            </a:extLst>
          </p:cNvPr>
          <p:cNvSpPr>
            <a:spLocks noGrp="1" noChangeArrowheads="1"/>
          </p:cNvSpPr>
          <p:nvPr>
            <p:ph type="title"/>
          </p:nvPr>
        </p:nvSpPr>
        <p:spPr>
          <a:xfrm>
            <a:off x="-1980728" y="404664"/>
            <a:ext cx="8794750" cy="1143000"/>
          </a:xfrm>
        </p:spPr>
        <p:txBody>
          <a:bodyPr/>
          <a:lstStyle/>
          <a:p>
            <a:pPr>
              <a:defRPr/>
            </a:pPr>
            <a:r>
              <a:rPr lang="en-ZA" altLang="en-US" sz="3200" b="1" dirty="0">
                <a:solidFill>
                  <a:schemeClr val="bg1"/>
                </a:solidFill>
                <a:latin typeface="+mn-lt"/>
              </a:rPr>
              <a:t>		</a:t>
            </a:r>
            <a:r>
              <a:rPr lang="en-ZA" altLang="en-US" sz="2400" b="1" kern="1200" dirty="0">
                <a:solidFill>
                  <a:schemeClr val="bg1"/>
                </a:solidFill>
                <a:latin typeface="Franklin Gothic Medium" panose="020B0603020102020204" pitchFamily="34" charset="0"/>
                <a:ea typeface="+mn-ea"/>
              </a:rPr>
              <a:t>Operating expenditure by type </a:t>
            </a:r>
            <a:br>
              <a:rPr lang="en-ZA" altLang="en-US" sz="3200" b="1" dirty="0">
                <a:solidFill>
                  <a:srgbClr val="FFFFFF"/>
                </a:solidFill>
                <a:latin typeface="Franklin Gothic Medium" panose="020B0603020102020204" pitchFamily="34" charset="0"/>
              </a:rPr>
            </a:br>
            <a:endParaRPr lang="en-ZA" altLang="en-US" sz="3200" dirty="0"/>
          </a:p>
        </p:txBody>
      </p:sp>
      <p:graphicFrame>
        <p:nvGraphicFramePr>
          <p:cNvPr id="5" name="Table 5">
            <a:extLst>
              <a:ext uri="{FF2B5EF4-FFF2-40B4-BE49-F238E27FC236}">
                <a16:creationId xmlns:a16="http://schemas.microsoft.com/office/drawing/2014/main" id="{C2709169-6F83-48EB-960D-AFB42F025C3B}"/>
              </a:ext>
            </a:extLst>
          </p:cNvPr>
          <p:cNvGraphicFramePr>
            <a:graphicFrameLocks noGrp="1"/>
          </p:cNvGraphicFramePr>
          <p:nvPr>
            <p:ph idx="1"/>
            <p:extLst>
              <p:ext uri="{D42A27DB-BD31-4B8C-83A1-F6EECF244321}">
                <p14:modId xmlns:p14="http://schemas.microsoft.com/office/powerpoint/2010/main" val="2445241913"/>
              </p:ext>
            </p:extLst>
          </p:nvPr>
        </p:nvGraphicFramePr>
        <p:xfrm>
          <a:off x="400050" y="1876428"/>
          <a:ext cx="8286750" cy="4752972"/>
        </p:xfrm>
        <a:graphic>
          <a:graphicData uri="http://schemas.openxmlformats.org/drawingml/2006/table">
            <a:tbl>
              <a:tblPr firstRow="1" bandRow="1">
                <a:tableStyleId>{5C22544A-7EE6-4342-B048-85BDC9FD1C3A}</a:tableStyleId>
              </a:tblPr>
              <a:tblGrid>
                <a:gridCol w="1381125">
                  <a:extLst>
                    <a:ext uri="{9D8B030D-6E8A-4147-A177-3AD203B41FA5}">
                      <a16:colId xmlns:a16="http://schemas.microsoft.com/office/drawing/2014/main" val="2462857092"/>
                    </a:ext>
                  </a:extLst>
                </a:gridCol>
                <a:gridCol w="1381125">
                  <a:extLst>
                    <a:ext uri="{9D8B030D-6E8A-4147-A177-3AD203B41FA5}">
                      <a16:colId xmlns:a16="http://schemas.microsoft.com/office/drawing/2014/main" val="3898532016"/>
                    </a:ext>
                  </a:extLst>
                </a:gridCol>
                <a:gridCol w="1121668">
                  <a:extLst>
                    <a:ext uri="{9D8B030D-6E8A-4147-A177-3AD203B41FA5}">
                      <a16:colId xmlns:a16="http://schemas.microsoft.com/office/drawing/2014/main" val="1403637625"/>
                    </a:ext>
                  </a:extLst>
                </a:gridCol>
                <a:gridCol w="1640582">
                  <a:extLst>
                    <a:ext uri="{9D8B030D-6E8A-4147-A177-3AD203B41FA5}">
                      <a16:colId xmlns:a16="http://schemas.microsoft.com/office/drawing/2014/main" val="2373242980"/>
                    </a:ext>
                  </a:extLst>
                </a:gridCol>
                <a:gridCol w="1381125">
                  <a:extLst>
                    <a:ext uri="{9D8B030D-6E8A-4147-A177-3AD203B41FA5}">
                      <a16:colId xmlns:a16="http://schemas.microsoft.com/office/drawing/2014/main" val="41535433"/>
                    </a:ext>
                  </a:extLst>
                </a:gridCol>
                <a:gridCol w="1381125">
                  <a:extLst>
                    <a:ext uri="{9D8B030D-6E8A-4147-A177-3AD203B41FA5}">
                      <a16:colId xmlns:a16="http://schemas.microsoft.com/office/drawing/2014/main" val="2352648818"/>
                    </a:ext>
                  </a:extLst>
                </a:gridCol>
              </a:tblGrid>
              <a:tr h="396081">
                <a:tc>
                  <a:txBody>
                    <a:bodyPr/>
                    <a:lstStyle/>
                    <a:p>
                      <a:pPr algn="ctr" fontAlgn="ctr"/>
                      <a:r>
                        <a:rPr lang="en-ZA" sz="1100" b="1" i="0" u="none" strike="noStrike" dirty="0">
                          <a:solidFill>
                            <a:srgbClr val="000000"/>
                          </a:solidFill>
                          <a:effectLst/>
                          <a:latin typeface="Arial" panose="020B0604020202020204" pitchFamily="34" charset="0"/>
                        </a:rPr>
                        <a:t> Description </a:t>
                      </a:r>
                    </a:p>
                  </a:txBody>
                  <a:tcPr marL="3810" marR="3810" marT="3810" marB="0" anchor="ctr"/>
                </a:tc>
                <a:tc>
                  <a:txBody>
                    <a:bodyPr/>
                    <a:lstStyle/>
                    <a:p>
                      <a:pPr algn="ctr" fontAlgn="ctr"/>
                      <a:r>
                        <a:rPr lang="en-ZA" sz="1100" b="1" i="0" u="none" strike="noStrike" dirty="0">
                          <a:solidFill>
                            <a:srgbClr val="000000"/>
                          </a:solidFill>
                          <a:effectLst/>
                          <a:latin typeface="Arial" panose="020B0604020202020204" pitchFamily="34" charset="0"/>
                        </a:rPr>
                        <a:t> 2019/20 </a:t>
                      </a:r>
                    </a:p>
                    <a:p>
                      <a:pPr algn="ctr" fontAlgn="ctr"/>
                      <a:r>
                        <a:rPr lang="en-ZA" sz="1100" b="1" i="0" u="none" strike="noStrike" dirty="0">
                          <a:solidFill>
                            <a:srgbClr val="000000"/>
                          </a:solidFill>
                          <a:effectLst/>
                          <a:latin typeface="Arial" panose="020B0604020202020204" pitchFamily="34" charset="0"/>
                        </a:rPr>
                        <a:t>Adjusted Budget </a:t>
                      </a:r>
                    </a:p>
                  </a:txBody>
                  <a:tcPr marL="3810" marR="3810" marT="3810" marB="0" anchor="ctr"/>
                </a:tc>
                <a:tc>
                  <a:txBody>
                    <a:bodyPr/>
                    <a:lstStyle/>
                    <a:p>
                      <a:pPr algn="ctr" fontAlgn="ctr"/>
                      <a:r>
                        <a:rPr lang="en-ZA" sz="1100" b="1" i="0" u="none" strike="noStrike" dirty="0">
                          <a:solidFill>
                            <a:srgbClr val="000000"/>
                          </a:solidFill>
                          <a:effectLst/>
                          <a:latin typeface="Arial" panose="020B0604020202020204" pitchFamily="34" charset="0"/>
                        </a:rPr>
                        <a:t> % Change </a:t>
                      </a:r>
                    </a:p>
                  </a:txBody>
                  <a:tcPr marL="3810" marR="3810" marT="3810" marB="0" anchor="ctr"/>
                </a:tc>
                <a:tc>
                  <a:txBody>
                    <a:bodyPr/>
                    <a:lstStyle/>
                    <a:p>
                      <a:pPr algn="ctr" fontAlgn="ctr"/>
                      <a:r>
                        <a:rPr lang="en-ZA" sz="1100" b="1" i="0" u="none" strike="noStrike" dirty="0">
                          <a:solidFill>
                            <a:srgbClr val="000000"/>
                          </a:solidFill>
                          <a:effectLst/>
                          <a:latin typeface="Arial" panose="020B0604020202020204" pitchFamily="34" charset="0"/>
                        </a:rPr>
                        <a:t> Budget Year </a:t>
                      </a:r>
                    </a:p>
                    <a:p>
                      <a:pPr algn="ctr" fontAlgn="ctr"/>
                      <a:r>
                        <a:rPr lang="en-ZA" sz="1100" b="1" i="0" u="none" strike="noStrike" dirty="0">
                          <a:solidFill>
                            <a:srgbClr val="000000"/>
                          </a:solidFill>
                          <a:effectLst/>
                          <a:latin typeface="Arial" panose="020B0604020202020204" pitchFamily="34" charset="0"/>
                        </a:rPr>
                        <a:t>2020/21 </a:t>
                      </a:r>
                    </a:p>
                  </a:txBody>
                  <a:tcPr marL="3810" marR="3810" marT="3810" marB="0" anchor="ctr"/>
                </a:tc>
                <a:tc>
                  <a:txBody>
                    <a:bodyPr/>
                    <a:lstStyle/>
                    <a:p>
                      <a:pPr algn="ctr" fontAlgn="ctr"/>
                      <a:r>
                        <a:rPr lang="en-ZA" sz="1100" b="1" i="0" u="none" strike="noStrike" dirty="0">
                          <a:solidFill>
                            <a:srgbClr val="000000"/>
                          </a:solidFill>
                          <a:effectLst/>
                          <a:latin typeface="Arial" panose="020B0604020202020204" pitchFamily="34" charset="0"/>
                        </a:rPr>
                        <a:t> Budget Year </a:t>
                      </a:r>
                    </a:p>
                    <a:p>
                      <a:pPr algn="ctr" fontAlgn="ctr"/>
                      <a:r>
                        <a:rPr lang="en-ZA" sz="1100" b="1" i="0" u="none" strike="noStrike" dirty="0">
                          <a:solidFill>
                            <a:srgbClr val="000000"/>
                          </a:solidFill>
                          <a:effectLst/>
                          <a:latin typeface="Arial" panose="020B0604020202020204" pitchFamily="34" charset="0"/>
                        </a:rPr>
                        <a:t>2021/22 </a:t>
                      </a:r>
                    </a:p>
                  </a:txBody>
                  <a:tcPr marL="3810" marR="3810" marT="3810" marB="0" anchor="ctr"/>
                </a:tc>
                <a:tc>
                  <a:txBody>
                    <a:bodyPr/>
                    <a:lstStyle/>
                    <a:p>
                      <a:pPr algn="ctr" fontAlgn="ctr"/>
                      <a:r>
                        <a:rPr lang="en-ZA" sz="1100" b="1" i="0" u="none" strike="noStrike" dirty="0">
                          <a:solidFill>
                            <a:srgbClr val="000000"/>
                          </a:solidFill>
                          <a:effectLst/>
                          <a:latin typeface="Arial" panose="020B0604020202020204" pitchFamily="34" charset="0"/>
                        </a:rPr>
                        <a:t> Budget Year </a:t>
                      </a:r>
                    </a:p>
                    <a:p>
                      <a:pPr algn="ctr" fontAlgn="ctr"/>
                      <a:r>
                        <a:rPr lang="en-ZA" sz="1100" b="1" i="0" u="none" strike="noStrike" dirty="0">
                          <a:solidFill>
                            <a:srgbClr val="000000"/>
                          </a:solidFill>
                          <a:effectLst/>
                          <a:latin typeface="Arial" panose="020B0604020202020204" pitchFamily="34" charset="0"/>
                        </a:rPr>
                        <a:t> 2022/23 </a:t>
                      </a:r>
                    </a:p>
                  </a:txBody>
                  <a:tcPr marL="3810" marR="3810" marT="3810" marB="0" anchor="ctr"/>
                </a:tc>
                <a:extLst>
                  <a:ext uri="{0D108BD9-81ED-4DB2-BD59-A6C34878D82A}">
                    <a16:rowId xmlns:a16="http://schemas.microsoft.com/office/drawing/2014/main" val="3011704693"/>
                  </a:ext>
                </a:extLst>
              </a:tr>
              <a:tr h="396081">
                <a:tc>
                  <a:txBody>
                    <a:bodyPr/>
                    <a:lstStyle/>
                    <a:p>
                      <a:pPr algn="l" fontAlgn="b"/>
                      <a:r>
                        <a:rPr lang="en-ZA" sz="1100" b="0" i="0" u="none" strike="noStrike">
                          <a:solidFill>
                            <a:srgbClr val="000000"/>
                          </a:solidFill>
                          <a:effectLst/>
                          <a:latin typeface="Arial" panose="020B0604020202020204" pitchFamily="34" charset="0"/>
                        </a:rPr>
                        <a:t> Employee related costs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2 006 019 </a:t>
                      </a:r>
                    </a:p>
                  </a:txBody>
                  <a:tcPr marL="3810" marR="3810" marT="3810" marB="0" anchor="b"/>
                </a:tc>
                <a:tc>
                  <a:txBody>
                    <a:bodyPr/>
                    <a:lstStyle/>
                    <a:p>
                      <a:pPr algn="r" fontAlgn="b"/>
                      <a:r>
                        <a:rPr lang="en-ZA" sz="1100" b="0" i="0" u="none" strike="noStrike" dirty="0">
                          <a:solidFill>
                            <a:srgbClr val="000000"/>
                          </a:solidFill>
                          <a:effectLst/>
                          <a:latin typeface="Arial" panose="020B0604020202020204" pitchFamily="34" charset="0"/>
                        </a:rPr>
                        <a:t>3,85</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2 083 205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2 301 339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2 421 621 </a:t>
                      </a:r>
                    </a:p>
                  </a:txBody>
                  <a:tcPr marL="3810" marR="3810" marT="3810" marB="0" anchor="b"/>
                </a:tc>
                <a:extLst>
                  <a:ext uri="{0D108BD9-81ED-4DB2-BD59-A6C34878D82A}">
                    <a16:rowId xmlns:a16="http://schemas.microsoft.com/office/drawing/2014/main" val="3767267157"/>
                  </a:ext>
                </a:extLst>
              </a:tr>
              <a:tr h="396081">
                <a:tc>
                  <a:txBody>
                    <a:bodyPr/>
                    <a:lstStyle/>
                    <a:p>
                      <a:pPr algn="l" fontAlgn="b"/>
                      <a:r>
                        <a:rPr lang="en-ZA" sz="1100" b="0" i="0" u="none" strike="noStrike">
                          <a:solidFill>
                            <a:srgbClr val="000000"/>
                          </a:solidFill>
                          <a:effectLst/>
                          <a:latin typeface="Arial" panose="020B0604020202020204" pitchFamily="34" charset="0"/>
                        </a:rPr>
                        <a:t> Remuneration of councillors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67 267 </a:t>
                      </a:r>
                    </a:p>
                  </a:txBody>
                  <a:tcPr marL="3810" marR="3810" marT="3810" marB="0" anchor="b"/>
                </a:tc>
                <a:tc>
                  <a:txBody>
                    <a:bodyPr/>
                    <a:lstStyle/>
                    <a:p>
                      <a:pPr algn="r" fontAlgn="b"/>
                      <a:r>
                        <a:rPr lang="en-ZA" sz="1100" b="0" i="0" u="none" strike="noStrike">
                          <a:solidFill>
                            <a:srgbClr val="000000"/>
                          </a:solidFill>
                          <a:effectLst/>
                          <a:latin typeface="Arial" panose="020B0604020202020204" pitchFamily="34" charset="0"/>
                        </a:rPr>
                        <a:t>7,00</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71 976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77 014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82 405 </a:t>
                      </a:r>
                    </a:p>
                  </a:txBody>
                  <a:tcPr marL="3810" marR="3810" marT="3810" marB="0" anchor="b"/>
                </a:tc>
                <a:extLst>
                  <a:ext uri="{0D108BD9-81ED-4DB2-BD59-A6C34878D82A}">
                    <a16:rowId xmlns:a16="http://schemas.microsoft.com/office/drawing/2014/main" val="3076627451"/>
                  </a:ext>
                </a:extLst>
              </a:tr>
              <a:tr h="396081">
                <a:tc>
                  <a:txBody>
                    <a:bodyPr/>
                    <a:lstStyle/>
                    <a:p>
                      <a:pPr algn="l" fontAlgn="b"/>
                      <a:r>
                        <a:rPr lang="en-ZA" sz="1100" b="0" i="0" u="none" strike="noStrike">
                          <a:solidFill>
                            <a:srgbClr val="000000"/>
                          </a:solidFill>
                          <a:effectLst/>
                          <a:latin typeface="Arial" panose="020B0604020202020204" pitchFamily="34" charset="0"/>
                        </a:rPr>
                        <a:t> Depreciation &amp; asset impairment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307 761 </a:t>
                      </a:r>
                    </a:p>
                  </a:txBody>
                  <a:tcPr marL="3810" marR="3810" marT="3810" marB="0" anchor="b"/>
                </a:tc>
                <a:tc>
                  <a:txBody>
                    <a:bodyPr/>
                    <a:lstStyle/>
                    <a:p>
                      <a:pPr algn="r" fontAlgn="b"/>
                      <a:r>
                        <a:rPr lang="en-ZA" sz="1100" b="0" i="0" u="none" strike="noStrike" dirty="0">
                          <a:solidFill>
                            <a:srgbClr val="000000"/>
                          </a:solidFill>
                          <a:effectLst/>
                          <a:latin typeface="Arial" panose="020B0604020202020204" pitchFamily="34" charset="0"/>
                        </a:rPr>
                        <a:t>5,68</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325 234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343 858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363 557 </a:t>
                      </a:r>
                    </a:p>
                  </a:txBody>
                  <a:tcPr marL="3810" marR="3810" marT="3810" marB="0" anchor="b"/>
                </a:tc>
                <a:extLst>
                  <a:ext uri="{0D108BD9-81ED-4DB2-BD59-A6C34878D82A}">
                    <a16:rowId xmlns:a16="http://schemas.microsoft.com/office/drawing/2014/main" val="1636138085"/>
                  </a:ext>
                </a:extLst>
              </a:tr>
              <a:tr h="396081">
                <a:tc>
                  <a:txBody>
                    <a:bodyPr/>
                    <a:lstStyle/>
                    <a:p>
                      <a:pPr algn="l" fontAlgn="b"/>
                      <a:r>
                        <a:rPr lang="en-ZA" sz="1100" b="0" i="0" u="none" strike="noStrike">
                          <a:solidFill>
                            <a:srgbClr val="000000"/>
                          </a:solidFill>
                          <a:effectLst/>
                          <a:latin typeface="Arial" panose="020B0604020202020204" pitchFamily="34" charset="0"/>
                        </a:rPr>
                        <a:t> Finance charges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233 946 </a:t>
                      </a:r>
                    </a:p>
                  </a:txBody>
                  <a:tcPr marL="3810" marR="3810" marT="3810" marB="0" anchor="b"/>
                </a:tc>
                <a:tc>
                  <a:txBody>
                    <a:bodyPr/>
                    <a:lstStyle/>
                    <a:p>
                      <a:pPr algn="r" fontAlgn="b"/>
                      <a:r>
                        <a:rPr lang="en-ZA" sz="1100" b="0" i="0" u="none" strike="noStrike" dirty="0">
                          <a:solidFill>
                            <a:srgbClr val="000000"/>
                          </a:solidFill>
                          <a:effectLst/>
                          <a:latin typeface="Arial" panose="020B0604020202020204" pitchFamily="34" charset="0"/>
                        </a:rPr>
                        <a:t>-4,96</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222 333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199 458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181 001 </a:t>
                      </a:r>
                    </a:p>
                  </a:txBody>
                  <a:tcPr marL="3810" marR="3810" marT="3810" marB="0" anchor="b"/>
                </a:tc>
                <a:extLst>
                  <a:ext uri="{0D108BD9-81ED-4DB2-BD59-A6C34878D82A}">
                    <a16:rowId xmlns:a16="http://schemas.microsoft.com/office/drawing/2014/main" val="4178855772"/>
                  </a:ext>
                </a:extLst>
              </a:tr>
              <a:tr h="396081">
                <a:tc>
                  <a:txBody>
                    <a:bodyPr/>
                    <a:lstStyle/>
                    <a:p>
                      <a:pPr algn="l" fontAlgn="b"/>
                      <a:r>
                        <a:rPr lang="en-ZA" sz="1100" b="0" i="0" u="none" strike="noStrike">
                          <a:solidFill>
                            <a:srgbClr val="000000"/>
                          </a:solidFill>
                          <a:effectLst/>
                          <a:latin typeface="Arial" panose="020B0604020202020204" pitchFamily="34" charset="0"/>
                        </a:rPr>
                        <a:t> Bulk purchases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2 000 040 </a:t>
                      </a:r>
                    </a:p>
                  </a:txBody>
                  <a:tcPr marL="3810" marR="3810" marT="3810" marB="0" anchor="b"/>
                </a:tc>
                <a:tc>
                  <a:txBody>
                    <a:bodyPr/>
                    <a:lstStyle/>
                    <a:p>
                      <a:pPr algn="r" fontAlgn="b"/>
                      <a:r>
                        <a:rPr lang="en-ZA" sz="1100" b="0" i="0" u="none" strike="noStrike">
                          <a:solidFill>
                            <a:srgbClr val="000000"/>
                          </a:solidFill>
                          <a:effectLst/>
                          <a:latin typeface="Arial" panose="020B0604020202020204" pitchFamily="34" charset="0"/>
                        </a:rPr>
                        <a:t>10,44</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2 208 863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2 401 790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2 525 917 </a:t>
                      </a:r>
                    </a:p>
                  </a:txBody>
                  <a:tcPr marL="3810" marR="3810" marT="3810" marB="0" anchor="b"/>
                </a:tc>
                <a:extLst>
                  <a:ext uri="{0D108BD9-81ED-4DB2-BD59-A6C34878D82A}">
                    <a16:rowId xmlns:a16="http://schemas.microsoft.com/office/drawing/2014/main" val="142016184"/>
                  </a:ext>
                </a:extLst>
              </a:tr>
              <a:tr h="396081">
                <a:tc>
                  <a:txBody>
                    <a:bodyPr/>
                    <a:lstStyle/>
                    <a:p>
                      <a:pPr algn="l" fontAlgn="b"/>
                      <a:r>
                        <a:rPr lang="en-ZA" sz="1100" b="0" i="0" u="none" strike="noStrike">
                          <a:solidFill>
                            <a:srgbClr val="000000"/>
                          </a:solidFill>
                          <a:effectLst/>
                          <a:latin typeface="Arial" panose="020B0604020202020204" pitchFamily="34" charset="0"/>
                        </a:rPr>
                        <a:t> Other materials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63 654 </a:t>
                      </a:r>
                    </a:p>
                  </a:txBody>
                  <a:tcPr marL="3810" marR="3810" marT="3810" marB="0" anchor="b"/>
                </a:tc>
                <a:tc>
                  <a:txBody>
                    <a:bodyPr/>
                    <a:lstStyle/>
                    <a:p>
                      <a:pPr algn="r" fontAlgn="b"/>
                      <a:r>
                        <a:rPr lang="en-ZA" sz="1100" b="0" i="0" u="none" strike="noStrike" dirty="0">
                          <a:solidFill>
                            <a:srgbClr val="000000"/>
                          </a:solidFill>
                          <a:effectLst/>
                          <a:latin typeface="Arial" panose="020B0604020202020204" pitchFamily="34" charset="0"/>
                        </a:rPr>
                        <a:t>-12,23</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55 872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69 807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73 157 </a:t>
                      </a:r>
                    </a:p>
                  </a:txBody>
                  <a:tcPr marL="3810" marR="3810" marT="3810" marB="0" anchor="b"/>
                </a:tc>
                <a:extLst>
                  <a:ext uri="{0D108BD9-81ED-4DB2-BD59-A6C34878D82A}">
                    <a16:rowId xmlns:a16="http://schemas.microsoft.com/office/drawing/2014/main" val="393243426"/>
                  </a:ext>
                </a:extLst>
              </a:tr>
              <a:tr h="396081">
                <a:tc>
                  <a:txBody>
                    <a:bodyPr/>
                    <a:lstStyle/>
                    <a:p>
                      <a:pPr algn="l" fontAlgn="b"/>
                      <a:r>
                        <a:rPr lang="en-ZA" sz="1100" b="0" i="0" u="none" strike="noStrike">
                          <a:solidFill>
                            <a:srgbClr val="000000"/>
                          </a:solidFill>
                          <a:effectLst/>
                          <a:latin typeface="Arial" panose="020B0604020202020204" pitchFamily="34" charset="0"/>
                        </a:rPr>
                        <a:t> Transfers and grants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2 553 </a:t>
                      </a:r>
                    </a:p>
                  </a:txBody>
                  <a:tcPr marL="3810" marR="3810" marT="3810" marB="0" anchor="b"/>
                </a:tc>
                <a:tc>
                  <a:txBody>
                    <a:bodyPr/>
                    <a:lstStyle/>
                    <a:p>
                      <a:pPr algn="r" fontAlgn="b"/>
                      <a:r>
                        <a:rPr lang="en-ZA" sz="1100" b="0" i="0" u="none" strike="noStrike" dirty="0">
                          <a:solidFill>
                            <a:srgbClr val="000000"/>
                          </a:solidFill>
                          <a:effectLst/>
                          <a:latin typeface="Arial" panose="020B0604020202020204" pitchFamily="34" charset="0"/>
                        </a:rPr>
                        <a:t>-12,22</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2 241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2 807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2 941 </a:t>
                      </a:r>
                    </a:p>
                  </a:txBody>
                  <a:tcPr marL="3810" marR="3810" marT="3810" marB="0" anchor="b"/>
                </a:tc>
                <a:extLst>
                  <a:ext uri="{0D108BD9-81ED-4DB2-BD59-A6C34878D82A}">
                    <a16:rowId xmlns:a16="http://schemas.microsoft.com/office/drawing/2014/main" val="731470151"/>
                  </a:ext>
                </a:extLst>
              </a:tr>
              <a:tr h="396081">
                <a:tc>
                  <a:txBody>
                    <a:bodyPr/>
                    <a:lstStyle/>
                    <a:p>
                      <a:pPr algn="l" fontAlgn="b"/>
                      <a:r>
                        <a:rPr lang="en-ZA" sz="1100" b="0" i="0" u="none" strike="noStrike">
                          <a:solidFill>
                            <a:srgbClr val="000000"/>
                          </a:solidFill>
                          <a:effectLst/>
                          <a:latin typeface="Arial" panose="020B0604020202020204" pitchFamily="34" charset="0"/>
                        </a:rPr>
                        <a:t> Contracted services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399 730 </a:t>
                      </a:r>
                    </a:p>
                  </a:txBody>
                  <a:tcPr marL="3810" marR="3810" marT="3810" marB="0" anchor="b"/>
                </a:tc>
                <a:tc>
                  <a:txBody>
                    <a:bodyPr/>
                    <a:lstStyle/>
                    <a:p>
                      <a:pPr algn="r" fontAlgn="b"/>
                      <a:r>
                        <a:rPr lang="en-ZA" sz="1100" b="0" i="0" u="none" strike="noStrike" dirty="0">
                          <a:solidFill>
                            <a:srgbClr val="000000"/>
                          </a:solidFill>
                          <a:effectLst/>
                          <a:latin typeface="Arial" panose="020B0604020202020204" pitchFamily="34" charset="0"/>
                        </a:rPr>
                        <a:t>14,17</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456 389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518 065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541 657 </a:t>
                      </a:r>
                    </a:p>
                  </a:txBody>
                  <a:tcPr marL="3810" marR="3810" marT="3810" marB="0" anchor="b"/>
                </a:tc>
                <a:extLst>
                  <a:ext uri="{0D108BD9-81ED-4DB2-BD59-A6C34878D82A}">
                    <a16:rowId xmlns:a16="http://schemas.microsoft.com/office/drawing/2014/main" val="3420854427"/>
                  </a:ext>
                </a:extLst>
              </a:tr>
              <a:tr h="396081">
                <a:tc>
                  <a:txBody>
                    <a:bodyPr/>
                    <a:lstStyle/>
                    <a:p>
                      <a:pPr algn="l" fontAlgn="b"/>
                      <a:r>
                        <a:rPr lang="en-ZA" sz="1100" b="0" i="0" u="none" strike="noStrike">
                          <a:solidFill>
                            <a:srgbClr val="000000"/>
                          </a:solidFill>
                          <a:effectLst/>
                          <a:latin typeface="Arial" panose="020B0604020202020204" pitchFamily="34" charset="0"/>
                        </a:rPr>
                        <a:t> Other' Expenditure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268 710 </a:t>
                      </a:r>
                    </a:p>
                  </a:txBody>
                  <a:tcPr marL="3810" marR="3810" marT="3810" marB="0" anchor="b"/>
                </a:tc>
                <a:tc>
                  <a:txBody>
                    <a:bodyPr/>
                    <a:lstStyle/>
                    <a:p>
                      <a:pPr algn="r" fontAlgn="b"/>
                      <a:r>
                        <a:rPr lang="en-ZA" sz="1100" b="0" i="0" u="none" strike="noStrike">
                          <a:solidFill>
                            <a:srgbClr val="000000"/>
                          </a:solidFill>
                          <a:effectLst/>
                          <a:latin typeface="Arial" panose="020B0604020202020204" pitchFamily="34" charset="0"/>
                        </a:rPr>
                        <a:t>24,46</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334 449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359 636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367 794 </a:t>
                      </a:r>
                    </a:p>
                  </a:txBody>
                  <a:tcPr marL="3810" marR="3810" marT="3810" marB="0" anchor="b"/>
                </a:tc>
                <a:extLst>
                  <a:ext uri="{0D108BD9-81ED-4DB2-BD59-A6C34878D82A}">
                    <a16:rowId xmlns:a16="http://schemas.microsoft.com/office/drawing/2014/main" val="664123326"/>
                  </a:ext>
                </a:extLst>
              </a:tr>
              <a:tr h="396081">
                <a:tc>
                  <a:txBody>
                    <a:bodyPr/>
                    <a:lstStyle/>
                    <a:p>
                      <a:pPr algn="l" fontAlgn="b"/>
                      <a:r>
                        <a:rPr lang="en-ZA" sz="1100" b="0" i="0" u="none" strike="noStrike">
                          <a:solidFill>
                            <a:srgbClr val="000000"/>
                          </a:solidFill>
                          <a:effectLst/>
                          <a:latin typeface="Arial" panose="020B0604020202020204" pitchFamily="34" charset="0"/>
                        </a:rPr>
                        <a:t>Debt impairment</a:t>
                      </a:r>
                    </a:p>
                  </a:txBody>
                  <a:tcPr marL="91436" marR="3810" marT="3810" marB="0" anchor="b"/>
                </a:tc>
                <a:tc>
                  <a:txBody>
                    <a:bodyPr/>
                    <a:lstStyle/>
                    <a:p>
                      <a:pPr algn="l" fontAlgn="b"/>
                      <a:r>
                        <a:rPr lang="en-ZA" sz="1100" b="0" i="0" u="none" strike="noStrike">
                          <a:solidFill>
                            <a:srgbClr val="000000"/>
                          </a:solidFill>
                          <a:effectLst/>
                          <a:latin typeface="Arial" panose="020B0604020202020204" pitchFamily="34" charset="0"/>
                        </a:rPr>
                        <a:t>                 1 107 533 </a:t>
                      </a:r>
                    </a:p>
                  </a:txBody>
                  <a:tcPr marL="3810" marR="3810" marT="3810" marB="0" anchor="b"/>
                </a:tc>
                <a:tc>
                  <a:txBody>
                    <a:bodyPr/>
                    <a:lstStyle/>
                    <a:p>
                      <a:pPr algn="r" fontAlgn="b"/>
                      <a:r>
                        <a:rPr lang="en-ZA" sz="1100" b="0" i="0" u="none" strike="noStrike">
                          <a:solidFill>
                            <a:srgbClr val="000000"/>
                          </a:solidFill>
                          <a:effectLst/>
                          <a:latin typeface="Arial" panose="020B0604020202020204" pitchFamily="34" charset="0"/>
                        </a:rPr>
                        <a:t>0,65</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1 114 764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1 059 496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1 112 431 </a:t>
                      </a:r>
                    </a:p>
                  </a:txBody>
                  <a:tcPr marL="3810" marR="3810" marT="3810" marB="0" anchor="b"/>
                </a:tc>
                <a:extLst>
                  <a:ext uri="{0D108BD9-81ED-4DB2-BD59-A6C34878D82A}">
                    <a16:rowId xmlns:a16="http://schemas.microsoft.com/office/drawing/2014/main" val="4094605453"/>
                  </a:ext>
                </a:extLst>
              </a:tr>
              <a:tr h="396081">
                <a:tc>
                  <a:txBody>
                    <a:bodyPr/>
                    <a:lstStyle/>
                    <a:p>
                      <a:pPr algn="l" fontAlgn="b"/>
                      <a:r>
                        <a:rPr lang="en-ZA" sz="1100" b="1" i="0" u="none" strike="noStrike">
                          <a:solidFill>
                            <a:srgbClr val="000000"/>
                          </a:solidFill>
                          <a:effectLst/>
                          <a:latin typeface="Arial" panose="020B0604020202020204" pitchFamily="34" charset="0"/>
                        </a:rPr>
                        <a:t> Total </a:t>
                      </a:r>
                    </a:p>
                  </a:txBody>
                  <a:tcPr marL="3810" marR="3810" marT="3810" marB="0" anchor="b"/>
                </a:tc>
                <a:tc>
                  <a:txBody>
                    <a:bodyPr/>
                    <a:lstStyle/>
                    <a:p>
                      <a:pPr algn="l" fontAlgn="b"/>
                      <a:r>
                        <a:rPr lang="en-ZA" sz="1100" b="1" i="0" u="none" strike="noStrike">
                          <a:solidFill>
                            <a:srgbClr val="000000"/>
                          </a:solidFill>
                          <a:effectLst/>
                          <a:latin typeface="Calibri" panose="020F0502020204030204" pitchFamily="34" charset="0"/>
                        </a:rPr>
                        <a:t>                   6 457 213 </a:t>
                      </a:r>
                    </a:p>
                  </a:txBody>
                  <a:tcPr marL="3810" marR="3810" marT="3810" marB="0" anchor="b"/>
                </a:tc>
                <a:tc>
                  <a:txBody>
                    <a:bodyPr/>
                    <a:lstStyle/>
                    <a:p>
                      <a:pPr algn="l" fontAlgn="b"/>
                      <a:r>
                        <a:rPr lang="en-ZA" sz="1100" b="1" i="0" u="none" strike="noStrike" dirty="0">
                          <a:solidFill>
                            <a:srgbClr val="000000"/>
                          </a:solidFill>
                          <a:effectLst/>
                          <a:latin typeface="Calibri" panose="020F0502020204030204" pitchFamily="34" charset="0"/>
                        </a:rPr>
                        <a:t> </a:t>
                      </a:r>
                    </a:p>
                  </a:txBody>
                  <a:tcPr marL="3810" marR="3810" marT="3810" marB="0" anchor="b"/>
                </a:tc>
                <a:tc>
                  <a:txBody>
                    <a:bodyPr/>
                    <a:lstStyle/>
                    <a:p>
                      <a:pPr algn="l" fontAlgn="b"/>
                      <a:r>
                        <a:rPr lang="en-ZA" sz="1100" b="1" i="0" u="none" strike="noStrike" dirty="0">
                          <a:solidFill>
                            <a:srgbClr val="000000"/>
                          </a:solidFill>
                          <a:effectLst/>
                          <a:latin typeface="Calibri" panose="020F0502020204030204" pitchFamily="34" charset="0"/>
                        </a:rPr>
                        <a:t>                   6 875 324 </a:t>
                      </a:r>
                    </a:p>
                  </a:txBody>
                  <a:tcPr marL="3810" marR="3810" marT="3810" marB="0" anchor="b"/>
                </a:tc>
                <a:tc>
                  <a:txBody>
                    <a:bodyPr/>
                    <a:lstStyle/>
                    <a:p>
                      <a:pPr algn="l" fontAlgn="b"/>
                      <a:r>
                        <a:rPr lang="en-ZA" sz="1100" b="1" i="0" u="none" strike="noStrike">
                          <a:solidFill>
                            <a:srgbClr val="000000"/>
                          </a:solidFill>
                          <a:effectLst/>
                          <a:latin typeface="Calibri" panose="020F0502020204030204" pitchFamily="34" charset="0"/>
                        </a:rPr>
                        <a:t>                   7 333 270 </a:t>
                      </a:r>
                    </a:p>
                  </a:txBody>
                  <a:tcPr marL="3810" marR="3810" marT="3810" marB="0" anchor="b"/>
                </a:tc>
                <a:tc>
                  <a:txBody>
                    <a:bodyPr/>
                    <a:lstStyle/>
                    <a:p>
                      <a:pPr algn="l" fontAlgn="b"/>
                      <a:r>
                        <a:rPr lang="en-ZA" sz="1100" b="1" i="0" u="none" strike="noStrike" dirty="0">
                          <a:solidFill>
                            <a:srgbClr val="000000"/>
                          </a:solidFill>
                          <a:effectLst/>
                          <a:latin typeface="Calibri" panose="020F0502020204030204" pitchFamily="34" charset="0"/>
                        </a:rPr>
                        <a:t>                   7 672 482 </a:t>
                      </a:r>
                    </a:p>
                  </a:txBody>
                  <a:tcPr marL="3810" marR="3810" marT="3810" marB="0" anchor="b"/>
                </a:tc>
                <a:extLst>
                  <a:ext uri="{0D108BD9-81ED-4DB2-BD59-A6C34878D82A}">
                    <a16:rowId xmlns:a16="http://schemas.microsoft.com/office/drawing/2014/main" val="2198371587"/>
                  </a:ext>
                </a:extLst>
              </a:tr>
            </a:tbl>
          </a:graphicData>
        </a:graphic>
      </p:graphicFrame>
      <p:pic>
        <p:nvPicPr>
          <p:cNvPr id="6" name="Picture 1">
            <a:extLst>
              <a:ext uri="{FF2B5EF4-FFF2-40B4-BE49-F238E27FC236}">
                <a16:creationId xmlns:a16="http://schemas.microsoft.com/office/drawing/2014/main" id="{6EAFD100-15EA-473E-82AE-E46DEABE4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0DD279-0661-4CB4-9ADA-DEEA550C8078}"/>
              </a:ext>
            </a:extLst>
          </p:cNvPr>
          <p:cNvSpPr>
            <a:spLocks noGrp="1"/>
          </p:cNvSpPr>
          <p:nvPr>
            <p:ph type="sldNum" sz="quarter" idx="12"/>
          </p:nvPr>
        </p:nvSpPr>
        <p:spPr/>
        <p:txBody>
          <a:bodyPr/>
          <a:lstStyle/>
          <a:p>
            <a:pPr>
              <a:defRPr/>
            </a:pPr>
            <a:fld id="{800E1717-04A8-40EB-8B65-F76E27A0293A}" type="slidenum">
              <a:rPr lang="en-ZA" b="1">
                <a:solidFill>
                  <a:srgbClr val="D2533C"/>
                </a:solidFill>
                <a:effectLst>
                  <a:outerShdw blurRad="38100" dist="38100" dir="2700000" algn="tl">
                    <a:srgbClr val="000000">
                      <a:alpha val="43137"/>
                    </a:srgbClr>
                  </a:outerShdw>
                </a:effectLst>
              </a:rPr>
              <a:pPr>
                <a:defRPr/>
              </a:pPr>
              <a:t>46</a:t>
            </a:fld>
            <a:endParaRPr lang="en-ZA" b="1" dirty="0">
              <a:solidFill>
                <a:srgbClr val="D2533C"/>
              </a:solidFill>
              <a:effectLst>
                <a:outerShdw blurRad="38100" dist="38100" dir="2700000" algn="tl">
                  <a:srgbClr val="000000">
                    <a:alpha val="43137"/>
                  </a:srgbClr>
                </a:outerShdw>
              </a:effectLst>
            </a:endParaRPr>
          </a:p>
        </p:txBody>
      </p:sp>
      <p:sp>
        <p:nvSpPr>
          <p:cNvPr id="34819" name="TextBox 8">
            <a:extLst>
              <a:ext uri="{FF2B5EF4-FFF2-40B4-BE49-F238E27FC236}">
                <a16:creationId xmlns:a16="http://schemas.microsoft.com/office/drawing/2014/main" id="{39E671E5-0555-4523-A9E5-D8A01E65EF65}"/>
              </a:ext>
            </a:extLst>
          </p:cNvPr>
          <p:cNvSpPr txBox="1">
            <a:spLocks noChangeArrowheads="1"/>
          </p:cNvSpPr>
          <p:nvPr/>
        </p:nvSpPr>
        <p:spPr bwMode="auto">
          <a:xfrm>
            <a:off x="179512" y="476672"/>
            <a:ext cx="8426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ZA" altLang="en-US" sz="2400" b="1" dirty="0">
                <a:solidFill>
                  <a:schemeClr val="bg1"/>
                </a:solidFill>
                <a:latin typeface="Franklin Gothic Medium" panose="020B0603020102020204" pitchFamily="34" charset="0"/>
              </a:rPr>
              <a:t>	Operating</a:t>
            </a:r>
            <a:r>
              <a:rPr lang="en-ZA" altLang="en-US" sz="3600" b="1" dirty="0">
                <a:solidFill>
                  <a:schemeClr val="bg1"/>
                </a:solidFill>
                <a:latin typeface="Franklin Gothic Medium" panose="020B0603020102020204" pitchFamily="34" charset="0"/>
              </a:rPr>
              <a:t> </a:t>
            </a:r>
            <a:r>
              <a:rPr lang="en-ZA" altLang="en-US" sz="2400" b="1" dirty="0">
                <a:solidFill>
                  <a:schemeClr val="bg1"/>
                </a:solidFill>
                <a:latin typeface="Franklin Gothic Medium" panose="020B0603020102020204" pitchFamily="34" charset="0"/>
              </a:rPr>
              <a:t>expenditure by type : 2020-21</a:t>
            </a:r>
          </a:p>
        </p:txBody>
      </p:sp>
      <p:graphicFrame>
        <p:nvGraphicFramePr>
          <p:cNvPr id="34820" name="Chart 7">
            <a:extLst>
              <a:ext uri="{FF2B5EF4-FFF2-40B4-BE49-F238E27FC236}">
                <a16:creationId xmlns:a16="http://schemas.microsoft.com/office/drawing/2014/main" id="{E45EE6E4-C6BB-4C1B-847F-3C1D5BC8A282}"/>
              </a:ext>
            </a:extLst>
          </p:cNvPr>
          <p:cNvGraphicFramePr>
            <a:graphicFrameLocks/>
          </p:cNvGraphicFramePr>
          <p:nvPr/>
        </p:nvGraphicFramePr>
        <p:xfrm>
          <a:off x="269875" y="1689100"/>
          <a:ext cx="8597900" cy="4854575"/>
        </p:xfrm>
        <a:graphic>
          <a:graphicData uri="http://schemas.openxmlformats.org/presentationml/2006/ole">
            <mc:AlternateContent xmlns:mc="http://schemas.openxmlformats.org/markup-compatibility/2006">
              <mc:Choice xmlns:v="urn:schemas-microsoft-com:vml" Requires="v">
                <p:oleObj spid="_x0000_s1044" name="Chart" r:id="rId4" imgW="8602202" imgH="4858933" progId="Excel.Chart.8">
                  <p:embed/>
                </p:oleObj>
              </mc:Choice>
              <mc:Fallback>
                <p:oleObj name="Chart" r:id="rId4" imgW="8602202" imgH="4858933" progId="Excel.Chart.8">
                  <p:embed/>
                  <p:pic>
                    <p:nvPicPr>
                      <p:cNvPr id="34820" name="Chart 7">
                        <a:extLst>
                          <a:ext uri="{FF2B5EF4-FFF2-40B4-BE49-F238E27FC236}">
                            <a16:creationId xmlns:a16="http://schemas.microsoft.com/office/drawing/2014/main" id="{E45EE6E4-C6BB-4C1B-847F-3C1D5BC8A28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 y="1689100"/>
                        <a:ext cx="85979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
            <a:extLst>
              <a:ext uri="{FF2B5EF4-FFF2-40B4-BE49-F238E27FC236}">
                <a16:creationId xmlns:a16="http://schemas.microsoft.com/office/drawing/2014/main" id="{1C72D6D0-2E84-4796-9C4F-B222F0463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44A5CC8-F70D-4574-991E-5E4E0E1E62AE}"/>
              </a:ext>
            </a:extLst>
          </p:cNvPr>
          <p:cNvPicPr>
            <a:picLocks noChangeAspect="1"/>
          </p:cNvPicPr>
          <p:nvPr/>
        </p:nvPicPr>
        <p:blipFill>
          <a:blip r:embed="rId7"/>
          <a:stretch>
            <a:fillRect/>
          </a:stretch>
        </p:blipFill>
        <p:spPr>
          <a:xfrm>
            <a:off x="165866" y="1535394"/>
            <a:ext cx="8018685" cy="520597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D2F24AD9-3336-4E90-A9DD-8039913E9531}"/>
              </a:ext>
            </a:extLst>
          </p:cNvPr>
          <p:cNvSpPr>
            <a:spLocks noChangeArrowheads="1"/>
          </p:cNvSpPr>
          <p:nvPr/>
        </p:nvSpPr>
        <p:spPr bwMode="auto">
          <a:xfrm>
            <a:off x="457200" y="1571625"/>
            <a:ext cx="8229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5613" indent="-455613">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40000"/>
              </a:lnSpc>
              <a:spcBef>
                <a:spcPts val="600"/>
              </a:spcBef>
              <a:spcAft>
                <a:spcPts val="600"/>
              </a:spcAft>
              <a:buClrTx/>
              <a:buSzTx/>
              <a:buFontTx/>
              <a:buNone/>
            </a:pPr>
            <a:endParaRPr lang="en-ZA" altLang="en-US" sz="2800">
              <a:solidFill>
                <a:srgbClr val="000000"/>
              </a:solidFill>
              <a:latin typeface="Times" panose="02020603050405020304" pitchFamily="18" charset="0"/>
            </a:endParaRPr>
          </a:p>
        </p:txBody>
      </p:sp>
      <p:sp>
        <p:nvSpPr>
          <p:cNvPr id="7" name="Content Placeholder 12">
            <a:extLst>
              <a:ext uri="{FF2B5EF4-FFF2-40B4-BE49-F238E27FC236}">
                <a16:creationId xmlns:a16="http://schemas.microsoft.com/office/drawing/2014/main" id="{17498491-1A8A-419B-9100-A800AE7456B8}"/>
              </a:ext>
            </a:extLst>
          </p:cNvPr>
          <p:cNvSpPr>
            <a:spLocks noGrp="1"/>
          </p:cNvSpPr>
          <p:nvPr>
            <p:ph sz="half" idx="1"/>
          </p:nvPr>
        </p:nvSpPr>
        <p:spPr>
          <a:xfrm>
            <a:off x="324941" y="1853172"/>
            <a:ext cx="8494118" cy="3600746"/>
          </a:xfrm>
          <a:solidFill>
            <a:schemeClr val="bg2">
              <a:lumMod val="20000"/>
              <a:lumOff val="80000"/>
            </a:schemeClr>
          </a:solidFill>
        </p:spPr>
        <p:txBody>
          <a:bodyPr rtlCol="0">
            <a:normAutofit/>
          </a:bodyPr>
          <a:lstStyle/>
          <a:p>
            <a:pPr marL="0" indent="0" eaLnBrk="1" fontAlgn="auto" hangingPunct="1">
              <a:spcAft>
                <a:spcPts val="0"/>
              </a:spcAft>
              <a:buFont typeface="Arial" panose="020B0604020202020204" pitchFamily="34" charset="0"/>
              <a:buNone/>
              <a:defRPr/>
            </a:pPr>
            <a:endParaRPr lang="en-ZA" sz="1300" b="1" dirty="0">
              <a:solidFill>
                <a:schemeClr val="tx1"/>
              </a:solidFill>
            </a:endParaRPr>
          </a:p>
          <a:p>
            <a:pPr eaLnBrk="1" fontAlgn="auto" hangingPunct="1">
              <a:spcAft>
                <a:spcPts val="0"/>
              </a:spcAft>
              <a:defRPr/>
            </a:pPr>
            <a:r>
              <a:rPr lang="en-ZA" sz="1300" dirty="0">
                <a:solidFill>
                  <a:schemeClr val="tx1"/>
                </a:solidFill>
              </a:rPr>
              <a:t>Usage of recent technology to monitor usage of telephone;</a:t>
            </a:r>
          </a:p>
          <a:p>
            <a:pPr eaLnBrk="1" fontAlgn="auto" hangingPunct="1">
              <a:spcAft>
                <a:spcPts val="0"/>
              </a:spcAft>
              <a:defRPr/>
            </a:pPr>
            <a:r>
              <a:rPr lang="en-ZA" sz="1300" dirty="0">
                <a:solidFill>
                  <a:schemeClr val="tx1"/>
                </a:solidFill>
              </a:rPr>
              <a:t>Managing and monitoring of overtime by supervisors and management;</a:t>
            </a:r>
          </a:p>
          <a:p>
            <a:pPr eaLnBrk="1" fontAlgn="auto" hangingPunct="1">
              <a:spcAft>
                <a:spcPts val="0"/>
              </a:spcAft>
              <a:defRPr/>
            </a:pPr>
            <a:r>
              <a:rPr lang="en-ZA" sz="1300" dirty="0">
                <a:solidFill>
                  <a:schemeClr val="tx1"/>
                </a:solidFill>
              </a:rPr>
              <a:t>Monitoring of ICT costs;</a:t>
            </a:r>
          </a:p>
          <a:p>
            <a:pPr eaLnBrk="1" fontAlgn="auto" hangingPunct="1">
              <a:spcAft>
                <a:spcPts val="0"/>
              </a:spcAft>
              <a:defRPr/>
            </a:pPr>
            <a:r>
              <a:rPr lang="en-ZA" sz="1300" dirty="0">
                <a:solidFill>
                  <a:schemeClr val="tx1"/>
                </a:solidFill>
              </a:rPr>
              <a:t>Implementation of water demand projects to reduce water loss</a:t>
            </a:r>
          </a:p>
          <a:p>
            <a:pPr eaLnBrk="1" fontAlgn="auto" hangingPunct="1">
              <a:spcAft>
                <a:spcPts val="0"/>
              </a:spcAft>
              <a:defRPr/>
            </a:pPr>
            <a:r>
              <a:rPr lang="en-ZA" sz="1300" dirty="0">
                <a:solidFill>
                  <a:schemeClr val="tx1"/>
                </a:solidFill>
              </a:rPr>
              <a:t>Reduction of expenditure on events, conferences, meetings, workshops, trainings, seminars, </a:t>
            </a:r>
            <a:r>
              <a:rPr lang="en-ZA" sz="1300" dirty="0" err="1">
                <a:solidFill>
                  <a:schemeClr val="tx1"/>
                </a:solidFill>
              </a:rPr>
              <a:t>etc</a:t>
            </a:r>
            <a:r>
              <a:rPr lang="en-ZA" sz="1300" dirty="0">
                <a:solidFill>
                  <a:schemeClr val="tx1"/>
                </a:solidFill>
              </a:rPr>
              <a:t>;</a:t>
            </a:r>
          </a:p>
          <a:p>
            <a:pPr eaLnBrk="1" fontAlgn="auto" hangingPunct="1">
              <a:spcAft>
                <a:spcPts val="0"/>
              </a:spcAft>
              <a:defRPr/>
            </a:pPr>
            <a:r>
              <a:rPr lang="en-ZA" sz="1300" dirty="0">
                <a:solidFill>
                  <a:schemeClr val="tx1"/>
                </a:solidFill>
              </a:rPr>
              <a:t>Review of Travelling Policy and align to MFMA Circular 82</a:t>
            </a:r>
          </a:p>
          <a:p>
            <a:pPr eaLnBrk="1" fontAlgn="auto" hangingPunct="1">
              <a:spcAft>
                <a:spcPts val="0"/>
              </a:spcAft>
              <a:defRPr/>
            </a:pPr>
            <a:r>
              <a:rPr lang="en-ZA" sz="1300" dirty="0">
                <a:solidFill>
                  <a:schemeClr val="tx1"/>
                </a:solidFill>
              </a:rPr>
              <a:t>Gradual migration from printed statements to e-statements</a:t>
            </a:r>
          </a:p>
          <a:p>
            <a:pPr eaLnBrk="1" fontAlgn="auto" hangingPunct="1">
              <a:spcAft>
                <a:spcPts val="0"/>
              </a:spcAft>
              <a:defRPr/>
            </a:pPr>
            <a:r>
              <a:rPr lang="en-ZA" sz="1300" dirty="0">
                <a:solidFill>
                  <a:schemeClr val="tx1"/>
                </a:solidFill>
              </a:rPr>
              <a:t>Scaling down the cost of consulting services and contracted services;</a:t>
            </a:r>
          </a:p>
          <a:p>
            <a:pPr eaLnBrk="1" fontAlgn="auto" hangingPunct="1">
              <a:spcAft>
                <a:spcPts val="0"/>
              </a:spcAft>
              <a:defRPr/>
            </a:pPr>
            <a:r>
              <a:rPr lang="en-ZA" sz="1300" dirty="0">
                <a:solidFill>
                  <a:schemeClr val="tx1"/>
                </a:solidFill>
              </a:rPr>
              <a:t>Development of Donations policy</a:t>
            </a:r>
          </a:p>
          <a:p>
            <a:pPr eaLnBrk="1" fontAlgn="auto" hangingPunct="1">
              <a:spcAft>
                <a:spcPts val="0"/>
              </a:spcAft>
              <a:defRPr/>
            </a:pPr>
            <a:r>
              <a:rPr lang="en-ZA" sz="1300" dirty="0">
                <a:solidFill>
                  <a:schemeClr val="tx1"/>
                </a:solidFill>
              </a:rPr>
              <a:t>Review outsourcing of security services, waste removal, grass cutting, etc.</a:t>
            </a:r>
          </a:p>
          <a:p>
            <a:pPr eaLnBrk="1" fontAlgn="auto" hangingPunct="1">
              <a:spcAft>
                <a:spcPts val="0"/>
              </a:spcAft>
              <a:defRPr/>
            </a:pPr>
            <a:r>
              <a:rPr lang="en-ZA" sz="1300" dirty="0">
                <a:solidFill>
                  <a:schemeClr val="tx1"/>
                </a:solidFill>
              </a:rPr>
              <a:t>Value for money procurement </a:t>
            </a:r>
          </a:p>
          <a:p>
            <a:pPr eaLnBrk="1" fontAlgn="auto" hangingPunct="1">
              <a:spcAft>
                <a:spcPts val="0"/>
              </a:spcAft>
              <a:defRPr/>
            </a:pPr>
            <a:r>
              <a:rPr lang="en-ZA" sz="1300" dirty="0">
                <a:solidFill>
                  <a:schemeClr val="tx1"/>
                </a:solidFill>
              </a:rPr>
              <a:t>Rolling out internal control to user department to monitor the expenditure on consumables </a:t>
            </a:r>
            <a:r>
              <a:rPr lang="en-ZA" sz="1300" dirty="0" err="1">
                <a:solidFill>
                  <a:schemeClr val="tx1"/>
                </a:solidFill>
              </a:rPr>
              <a:t>eg</a:t>
            </a:r>
            <a:r>
              <a:rPr lang="en-ZA" sz="1300" dirty="0">
                <a:solidFill>
                  <a:schemeClr val="tx1"/>
                </a:solidFill>
              </a:rPr>
              <a:t>. Fuel; printing paper; toilet paper etc.</a:t>
            </a:r>
          </a:p>
          <a:p>
            <a:pPr eaLnBrk="1" fontAlgn="auto" hangingPunct="1">
              <a:spcAft>
                <a:spcPts val="0"/>
              </a:spcAft>
              <a:defRPr/>
            </a:pPr>
            <a:endParaRPr lang="en-ZA" dirty="0">
              <a:solidFill>
                <a:schemeClr val="tx1"/>
              </a:solidFill>
            </a:endParaRPr>
          </a:p>
          <a:p>
            <a:pPr marL="45720" indent="0" eaLnBrk="1" fontAlgn="auto" hangingPunct="1">
              <a:spcAft>
                <a:spcPts val="0"/>
              </a:spcAft>
              <a:buFont typeface="Wingdings" panose="05000000000000000000" pitchFamily="2" charset="2"/>
              <a:buNone/>
              <a:defRPr/>
            </a:pPr>
            <a:endParaRPr lang="en-ZA" dirty="0">
              <a:solidFill>
                <a:schemeClr val="tx1"/>
              </a:solidFill>
            </a:endParaRPr>
          </a:p>
          <a:p>
            <a:pPr eaLnBrk="1" fontAlgn="auto" hangingPunct="1">
              <a:spcAft>
                <a:spcPts val="0"/>
              </a:spcAft>
              <a:defRPr/>
            </a:pPr>
            <a:endParaRPr lang="en-ZA" dirty="0">
              <a:solidFill>
                <a:schemeClr val="tx1"/>
              </a:solidFill>
            </a:endParaRPr>
          </a:p>
          <a:p>
            <a:pPr eaLnBrk="1" fontAlgn="auto" hangingPunct="1">
              <a:spcAft>
                <a:spcPts val="0"/>
              </a:spcAft>
              <a:defRPr/>
            </a:pPr>
            <a:endParaRPr lang="en-ZA" dirty="0">
              <a:solidFill>
                <a:schemeClr val="tx1"/>
              </a:solidFill>
            </a:endParaRPr>
          </a:p>
        </p:txBody>
      </p:sp>
      <p:sp>
        <p:nvSpPr>
          <p:cNvPr id="36868" name="Title 4">
            <a:extLst>
              <a:ext uri="{FF2B5EF4-FFF2-40B4-BE49-F238E27FC236}">
                <a16:creationId xmlns:a16="http://schemas.microsoft.com/office/drawing/2014/main" id="{4D6CD4AC-CC61-44D2-985E-B22FA4B9D8AC}"/>
              </a:ext>
            </a:extLst>
          </p:cNvPr>
          <p:cNvSpPr>
            <a:spLocks noGrp="1" noChangeArrowheads="1"/>
          </p:cNvSpPr>
          <p:nvPr>
            <p:ph type="title"/>
          </p:nvPr>
        </p:nvSpPr>
        <p:spPr>
          <a:xfrm>
            <a:off x="-1404664" y="487877"/>
            <a:ext cx="8382000" cy="628650"/>
          </a:xfrm>
        </p:spPr>
        <p:txBody>
          <a:bodyPr/>
          <a:lstStyle/>
          <a:p>
            <a:pPr eaLnBrk="1" hangingPunct="1"/>
            <a:r>
              <a:rPr lang="en-ZA" altLang="en-US" sz="2800" b="1" dirty="0">
                <a:solidFill>
                  <a:schemeClr val="bg1"/>
                </a:solidFill>
              </a:rPr>
              <a:t>COST CUTTING MEASURES</a:t>
            </a:r>
          </a:p>
        </p:txBody>
      </p:sp>
      <p:sp>
        <p:nvSpPr>
          <p:cNvPr id="36869" name="Slide Number Placeholder 2">
            <a:extLst>
              <a:ext uri="{FF2B5EF4-FFF2-40B4-BE49-F238E27FC236}">
                <a16:creationId xmlns:a16="http://schemas.microsoft.com/office/drawing/2014/main" id="{B0E21DDE-9C8B-4CA0-A32A-85E3D83161C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C17D249E-03EF-4C99-8CC9-4781BDF55177}" type="slidenum">
              <a:rPr lang="en-ZA" altLang="en-US" sz="1000" smtClean="0">
                <a:solidFill>
                  <a:srgbClr val="D2533C"/>
                </a:solidFill>
              </a:rPr>
              <a:pPr>
                <a:spcBef>
                  <a:spcPct val="0"/>
                </a:spcBef>
                <a:buClrTx/>
                <a:buSzTx/>
                <a:buFontTx/>
                <a:buNone/>
              </a:pPr>
              <a:t>47</a:t>
            </a:fld>
            <a:endParaRPr lang="en-ZA" altLang="en-US" sz="1000">
              <a:solidFill>
                <a:srgbClr val="D2533C"/>
              </a:solidFill>
            </a:endParaRPr>
          </a:p>
        </p:txBody>
      </p:sp>
      <p:pic>
        <p:nvPicPr>
          <p:cNvPr id="6" name="Picture 1">
            <a:extLst>
              <a:ext uri="{FF2B5EF4-FFF2-40B4-BE49-F238E27FC236}">
                <a16:creationId xmlns:a16="http://schemas.microsoft.com/office/drawing/2014/main" id="{D7701B28-CF1E-4FDA-99EE-EEC395FBE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F6EEAC07-62F2-4D2A-8A2D-56C3581B46C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AB32764B-6E9B-42FE-B31A-FDBDD00FB8FC}" type="slidenum">
              <a:rPr lang="en-US" altLang="en-US" sz="1000" smtClean="0">
                <a:solidFill>
                  <a:srgbClr val="FFFFFF"/>
                </a:solidFill>
              </a:rPr>
              <a:pPr>
                <a:spcBef>
                  <a:spcPct val="0"/>
                </a:spcBef>
                <a:buClrTx/>
                <a:buSzTx/>
                <a:buFontTx/>
                <a:buNone/>
              </a:pPr>
              <a:t>48</a:t>
            </a:fld>
            <a:endParaRPr lang="en-US" altLang="en-US" sz="1000">
              <a:solidFill>
                <a:srgbClr val="FFFFFF"/>
              </a:solidFill>
            </a:endParaRPr>
          </a:p>
        </p:txBody>
      </p:sp>
      <p:sp>
        <p:nvSpPr>
          <p:cNvPr id="5" name="Flowchart: Predefined Process 4">
            <a:extLst>
              <a:ext uri="{FF2B5EF4-FFF2-40B4-BE49-F238E27FC236}">
                <a16:creationId xmlns:a16="http://schemas.microsoft.com/office/drawing/2014/main" id="{F4680A82-38EA-4900-BD2F-6D191B5E1ABA}"/>
              </a:ext>
            </a:extLst>
          </p:cNvPr>
          <p:cNvSpPr/>
          <p:nvPr/>
        </p:nvSpPr>
        <p:spPr>
          <a:xfrm>
            <a:off x="0" y="2348880"/>
            <a:ext cx="9144000" cy="936104"/>
          </a:xfrm>
          <a:prstGeom prst="flowChartPredefinedProcess">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a typeface="Osaka" pitchFamily="1" charset="-128"/>
              </a:rPr>
              <a:t> Section 4: Capital Budget</a:t>
            </a:r>
            <a:endParaRPr lang="en-US" sz="2000" b="1" dirty="0">
              <a:solidFill>
                <a:schemeClr val="bg1"/>
              </a:solidFill>
            </a:endParaRPr>
          </a:p>
        </p:txBody>
      </p:sp>
      <p:pic>
        <p:nvPicPr>
          <p:cNvPr id="4" name="Picture 1">
            <a:extLst>
              <a:ext uri="{FF2B5EF4-FFF2-40B4-BE49-F238E27FC236}">
                <a16:creationId xmlns:a16="http://schemas.microsoft.com/office/drawing/2014/main" id="{E0569F7F-C660-4978-BC40-55A80813D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0EBC8016-59B6-4B18-A6F6-A464AC01843B}"/>
              </a:ext>
            </a:extLst>
          </p:cNvPr>
          <p:cNvSpPr>
            <a:spLocks noChangeArrowheads="1"/>
          </p:cNvSpPr>
          <p:nvPr/>
        </p:nvSpPr>
        <p:spPr bwMode="auto">
          <a:xfrm>
            <a:off x="352425" y="1000125"/>
            <a:ext cx="5003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ZA" altLang="en-US" sz="2000" b="1" i="1">
                <a:solidFill>
                  <a:schemeClr val="bg1"/>
                </a:solidFill>
              </a:rPr>
              <a:t>Funding Mix</a:t>
            </a:r>
            <a:endParaRPr lang="en-ZA" altLang="en-US" sz="2000" i="1">
              <a:solidFill>
                <a:schemeClr val="bg1"/>
              </a:solidFill>
            </a:endParaRPr>
          </a:p>
        </p:txBody>
      </p:sp>
      <p:sp>
        <p:nvSpPr>
          <p:cNvPr id="39939" name="Title 4">
            <a:extLst>
              <a:ext uri="{FF2B5EF4-FFF2-40B4-BE49-F238E27FC236}">
                <a16:creationId xmlns:a16="http://schemas.microsoft.com/office/drawing/2014/main" id="{963A5271-D065-4006-9243-F9E84277D95A}"/>
              </a:ext>
            </a:extLst>
          </p:cNvPr>
          <p:cNvSpPr>
            <a:spLocks noGrp="1" noChangeArrowheads="1"/>
          </p:cNvSpPr>
          <p:nvPr>
            <p:ph type="title"/>
          </p:nvPr>
        </p:nvSpPr>
        <p:spPr>
          <a:xfrm>
            <a:off x="291452" y="239722"/>
            <a:ext cx="8382000" cy="622300"/>
          </a:xfrm>
        </p:spPr>
        <p:txBody>
          <a:bodyPr/>
          <a:lstStyle/>
          <a:p>
            <a:pPr marL="455613" indent="-455613" algn="just">
              <a:lnSpc>
                <a:spcPct val="140000"/>
              </a:lnSpc>
              <a:spcBef>
                <a:spcPts val="600"/>
              </a:spcBef>
              <a:spcAft>
                <a:spcPts val="600"/>
              </a:spcAft>
            </a:pPr>
            <a:r>
              <a:rPr lang="en-ZA" altLang="en-US" sz="2400" b="1" dirty="0">
                <a:solidFill>
                  <a:schemeClr val="bg1"/>
                </a:solidFill>
                <a:latin typeface="Arial" panose="020B0604020202020204" pitchFamily="34" charset="0"/>
              </a:rPr>
              <a:t>Funding and spending trends</a:t>
            </a:r>
          </a:p>
        </p:txBody>
      </p:sp>
      <p:sp>
        <p:nvSpPr>
          <p:cNvPr id="39940" name="Slide Number Placeholder 2">
            <a:extLst>
              <a:ext uri="{FF2B5EF4-FFF2-40B4-BE49-F238E27FC236}">
                <a16:creationId xmlns:a16="http://schemas.microsoft.com/office/drawing/2014/main" id="{3C2D8E08-E832-475E-A78A-7EBCF434390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DCDE3C2A-AF29-4D36-8611-1CDA3EBFC9E0}" type="slidenum">
              <a:rPr lang="en-ZA" altLang="en-US" sz="1000" smtClean="0">
                <a:solidFill>
                  <a:srgbClr val="D2533C"/>
                </a:solidFill>
              </a:rPr>
              <a:pPr>
                <a:spcBef>
                  <a:spcPct val="0"/>
                </a:spcBef>
                <a:buClrTx/>
                <a:buSzTx/>
                <a:buFontTx/>
                <a:buNone/>
              </a:pPr>
              <a:t>49</a:t>
            </a:fld>
            <a:endParaRPr lang="en-ZA" altLang="en-US" sz="1000">
              <a:solidFill>
                <a:srgbClr val="D2533C"/>
              </a:solidFill>
            </a:endParaRPr>
          </a:p>
        </p:txBody>
      </p:sp>
      <p:graphicFrame>
        <p:nvGraphicFramePr>
          <p:cNvPr id="5" name="Table 4">
            <a:extLst>
              <a:ext uri="{FF2B5EF4-FFF2-40B4-BE49-F238E27FC236}">
                <a16:creationId xmlns:a16="http://schemas.microsoft.com/office/drawing/2014/main" id="{1B454BD2-2C0E-46BB-AE44-82A7491C9B60}"/>
              </a:ext>
            </a:extLst>
          </p:cNvPr>
          <p:cNvGraphicFramePr>
            <a:graphicFrameLocks noGrp="1"/>
          </p:cNvGraphicFramePr>
          <p:nvPr>
            <p:extLst>
              <p:ext uri="{D42A27DB-BD31-4B8C-83A1-F6EECF244321}">
                <p14:modId xmlns:p14="http://schemas.microsoft.com/office/powerpoint/2010/main" val="1166689328"/>
              </p:ext>
            </p:extLst>
          </p:nvPr>
        </p:nvGraphicFramePr>
        <p:xfrm>
          <a:off x="322263" y="1595438"/>
          <a:ext cx="8674098" cy="2057400"/>
        </p:xfrm>
        <a:graphic>
          <a:graphicData uri="http://schemas.openxmlformats.org/drawingml/2006/table">
            <a:tbl>
              <a:tblPr>
                <a:tableStyleId>{5C22544A-7EE6-4342-B048-85BDC9FD1C3A}</a:tableStyleId>
              </a:tblPr>
              <a:tblGrid>
                <a:gridCol w="2153402">
                  <a:extLst>
                    <a:ext uri="{9D8B030D-6E8A-4147-A177-3AD203B41FA5}">
                      <a16:colId xmlns:a16="http://schemas.microsoft.com/office/drawing/2014/main" val="547437315"/>
                    </a:ext>
                  </a:extLst>
                </a:gridCol>
                <a:gridCol w="931528">
                  <a:extLst>
                    <a:ext uri="{9D8B030D-6E8A-4147-A177-3AD203B41FA5}">
                      <a16:colId xmlns:a16="http://schemas.microsoft.com/office/drawing/2014/main" val="2827460321"/>
                    </a:ext>
                  </a:extLst>
                </a:gridCol>
                <a:gridCol w="931528">
                  <a:extLst>
                    <a:ext uri="{9D8B030D-6E8A-4147-A177-3AD203B41FA5}">
                      <a16:colId xmlns:a16="http://schemas.microsoft.com/office/drawing/2014/main" val="2156728072"/>
                    </a:ext>
                  </a:extLst>
                </a:gridCol>
                <a:gridCol w="931528">
                  <a:extLst>
                    <a:ext uri="{9D8B030D-6E8A-4147-A177-3AD203B41FA5}">
                      <a16:colId xmlns:a16="http://schemas.microsoft.com/office/drawing/2014/main" val="4127906424"/>
                    </a:ext>
                  </a:extLst>
                </a:gridCol>
                <a:gridCol w="931528">
                  <a:extLst>
                    <a:ext uri="{9D8B030D-6E8A-4147-A177-3AD203B41FA5}">
                      <a16:colId xmlns:a16="http://schemas.microsoft.com/office/drawing/2014/main" val="2150856208"/>
                    </a:ext>
                  </a:extLst>
                </a:gridCol>
                <a:gridCol w="931528">
                  <a:extLst>
                    <a:ext uri="{9D8B030D-6E8A-4147-A177-3AD203B41FA5}">
                      <a16:colId xmlns:a16="http://schemas.microsoft.com/office/drawing/2014/main" val="3370109058"/>
                    </a:ext>
                  </a:extLst>
                </a:gridCol>
                <a:gridCol w="931528">
                  <a:extLst>
                    <a:ext uri="{9D8B030D-6E8A-4147-A177-3AD203B41FA5}">
                      <a16:colId xmlns:a16="http://schemas.microsoft.com/office/drawing/2014/main" val="2460251878"/>
                    </a:ext>
                  </a:extLst>
                </a:gridCol>
                <a:gridCol w="931528">
                  <a:extLst>
                    <a:ext uri="{9D8B030D-6E8A-4147-A177-3AD203B41FA5}">
                      <a16:colId xmlns:a16="http://schemas.microsoft.com/office/drawing/2014/main" val="4174635070"/>
                    </a:ext>
                  </a:extLst>
                </a:gridCol>
              </a:tblGrid>
              <a:tr h="342900">
                <a:tc>
                  <a:txBody>
                    <a:bodyPr/>
                    <a:lstStyle/>
                    <a:p>
                      <a:pPr algn="l" fontAlgn="b"/>
                      <a:r>
                        <a:rPr lang="en-ZA" sz="1000" b="1" u="none" strike="noStrike" dirty="0">
                          <a:solidFill>
                            <a:schemeClr val="tx1"/>
                          </a:solidFill>
                          <a:effectLst/>
                        </a:rPr>
                        <a:t>FUNDED BY:</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ctr" fontAlgn="b"/>
                      <a:r>
                        <a:rPr lang="en-ZA" sz="1000" b="1" u="none" strike="noStrike" dirty="0">
                          <a:solidFill>
                            <a:schemeClr val="tx1"/>
                          </a:solidFill>
                          <a:effectLst/>
                        </a:rPr>
                        <a:t>2015/16</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ctr" fontAlgn="b"/>
                      <a:r>
                        <a:rPr lang="en-ZA" sz="1000" b="1" u="none" strike="noStrike" dirty="0">
                          <a:solidFill>
                            <a:schemeClr val="tx1"/>
                          </a:solidFill>
                          <a:effectLst/>
                        </a:rPr>
                        <a:t>2016/17</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ctr" fontAlgn="b"/>
                      <a:r>
                        <a:rPr lang="en-ZA" sz="1000" b="1" u="none" strike="noStrike" dirty="0">
                          <a:solidFill>
                            <a:schemeClr val="tx1"/>
                          </a:solidFill>
                          <a:effectLst/>
                        </a:rPr>
                        <a:t>2017/18</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ctr" fontAlgn="b"/>
                      <a:r>
                        <a:rPr lang="en-ZA" sz="1000" b="1" u="none" strike="noStrike" dirty="0">
                          <a:solidFill>
                            <a:schemeClr val="tx1"/>
                          </a:solidFill>
                          <a:effectLst/>
                        </a:rPr>
                        <a:t>2018/19</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ctr" fontAlgn="b"/>
                      <a:r>
                        <a:rPr lang="en-ZA" sz="1000" b="1" u="none" strike="noStrike" dirty="0">
                          <a:solidFill>
                            <a:schemeClr val="tx1"/>
                          </a:solidFill>
                          <a:effectLst/>
                        </a:rPr>
                        <a:t>2019/20</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ctr" fontAlgn="b"/>
                      <a:r>
                        <a:rPr lang="en-ZA" sz="1000" b="1" u="none" strike="noStrike" dirty="0">
                          <a:solidFill>
                            <a:schemeClr val="tx1"/>
                          </a:solidFill>
                          <a:effectLst/>
                        </a:rPr>
                        <a:t>2020/21</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ctr" fontAlgn="b"/>
                      <a:r>
                        <a:rPr lang="en-ZA" sz="1000" b="1" u="none" strike="noStrike" dirty="0">
                          <a:solidFill>
                            <a:schemeClr val="tx1"/>
                          </a:solidFill>
                          <a:effectLst/>
                        </a:rPr>
                        <a:t>2021/22</a:t>
                      </a:r>
                      <a:endParaRPr lang="en-ZA" sz="1000" b="1" i="0" u="none" strike="noStrike" dirty="0">
                        <a:solidFill>
                          <a:schemeClr val="tx1"/>
                        </a:solidFill>
                        <a:effectLst/>
                        <a:latin typeface="Calibri" panose="020F0502020204030204" pitchFamily="34" charset="0"/>
                      </a:endParaRPr>
                    </a:p>
                  </a:txBody>
                  <a:tcPr marL="7036" marR="7036" marT="7035" marB="0" anchor="b"/>
                </a:tc>
                <a:extLst>
                  <a:ext uri="{0D108BD9-81ED-4DB2-BD59-A6C34878D82A}">
                    <a16:rowId xmlns:a16="http://schemas.microsoft.com/office/drawing/2014/main" val="4122031434"/>
                  </a:ext>
                </a:extLst>
              </a:tr>
              <a:tr h="342900">
                <a:tc>
                  <a:txBody>
                    <a:bodyPr/>
                    <a:lstStyle/>
                    <a:p>
                      <a:pPr algn="l" fontAlgn="b"/>
                      <a:r>
                        <a:rPr lang="en-ZA" sz="1000" u="none" strike="noStrike" dirty="0">
                          <a:solidFill>
                            <a:schemeClr val="tx1"/>
                          </a:solidFill>
                          <a:effectLst/>
                        </a:rPr>
                        <a:t>Grants &amp; subsidies</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790,009,562 </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912,279,300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944,703,021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953,483,000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1,036,829,622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969,913,282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1,046,909,087 </a:t>
                      </a:r>
                      <a:endParaRPr lang="en-ZA" sz="1000" b="0" i="0" u="none" strike="noStrike" dirty="0">
                        <a:solidFill>
                          <a:schemeClr val="tx1"/>
                        </a:solidFill>
                        <a:effectLst/>
                        <a:latin typeface="Calibri" panose="020F0502020204030204" pitchFamily="34" charset="0"/>
                      </a:endParaRPr>
                    </a:p>
                  </a:txBody>
                  <a:tcPr marL="7036" marR="7036" marT="7035" marB="0" anchor="b"/>
                </a:tc>
                <a:extLst>
                  <a:ext uri="{0D108BD9-81ED-4DB2-BD59-A6C34878D82A}">
                    <a16:rowId xmlns:a16="http://schemas.microsoft.com/office/drawing/2014/main" val="1244433637"/>
                  </a:ext>
                </a:extLst>
              </a:tr>
              <a:tr h="342900">
                <a:tc>
                  <a:txBody>
                    <a:bodyPr/>
                    <a:lstStyle/>
                    <a:p>
                      <a:pPr algn="l" fontAlgn="b"/>
                      <a:r>
                        <a:rPr lang="en-ZA" sz="1000" u="none" strike="noStrike" dirty="0">
                          <a:solidFill>
                            <a:schemeClr val="tx1"/>
                          </a:solidFill>
                          <a:effectLst/>
                        </a:rPr>
                        <a:t>Public Contributions and Donations</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36,603,064 </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30,744,351 </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26,761,603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14,762,339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13,408,079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12,092,564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12,818,118 </a:t>
                      </a:r>
                      <a:endParaRPr lang="en-ZA" sz="1000" b="0" i="0" u="none" strike="noStrike" dirty="0">
                        <a:solidFill>
                          <a:schemeClr val="tx1"/>
                        </a:solidFill>
                        <a:effectLst/>
                        <a:latin typeface="Calibri" panose="020F0502020204030204" pitchFamily="34" charset="0"/>
                      </a:endParaRPr>
                    </a:p>
                  </a:txBody>
                  <a:tcPr marL="7036" marR="7036" marT="7035" marB="0" anchor="b"/>
                </a:tc>
                <a:extLst>
                  <a:ext uri="{0D108BD9-81ED-4DB2-BD59-A6C34878D82A}">
                    <a16:rowId xmlns:a16="http://schemas.microsoft.com/office/drawing/2014/main" val="2960897132"/>
                  </a:ext>
                </a:extLst>
              </a:tr>
              <a:tr h="342900">
                <a:tc>
                  <a:txBody>
                    <a:bodyPr/>
                    <a:lstStyle/>
                    <a:p>
                      <a:pPr algn="l" fontAlgn="b"/>
                      <a:r>
                        <a:rPr lang="en-ZA" sz="1000" u="none" strike="noStrike">
                          <a:solidFill>
                            <a:schemeClr val="tx1"/>
                          </a:solidFill>
                          <a:effectLst/>
                        </a:rPr>
                        <a:t>Borrowing</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390,239,730 </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465,067,686 </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29,599,094 </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33,188,260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77,707,953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85,179,220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56,448,097 </a:t>
                      </a:r>
                      <a:endParaRPr lang="en-ZA" sz="1000" b="0" i="0" u="none" strike="noStrike" dirty="0">
                        <a:solidFill>
                          <a:schemeClr val="tx1"/>
                        </a:solidFill>
                        <a:effectLst/>
                        <a:latin typeface="Calibri" panose="020F0502020204030204" pitchFamily="34" charset="0"/>
                      </a:endParaRPr>
                    </a:p>
                  </a:txBody>
                  <a:tcPr marL="7036" marR="7036" marT="7035" marB="0" anchor="b"/>
                </a:tc>
                <a:extLst>
                  <a:ext uri="{0D108BD9-81ED-4DB2-BD59-A6C34878D82A}">
                    <a16:rowId xmlns:a16="http://schemas.microsoft.com/office/drawing/2014/main" val="1071497129"/>
                  </a:ext>
                </a:extLst>
              </a:tr>
              <a:tr h="342900">
                <a:tc>
                  <a:txBody>
                    <a:bodyPr/>
                    <a:lstStyle/>
                    <a:p>
                      <a:pPr algn="l" fontAlgn="b"/>
                      <a:r>
                        <a:rPr lang="en-ZA" sz="1000" u="none" strike="noStrike">
                          <a:solidFill>
                            <a:schemeClr val="tx1"/>
                          </a:solidFill>
                          <a:effectLst/>
                        </a:rPr>
                        <a:t>Internally generated funds</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a:solidFill>
                            <a:schemeClr val="tx1"/>
                          </a:solidFill>
                          <a:effectLst/>
                        </a:rPr>
                        <a:t>       394,408,592 </a:t>
                      </a:r>
                      <a:endParaRPr lang="en-ZA" sz="1000" b="0" i="0" u="none" strike="noStrike">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273,811,484 </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142,957,889 </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227,423,724 </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254,276,242 </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269,665,331 </a:t>
                      </a:r>
                      <a:endParaRPr lang="en-ZA" sz="1000" b="0"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u="none" strike="noStrike" dirty="0">
                          <a:solidFill>
                            <a:schemeClr val="tx1"/>
                          </a:solidFill>
                          <a:effectLst/>
                        </a:rPr>
                        <a:t>       278,781,058 </a:t>
                      </a:r>
                      <a:endParaRPr lang="en-ZA" sz="1000" b="0" i="0" u="none" strike="noStrike" dirty="0">
                        <a:solidFill>
                          <a:schemeClr val="tx1"/>
                        </a:solidFill>
                        <a:effectLst/>
                        <a:latin typeface="Calibri" panose="020F0502020204030204" pitchFamily="34" charset="0"/>
                      </a:endParaRPr>
                    </a:p>
                  </a:txBody>
                  <a:tcPr marL="7036" marR="7036" marT="7035" marB="0" anchor="b"/>
                </a:tc>
                <a:extLst>
                  <a:ext uri="{0D108BD9-81ED-4DB2-BD59-A6C34878D82A}">
                    <a16:rowId xmlns:a16="http://schemas.microsoft.com/office/drawing/2014/main" val="3914928838"/>
                  </a:ext>
                </a:extLst>
              </a:tr>
              <a:tr h="342900">
                <a:tc>
                  <a:txBody>
                    <a:bodyPr/>
                    <a:lstStyle/>
                    <a:p>
                      <a:pPr algn="l" fontAlgn="b"/>
                      <a:r>
                        <a:rPr lang="en-ZA" sz="1000" b="1" u="none" strike="noStrike" dirty="0">
                          <a:solidFill>
                            <a:schemeClr val="tx1"/>
                          </a:solidFill>
                          <a:effectLst/>
                        </a:rPr>
                        <a:t>Total Capital Funding</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b="1" u="none" strike="noStrike" dirty="0">
                          <a:solidFill>
                            <a:schemeClr val="tx1"/>
                          </a:solidFill>
                          <a:effectLst/>
                        </a:rPr>
                        <a:t>    1,611,260,948 </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b="1" u="none" strike="noStrike" dirty="0">
                          <a:solidFill>
                            <a:schemeClr val="tx1"/>
                          </a:solidFill>
                          <a:effectLst/>
                        </a:rPr>
                        <a:t>    1,681,902,821 </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b="1" u="none" strike="noStrike" dirty="0">
                          <a:solidFill>
                            <a:schemeClr val="tx1"/>
                          </a:solidFill>
                          <a:effectLst/>
                        </a:rPr>
                        <a:t>    1,144,021,607 </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b="1" u="none" strike="noStrike" dirty="0">
                          <a:solidFill>
                            <a:schemeClr val="tx1"/>
                          </a:solidFill>
                          <a:effectLst/>
                        </a:rPr>
                        <a:t>    1,228,857,323 </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b="1" u="none" strike="noStrike" dirty="0">
                          <a:solidFill>
                            <a:schemeClr val="tx1"/>
                          </a:solidFill>
                          <a:effectLst/>
                        </a:rPr>
                        <a:t>    1,382,221,896 </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b="1" u="none" strike="noStrike" dirty="0">
                          <a:solidFill>
                            <a:schemeClr val="tx1"/>
                          </a:solidFill>
                          <a:effectLst/>
                        </a:rPr>
                        <a:t>    1,336,850,397 </a:t>
                      </a:r>
                      <a:endParaRPr lang="en-ZA" sz="1000" b="1" i="0" u="none" strike="noStrike" dirty="0">
                        <a:solidFill>
                          <a:schemeClr val="tx1"/>
                        </a:solidFill>
                        <a:effectLst/>
                        <a:latin typeface="Calibri" panose="020F0502020204030204" pitchFamily="34" charset="0"/>
                      </a:endParaRPr>
                    </a:p>
                  </a:txBody>
                  <a:tcPr marL="7036" marR="7036" marT="7035" marB="0" anchor="b"/>
                </a:tc>
                <a:tc>
                  <a:txBody>
                    <a:bodyPr/>
                    <a:lstStyle/>
                    <a:p>
                      <a:pPr algn="r" fontAlgn="b"/>
                      <a:r>
                        <a:rPr lang="en-ZA" sz="1000" b="1" u="none" strike="noStrike" dirty="0">
                          <a:solidFill>
                            <a:schemeClr val="tx1"/>
                          </a:solidFill>
                          <a:effectLst/>
                        </a:rPr>
                        <a:t>    1,394,956,361 </a:t>
                      </a:r>
                      <a:endParaRPr lang="en-ZA" sz="1000" b="1" i="0" u="none" strike="noStrike" dirty="0">
                        <a:solidFill>
                          <a:schemeClr val="tx1"/>
                        </a:solidFill>
                        <a:effectLst/>
                        <a:latin typeface="Calibri" panose="020F0502020204030204" pitchFamily="34" charset="0"/>
                      </a:endParaRPr>
                    </a:p>
                  </a:txBody>
                  <a:tcPr marL="7036" marR="7036" marT="7035" marB="0" anchor="b"/>
                </a:tc>
                <a:extLst>
                  <a:ext uri="{0D108BD9-81ED-4DB2-BD59-A6C34878D82A}">
                    <a16:rowId xmlns:a16="http://schemas.microsoft.com/office/drawing/2014/main" val="1342864280"/>
                  </a:ext>
                </a:extLst>
              </a:tr>
            </a:tbl>
          </a:graphicData>
        </a:graphic>
      </p:graphicFrame>
      <p:pic>
        <p:nvPicPr>
          <p:cNvPr id="7" name="Picture 1">
            <a:extLst>
              <a:ext uri="{FF2B5EF4-FFF2-40B4-BE49-F238E27FC236}">
                <a16:creationId xmlns:a16="http://schemas.microsoft.com/office/drawing/2014/main" id="{003F564C-B5C9-46CB-8AA5-601CB43A8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hart 10">
            <a:extLst>
              <a:ext uri="{FF2B5EF4-FFF2-40B4-BE49-F238E27FC236}">
                <a16:creationId xmlns:a16="http://schemas.microsoft.com/office/drawing/2014/main" id="{DD29E18A-2BF4-4CAC-BD88-099D8546FA30}"/>
              </a:ext>
            </a:extLst>
          </p:cNvPr>
          <p:cNvGraphicFramePr>
            <a:graphicFrameLocks/>
          </p:cNvGraphicFramePr>
          <p:nvPr>
            <p:extLst>
              <p:ext uri="{D42A27DB-BD31-4B8C-83A1-F6EECF244321}">
                <p14:modId xmlns:p14="http://schemas.microsoft.com/office/powerpoint/2010/main" val="3257743571"/>
              </p:ext>
            </p:extLst>
          </p:nvPr>
        </p:nvGraphicFramePr>
        <p:xfrm>
          <a:off x="322263" y="3749040"/>
          <a:ext cx="7706121"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F2146-C40A-49C1-8F68-E7F10A3FAF6A}"/>
              </a:ext>
            </a:extLst>
          </p:cNvPr>
          <p:cNvSpPr>
            <a:spLocks noGrp="1"/>
          </p:cNvSpPr>
          <p:nvPr>
            <p:ph idx="1"/>
          </p:nvPr>
        </p:nvSpPr>
        <p:spPr/>
        <p:txBody>
          <a:bodyPr>
            <a:normAutofit fontScale="85000" lnSpcReduction="10000"/>
          </a:bodyPr>
          <a:lstStyle/>
          <a:p>
            <a:pPr algn="just">
              <a:buFontTx/>
              <a:buChar char="-"/>
            </a:pPr>
            <a:r>
              <a:rPr lang="en-ZA" dirty="0"/>
              <a:t>The total estimated loss in monies collected till April is R 89 Million across all services with estimated drop percentages per services as follows:</a:t>
            </a:r>
          </a:p>
          <a:p>
            <a:pPr lvl="1" algn="just">
              <a:buFontTx/>
              <a:buChar char="-"/>
            </a:pPr>
            <a:r>
              <a:rPr lang="en-ZA" dirty="0"/>
              <a:t>Water 	40,10%</a:t>
            </a:r>
          </a:p>
          <a:p>
            <a:pPr lvl="1" algn="just">
              <a:buFontTx/>
              <a:buChar char="-"/>
            </a:pPr>
            <a:r>
              <a:rPr lang="en-ZA" dirty="0"/>
              <a:t>Electricity 	27,76%</a:t>
            </a:r>
          </a:p>
          <a:p>
            <a:pPr lvl="1" algn="just">
              <a:buFontTx/>
              <a:buChar char="-"/>
            </a:pPr>
            <a:r>
              <a:rPr lang="en-ZA" dirty="0"/>
              <a:t>Rates	15,05%</a:t>
            </a:r>
          </a:p>
          <a:p>
            <a:pPr lvl="1" algn="just">
              <a:buFontTx/>
              <a:buChar char="-"/>
            </a:pPr>
            <a:r>
              <a:rPr lang="en-ZA" dirty="0"/>
              <a:t>Sanitation	24,96%</a:t>
            </a:r>
          </a:p>
          <a:p>
            <a:pPr lvl="1" algn="just">
              <a:buFontTx/>
              <a:buChar char="-"/>
            </a:pPr>
            <a:r>
              <a:rPr lang="en-ZA" dirty="0"/>
              <a:t>Refuse	24,66%</a:t>
            </a:r>
          </a:p>
          <a:p>
            <a:pPr algn="just">
              <a:buFontTx/>
              <a:buChar char="-"/>
            </a:pPr>
            <a:r>
              <a:rPr lang="en-ZA" dirty="0"/>
              <a:t>Based on initial collections and projections for May 2020, it is expected to be similar to that of the month of April 2020 and therefore both the month of May and June was estimated in line with that assumption. The new measures expected to be announced for Level 3 of the lockdown may impact those estimations</a:t>
            </a:r>
          </a:p>
          <a:p>
            <a:pPr algn="just">
              <a:buFontTx/>
              <a:buChar char="-"/>
            </a:pPr>
            <a:r>
              <a:rPr lang="en-ZA" dirty="0"/>
              <a:t>It should however be noted that the municipality is currently well on track to still meet its revenue projections and it is expected that we will exceed our budgeted revenue amount by approximately R 80 million for the current FY</a:t>
            </a:r>
          </a:p>
          <a:p>
            <a:pPr algn="just">
              <a:buFontTx/>
              <a:buChar char="-"/>
            </a:pPr>
            <a:endParaRPr lang="en-ZA" dirty="0"/>
          </a:p>
          <a:p>
            <a:pPr algn="just">
              <a:buFontTx/>
              <a:buChar char="-"/>
            </a:pPr>
            <a:endParaRPr lang="en-ZA" dirty="0"/>
          </a:p>
          <a:p>
            <a:endParaRPr lang="en-ZA" dirty="0"/>
          </a:p>
        </p:txBody>
      </p:sp>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PRELIMINARY ESTIMATIONS</a:t>
            </a:r>
            <a:br>
              <a:rPr lang="en-ZA" i="1" dirty="0"/>
            </a:br>
            <a:r>
              <a:rPr lang="en-ZA" i="1" dirty="0"/>
              <a:t>COVID-19 IMPACT</a:t>
            </a:r>
            <a:br>
              <a:rPr lang="en-ZA" i="1" dirty="0"/>
            </a:br>
            <a:endParaRPr lang="en-ZA" dirty="0"/>
          </a:p>
        </p:txBody>
      </p:sp>
      <p:pic>
        <p:nvPicPr>
          <p:cNvPr id="5" name="Picture 1">
            <a:extLst>
              <a:ext uri="{FF2B5EF4-FFF2-40B4-BE49-F238E27FC236}">
                <a16:creationId xmlns:a16="http://schemas.microsoft.com/office/drawing/2014/main" id="{D29FD580-7049-443A-A959-8C86EA7E0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147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
            <a:extLst>
              <a:ext uri="{FF2B5EF4-FFF2-40B4-BE49-F238E27FC236}">
                <a16:creationId xmlns:a16="http://schemas.microsoft.com/office/drawing/2014/main" id="{7DDCE5C6-5065-4A73-B260-EABF2738DA58}"/>
              </a:ext>
            </a:extLst>
          </p:cNvPr>
          <p:cNvSpPr txBox="1">
            <a:spLocks noChangeArrowheads="1"/>
          </p:cNvSpPr>
          <p:nvPr/>
        </p:nvSpPr>
        <p:spPr bwMode="auto">
          <a:xfrm>
            <a:off x="368300" y="548680"/>
            <a:ext cx="70564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ZA" altLang="en-US" sz="2400" b="1" dirty="0">
                <a:solidFill>
                  <a:schemeClr val="bg1"/>
                </a:solidFill>
                <a:latin typeface="Franklin Gothic Medium" panose="020B0603020102020204" pitchFamily="34" charset="0"/>
              </a:rPr>
              <a:t>	Capital budget summary</a:t>
            </a:r>
          </a:p>
          <a:p>
            <a:pPr eaLnBrk="1" hangingPunct="1">
              <a:spcBef>
                <a:spcPct val="0"/>
              </a:spcBef>
              <a:buClrTx/>
              <a:buSzTx/>
              <a:buFontTx/>
              <a:buNone/>
            </a:pPr>
            <a:endParaRPr lang="en-ZA" altLang="en-US" sz="2800" b="1" dirty="0">
              <a:solidFill>
                <a:schemeClr val="bg1"/>
              </a:solidFill>
              <a:latin typeface="Franklin Gothic Medium" panose="020B0603020102020204" pitchFamily="34" charset="0"/>
            </a:endParaRPr>
          </a:p>
        </p:txBody>
      </p:sp>
      <p:graphicFrame>
        <p:nvGraphicFramePr>
          <p:cNvPr id="11" name="Content Placeholder 10">
            <a:extLst>
              <a:ext uri="{FF2B5EF4-FFF2-40B4-BE49-F238E27FC236}">
                <a16:creationId xmlns:a16="http://schemas.microsoft.com/office/drawing/2014/main" id="{8245F3AA-9089-4865-96DE-79D7768D5448}"/>
              </a:ext>
            </a:extLst>
          </p:cNvPr>
          <p:cNvGraphicFramePr>
            <a:graphicFrameLocks noGrp="1"/>
          </p:cNvGraphicFramePr>
          <p:nvPr>
            <p:ph idx="1"/>
          </p:nvPr>
        </p:nvGraphicFramePr>
        <p:xfrm>
          <a:off x="368300" y="1719263"/>
          <a:ext cx="8407400" cy="4734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8" name="Slide Number Placeholder 2">
            <a:extLst>
              <a:ext uri="{FF2B5EF4-FFF2-40B4-BE49-F238E27FC236}">
                <a16:creationId xmlns:a16="http://schemas.microsoft.com/office/drawing/2014/main" id="{D2DDD922-4D77-4BB9-8E54-CD29AAE6ED6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50CCB48F-9BB9-4AEB-87A6-3DCB6B73C975}" type="slidenum">
              <a:rPr lang="en-ZA" altLang="en-US" sz="1000" smtClean="0">
                <a:solidFill>
                  <a:srgbClr val="D2533C"/>
                </a:solidFill>
              </a:rPr>
              <a:pPr>
                <a:spcBef>
                  <a:spcPct val="0"/>
                </a:spcBef>
                <a:buClrTx/>
                <a:buSzTx/>
                <a:buFontTx/>
                <a:buNone/>
              </a:pPr>
              <a:t>50</a:t>
            </a:fld>
            <a:endParaRPr lang="en-ZA" altLang="en-US" sz="1000">
              <a:solidFill>
                <a:srgbClr val="D2533C"/>
              </a:solidFill>
            </a:endParaRPr>
          </a:p>
        </p:txBody>
      </p:sp>
      <p:pic>
        <p:nvPicPr>
          <p:cNvPr id="5" name="Picture 1">
            <a:extLst>
              <a:ext uri="{FF2B5EF4-FFF2-40B4-BE49-F238E27FC236}">
                <a16:creationId xmlns:a16="http://schemas.microsoft.com/office/drawing/2014/main" id="{75916457-37E8-44BA-B9C0-38BA77BDD9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a:extLst>
              <a:ext uri="{FF2B5EF4-FFF2-40B4-BE49-F238E27FC236}">
                <a16:creationId xmlns:a16="http://schemas.microsoft.com/office/drawing/2014/main" id="{07829C2E-40DA-435B-9DF3-0FB69AA002DA}"/>
              </a:ext>
            </a:extLst>
          </p:cNvPr>
          <p:cNvSpPr>
            <a:spLocks noGrp="1" noChangeArrowheads="1"/>
          </p:cNvSpPr>
          <p:nvPr>
            <p:ph idx="1"/>
          </p:nvPr>
        </p:nvSpPr>
        <p:spPr>
          <a:xfrm>
            <a:off x="593725" y="1268413"/>
            <a:ext cx="8407400" cy="4972050"/>
          </a:xfrm>
        </p:spPr>
        <p:txBody>
          <a:bodyPr/>
          <a:lstStyle/>
          <a:p>
            <a:pPr marL="44450" indent="0">
              <a:buFont typeface="Wingdings" panose="05000000000000000000" pitchFamily="2" charset="2"/>
              <a:buNone/>
            </a:pPr>
            <a:endParaRPr lang="en-ZA" altLang="en-US"/>
          </a:p>
          <a:p>
            <a:pPr marL="44450" indent="0">
              <a:buFont typeface="Wingdings" panose="05000000000000000000" pitchFamily="2" charset="2"/>
              <a:buNone/>
            </a:pPr>
            <a:endParaRPr lang="en-ZA" altLang="en-US"/>
          </a:p>
        </p:txBody>
      </p:sp>
      <p:sp>
        <p:nvSpPr>
          <p:cNvPr id="44035" name="Slide Number Placeholder 2">
            <a:extLst>
              <a:ext uri="{FF2B5EF4-FFF2-40B4-BE49-F238E27FC236}">
                <a16:creationId xmlns:a16="http://schemas.microsoft.com/office/drawing/2014/main" id="{0F44BF9A-E1AC-4DAF-9BEA-C43BBDC9499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79624A74-E385-4882-A582-DCC22E5B62FE}" type="slidenum">
              <a:rPr lang="en-ZA" altLang="en-US" sz="1000" smtClean="0">
                <a:solidFill>
                  <a:srgbClr val="D2533C"/>
                </a:solidFill>
              </a:rPr>
              <a:pPr>
                <a:spcBef>
                  <a:spcPct val="0"/>
                </a:spcBef>
                <a:buClrTx/>
                <a:buSzTx/>
                <a:buFontTx/>
                <a:buNone/>
              </a:pPr>
              <a:t>51</a:t>
            </a:fld>
            <a:endParaRPr lang="en-ZA" altLang="en-US" sz="1000">
              <a:solidFill>
                <a:srgbClr val="D2533C"/>
              </a:solidFill>
            </a:endParaRPr>
          </a:p>
        </p:txBody>
      </p:sp>
      <p:sp>
        <p:nvSpPr>
          <p:cNvPr id="149508" name="Title 3">
            <a:extLst>
              <a:ext uri="{FF2B5EF4-FFF2-40B4-BE49-F238E27FC236}">
                <a16:creationId xmlns:a16="http://schemas.microsoft.com/office/drawing/2014/main" id="{474A0EB6-6BFC-454A-9B0F-49DEFBD8D3DE}"/>
              </a:ext>
            </a:extLst>
          </p:cNvPr>
          <p:cNvSpPr>
            <a:spLocks noGrp="1" noChangeArrowheads="1"/>
          </p:cNvSpPr>
          <p:nvPr>
            <p:ph type="title"/>
          </p:nvPr>
        </p:nvSpPr>
        <p:spPr>
          <a:xfrm>
            <a:off x="-1404664" y="116632"/>
            <a:ext cx="7388225" cy="1216026"/>
          </a:xfrm>
        </p:spPr>
        <p:txBody>
          <a:bodyPr/>
          <a:lstStyle/>
          <a:p>
            <a:pPr>
              <a:defRPr/>
            </a:pPr>
            <a:r>
              <a:rPr lang="en-ZA" altLang="en-US" sz="2400" b="1" dirty="0">
                <a:solidFill>
                  <a:schemeClr val="bg1"/>
                </a:solidFill>
                <a:latin typeface="+mn-lt"/>
              </a:rPr>
              <a:t>		</a:t>
            </a:r>
            <a:r>
              <a:rPr lang="en-ZA" altLang="en-US" sz="2400" b="1" kern="1200" dirty="0">
                <a:solidFill>
                  <a:schemeClr val="bg1"/>
                </a:solidFill>
                <a:latin typeface="Franklin Gothic Medium" panose="020B0603020102020204" pitchFamily="34" charset="0"/>
                <a:ea typeface="+mn-ea"/>
              </a:rPr>
              <a:t>Capital</a:t>
            </a:r>
            <a:r>
              <a:rPr lang="en-ZA" altLang="en-US" sz="2400" b="1" dirty="0">
                <a:solidFill>
                  <a:schemeClr val="bg1"/>
                </a:solidFill>
                <a:latin typeface="+mn-lt"/>
              </a:rPr>
              <a:t> budget per vote</a:t>
            </a:r>
            <a:endParaRPr lang="en-ZA" altLang="en-US" sz="2400" dirty="0">
              <a:solidFill>
                <a:schemeClr val="bg1"/>
              </a:solidFill>
              <a:latin typeface="+mn-lt"/>
            </a:endParaRPr>
          </a:p>
        </p:txBody>
      </p:sp>
      <p:graphicFrame>
        <p:nvGraphicFramePr>
          <p:cNvPr id="4" name="Table 4">
            <a:extLst>
              <a:ext uri="{FF2B5EF4-FFF2-40B4-BE49-F238E27FC236}">
                <a16:creationId xmlns:a16="http://schemas.microsoft.com/office/drawing/2014/main" id="{336BCDE2-AB9E-4C09-8FA3-845C6DDABF47}"/>
              </a:ext>
            </a:extLst>
          </p:cNvPr>
          <p:cNvGraphicFramePr>
            <a:graphicFrameLocks noGrp="1"/>
          </p:cNvGraphicFramePr>
          <p:nvPr>
            <p:extLst>
              <p:ext uri="{D42A27DB-BD31-4B8C-83A1-F6EECF244321}">
                <p14:modId xmlns:p14="http://schemas.microsoft.com/office/powerpoint/2010/main" val="53054842"/>
              </p:ext>
            </p:extLst>
          </p:nvPr>
        </p:nvGraphicFramePr>
        <p:xfrm>
          <a:off x="377679" y="1911252"/>
          <a:ext cx="7704136" cy="4603422"/>
        </p:xfrm>
        <a:graphic>
          <a:graphicData uri="http://schemas.openxmlformats.org/drawingml/2006/table">
            <a:tbl>
              <a:tblPr firstRow="1" bandRow="1">
                <a:tableStyleId>{5C22544A-7EE6-4342-B048-85BDC9FD1C3A}</a:tableStyleId>
              </a:tblPr>
              <a:tblGrid>
                <a:gridCol w="1926034">
                  <a:extLst>
                    <a:ext uri="{9D8B030D-6E8A-4147-A177-3AD203B41FA5}">
                      <a16:colId xmlns:a16="http://schemas.microsoft.com/office/drawing/2014/main" val="779262964"/>
                    </a:ext>
                  </a:extLst>
                </a:gridCol>
                <a:gridCol w="1926034">
                  <a:extLst>
                    <a:ext uri="{9D8B030D-6E8A-4147-A177-3AD203B41FA5}">
                      <a16:colId xmlns:a16="http://schemas.microsoft.com/office/drawing/2014/main" val="2520971934"/>
                    </a:ext>
                  </a:extLst>
                </a:gridCol>
                <a:gridCol w="1926034">
                  <a:extLst>
                    <a:ext uri="{9D8B030D-6E8A-4147-A177-3AD203B41FA5}">
                      <a16:colId xmlns:a16="http://schemas.microsoft.com/office/drawing/2014/main" val="2642810858"/>
                    </a:ext>
                  </a:extLst>
                </a:gridCol>
                <a:gridCol w="1926034">
                  <a:extLst>
                    <a:ext uri="{9D8B030D-6E8A-4147-A177-3AD203B41FA5}">
                      <a16:colId xmlns:a16="http://schemas.microsoft.com/office/drawing/2014/main" val="2457686771"/>
                    </a:ext>
                  </a:extLst>
                </a:gridCol>
              </a:tblGrid>
              <a:tr h="369331">
                <a:tc>
                  <a:txBody>
                    <a:bodyPr/>
                    <a:lstStyle/>
                    <a:p>
                      <a:pPr algn="l" fontAlgn="b"/>
                      <a:r>
                        <a:rPr lang="en-ZA" sz="1100" b="1" i="0" u="none" strike="noStrike" dirty="0">
                          <a:solidFill>
                            <a:srgbClr val="000000"/>
                          </a:solidFill>
                          <a:effectLst/>
                          <a:latin typeface="Arial" panose="020B0604020202020204" pitchFamily="34" charset="0"/>
                        </a:rPr>
                        <a:t> BUDGET PER VOTE </a:t>
                      </a:r>
                    </a:p>
                  </a:txBody>
                  <a:tcPr marL="3810" marR="3810" marT="3810" marB="0" anchor="b"/>
                </a:tc>
                <a:tc>
                  <a:txBody>
                    <a:bodyPr/>
                    <a:lstStyle/>
                    <a:p>
                      <a:pPr algn="l" fontAlgn="b"/>
                      <a:r>
                        <a:rPr lang="en-ZA" sz="1100" b="1" i="0" u="none" strike="noStrike" dirty="0">
                          <a:solidFill>
                            <a:srgbClr val="000000"/>
                          </a:solidFill>
                          <a:effectLst/>
                          <a:latin typeface="Arial" panose="020B0604020202020204" pitchFamily="34" charset="0"/>
                        </a:rPr>
                        <a:t> BUDGET </a:t>
                      </a:r>
                    </a:p>
                    <a:p>
                      <a:pPr algn="l" fontAlgn="b"/>
                      <a:r>
                        <a:rPr lang="en-ZA" sz="1100" b="1" i="0" u="none" strike="noStrike" dirty="0">
                          <a:solidFill>
                            <a:srgbClr val="000000"/>
                          </a:solidFill>
                          <a:effectLst/>
                          <a:latin typeface="Arial" panose="020B0604020202020204" pitchFamily="34" charset="0"/>
                        </a:rPr>
                        <a:t>2020/2021 </a:t>
                      </a:r>
                    </a:p>
                  </a:txBody>
                  <a:tcPr marL="3810" marR="3810" marT="3810" marB="0" anchor="b"/>
                </a:tc>
                <a:tc>
                  <a:txBody>
                    <a:bodyPr/>
                    <a:lstStyle/>
                    <a:p>
                      <a:pPr algn="l" fontAlgn="b"/>
                      <a:r>
                        <a:rPr lang="en-ZA" sz="1100" b="1" i="0" u="none" strike="noStrike" dirty="0">
                          <a:solidFill>
                            <a:srgbClr val="000000"/>
                          </a:solidFill>
                          <a:effectLst/>
                          <a:latin typeface="Arial" panose="020B0604020202020204" pitchFamily="34" charset="0"/>
                        </a:rPr>
                        <a:t> BUDGET</a:t>
                      </a:r>
                    </a:p>
                    <a:p>
                      <a:pPr algn="l" fontAlgn="b"/>
                      <a:r>
                        <a:rPr lang="en-ZA" sz="1100" b="1" i="0" u="none" strike="noStrike" dirty="0">
                          <a:solidFill>
                            <a:srgbClr val="000000"/>
                          </a:solidFill>
                          <a:effectLst/>
                          <a:latin typeface="Arial" panose="020B0604020202020204" pitchFamily="34" charset="0"/>
                        </a:rPr>
                        <a:t> 2021/2022 </a:t>
                      </a:r>
                    </a:p>
                  </a:txBody>
                  <a:tcPr marL="3810" marR="3810" marT="3810" marB="0" anchor="b"/>
                </a:tc>
                <a:tc>
                  <a:txBody>
                    <a:bodyPr/>
                    <a:lstStyle/>
                    <a:p>
                      <a:pPr algn="l" fontAlgn="b"/>
                      <a:r>
                        <a:rPr lang="en-ZA" sz="1100" b="1" i="0" u="none" strike="noStrike" dirty="0">
                          <a:solidFill>
                            <a:srgbClr val="000000"/>
                          </a:solidFill>
                          <a:effectLst/>
                          <a:latin typeface="Arial" panose="020B0604020202020204" pitchFamily="34" charset="0"/>
                        </a:rPr>
                        <a:t> BUDGET </a:t>
                      </a:r>
                    </a:p>
                    <a:p>
                      <a:pPr algn="l" fontAlgn="b"/>
                      <a:r>
                        <a:rPr lang="en-ZA" sz="1100" b="1" i="0" u="none" strike="noStrike" dirty="0">
                          <a:solidFill>
                            <a:srgbClr val="000000"/>
                          </a:solidFill>
                          <a:effectLst/>
                          <a:latin typeface="Arial" panose="020B0604020202020204" pitchFamily="34" charset="0"/>
                        </a:rPr>
                        <a:t>2022/2023 </a:t>
                      </a:r>
                    </a:p>
                  </a:txBody>
                  <a:tcPr marL="3810" marR="3810" marT="3810" marB="0" anchor="b"/>
                </a:tc>
                <a:extLst>
                  <a:ext uri="{0D108BD9-81ED-4DB2-BD59-A6C34878D82A}">
                    <a16:rowId xmlns:a16="http://schemas.microsoft.com/office/drawing/2014/main" val="3834917208"/>
                  </a:ext>
                </a:extLst>
              </a:tr>
              <a:tr h="369331">
                <a:tc>
                  <a:txBody>
                    <a:bodyPr/>
                    <a:lstStyle/>
                    <a:p>
                      <a:pPr algn="l" fontAlgn="b"/>
                      <a:r>
                        <a:rPr lang="en-ZA" sz="1100" b="0" i="0" u="none" strike="noStrike" dirty="0">
                          <a:solidFill>
                            <a:srgbClr val="000000"/>
                          </a:solidFill>
                          <a:effectLst/>
                          <a:latin typeface="Arial" panose="020B0604020202020204" pitchFamily="34" charset="0"/>
                        </a:rPr>
                        <a:t>Corporate Services</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103 179 220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75 312 097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19 769 472 </a:t>
                      </a:r>
                    </a:p>
                  </a:txBody>
                  <a:tcPr marL="3810" marR="3810" marT="3810" marB="0" anchor="b"/>
                </a:tc>
                <a:extLst>
                  <a:ext uri="{0D108BD9-81ED-4DB2-BD59-A6C34878D82A}">
                    <a16:rowId xmlns:a16="http://schemas.microsoft.com/office/drawing/2014/main" val="3732116783"/>
                  </a:ext>
                </a:extLst>
              </a:tr>
              <a:tr h="369331">
                <a:tc>
                  <a:txBody>
                    <a:bodyPr/>
                    <a:lstStyle/>
                    <a:p>
                      <a:pPr algn="l" fontAlgn="b"/>
                      <a:r>
                        <a:rPr lang="en-ZA" sz="1100" b="0" i="0" u="none" strike="noStrike">
                          <a:solidFill>
                            <a:srgbClr val="000000"/>
                          </a:solidFill>
                          <a:effectLst/>
                          <a:latin typeface="Arial" panose="020B0604020202020204" pitchFamily="34" charset="0"/>
                        </a:rPr>
                        <a:t>Planning &amp; Dev</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53 576 122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82 813 718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77 640 247 </a:t>
                      </a:r>
                    </a:p>
                  </a:txBody>
                  <a:tcPr marL="3810" marR="3810" marT="3810" marB="0" anchor="b"/>
                </a:tc>
                <a:extLst>
                  <a:ext uri="{0D108BD9-81ED-4DB2-BD59-A6C34878D82A}">
                    <a16:rowId xmlns:a16="http://schemas.microsoft.com/office/drawing/2014/main" val="1486075575"/>
                  </a:ext>
                </a:extLst>
              </a:tr>
              <a:tr h="369331">
                <a:tc>
                  <a:txBody>
                    <a:bodyPr/>
                    <a:lstStyle/>
                    <a:p>
                      <a:pPr algn="l" fontAlgn="b"/>
                      <a:r>
                        <a:rPr lang="en-ZA" sz="1100" b="0" i="0" u="none" strike="noStrike">
                          <a:solidFill>
                            <a:srgbClr val="000000"/>
                          </a:solidFill>
                          <a:effectLst/>
                          <a:latin typeface="Arial" panose="020B0604020202020204" pitchFamily="34" charset="0"/>
                        </a:rPr>
                        <a:t> Comm. &amp; Social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3 918 395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32 560 000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31 000 000 </a:t>
                      </a:r>
                    </a:p>
                  </a:txBody>
                  <a:tcPr marL="3810" marR="3810" marT="3810" marB="0" anchor="b"/>
                </a:tc>
                <a:extLst>
                  <a:ext uri="{0D108BD9-81ED-4DB2-BD59-A6C34878D82A}">
                    <a16:rowId xmlns:a16="http://schemas.microsoft.com/office/drawing/2014/main" val="4154921502"/>
                  </a:ext>
                </a:extLst>
              </a:tr>
              <a:tr h="369331">
                <a:tc>
                  <a:txBody>
                    <a:bodyPr/>
                    <a:lstStyle/>
                    <a:p>
                      <a:pPr algn="l" fontAlgn="b"/>
                      <a:r>
                        <a:rPr lang="en-ZA" sz="1100" b="0" i="0" u="none" strike="noStrike">
                          <a:solidFill>
                            <a:srgbClr val="000000"/>
                          </a:solidFill>
                          <a:effectLst/>
                          <a:latin typeface="Arial" panose="020B0604020202020204" pitchFamily="34" charset="0"/>
                        </a:rPr>
                        <a:t>Housing</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211 265 482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123 000 000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123 223 651 </a:t>
                      </a:r>
                    </a:p>
                  </a:txBody>
                  <a:tcPr marL="3810" marR="3810" marT="3810" marB="0" anchor="b"/>
                </a:tc>
                <a:extLst>
                  <a:ext uri="{0D108BD9-81ED-4DB2-BD59-A6C34878D82A}">
                    <a16:rowId xmlns:a16="http://schemas.microsoft.com/office/drawing/2014/main" val="362456009"/>
                  </a:ext>
                </a:extLst>
              </a:tr>
              <a:tr h="170752">
                <a:tc>
                  <a:txBody>
                    <a:bodyPr/>
                    <a:lstStyle/>
                    <a:p>
                      <a:pPr algn="l" fontAlgn="b"/>
                      <a:r>
                        <a:rPr lang="en-ZA" sz="1100" b="0" i="0" u="none" strike="noStrike">
                          <a:solidFill>
                            <a:srgbClr val="000000"/>
                          </a:solidFill>
                          <a:effectLst/>
                          <a:latin typeface="Arial" panose="020B0604020202020204" pitchFamily="34" charset="0"/>
                        </a:rPr>
                        <a:t>Metro Police</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6 690 000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3 000 000 </a:t>
                      </a:r>
                    </a:p>
                  </a:txBody>
                  <a:tcPr marL="3810" marR="3810" marT="3810" marB="0" anchor="b"/>
                </a:tc>
                <a:extLst>
                  <a:ext uri="{0D108BD9-81ED-4DB2-BD59-A6C34878D82A}">
                    <a16:rowId xmlns:a16="http://schemas.microsoft.com/office/drawing/2014/main" val="2226237592"/>
                  </a:ext>
                </a:extLst>
              </a:tr>
              <a:tr h="369331">
                <a:tc>
                  <a:txBody>
                    <a:bodyPr/>
                    <a:lstStyle/>
                    <a:p>
                      <a:pPr algn="l" fontAlgn="b"/>
                      <a:r>
                        <a:rPr lang="en-ZA" sz="1100" b="0" i="0" u="none" strike="noStrike">
                          <a:solidFill>
                            <a:srgbClr val="000000"/>
                          </a:solidFill>
                          <a:effectLst/>
                          <a:latin typeface="Arial" panose="020B0604020202020204" pitchFamily="34" charset="0"/>
                        </a:rPr>
                        <a:t>Sport &amp; Recreation</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9 918 667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3 650 010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1 788 186 </a:t>
                      </a:r>
                    </a:p>
                  </a:txBody>
                  <a:tcPr marL="3810" marR="3810" marT="3810" marB="0" anchor="b"/>
                </a:tc>
                <a:extLst>
                  <a:ext uri="{0D108BD9-81ED-4DB2-BD59-A6C34878D82A}">
                    <a16:rowId xmlns:a16="http://schemas.microsoft.com/office/drawing/2014/main" val="3534902306"/>
                  </a:ext>
                </a:extLst>
              </a:tr>
              <a:tr h="369331">
                <a:tc>
                  <a:txBody>
                    <a:bodyPr/>
                    <a:lstStyle/>
                    <a:p>
                      <a:pPr algn="l" fontAlgn="b"/>
                      <a:r>
                        <a:rPr lang="en-ZA" sz="1100" b="0" i="0" u="none" strike="noStrike">
                          <a:solidFill>
                            <a:srgbClr val="000000"/>
                          </a:solidFill>
                          <a:effectLst/>
                          <a:latin typeface="Arial" panose="020B0604020202020204" pitchFamily="34" charset="0"/>
                        </a:rPr>
                        <a:t>Waste Water Man</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129 146 720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94 345 890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103 076 001 </a:t>
                      </a:r>
                    </a:p>
                  </a:txBody>
                  <a:tcPr marL="3810" marR="3810" marT="3810" marB="0" anchor="b"/>
                </a:tc>
                <a:extLst>
                  <a:ext uri="{0D108BD9-81ED-4DB2-BD59-A6C34878D82A}">
                    <a16:rowId xmlns:a16="http://schemas.microsoft.com/office/drawing/2014/main" val="1428721562"/>
                  </a:ext>
                </a:extLst>
              </a:tr>
              <a:tr h="369331">
                <a:tc>
                  <a:txBody>
                    <a:bodyPr/>
                    <a:lstStyle/>
                    <a:p>
                      <a:pPr algn="l" fontAlgn="b"/>
                      <a:r>
                        <a:rPr lang="en-ZA" sz="1100" b="0" i="0" u="none" strike="noStrike">
                          <a:solidFill>
                            <a:srgbClr val="000000"/>
                          </a:solidFill>
                          <a:effectLst/>
                          <a:latin typeface="Arial" panose="020B0604020202020204" pitchFamily="34" charset="0"/>
                        </a:rPr>
                        <a:t>Waste Management</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9 000 272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5 000 000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 </a:t>
                      </a:r>
                    </a:p>
                  </a:txBody>
                  <a:tcPr marL="3810" marR="3810" marT="3810" marB="0" anchor="b"/>
                </a:tc>
                <a:extLst>
                  <a:ext uri="{0D108BD9-81ED-4DB2-BD59-A6C34878D82A}">
                    <a16:rowId xmlns:a16="http://schemas.microsoft.com/office/drawing/2014/main" val="289587584"/>
                  </a:ext>
                </a:extLst>
              </a:tr>
              <a:tr h="369331">
                <a:tc>
                  <a:txBody>
                    <a:bodyPr/>
                    <a:lstStyle/>
                    <a:p>
                      <a:pPr algn="l" fontAlgn="b"/>
                      <a:r>
                        <a:rPr lang="en-ZA" sz="1100" b="0" i="0" u="none" strike="noStrike">
                          <a:solidFill>
                            <a:srgbClr val="000000"/>
                          </a:solidFill>
                          <a:effectLst/>
                          <a:latin typeface="Arial" panose="020B0604020202020204" pitchFamily="34" charset="0"/>
                        </a:rPr>
                        <a:t>Road Transport</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316 007 681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272 873 520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240 495 733 </a:t>
                      </a:r>
                    </a:p>
                  </a:txBody>
                  <a:tcPr marL="3810" marR="3810" marT="3810" marB="0" anchor="b"/>
                </a:tc>
                <a:extLst>
                  <a:ext uri="{0D108BD9-81ED-4DB2-BD59-A6C34878D82A}">
                    <a16:rowId xmlns:a16="http://schemas.microsoft.com/office/drawing/2014/main" val="2394002534"/>
                  </a:ext>
                </a:extLst>
              </a:tr>
              <a:tr h="369331">
                <a:tc>
                  <a:txBody>
                    <a:bodyPr/>
                    <a:lstStyle/>
                    <a:p>
                      <a:pPr algn="l" fontAlgn="b"/>
                      <a:r>
                        <a:rPr lang="en-ZA" sz="1100" b="0" i="0" u="none" strike="noStrike">
                          <a:solidFill>
                            <a:srgbClr val="000000"/>
                          </a:solidFill>
                          <a:effectLst/>
                          <a:latin typeface="Arial" panose="020B0604020202020204" pitchFamily="34" charset="0"/>
                        </a:rPr>
                        <a:t>Water</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131 116 854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100 676 842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135 364 864 </a:t>
                      </a:r>
                    </a:p>
                  </a:txBody>
                  <a:tcPr marL="3810" marR="3810" marT="3810" marB="0" anchor="b"/>
                </a:tc>
                <a:extLst>
                  <a:ext uri="{0D108BD9-81ED-4DB2-BD59-A6C34878D82A}">
                    <a16:rowId xmlns:a16="http://schemas.microsoft.com/office/drawing/2014/main" val="3000829678"/>
                  </a:ext>
                </a:extLst>
              </a:tr>
              <a:tr h="369331">
                <a:tc>
                  <a:txBody>
                    <a:bodyPr/>
                    <a:lstStyle/>
                    <a:p>
                      <a:pPr algn="l" fontAlgn="b"/>
                      <a:r>
                        <a:rPr lang="en-ZA" sz="1100" b="0" i="0" u="none" strike="noStrike">
                          <a:solidFill>
                            <a:srgbClr val="000000"/>
                          </a:solidFill>
                          <a:effectLst/>
                          <a:latin typeface="Arial" panose="020B0604020202020204" pitchFamily="34" charset="0"/>
                        </a:rPr>
                        <a:t>Electricity Distr</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169 432 826 </a:t>
                      </a:r>
                    </a:p>
                  </a:txBody>
                  <a:tcPr marL="3810" marR="3810" marT="3810" marB="0" anchor="b"/>
                </a:tc>
                <a:tc>
                  <a:txBody>
                    <a:bodyPr/>
                    <a:lstStyle/>
                    <a:p>
                      <a:pPr algn="l" fontAlgn="b"/>
                      <a:r>
                        <a:rPr lang="en-ZA" sz="1100" b="0" i="0" u="none" strike="noStrike">
                          <a:solidFill>
                            <a:srgbClr val="000000"/>
                          </a:solidFill>
                          <a:effectLst/>
                          <a:latin typeface="Arial" panose="020B0604020202020204" pitchFamily="34" charset="0"/>
                        </a:rPr>
                        <a:t>         151 414 087 </a:t>
                      </a:r>
                    </a:p>
                  </a:txBody>
                  <a:tcPr marL="3810" marR="3810" marT="3810" marB="0" anchor="b"/>
                </a:tc>
                <a:tc>
                  <a:txBody>
                    <a:bodyPr/>
                    <a:lstStyle/>
                    <a:p>
                      <a:pPr algn="l" fontAlgn="b"/>
                      <a:r>
                        <a:rPr lang="en-ZA" sz="1100" b="0" i="0" u="none" strike="noStrike" dirty="0">
                          <a:solidFill>
                            <a:srgbClr val="000000"/>
                          </a:solidFill>
                          <a:effectLst/>
                          <a:latin typeface="Arial" panose="020B0604020202020204" pitchFamily="34" charset="0"/>
                        </a:rPr>
                        <a:t>         156 689 873 </a:t>
                      </a:r>
                    </a:p>
                  </a:txBody>
                  <a:tcPr marL="3810" marR="3810" marT="3810" marB="0" anchor="b"/>
                </a:tc>
                <a:extLst>
                  <a:ext uri="{0D108BD9-81ED-4DB2-BD59-A6C34878D82A}">
                    <a16:rowId xmlns:a16="http://schemas.microsoft.com/office/drawing/2014/main" val="853064491"/>
                  </a:ext>
                </a:extLst>
              </a:tr>
              <a:tr h="369331">
                <a:tc>
                  <a:txBody>
                    <a:bodyPr/>
                    <a:lstStyle/>
                    <a:p>
                      <a:pPr algn="l" fontAlgn="b"/>
                      <a:r>
                        <a:rPr lang="en-ZA" sz="1100" b="1" i="0" u="none" strike="noStrike">
                          <a:solidFill>
                            <a:srgbClr val="000000"/>
                          </a:solidFill>
                          <a:effectLst/>
                          <a:latin typeface="Arial" panose="020B0604020202020204" pitchFamily="34" charset="0"/>
                        </a:rPr>
                        <a:t> Total </a:t>
                      </a:r>
                    </a:p>
                  </a:txBody>
                  <a:tcPr marL="3810" marR="3810" marT="3810" marB="0" anchor="b"/>
                </a:tc>
                <a:tc>
                  <a:txBody>
                    <a:bodyPr/>
                    <a:lstStyle/>
                    <a:p>
                      <a:pPr algn="l" fontAlgn="b"/>
                      <a:r>
                        <a:rPr lang="en-ZA" sz="1100" b="1" i="0" u="none" strike="noStrike">
                          <a:solidFill>
                            <a:srgbClr val="000000"/>
                          </a:solidFill>
                          <a:effectLst/>
                          <a:latin typeface="Arial" panose="020B0604020202020204" pitchFamily="34" charset="0"/>
                        </a:rPr>
                        <a:t>      1 136 562 240 </a:t>
                      </a:r>
                    </a:p>
                  </a:txBody>
                  <a:tcPr marL="3810" marR="3810" marT="3810" marB="0" anchor="b"/>
                </a:tc>
                <a:tc>
                  <a:txBody>
                    <a:bodyPr/>
                    <a:lstStyle/>
                    <a:p>
                      <a:pPr algn="l" fontAlgn="b"/>
                      <a:r>
                        <a:rPr lang="en-ZA" sz="1100" b="1" i="0" u="none" strike="noStrike">
                          <a:solidFill>
                            <a:srgbClr val="000000"/>
                          </a:solidFill>
                          <a:effectLst/>
                          <a:latin typeface="Arial" panose="020B0604020202020204" pitchFamily="34" charset="0"/>
                        </a:rPr>
                        <a:t>         948 336 163 </a:t>
                      </a:r>
                    </a:p>
                  </a:txBody>
                  <a:tcPr marL="3810" marR="3810" marT="3810" marB="0" anchor="b"/>
                </a:tc>
                <a:tc>
                  <a:txBody>
                    <a:bodyPr/>
                    <a:lstStyle/>
                    <a:p>
                      <a:pPr algn="l" fontAlgn="b"/>
                      <a:r>
                        <a:rPr lang="en-ZA" sz="1100" b="1" i="0" u="none" strike="noStrike" dirty="0">
                          <a:solidFill>
                            <a:srgbClr val="000000"/>
                          </a:solidFill>
                          <a:effectLst/>
                          <a:latin typeface="Arial" panose="020B0604020202020204" pitchFamily="34" charset="0"/>
                        </a:rPr>
                        <a:t>         892 048 027 </a:t>
                      </a:r>
                    </a:p>
                  </a:txBody>
                  <a:tcPr marL="3810" marR="3810" marT="3810" marB="0" anchor="b"/>
                </a:tc>
                <a:extLst>
                  <a:ext uri="{0D108BD9-81ED-4DB2-BD59-A6C34878D82A}">
                    <a16:rowId xmlns:a16="http://schemas.microsoft.com/office/drawing/2014/main" val="3749245559"/>
                  </a:ext>
                </a:extLst>
              </a:tr>
            </a:tbl>
          </a:graphicData>
        </a:graphic>
      </p:graphicFrame>
      <p:pic>
        <p:nvPicPr>
          <p:cNvPr id="6" name="Picture 1">
            <a:extLst>
              <a:ext uri="{FF2B5EF4-FFF2-40B4-BE49-F238E27FC236}">
                <a16:creationId xmlns:a16="http://schemas.microsoft.com/office/drawing/2014/main" id="{B9DCABBA-4E75-4E7B-989A-02CA11708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9F4A-F325-40E9-877C-43D1F01170DC}"/>
              </a:ext>
            </a:extLst>
          </p:cNvPr>
          <p:cNvSpPr>
            <a:spLocks noGrp="1"/>
          </p:cNvSpPr>
          <p:nvPr>
            <p:ph type="title"/>
          </p:nvPr>
        </p:nvSpPr>
        <p:spPr/>
        <p:txBody>
          <a:bodyPr/>
          <a:lstStyle/>
          <a:p>
            <a:pPr algn="l">
              <a:defRPr/>
            </a:pPr>
            <a:r>
              <a:rPr lang="en-ZA" sz="2400" b="1" kern="1200" dirty="0">
                <a:solidFill>
                  <a:schemeClr val="bg1"/>
                </a:solidFill>
                <a:latin typeface="Franklin Gothic Medium" panose="020B0603020102020204" pitchFamily="34" charset="0"/>
                <a:ea typeface="+mn-ea"/>
              </a:rPr>
              <a:t>Capex per asset class</a:t>
            </a:r>
          </a:p>
        </p:txBody>
      </p:sp>
      <p:sp>
        <p:nvSpPr>
          <p:cNvPr id="45060" name="Slide Number Placeholder 3">
            <a:extLst>
              <a:ext uri="{FF2B5EF4-FFF2-40B4-BE49-F238E27FC236}">
                <a16:creationId xmlns:a16="http://schemas.microsoft.com/office/drawing/2014/main" id="{76B3402D-7728-484D-9C34-3FE319D9E2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272CF4-B18C-4B8D-8432-35EE875D2831}" type="slidenum">
              <a:rPr lang="en-US" altLang="en-US" smtClean="0">
                <a:solidFill>
                  <a:srgbClr val="FFFFFF"/>
                </a:solidFill>
              </a:rPr>
              <a:pPr/>
              <a:t>52</a:t>
            </a:fld>
            <a:endParaRPr lang="en-US" altLang="en-US">
              <a:solidFill>
                <a:srgbClr val="FFFFFF"/>
              </a:solidFill>
            </a:endParaRPr>
          </a:p>
        </p:txBody>
      </p:sp>
      <p:pic>
        <p:nvPicPr>
          <p:cNvPr id="5" name="Picture 1">
            <a:extLst>
              <a:ext uri="{FF2B5EF4-FFF2-40B4-BE49-F238E27FC236}">
                <a16:creationId xmlns:a16="http://schemas.microsoft.com/office/drawing/2014/main" id="{B603C63A-3440-4028-9E8F-DE430D357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8ABC783-C746-4C43-9273-D343F29E8BC7}"/>
              </a:ext>
            </a:extLst>
          </p:cNvPr>
          <p:cNvPicPr>
            <a:picLocks noChangeAspect="1"/>
          </p:cNvPicPr>
          <p:nvPr/>
        </p:nvPicPr>
        <p:blipFill>
          <a:blip r:embed="rId3"/>
          <a:stretch>
            <a:fillRect/>
          </a:stretch>
        </p:blipFill>
        <p:spPr>
          <a:xfrm>
            <a:off x="164855" y="1410241"/>
            <a:ext cx="8799633" cy="533112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a:extLst>
              <a:ext uri="{FF2B5EF4-FFF2-40B4-BE49-F238E27FC236}">
                <a16:creationId xmlns:a16="http://schemas.microsoft.com/office/drawing/2014/main" id="{2CE0A837-DD27-4030-9C2C-86C3DF2EB282}"/>
              </a:ext>
            </a:extLst>
          </p:cNvPr>
          <p:cNvSpPr txBox="1">
            <a:spLocks noChangeArrowheads="1"/>
          </p:cNvSpPr>
          <p:nvPr/>
        </p:nvSpPr>
        <p:spPr bwMode="auto">
          <a:xfrm>
            <a:off x="251520" y="559407"/>
            <a:ext cx="903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ZA" altLang="en-US" sz="2400" b="1" dirty="0">
                <a:solidFill>
                  <a:schemeClr val="bg1"/>
                </a:solidFill>
              </a:rPr>
              <a:t>Summary of capital budget per Asset Class</a:t>
            </a:r>
          </a:p>
        </p:txBody>
      </p:sp>
      <p:pic>
        <p:nvPicPr>
          <p:cNvPr id="4" name="Picture 1">
            <a:extLst>
              <a:ext uri="{FF2B5EF4-FFF2-40B4-BE49-F238E27FC236}">
                <a16:creationId xmlns:a16="http://schemas.microsoft.com/office/drawing/2014/main" id="{719CA43F-1FF9-4BBF-B76F-B15A7F580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9315B6CA-1181-4D14-8617-A59F20325807}"/>
              </a:ext>
            </a:extLst>
          </p:cNvPr>
          <p:cNvGraphicFramePr>
            <a:graphicFrameLocks noChangeAspect="1"/>
          </p:cNvGraphicFramePr>
          <p:nvPr>
            <p:extLst>
              <p:ext uri="{D42A27DB-BD31-4B8C-83A1-F6EECF244321}">
                <p14:modId xmlns:p14="http://schemas.microsoft.com/office/powerpoint/2010/main" val="2014056486"/>
              </p:ext>
            </p:extLst>
          </p:nvPr>
        </p:nvGraphicFramePr>
        <p:xfrm>
          <a:off x="260947" y="1684226"/>
          <a:ext cx="7992888" cy="4797722"/>
        </p:xfrm>
        <a:graphic>
          <a:graphicData uri="http://schemas.openxmlformats.org/presentationml/2006/ole">
            <mc:AlternateContent xmlns:mc="http://schemas.openxmlformats.org/markup-compatibility/2006">
              <mc:Choice xmlns:v="urn:schemas-microsoft-com:vml" Requires="v">
                <p:oleObj spid="_x0000_s2063" name="Worksheet" r:id="rId5" imgW="5448201" imgH="3985121" progId="Excel.Sheet.8">
                  <p:embed/>
                </p:oleObj>
              </mc:Choice>
              <mc:Fallback>
                <p:oleObj name="Worksheet" r:id="rId5" imgW="5448201" imgH="3985121" progId="Excel.Sheet.8">
                  <p:embed/>
                  <p:pic>
                    <p:nvPicPr>
                      <p:cNvPr id="0" name=""/>
                      <p:cNvPicPr/>
                      <p:nvPr/>
                    </p:nvPicPr>
                    <p:blipFill>
                      <a:blip r:embed="rId6"/>
                      <a:stretch>
                        <a:fillRect/>
                      </a:stretch>
                    </p:blipFill>
                    <p:spPr>
                      <a:xfrm>
                        <a:off x="260947" y="1684226"/>
                        <a:ext cx="7992888" cy="4797722"/>
                      </a:xfrm>
                      <a:prstGeom prst="rect">
                        <a:avLst/>
                      </a:prstGeom>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F6EEAC07-62F2-4D2A-8A2D-56C3581B46C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AB32764B-6E9B-42FE-B31A-FDBDD00FB8FC}" type="slidenum">
              <a:rPr lang="en-US" altLang="en-US" sz="1000" smtClean="0">
                <a:solidFill>
                  <a:srgbClr val="FFFFFF"/>
                </a:solidFill>
              </a:rPr>
              <a:pPr>
                <a:spcBef>
                  <a:spcPct val="0"/>
                </a:spcBef>
                <a:buClrTx/>
                <a:buSzTx/>
                <a:buFontTx/>
                <a:buNone/>
              </a:pPr>
              <a:t>54</a:t>
            </a:fld>
            <a:endParaRPr lang="en-US" altLang="en-US" sz="1000">
              <a:solidFill>
                <a:srgbClr val="FFFFFF"/>
              </a:solidFill>
            </a:endParaRPr>
          </a:p>
        </p:txBody>
      </p:sp>
      <p:sp>
        <p:nvSpPr>
          <p:cNvPr id="5" name="Flowchart: Predefined Process 4">
            <a:extLst>
              <a:ext uri="{FF2B5EF4-FFF2-40B4-BE49-F238E27FC236}">
                <a16:creationId xmlns:a16="http://schemas.microsoft.com/office/drawing/2014/main" id="{F4680A82-38EA-4900-BD2F-6D191B5E1ABA}"/>
              </a:ext>
            </a:extLst>
          </p:cNvPr>
          <p:cNvSpPr/>
          <p:nvPr/>
        </p:nvSpPr>
        <p:spPr>
          <a:xfrm>
            <a:off x="0" y="2348880"/>
            <a:ext cx="9144000" cy="936104"/>
          </a:xfrm>
          <a:prstGeom prst="flowChartPredefinedProcess">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a typeface="Osaka" pitchFamily="1" charset="-128"/>
              </a:rPr>
              <a:t> Section 5: Progress with implementation of </a:t>
            </a:r>
            <a:r>
              <a:rPr lang="en-US" sz="2000" b="1" dirty="0" err="1">
                <a:solidFill>
                  <a:schemeClr val="bg1"/>
                </a:solidFill>
                <a:ea typeface="Osaka" pitchFamily="1" charset="-128"/>
              </a:rPr>
              <a:t>mSCOA</a:t>
            </a:r>
            <a:endParaRPr lang="en-US" sz="2000" b="1" dirty="0">
              <a:solidFill>
                <a:schemeClr val="bg1"/>
              </a:solidFill>
              <a:ea typeface="Osaka" pitchFamily="1" charset="-128"/>
            </a:endParaRPr>
          </a:p>
        </p:txBody>
      </p:sp>
      <p:pic>
        <p:nvPicPr>
          <p:cNvPr id="4" name="Picture 1">
            <a:extLst>
              <a:ext uri="{FF2B5EF4-FFF2-40B4-BE49-F238E27FC236}">
                <a16:creationId xmlns:a16="http://schemas.microsoft.com/office/drawing/2014/main" id="{E0569F7F-C660-4978-BC40-55A80813D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585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 indent="0">
              <a:buNone/>
            </a:pPr>
            <a:endParaRPr lang="en-ZA" dirty="0">
              <a:solidFill>
                <a:schemeClr val="tx1"/>
              </a:solidFill>
            </a:endParaRPr>
          </a:p>
          <a:p>
            <a:pPr marL="502920" indent="-457200">
              <a:buFont typeface="+mj-lt"/>
              <a:buAutoNum type="arabicPeriod"/>
            </a:pPr>
            <a:r>
              <a:rPr lang="en-ZA" dirty="0">
                <a:solidFill>
                  <a:schemeClr val="tx1"/>
                </a:solidFill>
              </a:rPr>
              <a:t>The Metro has embraced and adopted the new performance reforms at all levels, as articulated in the MFMA Circular No 88.</a:t>
            </a:r>
          </a:p>
          <a:p>
            <a:pPr marL="502920" indent="-457200">
              <a:buFont typeface="+mj-lt"/>
              <a:buAutoNum type="arabicPeriod"/>
            </a:pPr>
            <a:endParaRPr lang="en-ZA" dirty="0">
              <a:solidFill>
                <a:schemeClr val="tx1"/>
              </a:solidFill>
            </a:endParaRPr>
          </a:p>
          <a:p>
            <a:pPr marL="502920" indent="-457200">
              <a:buFont typeface="+mj-lt"/>
              <a:buAutoNum type="arabicPeriod"/>
            </a:pPr>
            <a:r>
              <a:rPr lang="en-ZA" dirty="0" err="1">
                <a:solidFill>
                  <a:schemeClr val="tx1"/>
                </a:solidFill>
              </a:rPr>
              <a:t>Mangaung</a:t>
            </a:r>
            <a:r>
              <a:rPr lang="en-ZA" dirty="0">
                <a:solidFill>
                  <a:schemeClr val="tx1"/>
                </a:solidFill>
              </a:rPr>
              <a:t> Metro’s budgeting and reporting systems are MSCOA compliant                                                                                                                                      </a:t>
            </a:r>
          </a:p>
        </p:txBody>
      </p:sp>
      <p:sp>
        <p:nvSpPr>
          <p:cNvPr id="3" name="Slide Number Placeholder 2"/>
          <p:cNvSpPr>
            <a:spLocks noGrp="1"/>
          </p:cNvSpPr>
          <p:nvPr>
            <p:ph type="sldNum" sz="quarter" idx="12"/>
          </p:nvPr>
        </p:nvSpPr>
        <p:spPr/>
        <p:txBody>
          <a:bodyPr/>
          <a:lstStyle/>
          <a:p>
            <a:fld id="{7CC3F245-7B9E-4B99-9328-695706E016BD}" type="slidenum">
              <a:rPr lang="en-ZA" smtClean="0">
                <a:solidFill>
                  <a:srgbClr val="D2533C"/>
                </a:solidFill>
              </a:rPr>
              <a:pPr/>
              <a:t>55</a:t>
            </a:fld>
            <a:endParaRPr lang="en-ZA">
              <a:solidFill>
                <a:srgbClr val="D2533C"/>
              </a:solidFill>
            </a:endParaRPr>
          </a:p>
        </p:txBody>
      </p:sp>
      <p:grpSp>
        <p:nvGrpSpPr>
          <p:cNvPr id="7" name="Group 13"/>
          <p:cNvGrpSpPr/>
          <p:nvPr/>
        </p:nvGrpSpPr>
        <p:grpSpPr>
          <a:xfrm>
            <a:off x="7092280" y="142852"/>
            <a:ext cx="1908876" cy="1263798"/>
            <a:chOff x="142875" y="4929188"/>
            <a:chExt cx="2571750" cy="1500187"/>
          </a:xfrm>
        </p:grpSpPr>
        <p:sp>
          <p:nvSpPr>
            <p:cNvPr id="8" name="Oval 7"/>
            <p:cNvSpPr/>
            <p:nvPr/>
          </p:nvSpPr>
          <p:spPr bwMode="auto">
            <a:xfrm>
              <a:off x="142875" y="4929188"/>
              <a:ext cx="2571750" cy="150018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10" name="Picture 9" descr="MMM-Logo.jpg"/>
            <p:cNvPicPr>
              <a:picLocks noChangeAspect="1"/>
            </p:cNvPicPr>
            <p:nvPr/>
          </p:nvPicPr>
          <p:blipFill>
            <a:blip r:embed="rId2" cstate="print"/>
            <a:srcRect/>
            <a:stretch>
              <a:fillRect/>
            </a:stretch>
          </p:blipFill>
          <p:spPr bwMode="auto">
            <a:xfrm>
              <a:off x="657225" y="5136110"/>
              <a:ext cx="1507027" cy="1048952"/>
            </a:xfrm>
            <a:prstGeom prst="rect">
              <a:avLst/>
            </a:prstGeom>
            <a:noFill/>
            <a:ln w="9525">
              <a:noFill/>
              <a:miter lim="800000"/>
              <a:headEnd/>
              <a:tailEnd/>
            </a:ln>
          </p:spPr>
        </p:pic>
      </p:grpSp>
      <p:sp>
        <p:nvSpPr>
          <p:cNvPr id="12" name="Rectangle 11"/>
          <p:cNvSpPr/>
          <p:nvPr/>
        </p:nvSpPr>
        <p:spPr>
          <a:xfrm>
            <a:off x="539552" y="528169"/>
            <a:ext cx="6696744" cy="830997"/>
          </a:xfrm>
          <a:prstGeom prst="rect">
            <a:avLst/>
          </a:prstGeom>
        </p:spPr>
        <p:txBody>
          <a:bodyPr wrap="square">
            <a:spAutoFit/>
          </a:bodyPr>
          <a:lstStyle/>
          <a:p>
            <a:pPr marL="58738">
              <a:spcBef>
                <a:spcPts val="600"/>
              </a:spcBef>
              <a:spcAft>
                <a:spcPts val="600"/>
              </a:spcAft>
              <a:buClr>
                <a:srgbClr val="000000"/>
              </a:buClr>
              <a:buSzPct val="100000"/>
            </a:pPr>
            <a:r>
              <a:rPr lang="en-ZA" b="1" dirty="0">
                <a:solidFill>
                  <a:schemeClr val="bg1"/>
                </a:solidFill>
                <a:effectLst>
                  <a:outerShdw blurRad="38100" dist="38100" dir="2700000" algn="tl">
                    <a:srgbClr val="000000">
                      <a:alpha val="43137"/>
                    </a:srgbClr>
                  </a:outerShdw>
                </a:effectLst>
                <a:latin typeface="BankGothic Md BT"/>
              </a:rPr>
              <a:t>MSCOA enabling alignment of planning, budgeting and reporting </a:t>
            </a:r>
          </a:p>
        </p:txBody>
      </p:sp>
    </p:spTree>
    <p:extLst>
      <p:ext uri="{BB962C8B-B14F-4D97-AF65-F5344CB8AC3E}">
        <p14:creationId xmlns:p14="http://schemas.microsoft.com/office/powerpoint/2010/main" val="214506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C75E0-D5D2-4C3E-81EF-B3F257342E9B}"/>
              </a:ext>
            </a:extLst>
          </p:cNvPr>
          <p:cNvSpPr/>
          <p:nvPr/>
        </p:nvSpPr>
        <p:spPr>
          <a:xfrm>
            <a:off x="-396552" y="703743"/>
            <a:ext cx="8099425" cy="2800767"/>
          </a:xfrm>
          <a:prstGeom prst="rect">
            <a:avLst/>
          </a:prstGeom>
        </p:spPr>
        <p:txBody>
          <a:bodyPr>
            <a:spAutoFit/>
          </a:bodyPr>
          <a:lstStyle/>
          <a:p>
            <a:pPr algn="ctr">
              <a:defRPr/>
            </a:pPr>
            <a:r>
              <a:rPr lang="xh-ZA" sz="8800" b="1" dirty="0">
                <a:solidFill>
                  <a:schemeClr val="bg1"/>
                </a:solidFill>
                <a:effectLst>
                  <a:outerShdw blurRad="38100" dist="38100" dir="2700000" algn="tl">
                    <a:srgbClr val="000000">
                      <a:alpha val="43137"/>
                    </a:srgbClr>
                  </a:outerShdw>
                </a:effectLst>
                <a:latin typeface="Century Gothic" panose="020B0502020202020204" pitchFamily="34" charset="0"/>
              </a:rPr>
              <a:t>THANK </a:t>
            </a:r>
          </a:p>
          <a:p>
            <a:pPr algn="ctr">
              <a:defRPr/>
            </a:pPr>
            <a:r>
              <a:rPr lang="xh-ZA" sz="8800" b="1" dirty="0">
                <a:solidFill>
                  <a:schemeClr val="bg1"/>
                </a:solidFill>
                <a:effectLst>
                  <a:outerShdw blurRad="38100" dist="38100" dir="2700000" algn="tl">
                    <a:srgbClr val="000000">
                      <a:alpha val="43137"/>
                    </a:srgbClr>
                  </a:outerShdw>
                </a:effectLst>
                <a:latin typeface="Century Gothic" panose="020B0502020202020204" pitchFamily="34" charset="0"/>
              </a:rPr>
              <a:t>YOU</a:t>
            </a:r>
          </a:p>
        </p:txBody>
      </p:sp>
      <p:sp>
        <p:nvSpPr>
          <p:cNvPr id="4" name="TextBox 3">
            <a:extLst>
              <a:ext uri="{FF2B5EF4-FFF2-40B4-BE49-F238E27FC236}">
                <a16:creationId xmlns:a16="http://schemas.microsoft.com/office/drawing/2014/main" id="{72477C58-A43D-4092-9328-0577FB967676}"/>
              </a:ext>
            </a:extLst>
          </p:cNvPr>
          <p:cNvSpPr txBox="1"/>
          <p:nvPr/>
        </p:nvSpPr>
        <p:spPr>
          <a:xfrm>
            <a:off x="3510491" y="2622359"/>
            <a:ext cx="2376264" cy="4708981"/>
          </a:xfrm>
          <a:prstGeom prst="rect">
            <a:avLst/>
          </a:prstGeom>
          <a:noFill/>
        </p:spPr>
        <p:txBody>
          <a:bodyPr>
            <a:spAutoFit/>
            <a:scene3d>
              <a:camera prst="perspectiveLeft" fov="4200000">
                <a:rot lat="0" lon="1799999" rev="0"/>
              </a:camera>
              <a:lightRig rig="threePt" dir="t"/>
            </a:scene3d>
            <a:sp3d extrusionH="508000" prstMaterial="metal">
              <a:bevelT w="190500" h="190500"/>
            </a:sp3d>
          </a:bodyPr>
          <a:lstStyle/>
          <a:p>
            <a:pPr algn="ctr">
              <a:defRPr/>
            </a:pPr>
            <a:r>
              <a:rPr lang="en-US" sz="30000" dirty="0">
                <a:solidFill>
                  <a:srgbClr val="C00000"/>
                </a:solidFill>
                <a:latin typeface="Arial Black" pitchFamily="34" charset="0"/>
              </a:rPr>
              <a:t>?</a:t>
            </a:r>
          </a:p>
        </p:txBody>
      </p:sp>
      <p:grpSp>
        <p:nvGrpSpPr>
          <p:cNvPr id="5" name="Group 4">
            <a:extLst>
              <a:ext uri="{FF2B5EF4-FFF2-40B4-BE49-F238E27FC236}">
                <a16:creationId xmlns:a16="http://schemas.microsoft.com/office/drawing/2014/main" id="{E868A856-2A25-4B65-9EDE-C54EE38E71BD}"/>
              </a:ext>
            </a:extLst>
          </p:cNvPr>
          <p:cNvGrpSpPr>
            <a:grpSpLocks noChangeAspect="1"/>
          </p:cNvGrpSpPr>
          <p:nvPr/>
        </p:nvGrpSpPr>
        <p:grpSpPr>
          <a:xfrm>
            <a:off x="2483768" y="3912911"/>
            <a:ext cx="1079681" cy="2127879"/>
            <a:chOff x="3157538" y="2109788"/>
            <a:chExt cx="677863" cy="1643063"/>
          </a:xfrm>
          <a:solidFill>
            <a:schemeClr val="bg1"/>
          </a:solidFill>
        </p:grpSpPr>
        <p:sp>
          <p:nvSpPr>
            <p:cNvPr id="6" name="Freeform 29">
              <a:extLst>
                <a:ext uri="{FF2B5EF4-FFF2-40B4-BE49-F238E27FC236}">
                  <a16:creationId xmlns:a16="http://schemas.microsoft.com/office/drawing/2014/main" id="{4825DCDC-69AC-4ADC-A1B6-5847D936704D}"/>
                </a:ext>
              </a:extLst>
            </p:cNvPr>
            <p:cNvSpPr>
              <a:spLocks noEditPoints="1"/>
            </p:cNvSpPr>
            <p:nvPr/>
          </p:nvSpPr>
          <p:spPr bwMode="auto">
            <a:xfrm>
              <a:off x="3157538" y="2109788"/>
              <a:ext cx="677863" cy="1643063"/>
            </a:xfrm>
            <a:custGeom>
              <a:avLst/>
              <a:gdLst>
                <a:gd name="T0" fmla="*/ 159 w 320"/>
                <a:gd name="T1" fmla="*/ 699 h 776"/>
                <a:gd name="T2" fmla="*/ 167 w 320"/>
                <a:gd name="T3" fmla="*/ 726 h 776"/>
                <a:gd name="T4" fmla="*/ 169 w 320"/>
                <a:gd name="T5" fmla="*/ 740 h 776"/>
                <a:gd name="T6" fmla="*/ 203 w 320"/>
                <a:gd name="T7" fmla="*/ 754 h 776"/>
                <a:gd name="T8" fmla="*/ 257 w 320"/>
                <a:gd name="T9" fmla="*/ 760 h 776"/>
                <a:gd name="T10" fmla="*/ 246 w 320"/>
                <a:gd name="T11" fmla="*/ 740 h 776"/>
                <a:gd name="T12" fmla="*/ 220 w 320"/>
                <a:gd name="T13" fmla="*/ 716 h 776"/>
                <a:gd name="T14" fmla="*/ 220 w 320"/>
                <a:gd name="T15" fmla="*/ 647 h 776"/>
                <a:gd name="T16" fmla="*/ 233 w 320"/>
                <a:gd name="T17" fmla="*/ 423 h 776"/>
                <a:gd name="T18" fmla="*/ 249 w 320"/>
                <a:gd name="T19" fmla="*/ 399 h 776"/>
                <a:gd name="T20" fmla="*/ 279 w 320"/>
                <a:gd name="T21" fmla="*/ 409 h 776"/>
                <a:gd name="T22" fmla="*/ 291 w 320"/>
                <a:gd name="T23" fmla="*/ 399 h 776"/>
                <a:gd name="T24" fmla="*/ 269 w 320"/>
                <a:gd name="T25" fmla="*/ 229 h 776"/>
                <a:gd name="T26" fmla="*/ 310 w 320"/>
                <a:gd name="T27" fmla="*/ 214 h 776"/>
                <a:gd name="T28" fmla="*/ 280 w 320"/>
                <a:gd name="T29" fmla="*/ 106 h 776"/>
                <a:gd name="T30" fmla="*/ 255 w 320"/>
                <a:gd name="T31" fmla="*/ 74 h 776"/>
                <a:gd name="T32" fmla="*/ 246 w 320"/>
                <a:gd name="T33" fmla="*/ 65 h 776"/>
                <a:gd name="T34" fmla="*/ 235 w 320"/>
                <a:gd name="T35" fmla="*/ 62 h 776"/>
                <a:gd name="T36" fmla="*/ 205 w 320"/>
                <a:gd name="T37" fmla="*/ 15 h 776"/>
                <a:gd name="T38" fmla="*/ 131 w 320"/>
                <a:gd name="T39" fmla="*/ 48 h 776"/>
                <a:gd name="T40" fmla="*/ 127 w 320"/>
                <a:gd name="T41" fmla="*/ 94 h 776"/>
                <a:gd name="T42" fmla="*/ 119 w 320"/>
                <a:gd name="T43" fmla="*/ 98 h 776"/>
                <a:gd name="T44" fmla="*/ 101 w 320"/>
                <a:gd name="T45" fmla="*/ 111 h 776"/>
                <a:gd name="T46" fmla="*/ 30 w 320"/>
                <a:gd name="T47" fmla="*/ 149 h 776"/>
                <a:gd name="T48" fmla="*/ 8 w 320"/>
                <a:gd name="T49" fmla="*/ 265 h 776"/>
                <a:gd name="T50" fmla="*/ 39 w 320"/>
                <a:gd name="T51" fmla="*/ 422 h 776"/>
                <a:gd name="T52" fmla="*/ 56 w 320"/>
                <a:gd name="T53" fmla="*/ 427 h 776"/>
                <a:gd name="T54" fmla="*/ 6 w 320"/>
                <a:gd name="T55" fmla="*/ 754 h 776"/>
                <a:gd name="T56" fmla="*/ 48 w 320"/>
                <a:gd name="T57" fmla="*/ 771 h 776"/>
                <a:gd name="T58" fmla="*/ 63 w 320"/>
                <a:gd name="T59" fmla="*/ 739 h 776"/>
                <a:gd name="T60" fmla="*/ 63 w 320"/>
                <a:gd name="T61" fmla="*/ 730 h 776"/>
                <a:gd name="T62" fmla="*/ 111 w 320"/>
                <a:gd name="T63" fmla="*/ 603 h 776"/>
                <a:gd name="T64" fmla="*/ 212 w 320"/>
                <a:gd name="T65" fmla="*/ 89 h 776"/>
                <a:gd name="T66" fmla="*/ 219 w 320"/>
                <a:gd name="T67" fmla="*/ 94 h 776"/>
                <a:gd name="T68" fmla="*/ 240 w 320"/>
                <a:gd name="T69" fmla="*/ 109 h 776"/>
                <a:gd name="T70" fmla="*/ 244 w 320"/>
                <a:gd name="T71" fmla="*/ 127 h 776"/>
                <a:gd name="T72" fmla="*/ 260 w 320"/>
                <a:gd name="T73" fmla="*/ 158 h 776"/>
                <a:gd name="T74" fmla="*/ 251 w 320"/>
                <a:gd name="T75" fmla="*/ 149 h 776"/>
                <a:gd name="T76" fmla="*/ 226 w 320"/>
                <a:gd name="T77" fmla="*/ 135 h 776"/>
                <a:gd name="T78" fmla="*/ 181 w 320"/>
                <a:gd name="T79" fmla="*/ 125 h 776"/>
                <a:gd name="T80" fmla="*/ 202 w 320"/>
                <a:gd name="T81" fmla="*/ 101 h 776"/>
                <a:gd name="T82" fmla="*/ 208 w 320"/>
                <a:gd name="T83" fmla="*/ 86 h 776"/>
                <a:gd name="T84" fmla="*/ 215 w 320"/>
                <a:gd name="T85" fmla="*/ 70 h 776"/>
                <a:gd name="T86" fmla="*/ 222 w 320"/>
                <a:gd name="T87" fmla="*/ 74 h 776"/>
                <a:gd name="T88" fmla="*/ 213 w 320"/>
                <a:gd name="T89" fmla="*/ 76 h 776"/>
                <a:gd name="T90" fmla="*/ 229 w 320"/>
                <a:gd name="T91" fmla="*/ 81 h 776"/>
                <a:gd name="T92" fmla="*/ 229 w 320"/>
                <a:gd name="T93" fmla="*/ 8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776">
                  <a:moveTo>
                    <a:pt x="146" y="465"/>
                  </a:moveTo>
                  <a:cubicBezTo>
                    <a:pt x="146" y="465"/>
                    <a:pt x="158" y="671"/>
                    <a:pt x="159" y="699"/>
                  </a:cubicBezTo>
                  <a:cubicBezTo>
                    <a:pt x="160" y="728"/>
                    <a:pt x="159" y="726"/>
                    <a:pt x="159" y="726"/>
                  </a:cubicBezTo>
                  <a:cubicBezTo>
                    <a:pt x="167" y="726"/>
                    <a:pt x="167" y="726"/>
                    <a:pt x="167" y="726"/>
                  </a:cubicBezTo>
                  <a:cubicBezTo>
                    <a:pt x="167" y="726"/>
                    <a:pt x="167" y="730"/>
                    <a:pt x="168" y="733"/>
                  </a:cubicBezTo>
                  <a:cubicBezTo>
                    <a:pt x="169" y="736"/>
                    <a:pt x="166" y="738"/>
                    <a:pt x="169" y="740"/>
                  </a:cubicBezTo>
                  <a:cubicBezTo>
                    <a:pt x="172" y="743"/>
                    <a:pt x="188" y="747"/>
                    <a:pt x="191" y="747"/>
                  </a:cubicBezTo>
                  <a:cubicBezTo>
                    <a:pt x="193" y="747"/>
                    <a:pt x="198" y="748"/>
                    <a:pt x="203" y="754"/>
                  </a:cubicBezTo>
                  <a:cubicBezTo>
                    <a:pt x="207" y="760"/>
                    <a:pt x="219" y="767"/>
                    <a:pt x="229" y="768"/>
                  </a:cubicBezTo>
                  <a:cubicBezTo>
                    <a:pt x="238" y="768"/>
                    <a:pt x="257" y="763"/>
                    <a:pt x="257" y="760"/>
                  </a:cubicBezTo>
                  <a:cubicBezTo>
                    <a:pt x="257" y="757"/>
                    <a:pt x="255" y="756"/>
                    <a:pt x="255" y="756"/>
                  </a:cubicBezTo>
                  <a:cubicBezTo>
                    <a:pt x="255" y="756"/>
                    <a:pt x="256" y="749"/>
                    <a:pt x="246" y="740"/>
                  </a:cubicBezTo>
                  <a:cubicBezTo>
                    <a:pt x="237" y="731"/>
                    <a:pt x="226" y="725"/>
                    <a:pt x="222" y="720"/>
                  </a:cubicBezTo>
                  <a:cubicBezTo>
                    <a:pt x="219" y="715"/>
                    <a:pt x="220" y="716"/>
                    <a:pt x="220" y="716"/>
                  </a:cubicBezTo>
                  <a:cubicBezTo>
                    <a:pt x="223" y="717"/>
                    <a:pt x="223" y="717"/>
                    <a:pt x="223" y="717"/>
                  </a:cubicBezTo>
                  <a:cubicBezTo>
                    <a:pt x="223" y="717"/>
                    <a:pt x="219" y="675"/>
                    <a:pt x="220" y="647"/>
                  </a:cubicBezTo>
                  <a:cubicBezTo>
                    <a:pt x="221" y="619"/>
                    <a:pt x="227" y="523"/>
                    <a:pt x="229" y="503"/>
                  </a:cubicBezTo>
                  <a:cubicBezTo>
                    <a:pt x="232" y="482"/>
                    <a:pt x="234" y="433"/>
                    <a:pt x="233" y="423"/>
                  </a:cubicBezTo>
                  <a:cubicBezTo>
                    <a:pt x="232" y="413"/>
                    <a:pt x="231" y="412"/>
                    <a:pt x="231" y="412"/>
                  </a:cubicBezTo>
                  <a:cubicBezTo>
                    <a:pt x="231" y="412"/>
                    <a:pt x="235" y="401"/>
                    <a:pt x="249" y="399"/>
                  </a:cubicBezTo>
                  <a:cubicBezTo>
                    <a:pt x="262" y="398"/>
                    <a:pt x="270" y="398"/>
                    <a:pt x="270" y="398"/>
                  </a:cubicBezTo>
                  <a:cubicBezTo>
                    <a:pt x="270" y="398"/>
                    <a:pt x="273" y="404"/>
                    <a:pt x="279" y="409"/>
                  </a:cubicBezTo>
                  <a:cubicBezTo>
                    <a:pt x="285" y="414"/>
                    <a:pt x="290" y="414"/>
                    <a:pt x="290" y="414"/>
                  </a:cubicBezTo>
                  <a:cubicBezTo>
                    <a:pt x="290" y="414"/>
                    <a:pt x="292" y="406"/>
                    <a:pt x="291" y="399"/>
                  </a:cubicBezTo>
                  <a:cubicBezTo>
                    <a:pt x="291" y="391"/>
                    <a:pt x="277" y="315"/>
                    <a:pt x="275" y="296"/>
                  </a:cubicBezTo>
                  <a:cubicBezTo>
                    <a:pt x="273" y="277"/>
                    <a:pt x="269" y="229"/>
                    <a:pt x="269" y="229"/>
                  </a:cubicBezTo>
                  <a:cubicBezTo>
                    <a:pt x="285" y="221"/>
                    <a:pt x="285" y="221"/>
                    <a:pt x="285" y="221"/>
                  </a:cubicBezTo>
                  <a:cubicBezTo>
                    <a:pt x="285" y="221"/>
                    <a:pt x="303" y="220"/>
                    <a:pt x="310" y="214"/>
                  </a:cubicBezTo>
                  <a:cubicBezTo>
                    <a:pt x="317" y="208"/>
                    <a:pt x="320" y="202"/>
                    <a:pt x="315" y="179"/>
                  </a:cubicBezTo>
                  <a:cubicBezTo>
                    <a:pt x="310" y="157"/>
                    <a:pt x="287" y="117"/>
                    <a:pt x="280" y="106"/>
                  </a:cubicBezTo>
                  <a:cubicBezTo>
                    <a:pt x="273" y="94"/>
                    <a:pt x="267" y="94"/>
                    <a:pt x="267" y="94"/>
                  </a:cubicBezTo>
                  <a:cubicBezTo>
                    <a:pt x="267" y="94"/>
                    <a:pt x="257" y="77"/>
                    <a:pt x="255" y="74"/>
                  </a:cubicBezTo>
                  <a:cubicBezTo>
                    <a:pt x="252" y="70"/>
                    <a:pt x="252" y="73"/>
                    <a:pt x="251" y="71"/>
                  </a:cubicBezTo>
                  <a:cubicBezTo>
                    <a:pt x="250" y="70"/>
                    <a:pt x="248" y="67"/>
                    <a:pt x="246" y="65"/>
                  </a:cubicBezTo>
                  <a:cubicBezTo>
                    <a:pt x="243" y="64"/>
                    <a:pt x="242" y="65"/>
                    <a:pt x="239" y="64"/>
                  </a:cubicBezTo>
                  <a:cubicBezTo>
                    <a:pt x="237" y="64"/>
                    <a:pt x="239" y="63"/>
                    <a:pt x="235" y="62"/>
                  </a:cubicBezTo>
                  <a:cubicBezTo>
                    <a:pt x="232" y="61"/>
                    <a:pt x="231" y="55"/>
                    <a:pt x="228" y="51"/>
                  </a:cubicBezTo>
                  <a:cubicBezTo>
                    <a:pt x="225" y="47"/>
                    <a:pt x="227" y="30"/>
                    <a:pt x="205" y="15"/>
                  </a:cubicBezTo>
                  <a:cubicBezTo>
                    <a:pt x="182" y="0"/>
                    <a:pt x="162" y="3"/>
                    <a:pt x="150" y="12"/>
                  </a:cubicBezTo>
                  <a:cubicBezTo>
                    <a:pt x="137" y="22"/>
                    <a:pt x="132" y="44"/>
                    <a:pt x="131" y="48"/>
                  </a:cubicBezTo>
                  <a:cubicBezTo>
                    <a:pt x="130" y="52"/>
                    <a:pt x="130" y="63"/>
                    <a:pt x="130" y="77"/>
                  </a:cubicBezTo>
                  <a:cubicBezTo>
                    <a:pt x="131" y="91"/>
                    <a:pt x="127" y="94"/>
                    <a:pt x="127" y="94"/>
                  </a:cubicBezTo>
                  <a:cubicBezTo>
                    <a:pt x="127" y="94"/>
                    <a:pt x="123" y="92"/>
                    <a:pt x="121" y="94"/>
                  </a:cubicBezTo>
                  <a:cubicBezTo>
                    <a:pt x="119" y="96"/>
                    <a:pt x="119" y="98"/>
                    <a:pt x="119" y="98"/>
                  </a:cubicBezTo>
                  <a:cubicBezTo>
                    <a:pt x="119" y="98"/>
                    <a:pt x="117" y="96"/>
                    <a:pt x="113" y="100"/>
                  </a:cubicBezTo>
                  <a:cubicBezTo>
                    <a:pt x="109" y="105"/>
                    <a:pt x="102" y="111"/>
                    <a:pt x="101" y="111"/>
                  </a:cubicBezTo>
                  <a:cubicBezTo>
                    <a:pt x="99" y="111"/>
                    <a:pt x="45" y="118"/>
                    <a:pt x="41" y="121"/>
                  </a:cubicBezTo>
                  <a:cubicBezTo>
                    <a:pt x="36" y="124"/>
                    <a:pt x="35" y="138"/>
                    <a:pt x="30" y="149"/>
                  </a:cubicBezTo>
                  <a:cubicBezTo>
                    <a:pt x="25" y="160"/>
                    <a:pt x="4" y="210"/>
                    <a:pt x="3" y="223"/>
                  </a:cubicBezTo>
                  <a:cubicBezTo>
                    <a:pt x="1" y="236"/>
                    <a:pt x="0" y="260"/>
                    <a:pt x="8" y="265"/>
                  </a:cubicBezTo>
                  <a:cubicBezTo>
                    <a:pt x="16" y="269"/>
                    <a:pt x="53" y="277"/>
                    <a:pt x="53" y="277"/>
                  </a:cubicBezTo>
                  <a:cubicBezTo>
                    <a:pt x="39" y="422"/>
                    <a:pt x="39" y="422"/>
                    <a:pt x="39" y="422"/>
                  </a:cubicBezTo>
                  <a:cubicBezTo>
                    <a:pt x="39" y="422"/>
                    <a:pt x="50" y="426"/>
                    <a:pt x="52" y="427"/>
                  </a:cubicBezTo>
                  <a:cubicBezTo>
                    <a:pt x="54" y="427"/>
                    <a:pt x="56" y="427"/>
                    <a:pt x="56" y="427"/>
                  </a:cubicBezTo>
                  <a:cubicBezTo>
                    <a:pt x="56" y="427"/>
                    <a:pt x="22" y="718"/>
                    <a:pt x="19" y="722"/>
                  </a:cubicBezTo>
                  <a:cubicBezTo>
                    <a:pt x="17" y="725"/>
                    <a:pt x="5" y="746"/>
                    <a:pt x="6" y="754"/>
                  </a:cubicBezTo>
                  <a:cubicBezTo>
                    <a:pt x="6" y="762"/>
                    <a:pt x="6" y="769"/>
                    <a:pt x="9" y="771"/>
                  </a:cubicBezTo>
                  <a:cubicBezTo>
                    <a:pt x="11" y="774"/>
                    <a:pt x="42" y="776"/>
                    <a:pt x="48" y="771"/>
                  </a:cubicBezTo>
                  <a:cubicBezTo>
                    <a:pt x="54" y="766"/>
                    <a:pt x="53" y="750"/>
                    <a:pt x="55" y="747"/>
                  </a:cubicBezTo>
                  <a:cubicBezTo>
                    <a:pt x="57" y="745"/>
                    <a:pt x="62" y="742"/>
                    <a:pt x="63" y="739"/>
                  </a:cubicBezTo>
                  <a:cubicBezTo>
                    <a:pt x="64" y="736"/>
                    <a:pt x="63" y="735"/>
                    <a:pt x="63" y="735"/>
                  </a:cubicBezTo>
                  <a:cubicBezTo>
                    <a:pt x="63" y="735"/>
                    <a:pt x="64" y="732"/>
                    <a:pt x="63" y="730"/>
                  </a:cubicBezTo>
                  <a:cubicBezTo>
                    <a:pt x="62" y="728"/>
                    <a:pt x="71" y="726"/>
                    <a:pt x="71" y="726"/>
                  </a:cubicBezTo>
                  <a:cubicBezTo>
                    <a:pt x="71" y="726"/>
                    <a:pt x="101" y="648"/>
                    <a:pt x="111" y="603"/>
                  </a:cubicBezTo>
                  <a:cubicBezTo>
                    <a:pt x="120" y="558"/>
                    <a:pt x="146" y="465"/>
                    <a:pt x="146" y="465"/>
                  </a:cubicBezTo>
                  <a:close/>
                  <a:moveTo>
                    <a:pt x="212" y="89"/>
                  </a:moveTo>
                  <a:cubicBezTo>
                    <a:pt x="212" y="89"/>
                    <a:pt x="209" y="93"/>
                    <a:pt x="213" y="94"/>
                  </a:cubicBezTo>
                  <a:cubicBezTo>
                    <a:pt x="217" y="96"/>
                    <a:pt x="219" y="94"/>
                    <a:pt x="219" y="94"/>
                  </a:cubicBezTo>
                  <a:cubicBezTo>
                    <a:pt x="219" y="94"/>
                    <a:pt x="221" y="100"/>
                    <a:pt x="226" y="103"/>
                  </a:cubicBezTo>
                  <a:cubicBezTo>
                    <a:pt x="231" y="106"/>
                    <a:pt x="240" y="109"/>
                    <a:pt x="240" y="109"/>
                  </a:cubicBezTo>
                  <a:cubicBezTo>
                    <a:pt x="240" y="109"/>
                    <a:pt x="238" y="112"/>
                    <a:pt x="238" y="113"/>
                  </a:cubicBezTo>
                  <a:cubicBezTo>
                    <a:pt x="238" y="114"/>
                    <a:pt x="240" y="117"/>
                    <a:pt x="244" y="127"/>
                  </a:cubicBezTo>
                  <a:cubicBezTo>
                    <a:pt x="248" y="136"/>
                    <a:pt x="258" y="150"/>
                    <a:pt x="258" y="152"/>
                  </a:cubicBezTo>
                  <a:cubicBezTo>
                    <a:pt x="258" y="154"/>
                    <a:pt x="260" y="158"/>
                    <a:pt x="260" y="158"/>
                  </a:cubicBezTo>
                  <a:cubicBezTo>
                    <a:pt x="260" y="158"/>
                    <a:pt x="258" y="157"/>
                    <a:pt x="257" y="156"/>
                  </a:cubicBezTo>
                  <a:cubicBezTo>
                    <a:pt x="257" y="155"/>
                    <a:pt x="257" y="152"/>
                    <a:pt x="251" y="149"/>
                  </a:cubicBezTo>
                  <a:cubicBezTo>
                    <a:pt x="246" y="146"/>
                    <a:pt x="244" y="143"/>
                    <a:pt x="239" y="139"/>
                  </a:cubicBezTo>
                  <a:cubicBezTo>
                    <a:pt x="234" y="135"/>
                    <a:pt x="229" y="135"/>
                    <a:pt x="226" y="135"/>
                  </a:cubicBezTo>
                  <a:cubicBezTo>
                    <a:pt x="223" y="135"/>
                    <a:pt x="209" y="132"/>
                    <a:pt x="202" y="130"/>
                  </a:cubicBezTo>
                  <a:cubicBezTo>
                    <a:pt x="195" y="128"/>
                    <a:pt x="181" y="125"/>
                    <a:pt x="181" y="125"/>
                  </a:cubicBezTo>
                  <a:cubicBezTo>
                    <a:pt x="181" y="125"/>
                    <a:pt x="194" y="114"/>
                    <a:pt x="195" y="110"/>
                  </a:cubicBezTo>
                  <a:cubicBezTo>
                    <a:pt x="196" y="106"/>
                    <a:pt x="200" y="104"/>
                    <a:pt x="202" y="101"/>
                  </a:cubicBezTo>
                  <a:cubicBezTo>
                    <a:pt x="204" y="99"/>
                    <a:pt x="206" y="88"/>
                    <a:pt x="206" y="87"/>
                  </a:cubicBezTo>
                  <a:cubicBezTo>
                    <a:pt x="206" y="86"/>
                    <a:pt x="208" y="86"/>
                    <a:pt x="208" y="86"/>
                  </a:cubicBezTo>
                  <a:cubicBezTo>
                    <a:pt x="212" y="89"/>
                    <a:pt x="212" y="89"/>
                    <a:pt x="212" y="89"/>
                  </a:cubicBezTo>
                  <a:close/>
                  <a:moveTo>
                    <a:pt x="215" y="70"/>
                  </a:moveTo>
                  <a:cubicBezTo>
                    <a:pt x="215" y="70"/>
                    <a:pt x="222" y="69"/>
                    <a:pt x="224" y="69"/>
                  </a:cubicBezTo>
                  <a:cubicBezTo>
                    <a:pt x="227" y="69"/>
                    <a:pt x="225" y="71"/>
                    <a:pt x="222" y="74"/>
                  </a:cubicBezTo>
                  <a:cubicBezTo>
                    <a:pt x="220" y="76"/>
                    <a:pt x="217" y="80"/>
                    <a:pt x="217" y="79"/>
                  </a:cubicBezTo>
                  <a:cubicBezTo>
                    <a:pt x="216" y="78"/>
                    <a:pt x="213" y="76"/>
                    <a:pt x="213" y="76"/>
                  </a:cubicBezTo>
                  <a:cubicBezTo>
                    <a:pt x="215" y="70"/>
                    <a:pt x="215" y="70"/>
                    <a:pt x="215" y="70"/>
                  </a:cubicBezTo>
                  <a:close/>
                  <a:moveTo>
                    <a:pt x="229" y="81"/>
                  </a:moveTo>
                  <a:cubicBezTo>
                    <a:pt x="229" y="81"/>
                    <a:pt x="226" y="85"/>
                    <a:pt x="226" y="85"/>
                  </a:cubicBezTo>
                  <a:cubicBezTo>
                    <a:pt x="225" y="85"/>
                    <a:pt x="225" y="84"/>
                    <a:pt x="229"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30">
              <a:extLst>
                <a:ext uri="{FF2B5EF4-FFF2-40B4-BE49-F238E27FC236}">
                  <a16:creationId xmlns:a16="http://schemas.microsoft.com/office/drawing/2014/main" id="{9C80E6C9-213B-447F-AE97-477F871E977A}"/>
                </a:ext>
              </a:extLst>
            </p:cNvPr>
            <p:cNvSpPr>
              <a:spLocks noEditPoints="1"/>
            </p:cNvSpPr>
            <p:nvPr/>
          </p:nvSpPr>
          <p:spPr bwMode="auto">
            <a:xfrm>
              <a:off x="3417888" y="2109788"/>
              <a:ext cx="315913" cy="304800"/>
            </a:xfrm>
            <a:custGeom>
              <a:avLst/>
              <a:gdLst>
                <a:gd name="T0" fmla="*/ 144 w 149"/>
                <a:gd name="T1" fmla="*/ 94 h 144"/>
                <a:gd name="T2" fmla="*/ 132 w 149"/>
                <a:gd name="T3" fmla="*/ 74 h 144"/>
                <a:gd name="T4" fmla="*/ 128 w 149"/>
                <a:gd name="T5" fmla="*/ 71 h 144"/>
                <a:gd name="T6" fmla="*/ 123 w 149"/>
                <a:gd name="T7" fmla="*/ 65 h 144"/>
                <a:gd name="T8" fmla="*/ 116 w 149"/>
                <a:gd name="T9" fmla="*/ 64 h 144"/>
                <a:gd name="T10" fmla="*/ 112 w 149"/>
                <a:gd name="T11" fmla="*/ 62 h 144"/>
                <a:gd name="T12" fmla="*/ 105 w 149"/>
                <a:gd name="T13" fmla="*/ 51 h 144"/>
                <a:gd name="T14" fmla="*/ 82 w 149"/>
                <a:gd name="T15" fmla="*/ 15 h 144"/>
                <a:gd name="T16" fmla="*/ 27 w 149"/>
                <a:gd name="T17" fmla="*/ 12 h 144"/>
                <a:gd name="T18" fmla="*/ 8 w 149"/>
                <a:gd name="T19" fmla="*/ 48 h 144"/>
                <a:gd name="T20" fmla="*/ 7 w 149"/>
                <a:gd name="T21" fmla="*/ 77 h 144"/>
                <a:gd name="T22" fmla="*/ 4 w 149"/>
                <a:gd name="T23" fmla="*/ 94 h 144"/>
                <a:gd name="T24" fmla="*/ 1 w 149"/>
                <a:gd name="T25" fmla="*/ 100 h 144"/>
                <a:gd name="T26" fmla="*/ 3 w 149"/>
                <a:gd name="T27" fmla="*/ 105 h 144"/>
                <a:gd name="T28" fmla="*/ 17 w 149"/>
                <a:gd name="T29" fmla="*/ 121 h 144"/>
                <a:gd name="T30" fmla="*/ 27 w 149"/>
                <a:gd name="T31" fmla="*/ 134 h 144"/>
                <a:gd name="T32" fmla="*/ 35 w 149"/>
                <a:gd name="T33" fmla="*/ 143 h 144"/>
                <a:gd name="T34" fmla="*/ 38 w 149"/>
                <a:gd name="T35" fmla="*/ 136 h 144"/>
                <a:gd name="T36" fmla="*/ 47 w 149"/>
                <a:gd name="T37" fmla="*/ 132 h 144"/>
                <a:gd name="T38" fmla="*/ 53 w 149"/>
                <a:gd name="T39" fmla="*/ 129 h 144"/>
                <a:gd name="T40" fmla="*/ 57 w 149"/>
                <a:gd name="T41" fmla="*/ 127 h 144"/>
                <a:gd name="T42" fmla="*/ 58 w 149"/>
                <a:gd name="T43" fmla="*/ 125 h 144"/>
                <a:gd name="T44" fmla="*/ 72 w 149"/>
                <a:gd name="T45" fmla="*/ 110 h 144"/>
                <a:gd name="T46" fmla="*/ 79 w 149"/>
                <a:gd name="T47" fmla="*/ 101 h 144"/>
                <a:gd name="T48" fmla="*/ 83 w 149"/>
                <a:gd name="T49" fmla="*/ 87 h 144"/>
                <a:gd name="T50" fmla="*/ 85 w 149"/>
                <a:gd name="T51" fmla="*/ 86 h 144"/>
                <a:gd name="T52" fmla="*/ 89 w 149"/>
                <a:gd name="T53" fmla="*/ 89 h 144"/>
                <a:gd name="T54" fmla="*/ 90 w 149"/>
                <a:gd name="T55" fmla="*/ 94 h 144"/>
                <a:gd name="T56" fmla="*/ 96 w 149"/>
                <a:gd name="T57" fmla="*/ 94 h 144"/>
                <a:gd name="T58" fmla="*/ 103 w 149"/>
                <a:gd name="T59" fmla="*/ 103 h 144"/>
                <a:gd name="T60" fmla="*/ 117 w 149"/>
                <a:gd name="T61" fmla="*/ 109 h 144"/>
                <a:gd name="T62" fmla="*/ 123 w 149"/>
                <a:gd name="T63" fmla="*/ 111 h 144"/>
                <a:gd name="T64" fmla="*/ 134 w 149"/>
                <a:gd name="T65" fmla="*/ 112 h 144"/>
                <a:gd name="T66" fmla="*/ 146 w 149"/>
                <a:gd name="T67" fmla="*/ 108 h 144"/>
                <a:gd name="T68" fmla="*/ 148 w 149"/>
                <a:gd name="T69" fmla="*/ 100 h 144"/>
                <a:gd name="T70" fmla="*/ 144 w 149"/>
                <a:gd name="T71" fmla="*/ 94 h 144"/>
                <a:gd name="T72" fmla="*/ 92 w 149"/>
                <a:gd name="T73" fmla="*/ 70 h 144"/>
                <a:gd name="T74" fmla="*/ 101 w 149"/>
                <a:gd name="T75" fmla="*/ 69 h 144"/>
                <a:gd name="T76" fmla="*/ 99 w 149"/>
                <a:gd name="T77" fmla="*/ 74 h 144"/>
                <a:gd name="T78" fmla="*/ 94 w 149"/>
                <a:gd name="T79" fmla="*/ 79 h 144"/>
                <a:gd name="T80" fmla="*/ 90 w 149"/>
                <a:gd name="T81" fmla="*/ 76 h 144"/>
                <a:gd name="T82" fmla="*/ 92 w 149"/>
                <a:gd name="T83" fmla="*/ 70 h 144"/>
                <a:gd name="T84" fmla="*/ 106 w 149"/>
                <a:gd name="T85" fmla="*/ 81 h 144"/>
                <a:gd name="T86" fmla="*/ 103 w 149"/>
                <a:gd name="T87" fmla="*/ 85 h 144"/>
                <a:gd name="T88" fmla="*/ 106 w 149"/>
                <a:gd name="T89" fmla="*/ 8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44">
                  <a:moveTo>
                    <a:pt x="144" y="94"/>
                  </a:moveTo>
                  <a:cubicBezTo>
                    <a:pt x="144" y="94"/>
                    <a:pt x="134" y="77"/>
                    <a:pt x="132" y="74"/>
                  </a:cubicBezTo>
                  <a:cubicBezTo>
                    <a:pt x="129" y="70"/>
                    <a:pt x="129" y="73"/>
                    <a:pt x="128" y="71"/>
                  </a:cubicBezTo>
                  <a:cubicBezTo>
                    <a:pt x="127" y="70"/>
                    <a:pt x="125" y="67"/>
                    <a:pt x="123" y="65"/>
                  </a:cubicBezTo>
                  <a:cubicBezTo>
                    <a:pt x="120" y="64"/>
                    <a:pt x="119" y="65"/>
                    <a:pt x="116" y="64"/>
                  </a:cubicBezTo>
                  <a:cubicBezTo>
                    <a:pt x="114" y="64"/>
                    <a:pt x="116" y="63"/>
                    <a:pt x="112" y="62"/>
                  </a:cubicBezTo>
                  <a:cubicBezTo>
                    <a:pt x="109" y="61"/>
                    <a:pt x="108" y="55"/>
                    <a:pt x="105" y="51"/>
                  </a:cubicBezTo>
                  <a:cubicBezTo>
                    <a:pt x="102" y="47"/>
                    <a:pt x="104" y="30"/>
                    <a:pt x="82" y="15"/>
                  </a:cubicBezTo>
                  <a:cubicBezTo>
                    <a:pt x="59" y="0"/>
                    <a:pt x="39" y="3"/>
                    <a:pt x="27" y="12"/>
                  </a:cubicBezTo>
                  <a:cubicBezTo>
                    <a:pt x="14" y="22"/>
                    <a:pt x="9" y="44"/>
                    <a:pt x="8" y="48"/>
                  </a:cubicBezTo>
                  <a:cubicBezTo>
                    <a:pt x="7" y="52"/>
                    <a:pt x="7" y="63"/>
                    <a:pt x="7" y="77"/>
                  </a:cubicBezTo>
                  <a:cubicBezTo>
                    <a:pt x="8" y="91"/>
                    <a:pt x="4" y="94"/>
                    <a:pt x="4" y="94"/>
                  </a:cubicBezTo>
                  <a:cubicBezTo>
                    <a:pt x="4" y="94"/>
                    <a:pt x="2" y="100"/>
                    <a:pt x="1" y="100"/>
                  </a:cubicBezTo>
                  <a:cubicBezTo>
                    <a:pt x="1" y="101"/>
                    <a:pt x="0" y="102"/>
                    <a:pt x="3" y="105"/>
                  </a:cubicBezTo>
                  <a:cubicBezTo>
                    <a:pt x="6" y="108"/>
                    <a:pt x="15" y="120"/>
                    <a:pt x="17" y="121"/>
                  </a:cubicBezTo>
                  <a:cubicBezTo>
                    <a:pt x="18" y="123"/>
                    <a:pt x="26" y="133"/>
                    <a:pt x="27" y="134"/>
                  </a:cubicBezTo>
                  <a:cubicBezTo>
                    <a:pt x="27" y="135"/>
                    <a:pt x="35" y="142"/>
                    <a:pt x="35" y="143"/>
                  </a:cubicBezTo>
                  <a:cubicBezTo>
                    <a:pt x="36" y="144"/>
                    <a:pt x="37" y="138"/>
                    <a:pt x="38" y="136"/>
                  </a:cubicBezTo>
                  <a:cubicBezTo>
                    <a:pt x="40" y="135"/>
                    <a:pt x="45" y="132"/>
                    <a:pt x="47" y="132"/>
                  </a:cubicBezTo>
                  <a:cubicBezTo>
                    <a:pt x="49" y="132"/>
                    <a:pt x="52" y="130"/>
                    <a:pt x="53" y="129"/>
                  </a:cubicBezTo>
                  <a:cubicBezTo>
                    <a:pt x="54" y="129"/>
                    <a:pt x="57" y="128"/>
                    <a:pt x="57" y="127"/>
                  </a:cubicBezTo>
                  <a:cubicBezTo>
                    <a:pt x="58" y="126"/>
                    <a:pt x="58" y="125"/>
                    <a:pt x="58" y="125"/>
                  </a:cubicBezTo>
                  <a:cubicBezTo>
                    <a:pt x="58" y="125"/>
                    <a:pt x="71" y="114"/>
                    <a:pt x="72" y="110"/>
                  </a:cubicBezTo>
                  <a:cubicBezTo>
                    <a:pt x="73" y="106"/>
                    <a:pt x="77" y="104"/>
                    <a:pt x="79" y="101"/>
                  </a:cubicBezTo>
                  <a:cubicBezTo>
                    <a:pt x="81" y="99"/>
                    <a:pt x="83" y="88"/>
                    <a:pt x="83" y="87"/>
                  </a:cubicBezTo>
                  <a:cubicBezTo>
                    <a:pt x="83" y="86"/>
                    <a:pt x="85" y="86"/>
                    <a:pt x="85" y="86"/>
                  </a:cubicBezTo>
                  <a:cubicBezTo>
                    <a:pt x="89" y="89"/>
                    <a:pt x="89" y="89"/>
                    <a:pt x="89" y="89"/>
                  </a:cubicBezTo>
                  <a:cubicBezTo>
                    <a:pt x="89" y="89"/>
                    <a:pt x="86" y="93"/>
                    <a:pt x="90" y="94"/>
                  </a:cubicBezTo>
                  <a:cubicBezTo>
                    <a:pt x="94" y="96"/>
                    <a:pt x="96" y="94"/>
                    <a:pt x="96" y="94"/>
                  </a:cubicBezTo>
                  <a:cubicBezTo>
                    <a:pt x="96" y="94"/>
                    <a:pt x="98" y="100"/>
                    <a:pt x="103" y="103"/>
                  </a:cubicBezTo>
                  <a:cubicBezTo>
                    <a:pt x="108" y="106"/>
                    <a:pt x="117" y="109"/>
                    <a:pt x="117" y="109"/>
                  </a:cubicBezTo>
                  <a:cubicBezTo>
                    <a:pt x="117" y="109"/>
                    <a:pt x="118" y="110"/>
                    <a:pt x="123" y="111"/>
                  </a:cubicBezTo>
                  <a:cubicBezTo>
                    <a:pt x="128" y="112"/>
                    <a:pt x="131" y="113"/>
                    <a:pt x="134" y="112"/>
                  </a:cubicBezTo>
                  <a:cubicBezTo>
                    <a:pt x="137" y="110"/>
                    <a:pt x="143" y="108"/>
                    <a:pt x="146" y="108"/>
                  </a:cubicBezTo>
                  <a:cubicBezTo>
                    <a:pt x="148" y="108"/>
                    <a:pt x="149" y="101"/>
                    <a:pt x="148" y="100"/>
                  </a:cubicBezTo>
                  <a:cubicBezTo>
                    <a:pt x="148" y="99"/>
                    <a:pt x="144" y="96"/>
                    <a:pt x="144" y="94"/>
                  </a:cubicBezTo>
                  <a:close/>
                  <a:moveTo>
                    <a:pt x="92" y="70"/>
                  </a:moveTo>
                  <a:cubicBezTo>
                    <a:pt x="92" y="70"/>
                    <a:pt x="99" y="69"/>
                    <a:pt x="101" y="69"/>
                  </a:cubicBezTo>
                  <a:cubicBezTo>
                    <a:pt x="104" y="69"/>
                    <a:pt x="102" y="71"/>
                    <a:pt x="99" y="74"/>
                  </a:cubicBezTo>
                  <a:cubicBezTo>
                    <a:pt x="97" y="76"/>
                    <a:pt x="94" y="80"/>
                    <a:pt x="94" y="79"/>
                  </a:cubicBezTo>
                  <a:cubicBezTo>
                    <a:pt x="93" y="78"/>
                    <a:pt x="90" y="76"/>
                    <a:pt x="90" y="76"/>
                  </a:cubicBezTo>
                  <a:cubicBezTo>
                    <a:pt x="92" y="70"/>
                    <a:pt x="92" y="70"/>
                    <a:pt x="92" y="70"/>
                  </a:cubicBezTo>
                  <a:close/>
                  <a:moveTo>
                    <a:pt x="106" y="81"/>
                  </a:moveTo>
                  <a:cubicBezTo>
                    <a:pt x="106" y="81"/>
                    <a:pt x="103" y="85"/>
                    <a:pt x="103" y="85"/>
                  </a:cubicBezTo>
                  <a:cubicBezTo>
                    <a:pt x="102" y="85"/>
                    <a:pt x="102" y="84"/>
                    <a:pt x="106"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31">
              <a:extLst>
                <a:ext uri="{FF2B5EF4-FFF2-40B4-BE49-F238E27FC236}">
                  <a16:creationId xmlns:a16="http://schemas.microsoft.com/office/drawing/2014/main" id="{13EDBCC5-A8E3-4798-BF1F-40C1E96C877A}"/>
                </a:ext>
              </a:extLst>
            </p:cNvPr>
            <p:cNvSpPr>
              <a:spLocks/>
            </p:cNvSpPr>
            <p:nvPr/>
          </p:nvSpPr>
          <p:spPr bwMode="auto">
            <a:xfrm>
              <a:off x="3430588" y="2109788"/>
              <a:ext cx="207963" cy="193675"/>
            </a:xfrm>
            <a:custGeom>
              <a:avLst/>
              <a:gdLst>
                <a:gd name="T0" fmla="*/ 98 w 98"/>
                <a:gd name="T1" fmla="*/ 50 h 91"/>
                <a:gd name="T2" fmla="*/ 76 w 98"/>
                <a:gd name="T3" fmla="*/ 15 h 91"/>
                <a:gd name="T4" fmla="*/ 21 w 98"/>
                <a:gd name="T5" fmla="*/ 12 h 91"/>
                <a:gd name="T6" fmla="*/ 2 w 98"/>
                <a:gd name="T7" fmla="*/ 48 h 91"/>
                <a:gd name="T8" fmla="*/ 1 w 98"/>
                <a:gd name="T9" fmla="*/ 77 h 91"/>
                <a:gd name="T10" fmla="*/ 0 w 98"/>
                <a:gd name="T11" fmla="*/ 91 h 91"/>
                <a:gd name="T12" fmla="*/ 6 w 98"/>
                <a:gd name="T13" fmla="*/ 86 h 91"/>
                <a:gd name="T14" fmla="*/ 2 w 98"/>
                <a:gd name="T15" fmla="*/ 58 h 91"/>
                <a:gd name="T16" fmla="*/ 10 w 98"/>
                <a:gd name="T17" fmla="*/ 46 h 91"/>
                <a:gd name="T18" fmla="*/ 18 w 98"/>
                <a:gd name="T19" fmla="*/ 53 h 91"/>
                <a:gd name="T20" fmla="*/ 20 w 98"/>
                <a:gd name="T21" fmla="*/ 66 h 91"/>
                <a:gd name="T22" fmla="*/ 21 w 98"/>
                <a:gd name="T23" fmla="*/ 71 h 91"/>
                <a:gd name="T24" fmla="*/ 32 w 98"/>
                <a:gd name="T25" fmla="*/ 57 h 91"/>
                <a:gd name="T26" fmla="*/ 42 w 98"/>
                <a:gd name="T27" fmla="*/ 53 h 91"/>
                <a:gd name="T28" fmla="*/ 49 w 98"/>
                <a:gd name="T29" fmla="*/ 49 h 91"/>
                <a:gd name="T30" fmla="*/ 54 w 98"/>
                <a:gd name="T31" fmla="*/ 40 h 91"/>
                <a:gd name="T32" fmla="*/ 62 w 98"/>
                <a:gd name="T33" fmla="*/ 41 h 91"/>
                <a:gd name="T34" fmla="*/ 57 w 98"/>
                <a:gd name="T35" fmla="*/ 48 h 91"/>
                <a:gd name="T36" fmla="*/ 65 w 98"/>
                <a:gd name="T37" fmla="*/ 46 h 91"/>
                <a:gd name="T38" fmla="*/ 66 w 98"/>
                <a:gd name="T39" fmla="*/ 52 h 91"/>
                <a:gd name="T40" fmla="*/ 71 w 98"/>
                <a:gd name="T41" fmla="*/ 53 h 91"/>
                <a:gd name="T42" fmla="*/ 72 w 98"/>
                <a:gd name="T43" fmla="*/ 55 h 91"/>
                <a:gd name="T44" fmla="*/ 76 w 98"/>
                <a:gd name="T45" fmla="*/ 56 h 91"/>
                <a:gd name="T46" fmla="*/ 76 w 98"/>
                <a:gd name="T47" fmla="*/ 59 h 91"/>
                <a:gd name="T48" fmla="*/ 81 w 98"/>
                <a:gd name="T49" fmla="*/ 58 h 91"/>
                <a:gd name="T50" fmla="*/ 83 w 98"/>
                <a:gd name="T51" fmla="*/ 61 h 91"/>
                <a:gd name="T52" fmla="*/ 87 w 98"/>
                <a:gd name="T53" fmla="*/ 62 h 91"/>
                <a:gd name="T54" fmla="*/ 94 w 98"/>
                <a:gd name="T55" fmla="*/ 62 h 91"/>
                <a:gd name="T56" fmla="*/ 95 w 98"/>
                <a:gd name="T57" fmla="*/ 56 h 91"/>
                <a:gd name="T58" fmla="*/ 98 w 98"/>
                <a:gd name="T59"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91">
                  <a:moveTo>
                    <a:pt x="98" y="50"/>
                  </a:moveTo>
                  <a:cubicBezTo>
                    <a:pt x="96" y="44"/>
                    <a:pt x="96" y="28"/>
                    <a:pt x="76" y="15"/>
                  </a:cubicBezTo>
                  <a:cubicBezTo>
                    <a:pt x="53" y="0"/>
                    <a:pt x="33" y="3"/>
                    <a:pt x="21" y="12"/>
                  </a:cubicBezTo>
                  <a:cubicBezTo>
                    <a:pt x="8" y="22"/>
                    <a:pt x="3" y="44"/>
                    <a:pt x="2" y="48"/>
                  </a:cubicBezTo>
                  <a:cubicBezTo>
                    <a:pt x="1" y="52"/>
                    <a:pt x="1" y="63"/>
                    <a:pt x="1" y="77"/>
                  </a:cubicBezTo>
                  <a:cubicBezTo>
                    <a:pt x="1" y="83"/>
                    <a:pt x="1" y="88"/>
                    <a:pt x="0" y="91"/>
                  </a:cubicBezTo>
                  <a:cubicBezTo>
                    <a:pt x="0" y="91"/>
                    <a:pt x="5" y="90"/>
                    <a:pt x="6" y="86"/>
                  </a:cubicBezTo>
                  <a:cubicBezTo>
                    <a:pt x="7" y="81"/>
                    <a:pt x="0" y="70"/>
                    <a:pt x="2" y="58"/>
                  </a:cubicBezTo>
                  <a:cubicBezTo>
                    <a:pt x="5" y="46"/>
                    <a:pt x="8" y="45"/>
                    <a:pt x="10" y="46"/>
                  </a:cubicBezTo>
                  <a:cubicBezTo>
                    <a:pt x="12" y="46"/>
                    <a:pt x="17" y="48"/>
                    <a:pt x="18" y="53"/>
                  </a:cubicBezTo>
                  <a:cubicBezTo>
                    <a:pt x="20" y="58"/>
                    <a:pt x="21" y="64"/>
                    <a:pt x="20" y="66"/>
                  </a:cubicBezTo>
                  <a:cubicBezTo>
                    <a:pt x="19" y="68"/>
                    <a:pt x="19" y="72"/>
                    <a:pt x="21" y="71"/>
                  </a:cubicBezTo>
                  <a:cubicBezTo>
                    <a:pt x="24" y="70"/>
                    <a:pt x="28" y="60"/>
                    <a:pt x="32" y="57"/>
                  </a:cubicBezTo>
                  <a:cubicBezTo>
                    <a:pt x="35" y="54"/>
                    <a:pt x="39" y="53"/>
                    <a:pt x="42" y="53"/>
                  </a:cubicBezTo>
                  <a:cubicBezTo>
                    <a:pt x="46" y="53"/>
                    <a:pt x="49" y="53"/>
                    <a:pt x="49" y="49"/>
                  </a:cubicBezTo>
                  <a:cubicBezTo>
                    <a:pt x="49" y="46"/>
                    <a:pt x="52" y="41"/>
                    <a:pt x="54" y="40"/>
                  </a:cubicBezTo>
                  <a:cubicBezTo>
                    <a:pt x="56" y="40"/>
                    <a:pt x="60" y="42"/>
                    <a:pt x="62" y="41"/>
                  </a:cubicBezTo>
                  <a:cubicBezTo>
                    <a:pt x="63" y="40"/>
                    <a:pt x="52" y="49"/>
                    <a:pt x="57" y="48"/>
                  </a:cubicBezTo>
                  <a:cubicBezTo>
                    <a:pt x="61" y="46"/>
                    <a:pt x="67" y="43"/>
                    <a:pt x="65" y="46"/>
                  </a:cubicBezTo>
                  <a:cubicBezTo>
                    <a:pt x="63" y="50"/>
                    <a:pt x="60" y="55"/>
                    <a:pt x="66" y="52"/>
                  </a:cubicBezTo>
                  <a:cubicBezTo>
                    <a:pt x="72" y="48"/>
                    <a:pt x="72" y="50"/>
                    <a:pt x="71" y="53"/>
                  </a:cubicBezTo>
                  <a:cubicBezTo>
                    <a:pt x="70" y="55"/>
                    <a:pt x="69" y="58"/>
                    <a:pt x="72" y="55"/>
                  </a:cubicBezTo>
                  <a:cubicBezTo>
                    <a:pt x="76" y="52"/>
                    <a:pt x="78" y="52"/>
                    <a:pt x="76" y="56"/>
                  </a:cubicBezTo>
                  <a:cubicBezTo>
                    <a:pt x="74" y="59"/>
                    <a:pt x="73" y="61"/>
                    <a:pt x="76" y="59"/>
                  </a:cubicBezTo>
                  <a:cubicBezTo>
                    <a:pt x="79" y="56"/>
                    <a:pt x="81" y="57"/>
                    <a:pt x="81" y="58"/>
                  </a:cubicBezTo>
                  <a:cubicBezTo>
                    <a:pt x="81" y="60"/>
                    <a:pt x="80" y="63"/>
                    <a:pt x="83" y="61"/>
                  </a:cubicBezTo>
                  <a:cubicBezTo>
                    <a:pt x="87" y="59"/>
                    <a:pt x="87" y="61"/>
                    <a:pt x="87" y="62"/>
                  </a:cubicBezTo>
                  <a:cubicBezTo>
                    <a:pt x="88" y="62"/>
                    <a:pt x="93" y="63"/>
                    <a:pt x="94" y="62"/>
                  </a:cubicBezTo>
                  <a:cubicBezTo>
                    <a:pt x="96" y="61"/>
                    <a:pt x="96" y="57"/>
                    <a:pt x="95" y="56"/>
                  </a:cubicBezTo>
                  <a:cubicBezTo>
                    <a:pt x="94" y="55"/>
                    <a:pt x="95" y="49"/>
                    <a:pt x="98"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33">
              <a:extLst>
                <a:ext uri="{FF2B5EF4-FFF2-40B4-BE49-F238E27FC236}">
                  <a16:creationId xmlns:a16="http://schemas.microsoft.com/office/drawing/2014/main" id="{A2FD8B29-7403-482B-9155-2E856B3A9431}"/>
                </a:ext>
              </a:extLst>
            </p:cNvPr>
            <p:cNvSpPr>
              <a:spLocks noEditPoints="1"/>
            </p:cNvSpPr>
            <p:nvPr/>
          </p:nvSpPr>
          <p:spPr bwMode="auto">
            <a:xfrm>
              <a:off x="3665538" y="2316163"/>
              <a:ext cx="77788" cy="34925"/>
            </a:xfrm>
            <a:custGeom>
              <a:avLst/>
              <a:gdLst>
                <a:gd name="T0" fmla="*/ 1 w 36"/>
                <a:gd name="T1" fmla="*/ 12 h 17"/>
                <a:gd name="T2" fmla="*/ 2 w 36"/>
                <a:gd name="T3" fmla="*/ 16 h 17"/>
                <a:gd name="T4" fmla="*/ 13 w 36"/>
                <a:gd name="T5" fmla="*/ 15 h 17"/>
                <a:gd name="T6" fmla="*/ 6 w 36"/>
                <a:gd name="T7" fmla="*/ 14 h 17"/>
                <a:gd name="T8" fmla="*/ 1 w 36"/>
                <a:gd name="T9" fmla="*/ 12 h 17"/>
                <a:gd name="T10" fmla="*/ 18 w 36"/>
                <a:gd name="T11" fmla="*/ 14 h 17"/>
                <a:gd name="T12" fmla="*/ 25 w 36"/>
                <a:gd name="T13" fmla="*/ 15 h 17"/>
                <a:gd name="T14" fmla="*/ 35 w 36"/>
                <a:gd name="T15" fmla="*/ 11 h 17"/>
                <a:gd name="T16" fmla="*/ 29 w 36"/>
                <a:gd name="T17" fmla="*/ 0 h 17"/>
                <a:gd name="T18" fmla="*/ 29 w 36"/>
                <a:gd name="T19" fmla="*/ 0 h 17"/>
                <a:gd name="T20" fmla="*/ 31 w 36"/>
                <a:gd name="T21" fmla="*/ 3 h 17"/>
                <a:gd name="T22" fmla="*/ 29 w 36"/>
                <a:gd name="T23" fmla="*/ 11 h 17"/>
                <a:gd name="T24" fmla="*/ 18 w 36"/>
                <a:gd name="T2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7">
                  <a:moveTo>
                    <a:pt x="1" y="12"/>
                  </a:moveTo>
                  <a:cubicBezTo>
                    <a:pt x="0" y="14"/>
                    <a:pt x="0" y="15"/>
                    <a:pt x="2" y="16"/>
                  </a:cubicBezTo>
                  <a:cubicBezTo>
                    <a:pt x="4" y="17"/>
                    <a:pt x="9" y="16"/>
                    <a:pt x="13" y="15"/>
                  </a:cubicBezTo>
                  <a:cubicBezTo>
                    <a:pt x="11" y="15"/>
                    <a:pt x="9" y="14"/>
                    <a:pt x="6" y="14"/>
                  </a:cubicBezTo>
                  <a:cubicBezTo>
                    <a:pt x="3" y="13"/>
                    <a:pt x="2" y="13"/>
                    <a:pt x="1" y="12"/>
                  </a:cubicBezTo>
                  <a:close/>
                  <a:moveTo>
                    <a:pt x="18" y="14"/>
                  </a:moveTo>
                  <a:cubicBezTo>
                    <a:pt x="20" y="15"/>
                    <a:pt x="22" y="15"/>
                    <a:pt x="25" y="15"/>
                  </a:cubicBezTo>
                  <a:cubicBezTo>
                    <a:pt x="30" y="15"/>
                    <a:pt x="34" y="12"/>
                    <a:pt x="35" y="11"/>
                  </a:cubicBezTo>
                  <a:cubicBezTo>
                    <a:pt x="36" y="9"/>
                    <a:pt x="35" y="1"/>
                    <a:pt x="29" y="0"/>
                  </a:cubicBezTo>
                  <a:cubicBezTo>
                    <a:pt x="29" y="0"/>
                    <a:pt x="29" y="0"/>
                    <a:pt x="29" y="0"/>
                  </a:cubicBezTo>
                  <a:cubicBezTo>
                    <a:pt x="30" y="1"/>
                    <a:pt x="31" y="2"/>
                    <a:pt x="31" y="3"/>
                  </a:cubicBezTo>
                  <a:cubicBezTo>
                    <a:pt x="32" y="4"/>
                    <a:pt x="31" y="11"/>
                    <a:pt x="29" y="11"/>
                  </a:cubicBezTo>
                  <a:cubicBezTo>
                    <a:pt x="26" y="11"/>
                    <a:pt x="21" y="13"/>
                    <a:pt x="1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34">
              <a:extLst>
                <a:ext uri="{FF2B5EF4-FFF2-40B4-BE49-F238E27FC236}">
                  <a16:creationId xmlns:a16="http://schemas.microsoft.com/office/drawing/2014/main" id="{7BF5B499-782F-48BC-866C-9142B61B7DBE}"/>
                </a:ext>
              </a:extLst>
            </p:cNvPr>
            <p:cNvSpPr>
              <a:spLocks/>
            </p:cNvSpPr>
            <p:nvPr/>
          </p:nvSpPr>
          <p:spPr bwMode="auto">
            <a:xfrm>
              <a:off x="3511550" y="2493963"/>
              <a:ext cx="322263" cy="146050"/>
            </a:xfrm>
            <a:custGeom>
              <a:avLst/>
              <a:gdLst>
                <a:gd name="T0" fmla="*/ 6 w 152"/>
                <a:gd name="T1" fmla="*/ 53 h 69"/>
                <a:gd name="T2" fmla="*/ 16 w 152"/>
                <a:gd name="T3" fmla="*/ 50 h 69"/>
                <a:gd name="T4" fmla="*/ 75 w 152"/>
                <a:gd name="T5" fmla="*/ 10 h 69"/>
                <a:gd name="T6" fmla="*/ 89 w 152"/>
                <a:gd name="T7" fmla="*/ 0 h 69"/>
                <a:gd name="T8" fmla="*/ 152 w 152"/>
                <a:gd name="T9" fmla="*/ 19 h 69"/>
                <a:gd name="T10" fmla="*/ 152 w 152"/>
                <a:gd name="T11" fmla="*/ 23 h 69"/>
                <a:gd name="T12" fmla="*/ 117 w 152"/>
                <a:gd name="T13" fmla="*/ 41 h 69"/>
                <a:gd name="T14" fmla="*/ 49 w 152"/>
                <a:gd name="T15" fmla="*/ 69 h 69"/>
                <a:gd name="T16" fmla="*/ 6 w 152"/>
                <a:gd name="T17"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69">
                  <a:moveTo>
                    <a:pt x="6" y="53"/>
                  </a:moveTo>
                  <a:cubicBezTo>
                    <a:pt x="9" y="52"/>
                    <a:pt x="12" y="51"/>
                    <a:pt x="16" y="50"/>
                  </a:cubicBezTo>
                  <a:cubicBezTo>
                    <a:pt x="16" y="50"/>
                    <a:pt x="70" y="14"/>
                    <a:pt x="75" y="10"/>
                  </a:cubicBezTo>
                  <a:cubicBezTo>
                    <a:pt x="80" y="7"/>
                    <a:pt x="89" y="0"/>
                    <a:pt x="89" y="0"/>
                  </a:cubicBezTo>
                  <a:cubicBezTo>
                    <a:pt x="89" y="0"/>
                    <a:pt x="129" y="17"/>
                    <a:pt x="152" y="19"/>
                  </a:cubicBezTo>
                  <a:cubicBezTo>
                    <a:pt x="152" y="23"/>
                    <a:pt x="152" y="23"/>
                    <a:pt x="152" y="23"/>
                  </a:cubicBezTo>
                  <a:cubicBezTo>
                    <a:pt x="140" y="29"/>
                    <a:pt x="128" y="35"/>
                    <a:pt x="117" y="41"/>
                  </a:cubicBezTo>
                  <a:cubicBezTo>
                    <a:pt x="94" y="50"/>
                    <a:pt x="72" y="59"/>
                    <a:pt x="49" y="69"/>
                  </a:cubicBezTo>
                  <a:cubicBezTo>
                    <a:pt x="49" y="69"/>
                    <a:pt x="0" y="61"/>
                    <a:pt x="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35">
              <a:extLst>
                <a:ext uri="{FF2B5EF4-FFF2-40B4-BE49-F238E27FC236}">
                  <a16:creationId xmlns:a16="http://schemas.microsoft.com/office/drawing/2014/main" id="{009CD588-A602-4AC1-A7B4-332995D07230}"/>
                </a:ext>
              </a:extLst>
            </p:cNvPr>
            <p:cNvSpPr>
              <a:spLocks noEditPoints="1"/>
            </p:cNvSpPr>
            <p:nvPr/>
          </p:nvSpPr>
          <p:spPr bwMode="auto">
            <a:xfrm>
              <a:off x="3509963" y="2493963"/>
              <a:ext cx="323850" cy="146050"/>
            </a:xfrm>
            <a:custGeom>
              <a:avLst/>
              <a:gdLst>
                <a:gd name="T0" fmla="*/ 6 w 153"/>
                <a:gd name="T1" fmla="*/ 52 h 69"/>
                <a:gd name="T2" fmla="*/ 16 w 153"/>
                <a:gd name="T3" fmla="*/ 49 h 69"/>
                <a:gd name="T4" fmla="*/ 76 w 153"/>
                <a:gd name="T5" fmla="*/ 10 h 69"/>
                <a:gd name="T6" fmla="*/ 90 w 153"/>
                <a:gd name="T7" fmla="*/ 0 h 69"/>
                <a:gd name="T8" fmla="*/ 90 w 153"/>
                <a:gd name="T9" fmla="*/ 0 h 69"/>
                <a:gd name="T10" fmla="*/ 91 w 153"/>
                <a:gd name="T11" fmla="*/ 0 h 69"/>
                <a:gd name="T12" fmla="*/ 153 w 153"/>
                <a:gd name="T13" fmla="*/ 18 h 69"/>
                <a:gd name="T14" fmla="*/ 153 w 153"/>
                <a:gd name="T15" fmla="*/ 18 h 69"/>
                <a:gd name="T16" fmla="*/ 153 w 153"/>
                <a:gd name="T17" fmla="*/ 19 h 69"/>
                <a:gd name="T18" fmla="*/ 153 w 153"/>
                <a:gd name="T19" fmla="*/ 23 h 69"/>
                <a:gd name="T20" fmla="*/ 153 w 153"/>
                <a:gd name="T21" fmla="*/ 23 h 69"/>
                <a:gd name="T22" fmla="*/ 153 w 153"/>
                <a:gd name="T23" fmla="*/ 24 h 69"/>
                <a:gd name="T24" fmla="*/ 118 w 153"/>
                <a:gd name="T25" fmla="*/ 41 h 69"/>
                <a:gd name="T26" fmla="*/ 118 w 153"/>
                <a:gd name="T27" fmla="*/ 41 h 69"/>
                <a:gd name="T28" fmla="*/ 50 w 153"/>
                <a:gd name="T29" fmla="*/ 69 h 69"/>
                <a:gd name="T30" fmla="*/ 50 w 153"/>
                <a:gd name="T31" fmla="*/ 69 h 69"/>
                <a:gd name="T32" fmla="*/ 50 w 153"/>
                <a:gd name="T33" fmla="*/ 69 h 69"/>
                <a:gd name="T34" fmla="*/ 6 w 153"/>
                <a:gd name="T35" fmla="*/ 53 h 69"/>
                <a:gd name="T36" fmla="*/ 6 w 153"/>
                <a:gd name="T37" fmla="*/ 52 h 69"/>
                <a:gd name="T38" fmla="*/ 6 w 153"/>
                <a:gd name="T39" fmla="*/ 52 h 69"/>
                <a:gd name="T40" fmla="*/ 17 w 153"/>
                <a:gd name="T41" fmla="*/ 50 h 69"/>
                <a:gd name="T42" fmla="*/ 7 w 153"/>
                <a:gd name="T43" fmla="*/ 53 h 69"/>
                <a:gd name="T44" fmla="*/ 50 w 153"/>
                <a:gd name="T45" fmla="*/ 68 h 69"/>
                <a:gd name="T46" fmla="*/ 118 w 153"/>
                <a:gd name="T47" fmla="*/ 41 h 69"/>
                <a:gd name="T48" fmla="*/ 152 w 153"/>
                <a:gd name="T49" fmla="*/ 23 h 69"/>
                <a:gd name="T50" fmla="*/ 152 w 153"/>
                <a:gd name="T51" fmla="*/ 19 h 69"/>
                <a:gd name="T52" fmla="*/ 91 w 153"/>
                <a:gd name="T53" fmla="*/ 1 h 69"/>
                <a:gd name="T54" fmla="*/ 76 w 153"/>
                <a:gd name="T55" fmla="*/ 11 h 69"/>
                <a:gd name="T56" fmla="*/ 17 w 153"/>
                <a:gd name="T57" fmla="*/ 50 h 69"/>
                <a:gd name="T58" fmla="*/ 17 w 153"/>
                <a:gd name="T59"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 h="69">
                  <a:moveTo>
                    <a:pt x="6" y="52"/>
                  </a:moveTo>
                  <a:cubicBezTo>
                    <a:pt x="16" y="49"/>
                    <a:pt x="16" y="49"/>
                    <a:pt x="16" y="49"/>
                  </a:cubicBezTo>
                  <a:cubicBezTo>
                    <a:pt x="18" y="48"/>
                    <a:pt x="71" y="14"/>
                    <a:pt x="76" y="10"/>
                  </a:cubicBezTo>
                  <a:cubicBezTo>
                    <a:pt x="80" y="7"/>
                    <a:pt x="90" y="0"/>
                    <a:pt x="90" y="0"/>
                  </a:cubicBezTo>
                  <a:cubicBezTo>
                    <a:pt x="90" y="0"/>
                    <a:pt x="90" y="0"/>
                    <a:pt x="90" y="0"/>
                  </a:cubicBezTo>
                  <a:cubicBezTo>
                    <a:pt x="91" y="0"/>
                    <a:pt x="91" y="0"/>
                    <a:pt x="91" y="0"/>
                  </a:cubicBezTo>
                  <a:cubicBezTo>
                    <a:pt x="91" y="0"/>
                    <a:pt x="130" y="16"/>
                    <a:pt x="153" y="18"/>
                  </a:cubicBezTo>
                  <a:cubicBezTo>
                    <a:pt x="153" y="18"/>
                    <a:pt x="153" y="18"/>
                    <a:pt x="153" y="18"/>
                  </a:cubicBezTo>
                  <a:cubicBezTo>
                    <a:pt x="153" y="19"/>
                    <a:pt x="153" y="19"/>
                    <a:pt x="153" y="19"/>
                  </a:cubicBezTo>
                  <a:cubicBezTo>
                    <a:pt x="153" y="23"/>
                    <a:pt x="153" y="23"/>
                    <a:pt x="153" y="23"/>
                  </a:cubicBezTo>
                  <a:cubicBezTo>
                    <a:pt x="153" y="23"/>
                    <a:pt x="153" y="23"/>
                    <a:pt x="153" y="23"/>
                  </a:cubicBezTo>
                  <a:cubicBezTo>
                    <a:pt x="153" y="24"/>
                    <a:pt x="153" y="24"/>
                    <a:pt x="153" y="24"/>
                  </a:cubicBezTo>
                  <a:cubicBezTo>
                    <a:pt x="118" y="41"/>
                    <a:pt x="118" y="41"/>
                    <a:pt x="118" y="41"/>
                  </a:cubicBezTo>
                  <a:cubicBezTo>
                    <a:pt x="118" y="41"/>
                    <a:pt x="118" y="41"/>
                    <a:pt x="118" y="41"/>
                  </a:cubicBezTo>
                  <a:cubicBezTo>
                    <a:pt x="50" y="69"/>
                    <a:pt x="50" y="69"/>
                    <a:pt x="50" y="69"/>
                  </a:cubicBezTo>
                  <a:cubicBezTo>
                    <a:pt x="50" y="69"/>
                    <a:pt x="50" y="69"/>
                    <a:pt x="50" y="69"/>
                  </a:cubicBezTo>
                  <a:cubicBezTo>
                    <a:pt x="50" y="69"/>
                    <a:pt x="50" y="69"/>
                    <a:pt x="50" y="69"/>
                  </a:cubicBezTo>
                  <a:cubicBezTo>
                    <a:pt x="50" y="69"/>
                    <a:pt x="0" y="61"/>
                    <a:pt x="6" y="53"/>
                  </a:cubicBezTo>
                  <a:cubicBezTo>
                    <a:pt x="6" y="52"/>
                    <a:pt x="6" y="52"/>
                    <a:pt x="6" y="52"/>
                  </a:cubicBezTo>
                  <a:cubicBezTo>
                    <a:pt x="6" y="52"/>
                    <a:pt x="6" y="52"/>
                    <a:pt x="6" y="52"/>
                  </a:cubicBezTo>
                  <a:close/>
                  <a:moveTo>
                    <a:pt x="17" y="50"/>
                  </a:moveTo>
                  <a:cubicBezTo>
                    <a:pt x="7" y="53"/>
                    <a:pt x="7" y="53"/>
                    <a:pt x="7" y="53"/>
                  </a:cubicBezTo>
                  <a:cubicBezTo>
                    <a:pt x="2" y="60"/>
                    <a:pt x="48" y="68"/>
                    <a:pt x="50" y="68"/>
                  </a:cubicBezTo>
                  <a:cubicBezTo>
                    <a:pt x="118" y="41"/>
                    <a:pt x="118" y="41"/>
                    <a:pt x="118" y="41"/>
                  </a:cubicBezTo>
                  <a:cubicBezTo>
                    <a:pt x="152" y="23"/>
                    <a:pt x="152" y="23"/>
                    <a:pt x="152" y="23"/>
                  </a:cubicBezTo>
                  <a:cubicBezTo>
                    <a:pt x="152" y="19"/>
                    <a:pt x="152" y="19"/>
                    <a:pt x="152" y="19"/>
                  </a:cubicBezTo>
                  <a:cubicBezTo>
                    <a:pt x="131" y="17"/>
                    <a:pt x="93" y="2"/>
                    <a:pt x="91" y="1"/>
                  </a:cubicBezTo>
                  <a:cubicBezTo>
                    <a:pt x="89" y="1"/>
                    <a:pt x="80" y="7"/>
                    <a:pt x="76" y="11"/>
                  </a:cubicBezTo>
                  <a:cubicBezTo>
                    <a:pt x="71" y="14"/>
                    <a:pt x="17" y="50"/>
                    <a:pt x="17" y="50"/>
                  </a:cubicBezTo>
                  <a:cubicBezTo>
                    <a:pt x="17" y="50"/>
                    <a:pt x="17" y="50"/>
                    <a:pt x="17"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 name="Freeform 36">
              <a:extLst>
                <a:ext uri="{FF2B5EF4-FFF2-40B4-BE49-F238E27FC236}">
                  <a16:creationId xmlns:a16="http://schemas.microsoft.com/office/drawing/2014/main" id="{AD7B6F33-F57E-4595-947A-E1EEF4D66221}"/>
                </a:ext>
              </a:extLst>
            </p:cNvPr>
            <p:cNvSpPr>
              <a:spLocks/>
            </p:cNvSpPr>
            <p:nvPr/>
          </p:nvSpPr>
          <p:spPr bwMode="auto">
            <a:xfrm>
              <a:off x="3530600" y="2514600"/>
              <a:ext cx="303213" cy="95250"/>
            </a:xfrm>
            <a:custGeom>
              <a:avLst/>
              <a:gdLst>
                <a:gd name="T0" fmla="*/ 0 w 191"/>
                <a:gd name="T1" fmla="*/ 59 h 60"/>
                <a:gd name="T2" fmla="*/ 110 w 191"/>
                <a:gd name="T3" fmla="*/ 0 h 60"/>
                <a:gd name="T4" fmla="*/ 191 w 191"/>
                <a:gd name="T5" fmla="*/ 12 h 60"/>
                <a:gd name="T6" fmla="*/ 191 w 191"/>
                <a:gd name="T7" fmla="*/ 17 h 60"/>
                <a:gd name="T8" fmla="*/ 111 w 191"/>
                <a:gd name="T9" fmla="*/ 7 h 60"/>
                <a:gd name="T10" fmla="*/ 8 w 191"/>
                <a:gd name="T11" fmla="*/ 60 h 60"/>
                <a:gd name="T12" fmla="*/ 0 w 191"/>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191" h="60">
                  <a:moveTo>
                    <a:pt x="0" y="59"/>
                  </a:moveTo>
                  <a:lnTo>
                    <a:pt x="110" y="0"/>
                  </a:lnTo>
                  <a:lnTo>
                    <a:pt x="191" y="12"/>
                  </a:lnTo>
                  <a:lnTo>
                    <a:pt x="191" y="17"/>
                  </a:lnTo>
                  <a:lnTo>
                    <a:pt x="111" y="7"/>
                  </a:lnTo>
                  <a:lnTo>
                    <a:pt x="8" y="60"/>
                  </a:ln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 name="Freeform 37">
              <a:extLst>
                <a:ext uri="{FF2B5EF4-FFF2-40B4-BE49-F238E27FC236}">
                  <a16:creationId xmlns:a16="http://schemas.microsoft.com/office/drawing/2014/main" id="{51D6A2D9-C934-44BE-B6A7-85D01E6E6EB0}"/>
                </a:ext>
              </a:extLst>
            </p:cNvPr>
            <p:cNvSpPr>
              <a:spLocks noEditPoints="1"/>
            </p:cNvSpPr>
            <p:nvPr/>
          </p:nvSpPr>
          <p:spPr bwMode="auto">
            <a:xfrm>
              <a:off x="3530600" y="2513013"/>
              <a:ext cx="303213" cy="96838"/>
            </a:xfrm>
            <a:custGeom>
              <a:avLst/>
              <a:gdLst>
                <a:gd name="T0" fmla="*/ 0 w 191"/>
                <a:gd name="T1" fmla="*/ 60 h 61"/>
                <a:gd name="T2" fmla="*/ 110 w 191"/>
                <a:gd name="T3" fmla="*/ 0 h 61"/>
                <a:gd name="T4" fmla="*/ 110 w 191"/>
                <a:gd name="T5" fmla="*/ 0 h 61"/>
                <a:gd name="T6" fmla="*/ 110 w 191"/>
                <a:gd name="T7" fmla="*/ 0 h 61"/>
                <a:gd name="T8" fmla="*/ 191 w 191"/>
                <a:gd name="T9" fmla="*/ 12 h 61"/>
                <a:gd name="T10" fmla="*/ 191 w 191"/>
                <a:gd name="T11" fmla="*/ 12 h 61"/>
                <a:gd name="T12" fmla="*/ 191 w 191"/>
                <a:gd name="T13" fmla="*/ 13 h 61"/>
                <a:gd name="T14" fmla="*/ 191 w 191"/>
                <a:gd name="T15" fmla="*/ 18 h 61"/>
                <a:gd name="T16" fmla="*/ 111 w 191"/>
                <a:gd name="T17" fmla="*/ 9 h 61"/>
                <a:gd name="T18" fmla="*/ 8 w 191"/>
                <a:gd name="T19" fmla="*/ 61 h 61"/>
                <a:gd name="T20" fmla="*/ 8 w 191"/>
                <a:gd name="T21" fmla="*/ 61 h 61"/>
                <a:gd name="T22" fmla="*/ 8 w 191"/>
                <a:gd name="T23" fmla="*/ 61 h 61"/>
                <a:gd name="T24" fmla="*/ 0 w 191"/>
                <a:gd name="T25" fmla="*/ 60 h 61"/>
                <a:gd name="T26" fmla="*/ 0 w 191"/>
                <a:gd name="T27" fmla="*/ 60 h 61"/>
                <a:gd name="T28" fmla="*/ 0 w 191"/>
                <a:gd name="T29" fmla="*/ 60 h 61"/>
                <a:gd name="T30" fmla="*/ 110 w 191"/>
                <a:gd name="T31" fmla="*/ 1 h 61"/>
                <a:gd name="T32" fmla="*/ 1 w 191"/>
                <a:gd name="T33" fmla="*/ 60 h 61"/>
                <a:gd name="T34" fmla="*/ 8 w 191"/>
                <a:gd name="T35" fmla="*/ 61 h 61"/>
                <a:gd name="T36" fmla="*/ 111 w 191"/>
                <a:gd name="T37" fmla="*/ 8 h 61"/>
                <a:gd name="T38" fmla="*/ 111 w 191"/>
                <a:gd name="T39" fmla="*/ 8 h 61"/>
                <a:gd name="T40" fmla="*/ 111 w 191"/>
                <a:gd name="T41" fmla="*/ 8 h 61"/>
                <a:gd name="T42" fmla="*/ 190 w 191"/>
                <a:gd name="T43" fmla="*/ 18 h 61"/>
                <a:gd name="T44" fmla="*/ 190 w 191"/>
                <a:gd name="T45" fmla="*/ 13 h 61"/>
                <a:gd name="T46" fmla="*/ 110 w 191"/>
                <a:gd name="T47"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61">
                  <a:moveTo>
                    <a:pt x="0" y="60"/>
                  </a:moveTo>
                  <a:lnTo>
                    <a:pt x="110" y="0"/>
                  </a:lnTo>
                  <a:lnTo>
                    <a:pt x="110" y="0"/>
                  </a:lnTo>
                  <a:lnTo>
                    <a:pt x="110" y="0"/>
                  </a:lnTo>
                  <a:lnTo>
                    <a:pt x="191" y="12"/>
                  </a:lnTo>
                  <a:lnTo>
                    <a:pt x="191" y="12"/>
                  </a:lnTo>
                  <a:lnTo>
                    <a:pt x="191" y="13"/>
                  </a:lnTo>
                  <a:lnTo>
                    <a:pt x="191" y="18"/>
                  </a:lnTo>
                  <a:lnTo>
                    <a:pt x="111" y="9"/>
                  </a:lnTo>
                  <a:lnTo>
                    <a:pt x="8" y="61"/>
                  </a:lnTo>
                  <a:lnTo>
                    <a:pt x="8" y="61"/>
                  </a:lnTo>
                  <a:lnTo>
                    <a:pt x="8" y="61"/>
                  </a:lnTo>
                  <a:lnTo>
                    <a:pt x="0" y="60"/>
                  </a:lnTo>
                  <a:lnTo>
                    <a:pt x="0" y="60"/>
                  </a:lnTo>
                  <a:lnTo>
                    <a:pt x="0" y="60"/>
                  </a:lnTo>
                  <a:close/>
                  <a:moveTo>
                    <a:pt x="110" y="1"/>
                  </a:moveTo>
                  <a:lnTo>
                    <a:pt x="1" y="60"/>
                  </a:lnTo>
                  <a:lnTo>
                    <a:pt x="8" y="61"/>
                  </a:lnTo>
                  <a:lnTo>
                    <a:pt x="111" y="8"/>
                  </a:lnTo>
                  <a:lnTo>
                    <a:pt x="111" y="8"/>
                  </a:lnTo>
                  <a:lnTo>
                    <a:pt x="111" y="8"/>
                  </a:lnTo>
                  <a:lnTo>
                    <a:pt x="190" y="18"/>
                  </a:lnTo>
                  <a:lnTo>
                    <a:pt x="190" y="13"/>
                  </a:lnTo>
                  <a:lnTo>
                    <a:pt x="1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 name="Freeform 38">
              <a:extLst>
                <a:ext uri="{FF2B5EF4-FFF2-40B4-BE49-F238E27FC236}">
                  <a16:creationId xmlns:a16="http://schemas.microsoft.com/office/drawing/2014/main" id="{AB597374-B896-4ABA-961C-C4D6EADF9CBC}"/>
                </a:ext>
              </a:extLst>
            </p:cNvPr>
            <p:cNvSpPr>
              <a:spLocks/>
            </p:cNvSpPr>
            <p:nvPr/>
          </p:nvSpPr>
          <p:spPr bwMode="auto">
            <a:xfrm>
              <a:off x="3535363" y="2525713"/>
              <a:ext cx="298450" cy="114300"/>
            </a:xfrm>
            <a:custGeom>
              <a:avLst/>
              <a:gdLst>
                <a:gd name="T0" fmla="*/ 141 w 141"/>
                <a:gd name="T1" fmla="*/ 8 h 54"/>
                <a:gd name="T2" fmla="*/ 106 w 141"/>
                <a:gd name="T3" fmla="*/ 26 h 54"/>
                <a:gd name="T4" fmla="*/ 38 w 141"/>
                <a:gd name="T5" fmla="*/ 54 h 54"/>
                <a:gd name="T6" fmla="*/ 2 w 141"/>
                <a:gd name="T7" fmla="*/ 45 h 54"/>
                <a:gd name="T8" fmla="*/ 1 w 141"/>
                <a:gd name="T9" fmla="*/ 42 h 54"/>
                <a:gd name="T10" fmla="*/ 4 w 141"/>
                <a:gd name="T11" fmla="*/ 40 h 54"/>
                <a:gd name="T12" fmla="*/ 81 w 141"/>
                <a:gd name="T13" fmla="*/ 0 h 54"/>
                <a:gd name="T14" fmla="*/ 141 w 141"/>
                <a:gd name="T15" fmla="*/ 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54">
                  <a:moveTo>
                    <a:pt x="141" y="8"/>
                  </a:moveTo>
                  <a:cubicBezTo>
                    <a:pt x="129" y="14"/>
                    <a:pt x="117" y="20"/>
                    <a:pt x="106" y="26"/>
                  </a:cubicBezTo>
                  <a:cubicBezTo>
                    <a:pt x="83" y="35"/>
                    <a:pt x="61" y="44"/>
                    <a:pt x="38" y="54"/>
                  </a:cubicBezTo>
                  <a:cubicBezTo>
                    <a:pt x="38" y="54"/>
                    <a:pt x="15" y="50"/>
                    <a:pt x="2" y="45"/>
                  </a:cubicBezTo>
                  <a:cubicBezTo>
                    <a:pt x="1" y="44"/>
                    <a:pt x="0" y="43"/>
                    <a:pt x="1" y="42"/>
                  </a:cubicBezTo>
                  <a:cubicBezTo>
                    <a:pt x="4" y="40"/>
                    <a:pt x="4" y="40"/>
                    <a:pt x="4" y="40"/>
                  </a:cubicBezTo>
                  <a:cubicBezTo>
                    <a:pt x="81" y="0"/>
                    <a:pt x="81" y="0"/>
                    <a:pt x="81" y="0"/>
                  </a:cubicBezTo>
                  <a:lnTo>
                    <a:pt x="14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39">
              <a:extLst>
                <a:ext uri="{FF2B5EF4-FFF2-40B4-BE49-F238E27FC236}">
                  <a16:creationId xmlns:a16="http://schemas.microsoft.com/office/drawing/2014/main" id="{CC868EF5-F0CA-405D-98DC-926F5FF07CFF}"/>
                </a:ext>
              </a:extLst>
            </p:cNvPr>
            <p:cNvSpPr>
              <a:spLocks noEditPoints="1"/>
            </p:cNvSpPr>
            <p:nvPr/>
          </p:nvSpPr>
          <p:spPr bwMode="auto">
            <a:xfrm>
              <a:off x="3535363" y="2525713"/>
              <a:ext cx="298450" cy="114300"/>
            </a:xfrm>
            <a:custGeom>
              <a:avLst/>
              <a:gdLst>
                <a:gd name="T0" fmla="*/ 141 w 141"/>
                <a:gd name="T1" fmla="*/ 9 h 54"/>
                <a:gd name="T2" fmla="*/ 106 w 141"/>
                <a:gd name="T3" fmla="*/ 26 h 54"/>
                <a:gd name="T4" fmla="*/ 106 w 141"/>
                <a:gd name="T5" fmla="*/ 26 h 54"/>
                <a:gd name="T6" fmla="*/ 38 w 141"/>
                <a:gd name="T7" fmla="*/ 54 h 54"/>
                <a:gd name="T8" fmla="*/ 38 w 141"/>
                <a:gd name="T9" fmla="*/ 54 h 54"/>
                <a:gd name="T10" fmla="*/ 38 w 141"/>
                <a:gd name="T11" fmla="*/ 54 h 54"/>
                <a:gd name="T12" fmla="*/ 2 w 141"/>
                <a:gd name="T13" fmla="*/ 45 h 54"/>
                <a:gd name="T14" fmla="*/ 2 w 141"/>
                <a:gd name="T15" fmla="*/ 45 h 54"/>
                <a:gd name="T16" fmla="*/ 2 w 141"/>
                <a:gd name="T17" fmla="*/ 45 h 54"/>
                <a:gd name="T18" fmla="*/ 0 w 141"/>
                <a:gd name="T19" fmla="*/ 43 h 54"/>
                <a:gd name="T20" fmla="*/ 0 w 141"/>
                <a:gd name="T21" fmla="*/ 43 h 54"/>
                <a:gd name="T22" fmla="*/ 1 w 141"/>
                <a:gd name="T23" fmla="*/ 42 h 54"/>
                <a:gd name="T24" fmla="*/ 1 w 141"/>
                <a:gd name="T25" fmla="*/ 42 h 54"/>
                <a:gd name="T26" fmla="*/ 3 w 141"/>
                <a:gd name="T27" fmla="*/ 40 h 54"/>
                <a:gd name="T28" fmla="*/ 3 w 141"/>
                <a:gd name="T29" fmla="*/ 40 h 54"/>
                <a:gd name="T30" fmla="*/ 4 w 141"/>
                <a:gd name="T31" fmla="*/ 40 h 54"/>
                <a:gd name="T32" fmla="*/ 81 w 141"/>
                <a:gd name="T33" fmla="*/ 0 h 54"/>
                <a:gd name="T34" fmla="*/ 81 w 141"/>
                <a:gd name="T35" fmla="*/ 0 h 54"/>
                <a:gd name="T36" fmla="*/ 81 w 141"/>
                <a:gd name="T37" fmla="*/ 0 h 54"/>
                <a:gd name="T38" fmla="*/ 141 w 141"/>
                <a:gd name="T39" fmla="*/ 8 h 54"/>
                <a:gd name="T40" fmla="*/ 141 w 141"/>
                <a:gd name="T41" fmla="*/ 9 h 54"/>
                <a:gd name="T42" fmla="*/ 106 w 141"/>
                <a:gd name="T43" fmla="*/ 26 h 54"/>
                <a:gd name="T44" fmla="*/ 140 w 141"/>
                <a:gd name="T45" fmla="*/ 8 h 54"/>
                <a:gd name="T46" fmla="*/ 81 w 141"/>
                <a:gd name="T47" fmla="*/ 1 h 54"/>
                <a:gd name="T48" fmla="*/ 4 w 141"/>
                <a:gd name="T49" fmla="*/ 40 h 54"/>
                <a:gd name="T50" fmla="*/ 1 w 141"/>
                <a:gd name="T51" fmla="*/ 43 h 54"/>
                <a:gd name="T52" fmla="*/ 1 w 141"/>
                <a:gd name="T53" fmla="*/ 43 h 54"/>
                <a:gd name="T54" fmla="*/ 1 w 141"/>
                <a:gd name="T55" fmla="*/ 43 h 54"/>
                <a:gd name="T56" fmla="*/ 1 w 141"/>
                <a:gd name="T57" fmla="*/ 43 h 54"/>
                <a:gd name="T58" fmla="*/ 1 w 141"/>
                <a:gd name="T59" fmla="*/ 43 h 54"/>
                <a:gd name="T60" fmla="*/ 1 w 141"/>
                <a:gd name="T61" fmla="*/ 43 h 54"/>
                <a:gd name="T62" fmla="*/ 2 w 141"/>
                <a:gd name="T63" fmla="*/ 45 h 54"/>
                <a:gd name="T64" fmla="*/ 38 w 141"/>
                <a:gd name="T65" fmla="*/ 53 h 54"/>
                <a:gd name="T66" fmla="*/ 106 w 141"/>
                <a:gd name="T67"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54">
                  <a:moveTo>
                    <a:pt x="141" y="9"/>
                  </a:moveTo>
                  <a:cubicBezTo>
                    <a:pt x="106" y="26"/>
                    <a:pt x="106" y="26"/>
                    <a:pt x="106" y="26"/>
                  </a:cubicBezTo>
                  <a:cubicBezTo>
                    <a:pt x="106" y="26"/>
                    <a:pt x="106" y="26"/>
                    <a:pt x="106" y="26"/>
                  </a:cubicBezTo>
                  <a:cubicBezTo>
                    <a:pt x="38" y="54"/>
                    <a:pt x="38" y="54"/>
                    <a:pt x="38" y="54"/>
                  </a:cubicBezTo>
                  <a:cubicBezTo>
                    <a:pt x="38" y="54"/>
                    <a:pt x="38" y="54"/>
                    <a:pt x="38" y="54"/>
                  </a:cubicBezTo>
                  <a:cubicBezTo>
                    <a:pt x="38" y="54"/>
                    <a:pt x="38" y="54"/>
                    <a:pt x="38" y="54"/>
                  </a:cubicBezTo>
                  <a:cubicBezTo>
                    <a:pt x="38" y="54"/>
                    <a:pt x="15" y="50"/>
                    <a:pt x="2" y="45"/>
                  </a:cubicBezTo>
                  <a:cubicBezTo>
                    <a:pt x="2" y="45"/>
                    <a:pt x="2" y="45"/>
                    <a:pt x="2" y="45"/>
                  </a:cubicBezTo>
                  <a:cubicBezTo>
                    <a:pt x="2" y="45"/>
                    <a:pt x="2" y="45"/>
                    <a:pt x="2" y="45"/>
                  </a:cubicBezTo>
                  <a:cubicBezTo>
                    <a:pt x="1" y="44"/>
                    <a:pt x="1" y="44"/>
                    <a:pt x="0" y="43"/>
                  </a:cubicBezTo>
                  <a:cubicBezTo>
                    <a:pt x="0" y="43"/>
                    <a:pt x="0" y="43"/>
                    <a:pt x="0" y="43"/>
                  </a:cubicBezTo>
                  <a:cubicBezTo>
                    <a:pt x="0" y="43"/>
                    <a:pt x="0" y="42"/>
                    <a:pt x="1" y="42"/>
                  </a:cubicBezTo>
                  <a:cubicBezTo>
                    <a:pt x="1" y="42"/>
                    <a:pt x="1" y="42"/>
                    <a:pt x="1" y="42"/>
                  </a:cubicBezTo>
                  <a:cubicBezTo>
                    <a:pt x="3" y="40"/>
                    <a:pt x="3" y="40"/>
                    <a:pt x="3" y="40"/>
                  </a:cubicBezTo>
                  <a:cubicBezTo>
                    <a:pt x="3" y="40"/>
                    <a:pt x="3" y="40"/>
                    <a:pt x="3" y="40"/>
                  </a:cubicBezTo>
                  <a:cubicBezTo>
                    <a:pt x="4" y="40"/>
                    <a:pt x="4" y="40"/>
                    <a:pt x="4" y="40"/>
                  </a:cubicBezTo>
                  <a:cubicBezTo>
                    <a:pt x="81" y="0"/>
                    <a:pt x="81" y="0"/>
                    <a:pt x="81" y="0"/>
                  </a:cubicBezTo>
                  <a:cubicBezTo>
                    <a:pt x="81" y="0"/>
                    <a:pt x="81" y="0"/>
                    <a:pt x="81" y="0"/>
                  </a:cubicBezTo>
                  <a:cubicBezTo>
                    <a:pt x="81" y="0"/>
                    <a:pt x="81" y="0"/>
                    <a:pt x="81" y="0"/>
                  </a:cubicBezTo>
                  <a:cubicBezTo>
                    <a:pt x="141" y="8"/>
                    <a:pt x="141" y="8"/>
                    <a:pt x="141" y="8"/>
                  </a:cubicBezTo>
                  <a:cubicBezTo>
                    <a:pt x="141" y="9"/>
                    <a:pt x="141" y="9"/>
                    <a:pt x="141" y="9"/>
                  </a:cubicBezTo>
                  <a:close/>
                  <a:moveTo>
                    <a:pt x="106" y="26"/>
                  </a:moveTo>
                  <a:cubicBezTo>
                    <a:pt x="140" y="8"/>
                    <a:pt x="140" y="8"/>
                    <a:pt x="140" y="8"/>
                  </a:cubicBezTo>
                  <a:cubicBezTo>
                    <a:pt x="81" y="1"/>
                    <a:pt x="81" y="1"/>
                    <a:pt x="81" y="1"/>
                  </a:cubicBezTo>
                  <a:cubicBezTo>
                    <a:pt x="4" y="40"/>
                    <a:pt x="4" y="40"/>
                    <a:pt x="4" y="40"/>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4"/>
                    <a:pt x="2" y="45"/>
                  </a:cubicBezTo>
                  <a:cubicBezTo>
                    <a:pt x="14" y="49"/>
                    <a:pt x="36" y="53"/>
                    <a:pt x="38" y="53"/>
                  </a:cubicBezTo>
                  <a:lnTo>
                    <a:pt x="10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 name="Freeform 40">
              <a:extLst>
                <a:ext uri="{FF2B5EF4-FFF2-40B4-BE49-F238E27FC236}">
                  <a16:creationId xmlns:a16="http://schemas.microsoft.com/office/drawing/2014/main" id="{E92D6F06-554B-4242-B6BC-312B9CAB5927}"/>
                </a:ext>
              </a:extLst>
            </p:cNvPr>
            <p:cNvSpPr>
              <a:spLocks/>
            </p:cNvSpPr>
            <p:nvPr/>
          </p:nvSpPr>
          <p:spPr bwMode="auto">
            <a:xfrm>
              <a:off x="3411538" y="2597150"/>
              <a:ext cx="190500" cy="106363"/>
            </a:xfrm>
            <a:custGeom>
              <a:avLst/>
              <a:gdLst>
                <a:gd name="T0" fmla="*/ 12 w 90"/>
                <a:gd name="T1" fmla="*/ 5 h 50"/>
                <a:gd name="T2" fmla="*/ 5 w 90"/>
                <a:gd name="T3" fmla="*/ 25 h 50"/>
                <a:gd name="T4" fmla="*/ 2 w 90"/>
                <a:gd name="T5" fmla="*/ 39 h 50"/>
                <a:gd name="T6" fmla="*/ 9 w 90"/>
                <a:gd name="T7" fmla="*/ 41 h 50"/>
                <a:gd name="T8" fmla="*/ 19 w 90"/>
                <a:gd name="T9" fmla="*/ 44 h 50"/>
                <a:gd name="T10" fmla="*/ 39 w 90"/>
                <a:gd name="T11" fmla="*/ 50 h 50"/>
                <a:gd name="T12" fmla="*/ 53 w 90"/>
                <a:gd name="T13" fmla="*/ 45 h 50"/>
                <a:gd name="T14" fmla="*/ 54 w 90"/>
                <a:gd name="T15" fmla="*/ 40 h 50"/>
                <a:gd name="T16" fmla="*/ 62 w 90"/>
                <a:gd name="T17" fmla="*/ 35 h 50"/>
                <a:gd name="T18" fmla="*/ 60 w 90"/>
                <a:gd name="T19" fmla="*/ 29 h 50"/>
                <a:gd name="T20" fmla="*/ 66 w 90"/>
                <a:gd name="T21" fmla="*/ 24 h 50"/>
                <a:gd name="T22" fmla="*/ 65 w 90"/>
                <a:gd name="T23" fmla="*/ 17 h 50"/>
                <a:gd name="T24" fmla="*/ 81 w 90"/>
                <a:gd name="T25" fmla="*/ 14 h 50"/>
                <a:gd name="T26" fmla="*/ 89 w 90"/>
                <a:gd name="T27" fmla="*/ 9 h 50"/>
                <a:gd name="T28" fmla="*/ 83 w 90"/>
                <a:gd name="T29" fmla="*/ 6 h 50"/>
                <a:gd name="T30" fmla="*/ 78 w 90"/>
                <a:gd name="T31" fmla="*/ 6 h 50"/>
                <a:gd name="T32" fmla="*/ 62 w 90"/>
                <a:gd name="T33" fmla="*/ 6 h 50"/>
                <a:gd name="T34" fmla="*/ 56 w 90"/>
                <a:gd name="T35" fmla="*/ 5 h 50"/>
                <a:gd name="T36" fmla="*/ 63 w 90"/>
                <a:gd name="T37" fmla="*/ 1 h 50"/>
                <a:gd name="T38" fmla="*/ 43 w 90"/>
                <a:gd name="T39" fmla="*/ 1 h 50"/>
                <a:gd name="T40" fmla="*/ 27 w 90"/>
                <a:gd name="T41" fmla="*/ 1 h 50"/>
                <a:gd name="T42" fmla="*/ 12 w 90"/>
                <a:gd name="T4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0">
                  <a:moveTo>
                    <a:pt x="12" y="5"/>
                  </a:moveTo>
                  <a:cubicBezTo>
                    <a:pt x="5" y="25"/>
                    <a:pt x="5" y="25"/>
                    <a:pt x="5" y="25"/>
                  </a:cubicBezTo>
                  <a:cubicBezTo>
                    <a:pt x="5" y="25"/>
                    <a:pt x="0" y="36"/>
                    <a:pt x="2" y="39"/>
                  </a:cubicBezTo>
                  <a:cubicBezTo>
                    <a:pt x="4" y="41"/>
                    <a:pt x="9" y="41"/>
                    <a:pt x="9" y="41"/>
                  </a:cubicBezTo>
                  <a:cubicBezTo>
                    <a:pt x="9" y="41"/>
                    <a:pt x="16" y="43"/>
                    <a:pt x="19" y="44"/>
                  </a:cubicBezTo>
                  <a:cubicBezTo>
                    <a:pt x="21" y="46"/>
                    <a:pt x="35" y="50"/>
                    <a:pt x="39" y="50"/>
                  </a:cubicBezTo>
                  <a:cubicBezTo>
                    <a:pt x="43" y="49"/>
                    <a:pt x="52" y="47"/>
                    <a:pt x="53" y="45"/>
                  </a:cubicBezTo>
                  <a:cubicBezTo>
                    <a:pt x="54" y="44"/>
                    <a:pt x="54" y="40"/>
                    <a:pt x="54" y="40"/>
                  </a:cubicBezTo>
                  <a:cubicBezTo>
                    <a:pt x="54" y="40"/>
                    <a:pt x="61" y="38"/>
                    <a:pt x="62" y="35"/>
                  </a:cubicBezTo>
                  <a:cubicBezTo>
                    <a:pt x="63" y="32"/>
                    <a:pt x="60" y="29"/>
                    <a:pt x="60" y="29"/>
                  </a:cubicBezTo>
                  <a:cubicBezTo>
                    <a:pt x="60" y="29"/>
                    <a:pt x="66" y="28"/>
                    <a:pt x="66" y="24"/>
                  </a:cubicBezTo>
                  <a:cubicBezTo>
                    <a:pt x="66" y="21"/>
                    <a:pt x="65" y="17"/>
                    <a:pt x="65" y="17"/>
                  </a:cubicBezTo>
                  <a:cubicBezTo>
                    <a:pt x="65" y="17"/>
                    <a:pt x="77" y="15"/>
                    <a:pt x="81" y="14"/>
                  </a:cubicBezTo>
                  <a:cubicBezTo>
                    <a:pt x="86" y="13"/>
                    <a:pt x="90" y="13"/>
                    <a:pt x="89" y="9"/>
                  </a:cubicBezTo>
                  <a:cubicBezTo>
                    <a:pt x="88" y="6"/>
                    <a:pt x="87" y="5"/>
                    <a:pt x="83" y="6"/>
                  </a:cubicBezTo>
                  <a:cubicBezTo>
                    <a:pt x="78" y="6"/>
                    <a:pt x="78" y="6"/>
                    <a:pt x="78" y="6"/>
                  </a:cubicBezTo>
                  <a:cubicBezTo>
                    <a:pt x="62" y="6"/>
                    <a:pt x="62" y="6"/>
                    <a:pt x="62" y="6"/>
                  </a:cubicBezTo>
                  <a:cubicBezTo>
                    <a:pt x="56" y="5"/>
                    <a:pt x="56" y="5"/>
                    <a:pt x="56" y="5"/>
                  </a:cubicBezTo>
                  <a:cubicBezTo>
                    <a:pt x="63" y="1"/>
                    <a:pt x="63" y="1"/>
                    <a:pt x="63" y="1"/>
                  </a:cubicBezTo>
                  <a:cubicBezTo>
                    <a:pt x="63" y="1"/>
                    <a:pt x="47" y="1"/>
                    <a:pt x="43" y="1"/>
                  </a:cubicBezTo>
                  <a:cubicBezTo>
                    <a:pt x="38" y="0"/>
                    <a:pt x="33" y="0"/>
                    <a:pt x="27" y="1"/>
                  </a:cubicBezTo>
                  <a:cubicBezTo>
                    <a:pt x="22" y="3"/>
                    <a:pt x="19" y="2"/>
                    <a:pt x="1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48133" name="Slide Number Placeholder 1">
            <a:extLst>
              <a:ext uri="{FF2B5EF4-FFF2-40B4-BE49-F238E27FC236}">
                <a16:creationId xmlns:a16="http://schemas.microsoft.com/office/drawing/2014/main" id="{5D6B858F-A8C2-474C-892E-E850444F8594}"/>
              </a:ext>
            </a:extLst>
          </p:cNvPr>
          <p:cNvSpPr>
            <a:spLocks noGrp="1" noChangeArrowheads="1"/>
          </p:cNvSpPr>
          <p:nvPr>
            <p:ph type="sldNum" sz="quarter" idx="12"/>
          </p:nvPr>
        </p:nvSpPr>
        <p:spPr>
          <a:xfrm>
            <a:off x="7239000" y="58118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B2DF2073-F4E1-4A41-8392-B8CA07E925AF}" type="slidenum">
              <a:rPr lang="en-US" altLang="en-US" sz="1800" b="1" smtClean="0">
                <a:solidFill>
                  <a:schemeClr val="bg1"/>
                </a:solidFill>
              </a:rPr>
              <a:pPr>
                <a:spcBef>
                  <a:spcPct val="0"/>
                </a:spcBef>
                <a:buClrTx/>
                <a:buSzTx/>
                <a:buFontTx/>
                <a:buNone/>
              </a:pPr>
              <a:t>56</a:t>
            </a:fld>
            <a:endParaRPr lang="en-US" altLang="en-US" sz="1800" b="1">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PRELIMINARY ESTIMATIONS</a:t>
            </a:r>
            <a:br>
              <a:rPr lang="en-ZA" i="1" dirty="0"/>
            </a:br>
            <a:r>
              <a:rPr lang="en-ZA" i="1" dirty="0"/>
              <a:t>COVID-19 IMPACT</a:t>
            </a:r>
            <a:br>
              <a:rPr lang="en-ZA" i="1" dirty="0"/>
            </a:br>
            <a:endParaRPr lang="en-ZA" dirty="0"/>
          </a:p>
        </p:txBody>
      </p:sp>
      <p:graphicFrame>
        <p:nvGraphicFramePr>
          <p:cNvPr id="7" name="Table 6">
            <a:extLst>
              <a:ext uri="{FF2B5EF4-FFF2-40B4-BE49-F238E27FC236}">
                <a16:creationId xmlns:a16="http://schemas.microsoft.com/office/drawing/2014/main" id="{FEEE6AEF-AD70-4D86-9FFE-520E8090F556}"/>
              </a:ext>
            </a:extLst>
          </p:cNvPr>
          <p:cNvGraphicFramePr>
            <a:graphicFrameLocks noGrp="1"/>
          </p:cNvGraphicFramePr>
          <p:nvPr/>
        </p:nvGraphicFramePr>
        <p:xfrm>
          <a:off x="381000" y="2204864"/>
          <a:ext cx="8115300" cy="1501140"/>
        </p:xfrm>
        <a:graphic>
          <a:graphicData uri="http://schemas.openxmlformats.org/drawingml/2006/table">
            <a:tbl>
              <a:tblPr>
                <a:tableStyleId>{5C22544A-7EE6-4342-B048-85BDC9FD1C3A}</a:tableStyleId>
              </a:tblPr>
              <a:tblGrid>
                <a:gridCol w="3175000">
                  <a:extLst>
                    <a:ext uri="{9D8B030D-6E8A-4147-A177-3AD203B41FA5}">
                      <a16:colId xmlns:a16="http://schemas.microsoft.com/office/drawing/2014/main" val="1860175767"/>
                    </a:ext>
                  </a:extLst>
                </a:gridCol>
                <a:gridCol w="977900">
                  <a:extLst>
                    <a:ext uri="{9D8B030D-6E8A-4147-A177-3AD203B41FA5}">
                      <a16:colId xmlns:a16="http://schemas.microsoft.com/office/drawing/2014/main" val="1164126252"/>
                    </a:ext>
                  </a:extLst>
                </a:gridCol>
                <a:gridCol w="977900">
                  <a:extLst>
                    <a:ext uri="{9D8B030D-6E8A-4147-A177-3AD203B41FA5}">
                      <a16:colId xmlns:a16="http://schemas.microsoft.com/office/drawing/2014/main" val="930003072"/>
                    </a:ext>
                  </a:extLst>
                </a:gridCol>
                <a:gridCol w="977900">
                  <a:extLst>
                    <a:ext uri="{9D8B030D-6E8A-4147-A177-3AD203B41FA5}">
                      <a16:colId xmlns:a16="http://schemas.microsoft.com/office/drawing/2014/main" val="4099264191"/>
                    </a:ext>
                  </a:extLst>
                </a:gridCol>
                <a:gridCol w="1028700">
                  <a:extLst>
                    <a:ext uri="{9D8B030D-6E8A-4147-A177-3AD203B41FA5}">
                      <a16:colId xmlns:a16="http://schemas.microsoft.com/office/drawing/2014/main" val="3838319263"/>
                    </a:ext>
                  </a:extLst>
                </a:gridCol>
                <a:gridCol w="977900">
                  <a:extLst>
                    <a:ext uri="{9D8B030D-6E8A-4147-A177-3AD203B41FA5}">
                      <a16:colId xmlns:a16="http://schemas.microsoft.com/office/drawing/2014/main" val="2036368826"/>
                    </a:ext>
                  </a:extLst>
                </a:gridCol>
              </a:tblGrid>
              <a:tr h="190500">
                <a:tc>
                  <a:txBody>
                    <a:bodyPr/>
                    <a:lstStyle/>
                    <a:p>
                      <a:pPr algn="l" fontAlgn="b"/>
                      <a:r>
                        <a:rPr lang="en-ZA" sz="1100" b="1" u="none" strike="noStrike" dirty="0">
                          <a:effectLst/>
                        </a:rPr>
                        <a:t>Payment Methods</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ZA" sz="1100" b="1" u="none" strike="noStrike" dirty="0">
                          <a:effectLst/>
                        </a:rPr>
                        <a:t>Feb-20</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ZA" sz="1100" b="1" u="none" strike="noStrike" dirty="0">
                          <a:effectLst/>
                        </a:rPr>
                        <a:t>Mar-20</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ZA" sz="1100" b="1" u="none" strike="noStrike" dirty="0">
                          <a:effectLst/>
                        </a:rPr>
                        <a:t>Apr-20</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ZA" sz="1100" b="1" u="none" strike="noStrike" dirty="0">
                          <a:effectLst/>
                        </a:rPr>
                        <a:t>Total</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ZA" sz="1100" b="1" u="none" strike="noStrike" dirty="0">
                          <a:effectLst/>
                        </a:rPr>
                        <a:t>% Contribution</a:t>
                      </a:r>
                      <a:endParaRPr lang="en-ZA"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33205789"/>
                  </a:ext>
                </a:extLst>
              </a:tr>
              <a:tr h="182880">
                <a:tc>
                  <a:txBody>
                    <a:bodyPr/>
                    <a:lstStyle/>
                    <a:p>
                      <a:pPr algn="l" fontAlgn="b"/>
                      <a:r>
                        <a:rPr lang="en-ZA" sz="1100" u="none" strike="noStrike">
                          <a:effectLst/>
                        </a:rPr>
                        <a:t>Over the counter (pay points)</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10'182'980</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10'032'859</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312'980</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20'528'819</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6,22%</a:t>
                      </a:r>
                      <a:endParaRPr lang="en-ZA"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7211266"/>
                  </a:ext>
                </a:extLst>
              </a:tr>
              <a:tr h="182880">
                <a:tc>
                  <a:txBody>
                    <a:bodyPr/>
                    <a:lstStyle/>
                    <a:p>
                      <a:pPr algn="l" fontAlgn="b"/>
                      <a:r>
                        <a:rPr lang="en-ZA" sz="1100" u="none" strike="noStrike">
                          <a:effectLst/>
                        </a:rPr>
                        <a:t>Third Party</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dirty="0">
                          <a:effectLst/>
                        </a:rPr>
                        <a:t>22'531'406</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20'403'340</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12'422'757</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55'357'503</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13,77%</a:t>
                      </a:r>
                      <a:endParaRPr lang="en-ZA"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1625287"/>
                  </a:ext>
                </a:extLst>
              </a:tr>
              <a:tr h="190500">
                <a:tc>
                  <a:txBody>
                    <a:bodyPr/>
                    <a:lstStyle/>
                    <a:p>
                      <a:pPr algn="l" fontAlgn="b"/>
                      <a:r>
                        <a:rPr lang="en-ZA" sz="1100" u="none" strike="noStrike">
                          <a:effectLst/>
                        </a:rPr>
                        <a:t>EFTs/Direct Deposit</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130'900'593</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136'972'534</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120'946'862</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388'819'990</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80,01%</a:t>
                      </a:r>
                      <a:endParaRPr lang="en-ZA"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29733090"/>
                  </a:ext>
                </a:extLst>
              </a:tr>
              <a:tr h="190500">
                <a:tc>
                  <a:txBody>
                    <a:bodyPr/>
                    <a:lstStyle/>
                    <a:p>
                      <a:pPr algn="l" fontAlgn="b"/>
                      <a:r>
                        <a:rPr lang="en-ZA" sz="1100" u="none" strike="noStrike">
                          <a:effectLst/>
                        </a:rPr>
                        <a:t>Total Collected</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b="1" u="none" strike="noStrike" dirty="0">
                          <a:effectLst/>
                        </a:rPr>
                        <a:t>163'614'979</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b="1" u="none" strike="noStrike" dirty="0">
                          <a:effectLst/>
                        </a:rPr>
                        <a:t>167'408'733</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b="1" u="none" strike="noStrike" dirty="0">
                          <a:effectLst/>
                        </a:rPr>
                        <a:t>133'682'599</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b="1" u="none" strike="noStrike" dirty="0">
                          <a:effectLst/>
                        </a:rPr>
                        <a:t>464'706'312</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b="1" u="none" strike="noStrike" dirty="0">
                          <a:effectLst/>
                        </a:rPr>
                        <a:t>100,00%</a:t>
                      </a:r>
                      <a:endParaRPr lang="en-ZA"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4135168"/>
                  </a:ext>
                </a:extLst>
              </a:tr>
              <a:tr h="182880">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100" u="none" strike="noStrike">
                          <a:effectLst/>
                        </a:rPr>
                        <a:t> </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58263469"/>
                  </a:ext>
                </a:extLst>
              </a:tr>
              <a:tr h="190500">
                <a:tc>
                  <a:txBody>
                    <a:bodyPr/>
                    <a:lstStyle/>
                    <a:p>
                      <a:pPr algn="l" fontAlgn="b"/>
                      <a:r>
                        <a:rPr lang="en-ZA" sz="1100" u="none" strike="noStrike">
                          <a:effectLst/>
                        </a:rPr>
                        <a:t>Electricity (Centlec) - Mostly Prepaid</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202'534'400</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254'693'932</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182'849'003</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u="none" strike="noStrike">
                          <a:effectLst/>
                        </a:rPr>
                        <a:t>640'077'335</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11978612"/>
                  </a:ext>
                </a:extLst>
              </a:tr>
              <a:tr h="190500">
                <a:tc>
                  <a:txBody>
                    <a:bodyPr/>
                    <a:lstStyle/>
                    <a:p>
                      <a:pPr algn="l" fontAlgn="b"/>
                      <a:r>
                        <a:rPr lang="en-ZA" sz="1100" u="none" strike="noStrike">
                          <a:effectLst/>
                        </a:rPr>
                        <a:t>New Total</a:t>
                      </a:r>
                      <a:endParaRPr lang="en-ZA"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ZA" sz="1100" b="1" u="none" strike="noStrike" dirty="0">
                          <a:effectLst/>
                        </a:rPr>
                        <a:t>366'149'379</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b="1" u="none" strike="noStrike" dirty="0">
                          <a:effectLst/>
                        </a:rPr>
                        <a:t>422'102'665</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b="1" u="none" strike="noStrike" dirty="0">
                          <a:effectLst/>
                        </a:rPr>
                        <a:t>316'531'602</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A" sz="1100" b="1" u="none" strike="noStrike" dirty="0">
                          <a:effectLst/>
                        </a:rPr>
                        <a:t>1'104'783'647</a:t>
                      </a:r>
                      <a:endParaRPr lang="en-ZA"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100" b="1" u="none" strike="noStrike" dirty="0">
                          <a:effectLst/>
                        </a:rPr>
                        <a:t> </a:t>
                      </a:r>
                      <a:endParaRPr lang="en-ZA"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87952452"/>
                  </a:ext>
                </a:extLst>
              </a:tr>
            </a:tbl>
          </a:graphicData>
        </a:graphic>
      </p:graphicFrame>
      <p:sp>
        <p:nvSpPr>
          <p:cNvPr id="8" name="TextBox 7">
            <a:extLst>
              <a:ext uri="{FF2B5EF4-FFF2-40B4-BE49-F238E27FC236}">
                <a16:creationId xmlns:a16="http://schemas.microsoft.com/office/drawing/2014/main" id="{1DFFDC82-4A54-4609-B11E-E3520897F9D2}"/>
              </a:ext>
            </a:extLst>
          </p:cNvPr>
          <p:cNvSpPr txBox="1"/>
          <p:nvPr/>
        </p:nvSpPr>
        <p:spPr>
          <a:xfrm>
            <a:off x="463293" y="4149080"/>
            <a:ext cx="8216673" cy="1477328"/>
          </a:xfrm>
          <a:prstGeom prst="rect">
            <a:avLst/>
          </a:prstGeom>
          <a:noFill/>
        </p:spPr>
        <p:txBody>
          <a:bodyPr wrap="none" rtlCol="0">
            <a:spAutoFit/>
          </a:bodyPr>
          <a:lstStyle/>
          <a:p>
            <a:r>
              <a:rPr lang="en-ZA" dirty="0"/>
              <a:t>As can be seen from above information, there was a significant drop in collection</a:t>
            </a:r>
          </a:p>
          <a:p>
            <a:r>
              <a:rPr lang="en-ZA" dirty="0"/>
              <a:t>during the month of April 2020.</a:t>
            </a:r>
          </a:p>
          <a:p>
            <a:r>
              <a:rPr lang="en-ZA" dirty="0"/>
              <a:t>Noticeable is the drop of collection from pay points with approximate 97% drop in</a:t>
            </a:r>
          </a:p>
          <a:p>
            <a:r>
              <a:rPr lang="en-ZA" dirty="0"/>
              <a:t>collections.</a:t>
            </a:r>
          </a:p>
          <a:p>
            <a:r>
              <a:rPr lang="en-ZA" dirty="0"/>
              <a:t>Third parties as well as EFT’s/Direct deposits was also severely affected</a:t>
            </a:r>
          </a:p>
        </p:txBody>
      </p:sp>
      <p:pic>
        <p:nvPicPr>
          <p:cNvPr id="6" name="Picture 1">
            <a:extLst>
              <a:ext uri="{FF2B5EF4-FFF2-40B4-BE49-F238E27FC236}">
                <a16:creationId xmlns:a16="http://schemas.microsoft.com/office/drawing/2014/main" id="{EA90D88C-0CAD-4AD4-A93C-31E4B75DD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01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F2146-C40A-49C1-8F68-E7F10A3FAF6A}"/>
              </a:ext>
            </a:extLst>
          </p:cNvPr>
          <p:cNvSpPr>
            <a:spLocks noGrp="1"/>
          </p:cNvSpPr>
          <p:nvPr>
            <p:ph idx="1"/>
          </p:nvPr>
        </p:nvSpPr>
        <p:spPr/>
        <p:txBody>
          <a:bodyPr>
            <a:normAutofit/>
          </a:bodyPr>
          <a:lstStyle/>
          <a:p>
            <a:pPr algn="just">
              <a:buFontTx/>
              <a:buChar char="-"/>
            </a:pPr>
            <a:r>
              <a:rPr lang="en-ZA" dirty="0"/>
              <a:t>Interest was waived during the months of April and May 2020. Interest will also still be waived for the months of June and July 2020</a:t>
            </a:r>
          </a:p>
          <a:p>
            <a:pPr algn="just">
              <a:buFontTx/>
              <a:buChar char="-"/>
            </a:pPr>
            <a:r>
              <a:rPr lang="en-ZA" dirty="0"/>
              <a:t>Extended Payment arrangements are offered to consumers to settle outstanding debt over an extended period and no interest charged if arrangement are maintained</a:t>
            </a:r>
          </a:p>
          <a:p>
            <a:pPr algn="just">
              <a:buFontTx/>
              <a:buChar char="-"/>
            </a:pPr>
            <a:r>
              <a:rPr lang="en-ZA" dirty="0"/>
              <a:t>Consumers now earning less than the threshold (3 X State pensions) due to loss of income or jobs can apply for indigent relief and all the benefits associated with that</a:t>
            </a:r>
          </a:p>
          <a:p>
            <a:pPr algn="just">
              <a:buFontTx/>
              <a:buChar char="-"/>
            </a:pPr>
            <a:r>
              <a:rPr lang="en-ZA" dirty="0"/>
              <a:t>All pensioners can apply for an additional rebate for property rates for a reduction of market value of R 250 000 for the purposes of paying property rates</a:t>
            </a:r>
          </a:p>
          <a:p>
            <a:pPr algn="just">
              <a:buFontTx/>
              <a:buChar char="-"/>
            </a:pPr>
            <a:endParaRPr lang="en-ZA" dirty="0"/>
          </a:p>
          <a:p>
            <a:pPr algn="just">
              <a:buFontTx/>
              <a:buChar char="-"/>
            </a:pPr>
            <a:endParaRPr lang="en-ZA" dirty="0"/>
          </a:p>
          <a:p>
            <a:endParaRPr lang="en-ZA" dirty="0"/>
          </a:p>
        </p:txBody>
      </p:sp>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RELIEF OFFERED TO CONSUMERS DURING COVID-19 PANDEMIC</a:t>
            </a:r>
            <a:br>
              <a:rPr lang="en-ZA" i="1" dirty="0"/>
            </a:br>
            <a:endParaRPr lang="en-ZA" dirty="0"/>
          </a:p>
        </p:txBody>
      </p:sp>
      <p:pic>
        <p:nvPicPr>
          <p:cNvPr id="5" name="Picture 1">
            <a:extLst>
              <a:ext uri="{FF2B5EF4-FFF2-40B4-BE49-F238E27FC236}">
                <a16:creationId xmlns:a16="http://schemas.microsoft.com/office/drawing/2014/main" id="{F58C07D7-05D9-4901-A394-B15BD2AA7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74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F2146-C40A-49C1-8F68-E7F10A3FAF6A}"/>
              </a:ext>
            </a:extLst>
          </p:cNvPr>
          <p:cNvSpPr>
            <a:spLocks noGrp="1"/>
          </p:cNvSpPr>
          <p:nvPr>
            <p:ph idx="1"/>
          </p:nvPr>
        </p:nvSpPr>
        <p:spPr/>
        <p:txBody>
          <a:bodyPr>
            <a:normAutofit fontScale="92500" lnSpcReduction="20000"/>
          </a:bodyPr>
          <a:lstStyle/>
          <a:p>
            <a:pPr algn="just">
              <a:buFontTx/>
              <a:buChar char="-"/>
            </a:pPr>
            <a:r>
              <a:rPr lang="en-ZA" dirty="0"/>
              <a:t>The municipality has created an account balance portal on its website where consumers are able to check their outstanding balance</a:t>
            </a:r>
          </a:p>
          <a:p>
            <a:pPr algn="just">
              <a:buFontTx/>
              <a:buChar char="-"/>
            </a:pPr>
            <a:r>
              <a:rPr lang="en-ZA" dirty="0"/>
              <a:t>Consumers can apply for email statements or request statement via </a:t>
            </a:r>
            <a:r>
              <a:rPr lang="en-ZA" dirty="0">
                <a:hlinkClick r:id="rId2"/>
              </a:rPr>
              <a:t>enquiries@mangaung.co.za</a:t>
            </a:r>
            <a:r>
              <a:rPr lang="en-ZA" dirty="0"/>
              <a:t> or via call centre 0800 111 300</a:t>
            </a:r>
          </a:p>
          <a:p>
            <a:pPr algn="just">
              <a:buFontTx/>
              <a:buChar char="-"/>
            </a:pPr>
            <a:r>
              <a:rPr lang="en-ZA" dirty="0"/>
              <a:t>Meter readings has (in part) started again since 7 May 2020. Consumers can also mail their readings through to </a:t>
            </a:r>
            <a:r>
              <a:rPr lang="en-ZA" dirty="0">
                <a:hlinkClick r:id="rId3"/>
              </a:rPr>
              <a:t>meterreadings@mangaung.co.za</a:t>
            </a:r>
            <a:r>
              <a:rPr lang="en-ZA" dirty="0"/>
              <a:t> if not read</a:t>
            </a:r>
          </a:p>
          <a:p>
            <a:pPr algn="just">
              <a:buFontTx/>
              <a:buChar char="-"/>
            </a:pPr>
            <a:r>
              <a:rPr lang="en-ZA" dirty="0"/>
              <a:t>It is expected that postal statements can commence again from 1 June 2020 and shall be commenced as such</a:t>
            </a:r>
          </a:p>
          <a:p>
            <a:pPr algn="just">
              <a:buFontTx/>
              <a:buChar char="-"/>
            </a:pPr>
            <a:r>
              <a:rPr lang="en-ZA" dirty="0"/>
              <a:t>A Number of media communication were sent out during the period to inform consumers how they are able to get or pay their accounts</a:t>
            </a:r>
          </a:p>
          <a:p>
            <a:pPr algn="just">
              <a:buFontTx/>
              <a:buChar char="-"/>
            </a:pPr>
            <a:r>
              <a:rPr lang="en-ZA" dirty="0"/>
              <a:t>Payments of accounts can be processed through banking app or website as well as through eft, via third parties and recently via pay points</a:t>
            </a:r>
          </a:p>
          <a:p>
            <a:pPr algn="just">
              <a:buFontTx/>
              <a:buChar char="-"/>
            </a:pPr>
            <a:endParaRPr lang="en-ZA" dirty="0"/>
          </a:p>
          <a:p>
            <a:pPr algn="just">
              <a:buFontTx/>
              <a:buChar char="-"/>
            </a:pPr>
            <a:endParaRPr lang="en-ZA" dirty="0"/>
          </a:p>
          <a:p>
            <a:endParaRPr lang="en-ZA" dirty="0"/>
          </a:p>
        </p:txBody>
      </p:sp>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ADDITIONAL MEASURES IN PLACE DURING COVID-19 PANDEMIC</a:t>
            </a:r>
            <a:br>
              <a:rPr lang="en-ZA" i="1" dirty="0"/>
            </a:br>
            <a:endParaRPr lang="en-ZA" dirty="0"/>
          </a:p>
        </p:txBody>
      </p:sp>
      <p:pic>
        <p:nvPicPr>
          <p:cNvPr id="5" name="Picture 1">
            <a:extLst>
              <a:ext uri="{FF2B5EF4-FFF2-40B4-BE49-F238E27FC236}">
                <a16:creationId xmlns:a16="http://schemas.microsoft.com/office/drawing/2014/main" id="{973EA203-C95D-4A99-8019-74924BDEA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68706"/>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56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F2146-C40A-49C1-8F68-E7F10A3FAF6A}"/>
              </a:ext>
            </a:extLst>
          </p:cNvPr>
          <p:cNvSpPr>
            <a:spLocks noGrp="1"/>
          </p:cNvSpPr>
          <p:nvPr>
            <p:ph idx="1"/>
          </p:nvPr>
        </p:nvSpPr>
        <p:spPr/>
        <p:txBody>
          <a:bodyPr>
            <a:normAutofit fontScale="85000" lnSpcReduction="10000"/>
          </a:bodyPr>
          <a:lstStyle/>
          <a:p>
            <a:pPr algn="just">
              <a:buFontTx/>
              <a:buChar char="-"/>
            </a:pPr>
            <a:r>
              <a:rPr lang="en-ZA" dirty="0"/>
              <a:t>The valuation roll is fully reconciled to the Deeds office every time a new General valuation is performed. All supplementary valuation rolls is also reconciled once issued – cannot be performed on quarterly basis due to high costs associated with this</a:t>
            </a:r>
          </a:p>
          <a:p>
            <a:pPr algn="just">
              <a:buFontTx/>
              <a:buChar char="-"/>
            </a:pPr>
            <a:r>
              <a:rPr lang="en-ZA" dirty="0"/>
              <a:t>The municipality is also in the process to reconcile the </a:t>
            </a:r>
            <a:r>
              <a:rPr lang="en-ZA" dirty="0" err="1"/>
              <a:t>dewetsdorp</a:t>
            </a:r>
            <a:r>
              <a:rPr lang="en-ZA" dirty="0"/>
              <a:t>, </a:t>
            </a:r>
            <a:r>
              <a:rPr lang="en-ZA" dirty="0" err="1"/>
              <a:t>wepener</a:t>
            </a:r>
            <a:r>
              <a:rPr lang="en-ZA" dirty="0"/>
              <a:t>, </a:t>
            </a:r>
            <a:r>
              <a:rPr lang="en-ZA" dirty="0" err="1"/>
              <a:t>vanstadensrus</a:t>
            </a:r>
            <a:r>
              <a:rPr lang="en-ZA" dirty="0"/>
              <a:t> and </a:t>
            </a:r>
            <a:r>
              <a:rPr lang="en-ZA" dirty="0" err="1"/>
              <a:t>soutpan</a:t>
            </a:r>
            <a:r>
              <a:rPr lang="en-ZA" dirty="0"/>
              <a:t> areas to ensure that these areas are complete (approx. 12 000 stands)</a:t>
            </a:r>
          </a:p>
          <a:p>
            <a:pPr algn="just">
              <a:buFontTx/>
              <a:buChar char="-"/>
            </a:pPr>
            <a:r>
              <a:rPr lang="en-ZA" dirty="0"/>
              <a:t>Additional processes have been implemented in rates department to ensure accuracy and completeness of all accounts registered at the deeds office including additional checklists,  controls and monthly reconciliations</a:t>
            </a:r>
          </a:p>
          <a:p>
            <a:pPr algn="just">
              <a:buFontTx/>
              <a:buChar char="-"/>
            </a:pPr>
            <a:r>
              <a:rPr lang="en-ZA" dirty="0"/>
              <a:t>Additional water meters have also been identified as part of reconciliations performed between information of contractors and municipal records (approx. 3000 meters have been corrected as such)</a:t>
            </a:r>
          </a:p>
          <a:p>
            <a:pPr algn="just">
              <a:buFontTx/>
              <a:buChar char="-"/>
            </a:pPr>
            <a:r>
              <a:rPr lang="en-ZA" dirty="0"/>
              <a:t>Tariffs were also corrected for water meters with regards basic charges which were not previously added (approx. 450 accounts)</a:t>
            </a:r>
          </a:p>
          <a:p>
            <a:pPr algn="just">
              <a:buFontTx/>
              <a:buChar char="-"/>
            </a:pPr>
            <a:endParaRPr lang="en-ZA" dirty="0"/>
          </a:p>
          <a:p>
            <a:endParaRPr lang="en-ZA" dirty="0"/>
          </a:p>
        </p:txBody>
      </p:sp>
      <p:sp>
        <p:nvSpPr>
          <p:cNvPr id="3" name="Slide Number Placeholder 2">
            <a:extLst>
              <a:ext uri="{FF2B5EF4-FFF2-40B4-BE49-F238E27FC236}">
                <a16:creationId xmlns:a16="http://schemas.microsoft.com/office/drawing/2014/main" id="{0E1A6975-E0B3-4D84-BE30-C6696127017E}"/>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CC3F245-7B9E-4B99-9328-695706E016BD}" type="slidenum">
              <a:rPr kumimoji="0" lang="en-ZA" sz="1100" b="0" i="0" u="none" strike="noStrike" kern="1200" cap="none" spc="0" normalizeH="0" baseline="0" noProof="0" smtClean="0">
                <a:ln>
                  <a:noFill/>
                </a:ln>
                <a:solidFill>
                  <a:srgbClr val="D2533C"/>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ZA" sz="1100" b="0" i="0" u="none" strike="noStrike" kern="1200" cap="none" spc="0" normalizeH="0" baseline="0" noProof="0">
              <a:ln>
                <a:noFill/>
              </a:ln>
              <a:solidFill>
                <a:srgbClr val="D2533C"/>
              </a:solidFill>
              <a:effectLst/>
              <a:uLnTx/>
              <a:uFillTx/>
              <a:latin typeface="Times"/>
              <a:ea typeface="+mn-ea"/>
              <a:cs typeface="+mn-cs"/>
            </a:endParaRPr>
          </a:p>
        </p:txBody>
      </p:sp>
      <p:sp>
        <p:nvSpPr>
          <p:cNvPr id="4" name="Title 3">
            <a:extLst>
              <a:ext uri="{FF2B5EF4-FFF2-40B4-BE49-F238E27FC236}">
                <a16:creationId xmlns:a16="http://schemas.microsoft.com/office/drawing/2014/main" id="{9F0F6A9B-EF16-4D3F-BBE3-83C8EDA791C8}"/>
              </a:ext>
            </a:extLst>
          </p:cNvPr>
          <p:cNvSpPr>
            <a:spLocks noGrp="1"/>
          </p:cNvSpPr>
          <p:nvPr>
            <p:ph type="title"/>
          </p:nvPr>
        </p:nvSpPr>
        <p:spPr/>
        <p:txBody>
          <a:bodyPr/>
          <a:lstStyle/>
          <a:p>
            <a:pPr algn="l"/>
            <a:r>
              <a:rPr lang="en-ZA" i="1" dirty="0"/>
              <a:t>COMPLETENESS OF REVENUE</a:t>
            </a:r>
            <a:br>
              <a:rPr lang="en-ZA" i="1" dirty="0"/>
            </a:br>
            <a:endParaRPr lang="en-ZA" dirty="0"/>
          </a:p>
        </p:txBody>
      </p:sp>
      <p:pic>
        <p:nvPicPr>
          <p:cNvPr id="5" name="Picture 1">
            <a:extLst>
              <a:ext uri="{FF2B5EF4-FFF2-40B4-BE49-F238E27FC236}">
                <a16:creationId xmlns:a16="http://schemas.microsoft.com/office/drawing/2014/main" id="{83994A8D-2528-46AD-8A1F-407CF09A3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6052"/>
            <a:ext cx="19319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615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Gallery</Template>
  <TotalTime>13442</TotalTime>
  <Words>5398</Words>
  <Application>Microsoft Office PowerPoint</Application>
  <PresentationFormat>On-screen Show (4:3)</PresentationFormat>
  <Paragraphs>1807</Paragraphs>
  <Slides>56</Slides>
  <Notes>17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71" baseType="lpstr">
      <vt:lpstr>Arial</vt:lpstr>
      <vt:lpstr>Arial Black</vt:lpstr>
      <vt:lpstr>Arial Narrow</vt:lpstr>
      <vt:lpstr>BankGothic Md BT</vt:lpstr>
      <vt:lpstr>Calibri</vt:lpstr>
      <vt:lpstr>Century Gothic</vt:lpstr>
      <vt:lpstr>Courier New</vt:lpstr>
      <vt:lpstr>Franklin Gothic Medium</vt:lpstr>
      <vt:lpstr>Times</vt:lpstr>
      <vt:lpstr>Times New Roman</vt:lpstr>
      <vt:lpstr>Wingdings</vt:lpstr>
      <vt:lpstr>Wingdings 2</vt:lpstr>
      <vt:lpstr>Grid</vt:lpstr>
      <vt:lpstr>Chart</vt:lpstr>
      <vt:lpstr>Worksheet</vt:lpstr>
      <vt:lpstr>PowerPoint Presentation</vt:lpstr>
      <vt:lpstr>PRELIMINARY ESTIMATIONS COVID-19 IMPACT </vt:lpstr>
      <vt:lpstr>PRELIMINARY ESTIMATIONS COVID-19 IMPACT </vt:lpstr>
      <vt:lpstr>PRELIMINARY ESTIMATIONS COVID-19 IMPACT </vt:lpstr>
      <vt:lpstr>PRELIMINARY ESTIMATIONS COVID-19 IMPACT </vt:lpstr>
      <vt:lpstr>PRELIMINARY ESTIMATIONS COVID-19 IMPACT </vt:lpstr>
      <vt:lpstr>RELIEF OFFERED TO CONSUMERS DURING COVID-19 PANDEMIC </vt:lpstr>
      <vt:lpstr>ADDITIONAL MEASURES IN PLACE DURING COVID-19 PANDEMIC </vt:lpstr>
      <vt:lpstr>COMPLETENESS OF REVENUE </vt:lpstr>
      <vt:lpstr>expenditure items experienced spike during COVID19</vt:lpstr>
      <vt:lpstr>COVID 19 IMPACT ON the sustainability of the municipality’s finances </vt:lpstr>
      <vt:lpstr>PowerPoint Presentation</vt:lpstr>
      <vt:lpstr>PowerPoint Presentation</vt:lpstr>
      <vt:lpstr>PowerPoint Presentation</vt:lpstr>
      <vt:lpstr>PowerPoint Presentation</vt:lpstr>
      <vt:lpstr>PowerPoint Presentation</vt:lpstr>
      <vt:lpstr>PowerPoint Presentation</vt:lpstr>
      <vt:lpstr>Tariffs summary of increases</vt:lpstr>
      <vt:lpstr>Reasons for  tariff increases </vt:lpstr>
      <vt:lpstr>Reasons for tariff  increases </vt:lpstr>
      <vt:lpstr>CONSIDERATIONS FOR  REVENUE BUDGETING </vt:lpstr>
      <vt:lpstr>RECONCILIATION OF REVENUE PROPERTY RATES</vt:lpstr>
      <vt:lpstr>RECONCILIATION OF REVENUE SANITATION</vt:lpstr>
      <vt:lpstr>RECONCILIATION OF REVENUE REFUSE</vt:lpstr>
      <vt:lpstr>RECONCILIATION OF REVENUE WATER</vt:lpstr>
      <vt:lpstr>RECONCILIATION OF REVENUE ELECTRICITY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LOSS INTERVENTIONS  (MDRG PROJECT)</vt:lpstr>
      <vt:lpstr>Water savings:  mdrg project</vt:lpstr>
      <vt:lpstr>PowerPoint Presentation</vt:lpstr>
      <vt:lpstr>REVENUE PROTECTION  example of illegal connection electricity meters</vt:lpstr>
      <vt:lpstr>PowerPoint Presentation</vt:lpstr>
      <vt:lpstr>PowerPoint Presentation</vt:lpstr>
      <vt:lpstr>PowerPoint Presentation</vt:lpstr>
      <vt:lpstr>PowerPoint Presentation</vt:lpstr>
      <vt:lpstr>PowerPoint Presentation</vt:lpstr>
      <vt:lpstr>  Operating expenditure by type  </vt:lpstr>
      <vt:lpstr>PowerPoint Presentation</vt:lpstr>
      <vt:lpstr>COST CUTTING MEASURES</vt:lpstr>
      <vt:lpstr>PowerPoint Presentation</vt:lpstr>
      <vt:lpstr>Funding and spending trends</vt:lpstr>
      <vt:lpstr>PowerPoint Presentation</vt:lpstr>
      <vt:lpstr>  Capital budget per vote</vt:lpstr>
      <vt:lpstr>Capex per asset class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Sizwe S. Zulu</dc:creator>
  <cp:lastModifiedBy>Sabata E. Mofokeng</cp:lastModifiedBy>
  <cp:revision>147</cp:revision>
  <cp:lastPrinted>2019-07-10T12:42:14Z</cp:lastPrinted>
  <dcterms:created xsi:type="dcterms:W3CDTF">2019-06-25T13:38:35Z</dcterms:created>
  <dcterms:modified xsi:type="dcterms:W3CDTF">2020-06-08T11:51:57Z</dcterms:modified>
</cp:coreProperties>
</file>