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422" r:id="rId3"/>
    <p:sldId id="430" r:id="rId4"/>
    <p:sldId id="423" r:id="rId5"/>
    <p:sldId id="372" r:id="rId6"/>
    <p:sldId id="427" r:id="rId7"/>
    <p:sldId id="376" r:id="rId8"/>
    <p:sldId id="386" r:id="rId9"/>
    <p:sldId id="387" r:id="rId10"/>
    <p:sldId id="389" r:id="rId11"/>
    <p:sldId id="393" r:id="rId12"/>
    <p:sldId id="392" r:id="rId13"/>
    <p:sldId id="424" r:id="rId14"/>
    <p:sldId id="400" r:id="rId15"/>
    <p:sldId id="439" r:id="rId16"/>
    <p:sldId id="435" r:id="rId17"/>
    <p:sldId id="436" r:id="rId18"/>
    <p:sldId id="440" r:id="rId19"/>
    <p:sldId id="442" r:id="rId20"/>
    <p:sldId id="441" r:id="rId21"/>
    <p:sldId id="437" r:id="rId22"/>
    <p:sldId id="446" r:id="rId23"/>
    <p:sldId id="443" r:id="rId24"/>
    <p:sldId id="445" r:id="rId25"/>
    <p:sldId id="438" r:id="rId26"/>
    <p:sldId id="429" r:id="rId27"/>
    <p:sldId id="420"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AAAAAA"/>
    <a:srgbClr val="B619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94084" autoAdjust="0"/>
  </p:normalViewPr>
  <p:slideViewPr>
    <p:cSldViewPr>
      <p:cViewPr varScale="1">
        <p:scale>
          <a:sx n="73" d="100"/>
          <a:sy n="73" d="100"/>
        </p:scale>
        <p:origin x="654"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Total Oriented = </a:t>
            </a:r>
            <a:r>
              <a:rPr lang="en-US" b="1" dirty="0" smtClean="0"/>
              <a:t>26 604</a:t>
            </a:r>
            <a:r>
              <a:rPr lang="en-US" dirty="0" smtClean="0"/>
              <a:t>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2010/11</c:v>
                </c:pt>
                <c:pt idx="1">
                  <c:v>20111/12</c:v>
                </c:pt>
                <c:pt idx="2">
                  <c:v>2012/13</c:v>
                </c:pt>
                <c:pt idx="3">
                  <c:v>2013/14</c:v>
                </c:pt>
                <c:pt idx="4">
                  <c:v>2014/15</c:v>
                </c:pt>
                <c:pt idx="5">
                  <c:v>2015/16</c:v>
                </c:pt>
                <c:pt idx="6">
                  <c:v>2016/17</c:v>
                </c:pt>
                <c:pt idx="7">
                  <c:v>2017/18</c:v>
                </c:pt>
                <c:pt idx="8">
                  <c:v>2018/19</c:v>
                </c:pt>
                <c:pt idx="9">
                  <c:v>2019/20</c:v>
                </c:pt>
              </c:strCache>
            </c:strRef>
          </c:cat>
          <c:val>
            <c:numRef>
              <c:f>Sheet1!$B$2:$B$11</c:f>
              <c:numCache>
                <c:formatCode>General</c:formatCode>
                <c:ptCount val="10"/>
                <c:pt idx="0">
                  <c:v>1164</c:v>
                </c:pt>
                <c:pt idx="1">
                  <c:v>2467</c:v>
                </c:pt>
                <c:pt idx="2">
                  <c:v>3223</c:v>
                </c:pt>
                <c:pt idx="3">
                  <c:v>3089</c:v>
                </c:pt>
                <c:pt idx="4">
                  <c:v>2200</c:v>
                </c:pt>
                <c:pt idx="5">
                  <c:v>1774</c:v>
                </c:pt>
                <c:pt idx="6">
                  <c:v>3165</c:v>
                </c:pt>
                <c:pt idx="7">
                  <c:v>3651</c:v>
                </c:pt>
                <c:pt idx="8">
                  <c:v>3527</c:v>
                </c:pt>
                <c:pt idx="9">
                  <c:v>2344</c:v>
                </c:pt>
              </c:numCache>
            </c:numRef>
          </c:val>
          <c:extLst>
            <c:ext xmlns:c16="http://schemas.microsoft.com/office/drawing/2014/chart" uri="{C3380CC4-5D6E-409C-BE32-E72D297353CC}">
              <c16:uniqueId val="{00000000-B36D-43F0-9239-F43A34706EB7}"/>
            </c:ext>
          </c:extLst>
        </c:ser>
        <c:dLbls>
          <c:dLblPos val="outEnd"/>
          <c:showLegendKey val="0"/>
          <c:showVal val="1"/>
          <c:showCatName val="0"/>
          <c:showSerName val="0"/>
          <c:showPercent val="0"/>
          <c:showBubbleSize val="0"/>
        </c:dLbls>
        <c:gapWidth val="219"/>
        <c:overlap val="-27"/>
        <c:axId val="295990240"/>
        <c:axId val="295983968"/>
      </c:barChart>
      <c:catAx>
        <c:axId val="29599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5983968"/>
        <c:crosses val="autoZero"/>
        <c:auto val="1"/>
        <c:lblAlgn val="ctr"/>
        <c:lblOffset val="100"/>
        <c:noMultiLvlLbl val="0"/>
      </c:catAx>
      <c:valAx>
        <c:axId val="295983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5990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2019/20 Total = 2344</a:t>
            </a:r>
          </a:p>
        </c:rich>
      </c:tx>
      <c:layout>
        <c:manualLayout>
          <c:xMode val="edge"/>
          <c:yMode val="edge"/>
          <c:x val="0.3996892535124465"/>
          <c:y val="1.639916353380090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'BB2E Training'!$D$107</c:f>
              <c:strCache>
                <c:ptCount val="1"/>
                <c:pt idx="0">
                  <c:v>No: Oriented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'BB2E Training'!$C$108:$C$117</c:f>
              <c:strCache>
                <c:ptCount val="10"/>
                <c:pt idx="0">
                  <c:v>Eastern cape</c:v>
                </c:pt>
                <c:pt idx="1">
                  <c:v>Free State</c:v>
                </c:pt>
                <c:pt idx="2">
                  <c:v>Gauteng</c:v>
                </c:pt>
                <c:pt idx="3">
                  <c:v>KwaZuu-Natal</c:v>
                </c:pt>
                <c:pt idx="4">
                  <c:v>Limpopo</c:v>
                </c:pt>
                <c:pt idx="5">
                  <c:v>Mpumalanga</c:v>
                </c:pt>
                <c:pt idx="6">
                  <c:v>North West</c:v>
                </c:pt>
                <c:pt idx="7">
                  <c:v>National Departments</c:v>
                </c:pt>
                <c:pt idx="8">
                  <c:v>WC</c:v>
                </c:pt>
                <c:pt idx="9">
                  <c:v>NC</c:v>
                </c:pt>
              </c:strCache>
            </c:strRef>
          </c:cat>
          <c:val>
            <c:numRef>
              <c:f>'BB2E Training'!$D$108:$D$117</c:f>
              <c:numCache>
                <c:formatCode>General</c:formatCode>
                <c:ptCount val="10"/>
                <c:pt idx="0">
                  <c:v>659</c:v>
                </c:pt>
                <c:pt idx="1">
                  <c:v>229</c:v>
                </c:pt>
                <c:pt idx="2">
                  <c:v>150</c:v>
                </c:pt>
                <c:pt idx="3">
                  <c:v>487</c:v>
                </c:pt>
                <c:pt idx="4">
                  <c:v>152</c:v>
                </c:pt>
                <c:pt idx="5">
                  <c:v>74</c:v>
                </c:pt>
                <c:pt idx="6">
                  <c:v>183</c:v>
                </c:pt>
                <c:pt idx="7">
                  <c:v>410</c:v>
                </c:pt>
                <c:pt idx="8">
                  <c:v>0</c:v>
                </c:pt>
                <c:pt idx="9">
                  <c:v>0</c:v>
                </c:pt>
              </c:numCache>
            </c:numRef>
          </c:val>
          <c:extLst>
            <c:ext xmlns:c16="http://schemas.microsoft.com/office/drawing/2014/chart" uri="{C3380CC4-5D6E-409C-BE32-E72D297353CC}">
              <c16:uniqueId val="{00000000-6681-48CE-82A0-1A90BA3A38C8}"/>
            </c:ext>
          </c:extLst>
        </c:ser>
        <c:dLbls>
          <c:dLblPos val="outEnd"/>
          <c:showLegendKey val="0"/>
          <c:showVal val="1"/>
          <c:showCatName val="0"/>
          <c:showSerName val="0"/>
          <c:showPercent val="0"/>
          <c:showBubbleSize val="0"/>
        </c:dLbls>
        <c:gapWidth val="219"/>
        <c:overlap val="-27"/>
        <c:axId val="295984360"/>
        <c:axId val="295990632"/>
      </c:barChart>
      <c:catAx>
        <c:axId val="295984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5990632"/>
        <c:crosses val="autoZero"/>
        <c:auto val="1"/>
        <c:lblAlgn val="ctr"/>
        <c:lblOffset val="100"/>
        <c:noMultiLvlLbl val="0"/>
      </c:catAx>
      <c:valAx>
        <c:axId val="295990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5984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01674-C3D8-4836-AA38-66885DEE0B30}"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n-US"/>
        </a:p>
      </dgm:t>
    </dgm:pt>
    <dgm:pt modelId="{F705111B-D995-4021-8ABC-7608B09FFEB6}">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National Youth Development Agency</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A12B0BC8-12C2-4A3B-97A1-F3F48489A715}" type="parTrans" cxnId="{8004D07D-537C-4C03-AFF5-E57598A521C8}">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28CE4F9A-E816-4067-ADA7-12B753DA09FD}" type="sibTrans" cxnId="{8004D07D-537C-4C03-AFF5-E57598A521C8}">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2D982E2B-D672-4AFC-A967-1CFF0FD61133}">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Department of Public Service &amp; Administration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9F02B4C3-B32B-43E7-8B5A-7AB57B02BD6C}" type="parTrans" cxnId="{F94C4013-FB49-4EB5-99DC-9F664B296EC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0817C052-A198-424E-91BA-E7DF3CB6E248}" type="sibTrans" cxnId="{F94C4013-FB49-4EB5-99DC-9F664B296EC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DB3CB65C-3BA3-499D-A87B-9998966514D7}">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Inter-departmental committee on youth affairs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FB7DE417-2348-4F12-9454-A9A9EB47A916}" type="parTrans" cxnId="{63172845-AF49-4554-9714-0173F20DCC6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A3CBE5B5-18B4-45FD-90FC-215F22F94ED1}" type="sibTrans" cxnId="{63172845-AF49-4554-9714-0173F20DCC6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0E4E62E2-2AFE-4A83-B78B-7523F10E9FC9}">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The Presidency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60DBF4EA-5ED5-4421-8768-9EEC700809F1}" type="parTrans" cxnId="{341F2611-DA88-4048-B535-FC5CDEF854EE}">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DA684FDD-C63E-4361-A777-EDFA5F13067B}" type="sibTrans" cxnId="{341F2611-DA88-4048-B535-FC5CDEF854EE}">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166E292B-5145-4563-A274-3270B2E1B222}">
      <dgm:prSet phldrT="[Text]" custT="1"/>
      <dgm:spPr/>
      <dgm:t>
        <a:bodyPr/>
        <a:lstStyle/>
        <a:p>
          <a:r>
            <a:rPr lang="en-US" sz="1400" dirty="0" err="1" smtClean="0">
              <a:latin typeface="Tahoma" panose="020B0604030504040204" pitchFamily="34" charset="0"/>
              <a:ea typeface="Tahoma" panose="020B0604030504040204" pitchFamily="34" charset="0"/>
              <a:cs typeface="Tahoma" panose="020B0604030504040204" pitchFamily="34" charset="0"/>
            </a:rPr>
            <a:t>Sectoral</a:t>
          </a:r>
          <a:r>
            <a:rPr lang="en-US" sz="1400" dirty="0" smtClean="0">
              <a:latin typeface="Tahoma" panose="020B0604030504040204" pitchFamily="34" charset="0"/>
              <a:ea typeface="Tahoma" panose="020B0604030504040204" pitchFamily="34" charset="0"/>
              <a:cs typeface="Tahoma" panose="020B0604030504040204" pitchFamily="34" charset="0"/>
            </a:rPr>
            <a:t> and Provincial training academies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DEEDAEED-D754-40F7-858E-2457194A289A}" type="parTrans" cxnId="{407EBC33-A897-4B90-B7DB-91185780E48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C52C2608-9730-459C-A78D-A7B08507EA70}" type="sibTrans" cxnId="{407EBC33-A897-4B90-B7DB-91185780E48D}">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1DBEC25F-619C-4D9D-9A1E-252F074026BE}">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National interventions (NARYSEC)</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FB636A49-7375-406A-9921-CB7633AB431F}" type="parTrans" cxnId="{6E85938F-21D9-450E-846A-BE609754D0D0}">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B41DB98B-035A-4294-8D62-1BB79C2FAD84}" type="sibTrans" cxnId="{6E85938F-21D9-450E-846A-BE609754D0D0}">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FCA71305-4B9B-42B1-A0BA-9111E7129FD8}" type="pres">
      <dgm:prSet presAssocID="{94A01674-C3D8-4836-AA38-66885DEE0B30}" presName="diagram" presStyleCnt="0">
        <dgm:presLayoutVars>
          <dgm:dir/>
          <dgm:resizeHandles val="exact"/>
        </dgm:presLayoutVars>
      </dgm:prSet>
      <dgm:spPr/>
      <dgm:t>
        <a:bodyPr/>
        <a:lstStyle/>
        <a:p>
          <a:endParaRPr lang="en-US"/>
        </a:p>
      </dgm:t>
    </dgm:pt>
    <dgm:pt modelId="{4F278D18-93A0-4213-BF4A-B5C0E78BFD9F}" type="pres">
      <dgm:prSet presAssocID="{F705111B-D995-4021-8ABC-7608B09FFEB6}" presName="node" presStyleLbl="node1" presStyleIdx="0" presStyleCnt="6">
        <dgm:presLayoutVars>
          <dgm:bulletEnabled val="1"/>
        </dgm:presLayoutVars>
      </dgm:prSet>
      <dgm:spPr/>
      <dgm:t>
        <a:bodyPr/>
        <a:lstStyle/>
        <a:p>
          <a:endParaRPr lang="en-US"/>
        </a:p>
      </dgm:t>
    </dgm:pt>
    <dgm:pt modelId="{E8C4E7E9-E348-4310-9A38-F2FAF35DCECD}" type="pres">
      <dgm:prSet presAssocID="{28CE4F9A-E816-4067-ADA7-12B753DA09FD}" presName="sibTrans" presStyleCnt="0"/>
      <dgm:spPr/>
    </dgm:pt>
    <dgm:pt modelId="{B1DB80EA-5C90-4330-B80C-81E34DF73B9F}" type="pres">
      <dgm:prSet presAssocID="{2D982E2B-D672-4AFC-A967-1CFF0FD61133}" presName="node" presStyleLbl="node1" presStyleIdx="1" presStyleCnt="6">
        <dgm:presLayoutVars>
          <dgm:bulletEnabled val="1"/>
        </dgm:presLayoutVars>
      </dgm:prSet>
      <dgm:spPr/>
      <dgm:t>
        <a:bodyPr/>
        <a:lstStyle/>
        <a:p>
          <a:endParaRPr lang="en-US"/>
        </a:p>
      </dgm:t>
    </dgm:pt>
    <dgm:pt modelId="{FB7DBF64-41AE-499C-94A5-5F5260E96441}" type="pres">
      <dgm:prSet presAssocID="{0817C052-A198-424E-91BA-E7DF3CB6E248}" presName="sibTrans" presStyleCnt="0"/>
      <dgm:spPr/>
    </dgm:pt>
    <dgm:pt modelId="{46DA3589-49A7-427B-AC83-C78A798E597E}" type="pres">
      <dgm:prSet presAssocID="{DB3CB65C-3BA3-499D-A87B-9998966514D7}" presName="node" presStyleLbl="node1" presStyleIdx="2" presStyleCnt="6">
        <dgm:presLayoutVars>
          <dgm:bulletEnabled val="1"/>
        </dgm:presLayoutVars>
      </dgm:prSet>
      <dgm:spPr/>
      <dgm:t>
        <a:bodyPr/>
        <a:lstStyle/>
        <a:p>
          <a:endParaRPr lang="en-US"/>
        </a:p>
      </dgm:t>
    </dgm:pt>
    <dgm:pt modelId="{FB955BC9-6C5B-470E-8FE8-603047495FE2}" type="pres">
      <dgm:prSet presAssocID="{A3CBE5B5-18B4-45FD-90FC-215F22F94ED1}" presName="sibTrans" presStyleCnt="0"/>
      <dgm:spPr/>
    </dgm:pt>
    <dgm:pt modelId="{CB01DA8C-7A62-424D-8251-3AA1E9D6FBED}" type="pres">
      <dgm:prSet presAssocID="{0E4E62E2-2AFE-4A83-B78B-7523F10E9FC9}" presName="node" presStyleLbl="node1" presStyleIdx="3" presStyleCnt="6">
        <dgm:presLayoutVars>
          <dgm:bulletEnabled val="1"/>
        </dgm:presLayoutVars>
      </dgm:prSet>
      <dgm:spPr/>
      <dgm:t>
        <a:bodyPr/>
        <a:lstStyle/>
        <a:p>
          <a:endParaRPr lang="en-US"/>
        </a:p>
      </dgm:t>
    </dgm:pt>
    <dgm:pt modelId="{55DFD880-3139-4DB8-B016-EA24E750913F}" type="pres">
      <dgm:prSet presAssocID="{DA684FDD-C63E-4361-A777-EDFA5F13067B}" presName="sibTrans" presStyleCnt="0"/>
      <dgm:spPr/>
    </dgm:pt>
    <dgm:pt modelId="{C1B6A786-15AF-4B8A-B22F-5FA76E4FC813}" type="pres">
      <dgm:prSet presAssocID="{166E292B-5145-4563-A274-3270B2E1B222}" presName="node" presStyleLbl="node1" presStyleIdx="4" presStyleCnt="6">
        <dgm:presLayoutVars>
          <dgm:bulletEnabled val="1"/>
        </dgm:presLayoutVars>
      </dgm:prSet>
      <dgm:spPr/>
      <dgm:t>
        <a:bodyPr/>
        <a:lstStyle/>
        <a:p>
          <a:endParaRPr lang="en-US"/>
        </a:p>
      </dgm:t>
    </dgm:pt>
    <dgm:pt modelId="{F5BFEDDE-5147-437B-9DB0-B3EB0238E4BA}" type="pres">
      <dgm:prSet presAssocID="{C52C2608-9730-459C-A78D-A7B08507EA70}" presName="sibTrans" presStyleCnt="0"/>
      <dgm:spPr/>
    </dgm:pt>
    <dgm:pt modelId="{176982B3-8870-4C2F-AEC0-3903EE1AE0AC}" type="pres">
      <dgm:prSet presAssocID="{1DBEC25F-619C-4D9D-9A1E-252F074026BE}" presName="node" presStyleLbl="node1" presStyleIdx="5" presStyleCnt="6">
        <dgm:presLayoutVars>
          <dgm:bulletEnabled val="1"/>
        </dgm:presLayoutVars>
      </dgm:prSet>
      <dgm:spPr/>
      <dgm:t>
        <a:bodyPr/>
        <a:lstStyle/>
        <a:p>
          <a:endParaRPr lang="en-US"/>
        </a:p>
      </dgm:t>
    </dgm:pt>
  </dgm:ptLst>
  <dgm:cxnLst>
    <dgm:cxn modelId="{016332BB-204E-45BD-A477-427AD157F631}" type="presOf" srcId="{0E4E62E2-2AFE-4A83-B78B-7523F10E9FC9}" destId="{CB01DA8C-7A62-424D-8251-3AA1E9D6FBED}" srcOrd="0" destOrd="0" presId="urn:microsoft.com/office/officeart/2005/8/layout/default"/>
    <dgm:cxn modelId="{F94C4013-FB49-4EB5-99DC-9F664B296ECD}" srcId="{94A01674-C3D8-4836-AA38-66885DEE0B30}" destId="{2D982E2B-D672-4AFC-A967-1CFF0FD61133}" srcOrd="1" destOrd="0" parTransId="{9F02B4C3-B32B-43E7-8B5A-7AB57B02BD6C}" sibTransId="{0817C052-A198-424E-91BA-E7DF3CB6E248}"/>
    <dgm:cxn modelId="{407EBC33-A897-4B90-B7DB-91185780E48D}" srcId="{94A01674-C3D8-4836-AA38-66885DEE0B30}" destId="{166E292B-5145-4563-A274-3270B2E1B222}" srcOrd="4" destOrd="0" parTransId="{DEEDAEED-D754-40F7-858E-2457194A289A}" sibTransId="{C52C2608-9730-459C-A78D-A7B08507EA70}"/>
    <dgm:cxn modelId="{1627974B-9542-42CB-99A8-FBDFE096B3A8}" type="presOf" srcId="{F705111B-D995-4021-8ABC-7608B09FFEB6}" destId="{4F278D18-93A0-4213-BF4A-B5C0E78BFD9F}" srcOrd="0" destOrd="0" presId="urn:microsoft.com/office/officeart/2005/8/layout/default"/>
    <dgm:cxn modelId="{6E85938F-21D9-450E-846A-BE609754D0D0}" srcId="{94A01674-C3D8-4836-AA38-66885DEE0B30}" destId="{1DBEC25F-619C-4D9D-9A1E-252F074026BE}" srcOrd="5" destOrd="0" parTransId="{FB636A49-7375-406A-9921-CB7633AB431F}" sibTransId="{B41DB98B-035A-4294-8D62-1BB79C2FAD84}"/>
    <dgm:cxn modelId="{0940ED8A-2005-4622-B394-872033772851}" type="presOf" srcId="{2D982E2B-D672-4AFC-A967-1CFF0FD61133}" destId="{B1DB80EA-5C90-4330-B80C-81E34DF73B9F}" srcOrd="0" destOrd="0" presId="urn:microsoft.com/office/officeart/2005/8/layout/default"/>
    <dgm:cxn modelId="{63172845-AF49-4554-9714-0173F20DCC6D}" srcId="{94A01674-C3D8-4836-AA38-66885DEE0B30}" destId="{DB3CB65C-3BA3-499D-A87B-9998966514D7}" srcOrd="2" destOrd="0" parTransId="{FB7DE417-2348-4F12-9454-A9A9EB47A916}" sibTransId="{A3CBE5B5-18B4-45FD-90FC-215F22F94ED1}"/>
    <dgm:cxn modelId="{ED4E6603-3E15-4962-BDC3-8D2ED6BF6EE0}" type="presOf" srcId="{166E292B-5145-4563-A274-3270B2E1B222}" destId="{C1B6A786-15AF-4B8A-B22F-5FA76E4FC813}" srcOrd="0" destOrd="0" presId="urn:microsoft.com/office/officeart/2005/8/layout/default"/>
    <dgm:cxn modelId="{B2B46545-E48E-4CFE-AF1C-6569FBB25D51}" type="presOf" srcId="{94A01674-C3D8-4836-AA38-66885DEE0B30}" destId="{FCA71305-4B9B-42B1-A0BA-9111E7129FD8}" srcOrd="0" destOrd="0" presId="urn:microsoft.com/office/officeart/2005/8/layout/default"/>
    <dgm:cxn modelId="{A3EA1813-1908-4668-BF0C-4C3C8149BEF6}" type="presOf" srcId="{1DBEC25F-619C-4D9D-9A1E-252F074026BE}" destId="{176982B3-8870-4C2F-AEC0-3903EE1AE0AC}" srcOrd="0" destOrd="0" presId="urn:microsoft.com/office/officeart/2005/8/layout/default"/>
    <dgm:cxn modelId="{8004D07D-537C-4C03-AFF5-E57598A521C8}" srcId="{94A01674-C3D8-4836-AA38-66885DEE0B30}" destId="{F705111B-D995-4021-8ABC-7608B09FFEB6}" srcOrd="0" destOrd="0" parTransId="{A12B0BC8-12C2-4A3B-97A1-F3F48489A715}" sibTransId="{28CE4F9A-E816-4067-ADA7-12B753DA09FD}"/>
    <dgm:cxn modelId="{341F2611-DA88-4048-B535-FC5CDEF854EE}" srcId="{94A01674-C3D8-4836-AA38-66885DEE0B30}" destId="{0E4E62E2-2AFE-4A83-B78B-7523F10E9FC9}" srcOrd="3" destOrd="0" parTransId="{60DBF4EA-5ED5-4421-8768-9EEC700809F1}" sibTransId="{DA684FDD-C63E-4361-A777-EDFA5F13067B}"/>
    <dgm:cxn modelId="{DBC84767-D101-47ED-A35C-FD9B0B5C8625}" type="presOf" srcId="{DB3CB65C-3BA3-499D-A87B-9998966514D7}" destId="{46DA3589-49A7-427B-AC83-C78A798E597E}" srcOrd="0" destOrd="0" presId="urn:microsoft.com/office/officeart/2005/8/layout/default"/>
    <dgm:cxn modelId="{C27C39F1-D28B-4632-A040-E5037A745687}" type="presParOf" srcId="{FCA71305-4B9B-42B1-A0BA-9111E7129FD8}" destId="{4F278D18-93A0-4213-BF4A-B5C0E78BFD9F}" srcOrd="0" destOrd="0" presId="urn:microsoft.com/office/officeart/2005/8/layout/default"/>
    <dgm:cxn modelId="{4C13EBFF-1534-41CA-8185-F390DFE6DBBF}" type="presParOf" srcId="{FCA71305-4B9B-42B1-A0BA-9111E7129FD8}" destId="{E8C4E7E9-E348-4310-9A38-F2FAF35DCECD}" srcOrd="1" destOrd="0" presId="urn:microsoft.com/office/officeart/2005/8/layout/default"/>
    <dgm:cxn modelId="{6A3316E5-C7BF-47AD-B264-0575905A6E10}" type="presParOf" srcId="{FCA71305-4B9B-42B1-A0BA-9111E7129FD8}" destId="{B1DB80EA-5C90-4330-B80C-81E34DF73B9F}" srcOrd="2" destOrd="0" presId="urn:microsoft.com/office/officeart/2005/8/layout/default"/>
    <dgm:cxn modelId="{0787153C-7377-4F4B-9AB5-5321050B46D8}" type="presParOf" srcId="{FCA71305-4B9B-42B1-A0BA-9111E7129FD8}" destId="{FB7DBF64-41AE-499C-94A5-5F5260E96441}" srcOrd="3" destOrd="0" presId="urn:microsoft.com/office/officeart/2005/8/layout/default"/>
    <dgm:cxn modelId="{0B143F53-F987-47EF-B1FF-239C4EA77BF9}" type="presParOf" srcId="{FCA71305-4B9B-42B1-A0BA-9111E7129FD8}" destId="{46DA3589-49A7-427B-AC83-C78A798E597E}" srcOrd="4" destOrd="0" presId="urn:microsoft.com/office/officeart/2005/8/layout/default"/>
    <dgm:cxn modelId="{B938DAB1-FBB1-4471-9E24-5DB240DA87CE}" type="presParOf" srcId="{FCA71305-4B9B-42B1-A0BA-9111E7129FD8}" destId="{FB955BC9-6C5B-470E-8FE8-603047495FE2}" srcOrd="5" destOrd="0" presId="urn:microsoft.com/office/officeart/2005/8/layout/default"/>
    <dgm:cxn modelId="{13F2C0C5-CCA3-4FDF-9E3E-85F74F361C37}" type="presParOf" srcId="{FCA71305-4B9B-42B1-A0BA-9111E7129FD8}" destId="{CB01DA8C-7A62-424D-8251-3AA1E9D6FBED}" srcOrd="6" destOrd="0" presId="urn:microsoft.com/office/officeart/2005/8/layout/default"/>
    <dgm:cxn modelId="{3F82D468-650F-454B-A9EB-5FF738396E8C}" type="presParOf" srcId="{FCA71305-4B9B-42B1-A0BA-9111E7129FD8}" destId="{55DFD880-3139-4DB8-B016-EA24E750913F}" srcOrd="7" destOrd="0" presId="urn:microsoft.com/office/officeart/2005/8/layout/default"/>
    <dgm:cxn modelId="{AAEA498E-45BD-471F-BC38-B9BB7AE88917}" type="presParOf" srcId="{FCA71305-4B9B-42B1-A0BA-9111E7129FD8}" destId="{C1B6A786-15AF-4B8A-B22F-5FA76E4FC813}" srcOrd="8" destOrd="0" presId="urn:microsoft.com/office/officeart/2005/8/layout/default"/>
    <dgm:cxn modelId="{6A82D2EA-B7C4-4BE4-8091-DC27092E7568}" type="presParOf" srcId="{FCA71305-4B9B-42B1-A0BA-9111E7129FD8}" destId="{F5BFEDDE-5147-437B-9DB0-B3EB0238E4BA}" srcOrd="9" destOrd="0" presId="urn:microsoft.com/office/officeart/2005/8/layout/default"/>
    <dgm:cxn modelId="{2DEA5C28-E324-4B20-9FFE-F60DFF559888}" type="presParOf" srcId="{FCA71305-4B9B-42B1-A0BA-9111E7129FD8}" destId="{176982B3-8870-4C2F-AEC0-3903EE1AE0A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D8C3D-B377-45D8-8F20-60D5BE38D247}" type="doc">
      <dgm:prSet loTypeId="urn:microsoft.com/office/officeart/2005/8/layout/arrow2" loCatId="process" qsTypeId="urn:microsoft.com/office/officeart/2005/8/quickstyle/simple1" qsCatId="simple" csTypeId="urn:microsoft.com/office/officeart/2005/8/colors/accent3_1" csCatId="accent3" phldr="1"/>
      <dgm:spPr/>
      <dgm:t>
        <a:bodyPr/>
        <a:lstStyle/>
        <a:p>
          <a:endParaRPr lang="en-ZA"/>
        </a:p>
      </dgm:t>
    </dgm:pt>
    <dgm:pt modelId="{D6DB2B44-A0CF-4597-BFA9-E4FECCB36459}">
      <dgm:prSet phldrT="[Text]" custT="1"/>
      <dgm:spPr/>
      <dgm:t>
        <a:bodyPr/>
        <a:lstStyle/>
        <a:p>
          <a:r>
            <a:rPr lang="en-ZA" sz="1100" dirty="0"/>
            <a:t>Graduate is recruited into the funded  posts at entry level </a:t>
          </a:r>
        </a:p>
        <a:p>
          <a:endParaRPr lang="en-ZA" sz="1700" dirty="0"/>
        </a:p>
        <a:p>
          <a:endParaRPr lang="en-ZA" sz="1700" dirty="0"/>
        </a:p>
      </dgm:t>
    </dgm:pt>
    <dgm:pt modelId="{A707FD52-B529-4222-A95B-DF9DC171988B}" type="parTrans" cxnId="{BE60F3F7-5B1A-4A9E-B726-0F9438085A9E}">
      <dgm:prSet/>
      <dgm:spPr/>
      <dgm:t>
        <a:bodyPr/>
        <a:lstStyle/>
        <a:p>
          <a:endParaRPr lang="en-ZA"/>
        </a:p>
      </dgm:t>
    </dgm:pt>
    <dgm:pt modelId="{4F5DE304-98B4-464B-97F9-08E220CEF9FB}" type="sibTrans" cxnId="{BE60F3F7-5B1A-4A9E-B726-0F9438085A9E}">
      <dgm:prSet/>
      <dgm:spPr/>
      <dgm:t>
        <a:bodyPr/>
        <a:lstStyle/>
        <a:p>
          <a:endParaRPr lang="en-ZA"/>
        </a:p>
      </dgm:t>
    </dgm:pt>
    <dgm:pt modelId="{E8B2E877-1B86-4A99-8AF3-B44E026AC378}">
      <dgm:prSet custT="1"/>
      <dgm:spPr/>
      <dgm:t>
        <a:bodyPr/>
        <a:lstStyle/>
        <a:p>
          <a:r>
            <a:rPr lang="en-ZA" sz="1100" dirty="0"/>
            <a:t>Graduate acquires a </a:t>
          </a:r>
          <a:r>
            <a:rPr lang="en-ZA" sz="1100" dirty="0" smtClean="0"/>
            <a:t>qualification </a:t>
          </a:r>
          <a:r>
            <a:rPr lang="en-ZA" sz="1100" dirty="0"/>
            <a:t>in Public Administration  and other relevant fields from other institutions'</a:t>
          </a:r>
        </a:p>
      </dgm:t>
    </dgm:pt>
    <dgm:pt modelId="{B5B17C47-C5A9-41B5-ABB6-E722D9EA4384}" type="parTrans" cxnId="{E02148E9-BE15-4A67-9341-736360E4F888}">
      <dgm:prSet/>
      <dgm:spPr/>
      <dgm:t>
        <a:bodyPr/>
        <a:lstStyle/>
        <a:p>
          <a:endParaRPr lang="en-ZA"/>
        </a:p>
      </dgm:t>
    </dgm:pt>
    <dgm:pt modelId="{2B3EFD8A-BE22-4CC7-B8DA-65A0A8C95680}" type="sibTrans" cxnId="{E02148E9-BE15-4A67-9341-736360E4F888}">
      <dgm:prSet/>
      <dgm:spPr/>
      <dgm:t>
        <a:bodyPr/>
        <a:lstStyle/>
        <a:p>
          <a:endParaRPr lang="en-ZA"/>
        </a:p>
      </dgm:t>
    </dgm:pt>
    <dgm:pt modelId="{7542E41B-CA28-4909-B1C0-B0285613D5F5}">
      <dgm:prSet custT="1"/>
      <dgm:spPr/>
      <dgm:t>
        <a:bodyPr/>
        <a:lstStyle/>
        <a:p>
          <a:r>
            <a:rPr lang="en-ZA" sz="1100" dirty="0"/>
            <a:t>Graduate </a:t>
          </a:r>
          <a:r>
            <a:rPr lang="en-ZA" sz="1100" dirty="0" smtClean="0"/>
            <a:t>completes a week long Induction/Orientation to the public service (Currently BB2E). </a:t>
          </a:r>
          <a:endParaRPr lang="en-ZA" sz="1100" dirty="0"/>
        </a:p>
        <a:p>
          <a:endParaRPr lang="en-ZA" sz="800" dirty="0"/>
        </a:p>
      </dgm:t>
    </dgm:pt>
    <dgm:pt modelId="{D78E30A9-C67A-426C-8F17-35DCC9335A59}" type="parTrans" cxnId="{F243C985-6098-4EFF-B40E-F3DEF90F3766}">
      <dgm:prSet/>
      <dgm:spPr/>
      <dgm:t>
        <a:bodyPr/>
        <a:lstStyle/>
        <a:p>
          <a:endParaRPr lang="en-ZA"/>
        </a:p>
      </dgm:t>
    </dgm:pt>
    <dgm:pt modelId="{083019B4-BA13-474A-B225-4EFEE0FED87D}" type="sibTrans" cxnId="{F243C985-6098-4EFF-B40E-F3DEF90F3766}">
      <dgm:prSet/>
      <dgm:spPr/>
      <dgm:t>
        <a:bodyPr/>
        <a:lstStyle/>
        <a:p>
          <a:endParaRPr lang="en-ZA"/>
        </a:p>
      </dgm:t>
    </dgm:pt>
    <dgm:pt modelId="{9D4CB052-5809-4297-8292-0810358AFFF9}">
      <dgm:prSet phldrT="[Text]" custT="1"/>
      <dgm:spPr/>
      <dgm:t>
        <a:bodyPr/>
        <a:lstStyle/>
        <a:p>
          <a:r>
            <a:rPr lang="en-ZA" sz="1100" dirty="0"/>
            <a:t>Graduate </a:t>
          </a:r>
          <a:r>
            <a:rPr lang="en-ZA" sz="1100" dirty="0" smtClean="0"/>
            <a:t>is registered  </a:t>
          </a:r>
          <a:r>
            <a:rPr lang="en-ZA" sz="1100" dirty="0"/>
            <a:t>in the Centralised Database of Public Sector Graduate Recruitment Scheme managed by the </a:t>
          </a:r>
          <a:r>
            <a:rPr lang="en-ZA" sz="1100" dirty="0" smtClean="0"/>
            <a:t>NSG</a:t>
          </a:r>
          <a:endParaRPr lang="en-ZA" sz="1100" dirty="0"/>
        </a:p>
      </dgm:t>
    </dgm:pt>
    <dgm:pt modelId="{C3C55FC9-714A-4453-ABF4-98B0F888329E}" type="sibTrans" cxnId="{E2338732-2A75-4C8B-BAD3-9779614C456E}">
      <dgm:prSet/>
      <dgm:spPr/>
      <dgm:t>
        <a:bodyPr/>
        <a:lstStyle/>
        <a:p>
          <a:endParaRPr lang="en-ZA"/>
        </a:p>
      </dgm:t>
    </dgm:pt>
    <dgm:pt modelId="{A7351BBB-5ECD-46D2-A875-2EA47DC679D0}" type="parTrans" cxnId="{E2338732-2A75-4C8B-BAD3-9779614C456E}">
      <dgm:prSet/>
      <dgm:spPr/>
      <dgm:t>
        <a:bodyPr/>
        <a:lstStyle/>
        <a:p>
          <a:endParaRPr lang="en-ZA"/>
        </a:p>
      </dgm:t>
    </dgm:pt>
    <dgm:pt modelId="{37E1223E-1F70-4389-963A-846762C46FED}">
      <dgm:prSet phldrT="[Text]" custT="1"/>
      <dgm:spPr/>
      <dgm:t>
        <a:bodyPr/>
        <a:lstStyle/>
        <a:p>
          <a:r>
            <a:rPr lang="en-ZA" sz="1000" dirty="0"/>
            <a:t> </a:t>
          </a:r>
          <a:r>
            <a:rPr lang="en-ZA" sz="1100" dirty="0"/>
            <a:t>Graduate is placed in    </a:t>
          </a:r>
          <a:r>
            <a:rPr lang="en-ZA" sz="1100" dirty="0" smtClean="0"/>
            <a:t>Cadet/internship of FGRS </a:t>
          </a:r>
          <a:r>
            <a:rPr lang="en-ZA" sz="1100" dirty="0"/>
            <a:t>in a Public Sector Entity - based on needs, a relevant qualification and province where possible and </a:t>
          </a:r>
          <a:r>
            <a:rPr lang="en-ZA" sz="1100" dirty="0" smtClean="0"/>
            <a:t>necessary and is enrolled in the 18 months programme  </a:t>
          </a:r>
          <a:endParaRPr lang="en-ZA" sz="1100" dirty="0"/>
        </a:p>
      </dgm:t>
    </dgm:pt>
    <dgm:pt modelId="{0A96C505-8050-4D54-BE98-A2CA7B92B7BC}" type="sibTrans" cxnId="{77473D6C-BCA7-4523-9600-8BD7C741E61F}">
      <dgm:prSet/>
      <dgm:spPr/>
      <dgm:t>
        <a:bodyPr/>
        <a:lstStyle/>
        <a:p>
          <a:endParaRPr lang="en-ZA"/>
        </a:p>
      </dgm:t>
    </dgm:pt>
    <dgm:pt modelId="{C2D301A3-3748-406E-B138-DA4919C86A55}" type="parTrans" cxnId="{77473D6C-BCA7-4523-9600-8BD7C741E61F}">
      <dgm:prSet/>
      <dgm:spPr/>
      <dgm:t>
        <a:bodyPr/>
        <a:lstStyle/>
        <a:p>
          <a:endParaRPr lang="en-ZA"/>
        </a:p>
      </dgm:t>
    </dgm:pt>
    <dgm:pt modelId="{368ED7FA-ABB5-462C-8643-891B49AB9200}">
      <dgm:prSet phldrT="[Text]" custScaleX="464124" custScaleY="23456" custLinFactNeighborX="60344" custLinFactNeighborY="33989"/>
      <dgm:spPr/>
      <dgm:t>
        <a:bodyPr/>
        <a:lstStyle/>
        <a:p>
          <a:endParaRPr lang="en-ZA"/>
        </a:p>
      </dgm:t>
    </dgm:pt>
    <dgm:pt modelId="{538683D3-54CB-4D32-8F9F-513DE105F833}" type="parTrans" cxnId="{C01F3166-6B9E-45BB-B0A7-D665DF274967}">
      <dgm:prSet/>
      <dgm:spPr/>
      <dgm:t>
        <a:bodyPr/>
        <a:lstStyle/>
        <a:p>
          <a:endParaRPr lang="en-ZA"/>
        </a:p>
      </dgm:t>
    </dgm:pt>
    <dgm:pt modelId="{032BBBC2-E6D5-4354-987A-262856884F05}" type="sibTrans" cxnId="{C01F3166-6B9E-45BB-B0A7-D665DF274967}">
      <dgm:prSet/>
      <dgm:spPr/>
      <dgm:t>
        <a:bodyPr/>
        <a:lstStyle/>
        <a:p>
          <a:endParaRPr lang="en-ZA"/>
        </a:p>
      </dgm:t>
    </dgm:pt>
    <dgm:pt modelId="{40B37A70-909B-492D-9CB9-5AE859B9E372}">
      <dgm:prSet phldrT="[Text]" custScaleX="185094" custScaleY="24538" custLinFactNeighborX="23414" custLinFactNeighborY="-41955"/>
      <dgm:spPr/>
      <dgm:t>
        <a:bodyPr/>
        <a:lstStyle/>
        <a:p>
          <a:endParaRPr lang="en-ZA"/>
        </a:p>
      </dgm:t>
    </dgm:pt>
    <dgm:pt modelId="{528C2359-20C2-4345-AF30-9FA60E60198D}" type="parTrans" cxnId="{20F72FC3-5AD9-4601-A45A-F1805537F305}">
      <dgm:prSet/>
      <dgm:spPr/>
      <dgm:t>
        <a:bodyPr/>
        <a:lstStyle/>
        <a:p>
          <a:endParaRPr lang="en-ZA"/>
        </a:p>
      </dgm:t>
    </dgm:pt>
    <dgm:pt modelId="{072E0E81-9828-4BC5-BABC-90EE7635ADC3}" type="sibTrans" cxnId="{20F72FC3-5AD9-4601-A45A-F1805537F305}">
      <dgm:prSet/>
      <dgm:spPr/>
      <dgm:t>
        <a:bodyPr/>
        <a:lstStyle/>
        <a:p>
          <a:endParaRPr lang="en-ZA"/>
        </a:p>
      </dgm:t>
    </dgm:pt>
    <dgm:pt modelId="{0A2C6CF5-BEE5-49F5-989A-095BD84F762A}">
      <dgm:prSet phldrT="[Text]" custScaleX="110253" custScaleY="72906" custLinFactNeighborX="2980" custLinFactNeighborY="-9442"/>
      <dgm:spPr/>
      <dgm:t>
        <a:bodyPr/>
        <a:lstStyle/>
        <a:p>
          <a:endParaRPr lang="en-ZA"/>
        </a:p>
      </dgm:t>
    </dgm:pt>
    <dgm:pt modelId="{966AF078-8CAA-4F07-9F73-08C134893B79}" type="parTrans" cxnId="{34E49312-2C32-48C8-A5A5-C5D6DAE394CC}">
      <dgm:prSet/>
      <dgm:spPr/>
      <dgm:t>
        <a:bodyPr/>
        <a:lstStyle/>
        <a:p>
          <a:endParaRPr lang="en-ZA"/>
        </a:p>
      </dgm:t>
    </dgm:pt>
    <dgm:pt modelId="{DA31031B-B4C6-494A-B562-F1E208790E77}" type="sibTrans" cxnId="{34E49312-2C32-48C8-A5A5-C5D6DAE394CC}">
      <dgm:prSet/>
      <dgm:spPr/>
      <dgm:t>
        <a:bodyPr/>
        <a:lstStyle/>
        <a:p>
          <a:endParaRPr lang="en-ZA"/>
        </a:p>
      </dgm:t>
    </dgm:pt>
    <dgm:pt modelId="{8DBFAF02-9938-4403-A23E-3E4273C4D694}">
      <dgm:prSet phldrT="[Text]" custScaleX="110253" custScaleY="72906" custLinFactNeighborX="1192" custLinFactNeighborY="-11709"/>
      <dgm:spPr/>
      <dgm:t>
        <a:bodyPr/>
        <a:lstStyle/>
        <a:p>
          <a:endParaRPr lang="en-ZA"/>
        </a:p>
      </dgm:t>
    </dgm:pt>
    <dgm:pt modelId="{A9FE2804-C222-4556-90F7-81C8AF9203F5}" type="parTrans" cxnId="{6E0FCA85-64A8-49A9-A2E3-36E6D43A09D1}">
      <dgm:prSet/>
      <dgm:spPr/>
      <dgm:t>
        <a:bodyPr/>
        <a:lstStyle/>
        <a:p>
          <a:endParaRPr lang="en-ZA"/>
        </a:p>
      </dgm:t>
    </dgm:pt>
    <dgm:pt modelId="{DD8AEE68-E013-456D-9349-43FF25FEEA29}" type="sibTrans" cxnId="{6E0FCA85-64A8-49A9-A2E3-36E6D43A09D1}">
      <dgm:prSet/>
      <dgm:spPr/>
      <dgm:t>
        <a:bodyPr/>
        <a:lstStyle/>
        <a:p>
          <a:endParaRPr lang="en-ZA"/>
        </a:p>
      </dgm:t>
    </dgm:pt>
    <dgm:pt modelId="{B97F5CE4-2672-422F-84CF-72A822D61568}" type="pres">
      <dgm:prSet presAssocID="{BFAD8C3D-B377-45D8-8F20-60D5BE38D247}" presName="arrowDiagram" presStyleCnt="0">
        <dgm:presLayoutVars>
          <dgm:chMax val="5"/>
          <dgm:dir/>
          <dgm:resizeHandles val="exact"/>
        </dgm:presLayoutVars>
      </dgm:prSet>
      <dgm:spPr/>
      <dgm:t>
        <a:bodyPr/>
        <a:lstStyle/>
        <a:p>
          <a:endParaRPr lang="en-ZA"/>
        </a:p>
      </dgm:t>
    </dgm:pt>
    <dgm:pt modelId="{1250479F-46D1-4156-837C-10F6DDE1F443}" type="pres">
      <dgm:prSet presAssocID="{BFAD8C3D-B377-45D8-8F20-60D5BE38D247}" presName="arrow" presStyleLbl="bgShp" presStyleIdx="0" presStyleCnt="1" custLinFactNeighborX="-201" custLinFactNeighborY="440"/>
      <dgm:spPr/>
      <dgm:t>
        <a:bodyPr/>
        <a:lstStyle/>
        <a:p>
          <a:endParaRPr lang="en-ZA"/>
        </a:p>
      </dgm:t>
    </dgm:pt>
    <dgm:pt modelId="{DACA9437-82C0-482E-9A1C-04676D2F195D}" type="pres">
      <dgm:prSet presAssocID="{BFAD8C3D-B377-45D8-8F20-60D5BE38D247}" presName="arrowDiagram5" presStyleCnt="0"/>
      <dgm:spPr/>
      <dgm:t>
        <a:bodyPr/>
        <a:lstStyle/>
        <a:p>
          <a:endParaRPr lang="en-ZA"/>
        </a:p>
      </dgm:t>
    </dgm:pt>
    <dgm:pt modelId="{E1619490-E9C0-4CAC-A7A1-77FF5E15CFA8}" type="pres">
      <dgm:prSet presAssocID="{E8B2E877-1B86-4A99-8AF3-B44E026AC378}" presName="bullet5a" presStyleLbl="node1" presStyleIdx="0" presStyleCnt="5"/>
      <dgm:spPr/>
      <dgm:t>
        <a:bodyPr/>
        <a:lstStyle/>
        <a:p>
          <a:endParaRPr lang="en-ZA"/>
        </a:p>
      </dgm:t>
    </dgm:pt>
    <dgm:pt modelId="{B4115BA2-F723-4ABD-B1B2-09C9F9375EBD}" type="pres">
      <dgm:prSet presAssocID="{E8B2E877-1B86-4A99-8AF3-B44E026AC378}" presName="textBox5a" presStyleLbl="revTx" presStyleIdx="0" presStyleCnt="5" custScaleX="265038" custScaleY="44847" custLinFactNeighborX="43740" custLinFactNeighborY="-16811">
        <dgm:presLayoutVars>
          <dgm:bulletEnabled val="1"/>
        </dgm:presLayoutVars>
      </dgm:prSet>
      <dgm:spPr/>
      <dgm:t>
        <a:bodyPr/>
        <a:lstStyle/>
        <a:p>
          <a:endParaRPr lang="en-ZA"/>
        </a:p>
      </dgm:t>
    </dgm:pt>
    <dgm:pt modelId="{5E5B7F55-BD21-4F58-90ED-B4FC03F39252}" type="pres">
      <dgm:prSet presAssocID="{9D4CB052-5809-4297-8292-0810358AFFF9}" presName="bullet5b" presStyleLbl="node1" presStyleIdx="1" presStyleCnt="5"/>
      <dgm:spPr/>
      <dgm:t>
        <a:bodyPr/>
        <a:lstStyle/>
        <a:p>
          <a:endParaRPr lang="en-ZA"/>
        </a:p>
      </dgm:t>
    </dgm:pt>
    <dgm:pt modelId="{B7425686-0062-4DF3-8525-DD7992B9B079}" type="pres">
      <dgm:prSet presAssocID="{9D4CB052-5809-4297-8292-0810358AFFF9}" presName="textBox5b" presStyleLbl="revTx" presStyleIdx="1" presStyleCnt="5" custScaleX="188740" custScaleY="37540" custLinFactNeighborX="-3759" custLinFactNeighborY="-24723">
        <dgm:presLayoutVars>
          <dgm:bulletEnabled val="1"/>
        </dgm:presLayoutVars>
      </dgm:prSet>
      <dgm:spPr/>
      <dgm:t>
        <a:bodyPr/>
        <a:lstStyle/>
        <a:p>
          <a:endParaRPr lang="en-ZA"/>
        </a:p>
      </dgm:t>
    </dgm:pt>
    <dgm:pt modelId="{BC74FE96-F42F-4954-92BA-C0D3750ADED6}" type="pres">
      <dgm:prSet presAssocID="{7542E41B-CA28-4909-B1C0-B0285613D5F5}" presName="bullet5c" presStyleLbl="node1" presStyleIdx="2" presStyleCnt="5"/>
      <dgm:spPr/>
      <dgm:t>
        <a:bodyPr/>
        <a:lstStyle/>
        <a:p>
          <a:endParaRPr lang="en-ZA"/>
        </a:p>
      </dgm:t>
    </dgm:pt>
    <dgm:pt modelId="{0B95EF09-DE8D-4756-B2BC-A3907613F20F}" type="pres">
      <dgm:prSet presAssocID="{7542E41B-CA28-4909-B1C0-B0285613D5F5}" presName="textBox5c" presStyleLbl="revTx" presStyleIdx="2" presStyleCnt="5" custScaleX="157944" custScaleY="20004" custLinFactNeighborX="-28760" custLinFactNeighborY="-32912">
        <dgm:presLayoutVars>
          <dgm:bulletEnabled val="1"/>
        </dgm:presLayoutVars>
      </dgm:prSet>
      <dgm:spPr/>
      <dgm:t>
        <a:bodyPr/>
        <a:lstStyle/>
        <a:p>
          <a:endParaRPr lang="en-ZA"/>
        </a:p>
      </dgm:t>
    </dgm:pt>
    <dgm:pt modelId="{8DAEFFAD-1D35-4B9E-AF99-0A74BE014DA1}" type="pres">
      <dgm:prSet presAssocID="{D6DB2B44-A0CF-4597-BFA9-E4FECCB36459}" presName="bullet5d" presStyleLbl="node1" presStyleIdx="3" presStyleCnt="5"/>
      <dgm:spPr/>
      <dgm:t>
        <a:bodyPr/>
        <a:lstStyle/>
        <a:p>
          <a:endParaRPr lang="en-ZA"/>
        </a:p>
      </dgm:t>
    </dgm:pt>
    <dgm:pt modelId="{E8B671EF-9908-4738-B2C7-DF3B0382BB7E}" type="pres">
      <dgm:prSet presAssocID="{D6DB2B44-A0CF-4597-BFA9-E4FECCB36459}" presName="textBox5d" presStyleLbl="revTx" presStyleIdx="3" presStyleCnt="5" custScaleX="75555" custScaleY="26101" custLinFactX="1041" custLinFactNeighborX="100000" custLinFactNeighborY="-39965">
        <dgm:presLayoutVars>
          <dgm:bulletEnabled val="1"/>
        </dgm:presLayoutVars>
      </dgm:prSet>
      <dgm:spPr/>
      <dgm:t>
        <a:bodyPr/>
        <a:lstStyle/>
        <a:p>
          <a:endParaRPr lang="en-ZA"/>
        </a:p>
      </dgm:t>
    </dgm:pt>
    <dgm:pt modelId="{41B309C9-7EF5-42FA-ACAF-A4023EF1CECD}" type="pres">
      <dgm:prSet presAssocID="{37E1223E-1F70-4389-963A-846762C46FED}" presName="bullet5e" presStyleLbl="node1" presStyleIdx="4" presStyleCnt="5"/>
      <dgm:spPr/>
      <dgm:t>
        <a:bodyPr/>
        <a:lstStyle/>
        <a:p>
          <a:endParaRPr lang="en-ZA"/>
        </a:p>
      </dgm:t>
    </dgm:pt>
    <dgm:pt modelId="{29D42FBD-62D0-4E06-9667-B0183C582D50}" type="pres">
      <dgm:prSet presAssocID="{37E1223E-1F70-4389-963A-846762C46FED}" presName="textBox5e" presStyleLbl="revTx" presStyleIdx="4" presStyleCnt="5" custScaleX="125473" custScaleY="78813" custLinFactX="-11065" custLinFactNeighborX="-100000" custLinFactNeighborY="2275">
        <dgm:presLayoutVars>
          <dgm:bulletEnabled val="1"/>
        </dgm:presLayoutVars>
      </dgm:prSet>
      <dgm:spPr/>
      <dgm:t>
        <a:bodyPr/>
        <a:lstStyle/>
        <a:p>
          <a:endParaRPr lang="en-ZA"/>
        </a:p>
      </dgm:t>
    </dgm:pt>
  </dgm:ptLst>
  <dgm:cxnLst>
    <dgm:cxn modelId="{BE60F3F7-5B1A-4A9E-B726-0F9438085A9E}" srcId="{BFAD8C3D-B377-45D8-8F20-60D5BE38D247}" destId="{D6DB2B44-A0CF-4597-BFA9-E4FECCB36459}" srcOrd="3" destOrd="0" parTransId="{A707FD52-B529-4222-A95B-DF9DC171988B}" sibTransId="{4F5DE304-98B4-464B-97F9-08E220CEF9FB}"/>
    <dgm:cxn modelId="{34E49312-2C32-48C8-A5A5-C5D6DAE394CC}" srcId="{BFAD8C3D-B377-45D8-8F20-60D5BE38D247}" destId="{0A2C6CF5-BEE5-49F5-989A-095BD84F762A}" srcOrd="7" destOrd="0" parTransId="{966AF078-8CAA-4F07-9F73-08C134893B79}" sibTransId="{DA31031B-B4C6-494A-B562-F1E208790E77}"/>
    <dgm:cxn modelId="{77473D6C-BCA7-4523-9600-8BD7C741E61F}" srcId="{BFAD8C3D-B377-45D8-8F20-60D5BE38D247}" destId="{37E1223E-1F70-4389-963A-846762C46FED}" srcOrd="4" destOrd="0" parTransId="{C2D301A3-3748-406E-B138-DA4919C86A55}" sibTransId="{0A96C505-8050-4D54-BE98-A2CA7B92B7BC}"/>
    <dgm:cxn modelId="{CA7CA553-B099-4755-9B39-FB5497DA214C}" type="presOf" srcId="{D6DB2B44-A0CF-4597-BFA9-E4FECCB36459}" destId="{E8B671EF-9908-4738-B2C7-DF3B0382BB7E}" srcOrd="0" destOrd="0" presId="urn:microsoft.com/office/officeart/2005/8/layout/arrow2"/>
    <dgm:cxn modelId="{C01F3166-6B9E-45BB-B0A7-D665DF274967}" srcId="{BFAD8C3D-B377-45D8-8F20-60D5BE38D247}" destId="{368ED7FA-ABB5-462C-8643-891B49AB9200}" srcOrd="5" destOrd="0" parTransId="{538683D3-54CB-4D32-8F9F-513DE105F833}" sibTransId="{032BBBC2-E6D5-4354-987A-262856884F05}"/>
    <dgm:cxn modelId="{0C8AE8EB-62D5-4FE3-89B9-63A387B02540}" type="presOf" srcId="{7542E41B-CA28-4909-B1C0-B0285613D5F5}" destId="{0B95EF09-DE8D-4756-B2BC-A3907613F20F}" srcOrd="0" destOrd="0" presId="urn:microsoft.com/office/officeart/2005/8/layout/arrow2"/>
    <dgm:cxn modelId="{20F72FC3-5AD9-4601-A45A-F1805537F305}" srcId="{BFAD8C3D-B377-45D8-8F20-60D5BE38D247}" destId="{40B37A70-909B-492D-9CB9-5AE859B9E372}" srcOrd="6" destOrd="0" parTransId="{528C2359-20C2-4345-AF30-9FA60E60198D}" sibTransId="{072E0E81-9828-4BC5-BABC-90EE7635ADC3}"/>
    <dgm:cxn modelId="{E02148E9-BE15-4A67-9341-736360E4F888}" srcId="{BFAD8C3D-B377-45D8-8F20-60D5BE38D247}" destId="{E8B2E877-1B86-4A99-8AF3-B44E026AC378}" srcOrd="0" destOrd="0" parTransId="{B5B17C47-C5A9-41B5-ABB6-E722D9EA4384}" sibTransId="{2B3EFD8A-BE22-4CC7-B8DA-65A0A8C95680}"/>
    <dgm:cxn modelId="{3CA4EB8F-B2DF-434E-B8C0-E5FD96D75B3A}" type="presOf" srcId="{37E1223E-1F70-4389-963A-846762C46FED}" destId="{29D42FBD-62D0-4E06-9667-B0183C582D50}" srcOrd="0" destOrd="0" presId="urn:microsoft.com/office/officeart/2005/8/layout/arrow2"/>
    <dgm:cxn modelId="{6EDABC16-9839-43CA-B9FB-B8D58DA76515}" type="presOf" srcId="{9D4CB052-5809-4297-8292-0810358AFFF9}" destId="{B7425686-0062-4DF3-8525-DD7992B9B079}" srcOrd="0" destOrd="0" presId="urn:microsoft.com/office/officeart/2005/8/layout/arrow2"/>
    <dgm:cxn modelId="{E2338732-2A75-4C8B-BAD3-9779614C456E}" srcId="{BFAD8C3D-B377-45D8-8F20-60D5BE38D247}" destId="{9D4CB052-5809-4297-8292-0810358AFFF9}" srcOrd="1" destOrd="0" parTransId="{A7351BBB-5ECD-46D2-A875-2EA47DC679D0}" sibTransId="{C3C55FC9-714A-4453-ABF4-98B0F888329E}"/>
    <dgm:cxn modelId="{6E0FCA85-64A8-49A9-A2E3-36E6D43A09D1}" srcId="{BFAD8C3D-B377-45D8-8F20-60D5BE38D247}" destId="{8DBFAF02-9938-4403-A23E-3E4273C4D694}" srcOrd="8" destOrd="0" parTransId="{A9FE2804-C222-4556-90F7-81C8AF9203F5}" sibTransId="{DD8AEE68-E013-456D-9349-43FF25FEEA29}"/>
    <dgm:cxn modelId="{130050D4-DC74-4991-A184-036BE98D50F2}" type="presOf" srcId="{BFAD8C3D-B377-45D8-8F20-60D5BE38D247}" destId="{B97F5CE4-2672-422F-84CF-72A822D61568}" srcOrd="0" destOrd="0" presId="urn:microsoft.com/office/officeart/2005/8/layout/arrow2"/>
    <dgm:cxn modelId="{BF611FCA-1A29-4CB8-A147-2D50537D62E7}" type="presOf" srcId="{E8B2E877-1B86-4A99-8AF3-B44E026AC378}" destId="{B4115BA2-F723-4ABD-B1B2-09C9F9375EBD}" srcOrd="0" destOrd="0" presId="urn:microsoft.com/office/officeart/2005/8/layout/arrow2"/>
    <dgm:cxn modelId="{F243C985-6098-4EFF-B40E-F3DEF90F3766}" srcId="{BFAD8C3D-B377-45D8-8F20-60D5BE38D247}" destId="{7542E41B-CA28-4909-B1C0-B0285613D5F5}" srcOrd="2" destOrd="0" parTransId="{D78E30A9-C67A-426C-8F17-35DCC9335A59}" sibTransId="{083019B4-BA13-474A-B225-4EFEE0FED87D}"/>
    <dgm:cxn modelId="{8CD61A66-1684-4673-9DBE-D3A22226152A}" type="presParOf" srcId="{B97F5CE4-2672-422F-84CF-72A822D61568}" destId="{1250479F-46D1-4156-837C-10F6DDE1F443}" srcOrd="0" destOrd="0" presId="urn:microsoft.com/office/officeart/2005/8/layout/arrow2"/>
    <dgm:cxn modelId="{E5BD8218-C972-4520-84E1-36601C34A72F}" type="presParOf" srcId="{B97F5CE4-2672-422F-84CF-72A822D61568}" destId="{DACA9437-82C0-482E-9A1C-04676D2F195D}" srcOrd="1" destOrd="0" presId="urn:microsoft.com/office/officeart/2005/8/layout/arrow2"/>
    <dgm:cxn modelId="{E96357F8-EC5E-4B82-B025-68D781206AB6}" type="presParOf" srcId="{DACA9437-82C0-482E-9A1C-04676D2F195D}" destId="{E1619490-E9C0-4CAC-A7A1-77FF5E15CFA8}" srcOrd="0" destOrd="0" presId="urn:microsoft.com/office/officeart/2005/8/layout/arrow2"/>
    <dgm:cxn modelId="{8FF7A925-C142-4F74-9231-AED1C8681D98}" type="presParOf" srcId="{DACA9437-82C0-482E-9A1C-04676D2F195D}" destId="{B4115BA2-F723-4ABD-B1B2-09C9F9375EBD}" srcOrd="1" destOrd="0" presId="urn:microsoft.com/office/officeart/2005/8/layout/arrow2"/>
    <dgm:cxn modelId="{6EB63E37-525D-4327-A0B0-787E9197A24F}" type="presParOf" srcId="{DACA9437-82C0-482E-9A1C-04676D2F195D}" destId="{5E5B7F55-BD21-4F58-90ED-B4FC03F39252}" srcOrd="2" destOrd="0" presId="urn:microsoft.com/office/officeart/2005/8/layout/arrow2"/>
    <dgm:cxn modelId="{20011C89-0503-4178-B6BA-F1B1CA6B6714}" type="presParOf" srcId="{DACA9437-82C0-482E-9A1C-04676D2F195D}" destId="{B7425686-0062-4DF3-8525-DD7992B9B079}" srcOrd="3" destOrd="0" presId="urn:microsoft.com/office/officeart/2005/8/layout/arrow2"/>
    <dgm:cxn modelId="{8343CAFC-78AC-4EA2-9880-C68536DE3484}" type="presParOf" srcId="{DACA9437-82C0-482E-9A1C-04676D2F195D}" destId="{BC74FE96-F42F-4954-92BA-C0D3750ADED6}" srcOrd="4" destOrd="0" presId="urn:microsoft.com/office/officeart/2005/8/layout/arrow2"/>
    <dgm:cxn modelId="{51D63B38-C224-4CD1-9C7B-A3068EEAD497}" type="presParOf" srcId="{DACA9437-82C0-482E-9A1C-04676D2F195D}" destId="{0B95EF09-DE8D-4756-B2BC-A3907613F20F}" srcOrd="5" destOrd="0" presId="urn:microsoft.com/office/officeart/2005/8/layout/arrow2"/>
    <dgm:cxn modelId="{473CE33A-9653-4F0A-B085-04FE41C047F4}" type="presParOf" srcId="{DACA9437-82C0-482E-9A1C-04676D2F195D}" destId="{8DAEFFAD-1D35-4B9E-AF99-0A74BE014DA1}" srcOrd="6" destOrd="0" presId="urn:microsoft.com/office/officeart/2005/8/layout/arrow2"/>
    <dgm:cxn modelId="{528B29E0-4122-4AA3-B17B-84E1ED698E4D}" type="presParOf" srcId="{DACA9437-82C0-482E-9A1C-04676D2F195D}" destId="{E8B671EF-9908-4738-B2C7-DF3B0382BB7E}" srcOrd="7" destOrd="0" presId="urn:microsoft.com/office/officeart/2005/8/layout/arrow2"/>
    <dgm:cxn modelId="{83998A99-9CE7-49E9-9321-682DB74A4D06}" type="presParOf" srcId="{DACA9437-82C0-482E-9A1C-04676D2F195D}" destId="{41B309C9-7EF5-42FA-ACAF-A4023EF1CECD}" srcOrd="8" destOrd="0" presId="urn:microsoft.com/office/officeart/2005/8/layout/arrow2"/>
    <dgm:cxn modelId="{2FFF0F3E-82D4-4E77-95E2-643D5446C301}" type="presParOf" srcId="{DACA9437-82C0-482E-9A1C-04676D2F195D}" destId="{29D42FBD-62D0-4E06-9667-B0183C582D5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78D18-93A0-4213-BF4A-B5C0E78BFD9F}">
      <dsp:nvSpPr>
        <dsp:cNvPr id="0" name=""/>
        <dsp:cNvSpPr/>
      </dsp:nvSpPr>
      <dsp:spPr>
        <a:xfrm>
          <a:off x="0" y="554710"/>
          <a:ext cx="2272752" cy="136365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National Youth Development Agency</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0" y="554710"/>
        <a:ext cx="2272752" cy="1363651"/>
      </dsp:txXfrm>
    </dsp:sp>
    <dsp:sp modelId="{B1DB80EA-5C90-4330-B80C-81E34DF73B9F}">
      <dsp:nvSpPr>
        <dsp:cNvPr id="0" name=""/>
        <dsp:cNvSpPr/>
      </dsp:nvSpPr>
      <dsp:spPr>
        <a:xfrm>
          <a:off x="2500027" y="554710"/>
          <a:ext cx="2272752" cy="1363651"/>
        </a:xfrm>
        <a:prstGeom prst="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Department of Public Service &amp; Administration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2500027" y="554710"/>
        <a:ext cx="2272752" cy="1363651"/>
      </dsp:txXfrm>
    </dsp:sp>
    <dsp:sp modelId="{46DA3589-49A7-427B-AC83-C78A798E597E}">
      <dsp:nvSpPr>
        <dsp:cNvPr id="0" name=""/>
        <dsp:cNvSpPr/>
      </dsp:nvSpPr>
      <dsp:spPr>
        <a:xfrm>
          <a:off x="5000055" y="554710"/>
          <a:ext cx="2272752" cy="1363651"/>
        </a:xfrm>
        <a:prstGeom prst="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Inter-departmental committee on youth affairs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5000055" y="554710"/>
        <a:ext cx="2272752" cy="1363651"/>
      </dsp:txXfrm>
    </dsp:sp>
    <dsp:sp modelId="{CB01DA8C-7A62-424D-8251-3AA1E9D6FBED}">
      <dsp:nvSpPr>
        <dsp:cNvPr id="0" name=""/>
        <dsp:cNvSpPr/>
      </dsp:nvSpPr>
      <dsp:spPr>
        <a:xfrm>
          <a:off x="0" y="2145637"/>
          <a:ext cx="2272752" cy="1363651"/>
        </a:xfrm>
        <a:prstGeom prst="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The Presidency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0" y="2145637"/>
        <a:ext cx="2272752" cy="1363651"/>
      </dsp:txXfrm>
    </dsp:sp>
    <dsp:sp modelId="{C1B6A786-15AF-4B8A-B22F-5FA76E4FC813}">
      <dsp:nvSpPr>
        <dsp:cNvPr id="0" name=""/>
        <dsp:cNvSpPr/>
      </dsp:nvSpPr>
      <dsp:spPr>
        <a:xfrm>
          <a:off x="2500027" y="2145637"/>
          <a:ext cx="2272752" cy="1363651"/>
        </a:xfrm>
        <a:prstGeom prst="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latin typeface="Tahoma" panose="020B0604030504040204" pitchFamily="34" charset="0"/>
              <a:ea typeface="Tahoma" panose="020B0604030504040204" pitchFamily="34" charset="0"/>
              <a:cs typeface="Tahoma" panose="020B0604030504040204" pitchFamily="34" charset="0"/>
            </a:rPr>
            <a:t>Sectoral</a:t>
          </a:r>
          <a:r>
            <a:rPr lang="en-US" sz="1400" kern="1200" dirty="0" smtClean="0">
              <a:latin typeface="Tahoma" panose="020B0604030504040204" pitchFamily="34" charset="0"/>
              <a:ea typeface="Tahoma" panose="020B0604030504040204" pitchFamily="34" charset="0"/>
              <a:cs typeface="Tahoma" panose="020B0604030504040204" pitchFamily="34" charset="0"/>
            </a:rPr>
            <a:t> and Provincial training academies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2500027" y="2145637"/>
        <a:ext cx="2272752" cy="1363651"/>
      </dsp:txXfrm>
    </dsp:sp>
    <dsp:sp modelId="{176982B3-8870-4C2F-AEC0-3903EE1AE0AC}">
      <dsp:nvSpPr>
        <dsp:cNvPr id="0" name=""/>
        <dsp:cNvSpPr/>
      </dsp:nvSpPr>
      <dsp:spPr>
        <a:xfrm>
          <a:off x="5000055" y="2145637"/>
          <a:ext cx="2272752" cy="1363651"/>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National interventions (NARYSEC)</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5000055" y="2145637"/>
        <a:ext cx="2272752" cy="1363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0479F-46D1-4156-837C-10F6DDE1F443}">
      <dsp:nvSpPr>
        <dsp:cNvPr id="0" name=""/>
        <dsp:cNvSpPr/>
      </dsp:nvSpPr>
      <dsp:spPr>
        <a:xfrm>
          <a:off x="265058" y="0"/>
          <a:ext cx="7066049" cy="4416281"/>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19490-E9C0-4CAC-A7A1-77FF5E15CFA8}">
      <dsp:nvSpPr>
        <dsp:cNvPr id="0" name=""/>
        <dsp:cNvSpPr/>
      </dsp:nvSpPr>
      <dsp:spPr>
        <a:xfrm>
          <a:off x="975267" y="3283946"/>
          <a:ext cx="162519" cy="16251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15BA2-F723-4ABD-B1B2-09C9F9375EBD}">
      <dsp:nvSpPr>
        <dsp:cNvPr id="0" name=""/>
        <dsp:cNvSpPr/>
      </dsp:nvSpPr>
      <dsp:spPr>
        <a:xfrm>
          <a:off x="697568" y="3478359"/>
          <a:ext cx="2453330" cy="47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16" tIns="0" rIns="0" bIns="0" numCol="1" spcCol="1270" anchor="t" anchorCtr="0">
          <a:noAutofit/>
        </a:bodyPr>
        <a:lstStyle/>
        <a:p>
          <a:pPr lvl="0" algn="l" defTabSz="488950">
            <a:lnSpc>
              <a:spcPct val="90000"/>
            </a:lnSpc>
            <a:spcBef>
              <a:spcPct val="0"/>
            </a:spcBef>
            <a:spcAft>
              <a:spcPct val="35000"/>
            </a:spcAft>
          </a:pPr>
          <a:r>
            <a:rPr lang="en-ZA" sz="1100" kern="1200" dirty="0"/>
            <a:t>Graduate acquires a </a:t>
          </a:r>
          <a:r>
            <a:rPr lang="en-ZA" sz="1100" kern="1200" dirty="0" smtClean="0"/>
            <a:t>qualification </a:t>
          </a:r>
          <a:r>
            <a:rPr lang="en-ZA" sz="1100" kern="1200" dirty="0"/>
            <a:t>in Public Administration  and other relevant fields from other institutions'</a:t>
          </a:r>
        </a:p>
      </dsp:txBody>
      <dsp:txXfrm>
        <a:off x="697568" y="3478359"/>
        <a:ext cx="2453330" cy="471375"/>
      </dsp:txXfrm>
    </dsp:sp>
    <dsp:sp modelId="{5E5B7F55-BD21-4F58-90ED-B4FC03F39252}">
      <dsp:nvSpPr>
        <dsp:cNvPr id="0" name=""/>
        <dsp:cNvSpPr/>
      </dsp:nvSpPr>
      <dsp:spPr>
        <a:xfrm>
          <a:off x="1854990" y="2438670"/>
          <a:ext cx="254377" cy="254377"/>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425686-0062-4DF3-8525-DD7992B9B079}">
      <dsp:nvSpPr>
        <dsp:cNvPr id="0" name=""/>
        <dsp:cNvSpPr/>
      </dsp:nvSpPr>
      <dsp:spPr>
        <a:xfrm>
          <a:off x="1417643" y="2686266"/>
          <a:ext cx="2213852" cy="69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90" tIns="0" rIns="0" bIns="0" numCol="1" spcCol="1270" anchor="t" anchorCtr="0">
          <a:noAutofit/>
        </a:bodyPr>
        <a:lstStyle/>
        <a:p>
          <a:pPr lvl="0" algn="l" defTabSz="488950">
            <a:lnSpc>
              <a:spcPct val="90000"/>
            </a:lnSpc>
            <a:spcBef>
              <a:spcPct val="0"/>
            </a:spcBef>
            <a:spcAft>
              <a:spcPct val="35000"/>
            </a:spcAft>
          </a:pPr>
          <a:r>
            <a:rPr lang="en-ZA" sz="1100" kern="1200" dirty="0"/>
            <a:t>Graduate </a:t>
          </a:r>
          <a:r>
            <a:rPr lang="en-ZA" sz="1100" kern="1200" dirty="0" smtClean="0"/>
            <a:t>is registered  </a:t>
          </a:r>
          <a:r>
            <a:rPr lang="en-ZA" sz="1100" kern="1200" dirty="0"/>
            <a:t>in the Centralised Database of Public Sector Graduate Recruitment Scheme managed by the </a:t>
          </a:r>
          <a:r>
            <a:rPr lang="en-ZA" sz="1100" kern="1200" dirty="0" smtClean="0"/>
            <a:t>NSG</a:t>
          </a:r>
          <a:endParaRPr lang="en-ZA" sz="1100" kern="1200" dirty="0"/>
        </a:p>
      </dsp:txBody>
      <dsp:txXfrm>
        <a:off x="1417643" y="2686266"/>
        <a:ext cx="2213852" cy="694648"/>
      </dsp:txXfrm>
    </dsp:sp>
    <dsp:sp modelId="{BC74FE96-F42F-4954-92BA-C0D3750ADED6}">
      <dsp:nvSpPr>
        <dsp:cNvPr id="0" name=""/>
        <dsp:cNvSpPr/>
      </dsp:nvSpPr>
      <dsp:spPr>
        <a:xfrm>
          <a:off x="2985558" y="1764745"/>
          <a:ext cx="339170" cy="339170"/>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5EF09-DE8D-4756-B2BC-A3907613F20F}">
      <dsp:nvSpPr>
        <dsp:cNvPr id="0" name=""/>
        <dsp:cNvSpPr/>
      </dsp:nvSpPr>
      <dsp:spPr>
        <a:xfrm>
          <a:off x="2367824" y="2110202"/>
          <a:ext cx="2153957" cy="49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719" tIns="0" rIns="0" bIns="0" numCol="1" spcCol="1270" anchor="t" anchorCtr="0">
          <a:noAutofit/>
        </a:bodyPr>
        <a:lstStyle/>
        <a:p>
          <a:pPr lvl="0" algn="l" defTabSz="488950">
            <a:lnSpc>
              <a:spcPct val="90000"/>
            </a:lnSpc>
            <a:spcBef>
              <a:spcPct val="0"/>
            </a:spcBef>
            <a:spcAft>
              <a:spcPct val="35000"/>
            </a:spcAft>
          </a:pPr>
          <a:r>
            <a:rPr lang="en-ZA" sz="1100" kern="1200" dirty="0"/>
            <a:t>Graduate </a:t>
          </a:r>
          <a:r>
            <a:rPr lang="en-ZA" sz="1100" kern="1200" dirty="0" smtClean="0"/>
            <a:t>completes a week long Induction/Orientation to the public service (Currently BB2E). </a:t>
          </a:r>
          <a:endParaRPr lang="en-ZA" sz="1100" kern="1200" dirty="0"/>
        </a:p>
        <a:p>
          <a:pPr lvl="0" algn="l" defTabSz="488950">
            <a:lnSpc>
              <a:spcPct val="90000"/>
            </a:lnSpc>
            <a:spcBef>
              <a:spcPct val="0"/>
            </a:spcBef>
            <a:spcAft>
              <a:spcPct val="35000"/>
            </a:spcAft>
          </a:pPr>
          <a:endParaRPr lang="en-ZA" sz="800" kern="1200" dirty="0"/>
        </a:p>
      </dsp:txBody>
      <dsp:txXfrm>
        <a:off x="2367824" y="2110202"/>
        <a:ext cx="2153957" cy="496489"/>
      </dsp:txXfrm>
    </dsp:sp>
    <dsp:sp modelId="{8DAEFFAD-1D35-4B9E-AF99-0A74BE014DA1}">
      <dsp:nvSpPr>
        <dsp:cNvPr id="0" name=""/>
        <dsp:cNvSpPr/>
      </dsp:nvSpPr>
      <dsp:spPr>
        <a:xfrm>
          <a:off x="4299843" y="1238325"/>
          <a:ext cx="438095" cy="43809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B671EF-9908-4738-B2C7-DF3B0382BB7E}">
      <dsp:nvSpPr>
        <dsp:cNvPr id="0" name=""/>
        <dsp:cNvSpPr/>
      </dsp:nvSpPr>
      <dsp:spPr>
        <a:xfrm>
          <a:off x="6119542" y="1368146"/>
          <a:ext cx="1067750" cy="77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138" tIns="0" rIns="0" bIns="0" numCol="1" spcCol="1270" anchor="t" anchorCtr="0">
          <a:noAutofit/>
        </a:bodyPr>
        <a:lstStyle/>
        <a:p>
          <a:pPr lvl="0" algn="l" defTabSz="488950">
            <a:lnSpc>
              <a:spcPct val="90000"/>
            </a:lnSpc>
            <a:spcBef>
              <a:spcPct val="0"/>
            </a:spcBef>
            <a:spcAft>
              <a:spcPct val="35000"/>
            </a:spcAft>
          </a:pPr>
          <a:r>
            <a:rPr lang="en-ZA" sz="1100" kern="1200" dirty="0"/>
            <a:t>Graduate is recruited into the funded  posts at entry level </a:t>
          </a:r>
        </a:p>
        <a:p>
          <a:pPr lvl="0" algn="l" defTabSz="488950">
            <a:lnSpc>
              <a:spcPct val="90000"/>
            </a:lnSpc>
            <a:spcBef>
              <a:spcPct val="0"/>
            </a:spcBef>
            <a:spcAft>
              <a:spcPct val="35000"/>
            </a:spcAft>
          </a:pPr>
          <a:endParaRPr lang="en-ZA" sz="1700" kern="1200" dirty="0"/>
        </a:p>
        <a:p>
          <a:pPr lvl="0" algn="l" defTabSz="488950">
            <a:lnSpc>
              <a:spcPct val="90000"/>
            </a:lnSpc>
            <a:spcBef>
              <a:spcPct val="0"/>
            </a:spcBef>
            <a:spcAft>
              <a:spcPct val="35000"/>
            </a:spcAft>
          </a:pPr>
          <a:endParaRPr lang="en-ZA" sz="1700" kern="1200" dirty="0"/>
        </a:p>
      </dsp:txBody>
      <dsp:txXfrm>
        <a:off x="6119542" y="1368146"/>
        <a:ext cx="1067750" cy="772304"/>
      </dsp:txXfrm>
    </dsp:sp>
    <dsp:sp modelId="{41B309C9-7EF5-42FA-ACAF-A4023EF1CECD}">
      <dsp:nvSpPr>
        <dsp:cNvPr id="0" name=""/>
        <dsp:cNvSpPr/>
      </dsp:nvSpPr>
      <dsp:spPr>
        <a:xfrm>
          <a:off x="5652992" y="886789"/>
          <a:ext cx="558217" cy="558217"/>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42FBD-62D0-4E06-9667-B0183C582D50}">
      <dsp:nvSpPr>
        <dsp:cNvPr id="0" name=""/>
        <dsp:cNvSpPr/>
      </dsp:nvSpPr>
      <dsp:spPr>
        <a:xfrm>
          <a:off x="4182526" y="1584173"/>
          <a:ext cx="1773196" cy="256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88" tIns="0" rIns="0" bIns="0" numCol="1" spcCol="1270" anchor="t" anchorCtr="0">
          <a:noAutofit/>
        </a:bodyPr>
        <a:lstStyle/>
        <a:p>
          <a:pPr lvl="0" algn="l" defTabSz="444500">
            <a:lnSpc>
              <a:spcPct val="90000"/>
            </a:lnSpc>
            <a:spcBef>
              <a:spcPct val="0"/>
            </a:spcBef>
            <a:spcAft>
              <a:spcPct val="35000"/>
            </a:spcAft>
          </a:pPr>
          <a:r>
            <a:rPr lang="en-ZA" sz="1000" kern="1200" dirty="0"/>
            <a:t> </a:t>
          </a:r>
          <a:r>
            <a:rPr lang="en-ZA" sz="1100" kern="1200" dirty="0"/>
            <a:t>Graduate is placed in    </a:t>
          </a:r>
          <a:r>
            <a:rPr lang="en-ZA" sz="1100" kern="1200" dirty="0" smtClean="0"/>
            <a:t>Cadet/internship of FGRS </a:t>
          </a:r>
          <a:r>
            <a:rPr lang="en-ZA" sz="1100" kern="1200" dirty="0"/>
            <a:t>in a Public Sector Entity - based on needs, a relevant qualification and province where possible and </a:t>
          </a:r>
          <a:r>
            <a:rPr lang="en-ZA" sz="1100" kern="1200" dirty="0" smtClean="0"/>
            <a:t>necessary and is enrolled in the 18 months programme  </a:t>
          </a:r>
          <a:endParaRPr lang="en-ZA" sz="1100" kern="1200" dirty="0"/>
        </a:p>
      </dsp:txBody>
      <dsp:txXfrm>
        <a:off x="4182526" y="1584173"/>
        <a:ext cx="1773196" cy="25617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1F4D07-2139-4FD7-B8AF-A6D831AD5478}" type="datetimeFigureOut">
              <a:rPr lang="en-GB" smtClean="0"/>
              <a:t>09/06/2020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4EACA5B-D8D3-4D7B-BCB3-C7F1FBAA0F0D}" type="slidenum">
              <a:rPr lang="en-GB" smtClean="0"/>
              <a:t>‹#›</a:t>
            </a:fld>
            <a:endParaRPr lang="en-GB"/>
          </a:p>
        </p:txBody>
      </p:sp>
    </p:spTree>
    <p:extLst>
      <p:ext uri="{BB962C8B-B14F-4D97-AF65-F5344CB8AC3E}">
        <p14:creationId xmlns:p14="http://schemas.microsoft.com/office/powerpoint/2010/main" val="402416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35D978A-D81D-40E3-ADB7-82795D22C5D5}" type="datetimeFigureOut">
              <a:rPr lang="en-ZA" smtClean="0"/>
              <a:t>2020/06/09</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605DA4-7C1C-4544-9339-03148019208C}" type="slidenum">
              <a:rPr lang="en-ZA" smtClean="0"/>
              <a:t>‹#›</a:t>
            </a:fld>
            <a:endParaRPr lang="en-ZA"/>
          </a:p>
        </p:txBody>
      </p:sp>
    </p:spTree>
    <p:extLst>
      <p:ext uri="{BB962C8B-B14F-4D97-AF65-F5344CB8AC3E}">
        <p14:creationId xmlns:p14="http://schemas.microsoft.com/office/powerpoint/2010/main" val="34605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05DA4-7C1C-4544-9339-03148019208C}" type="slidenum">
              <a:rPr lang="en-ZA" smtClean="0"/>
              <a:t>1</a:t>
            </a:fld>
            <a:endParaRPr lang="en-ZA"/>
          </a:p>
        </p:txBody>
      </p:sp>
    </p:spTree>
    <p:extLst>
      <p:ext uri="{BB962C8B-B14F-4D97-AF65-F5344CB8AC3E}">
        <p14:creationId xmlns:p14="http://schemas.microsoft.com/office/powerpoint/2010/main" val="141307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important</a:t>
            </a:r>
            <a:r>
              <a:rPr lang="en-ZA" baseline="0" dirty="0" smtClean="0"/>
              <a:t> aspect of these numbers is to note that the NSG paid for unemployed youth to attend the BB2E training.</a:t>
            </a:r>
          </a:p>
          <a:p>
            <a:r>
              <a:rPr lang="en-ZA" baseline="0" dirty="0" smtClean="0"/>
              <a:t>Departments were invited to TOT sessions and sent some of their interns.  When the interns returned to their work place – the return on investment was immense, and the BB2E sessions picked over a very short time</a:t>
            </a:r>
          </a:p>
          <a:p>
            <a:r>
              <a:rPr lang="en-ZA" baseline="0" dirty="0" smtClean="0"/>
              <a:t>The deterrent to departments was the issue that the training cost R770 per learner, but over time they (the departments) believed that it was a worthwhile investment.</a:t>
            </a:r>
          </a:p>
          <a:p>
            <a:r>
              <a:rPr lang="en-ZA" baseline="0" dirty="0" smtClean="0"/>
              <a:t>The NSG has learnt that the greatest value to the learner and the department comes when the youth are trained very early following their appointment, and the knowledge is imbedded and they proceed during their internship.</a:t>
            </a:r>
          </a:p>
          <a:p>
            <a:r>
              <a:rPr lang="en-ZA" baseline="0" dirty="0" smtClean="0"/>
              <a:t>Unemployed youth have used the lessons in the BB2E programme in two different ways.  Some use it to advance applications to the public service with greater confidence and knowledge, and anecdotal evidence show that there is strong fit between employee and department.</a:t>
            </a:r>
          </a:p>
          <a:p>
            <a:r>
              <a:rPr lang="en-ZA" baseline="0" dirty="0" smtClean="0"/>
              <a:t>Other learners have no intention of joining the public service, but rather wish to continue into the private sector or into small, micro enterprises (such as catering, supplies </a:t>
            </a:r>
            <a:r>
              <a:rPr lang="en-ZA" baseline="0" dirty="0" err="1" smtClean="0"/>
              <a:t>etc</a:t>
            </a:r>
            <a:r>
              <a:rPr lang="en-ZA" baseline="0" dirty="0" smtClean="0"/>
              <a:t>).  These learners use the information to better understand tender process, the financial frameworks and what challenges they may experience when working for government</a:t>
            </a:r>
            <a:endParaRPr lang="en-ZA" dirty="0"/>
          </a:p>
        </p:txBody>
      </p:sp>
      <p:sp>
        <p:nvSpPr>
          <p:cNvPr id="4" name="Slide Number Placeholder 3"/>
          <p:cNvSpPr>
            <a:spLocks noGrp="1"/>
          </p:cNvSpPr>
          <p:nvPr>
            <p:ph type="sldNum" sz="quarter" idx="10"/>
          </p:nvPr>
        </p:nvSpPr>
        <p:spPr/>
        <p:txBody>
          <a:bodyPr/>
          <a:lstStyle/>
          <a:p>
            <a:fld id="{C1605DA4-7C1C-4544-9339-03148019208C}" type="slidenum">
              <a:rPr lang="en-ZA" smtClean="0"/>
              <a:t>14</a:t>
            </a:fld>
            <a:endParaRPr lang="en-ZA"/>
          </a:p>
        </p:txBody>
      </p:sp>
    </p:spTree>
    <p:extLst>
      <p:ext uri="{BB962C8B-B14F-4D97-AF65-F5344CB8AC3E}">
        <p14:creationId xmlns:p14="http://schemas.microsoft.com/office/powerpoint/2010/main" val="195780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368073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303796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104741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410253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217508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33CDD-C3E6-4DA3-9BFE-85833E12699A}" type="datetimeFigureOut">
              <a:rPr lang="en-ZA" smtClean="0"/>
              <a:t>2020/06/09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CE6738C-8955-4CF1-A256-1C49941BBB03}" type="slidenum">
              <a:rPr lang="en-ZA" smtClean="0"/>
              <a:t>‹#›</a:t>
            </a:fld>
            <a:endParaRPr lang="en-ZA"/>
          </a:p>
        </p:txBody>
      </p:sp>
    </p:spTree>
    <p:extLst>
      <p:ext uri="{BB962C8B-B14F-4D97-AF65-F5344CB8AC3E}">
        <p14:creationId xmlns:p14="http://schemas.microsoft.com/office/powerpoint/2010/main" val="310897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t>‹#›</a:t>
            </a:fld>
            <a:endParaRPr lang="en-ZA"/>
          </a:p>
        </p:txBody>
      </p:sp>
      <p:pic>
        <p:nvPicPr>
          <p:cNvPr id="8" name="Picture 7"/>
          <p:cNvPicPr>
            <a:picLocks/>
          </p:cNvPicPr>
          <p:nvPr userDrawn="1"/>
        </p:nvPicPr>
        <p:blipFill>
          <a:blip r:embed="rId8"/>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smtClean="0">
                <a:solidFill>
                  <a:srgbClr val="B61918"/>
                </a:solidFill>
                <a:latin typeface="Gill Sans Light" charset="0"/>
                <a:ea typeface="Gill Sans Light" charset="0"/>
                <a:cs typeface="Gill Sans Light" charset="0"/>
              </a:rPr>
              <a:t>Learn</a:t>
            </a:r>
            <a:r>
              <a:rPr lang="en-US" sz="1800" b="0" i="0" u="none" strike="noStrike" kern="1200" baseline="0" dirty="0" smtClean="0">
                <a:solidFill>
                  <a:schemeClr val="tx1"/>
                </a:solidFill>
                <a:latin typeface="Gill Sans Light" charset="0"/>
                <a:ea typeface="Gill Sans Light" charset="0"/>
                <a:cs typeface="Gill Sans Light" charset="0"/>
              </a:rPr>
              <a:t> </a:t>
            </a:r>
            <a:r>
              <a:rPr lang="en-US" sz="1800" b="0" i="0" u="none" strike="noStrike" kern="1200" baseline="0" dirty="0" smtClean="0">
                <a:solidFill>
                  <a:srgbClr val="006600"/>
                </a:solidFill>
                <a:latin typeface="Gill Sans Light" charset="0"/>
                <a:ea typeface="Gill Sans Light" charset="0"/>
                <a:cs typeface="Gill Sans Light" charset="0"/>
              </a:rPr>
              <a:t>Grow</a:t>
            </a:r>
            <a:r>
              <a:rPr lang="en-US" sz="1800" b="0" i="0" u="none" strike="noStrike" kern="1200" baseline="0" dirty="0" smtClean="0">
                <a:solidFill>
                  <a:schemeClr val="tx1"/>
                </a:solidFill>
                <a:latin typeface="Gill Sans Light" charset="0"/>
                <a:ea typeface="Gill Sans Light" charset="0"/>
                <a:cs typeface="Gill Sans Light" charset="0"/>
              </a:rPr>
              <a:t> </a:t>
            </a:r>
            <a:r>
              <a:rPr lang="en-US" sz="1800" b="0" i="0" u="none" strike="noStrike" kern="1200" baseline="0" dirty="0" smtClean="0">
                <a:solidFill>
                  <a:srgbClr val="AAAAAA"/>
                </a:solidFill>
                <a:latin typeface="Gill Sans Light" charset="0"/>
                <a:ea typeface="Gill Sans Light" charset="0"/>
                <a:cs typeface="Gill Sans Light" charset="0"/>
              </a:rPr>
              <a:t>Serve</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8"/>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val="414168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161" t="5035" r="1112" b="2280"/>
          <a:stretch/>
        </p:blipFill>
        <p:spPr>
          <a:xfrm>
            <a:off x="-74240" y="0"/>
            <a:ext cx="9144000" cy="5805263"/>
          </a:xfrm>
          <a:prstGeom prst="rect">
            <a:avLst/>
          </a:prstGeom>
        </p:spPr>
      </p:pic>
      <p:sp>
        <p:nvSpPr>
          <p:cNvPr id="2" name="Title 1"/>
          <p:cNvSpPr>
            <a:spLocks noGrp="1"/>
          </p:cNvSpPr>
          <p:nvPr>
            <p:ph type="ctrTitle"/>
          </p:nvPr>
        </p:nvSpPr>
        <p:spPr>
          <a:xfrm>
            <a:off x="395536" y="1628800"/>
            <a:ext cx="8204448" cy="1470025"/>
          </a:xfrm>
        </p:spPr>
        <p:txBody>
          <a:bodyPr>
            <a:normAutofit fontScale="90000"/>
          </a:bodyPr>
          <a:lstStyle/>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Report on unemployed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graduates and internships undergoing Public Service </a:t>
            </a:r>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orientation</a:t>
            </a:r>
            <a:b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1800" dirty="0">
                <a:solidFill>
                  <a:srgbClr val="C00000"/>
                </a:solidFill>
                <a:latin typeface="Tahoma" panose="020B0604030504040204" pitchFamily="34" charset="0"/>
                <a:ea typeface="Tahoma" panose="020B0604030504040204" pitchFamily="34" charset="0"/>
                <a:cs typeface="Tahoma" panose="020B0604030504040204" pitchFamily="34" charset="0"/>
              </a:rPr>
              <a:t>A presentation to the Portfolio Committee:</a:t>
            </a:r>
            <a:br>
              <a:rPr lang="en-ZA" sz="18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1800" dirty="0">
                <a:solidFill>
                  <a:srgbClr val="C00000"/>
                </a:solidFill>
                <a:latin typeface="Tahoma" panose="020B0604030504040204" pitchFamily="34" charset="0"/>
                <a:ea typeface="Tahoma" panose="020B0604030504040204" pitchFamily="34" charset="0"/>
                <a:cs typeface="Tahoma" panose="020B0604030504040204" pitchFamily="34" charset="0"/>
              </a:rPr>
              <a:t> Public Service &amp; Administration and Planning, Monitoring &amp; Evaluation</a:t>
            </a:r>
            <a:br>
              <a:rPr lang="en-ZA" sz="18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4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ZA" sz="2400" dirty="0">
                <a:solidFill>
                  <a:srgbClr val="C00000"/>
                </a:solidFill>
                <a:latin typeface="Tahoma" panose="020B0604030504040204" pitchFamily="34" charset="0"/>
                <a:ea typeface="Tahoma" panose="020B0604030504040204" pitchFamily="34" charset="0"/>
                <a:cs typeface="Tahoma" panose="020B0604030504040204" pitchFamily="34" charset="0"/>
              </a:rPr>
            </a:br>
            <a:endParaRPr lang="en-ZA"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4067944" y="5805263"/>
            <a:ext cx="507605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latin typeface="Calibri" pitchFamily="34" charset="0"/>
                <a:cs typeface="Arial" pitchFamily="34" charset="0"/>
              </a:rPr>
              <a:t> </a:t>
            </a:r>
            <a:endParaRPr lang="en-ZA" sz="2000" b="1" dirty="0">
              <a:latin typeface="Calibri" pitchFamily="34" charset="0"/>
              <a:cs typeface="Arial" pitchFamily="34" charset="0"/>
            </a:endParaRPr>
          </a:p>
        </p:txBody>
      </p:sp>
      <p:sp>
        <p:nvSpPr>
          <p:cNvPr id="6" name="Title 1"/>
          <p:cNvSpPr txBox="1">
            <a:spLocks/>
          </p:cNvSpPr>
          <p:nvPr/>
        </p:nvSpPr>
        <p:spPr>
          <a:xfrm>
            <a:off x="611560" y="4869140"/>
            <a:ext cx="8204448" cy="936103"/>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ZA"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r"/>
            <a:r>
              <a:rPr lang="en-ZA" sz="2100" dirty="0" smtClean="0">
                <a:solidFill>
                  <a:srgbClr val="C00000"/>
                </a:solidFill>
                <a:latin typeface="Tahoma" panose="020B0604030504040204" pitchFamily="34" charset="0"/>
                <a:ea typeface="Tahoma" panose="020B0604030504040204" pitchFamily="34" charset="0"/>
                <a:cs typeface="Tahoma" panose="020B0604030504040204" pitchFamily="34" charset="0"/>
              </a:rPr>
              <a:t>Mr </a:t>
            </a:r>
            <a:r>
              <a:rPr lang="en-ZA" sz="21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Busani</a:t>
            </a:r>
            <a:r>
              <a:rPr lang="en-ZA" sz="21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ZA" sz="21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Ngcaweni</a:t>
            </a:r>
            <a:endParaRPr lang="en-ZA" sz="2100"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r"/>
            <a:r>
              <a:rPr lang="en-ZA" sz="2100" dirty="0" smtClean="0">
                <a:solidFill>
                  <a:srgbClr val="C00000"/>
                </a:solidFill>
                <a:latin typeface="Tahoma" panose="020B0604030504040204" pitchFamily="34" charset="0"/>
                <a:ea typeface="Tahoma" panose="020B0604030504040204" pitchFamily="34" charset="0"/>
                <a:cs typeface="Tahoma" panose="020B0604030504040204" pitchFamily="34" charset="0"/>
              </a:rPr>
              <a:t>Principal</a:t>
            </a:r>
            <a:r>
              <a:rPr lang="en-ZA"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n-ZA"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9688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738C-8955-4CF1-A256-1C49941BBB03}" type="slidenum">
              <a:rPr lang="en-ZA" smtClean="0"/>
              <a:t>10</a:t>
            </a:fld>
            <a:endParaRPr lang="en-ZA"/>
          </a:p>
        </p:txBody>
      </p:sp>
      <p:sp>
        <p:nvSpPr>
          <p:cNvPr id="5" name="Title 1"/>
          <p:cNvSpPr txBox="1">
            <a:spLocks/>
          </p:cNvSpPr>
          <p:nvPr/>
        </p:nvSpPr>
        <p:spPr>
          <a:xfrm>
            <a:off x="810872" y="496218"/>
            <a:ext cx="7059374"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006600"/>
                </a:solidFill>
                <a:latin typeface="Tahoma" panose="020B0604030504040204" pitchFamily="34" charset="0"/>
                <a:ea typeface="Tahoma" panose="020B0604030504040204" pitchFamily="34" charset="0"/>
                <a:cs typeface="Tahoma" panose="020B0604030504040204" pitchFamily="34" charset="0"/>
              </a:rPr>
              <a:t>Course Map of BB2E</a:t>
            </a:r>
            <a:endParaRPr lang="en-ZA" sz="2400" b="1" dirty="0">
              <a:ea typeface="Tahoma" pitchFamily="34" charset="0"/>
              <a:cs typeface="Tahoma" pitchFamily="34" charset="0"/>
            </a:endParaRPr>
          </a:p>
        </p:txBody>
      </p:sp>
      <p:sp>
        <p:nvSpPr>
          <p:cNvPr id="6" name="Content Placeholder 4"/>
          <p:cNvSpPr txBox="1">
            <a:spLocks/>
          </p:cNvSpPr>
          <p:nvPr/>
        </p:nvSpPr>
        <p:spPr>
          <a:xfrm>
            <a:off x="251521" y="1267765"/>
            <a:ext cx="2520280" cy="2233243"/>
          </a:xfrm>
          <a:prstGeom prst="down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ZA"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Unit 5: Administration and Communications skills in the Public Service</a:t>
            </a:r>
            <a:endParaRPr lang="en-ZA"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4427984" y="1267765"/>
            <a:ext cx="4464496" cy="1783180"/>
          </a:xfrm>
          <a:prstGeom prst="rect">
            <a:avLst/>
          </a:prstGeom>
          <a:solidFill>
            <a:schemeClr val="accent3">
              <a:lumMod val="20000"/>
              <a:lumOff val="80000"/>
            </a:schemeClr>
          </a:solidFill>
          <a:ln>
            <a:noFill/>
          </a:ln>
        </p:spPr>
        <p:txBody>
          <a:bodyPr wrap="square">
            <a:spAutoFit/>
          </a:bodyPr>
          <a:lstStyle/>
          <a:p>
            <a:pPr>
              <a:lnSpc>
                <a:spcPct val="107000"/>
              </a:lnSpc>
              <a:spcAft>
                <a:spcPts val="800"/>
              </a:spcAft>
            </a:pPr>
            <a:r>
              <a:rPr lang="en-ZA" sz="1400" dirty="0" smtClean="0">
                <a:latin typeface="Tahoma" panose="020B0604030504040204" pitchFamily="34" charset="0"/>
                <a:ea typeface="Tahoma" panose="020B0604030504040204" pitchFamily="34" charset="0"/>
                <a:cs typeface="Tahoma" panose="020B0604030504040204" pitchFamily="34" charset="0"/>
              </a:rPr>
              <a:t>5.1 Understand the concepts of public office systems.</a:t>
            </a:r>
          </a:p>
          <a:p>
            <a:pPr>
              <a:lnSpc>
                <a:spcPct val="107000"/>
              </a:lnSpc>
              <a:spcAft>
                <a:spcPts val="800"/>
              </a:spcAft>
            </a:pPr>
            <a:r>
              <a:rPr lang="en-ZA" sz="1400" dirty="0" smtClean="0">
                <a:effectLst/>
                <a:latin typeface="Tahoma" panose="020B0604030504040204" pitchFamily="34" charset="0"/>
                <a:ea typeface="Tahoma" panose="020B0604030504040204" pitchFamily="34" charset="0"/>
                <a:cs typeface="Tahoma" panose="020B0604030504040204" pitchFamily="34" charset="0"/>
              </a:rPr>
              <a:t>5.2 Know basic skills for administrative writing in Public Service.</a:t>
            </a:r>
          </a:p>
          <a:p>
            <a:pPr>
              <a:lnSpc>
                <a:spcPct val="107000"/>
              </a:lnSpc>
              <a:spcAft>
                <a:spcPts val="800"/>
              </a:spcAft>
            </a:pPr>
            <a:r>
              <a:rPr lang="en-ZA" sz="1400" dirty="0" smtClean="0">
                <a:latin typeface="Tahoma" panose="020B0604030504040204" pitchFamily="34" charset="0"/>
                <a:ea typeface="Tahoma" panose="020B0604030504040204" pitchFamily="34" charset="0"/>
                <a:cs typeface="Tahoma" panose="020B0604030504040204" pitchFamily="34" charset="0"/>
              </a:rPr>
              <a:t>5.3 Demonstrate knowledge of courteous and effective telephone skills.</a:t>
            </a:r>
          </a:p>
          <a:p>
            <a:pPr>
              <a:lnSpc>
                <a:spcPct val="107000"/>
              </a:lnSpc>
              <a:spcAft>
                <a:spcPts val="800"/>
              </a:spcAft>
            </a:pPr>
            <a:r>
              <a:rPr lang="en-ZA" sz="1400" dirty="0" smtClean="0">
                <a:effectLst/>
                <a:latin typeface="Tahoma" panose="020B0604030504040204" pitchFamily="34" charset="0"/>
                <a:ea typeface="Tahoma" panose="020B0604030504040204" pitchFamily="34" charset="0"/>
                <a:cs typeface="Tahoma" panose="020B0604030504040204" pitchFamily="34" charset="0"/>
              </a:rPr>
              <a:t>5.4 Apply basic record keeping skills.</a:t>
            </a:r>
            <a:endParaRPr lang="en-ZA"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9588"/>
            <a:ext cx="2339752" cy="89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4"/>
          <p:cNvSpPr txBox="1">
            <a:spLocks/>
          </p:cNvSpPr>
          <p:nvPr/>
        </p:nvSpPr>
        <p:spPr>
          <a:xfrm>
            <a:off x="395536" y="3614479"/>
            <a:ext cx="2520280" cy="2262794"/>
          </a:xfrm>
          <a:prstGeom prst="down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lvl="0" indent="0" algn="ctr">
              <a:spcBef>
                <a:spcPts val="0"/>
              </a:spcBef>
              <a:buNone/>
            </a:pPr>
            <a:r>
              <a:rPr lang="en-ZA" sz="1800" dirty="0">
                <a:solidFill>
                  <a:schemeClr val="tx1"/>
                </a:solidFill>
                <a:latin typeface="Tahoma" panose="020B0604030504040204" pitchFamily="34" charset="0"/>
                <a:ea typeface="Tahoma" panose="020B0604030504040204" pitchFamily="34" charset="0"/>
                <a:cs typeface="Tahoma" panose="020B0604030504040204" pitchFamily="34" charset="0"/>
              </a:rPr>
              <a:t>Unit 6: Human Resource Processes for Public Service</a:t>
            </a:r>
          </a:p>
        </p:txBody>
      </p:sp>
      <p:sp>
        <p:nvSpPr>
          <p:cNvPr id="10" name="Rectangle 9"/>
          <p:cNvSpPr/>
          <p:nvPr/>
        </p:nvSpPr>
        <p:spPr>
          <a:xfrm>
            <a:off x="4427984" y="3614479"/>
            <a:ext cx="4464496" cy="1911101"/>
          </a:xfrm>
          <a:prstGeom prst="rect">
            <a:avLst/>
          </a:prstGeom>
          <a:solidFill>
            <a:schemeClr val="accent3">
              <a:lumMod val="20000"/>
              <a:lumOff val="80000"/>
            </a:schemeClr>
          </a:solidFill>
          <a:ln>
            <a:noFill/>
          </a:ln>
        </p:spPr>
        <p:txBody>
          <a:bodyPr wrap="square">
            <a:spAutoFit/>
          </a:bodyPr>
          <a:lstStyle/>
          <a:p>
            <a:pPr>
              <a:lnSpc>
                <a:spcPct val="107000"/>
              </a:lnSpc>
              <a:spcAft>
                <a:spcPts val="800"/>
              </a:spcAft>
            </a:pPr>
            <a:r>
              <a:rPr lang="en-ZA" sz="1400" dirty="0" smtClean="0">
                <a:latin typeface="Tahoma" panose="020B0604030504040204" pitchFamily="34" charset="0"/>
                <a:ea typeface="Tahoma" panose="020B0604030504040204" pitchFamily="34" charset="0"/>
                <a:cs typeface="Tahoma" panose="020B0604030504040204" pitchFamily="34" charset="0"/>
              </a:rPr>
              <a:t>6.1 Demonstrate knowledge of recruitment, selection and appointment in Public Service institutions.</a:t>
            </a:r>
          </a:p>
          <a:p>
            <a:pPr>
              <a:lnSpc>
                <a:spcPct val="107000"/>
              </a:lnSpc>
              <a:spcAft>
                <a:spcPts val="800"/>
              </a:spcAft>
            </a:pPr>
            <a:r>
              <a:rPr lang="en-ZA" sz="1400" dirty="0" smtClean="0">
                <a:effectLst/>
                <a:latin typeface="Tahoma" panose="020B0604030504040204" pitchFamily="34" charset="0"/>
                <a:ea typeface="Tahoma" panose="020B0604030504040204" pitchFamily="34" charset="0"/>
                <a:cs typeface="Tahoma" panose="020B0604030504040204" pitchFamily="34" charset="0"/>
              </a:rPr>
              <a:t>6.2 Demonstrate knowledge of conditions of service, performance management and development in Public Service institutions.</a:t>
            </a:r>
          </a:p>
          <a:p>
            <a:pPr>
              <a:lnSpc>
                <a:spcPct val="107000"/>
              </a:lnSpc>
              <a:spcAft>
                <a:spcPts val="800"/>
              </a:spcAft>
            </a:pPr>
            <a:r>
              <a:rPr lang="en-ZA" sz="1400" dirty="0" smtClean="0">
                <a:latin typeface="Tahoma" panose="020B0604030504040204" pitchFamily="34" charset="0"/>
                <a:ea typeface="Tahoma" panose="020B0604030504040204" pitchFamily="34" charset="0"/>
                <a:cs typeface="Tahoma" panose="020B0604030504040204" pitchFamily="34" charset="0"/>
              </a:rPr>
              <a:t>6.3 Develop skills and techniques to apply for positions of employment in Public Service institutions.</a:t>
            </a:r>
            <a:endParaRPr lang="en-ZA" sz="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9870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08465"/>
          </a:xfrm>
        </p:spPr>
        <p:txBody>
          <a:bodyPr>
            <a:norm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Other key information BB2E</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9512" y="1196752"/>
            <a:ext cx="8712968" cy="4538581"/>
          </a:xfrm>
        </p:spPr>
        <p:txBody>
          <a:bodyPr>
            <a:normAutofit lnSpcReduction="10000"/>
          </a:bodyPr>
          <a:lstStyle/>
          <a:p>
            <a:pPr>
              <a:buClr>
                <a:schemeClr val="bg1">
                  <a:lumMod val="50000"/>
                </a:schemeClr>
              </a:buClr>
              <a:buSzPct val="80000"/>
            </a:pPr>
            <a:r>
              <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rPr>
              <a:t>The programme was first presented with no cost </a:t>
            </a:r>
            <a:r>
              <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implications. However, since the  2013 </a:t>
            </a:r>
            <a:r>
              <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rPr>
              <a:t>financial year the BB2E tariff was </a:t>
            </a:r>
            <a:r>
              <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introduced at a rate of R770 </a:t>
            </a:r>
            <a:r>
              <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rPr>
              <a:t>per </a:t>
            </a:r>
            <a:r>
              <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participant </a:t>
            </a:r>
            <a:r>
              <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rPr>
              <a:t>for 5 </a:t>
            </a:r>
            <a:r>
              <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days. </a:t>
            </a:r>
          </a:p>
          <a:p>
            <a:pPr>
              <a:buClr>
                <a:schemeClr val="bg1">
                  <a:lumMod val="50000"/>
                </a:schemeClr>
              </a:buClr>
              <a:buSzPct val="80000"/>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buClr>
                <a:schemeClr val="bg1">
                  <a:lumMod val="50000"/>
                </a:schemeClr>
              </a:buClr>
              <a:buSzPct val="80000"/>
            </a:pPr>
            <a:r>
              <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rPr>
              <a:t>The tariff of R770 has not changed since </a:t>
            </a:r>
            <a:r>
              <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2013. Because of the tariff unemployed graduates who are not in internships or do not have anyone paying for them, have very limited access to the programme </a:t>
            </a: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buClr>
                <a:schemeClr val="bg1">
                  <a:lumMod val="50000"/>
                </a:schemeClr>
              </a:buClr>
              <a:buSzPct val="80000"/>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buClr>
                <a:schemeClr val="bg1">
                  <a:lumMod val="50000"/>
                </a:schemeClr>
              </a:buClr>
              <a:buSzPct val="80000"/>
            </a:pPr>
            <a:r>
              <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1600" dirty="0" smtClean="0">
                <a:latin typeface="Tahoma" panose="020B0604030504040204" pitchFamily="34" charset="0"/>
                <a:ea typeface="Tahoma" panose="020B0604030504040204" pitchFamily="34" charset="0"/>
                <a:cs typeface="Tahoma" panose="020B0604030504040204" pitchFamily="34" charset="0"/>
              </a:rPr>
              <a:t>NSG </a:t>
            </a:r>
            <a:r>
              <a:rPr lang="en-US" sz="1600" dirty="0">
                <a:latin typeface="Tahoma" panose="020B0604030504040204" pitchFamily="34" charset="0"/>
                <a:ea typeface="Tahoma" panose="020B0604030504040204" pitchFamily="34" charset="0"/>
                <a:cs typeface="Tahoma" panose="020B0604030504040204" pitchFamily="34" charset="0"/>
              </a:rPr>
              <a:t>has </a:t>
            </a:r>
            <a:r>
              <a:rPr lang="en-US" sz="1600" dirty="0" smtClean="0">
                <a:latin typeface="Tahoma" panose="020B0604030504040204" pitchFamily="34" charset="0"/>
                <a:ea typeface="Tahoma" panose="020B0604030504040204" pitchFamily="34" charset="0"/>
                <a:cs typeface="Tahoma" panose="020B0604030504040204" pitchFamily="34" charset="0"/>
              </a:rPr>
              <a:t>invested </a:t>
            </a:r>
            <a:r>
              <a:rPr lang="en-US" sz="1600" dirty="0">
                <a:latin typeface="Tahoma" panose="020B0604030504040204" pitchFamily="34" charset="0"/>
                <a:ea typeface="Tahoma" panose="020B0604030504040204" pitchFamily="34" charset="0"/>
                <a:cs typeface="Tahoma" panose="020B0604030504040204" pitchFamily="34" charset="0"/>
              </a:rPr>
              <a:t>in </a:t>
            </a:r>
            <a:r>
              <a:rPr lang="en-US" sz="1600" dirty="0" smtClean="0">
                <a:latin typeface="Tahoma" panose="020B0604030504040204" pitchFamily="34" charset="0"/>
                <a:ea typeface="Tahoma" panose="020B0604030504040204" pitchFamily="34" charset="0"/>
                <a:cs typeface="Tahoma" panose="020B0604030504040204" pitchFamily="34" charset="0"/>
              </a:rPr>
              <a:t>building facilitation capacity in various national and provincial departments  – a total of 244 </a:t>
            </a:r>
            <a:r>
              <a:rPr lang="en-US" sz="1600" dirty="0">
                <a:latin typeface="Tahoma" panose="020B0604030504040204" pitchFamily="34" charset="0"/>
                <a:ea typeface="Tahoma" panose="020B0604030504040204" pitchFamily="34" charset="0"/>
                <a:cs typeface="Tahoma" panose="020B0604030504040204" pitchFamily="34" charset="0"/>
              </a:rPr>
              <a:t>trainers across all 9 </a:t>
            </a:r>
            <a:r>
              <a:rPr lang="en-US" sz="1600" dirty="0" smtClean="0">
                <a:latin typeface="Tahoma" panose="020B0604030504040204" pitchFamily="34" charset="0"/>
                <a:ea typeface="Tahoma" panose="020B0604030504040204" pitchFamily="34" charset="0"/>
                <a:cs typeface="Tahoma" panose="020B0604030504040204" pitchFamily="34" charset="0"/>
              </a:rPr>
              <a:t>provinces are trained to facilitate the BB2E training.</a:t>
            </a:r>
          </a:p>
          <a:p>
            <a:pPr>
              <a:buClr>
                <a:schemeClr val="bg1">
                  <a:lumMod val="50000"/>
                </a:schemeClr>
              </a:buClr>
              <a:buSzPct val="80000"/>
            </a:pPr>
            <a:endParaRPr lang="en-US" sz="1600" dirty="0">
              <a:latin typeface="Tahoma" panose="020B0604030504040204" pitchFamily="34" charset="0"/>
              <a:ea typeface="Tahoma" panose="020B0604030504040204" pitchFamily="34" charset="0"/>
              <a:cs typeface="Tahoma" panose="020B0604030504040204" pitchFamily="34" charset="0"/>
            </a:endParaRPr>
          </a:p>
          <a:p>
            <a:pPr>
              <a:buClr>
                <a:schemeClr val="bg1">
                  <a:lumMod val="50000"/>
                </a:schemeClr>
              </a:buClr>
              <a:buSzPct val="80000"/>
            </a:pPr>
            <a:r>
              <a:rPr lang="en-US" sz="1600" dirty="0" smtClean="0">
                <a:latin typeface="Tahoma" panose="020B0604030504040204" pitchFamily="34" charset="0"/>
                <a:ea typeface="Tahoma" panose="020B0604030504040204" pitchFamily="34" charset="0"/>
                <a:cs typeface="Tahoma" panose="020B0604030504040204" pitchFamily="34" charset="0"/>
              </a:rPr>
              <a:t>Uptake of BB2E training in 2019/20 was lower than targeted primarily because of the extension of internships to 2 years. Most departments had already trained their interns the previous year. </a:t>
            </a:r>
          </a:p>
          <a:p>
            <a:pPr>
              <a:buClr>
                <a:schemeClr val="bg1">
                  <a:lumMod val="50000"/>
                </a:schemeClr>
              </a:buClr>
              <a:buSzPct val="80000"/>
            </a:pPr>
            <a:endParaRPr lang="en-US" sz="1600" dirty="0">
              <a:latin typeface="Tahoma" panose="020B0604030504040204" pitchFamily="34" charset="0"/>
              <a:ea typeface="Tahoma" panose="020B0604030504040204" pitchFamily="34" charset="0"/>
              <a:cs typeface="Tahoma" panose="020B0604030504040204" pitchFamily="34" charset="0"/>
            </a:endParaRPr>
          </a:p>
          <a:p>
            <a:pPr>
              <a:buClr>
                <a:schemeClr val="bg1">
                  <a:lumMod val="50000"/>
                </a:schemeClr>
              </a:buClr>
              <a:buSzPct val="80000"/>
            </a:pPr>
            <a:r>
              <a:rPr lang="en-US" sz="1600" dirty="0" smtClean="0">
                <a:latin typeface="Tahoma" panose="020B0604030504040204" pitchFamily="34" charset="0"/>
                <a:ea typeface="Tahoma" panose="020B0604030504040204" pitchFamily="34" charset="0"/>
                <a:cs typeface="Tahoma" panose="020B0604030504040204" pitchFamily="34" charset="0"/>
              </a:rPr>
              <a:t>As the presentation will show, we are rethinking and redesigning our youth orientation programme </a:t>
            </a: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p>
        </p:txBody>
      </p:sp>
      <p:sp>
        <p:nvSpPr>
          <p:cNvPr id="4" name="Slide Number Placeholder 3"/>
          <p:cNvSpPr>
            <a:spLocks noGrp="1"/>
          </p:cNvSpPr>
          <p:nvPr>
            <p:ph type="sldNum" sz="quarter" idx="12"/>
          </p:nvPr>
        </p:nvSpPr>
        <p:spPr/>
        <p:txBody>
          <a:bodyPr/>
          <a:lstStyle/>
          <a:p>
            <a:fld id="{1CE6738C-8955-4CF1-A256-1C49941BBB03}" type="slidenum">
              <a:rPr lang="en-ZA" smtClean="0"/>
              <a:t>11</a:t>
            </a:fld>
            <a:endParaRPr lang="en-ZA"/>
          </a:p>
        </p:txBody>
      </p:sp>
    </p:spTree>
    <p:extLst>
      <p:ext uri="{BB962C8B-B14F-4D97-AF65-F5344CB8AC3E}">
        <p14:creationId xmlns:p14="http://schemas.microsoft.com/office/powerpoint/2010/main" val="104350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solidFill>
                  <a:srgbClr val="006600"/>
                </a:solidFill>
                <a:latin typeface="Tahoma" panose="020B0604030504040204" pitchFamily="34" charset="0"/>
                <a:ea typeface="Tahoma" panose="020B0604030504040204" pitchFamily="34" charset="0"/>
                <a:cs typeface="Tahoma" panose="020B0604030504040204" pitchFamily="34" charset="0"/>
              </a:rPr>
              <a:t>Partnerships</a:t>
            </a:r>
            <a:endParaRPr lang="en-ZA" sz="28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9512" y="1196752"/>
            <a:ext cx="8856984" cy="4538581"/>
          </a:xfrm>
        </p:spPr>
        <p:txBody>
          <a:bodyPr>
            <a:noAutofit/>
          </a:bodyPr>
          <a:lstStyle/>
          <a:p>
            <a:pPr lvl="0">
              <a:buClr>
                <a:schemeClr val="bg1">
                  <a:lumMod val="50000"/>
                </a:schemeClr>
              </a:buClr>
              <a:buSzPct val="80000"/>
              <a:buFont typeface="Wingdings" panose="05000000000000000000" pitchFamily="2" charset="2"/>
              <a:buChar char="Ø"/>
            </a:pPr>
            <a:r>
              <a:rPr lang="en-ZA" sz="1600" dirty="0" smtClean="0">
                <a:latin typeface="Tahoma" panose="020B0604030504040204" pitchFamily="34" charset="0"/>
                <a:ea typeface="Tahoma" panose="020B0604030504040204" pitchFamily="34" charset="0"/>
                <a:cs typeface="Tahoma" panose="020B0604030504040204" pitchFamily="34" charset="0"/>
              </a:rPr>
              <a:t>Over the last 10 years, the NSG has worked with different partners and institutions to deliver the programme and we have reported on these on many occasions during our presentations to the </a:t>
            </a:r>
            <a:r>
              <a:rPr lang="en-ZA" sz="1600" dirty="0" err="1" smtClean="0">
                <a:latin typeface="Tahoma" panose="020B0604030504040204" pitchFamily="34" charset="0"/>
                <a:ea typeface="Tahoma" panose="020B0604030504040204" pitchFamily="34" charset="0"/>
                <a:cs typeface="Tahoma" panose="020B0604030504040204" pitchFamily="34" charset="0"/>
              </a:rPr>
              <a:t>Portcom</a:t>
            </a:r>
            <a:r>
              <a:rPr lang="en-ZA" sz="1600" dirty="0" smtClean="0">
                <a:latin typeface="Tahoma" panose="020B0604030504040204" pitchFamily="34" charset="0"/>
                <a:ea typeface="Tahoma" panose="020B0604030504040204" pitchFamily="34" charset="0"/>
                <a:cs typeface="Tahoma" panose="020B0604030504040204" pitchFamily="34" charset="0"/>
              </a:rPr>
              <a:t>. These include:</a:t>
            </a:r>
          </a:p>
          <a:p>
            <a:pPr lvl="0">
              <a:buClr>
                <a:schemeClr val="bg1">
                  <a:lumMod val="50000"/>
                </a:schemeClr>
              </a:buClr>
              <a:buSzPct val="80000"/>
            </a:pPr>
            <a:endParaRPr lang="en-ZA" sz="1600" dirty="0">
              <a:latin typeface="Tahoma" panose="020B0604030504040204" pitchFamily="34" charset="0"/>
              <a:ea typeface="Tahoma" panose="020B0604030504040204" pitchFamily="34" charset="0"/>
              <a:cs typeface="Tahoma" panose="020B0604030504040204" pitchFamily="34" charset="0"/>
            </a:endParaRPr>
          </a:p>
          <a:p>
            <a:pPr lvl="1">
              <a:buClr>
                <a:schemeClr val="bg1">
                  <a:lumMod val="50000"/>
                </a:schemeClr>
              </a:buClr>
              <a:buSzPct val="80000"/>
            </a:pPr>
            <a:r>
              <a:rPr lang="en-ZA" sz="1200" dirty="0" smtClean="0">
                <a:latin typeface="Tahoma" panose="020B0604030504040204" pitchFamily="34" charset="0"/>
                <a:ea typeface="Tahoma" panose="020B0604030504040204" pitchFamily="34" charset="0"/>
                <a:cs typeface="Tahoma" panose="020B0604030504040204" pitchFamily="34" charset="0"/>
              </a:rPr>
              <a:t>NYDA: Was involved in the initial stages of the programme including through providing the </a:t>
            </a:r>
            <a:r>
              <a:rPr lang="en-ZA" sz="1200" dirty="0">
                <a:latin typeface="Tahoma" panose="020B0604030504040204" pitchFamily="34" charset="0"/>
                <a:ea typeface="Tahoma" panose="020B0604030504040204" pitchFamily="34" charset="0"/>
                <a:cs typeface="Tahoma" panose="020B0604030504040204" pitchFamily="34" charset="0"/>
              </a:rPr>
              <a:t>NSG with data of unemployed graduates as well as support for the initial </a:t>
            </a:r>
            <a:r>
              <a:rPr lang="en-ZA" sz="1200" dirty="0" smtClean="0">
                <a:latin typeface="Tahoma" panose="020B0604030504040204" pitchFamily="34" charset="0"/>
                <a:ea typeface="Tahoma" panose="020B0604030504040204" pitchFamily="34" charset="0"/>
                <a:cs typeface="Tahoma" panose="020B0604030504040204" pitchFamily="34" charset="0"/>
              </a:rPr>
              <a:t>pilot. In some cases partnership has not been directly with NYDA but the NYDA supported training provided by the NSG. For example Orientation of 300 Young Patriots from the Department of Sports, Arts and Culture was done through support of the NYDA in 2017. </a:t>
            </a:r>
            <a:endParaRPr lang="en-ZA" sz="1200" dirty="0">
              <a:latin typeface="Tahoma" panose="020B0604030504040204" pitchFamily="34" charset="0"/>
              <a:ea typeface="Tahoma" panose="020B0604030504040204" pitchFamily="34" charset="0"/>
              <a:cs typeface="Tahoma" panose="020B0604030504040204" pitchFamily="34" charset="0"/>
            </a:endParaRPr>
          </a:p>
          <a:p>
            <a:pPr lvl="1">
              <a:buClr>
                <a:schemeClr val="bg1">
                  <a:lumMod val="50000"/>
                </a:schemeClr>
              </a:buClr>
              <a:buSzPct val="80000"/>
            </a:pP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lvl="1">
              <a:buClr>
                <a:schemeClr val="bg1">
                  <a:lumMod val="50000"/>
                </a:schemeClr>
              </a:buClr>
              <a:buSzPct val="80000"/>
            </a:pPr>
            <a:r>
              <a:rPr lang="en-ZA" sz="1200" dirty="0" smtClean="0">
                <a:latin typeface="Tahoma" panose="020B0604030504040204" pitchFamily="34" charset="0"/>
                <a:ea typeface="Tahoma" panose="020B0604030504040204" pitchFamily="34" charset="0"/>
                <a:cs typeface="Tahoma" panose="020B0604030504040204" pitchFamily="34" charset="0"/>
              </a:rPr>
              <a:t>We worked with Departments </a:t>
            </a:r>
            <a:r>
              <a:rPr lang="en-ZA" sz="1200" dirty="0">
                <a:latin typeface="Tahoma" panose="020B0604030504040204" pitchFamily="34" charset="0"/>
                <a:ea typeface="Tahoma" panose="020B0604030504040204" pitchFamily="34" charset="0"/>
                <a:cs typeface="Tahoma" panose="020B0604030504040204" pitchFamily="34" charset="0"/>
              </a:rPr>
              <a:t>of Defence (DoD) and Rural Development and Land Reform (DRDLR) in2013/14 for rollout of BB2E as part of the NARYSEC Programme</a:t>
            </a:r>
          </a:p>
          <a:p>
            <a:pPr marL="400050" lvl="1" indent="0">
              <a:buClr>
                <a:schemeClr val="bg1">
                  <a:lumMod val="50000"/>
                </a:schemeClr>
              </a:buClr>
              <a:buSzPct val="80000"/>
              <a:buNone/>
            </a:pPr>
            <a:endParaRPr lang="en-ZA" sz="1200" dirty="0">
              <a:latin typeface="Tahoma" panose="020B0604030504040204" pitchFamily="34" charset="0"/>
              <a:ea typeface="Tahoma" panose="020B0604030504040204" pitchFamily="34" charset="0"/>
              <a:cs typeface="Tahoma" panose="020B0604030504040204" pitchFamily="34" charset="0"/>
            </a:endParaRPr>
          </a:p>
          <a:p>
            <a:pPr lvl="1">
              <a:buClr>
                <a:schemeClr val="bg1">
                  <a:lumMod val="50000"/>
                </a:schemeClr>
              </a:buClr>
              <a:buSzPct val="80000"/>
            </a:pPr>
            <a:r>
              <a:rPr lang="en-ZA"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 2018, </a:t>
            </a:r>
            <a:r>
              <a:rPr lang="en-ZA" sz="1200" dirty="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ZA"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European Union (EU) supported </a:t>
            </a:r>
            <a:r>
              <a:rPr lang="en-ZA" sz="1200" dirty="0">
                <a:solidFill>
                  <a:srgbClr val="000000"/>
                </a:solidFill>
                <a:latin typeface="Tahoma" panose="020B0604030504040204" pitchFamily="34" charset="0"/>
                <a:ea typeface="Tahoma" panose="020B0604030504040204" pitchFamily="34" charset="0"/>
                <a:cs typeface="Tahoma" panose="020B0604030504040204" pitchFamily="34" charset="0"/>
              </a:rPr>
              <a:t>sessions in KZN, Bloemfontein, Limpopo, Eastern Cape &amp; Gauteng</a:t>
            </a:r>
            <a:r>
              <a:rPr lang="en-ZA"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Departments </a:t>
            </a:r>
            <a:r>
              <a:rPr lang="en-ZA" sz="1200" dirty="0">
                <a:solidFill>
                  <a:srgbClr val="000000"/>
                </a:solidFill>
                <a:latin typeface="Tahoma" panose="020B0604030504040204" pitchFamily="34" charset="0"/>
                <a:ea typeface="Tahoma" panose="020B0604030504040204" pitchFamily="34" charset="0"/>
                <a:cs typeface="Tahoma" panose="020B0604030504040204" pitchFamily="34" charset="0"/>
              </a:rPr>
              <a:t>paid the R770 per participants and the EU funded venues, catering &amp; </a:t>
            </a:r>
            <a:r>
              <a:rPr lang="en-ZA"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trainers. This partnership is continuing. Much of the BB2E training conducted in 2019/20 was supported by the EU. </a:t>
            </a:r>
            <a:endParaRPr lang="en-ZA"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1">
              <a:buClr>
                <a:schemeClr val="bg1">
                  <a:lumMod val="50000"/>
                </a:schemeClr>
              </a:buClr>
              <a:buSzPct val="80000"/>
            </a:pPr>
            <a:endParaRPr lang="en-ZA" sz="1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1">
              <a:buClr>
                <a:schemeClr val="bg1">
                  <a:lumMod val="50000"/>
                </a:schemeClr>
              </a:buClr>
              <a:buSzPct val="80000"/>
            </a:pPr>
            <a:r>
              <a:rPr lang="en-ZA"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We are in discussions with MISA and LGSETA for possible development of a Graduate Recruitment Training programme which will also support the professionalization of young engineers and other graduates.</a:t>
            </a:r>
          </a:p>
          <a:p>
            <a:pPr lvl="1">
              <a:buClr>
                <a:schemeClr val="bg1">
                  <a:lumMod val="50000"/>
                </a:schemeClr>
              </a:buClr>
              <a:buSzPct val="80000"/>
            </a:pPr>
            <a:endParaRPr lang="en-ZA"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1">
              <a:buClr>
                <a:schemeClr val="bg1">
                  <a:lumMod val="50000"/>
                </a:schemeClr>
              </a:buClr>
              <a:buSzPct val="80000"/>
            </a:pPr>
            <a:r>
              <a:rPr lang="en-ZA"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We continue to work with all other departments at national and provincial departments that continue to enrol their interns in our programme.</a:t>
            </a:r>
            <a:endParaRPr lang="en-ZA"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buClr>
                <a:schemeClr val="bg1">
                  <a:lumMod val="50000"/>
                </a:schemeClr>
              </a:buClr>
              <a:buSzPct val="80000"/>
            </a:pPr>
            <a:endParaRPr lang="en-ZA"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t>12</a:t>
            </a:fld>
            <a:endParaRPr lang="en-ZA"/>
          </a:p>
        </p:txBody>
      </p:sp>
    </p:spTree>
    <p:extLst>
      <p:ext uri="{BB962C8B-B14F-4D97-AF65-F5344CB8AC3E}">
        <p14:creationId xmlns:p14="http://schemas.microsoft.com/office/powerpoint/2010/main" val="54402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1746"/>
            <a:ext cx="8229600" cy="708465"/>
          </a:xfrm>
        </p:spPr>
        <p:txBody>
          <a:bodyPr>
            <a:norm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Number of Youth Oriented through BB2E</a:t>
            </a:r>
            <a:endParaRPr lang="en-ZA" sz="2400" b="1" dirty="0"/>
          </a:p>
        </p:txBody>
      </p:sp>
      <p:sp>
        <p:nvSpPr>
          <p:cNvPr id="4" name="Slide Number Placeholder 3"/>
          <p:cNvSpPr>
            <a:spLocks noGrp="1"/>
          </p:cNvSpPr>
          <p:nvPr>
            <p:ph type="sldNum" sz="quarter" idx="12"/>
          </p:nvPr>
        </p:nvSpPr>
        <p:spPr/>
        <p:txBody>
          <a:bodyPr/>
          <a:lstStyle/>
          <a:p>
            <a:fld id="{1CE6738C-8955-4CF1-A256-1C49941BBB03}" type="slidenum">
              <a:rPr lang="en-ZA" smtClean="0"/>
              <a:t>13</a:t>
            </a:fld>
            <a:endParaRPr lang="en-ZA"/>
          </a:p>
        </p:txBody>
      </p:sp>
      <p:graphicFrame>
        <p:nvGraphicFramePr>
          <p:cNvPr id="7" name="Chart 6"/>
          <p:cNvGraphicFramePr>
            <a:graphicFrameLocks/>
          </p:cNvGraphicFramePr>
          <p:nvPr>
            <p:extLst>
              <p:ext uri="{D42A27DB-BD31-4B8C-83A1-F6EECF244321}">
                <p14:modId xmlns:p14="http://schemas.microsoft.com/office/powerpoint/2010/main" val="2181933433"/>
              </p:ext>
            </p:extLst>
          </p:nvPr>
        </p:nvGraphicFramePr>
        <p:xfrm>
          <a:off x="683568" y="1124744"/>
          <a:ext cx="7488832"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p:cNvSpPr>
            <a:spLocks noGrp="1"/>
          </p:cNvSpPr>
          <p:nvPr>
            <p:ph idx="1"/>
          </p:nvPr>
        </p:nvSpPr>
        <p:spPr>
          <a:xfrm>
            <a:off x="522829" y="4869160"/>
            <a:ext cx="8435280" cy="864096"/>
          </a:xfrm>
        </p:spPr>
        <p:txBody>
          <a:bodyPr>
            <a:normAutofit/>
          </a:bodyPr>
          <a:lstStyle/>
          <a:p>
            <a:pPr marL="0" indent="0">
              <a:buClr>
                <a:schemeClr val="bg1">
                  <a:lumMod val="50000"/>
                </a:schemeClr>
              </a:buClr>
              <a:buSzPct val="80000"/>
              <a:buNone/>
            </a:pPr>
            <a:r>
              <a:rPr lang="en-ZA" sz="1400" dirty="0" smtClean="0">
                <a:latin typeface="Tahoma" panose="020B0604030504040204" pitchFamily="34" charset="0"/>
                <a:ea typeface="Tahoma" panose="020B0604030504040204" pitchFamily="34" charset="0"/>
                <a:cs typeface="Tahoma" panose="020B0604030504040204" pitchFamily="34" charset="0"/>
              </a:rPr>
              <a:t>Note: These numbers are in the main comprise of Interns in the public service whose departments are able to or willing to enrol them on the programme</a:t>
            </a:r>
            <a:endParaRPr lang="en-ZA"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348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ea typeface="Tahoma" panose="020B0604030504040204" pitchFamily="34" charset="0"/>
                <a:cs typeface="Tahoma" panose="020B0604030504040204" pitchFamily="34" charset="0"/>
              </a:rPr>
              <a:t/>
            </a:r>
            <a:br>
              <a:rPr lang="en-ZA" b="1" dirty="0" smtClean="0">
                <a:ea typeface="Tahoma" panose="020B0604030504040204" pitchFamily="34" charset="0"/>
                <a:cs typeface="Tahoma" panose="020B0604030504040204" pitchFamily="34" charset="0"/>
              </a:rPr>
            </a:br>
            <a:r>
              <a:rPr lang="en-ZA" sz="2700" dirty="0" smtClean="0">
                <a:solidFill>
                  <a:srgbClr val="006600"/>
                </a:solidFill>
                <a:latin typeface="Tahoma" panose="020B0604030504040204" pitchFamily="34" charset="0"/>
                <a:ea typeface="Tahoma" panose="020B0604030504040204" pitchFamily="34" charset="0"/>
                <a:cs typeface="Tahoma" panose="020B0604030504040204" pitchFamily="34" charset="0"/>
              </a:rPr>
              <a:t>BB2E Orientations by Province (2019/20)</a:t>
            </a:r>
            <a:r>
              <a:rPr lang="en-ZA" b="1" dirty="0" smtClean="0">
                <a:ea typeface="Tahoma" panose="020B0604030504040204" pitchFamily="34" charset="0"/>
                <a:cs typeface="Tahoma" panose="020B0604030504040204" pitchFamily="34" charset="0"/>
              </a:rPr>
              <a:t/>
            </a:r>
            <a:br>
              <a:rPr lang="en-ZA" b="1" dirty="0" smtClean="0">
                <a:ea typeface="Tahoma" panose="020B0604030504040204" pitchFamily="34" charset="0"/>
                <a:cs typeface="Tahoma" panose="020B0604030504040204" pitchFamily="34" charset="0"/>
              </a:rPr>
            </a:br>
            <a:endParaRPr lang="en-ZA" b="1"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t>14</a:t>
            </a:fld>
            <a:endParaRPr lang="en-ZA"/>
          </a:p>
        </p:txBody>
      </p:sp>
      <p:graphicFrame>
        <p:nvGraphicFramePr>
          <p:cNvPr id="8" name="Chart 7"/>
          <p:cNvGraphicFramePr>
            <a:graphicFrameLocks/>
          </p:cNvGraphicFramePr>
          <p:nvPr>
            <p:extLst>
              <p:ext uri="{D42A27DB-BD31-4B8C-83A1-F6EECF244321}">
                <p14:modId xmlns:p14="http://schemas.microsoft.com/office/powerpoint/2010/main" val="2879186500"/>
              </p:ext>
            </p:extLst>
          </p:nvPr>
        </p:nvGraphicFramePr>
        <p:xfrm>
          <a:off x="457200" y="1196752"/>
          <a:ext cx="7931224"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9770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15</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323528" y="1052736"/>
            <a:ext cx="820891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285750" eaLnBrk="1" hangingPunct="1">
              <a:spcBef>
                <a:spcPct val="20000"/>
              </a:spcBef>
              <a:buClr>
                <a:srgbClr val="006600"/>
              </a:buClr>
              <a:buSzPct val="60000"/>
              <a:buFont typeface="Wingdings" panose="05000000000000000000" pitchFamily="2" charset="2"/>
              <a:buChar char="q"/>
            </a:pPr>
            <a:r>
              <a:rPr lang="en-US" sz="1600" dirty="0" smtClean="0">
                <a:latin typeface="Tahoma" panose="020B0604030504040204" pitchFamily="34" charset="0"/>
                <a:ea typeface="Tahoma" panose="020B0604030504040204" pitchFamily="34" charset="0"/>
                <a:cs typeface="Tahoma" panose="020B0604030504040204" pitchFamily="34" charset="0"/>
              </a:rPr>
              <a:t>In 2019, the NSG undertook a comprehensive evaluation of the BB2E with the support </a:t>
            </a:r>
            <a:r>
              <a:rPr lang="en-US" sz="1600" dirty="0">
                <a:latin typeface="Tahoma" panose="020B0604030504040204" pitchFamily="34" charset="0"/>
                <a:ea typeface="Tahoma" panose="020B0604030504040204" pitchFamily="34" charset="0"/>
                <a:cs typeface="Tahoma" panose="020B0604030504040204" pitchFamily="34" charset="0"/>
              </a:rPr>
              <a:t>from the EU </a:t>
            </a:r>
          </a:p>
          <a:p>
            <a:pPr marL="285750" eaLnBrk="1" hangingPunct="1">
              <a:spcBef>
                <a:spcPct val="20000"/>
              </a:spcBef>
              <a:buClr>
                <a:srgbClr val="006600"/>
              </a:buClr>
              <a:buSzPct val="60000"/>
              <a:buFont typeface="Wingdings" panose="05000000000000000000" pitchFamily="2" charset="2"/>
              <a:buChar char="q"/>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eaLnBrk="1" hangingPunct="1">
              <a:spcBef>
                <a:spcPct val="20000"/>
              </a:spcBef>
              <a:buClr>
                <a:srgbClr val="006600"/>
              </a:buClr>
              <a:buSzPct val="60000"/>
              <a:buFont typeface="Wingdings" panose="05000000000000000000" pitchFamily="2" charset="2"/>
              <a:buChar char="q"/>
            </a:pPr>
            <a:r>
              <a:rPr lang="en-US" sz="1600" dirty="0">
                <a:latin typeface="Tahoma" panose="020B0604030504040204" pitchFamily="34" charset="0"/>
                <a:ea typeface="Tahoma" panose="020B0604030504040204" pitchFamily="34" charset="0"/>
                <a:cs typeface="Tahoma" panose="020B0604030504040204" pitchFamily="34" charset="0"/>
              </a:rPr>
              <a:t>The evaluation </a:t>
            </a:r>
            <a:r>
              <a:rPr lang="en-US" sz="1600" dirty="0" smtClean="0">
                <a:latin typeface="Tahoma" panose="020B0604030504040204" pitchFamily="34" charset="0"/>
                <a:ea typeface="Tahoma" panose="020B0604030504040204" pitchFamily="34" charset="0"/>
                <a:cs typeface="Tahoma" panose="020B0604030504040204" pitchFamily="34" charset="0"/>
              </a:rPr>
              <a:t>was aimed at finding out </a:t>
            </a:r>
            <a:r>
              <a:rPr lang="en-US" sz="1600" dirty="0">
                <a:latin typeface="Tahoma" panose="020B0604030504040204" pitchFamily="34" charset="0"/>
                <a:ea typeface="Tahoma" panose="020B0604030504040204" pitchFamily="34" charset="0"/>
                <a:cs typeface="Tahoma" panose="020B0604030504040204" pitchFamily="34" charset="0"/>
              </a:rPr>
              <a:t>if BB2E </a:t>
            </a:r>
            <a:r>
              <a:rPr lang="en-US" sz="1600" dirty="0" smtClean="0">
                <a:latin typeface="Tahoma" panose="020B0604030504040204" pitchFamily="34" charset="0"/>
                <a:ea typeface="Tahoma" panose="020B0604030504040204" pitchFamily="34" charset="0"/>
                <a:cs typeface="Tahoma" panose="020B0604030504040204" pitchFamily="34" charset="0"/>
              </a:rPr>
              <a:t>had </a:t>
            </a:r>
            <a:r>
              <a:rPr lang="en-US" sz="1600" dirty="0">
                <a:latin typeface="Tahoma" panose="020B0604030504040204" pitchFamily="34" charset="0"/>
                <a:ea typeface="Tahoma" panose="020B0604030504040204" pitchFamily="34" charset="0"/>
                <a:cs typeface="Tahoma" panose="020B0604030504040204" pitchFamily="34" charset="0"/>
              </a:rPr>
              <a:t>managed to achieve its main </a:t>
            </a:r>
            <a:r>
              <a:rPr lang="en-US" sz="1600" dirty="0" smtClean="0">
                <a:latin typeface="Tahoma" panose="020B0604030504040204" pitchFamily="34" charset="0"/>
                <a:ea typeface="Tahoma" panose="020B0604030504040204" pitchFamily="34" charset="0"/>
                <a:cs typeface="Tahoma" panose="020B0604030504040204" pitchFamily="34" charset="0"/>
              </a:rPr>
              <a:t>purpose </a:t>
            </a:r>
            <a:r>
              <a:rPr lang="en-US" sz="1600" dirty="0">
                <a:latin typeface="Tahoma" panose="020B0604030504040204" pitchFamily="34" charset="0"/>
                <a:ea typeface="Tahoma" panose="020B0604030504040204" pitchFamily="34" charset="0"/>
                <a:cs typeface="Tahoma" panose="020B0604030504040204" pitchFamily="34" charset="0"/>
              </a:rPr>
              <a:t>which was</a:t>
            </a:r>
            <a:r>
              <a:rPr lang="en-US" sz="1600" i="1" dirty="0" smtClean="0">
                <a:latin typeface="Tahoma" panose="020B0604030504040204" pitchFamily="34" charset="0"/>
                <a:ea typeface="Tahoma" panose="020B0604030504040204" pitchFamily="34" charset="0"/>
                <a:cs typeface="Tahoma" panose="020B0604030504040204" pitchFamily="34" charset="0"/>
              </a:rPr>
              <a:t>:</a:t>
            </a:r>
          </a:p>
          <a:p>
            <a:pPr marL="685800" lvl="1" eaLnBrk="1" hangingPunct="1">
              <a:spcBef>
                <a:spcPct val="20000"/>
              </a:spcBef>
              <a:buClr>
                <a:srgbClr val="006600"/>
              </a:buClr>
              <a:buSzPct val="60000"/>
              <a:buFont typeface="Wingdings" panose="05000000000000000000" pitchFamily="2" charset="2"/>
              <a:buChar char="Ø"/>
            </a:pPr>
            <a:endParaRPr lang="en-US" sz="1600" i="1" dirty="0" smtClean="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Ø"/>
            </a:pPr>
            <a:r>
              <a:rPr lang="en-US" sz="1600" i="1" dirty="0" smtClean="0">
                <a:latin typeface="Tahoma" panose="020B0604030504040204" pitchFamily="34" charset="0"/>
                <a:ea typeface="Tahoma" panose="020B0604030504040204" pitchFamily="34" charset="0"/>
                <a:cs typeface="Tahoma" panose="020B0604030504040204" pitchFamily="34" charset="0"/>
              </a:rPr>
              <a:t>To prepare </a:t>
            </a:r>
            <a:r>
              <a:rPr lang="en-US" sz="1600" i="1" dirty="0">
                <a:latin typeface="Tahoma" panose="020B0604030504040204" pitchFamily="34" charset="0"/>
                <a:ea typeface="Tahoma" panose="020B0604030504040204" pitchFamily="34" charset="0"/>
                <a:cs typeface="Tahoma" panose="020B0604030504040204" pitchFamily="34" charset="0"/>
              </a:rPr>
              <a:t>unemployed graduates to access employment opportunities in the public service by increasing their knowledge of the public service and how it works as well provide some basic skills in reading, writing, completing application forms, preparing and participating in a job interview</a:t>
            </a:r>
            <a:r>
              <a:rPr lang="en-US" sz="1600" i="1" dirty="0" smtClean="0">
                <a:latin typeface="Tahoma" panose="020B0604030504040204" pitchFamily="34" charset="0"/>
                <a:ea typeface="Tahoma" panose="020B0604030504040204" pitchFamily="34" charset="0"/>
                <a:cs typeface="Tahoma" panose="020B0604030504040204" pitchFamily="34" charset="0"/>
              </a:rPr>
              <a:t>.</a:t>
            </a:r>
          </a:p>
          <a:p>
            <a:pPr marL="400050" lvl="1" indent="0" eaLnBrk="1" hangingPunct="1">
              <a:spcBef>
                <a:spcPct val="20000"/>
              </a:spcBef>
              <a:buClr>
                <a:srgbClr val="006600"/>
              </a:buClr>
              <a:buSzPct val="60000"/>
            </a:pPr>
            <a:endParaRPr lang="en-US" sz="1600" i="1" dirty="0">
              <a:latin typeface="Tahoma" panose="020B0604030504040204" pitchFamily="34" charset="0"/>
              <a:ea typeface="Tahoma" panose="020B0604030504040204" pitchFamily="34" charset="0"/>
              <a:cs typeface="Tahoma" panose="020B0604030504040204" pitchFamily="34" charset="0"/>
            </a:endParaRPr>
          </a:p>
          <a:p>
            <a:pPr marL="285750" lvl="1" indent="-342900" eaLnBrk="1" hangingPunct="1">
              <a:spcBef>
                <a:spcPct val="20000"/>
              </a:spcBef>
              <a:buClr>
                <a:srgbClr val="006600"/>
              </a:buClr>
              <a:buSzPct val="60000"/>
              <a:buFont typeface="Wingdings" panose="05000000000000000000" pitchFamily="2" charset="2"/>
              <a:buChar char="q"/>
            </a:pPr>
            <a:r>
              <a:rPr lang="en-US" sz="1600" dirty="0" smtClean="0">
                <a:latin typeface="Tahoma" panose="020B0604030504040204" pitchFamily="34" charset="0"/>
                <a:ea typeface="Tahoma" panose="020B0604030504040204" pitchFamily="34" charset="0"/>
                <a:cs typeface="Tahoma" panose="020B0604030504040204" pitchFamily="34" charset="0"/>
              </a:rPr>
              <a:t>The research was underpinned by the following– </a:t>
            </a:r>
            <a:r>
              <a:rPr lang="en-ZA" sz="1600" b="1" dirty="0">
                <a:latin typeface="Tahoma" panose="020B0604030504040204" pitchFamily="34" charset="0"/>
                <a:ea typeface="Tahoma" panose="020B0604030504040204" pitchFamily="34" charset="0"/>
                <a:cs typeface="Tahoma" panose="020B0604030504040204" pitchFamily="34" charset="0"/>
              </a:rPr>
              <a:t>Relevance, Effectiveness, Efficiency, Impact/Results and Sustainability</a:t>
            </a:r>
          </a:p>
          <a:p>
            <a:pPr marL="285750" eaLnBrk="1" hangingPunct="1">
              <a:spcBef>
                <a:spcPct val="20000"/>
              </a:spcBef>
              <a:buClr>
                <a:srgbClr val="006600"/>
              </a:buClr>
              <a:buSzPct val="60000"/>
              <a:buFont typeface="Wingdings" panose="05000000000000000000" pitchFamily="2" charset="2"/>
              <a:buChar char="q"/>
            </a:pPr>
            <a:endParaRPr lang="en-US" sz="1600" i="1" dirty="0">
              <a:latin typeface="Century Gothic" pitchFamily="34" charset="0"/>
            </a:endParaRPr>
          </a:p>
          <a:p>
            <a:pPr marL="0" indent="0" eaLnBrk="1" hangingPunct="1">
              <a:spcBef>
                <a:spcPct val="20000"/>
              </a:spcBef>
              <a:buClr>
                <a:srgbClr val="006600"/>
              </a:buClr>
              <a:buSzPct val="60000"/>
            </a:pPr>
            <a:endParaRPr lang="en-ZA" sz="1600" i="1" dirty="0" smtClean="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0" indent="6350" eaLnBrk="1" hangingPunct="1">
              <a:spcBef>
                <a:spcPct val="20000"/>
              </a:spcBef>
              <a:buClr>
                <a:srgbClr val="006600"/>
              </a:buClr>
              <a:buSzPct val="60000"/>
              <a:buFont typeface="Wingdings" pitchFamily="2" charset="2"/>
              <a:buChar char="v"/>
            </a:pPr>
            <a:endParaRPr lang="en-ZA" i="1" dirty="0">
              <a:latin typeface="Century Gothic" pitchFamily="34" charset="0"/>
              <a:ea typeface="+mn-ea"/>
            </a:endParaRPr>
          </a:p>
          <a:p>
            <a:pPr marL="0" indent="6350" eaLnBrk="1" hangingPunct="1">
              <a:buClr>
                <a:srgbClr val="006600"/>
              </a:buClr>
              <a:buSzPct val="60000"/>
              <a:buFont typeface="Wingdings" panose="05000000000000000000" pitchFamily="2" charset="2"/>
              <a:buChar char="v"/>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6" name="Title 3"/>
          <p:cNvSpPr>
            <a:spLocks noGrp="1"/>
          </p:cNvSpPr>
          <p:nvPr>
            <p:ph type="title"/>
          </p:nvPr>
        </p:nvSpPr>
        <p:spPr>
          <a:xfrm>
            <a:off x="7794" y="172932"/>
            <a:ext cx="9144000" cy="800708"/>
          </a:xfrm>
        </p:spPr>
        <p:txBody>
          <a:bodyPr>
            <a:noAutofit/>
          </a:bodyPr>
          <a:lstStyle/>
          <a:p>
            <a: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E</a:t>
            </a:r>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valuation of the BB2E</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0010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16</a:t>
            </a:fld>
            <a:endParaRPr lang="en-ZA" dirty="0">
              <a:solidFill>
                <a:prstClr val="black">
                  <a:tint val="75000"/>
                </a:prstClr>
              </a:solidFill>
            </a:endParaRPr>
          </a:p>
        </p:txBody>
      </p:sp>
      <p:sp>
        <p:nvSpPr>
          <p:cNvPr id="5" name="Subtitle 2"/>
          <p:cNvSpPr txBox="1">
            <a:spLocks/>
          </p:cNvSpPr>
          <p:nvPr/>
        </p:nvSpPr>
        <p:spPr bwMode="auto">
          <a:xfrm>
            <a:off x="323528" y="1268760"/>
            <a:ext cx="82089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685800" lvl="1" eaLnBrk="1" hangingPunct="1">
              <a:spcBef>
                <a:spcPct val="20000"/>
              </a:spcBef>
              <a:buClr>
                <a:srgbClr val="006600"/>
              </a:buClr>
              <a:buSzPct val="60000"/>
              <a:buFont typeface="Wingdings" panose="05000000000000000000" pitchFamily="2" charset="2"/>
              <a:buChar char="Ø"/>
            </a:pPr>
            <a:r>
              <a:rPr lang="en-US" sz="1600" i="1" dirty="0" smtClean="0">
                <a:latin typeface="Tahoma" panose="020B0604030504040204" pitchFamily="34" charset="0"/>
                <a:ea typeface="Tahoma" panose="020B0604030504040204" pitchFamily="34" charset="0"/>
                <a:cs typeface="Tahoma" panose="020B0604030504040204" pitchFamily="34" charset="0"/>
              </a:rPr>
              <a:t>The evaluation found that:</a:t>
            </a:r>
          </a:p>
          <a:p>
            <a:pPr marL="685800" lvl="1" eaLnBrk="1" hangingPunct="1">
              <a:spcBef>
                <a:spcPct val="20000"/>
              </a:spcBef>
              <a:buClr>
                <a:srgbClr val="006600"/>
              </a:buClr>
              <a:buSzPct val="60000"/>
              <a:buFont typeface="Wingdings" panose="05000000000000000000" pitchFamily="2" charset="2"/>
              <a:buChar char="Ø"/>
            </a:pPr>
            <a:endParaRPr lang="en-US" sz="1600" i="1" dirty="0" smtClean="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600" i="1" dirty="0" smtClean="0">
                <a:latin typeface="Tahoma" panose="020B0604030504040204" pitchFamily="34" charset="0"/>
                <a:ea typeface="Tahoma" panose="020B0604030504040204" pitchFamily="34" charset="0"/>
                <a:cs typeface="Tahoma" panose="020B0604030504040204" pitchFamily="34" charset="0"/>
              </a:rPr>
              <a:t>BB2E was relevant and fit as an Induction/orientation course for public sector interns. However it did not contribute substantially to breaking barriers to employment in the public sector or elsewhere.</a:t>
            </a:r>
          </a:p>
          <a:p>
            <a:pPr marL="685800" lvl="1" eaLnBrk="1" hangingPunct="1">
              <a:spcBef>
                <a:spcPct val="20000"/>
              </a:spcBef>
              <a:buClr>
                <a:srgbClr val="006600"/>
              </a:buClr>
              <a:buSzPct val="60000"/>
              <a:buFont typeface="Wingdings" panose="05000000000000000000" pitchFamily="2" charset="2"/>
              <a:buChar char="q"/>
            </a:pPr>
            <a:endParaRPr lang="en-US" sz="16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600" i="1" dirty="0" smtClean="0">
                <a:latin typeface="Tahoma" panose="020B0604030504040204" pitchFamily="34" charset="0"/>
                <a:ea typeface="Tahoma" panose="020B0604030504040204" pitchFamily="34" charset="0"/>
                <a:cs typeface="Tahoma" panose="020B0604030504040204" pitchFamily="34" charset="0"/>
              </a:rPr>
              <a:t>BB2E was effective as a basic Induction course</a:t>
            </a:r>
            <a:r>
              <a:rPr lang="en-US" sz="1600" i="1" dirty="0">
                <a:latin typeface="Tahoma" panose="020B0604030504040204" pitchFamily="34" charset="0"/>
                <a:ea typeface="Tahoma" panose="020B0604030504040204" pitchFamily="34" charset="0"/>
                <a:cs typeface="Tahoma" panose="020B0604030504040204" pitchFamily="34" charset="0"/>
              </a:rPr>
              <a:t>. </a:t>
            </a:r>
            <a:r>
              <a:rPr lang="en-US" sz="1600" i="1" dirty="0" smtClean="0">
                <a:latin typeface="Tahoma" panose="020B0604030504040204" pitchFamily="34" charset="0"/>
                <a:ea typeface="Tahoma" panose="020B0604030504040204" pitchFamily="34" charset="0"/>
                <a:cs typeface="Tahoma" panose="020B0604030504040204" pitchFamily="34" charset="0"/>
              </a:rPr>
              <a:t>Participants </a:t>
            </a:r>
            <a:r>
              <a:rPr lang="en-US" sz="1600" i="1" dirty="0">
                <a:latin typeface="Tahoma" panose="020B0604030504040204" pitchFamily="34" charset="0"/>
                <a:ea typeface="Tahoma" panose="020B0604030504040204" pitchFamily="34" charset="0"/>
                <a:cs typeface="Tahoma" panose="020B0604030504040204" pitchFamily="34" charset="0"/>
              </a:rPr>
              <a:t>gained both knowledge and skills as </a:t>
            </a:r>
            <a:r>
              <a:rPr lang="en-US" sz="1600" i="1" dirty="0" smtClean="0">
                <a:latin typeface="Tahoma" panose="020B0604030504040204" pitchFamily="34" charset="0"/>
                <a:ea typeface="Tahoma" panose="020B0604030504040204" pitchFamily="34" charset="0"/>
                <a:cs typeface="Tahoma" panose="020B0604030504040204" pitchFamily="34" charset="0"/>
              </a:rPr>
              <a:t>intended. Hence </a:t>
            </a:r>
            <a:r>
              <a:rPr lang="en-US" sz="1600" i="1" dirty="0">
                <a:latin typeface="Tahoma" panose="020B0604030504040204" pitchFamily="34" charset="0"/>
                <a:ea typeface="Tahoma" panose="020B0604030504040204" pitchFamily="34" charset="0"/>
                <a:cs typeface="Tahoma" panose="020B0604030504040204" pitchFamily="34" charset="0"/>
              </a:rPr>
              <a:t>i</a:t>
            </a:r>
            <a:r>
              <a:rPr lang="en-US" sz="1600" i="1" dirty="0" smtClean="0">
                <a:latin typeface="Tahoma" panose="020B0604030504040204" pitchFamily="34" charset="0"/>
                <a:ea typeface="Tahoma" panose="020B0604030504040204" pitchFamily="34" charset="0"/>
                <a:cs typeface="Tahoma" panose="020B0604030504040204" pitchFamily="34" charset="0"/>
              </a:rPr>
              <a:t>t was highly approved among users.</a:t>
            </a:r>
          </a:p>
          <a:p>
            <a:pPr marL="685800" lvl="1" eaLnBrk="1" hangingPunct="1">
              <a:spcBef>
                <a:spcPct val="20000"/>
              </a:spcBef>
              <a:buClr>
                <a:srgbClr val="006600"/>
              </a:buClr>
              <a:buSzPct val="60000"/>
              <a:buFont typeface="Wingdings" panose="05000000000000000000" pitchFamily="2" charset="2"/>
              <a:buChar char="q"/>
            </a:pPr>
            <a:endParaRPr lang="en-US" sz="16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600" i="1" dirty="0" smtClean="0">
                <a:latin typeface="Tahoma" panose="020B0604030504040204" pitchFamily="34" charset="0"/>
                <a:ea typeface="Tahoma" panose="020B0604030504040204" pitchFamily="34" charset="0"/>
                <a:cs typeface="Tahoma" panose="020B0604030504040204" pitchFamily="34" charset="0"/>
              </a:rPr>
              <a:t>The cost recovery model and associated procurement processes caused substantial delays in BB2E delivery. Departments viewed the course as expensive given they had to carry costs for logistics associated with organizing training including catering, transportation, accommodation etc.</a:t>
            </a:r>
          </a:p>
          <a:p>
            <a:pPr marL="685800" lvl="1" eaLnBrk="1" hangingPunct="1">
              <a:spcBef>
                <a:spcPct val="20000"/>
              </a:spcBef>
              <a:buClr>
                <a:srgbClr val="006600"/>
              </a:buClr>
              <a:buSzPct val="60000"/>
              <a:buFont typeface="Wingdings" panose="05000000000000000000" pitchFamily="2" charset="2"/>
              <a:buChar char="q"/>
            </a:pPr>
            <a:endParaRPr lang="en-US" sz="1200" i="1" dirty="0" smtClean="0">
              <a:latin typeface="Century Gothic" pitchFamily="34" charset="0"/>
              <a:ea typeface="+mn-ea"/>
            </a:endParaRPr>
          </a:p>
          <a:p>
            <a:pPr marL="400050" lvl="1" indent="0" eaLnBrk="1" hangingPunct="1">
              <a:spcBef>
                <a:spcPct val="20000"/>
              </a:spcBef>
              <a:buClr>
                <a:srgbClr val="006600"/>
              </a:buClr>
              <a:buSzPct val="60000"/>
            </a:pPr>
            <a:endParaRPr lang="en-US" sz="1600" i="1" dirty="0">
              <a:latin typeface="Century Gothic" pitchFamily="34" charset="0"/>
              <a:ea typeface="+mn-ea"/>
            </a:endParaRPr>
          </a:p>
          <a:p>
            <a:pPr marL="0" indent="0" eaLnBrk="1" hangingPunct="1">
              <a:spcBef>
                <a:spcPct val="20000"/>
              </a:spcBef>
              <a:buClr>
                <a:srgbClr val="006600"/>
              </a:buClr>
              <a:buSzPct val="60000"/>
            </a:pPr>
            <a:endParaRPr lang="en-ZA" sz="1600" i="1" dirty="0" smtClean="0">
              <a:latin typeface="Century Gothic" pitchFamily="34" charset="0"/>
              <a:ea typeface="+mn-ea"/>
            </a:endParaRPr>
          </a:p>
          <a:p>
            <a:pPr marL="0" indent="0" eaLnBrk="1" hangingPunct="1">
              <a:spcBef>
                <a:spcPct val="20000"/>
              </a:spcBef>
              <a:buClr>
                <a:srgbClr val="006600"/>
              </a:buClr>
              <a:buSzPct val="60000"/>
            </a:pPr>
            <a:endParaRPr lang="en-ZA" sz="1600" i="1" dirty="0" smtClean="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285750" indent="-285750" eaLnBrk="1" hangingPunct="1">
              <a:spcBef>
                <a:spcPct val="20000"/>
              </a:spcBef>
              <a:buClr>
                <a:srgbClr val="006600"/>
              </a:buClr>
              <a:buSzPct val="60000"/>
              <a:buFont typeface="Wingdings" panose="05000000000000000000" pitchFamily="2" charset="2"/>
              <a:buChar char="Ø"/>
            </a:pPr>
            <a:endParaRPr lang="en-ZA" sz="1600" i="1" dirty="0" smtClean="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0" indent="6350" eaLnBrk="1" hangingPunct="1">
              <a:buClr>
                <a:srgbClr val="006600"/>
              </a:buClr>
              <a:buSzPct val="60000"/>
              <a:buFont typeface="Wingdings" panose="05000000000000000000" pitchFamily="2" charset="2"/>
              <a:buChar char="v"/>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7" name="Title 3"/>
          <p:cNvSpPr>
            <a:spLocks noGrp="1"/>
          </p:cNvSpPr>
          <p:nvPr>
            <p:ph type="title"/>
          </p:nvPr>
        </p:nvSpPr>
        <p:spPr>
          <a:xfrm>
            <a:off x="7794" y="172932"/>
            <a:ext cx="9144000" cy="800708"/>
          </a:xfrm>
        </p:spPr>
        <p:txBody>
          <a:bodyPr>
            <a:noAutofit/>
          </a:bodyPr>
          <a:lstStyle/>
          <a:p>
            <a: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E</a:t>
            </a:r>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valuation of the BB2E</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1805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17</a:t>
            </a:fld>
            <a:endParaRPr lang="en-ZA" dirty="0">
              <a:solidFill>
                <a:prstClr val="black">
                  <a:tint val="75000"/>
                </a:prstClr>
              </a:solidFill>
            </a:endParaRPr>
          </a:p>
        </p:txBody>
      </p:sp>
      <p:sp>
        <p:nvSpPr>
          <p:cNvPr id="5" name="Subtitle 2"/>
          <p:cNvSpPr txBox="1">
            <a:spLocks/>
          </p:cNvSpPr>
          <p:nvPr/>
        </p:nvSpPr>
        <p:spPr bwMode="auto">
          <a:xfrm>
            <a:off x="323528" y="1052736"/>
            <a:ext cx="820891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685800" lvl="1" eaLnBrk="1" hangingPunct="1">
              <a:spcBef>
                <a:spcPct val="20000"/>
              </a:spcBef>
              <a:buClr>
                <a:srgbClr val="006600"/>
              </a:buClr>
              <a:buSzPct val="60000"/>
              <a:buFont typeface="Wingdings" panose="05000000000000000000" pitchFamily="2" charset="2"/>
              <a:buChar char="q"/>
            </a:pPr>
            <a:endParaRPr lang="en-US" sz="1200" i="1" dirty="0" smtClean="0">
              <a:latin typeface="Century Gothic" pitchFamily="34" charset="0"/>
              <a:ea typeface="+mn-ea"/>
            </a:endParaRPr>
          </a:p>
          <a:p>
            <a:pPr marL="685800" lvl="1" eaLnBrk="1" hangingPunct="1">
              <a:spcBef>
                <a:spcPct val="20000"/>
              </a:spcBef>
              <a:buClr>
                <a:srgbClr val="006600"/>
              </a:buClr>
              <a:buSzPct val="60000"/>
              <a:buFont typeface="Wingdings" panose="05000000000000000000" pitchFamily="2" charset="2"/>
              <a:buChar char="q"/>
            </a:pPr>
            <a:r>
              <a:rPr lang="en-US" sz="1600" i="1" dirty="0" smtClean="0">
                <a:latin typeface="Tahoma" panose="020B0604030504040204" pitchFamily="34" charset="0"/>
                <a:ea typeface="Tahoma" panose="020B0604030504040204" pitchFamily="34" charset="0"/>
                <a:cs typeface="Tahoma" panose="020B0604030504040204" pitchFamily="34" charset="0"/>
              </a:rPr>
              <a:t>BB2E achieved high scores for knowledge and skills but relatively low for impact on the employability status or income of past participants.</a:t>
            </a:r>
          </a:p>
          <a:p>
            <a:pPr marL="685800" lvl="1" eaLnBrk="1" hangingPunct="1">
              <a:spcBef>
                <a:spcPct val="20000"/>
              </a:spcBef>
              <a:buClr>
                <a:srgbClr val="006600"/>
              </a:buClr>
              <a:buSzPct val="60000"/>
              <a:buFont typeface="Wingdings" panose="05000000000000000000" pitchFamily="2" charset="2"/>
              <a:buChar char="q"/>
            </a:pPr>
            <a:endParaRPr lang="en-US" sz="16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600" i="1" dirty="0" smtClean="0">
                <a:latin typeface="Tahoma" panose="020B0604030504040204" pitchFamily="34" charset="0"/>
                <a:ea typeface="Tahoma" panose="020B0604030504040204" pitchFamily="34" charset="0"/>
                <a:cs typeface="Tahoma" panose="020B0604030504040204" pitchFamily="34" charset="0"/>
              </a:rPr>
              <a:t>In short to medium term the need for a sustainable Induction course such as BB2E remains, including for </a:t>
            </a:r>
            <a:r>
              <a:rPr lang="en-US" sz="1600" i="1" dirty="0" err="1" smtClean="0">
                <a:latin typeface="Tahoma" panose="020B0604030504040204" pitchFamily="34" charset="0"/>
                <a:ea typeface="Tahoma" panose="020B0604030504040204" pitchFamily="34" charset="0"/>
                <a:cs typeface="Tahoma" panose="020B0604030504040204" pitchFamily="34" charset="0"/>
              </a:rPr>
              <a:t>programmes</a:t>
            </a:r>
            <a:r>
              <a:rPr lang="en-US" sz="1600" i="1" dirty="0" smtClean="0">
                <a:latin typeface="Tahoma" panose="020B0604030504040204" pitchFamily="34" charset="0"/>
                <a:ea typeface="Tahoma" panose="020B0604030504040204" pitchFamily="34" charset="0"/>
                <a:cs typeface="Tahoma" panose="020B0604030504040204" pitchFamily="34" charset="0"/>
              </a:rPr>
              <a:t> such as the Graduate Recruitment Scheme.</a:t>
            </a:r>
          </a:p>
          <a:p>
            <a:pPr marL="685800" lvl="1" eaLnBrk="1" hangingPunct="1">
              <a:spcBef>
                <a:spcPct val="20000"/>
              </a:spcBef>
              <a:buClr>
                <a:srgbClr val="006600"/>
              </a:buClr>
              <a:buSzPct val="60000"/>
              <a:buFont typeface="Wingdings" panose="05000000000000000000" pitchFamily="2" charset="2"/>
              <a:buChar char="q"/>
            </a:pPr>
            <a:endParaRPr lang="en-US" sz="1600" i="1" dirty="0" smtClean="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Ø"/>
            </a:pPr>
            <a:r>
              <a:rPr lang="en-US" sz="1600" i="1" dirty="0">
                <a:latin typeface="Tahoma" panose="020B0604030504040204" pitchFamily="34" charset="0"/>
                <a:ea typeface="Tahoma" panose="020B0604030504040204" pitchFamily="34" charset="0"/>
                <a:cs typeface="Tahoma" panose="020B0604030504040204" pitchFamily="34" charset="0"/>
              </a:rPr>
              <a:t>The report has made some recommendations. We are using </a:t>
            </a:r>
            <a:r>
              <a:rPr lang="en-US" sz="1600" i="1" dirty="0" smtClean="0">
                <a:latin typeface="Tahoma" panose="020B0604030504040204" pitchFamily="34" charset="0"/>
                <a:ea typeface="Tahoma" panose="020B0604030504040204" pitchFamily="34" charset="0"/>
                <a:cs typeface="Tahoma" panose="020B0604030504040204" pitchFamily="34" charset="0"/>
              </a:rPr>
              <a:t>these recommendations together with other </a:t>
            </a:r>
            <a:r>
              <a:rPr lang="en-US" sz="1600" i="1" dirty="0">
                <a:latin typeface="Tahoma" panose="020B0604030504040204" pitchFamily="34" charset="0"/>
                <a:ea typeface="Tahoma" panose="020B0604030504040204" pitchFamily="34" charset="0"/>
                <a:cs typeface="Tahoma" panose="020B0604030504040204" pitchFamily="34" charset="0"/>
              </a:rPr>
              <a:t>feedback </a:t>
            </a:r>
            <a:r>
              <a:rPr lang="en-US" sz="1600" i="1" dirty="0" smtClean="0">
                <a:latin typeface="Tahoma" panose="020B0604030504040204" pitchFamily="34" charset="0"/>
                <a:ea typeface="Tahoma" panose="020B0604030504040204" pitchFamily="34" charset="0"/>
                <a:cs typeface="Tahoma" panose="020B0604030504040204" pitchFamily="34" charset="0"/>
              </a:rPr>
              <a:t>received </a:t>
            </a:r>
            <a:r>
              <a:rPr lang="en-US" sz="1600" i="1" dirty="0">
                <a:latin typeface="Tahoma" panose="020B0604030504040204" pitchFamily="34" charset="0"/>
                <a:ea typeface="Tahoma" panose="020B0604030504040204" pitchFamily="34" charset="0"/>
                <a:cs typeface="Tahoma" panose="020B0604030504040204" pitchFamily="34" charset="0"/>
              </a:rPr>
              <a:t>from other authorities including </a:t>
            </a:r>
            <a:r>
              <a:rPr lang="en-US" sz="1600" i="1" dirty="0" smtClean="0">
                <a:latin typeface="Tahoma" panose="020B0604030504040204" pitchFamily="34" charset="0"/>
                <a:ea typeface="Tahoma" panose="020B0604030504040204" pitchFamily="34" charset="0"/>
                <a:cs typeface="Tahoma" panose="020B0604030504040204" pitchFamily="34" charset="0"/>
              </a:rPr>
              <a:t> the Portfolio Committee and </a:t>
            </a:r>
            <a:r>
              <a:rPr lang="en-US" sz="1600" i="1" dirty="0">
                <a:latin typeface="Tahoma" panose="020B0604030504040204" pitchFamily="34" charset="0"/>
                <a:ea typeface="Tahoma" panose="020B0604030504040204" pitchFamily="34" charset="0"/>
                <a:cs typeface="Tahoma" panose="020B0604030504040204" pitchFamily="34" charset="0"/>
              </a:rPr>
              <a:t>the Ministry </a:t>
            </a:r>
            <a:r>
              <a:rPr lang="en-US" sz="1600" i="1" dirty="0" smtClean="0">
                <a:latin typeface="Tahoma" panose="020B0604030504040204" pitchFamily="34" charset="0"/>
                <a:ea typeface="Tahoma" panose="020B0604030504040204" pitchFamily="34" charset="0"/>
                <a:cs typeface="Tahoma" panose="020B0604030504040204" pitchFamily="34" charset="0"/>
              </a:rPr>
              <a:t>for </a:t>
            </a:r>
            <a:r>
              <a:rPr lang="en-US" sz="1600" i="1" dirty="0">
                <a:latin typeface="Tahoma" panose="020B0604030504040204" pitchFamily="34" charset="0"/>
                <a:ea typeface="Tahoma" panose="020B0604030504040204" pitchFamily="34" charset="0"/>
                <a:cs typeface="Tahoma" panose="020B0604030504040204" pitchFamily="34" charset="0"/>
              </a:rPr>
              <a:t>Public Service and Administration to reposition and expand the work that the NSG is doing in youth training and development</a:t>
            </a:r>
          </a:p>
          <a:p>
            <a:pPr marL="400050" lvl="1" indent="0" eaLnBrk="1" hangingPunct="1">
              <a:spcBef>
                <a:spcPct val="20000"/>
              </a:spcBef>
              <a:buClr>
                <a:srgbClr val="006600"/>
              </a:buClr>
              <a:buSzPct val="60000"/>
            </a:pPr>
            <a:endParaRPr lang="en-US" sz="1600" i="1" dirty="0">
              <a:latin typeface="Century Gothic" pitchFamily="34" charset="0"/>
              <a:ea typeface="+mn-ea"/>
            </a:endParaRPr>
          </a:p>
          <a:p>
            <a:pPr marL="0" indent="0" eaLnBrk="1" hangingPunct="1">
              <a:spcBef>
                <a:spcPct val="20000"/>
              </a:spcBef>
              <a:buClr>
                <a:srgbClr val="006600"/>
              </a:buClr>
              <a:buSzPct val="60000"/>
            </a:pPr>
            <a:endParaRPr lang="en-ZA" sz="1600" i="1" dirty="0" smtClean="0">
              <a:latin typeface="Century Gothic" pitchFamily="34" charset="0"/>
              <a:ea typeface="+mn-ea"/>
            </a:endParaRPr>
          </a:p>
          <a:p>
            <a:pPr marL="0" indent="0" eaLnBrk="1" hangingPunct="1">
              <a:spcBef>
                <a:spcPct val="20000"/>
              </a:spcBef>
              <a:buClr>
                <a:srgbClr val="006600"/>
              </a:buClr>
              <a:buSzPct val="60000"/>
            </a:pPr>
            <a:endParaRPr lang="en-ZA" sz="1600" i="1" dirty="0" smtClean="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285750" indent="-285750" eaLnBrk="1" hangingPunct="1">
              <a:spcBef>
                <a:spcPct val="20000"/>
              </a:spcBef>
              <a:buClr>
                <a:srgbClr val="006600"/>
              </a:buClr>
              <a:buSzPct val="60000"/>
              <a:buFont typeface="Wingdings" panose="05000000000000000000" pitchFamily="2" charset="2"/>
              <a:buChar char="Ø"/>
            </a:pPr>
            <a:endParaRPr lang="en-ZA" sz="1600" i="1" dirty="0" smtClean="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0" indent="6350" eaLnBrk="1" hangingPunct="1">
              <a:buClr>
                <a:srgbClr val="006600"/>
              </a:buClr>
              <a:buSzPct val="60000"/>
              <a:buFont typeface="Wingdings" panose="05000000000000000000" pitchFamily="2" charset="2"/>
              <a:buChar char="v"/>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7" name="Title 3"/>
          <p:cNvSpPr>
            <a:spLocks noGrp="1"/>
          </p:cNvSpPr>
          <p:nvPr>
            <p:ph type="title"/>
          </p:nvPr>
        </p:nvSpPr>
        <p:spPr>
          <a:xfrm>
            <a:off x="7794" y="172932"/>
            <a:ext cx="9144000" cy="800708"/>
          </a:xfrm>
        </p:spPr>
        <p:txBody>
          <a:bodyPr>
            <a:no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Evaluation of the BB2E</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680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18</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323528" y="1340768"/>
            <a:ext cx="8208912"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285750" eaLnBrk="1" hangingPunct="1">
              <a:spcBef>
                <a:spcPct val="20000"/>
              </a:spcBef>
              <a:buClr>
                <a:srgbClr val="006600"/>
              </a:buClr>
              <a:buSzPct val="60000"/>
              <a:buFont typeface="Wingdings" panose="05000000000000000000" pitchFamily="2" charset="2"/>
              <a:buChar char="q"/>
            </a:pPr>
            <a:r>
              <a:rPr lang="en-US" sz="1600" dirty="0" smtClean="0">
                <a:latin typeface="Tahoma" panose="020B0604030504040204" pitchFamily="34" charset="0"/>
                <a:ea typeface="Tahoma" panose="020B0604030504040204" pitchFamily="34" charset="0"/>
                <a:cs typeface="Tahoma" panose="020B0604030504040204" pitchFamily="34" charset="0"/>
              </a:rPr>
              <a:t>In 2019, the NSG received an allocation of R10m to rollout what have been identified as Mandatory programmes. </a:t>
            </a:r>
          </a:p>
          <a:p>
            <a:pPr marL="285750" eaLnBrk="1" hangingPunct="1">
              <a:spcBef>
                <a:spcPct val="20000"/>
              </a:spcBef>
              <a:buClr>
                <a:srgbClr val="006600"/>
              </a:buClr>
              <a:buSzPct val="60000"/>
              <a:buFont typeface="Wingdings" panose="05000000000000000000" pitchFamily="2" charset="2"/>
              <a:buChar char="q"/>
            </a:pP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285750" eaLnBrk="1" hangingPunct="1">
              <a:spcBef>
                <a:spcPct val="20000"/>
              </a:spcBef>
              <a:buClr>
                <a:srgbClr val="006600"/>
              </a:buClr>
              <a:buSzPct val="60000"/>
              <a:buFont typeface="Wingdings" panose="05000000000000000000" pitchFamily="2" charset="2"/>
              <a:buChar char="q"/>
            </a:pPr>
            <a:r>
              <a:rPr lang="en-ZA" sz="1600" dirty="0" smtClean="0">
                <a:latin typeface="Tahoma" panose="020B0604030504040204" pitchFamily="34" charset="0"/>
                <a:ea typeface="Tahoma" panose="020B0604030504040204" pitchFamily="34" charset="0"/>
                <a:cs typeface="Tahoma" panose="020B0604030504040204" pitchFamily="34" charset="0"/>
              </a:rPr>
              <a:t>One of the programmes is the Orientation and Support to the Graduate Recruitment Scheme. A target of 700 was set for young people to be trained in 2019/20.</a:t>
            </a:r>
          </a:p>
          <a:p>
            <a:pPr marL="285750" eaLnBrk="1" hangingPunct="1">
              <a:spcBef>
                <a:spcPct val="20000"/>
              </a:spcBef>
              <a:buClr>
                <a:srgbClr val="006600"/>
              </a:buClr>
              <a:buSzPct val="60000"/>
              <a:buFont typeface="Wingdings" panose="05000000000000000000" pitchFamily="2" charset="2"/>
              <a:buChar char="q"/>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marL="285750" eaLnBrk="1" hangingPunct="1">
              <a:spcBef>
                <a:spcPct val="20000"/>
              </a:spcBef>
              <a:buClr>
                <a:srgbClr val="006600"/>
              </a:buClr>
              <a:buSzPct val="60000"/>
              <a:buFont typeface="Wingdings" panose="05000000000000000000" pitchFamily="2" charset="2"/>
              <a:buChar char="q"/>
            </a:pPr>
            <a:r>
              <a:rPr lang="en-ZA" sz="1600" dirty="0" smtClean="0">
                <a:latin typeface="Tahoma" panose="020B0604030504040204" pitchFamily="34" charset="0"/>
                <a:ea typeface="Tahoma" panose="020B0604030504040204" pitchFamily="34" charset="0"/>
                <a:cs typeface="Tahoma" panose="020B0604030504040204" pitchFamily="34" charset="0"/>
              </a:rPr>
              <a:t>In March 2020 the NSG trained 363 unemployed graduates (not in internships) in the North West as a pilot for the new programme. Sessions for the remaining number were postponed due to </a:t>
            </a:r>
            <a:r>
              <a:rPr lang="en-ZA" sz="1600" dirty="0" err="1" smtClean="0">
                <a:latin typeface="Tahoma" panose="020B0604030504040204" pitchFamily="34" charset="0"/>
                <a:ea typeface="Tahoma" panose="020B0604030504040204" pitchFamily="34" charset="0"/>
                <a:cs typeface="Tahoma" panose="020B0604030504040204" pitchFamily="34" charset="0"/>
              </a:rPr>
              <a:t>Covid</a:t>
            </a:r>
            <a:r>
              <a:rPr lang="en-ZA" sz="1600" dirty="0" smtClean="0">
                <a:latin typeface="Tahoma" panose="020B0604030504040204" pitchFamily="34" charset="0"/>
                <a:ea typeface="Tahoma" panose="020B0604030504040204" pitchFamily="34" charset="0"/>
                <a:cs typeface="Tahoma" panose="020B0604030504040204" pitchFamily="34" charset="0"/>
              </a:rPr>
              <a:t> 19, and the declaration of the National </a:t>
            </a:r>
            <a:r>
              <a:rPr lang="en-ZA" sz="1600" dirty="0">
                <a:latin typeface="Tahoma" panose="020B0604030504040204" pitchFamily="34" charset="0"/>
                <a:ea typeface="Tahoma" panose="020B0604030504040204" pitchFamily="34" charset="0"/>
                <a:cs typeface="Tahoma" panose="020B0604030504040204" pitchFamily="34" charset="0"/>
              </a:rPr>
              <a:t>S</a:t>
            </a:r>
            <a:r>
              <a:rPr lang="en-ZA" sz="1600" dirty="0" smtClean="0">
                <a:latin typeface="Tahoma" panose="020B0604030504040204" pitchFamily="34" charset="0"/>
                <a:ea typeface="Tahoma" panose="020B0604030504040204" pitchFamily="34" charset="0"/>
                <a:cs typeface="Tahoma" panose="020B0604030504040204" pitchFamily="34" charset="0"/>
              </a:rPr>
              <a:t>tate of Disaster</a:t>
            </a:r>
            <a:r>
              <a:rPr lang="en-ZA" sz="1600" dirty="0">
                <a:latin typeface="Tahoma" panose="020B0604030504040204" pitchFamily="34" charset="0"/>
                <a:ea typeface="Tahoma" panose="020B0604030504040204" pitchFamily="34" charset="0"/>
                <a:cs typeface="Tahoma" panose="020B0604030504040204" pitchFamily="34" charset="0"/>
              </a:rPr>
              <a:t> </a:t>
            </a:r>
            <a:r>
              <a:rPr lang="en-ZA" sz="1600" dirty="0" smtClean="0">
                <a:latin typeface="Tahoma" panose="020B0604030504040204" pitchFamily="34" charset="0"/>
                <a:ea typeface="Tahoma" panose="020B0604030504040204" pitchFamily="34" charset="0"/>
                <a:cs typeface="Tahoma" panose="020B0604030504040204" pitchFamily="34" charset="0"/>
              </a:rPr>
              <a:t>by the President. The target could otherwise have been achieved. </a:t>
            </a:r>
          </a:p>
          <a:p>
            <a:pPr marL="285750" eaLnBrk="1" hangingPunct="1">
              <a:spcBef>
                <a:spcPct val="20000"/>
              </a:spcBef>
              <a:buClr>
                <a:srgbClr val="006600"/>
              </a:buClr>
              <a:buSzPct val="60000"/>
              <a:buFont typeface="Wingdings" panose="05000000000000000000" pitchFamily="2" charset="2"/>
              <a:buChar char="q"/>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marL="285750" eaLnBrk="1" hangingPunct="1">
              <a:spcBef>
                <a:spcPct val="20000"/>
              </a:spcBef>
              <a:buClr>
                <a:srgbClr val="006600"/>
              </a:buClr>
              <a:buSzPct val="60000"/>
              <a:buFont typeface="Wingdings" panose="05000000000000000000" pitchFamily="2" charset="2"/>
              <a:buChar char="q"/>
            </a:pPr>
            <a:r>
              <a:rPr lang="en-ZA" sz="1600" dirty="0" smtClean="0">
                <a:latin typeface="Tahoma" panose="020B0604030504040204" pitchFamily="34" charset="0"/>
                <a:ea typeface="Tahoma" panose="020B0604030504040204" pitchFamily="34" charset="0"/>
                <a:cs typeface="Tahoma" panose="020B0604030504040204" pitchFamily="34" charset="0"/>
              </a:rPr>
              <a:t>A database with contact details of the participants was developed and kept with an intention to monitor and track their progress. The orientation was not only about the public service put also about basics of entrepreneurship. </a:t>
            </a:r>
          </a:p>
          <a:p>
            <a:pPr marL="285750" eaLnBrk="1" hangingPunct="1">
              <a:spcBef>
                <a:spcPct val="20000"/>
              </a:spcBef>
              <a:buClr>
                <a:srgbClr val="006600"/>
              </a:buClr>
              <a:buSzPct val="60000"/>
              <a:buFont typeface="Wingdings" panose="05000000000000000000" pitchFamily="2" charset="2"/>
              <a:buChar char="q"/>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marL="285750" eaLnBrk="1" hangingPunct="1">
              <a:spcBef>
                <a:spcPct val="20000"/>
              </a:spcBef>
              <a:buClr>
                <a:srgbClr val="006600"/>
              </a:buClr>
              <a:buSzPct val="60000"/>
              <a:buFont typeface="Wingdings" panose="05000000000000000000" pitchFamily="2" charset="2"/>
              <a:buChar char="q"/>
            </a:pPr>
            <a:endParaRPr lang="en-ZA" sz="1600" dirty="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0" indent="6350" eaLnBrk="1" hangingPunct="1">
              <a:spcBef>
                <a:spcPct val="20000"/>
              </a:spcBef>
              <a:buClr>
                <a:srgbClr val="006600"/>
              </a:buClr>
              <a:buSzPct val="60000"/>
              <a:buFont typeface="Wingdings" pitchFamily="2" charset="2"/>
              <a:buChar char="v"/>
            </a:pPr>
            <a:endParaRPr lang="en-ZA" i="1" dirty="0">
              <a:latin typeface="Century Gothic" pitchFamily="34" charset="0"/>
              <a:ea typeface="+mn-ea"/>
            </a:endParaRPr>
          </a:p>
          <a:p>
            <a:pPr marL="0" indent="6350" eaLnBrk="1" hangingPunct="1">
              <a:buClr>
                <a:srgbClr val="006600"/>
              </a:buClr>
              <a:buSzPct val="60000"/>
              <a:buFont typeface="Wingdings" panose="05000000000000000000" pitchFamily="2" charset="2"/>
              <a:buChar char="v"/>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6" name="Title 3"/>
          <p:cNvSpPr>
            <a:spLocks noGrp="1"/>
          </p:cNvSpPr>
          <p:nvPr>
            <p:ph type="title"/>
          </p:nvPr>
        </p:nvSpPr>
        <p:spPr>
          <a:xfrm>
            <a:off x="7794" y="172932"/>
            <a:ext cx="9144000" cy="800708"/>
          </a:xfrm>
        </p:spPr>
        <p:txBody>
          <a:bodyPr>
            <a:noAutofit/>
          </a:bodyPr>
          <a:lstStyle/>
          <a:p>
            <a: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Orientation to the Graduate Recruitment Scheme</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5038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19</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323528" y="1052736"/>
            <a:ext cx="820891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eaLnBrk="1" hangingPunct="1">
              <a:spcBef>
                <a:spcPct val="20000"/>
              </a:spcBef>
              <a:buClr>
                <a:srgbClr val="006600"/>
              </a:buClr>
              <a:buSzPct val="60000"/>
            </a:pPr>
            <a:endParaRPr lang="en-ZA" sz="1600" dirty="0">
              <a:latin typeface="Century Gothic" pitchFamily="34" charset="0"/>
              <a:ea typeface="+mn-ea"/>
            </a:endParaRPr>
          </a:p>
          <a:p>
            <a:pPr marL="285750" eaLnBrk="1" hangingPunct="1">
              <a:spcBef>
                <a:spcPct val="20000"/>
              </a:spcBef>
              <a:buClr>
                <a:srgbClr val="006600"/>
              </a:buClr>
              <a:buSzPct val="60000"/>
              <a:buFont typeface="Wingdings" panose="05000000000000000000" pitchFamily="2" charset="2"/>
              <a:buChar char="q"/>
            </a:pPr>
            <a:r>
              <a:rPr lang="en-ZA" sz="1600" dirty="0" smtClean="0">
                <a:latin typeface="Tahoma" panose="020B0604030504040204" pitchFamily="34" charset="0"/>
                <a:ea typeface="Tahoma" panose="020B0604030504040204" pitchFamily="34" charset="0"/>
                <a:cs typeface="Tahoma" panose="020B0604030504040204" pitchFamily="34" charset="0"/>
              </a:rPr>
              <a:t>Whereas BB2E was offered over 5 days through face to face contact sessions, the NSG is finalising a new programme which will be offered to the new cohort of unemployed graduates recruited to participate in various programmes of government including Cadet, Graduate Schemes and Internships.</a:t>
            </a:r>
          </a:p>
          <a:p>
            <a:pPr marL="285750" eaLnBrk="1" hangingPunct="1">
              <a:spcBef>
                <a:spcPct val="20000"/>
              </a:spcBef>
              <a:buClr>
                <a:srgbClr val="006600"/>
              </a:buClr>
              <a:buSzPct val="60000"/>
              <a:buFont typeface="Wingdings" panose="05000000000000000000" pitchFamily="2" charset="2"/>
              <a:buChar char="q"/>
            </a:pPr>
            <a:endParaRPr lang="en-ZA" sz="1600" dirty="0">
              <a:latin typeface="Tahoma" panose="020B0604030504040204" pitchFamily="34" charset="0"/>
              <a:ea typeface="Tahoma" panose="020B0604030504040204" pitchFamily="34" charset="0"/>
              <a:cs typeface="Tahoma" panose="020B0604030504040204" pitchFamily="34" charset="0"/>
            </a:endParaRPr>
          </a:p>
          <a:p>
            <a:pPr marL="285750" eaLnBrk="1" hangingPunct="1">
              <a:spcBef>
                <a:spcPct val="20000"/>
              </a:spcBef>
              <a:buClr>
                <a:srgbClr val="006600"/>
              </a:buClr>
              <a:buSzPct val="60000"/>
              <a:buFont typeface="Wingdings" panose="05000000000000000000" pitchFamily="2" charset="2"/>
              <a:buChar char="q"/>
            </a:pPr>
            <a:r>
              <a:rPr lang="en-ZA" sz="1600" dirty="0" smtClean="0">
                <a:latin typeface="Tahoma" panose="020B0604030504040204" pitchFamily="34" charset="0"/>
                <a:ea typeface="Tahoma" panose="020B0604030504040204" pitchFamily="34" charset="0"/>
                <a:cs typeface="Tahoma" panose="020B0604030504040204" pitchFamily="34" charset="0"/>
              </a:rPr>
              <a:t>The programme is designed to be offered over 18 months in line with extension of internship to 2 years. Enrolment into the programme will be per module so that participants may be able to exit as and when their circumstances change. The programme is captured below.</a:t>
            </a:r>
          </a:p>
          <a:p>
            <a:pPr marL="285750" eaLnBrk="1" hangingPunct="1">
              <a:spcBef>
                <a:spcPct val="20000"/>
              </a:spcBef>
              <a:buClr>
                <a:srgbClr val="006600"/>
              </a:buClr>
              <a:buSzPct val="60000"/>
              <a:buFont typeface="Wingdings" panose="05000000000000000000" pitchFamily="2" charset="2"/>
              <a:buChar char="q"/>
            </a:pPr>
            <a:endParaRPr lang="en-ZA" sz="1600" dirty="0" smtClean="0">
              <a:latin typeface="Century Gothic" pitchFamily="34" charset="0"/>
              <a:ea typeface="+mn-ea"/>
            </a:endParaRPr>
          </a:p>
          <a:p>
            <a:pPr marL="285750" eaLnBrk="1" hangingPunct="1">
              <a:spcBef>
                <a:spcPct val="20000"/>
              </a:spcBef>
              <a:buClr>
                <a:srgbClr val="006600"/>
              </a:buClr>
              <a:buSzPct val="60000"/>
              <a:buFont typeface="Wingdings" panose="05000000000000000000" pitchFamily="2" charset="2"/>
              <a:buChar char="q"/>
            </a:pPr>
            <a:endParaRPr lang="en-ZA" sz="1600" dirty="0">
              <a:latin typeface="Century Gothic" pitchFamily="34" charset="0"/>
              <a:ea typeface="+mn-ea"/>
            </a:endParaRPr>
          </a:p>
          <a:p>
            <a:pPr marL="0" indent="0" eaLnBrk="1" hangingPunct="1">
              <a:spcBef>
                <a:spcPct val="20000"/>
              </a:spcBef>
              <a:buClr>
                <a:srgbClr val="006600"/>
              </a:buClr>
              <a:buSzPct val="60000"/>
            </a:pPr>
            <a:endParaRPr lang="en-ZA" sz="1600" dirty="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0" indent="6350" eaLnBrk="1" hangingPunct="1">
              <a:spcBef>
                <a:spcPct val="20000"/>
              </a:spcBef>
              <a:buClr>
                <a:srgbClr val="006600"/>
              </a:buClr>
              <a:buSzPct val="60000"/>
              <a:buFont typeface="Wingdings" pitchFamily="2" charset="2"/>
              <a:buChar char="v"/>
            </a:pPr>
            <a:endParaRPr lang="en-ZA" i="1" dirty="0">
              <a:latin typeface="Century Gothic" pitchFamily="34" charset="0"/>
              <a:ea typeface="+mn-ea"/>
            </a:endParaRPr>
          </a:p>
          <a:p>
            <a:pPr marL="0" indent="6350" eaLnBrk="1" hangingPunct="1">
              <a:buClr>
                <a:srgbClr val="006600"/>
              </a:buClr>
              <a:buSzPct val="60000"/>
              <a:buFont typeface="Wingdings" panose="05000000000000000000" pitchFamily="2" charset="2"/>
              <a:buChar char="v"/>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6" name="Title 3"/>
          <p:cNvSpPr>
            <a:spLocks noGrp="1"/>
          </p:cNvSpPr>
          <p:nvPr>
            <p:ph type="title"/>
          </p:nvPr>
        </p:nvSpPr>
        <p:spPr>
          <a:xfrm>
            <a:off x="7794" y="172932"/>
            <a:ext cx="9144000" cy="800708"/>
          </a:xfrm>
        </p:spPr>
        <p:txBody>
          <a:bodyPr>
            <a:noAutofit/>
          </a:bodyPr>
          <a:lstStyle/>
          <a:p>
            <a: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The Youth/Cadet Orientation and Training Programme</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369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454"/>
            <a:ext cx="8229600" cy="708465"/>
          </a:xfrm>
        </p:spPr>
        <p:txBody>
          <a:bodyPr>
            <a:norm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Purpose</a:t>
            </a:r>
            <a:endParaRPr lang="en-ZA" sz="28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242997"/>
            <a:ext cx="8435280" cy="1753956"/>
          </a:xfrm>
        </p:spPr>
        <p:txBody>
          <a:bodyPr>
            <a:normAutofit/>
          </a:bodyPr>
          <a:lstStyle/>
          <a:p>
            <a:pPr>
              <a:buClr>
                <a:schemeClr val="bg1">
                  <a:lumMod val="50000"/>
                </a:schemeClr>
              </a:buClr>
              <a:buSzPct val="80000"/>
            </a:pPr>
            <a:endParaRPr lang="en-ZA" sz="2000" dirty="0" smtClean="0">
              <a:latin typeface="Tahoma" panose="020B0604030504040204" pitchFamily="34" charset="0"/>
              <a:ea typeface="Tahoma" panose="020B0604030504040204" pitchFamily="34" charset="0"/>
              <a:cs typeface="Tahoma" panose="020B0604030504040204" pitchFamily="34" charset="0"/>
            </a:endParaRPr>
          </a:p>
          <a:p>
            <a:pPr>
              <a:buClr>
                <a:schemeClr val="bg1">
                  <a:lumMod val="50000"/>
                </a:schemeClr>
              </a:buClr>
              <a:buSzPct val="80000"/>
            </a:pPr>
            <a:endParaRPr lang="en-ZA" sz="2000" dirty="0">
              <a:latin typeface="Tahoma" panose="020B0604030504040204" pitchFamily="34" charset="0"/>
              <a:ea typeface="Tahoma" panose="020B0604030504040204" pitchFamily="34" charset="0"/>
              <a:cs typeface="Tahoma" panose="020B0604030504040204" pitchFamily="34" charset="0"/>
            </a:endParaRPr>
          </a:p>
          <a:p>
            <a:pPr>
              <a:buClr>
                <a:schemeClr val="bg1">
                  <a:lumMod val="50000"/>
                </a:schemeClr>
              </a:buClr>
              <a:buSzPct val="80000"/>
            </a:pPr>
            <a:r>
              <a:rPr lang="en-ZA" sz="2000" dirty="0" smtClean="0">
                <a:latin typeface="Tahoma" panose="020B0604030504040204" pitchFamily="34" charset="0"/>
                <a:ea typeface="Tahoma" panose="020B0604030504040204" pitchFamily="34" charset="0"/>
                <a:cs typeface="Tahoma" panose="020B0604030504040204" pitchFamily="34" charset="0"/>
              </a:rPr>
              <a:t>The overall purpose of this presentation is to provide a briefing on </a:t>
            </a:r>
            <a:r>
              <a:rPr lang="en-US" sz="2000" dirty="0" smtClean="0">
                <a:latin typeface="Tahoma" panose="020B0604030504040204" pitchFamily="34" charset="0"/>
                <a:ea typeface="Tahoma" panose="020B0604030504040204" pitchFamily="34" charset="0"/>
                <a:cs typeface="Tahoma" panose="020B0604030504040204" pitchFamily="34" charset="0"/>
              </a:rPr>
              <a:t>unemployed </a:t>
            </a:r>
            <a:r>
              <a:rPr lang="en-US" sz="2000" dirty="0">
                <a:latin typeface="Tahoma" panose="020B0604030504040204" pitchFamily="34" charset="0"/>
                <a:ea typeface="Tahoma" panose="020B0604030504040204" pitchFamily="34" charset="0"/>
                <a:cs typeface="Tahoma" panose="020B0604030504040204" pitchFamily="34" charset="0"/>
              </a:rPr>
              <a:t>graduates and internships undergoing Public Service orientation</a:t>
            </a:r>
            <a:r>
              <a:rPr lang="en-ZA" sz="2000" dirty="0" smtClean="0">
                <a:latin typeface="Tahoma" panose="020B0604030504040204" pitchFamily="34" charset="0"/>
                <a:ea typeface="Tahoma" panose="020B0604030504040204" pitchFamily="34" charset="0"/>
                <a:cs typeface="Tahoma" panose="020B0604030504040204" pitchFamily="34" charset="0"/>
              </a:rPr>
              <a:t> offered by the National School of Government (NSG)</a:t>
            </a:r>
          </a:p>
          <a:p>
            <a:pPr marL="0" indent="0">
              <a:buClr>
                <a:schemeClr val="bg1">
                  <a:lumMod val="50000"/>
                </a:schemeClr>
              </a:buClr>
              <a:buSzPct val="80000"/>
              <a:buNone/>
            </a:pP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t>2</a:t>
            </a:fld>
            <a:endParaRPr lang="en-ZA"/>
          </a:p>
        </p:txBody>
      </p:sp>
    </p:spTree>
    <p:extLst>
      <p:ext uri="{BB962C8B-B14F-4D97-AF65-F5344CB8AC3E}">
        <p14:creationId xmlns:p14="http://schemas.microsoft.com/office/powerpoint/2010/main" val="1174072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20</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6" name="Title 3"/>
          <p:cNvSpPr>
            <a:spLocks noGrp="1"/>
          </p:cNvSpPr>
          <p:nvPr>
            <p:ph type="title"/>
          </p:nvPr>
        </p:nvSpPr>
        <p:spPr>
          <a:xfrm>
            <a:off x="7794" y="172932"/>
            <a:ext cx="9144000" cy="800708"/>
          </a:xfrm>
        </p:spPr>
        <p:txBody>
          <a:bodyPr>
            <a:no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The 18 Month Youth/Cadet Orientation and Training Programme</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54940" y="1340768"/>
            <a:ext cx="8834120" cy="5517232"/>
          </a:xfrm>
          <a:prstGeom prst="rect">
            <a:avLst/>
          </a:prstGeom>
          <a:noFill/>
        </p:spPr>
      </p:pic>
    </p:spTree>
    <p:extLst>
      <p:ext uri="{BB962C8B-B14F-4D97-AF65-F5344CB8AC3E}">
        <p14:creationId xmlns:p14="http://schemas.microsoft.com/office/powerpoint/2010/main" val="370129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21</a:t>
            </a:fld>
            <a:endParaRPr lang="en-ZA" dirty="0">
              <a:solidFill>
                <a:prstClr val="black">
                  <a:tint val="75000"/>
                </a:prstClr>
              </a:solidFill>
            </a:endParaRPr>
          </a:p>
        </p:txBody>
      </p:sp>
      <p:sp>
        <p:nvSpPr>
          <p:cNvPr id="5" name="Subtitle 2"/>
          <p:cNvSpPr txBox="1">
            <a:spLocks/>
          </p:cNvSpPr>
          <p:nvPr/>
        </p:nvSpPr>
        <p:spPr bwMode="auto">
          <a:xfrm>
            <a:off x="323528" y="1052736"/>
            <a:ext cx="820891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685800" lvl="1" eaLnBrk="1" hangingPunct="1">
              <a:spcBef>
                <a:spcPct val="20000"/>
              </a:spcBef>
              <a:buClr>
                <a:srgbClr val="006600"/>
              </a:buClr>
              <a:buSzPct val="60000"/>
              <a:buFont typeface="Wingdings" panose="05000000000000000000" pitchFamily="2" charset="2"/>
              <a:buChar char="q"/>
            </a:pPr>
            <a:r>
              <a:rPr lang="en-US" sz="1400" i="1" dirty="0" smtClean="0">
                <a:latin typeface="Tahoma" panose="020B0604030504040204" pitchFamily="34" charset="0"/>
                <a:ea typeface="Tahoma" panose="020B0604030504040204" pitchFamily="34" charset="0"/>
                <a:cs typeface="Tahoma" panose="020B0604030504040204" pitchFamily="34" charset="0"/>
              </a:rPr>
              <a:t>Since inception, BB2E and youth training in general were in the true sense, an add on to the work of the Induction Unit at the NSG. The department has never had focused capacity to deal with the issue of youth.</a:t>
            </a:r>
          </a:p>
          <a:p>
            <a:pPr marL="685800" lvl="1" eaLnBrk="1" hangingPunct="1">
              <a:spcBef>
                <a:spcPct val="20000"/>
              </a:spcBef>
              <a:buClr>
                <a:srgbClr val="006600"/>
              </a:buClr>
              <a:buSzPct val="60000"/>
              <a:buFont typeface="Wingdings" panose="05000000000000000000" pitchFamily="2" charset="2"/>
              <a:buChar char="q"/>
            </a:pPr>
            <a:endParaRPr lang="en-US" sz="14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400" i="1" dirty="0" smtClean="0">
                <a:latin typeface="Tahoma" panose="020B0604030504040204" pitchFamily="34" charset="0"/>
                <a:ea typeface="Tahoma" panose="020B0604030504040204" pitchFamily="34" charset="0"/>
                <a:cs typeface="Tahoma" panose="020B0604030504040204" pitchFamily="34" charset="0"/>
              </a:rPr>
              <a:t>This could be because the mandate of the NSG is in the main – training of public servants. The mandate and authority of the NSG has not been clear when it comes to youth. The NSG is just another training institute that competes with all others.</a:t>
            </a:r>
          </a:p>
          <a:p>
            <a:pPr marL="685800" lvl="1" eaLnBrk="1" hangingPunct="1">
              <a:spcBef>
                <a:spcPct val="20000"/>
              </a:spcBef>
              <a:buClr>
                <a:srgbClr val="006600"/>
              </a:buClr>
              <a:buSzPct val="60000"/>
              <a:buFont typeface="Wingdings" panose="05000000000000000000" pitchFamily="2" charset="2"/>
              <a:buChar char="q"/>
            </a:pPr>
            <a:endParaRPr lang="en-US" sz="14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400" i="1" dirty="0" smtClean="0">
                <a:latin typeface="Tahoma" panose="020B0604030504040204" pitchFamily="34" charset="0"/>
                <a:ea typeface="Tahoma" panose="020B0604030504040204" pitchFamily="34" charset="0"/>
                <a:cs typeface="Tahoma" panose="020B0604030504040204" pitchFamily="34" charset="0"/>
              </a:rPr>
              <a:t>Recruitment and orientation of interns is a decentralized function that takes place at departmental level. Although DPSA’s Determinations on Internship prescribed the need for Interns to be trained, over the years nothing  has forced  departments to take up orientation offered  by the NSG.</a:t>
            </a:r>
          </a:p>
          <a:p>
            <a:pPr marL="685800" lvl="1" eaLnBrk="1" hangingPunct="1">
              <a:spcBef>
                <a:spcPct val="20000"/>
              </a:spcBef>
              <a:buClr>
                <a:srgbClr val="006600"/>
              </a:buClr>
              <a:buSzPct val="60000"/>
              <a:buFont typeface="Wingdings" panose="05000000000000000000" pitchFamily="2" charset="2"/>
              <a:buChar char="q"/>
            </a:pPr>
            <a:endParaRPr lang="en-US" sz="1400" i="1" dirty="0" smtClean="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endParaRPr lang="en-US" sz="1500" i="1" dirty="0" smtClean="0">
              <a:latin typeface="Tahoma" panose="020B0604030504040204" pitchFamily="34" charset="0"/>
              <a:ea typeface="Tahoma" panose="020B0604030504040204" pitchFamily="34" charset="0"/>
              <a:cs typeface="Tahoma" panose="020B0604030504040204" pitchFamily="34" charset="0"/>
            </a:endParaRPr>
          </a:p>
          <a:p>
            <a:pPr marL="400050" lvl="1" indent="0" eaLnBrk="1" hangingPunct="1">
              <a:spcBef>
                <a:spcPct val="20000"/>
              </a:spcBef>
              <a:buClr>
                <a:srgbClr val="006600"/>
              </a:buClr>
              <a:buSzPct val="60000"/>
            </a:pPr>
            <a:endParaRPr lang="en-US" sz="1600" i="1" dirty="0">
              <a:latin typeface="Century Gothic" pitchFamily="34" charset="0"/>
              <a:ea typeface="+mn-ea"/>
            </a:endParaRPr>
          </a:p>
          <a:p>
            <a:pPr marL="0" indent="0" eaLnBrk="1" hangingPunct="1">
              <a:spcBef>
                <a:spcPct val="20000"/>
              </a:spcBef>
              <a:buClr>
                <a:srgbClr val="006600"/>
              </a:buClr>
              <a:buSzPct val="60000"/>
            </a:pPr>
            <a:endParaRPr lang="en-ZA" sz="1600" i="1" dirty="0" smtClean="0">
              <a:latin typeface="Century Gothic" pitchFamily="34" charset="0"/>
              <a:ea typeface="+mn-ea"/>
            </a:endParaRPr>
          </a:p>
          <a:p>
            <a:pPr marL="285750" indent="-285750" eaLnBrk="1" hangingPunct="1">
              <a:spcBef>
                <a:spcPct val="20000"/>
              </a:spcBef>
              <a:buClr>
                <a:srgbClr val="006600"/>
              </a:buClr>
              <a:buSzPct val="60000"/>
              <a:buFont typeface="Wingdings" panose="05000000000000000000" pitchFamily="2" charset="2"/>
              <a:buChar char="Ø"/>
            </a:pPr>
            <a:endParaRPr lang="en-ZA" sz="1600" i="1" dirty="0" smtClean="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0" indent="6350" eaLnBrk="1" hangingPunct="1">
              <a:buClr>
                <a:srgbClr val="006600"/>
              </a:buClr>
              <a:buSzPct val="60000"/>
              <a:buFont typeface="Wingdings" panose="05000000000000000000" pitchFamily="2" charset="2"/>
              <a:buChar char="v"/>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6" name="Title 3"/>
          <p:cNvSpPr>
            <a:spLocks noGrp="1"/>
          </p:cNvSpPr>
          <p:nvPr>
            <p:ph type="title"/>
          </p:nvPr>
        </p:nvSpPr>
        <p:spPr>
          <a:xfrm>
            <a:off x="7794" y="172932"/>
            <a:ext cx="9144000" cy="800708"/>
          </a:xfrm>
        </p:spPr>
        <p:txBody>
          <a:bodyPr>
            <a:no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Challenges in BB2E rollout and Youth Training</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0159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22</a:t>
            </a:fld>
            <a:endParaRPr lang="en-ZA" dirty="0">
              <a:solidFill>
                <a:prstClr val="black">
                  <a:tint val="75000"/>
                </a:prstClr>
              </a:solidFill>
            </a:endParaRPr>
          </a:p>
        </p:txBody>
      </p:sp>
      <p:sp>
        <p:nvSpPr>
          <p:cNvPr id="5" name="Subtitle 2"/>
          <p:cNvSpPr txBox="1">
            <a:spLocks/>
          </p:cNvSpPr>
          <p:nvPr/>
        </p:nvSpPr>
        <p:spPr bwMode="auto">
          <a:xfrm>
            <a:off x="323528" y="1052736"/>
            <a:ext cx="820891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685800" lvl="1" eaLnBrk="1" hangingPunct="1">
              <a:spcBef>
                <a:spcPct val="20000"/>
              </a:spcBef>
              <a:buClr>
                <a:srgbClr val="006600"/>
              </a:buClr>
              <a:buSzPct val="60000"/>
              <a:buFont typeface="Wingdings" panose="05000000000000000000" pitchFamily="2" charset="2"/>
              <a:buChar char="q"/>
            </a:pPr>
            <a:endParaRPr lang="en-US" sz="1400" i="1" dirty="0" smtClean="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400" i="1" dirty="0" smtClean="0">
                <a:latin typeface="Tahoma" panose="020B0604030504040204" pitchFamily="34" charset="0"/>
                <a:ea typeface="Tahoma" panose="020B0604030504040204" pitchFamily="34" charset="0"/>
                <a:cs typeface="Tahoma" panose="020B0604030504040204" pitchFamily="34" charset="0"/>
              </a:rPr>
              <a:t>BB2E or Orientation into the public service, is not a requirement for unemployment graduates to access any job opportunity in the public service. It is for the same reason that the, NSG has also struggled to </a:t>
            </a:r>
            <a:r>
              <a:rPr lang="en-US" sz="1400" i="1" dirty="0" err="1" smtClean="0">
                <a:latin typeface="Tahoma" panose="020B0604030504040204" pitchFamily="34" charset="0"/>
                <a:ea typeface="Tahoma" panose="020B0604030504040204" pitchFamily="34" charset="0"/>
                <a:cs typeface="Tahoma" panose="020B0604030504040204" pitchFamily="34" charset="0"/>
              </a:rPr>
              <a:t>mobilise</a:t>
            </a:r>
            <a:r>
              <a:rPr lang="en-US" sz="1400" i="1" dirty="0" smtClean="0">
                <a:latin typeface="Tahoma" panose="020B0604030504040204" pitchFamily="34" charset="0"/>
                <a:ea typeface="Tahoma" panose="020B0604030504040204" pitchFamily="34" charset="0"/>
                <a:cs typeface="Tahoma" panose="020B0604030504040204" pitchFamily="34" charset="0"/>
              </a:rPr>
              <a:t> partners to fund training of unemployed graduates through the programme. </a:t>
            </a:r>
          </a:p>
          <a:p>
            <a:pPr marL="685800" lvl="1" eaLnBrk="1" hangingPunct="1">
              <a:spcBef>
                <a:spcPct val="20000"/>
              </a:spcBef>
              <a:buClr>
                <a:srgbClr val="006600"/>
              </a:buClr>
              <a:buSzPct val="60000"/>
              <a:buFont typeface="Wingdings" panose="05000000000000000000" pitchFamily="2" charset="2"/>
              <a:buChar char="q"/>
            </a:pPr>
            <a:endParaRPr lang="en-US" sz="14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400" i="1" dirty="0" smtClean="0">
                <a:latin typeface="Tahoma" panose="020B0604030504040204" pitchFamily="34" charset="0"/>
                <a:ea typeface="Tahoma" panose="020B0604030504040204" pitchFamily="34" charset="0"/>
                <a:cs typeface="Tahoma" panose="020B0604030504040204" pitchFamily="34" charset="0"/>
              </a:rPr>
              <a:t>For the year 2019/20, the target for BB2E was 3000. The NSG trained 2433. It would appear that the numbers were impacted by the extension of the internships to 2 years. Departments that recruited and oriented the previous year (2018/19), did not have to do so the following year(2019/20). </a:t>
            </a:r>
          </a:p>
          <a:p>
            <a:pPr marL="685800" lvl="1" eaLnBrk="1" hangingPunct="1">
              <a:spcBef>
                <a:spcPct val="20000"/>
              </a:spcBef>
              <a:buClr>
                <a:srgbClr val="006600"/>
              </a:buClr>
              <a:buSzPct val="60000"/>
              <a:buFont typeface="Wingdings" panose="05000000000000000000" pitchFamily="2" charset="2"/>
              <a:buChar char="q"/>
            </a:pPr>
            <a:endParaRPr lang="en-US" sz="14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400" i="1" dirty="0" smtClean="0">
                <a:latin typeface="Tahoma" panose="020B0604030504040204" pitchFamily="34" charset="0"/>
                <a:ea typeface="Tahoma" panose="020B0604030504040204" pitchFamily="34" charset="0"/>
                <a:cs typeface="Tahoma" panose="020B0604030504040204" pitchFamily="34" charset="0"/>
              </a:rPr>
              <a:t>The 18 month programme will also deal with this challenge as well.</a:t>
            </a:r>
            <a:endParaRPr lang="en-US" sz="14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endParaRPr lang="en-US" sz="1500" i="1" dirty="0" smtClean="0">
              <a:latin typeface="Tahoma" panose="020B0604030504040204" pitchFamily="34" charset="0"/>
              <a:ea typeface="Tahoma" panose="020B0604030504040204" pitchFamily="34" charset="0"/>
              <a:cs typeface="Tahoma" panose="020B0604030504040204" pitchFamily="34" charset="0"/>
            </a:endParaRPr>
          </a:p>
          <a:p>
            <a:pPr marL="400050" lvl="1" indent="0" eaLnBrk="1" hangingPunct="1">
              <a:spcBef>
                <a:spcPct val="20000"/>
              </a:spcBef>
              <a:buClr>
                <a:srgbClr val="006600"/>
              </a:buClr>
              <a:buSzPct val="60000"/>
            </a:pPr>
            <a:endParaRPr lang="en-US" sz="1600" i="1" dirty="0">
              <a:latin typeface="Century Gothic" pitchFamily="34" charset="0"/>
              <a:ea typeface="+mn-ea"/>
            </a:endParaRPr>
          </a:p>
          <a:p>
            <a:pPr marL="0" indent="0" eaLnBrk="1" hangingPunct="1">
              <a:spcBef>
                <a:spcPct val="20000"/>
              </a:spcBef>
              <a:buClr>
                <a:srgbClr val="006600"/>
              </a:buClr>
              <a:buSzPct val="60000"/>
            </a:pPr>
            <a:endParaRPr lang="en-ZA" sz="1600" i="1" dirty="0" smtClean="0">
              <a:latin typeface="Century Gothic" pitchFamily="34" charset="0"/>
              <a:ea typeface="+mn-ea"/>
            </a:endParaRPr>
          </a:p>
          <a:p>
            <a:pPr marL="285750" indent="-285750" eaLnBrk="1" hangingPunct="1">
              <a:spcBef>
                <a:spcPct val="20000"/>
              </a:spcBef>
              <a:buClr>
                <a:srgbClr val="006600"/>
              </a:buClr>
              <a:buSzPct val="60000"/>
              <a:buFont typeface="Wingdings" panose="05000000000000000000" pitchFamily="2" charset="2"/>
              <a:buChar char="Ø"/>
            </a:pPr>
            <a:endParaRPr lang="en-ZA" sz="1600" i="1" dirty="0" smtClean="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0" indent="6350" eaLnBrk="1" hangingPunct="1">
              <a:buClr>
                <a:srgbClr val="006600"/>
              </a:buClr>
              <a:buSzPct val="60000"/>
              <a:buFont typeface="Wingdings" panose="05000000000000000000" pitchFamily="2" charset="2"/>
              <a:buChar char="v"/>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6" name="Title 3"/>
          <p:cNvSpPr>
            <a:spLocks noGrp="1"/>
          </p:cNvSpPr>
          <p:nvPr>
            <p:ph type="title"/>
          </p:nvPr>
        </p:nvSpPr>
        <p:spPr>
          <a:xfrm>
            <a:off x="7794" y="172932"/>
            <a:ext cx="9144000" cy="800708"/>
          </a:xfrm>
        </p:spPr>
        <p:txBody>
          <a:bodyPr>
            <a:no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Challenges in BB2E rollout and Youth Training</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105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23</a:t>
            </a:fld>
            <a:endParaRPr lang="en-ZA" dirty="0">
              <a:solidFill>
                <a:prstClr val="black">
                  <a:tint val="75000"/>
                </a:prstClr>
              </a:solidFill>
            </a:endParaRPr>
          </a:p>
        </p:txBody>
      </p:sp>
      <p:sp>
        <p:nvSpPr>
          <p:cNvPr id="5" name="Subtitle 2"/>
          <p:cNvSpPr txBox="1">
            <a:spLocks/>
          </p:cNvSpPr>
          <p:nvPr/>
        </p:nvSpPr>
        <p:spPr bwMode="auto">
          <a:xfrm>
            <a:off x="323528" y="1052736"/>
            <a:ext cx="820891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685800" lvl="1" eaLnBrk="1" hangingPunct="1">
              <a:spcBef>
                <a:spcPct val="20000"/>
              </a:spcBef>
              <a:buClr>
                <a:srgbClr val="006600"/>
              </a:buClr>
              <a:buSzPct val="60000"/>
              <a:buFont typeface="Wingdings" panose="05000000000000000000" pitchFamily="2" charset="2"/>
              <a:buChar char="q"/>
            </a:pPr>
            <a:endParaRPr lang="en-US" sz="1500" i="1" dirty="0" smtClean="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500" i="1" dirty="0" smtClean="0">
                <a:latin typeface="Tahoma" panose="020B0604030504040204" pitchFamily="34" charset="0"/>
                <a:ea typeface="Tahoma" panose="020B0604030504040204" pitchFamily="34" charset="0"/>
                <a:cs typeface="Tahoma" panose="020B0604030504040204" pitchFamily="34" charset="0"/>
              </a:rPr>
              <a:t>A </a:t>
            </a:r>
            <a:r>
              <a:rPr lang="en-US" sz="1500" i="1" dirty="0">
                <a:latin typeface="Tahoma" panose="020B0604030504040204" pitchFamily="34" charset="0"/>
                <a:ea typeface="Tahoma" panose="020B0604030504040204" pitchFamily="34" charset="0"/>
                <a:cs typeface="Tahoma" panose="020B0604030504040204" pitchFamily="34" charset="0"/>
              </a:rPr>
              <a:t>more coordinated and streamlined way of recruiting, orientating and placing graduates into the public </a:t>
            </a:r>
            <a:r>
              <a:rPr lang="en-US" sz="1500" i="1" dirty="0" smtClean="0">
                <a:latin typeface="Tahoma" panose="020B0604030504040204" pitchFamily="34" charset="0"/>
                <a:ea typeface="Tahoma" panose="020B0604030504040204" pitchFamily="34" charset="0"/>
                <a:cs typeface="Tahoma" panose="020B0604030504040204" pitchFamily="34" charset="0"/>
              </a:rPr>
              <a:t>service. Currently youth training and development is too decentralized and fragmented. Too many programme exist. </a:t>
            </a:r>
            <a:endParaRPr lang="en-US" sz="15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endParaRPr lang="en-US" sz="1500" i="1" dirty="0" smtClean="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500" i="1" dirty="0" smtClean="0">
                <a:latin typeface="Tahoma" panose="020B0604030504040204" pitchFamily="34" charset="0"/>
                <a:ea typeface="Tahoma" panose="020B0604030504040204" pitchFamily="34" charset="0"/>
                <a:cs typeface="Tahoma" panose="020B0604030504040204" pitchFamily="34" charset="0"/>
              </a:rPr>
              <a:t>All along the NSG never had a unit focused on youth training. Our new structure provides for a Chief Directorate which will deal with Cadet and Foundational Training. Among others this CD will work closely with relevant youth </a:t>
            </a:r>
            <a:r>
              <a:rPr lang="en-US" sz="1500" i="1" dirty="0" err="1" smtClean="0">
                <a:latin typeface="Tahoma" panose="020B0604030504040204" pitchFamily="34" charset="0"/>
                <a:ea typeface="Tahoma" panose="020B0604030504040204" pitchFamily="34" charset="0"/>
                <a:cs typeface="Tahoma" panose="020B0604030504040204" pitchFamily="34" charset="0"/>
              </a:rPr>
              <a:t>organisations</a:t>
            </a:r>
            <a:r>
              <a:rPr lang="en-US" sz="1500" i="1" dirty="0" smtClean="0">
                <a:latin typeface="Tahoma" panose="020B0604030504040204" pitchFamily="34" charset="0"/>
                <a:ea typeface="Tahoma" panose="020B0604030504040204" pitchFamily="34" charset="0"/>
                <a:cs typeface="Tahoma" panose="020B0604030504040204" pitchFamily="34" charset="0"/>
              </a:rPr>
              <a:t>  and in particular the DPSA and departments to strengthen the work being done in Graduate Recruitment Scheme to ensure a well coordinated </a:t>
            </a:r>
            <a:r>
              <a:rPr lang="en-US" sz="1500" b="1" i="1" dirty="0" smtClean="0">
                <a:latin typeface="Tahoma" panose="020B0604030504040204" pitchFamily="34" charset="0"/>
                <a:ea typeface="Tahoma" panose="020B0604030504040204" pitchFamily="34" charset="0"/>
                <a:cs typeface="Tahoma" panose="020B0604030504040204" pitchFamily="34" charset="0"/>
              </a:rPr>
              <a:t>recruitment</a:t>
            </a:r>
            <a:r>
              <a:rPr lang="en-US" sz="1500" i="1" dirty="0" smtClean="0">
                <a:latin typeface="Tahoma" panose="020B0604030504040204" pitchFamily="34" charset="0"/>
                <a:ea typeface="Tahoma" panose="020B0604030504040204" pitchFamily="34" charset="0"/>
                <a:cs typeface="Tahoma" panose="020B0604030504040204" pitchFamily="34" charset="0"/>
              </a:rPr>
              <a:t> of graduates, their </a:t>
            </a:r>
            <a:r>
              <a:rPr lang="en-US" sz="1500" b="1" i="1" dirty="0" smtClean="0">
                <a:latin typeface="Tahoma" panose="020B0604030504040204" pitchFamily="34" charset="0"/>
                <a:ea typeface="Tahoma" panose="020B0604030504040204" pitchFamily="34" charset="0"/>
                <a:cs typeface="Tahoma" panose="020B0604030504040204" pitchFamily="34" charset="0"/>
              </a:rPr>
              <a:t>orientation</a:t>
            </a:r>
            <a:r>
              <a:rPr lang="en-US" sz="1500" i="1" dirty="0" smtClean="0">
                <a:latin typeface="Tahoma" panose="020B0604030504040204" pitchFamily="34" charset="0"/>
                <a:ea typeface="Tahoma" panose="020B0604030504040204" pitchFamily="34" charset="0"/>
                <a:cs typeface="Tahoma" panose="020B0604030504040204" pitchFamily="34" charset="0"/>
              </a:rPr>
              <a:t> and </a:t>
            </a:r>
            <a:r>
              <a:rPr lang="en-US" sz="1500" b="1" i="1" dirty="0" smtClean="0">
                <a:latin typeface="Tahoma" panose="020B0604030504040204" pitchFamily="34" charset="0"/>
                <a:ea typeface="Tahoma" panose="020B0604030504040204" pitchFamily="34" charset="0"/>
                <a:cs typeface="Tahoma" panose="020B0604030504040204" pitchFamily="34" charset="0"/>
              </a:rPr>
              <a:t>placement</a:t>
            </a:r>
            <a:r>
              <a:rPr lang="en-US" sz="1500" i="1" dirty="0" smtClean="0">
                <a:latin typeface="Tahoma" panose="020B0604030504040204" pitchFamily="34" charset="0"/>
                <a:ea typeface="Tahoma" panose="020B0604030504040204" pitchFamily="34" charset="0"/>
                <a:cs typeface="Tahoma" panose="020B0604030504040204" pitchFamily="34" charset="0"/>
              </a:rPr>
              <a:t> in  entry level positions in government.</a:t>
            </a:r>
          </a:p>
          <a:p>
            <a:pPr marL="685800" lvl="1" eaLnBrk="1" hangingPunct="1">
              <a:spcBef>
                <a:spcPct val="20000"/>
              </a:spcBef>
              <a:buClr>
                <a:srgbClr val="006600"/>
              </a:buClr>
              <a:buSzPct val="60000"/>
              <a:buFont typeface="Wingdings" panose="05000000000000000000" pitchFamily="2" charset="2"/>
              <a:buChar char="q"/>
            </a:pPr>
            <a:endParaRPr lang="en-US" sz="15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500" i="1" dirty="0" smtClean="0">
                <a:latin typeface="Tahoma" panose="020B0604030504040204" pitchFamily="34" charset="0"/>
                <a:ea typeface="Tahoma" panose="020B0604030504040204" pitchFamily="34" charset="0"/>
                <a:cs typeface="Tahoma" panose="020B0604030504040204" pitchFamily="34" charset="0"/>
              </a:rPr>
              <a:t>As the DPSA oversees the implementations of various graduate recruitment </a:t>
            </a:r>
            <a:r>
              <a:rPr lang="en-US" sz="1500" i="1" dirty="0" err="1" smtClean="0">
                <a:latin typeface="Tahoma" panose="020B0604030504040204" pitchFamily="34" charset="0"/>
                <a:ea typeface="Tahoma" panose="020B0604030504040204" pitchFamily="34" charset="0"/>
                <a:cs typeface="Tahoma" panose="020B0604030504040204" pitchFamily="34" charset="0"/>
              </a:rPr>
              <a:t>programmes</a:t>
            </a:r>
            <a:r>
              <a:rPr lang="en-US" sz="1500" i="1" dirty="0" smtClean="0">
                <a:latin typeface="Tahoma" panose="020B0604030504040204" pitchFamily="34" charset="0"/>
                <a:ea typeface="Tahoma" panose="020B0604030504040204" pitchFamily="34" charset="0"/>
                <a:cs typeface="Tahoma" panose="020B0604030504040204" pitchFamily="34" charset="0"/>
              </a:rPr>
              <a:t>, the mandate of the NSG must be expanded to ensure that such graduates are adequately oriented  and that all training that they are exposed to, either through the NSG or other institutions is reported on. A directive might be necessary for this.</a:t>
            </a:r>
          </a:p>
          <a:p>
            <a:pPr marL="685800" lvl="1" eaLnBrk="1" hangingPunct="1">
              <a:spcBef>
                <a:spcPct val="20000"/>
              </a:spcBef>
              <a:buClr>
                <a:srgbClr val="006600"/>
              </a:buClr>
              <a:buSzPct val="60000"/>
              <a:buFont typeface="Wingdings" panose="05000000000000000000" pitchFamily="2" charset="2"/>
              <a:buChar char="q"/>
            </a:pPr>
            <a:endParaRPr lang="en-US" sz="15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endParaRPr lang="en-US" sz="15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endParaRPr lang="en-US" sz="1600" i="1" dirty="0" smtClean="0">
              <a:latin typeface="Century Gothic" pitchFamily="34" charset="0"/>
              <a:ea typeface="+mn-ea"/>
            </a:endParaRPr>
          </a:p>
          <a:p>
            <a:pPr marL="400050" lvl="1" indent="0" eaLnBrk="1" hangingPunct="1">
              <a:spcBef>
                <a:spcPct val="20000"/>
              </a:spcBef>
              <a:buClr>
                <a:srgbClr val="006600"/>
              </a:buClr>
              <a:buSzPct val="60000"/>
            </a:pPr>
            <a:endParaRPr lang="en-US" sz="1600" i="1" dirty="0">
              <a:latin typeface="Century Gothic" pitchFamily="34" charset="0"/>
              <a:ea typeface="+mn-ea"/>
            </a:endParaRPr>
          </a:p>
          <a:p>
            <a:pPr marL="0" indent="0" eaLnBrk="1" hangingPunct="1">
              <a:spcBef>
                <a:spcPct val="20000"/>
              </a:spcBef>
              <a:buClr>
                <a:srgbClr val="006600"/>
              </a:buClr>
              <a:buSzPct val="60000"/>
            </a:pPr>
            <a:endParaRPr lang="en-ZA" sz="1600" i="1" dirty="0" smtClean="0">
              <a:latin typeface="Century Gothic" pitchFamily="34" charset="0"/>
              <a:ea typeface="+mn-ea"/>
            </a:endParaRPr>
          </a:p>
          <a:p>
            <a:pPr marL="0" indent="0" eaLnBrk="1" hangingPunct="1">
              <a:spcBef>
                <a:spcPct val="20000"/>
              </a:spcBef>
              <a:buClr>
                <a:srgbClr val="006600"/>
              </a:buClr>
              <a:buSzPct val="60000"/>
            </a:pPr>
            <a:endParaRPr lang="en-ZA" sz="1600" i="1" dirty="0" smtClean="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285750" indent="-285750" eaLnBrk="1" hangingPunct="1">
              <a:spcBef>
                <a:spcPct val="20000"/>
              </a:spcBef>
              <a:buClr>
                <a:srgbClr val="006600"/>
              </a:buClr>
              <a:buSzPct val="60000"/>
              <a:buFont typeface="Wingdings" panose="05000000000000000000" pitchFamily="2" charset="2"/>
              <a:buChar char="Ø"/>
            </a:pPr>
            <a:endParaRPr lang="en-ZA" sz="1600" i="1" dirty="0" smtClean="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0" indent="6350" eaLnBrk="1" hangingPunct="1">
              <a:buClr>
                <a:srgbClr val="006600"/>
              </a:buClr>
              <a:buSzPct val="60000"/>
              <a:buFont typeface="Wingdings" panose="05000000000000000000" pitchFamily="2" charset="2"/>
              <a:buChar char="v"/>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6" name="Title 3"/>
          <p:cNvSpPr>
            <a:spLocks noGrp="1"/>
          </p:cNvSpPr>
          <p:nvPr>
            <p:ph type="title"/>
          </p:nvPr>
        </p:nvSpPr>
        <p:spPr>
          <a:xfrm>
            <a:off x="7794" y="172932"/>
            <a:ext cx="9144000" cy="800708"/>
          </a:xfrm>
        </p:spPr>
        <p:txBody>
          <a:bodyPr>
            <a:no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Our vision for Youth Training and Development</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4103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24</a:t>
            </a:fld>
            <a:endParaRPr lang="en-ZA" dirty="0">
              <a:solidFill>
                <a:prstClr val="black">
                  <a:tint val="75000"/>
                </a:prstClr>
              </a:solidFill>
            </a:endParaRPr>
          </a:p>
        </p:txBody>
      </p:sp>
      <p:sp>
        <p:nvSpPr>
          <p:cNvPr id="5" name="Subtitle 2"/>
          <p:cNvSpPr txBox="1">
            <a:spLocks/>
          </p:cNvSpPr>
          <p:nvPr/>
        </p:nvSpPr>
        <p:spPr bwMode="auto">
          <a:xfrm>
            <a:off x="323528" y="1052736"/>
            <a:ext cx="820891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685800" lvl="1" eaLnBrk="1" hangingPunct="1">
              <a:spcBef>
                <a:spcPct val="20000"/>
              </a:spcBef>
              <a:buClr>
                <a:srgbClr val="006600"/>
              </a:buClr>
              <a:buSzPct val="60000"/>
              <a:buFont typeface="Wingdings" panose="05000000000000000000" pitchFamily="2" charset="2"/>
              <a:buChar char="q"/>
            </a:pPr>
            <a:endParaRPr lang="en-US" sz="1500" i="1" dirty="0" smtClean="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500" i="1" dirty="0" smtClean="0">
                <a:latin typeface="Tahoma" panose="020B0604030504040204" pitchFamily="34" charset="0"/>
                <a:ea typeface="Tahoma" panose="020B0604030504040204" pitchFamily="34" charset="0"/>
                <a:cs typeface="Tahoma" panose="020B0604030504040204" pitchFamily="34" charset="0"/>
              </a:rPr>
              <a:t>To position ourselves properly in this area of youth training and development and expand our work going forward – we are in the process of finalizing (with support from EU) a desktop analysis of all work being done by various other stakeholders with unemployed graduates. </a:t>
            </a:r>
          </a:p>
          <a:p>
            <a:pPr marL="685800" lvl="1" eaLnBrk="1" hangingPunct="1">
              <a:spcBef>
                <a:spcPct val="20000"/>
              </a:spcBef>
              <a:buClr>
                <a:srgbClr val="006600"/>
              </a:buClr>
              <a:buSzPct val="60000"/>
              <a:buFont typeface="Wingdings" panose="05000000000000000000" pitchFamily="2" charset="2"/>
              <a:buChar char="q"/>
            </a:pPr>
            <a:endParaRPr lang="en-US" sz="1500" i="1" dirty="0" smtClean="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500" i="1" dirty="0" smtClean="0">
                <a:latin typeface="Tahoma" panose="020B0604030504040204" pitchFamily="34" charset="0"/>
                <a:ea typeface="Tahoma" panose="020B0604030504040204" pitchFamily="34" charset="0"/>
                <a:cs typeface="Tahoma" panose="020B0604030504040204" pitchFamily="34" charset="0"/>
              </a:rPr>
              <a:t>Our view is also that recruitment, orientation and placement of unemployed graduates in national departments in particular would be much easier to account for it , if it was centralized and fully accounted for either through the NSG or DPSA. This might be made possible through amendment in some aspects of the legislation. </a:t>
            </a:r>
          </a:p>
          <a:p>
            <a:pPr marL="685800" lvl="1" eaLnBrk="1" hangingPunct="1">
              <a:spcBef>
                <a:spcPct val="20000"/>
              </a:spcBef>
              <a:buClr>
                <a:srgbClr val="006600"/>
              </a:buClr>
              <a:buSzPct val="60000"/>
              <a:buFont typeface="Wingdings" panose="05000000000000000000" pitchFamily="2" charset="2"/>
              <a:buChar char="q"/>
            </a:pPr>
            <a:endParaRPr lang="en-US" sz="15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r>
              <a:rPr lang="en-US" sz="1500" i="1" dirty="0" smtClean="0">
                <a:latin typeface="Tahoma" panose="020B0604030504040204" pitchFamily="34" charset="0"/>
                <a:ea typeface="Tahoma" panose="020B0604030504040204" pitchFamily="34" charset="0"/>
                <a:cs typeface="Tahoma" panose="020B0604030504040204" pitchFamily="34" charset="0"/>
              </a:rPr>
              <a:t>The model below will apply.</a:t>
            </a:r>
          </a:p>
          <a:p>
            <a:pPr marL="685800" lvl="1" eaLnBrk="1" hangingPunct="1">
              <a:spcBef>
                <a:spcPct val="20000"/>
              </a:spcBef>
              <a:buClr>
                <a:srgbClr val="006600"/>
              </a:buClr>
              <a:buSzPct val="60000"/>
              <a:buFont typeface="Wingdings" panose="05000000000000000000" pitchFamily="2" charset="2"/>
              <a:buChar char="q"/>
            </a:pPr>
            <a:endParaRPr lang="en-US" sz="15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endParaRPr lang="en-US" sz="1500" i="1" dirty="0">
              <a:latin typeface="Tahoma" panose="020B0604030504040204" pitchFamily="34" charset="0"/>
              <a:ea typeface="Tahoma" panose="020B0604030504040204" pitchFamily="34" charset="0"/>
              <a:cs typeface="Tahoma" panose="020B0604030504040204" pitchFamily="34" charset="0"/>
            </a:endParaRPr>
          </a:p>
          <a:p>
            <a:pPr marL="685800" lvl="1" eaLnBrk="1" hangingPunct="1">
              <a:spcBef>
                <a:spcPct val="20000"/>
              </a:spcBef>
              <a:buClr>
                <a:srgbClr val="006600"/>
              </a:buClr>
              <a:buSzPct val="60000"/>
              <a:buFont typeface="Wingdings" panose="05000000000000000000" pitchFamily="2" charset="2"/>
              <a:buChar char="q"/>
            </a:pPr>
            <a:endParaRPr lang="en-US" sz="1600" i="1" dirty="0" smtClean="0">
              <a:latin typeface="Century Gothic" pitchFamily="34" charset="0"/>
              <a:ea typeface="+mn-ea"/>
            </a:endParaRPr>
          </a:p>
          <a:p>
            <a:pPr marL="400050" lvl="1" indent="0" eaLnBrk="1" hangingPunct="1">
              <a:spcBef>
                <a:spcPct val="20000"/>
              </a:spcBef>
              <a:buClr>
                <a:srgbClr val="006600"/>
              </a:buClr>
              <a:buSzPct val="60000"/>
            </a:pPr>
            <a:endParaRPr lang="en-US" sz="1600" i="1" dirty="0">
              <a:latin typeface="Century Gothic" pitchFamily="34" charset="0"/>
              <a:ea typeface="+mn-ea"/>
            </a:endParaRPr>
          </a:p>
          <a:p>
            <a:pPr marL="0" indent="0" eaLnBrk="1" hangingPunct="1">
              <a:spcBef>
                <a:spcPct val="20000"/>
              </a:spcBef>
              <a:buClr>
                <a:srgbClr val="006600"/>
              </a:buClr>
              <a:buSzPct val="60000"/>
            </a:pPr>
            <a:endParaRPr lang="en-ZA" sz="1600" i="1" dirty="0" smtClean="0">
              <a:latin typeface="Century Gothic" pitchFamily="34" charset="0"/>
              <a:ea typeface="+mn-ea"/>
            </a:endParaRPr>
          </a:p>
          <a:p>
            <a:pPr marL="0" indent="0" eaLnBrk="1" hangingPunct="1">
              <a:spcBef>
                <a:spcPct val="20000"/>
              </a:spcBef>
              <a:buClr>
                <a:srgbClr val="006600"/>
              </a:buClr>
              <a:buSzPct val="60000"/>
            </a:pPr>
            <a:endParaRPr lang="en-ZA" sz="1600" i="1" dirty="0" smtClean="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285750" indent="-285750" eaLnBrk="1" hangingPunct="1">
              <a:spcBef>
                <a:spcPct val="20000"/>
              </a:spcBef>
              <a:buClr>
                <a:srgbClr val="006600"/>
              </a:buClr>
              <a:buSzPct val="60000"/>
              <a:buFont typeface="Wingdings" panose="05000000000000000000" pitchFamily="2" charset="2"/>
              <a:buChar char="Ø"/>
            </a:pPr>
            <a:endParaRPr lang="en-ZA" sz="1600" i="1" dirty="0" smtClean="0">
              <a:latin typeface="Century Gothic" pitchFamily="34" charset="0"/>
              <a:ea typeface="+mn-ea"/>
            </a:endParaRPr>
          </a:p>
          <a:p>
            <a:pPr marL="400050" lvl="1" indent="0" eaLnBrk="1" hangingPunct="1">
              <a:spcBef>
                <a:spcPct val="20000"/>
              </a:spcBef>
              <a:buClr>
                <a:srgbClr val="006600"/>
              </a:buClr>
              <a:buSzPct val="60000"/>
            </a:pPr>
            <a:endParaRPr lang="en-ZA" sz="1600" i="1" dirty="0">
              <a:latin typeface="Century Gothic" pitchFamily="34" charset="0"/>
              <a:ea typeface="+mn-ea"/>
            </a:endParaRPr>
          </a:p>
          <a:p>
            <a:pPr marL="0" indent="6350" eaLnBrk="1" hangingPunct="1">
              <a:buClr>
                <a:srgbClr val="006600"/>
              </a:buClr>
              <a:buSzPct val="60000"/>
              <a:buFont typeface="Wingdings" panose="05000000000000000000" pitchFamily="2" charset="2"/>
              <a:buChar char="v"/>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0" indent="6350" eaLnBrk="1" hangingPunct="1">
              <a:buFont typeface="Arial" pitchFamily="34" charset="0"/>
              <a:buChar char="•"/>
            </a:pPr>
            <a:endParaRPr lang="en-ZA" i="1" dirty="0">
              <a:latin typeface="Century Gothic" pitchFamily="34" charset="0"/>
              <a:ea typeface="+mn-ea"/>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6" name="Title 3"/>
          <p:cNvSpPr>
            <a:spLocks noGrp="1"/>
          </p:cNvSpPr>
          <p:nvPr>
            <p:ph type="title"/>
          </p:nvPr>
        </p:nvSpPr>
        <p:spPr>
          <a:xfrm>
            <a:off x="7794" y="172932"/>
            <a:ext cx="9144000" cy="800708"/>
          </a:xfrm>
        </p:spPr>
        <p:txBody>
          <a:bodyPr>
            <a:no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Our vision for Youth Training and Development</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434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25</a:t>
            </a:fld>
            <a:endParaRPr lang="en-ZA" dirty="0">
              <a:solidFill>
                <a:prstClr val="black">
                  <a:tint val="75000"/>
                </a:prstClr>
              </a:solidFill>
            </a:endParaRPr>
          </a:p>
        </p:txBody>
      </p:sp>
      <p:sp>
        <p:nvSpPr>
          <p:cNvPr id="7" name="Title 3"/>
          <p:cNvSpPr>
            <a:spLocks noGrp="1"/>
          </p:cNvSpPr>
          <p:nvPr>
            <p:ph type="title"/>
          </p:nvPr>
        </p:nvSpPr>
        <p:spPr>
          <a:xfrm>
            <a:off x="7794" y="172932"/>
            <a:ext cx="9144000" cy="800708"/>
          </a:xfrm>
        </p:spPr>
        <p:txBody>
          <a:bodyPr>
            <a:noAutofit/>
          </a:bodyPr>
          <a:lstStyle/>
          <a:p>
            <a: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Our vision - The Model</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Diagram 5"/>
          <p:cNvGraphicFramePr/>
          <p:nvPr>
            <p:extLst>
              <p:ext uri="{D42A27DB-BD31-4B8C-83A1-F6EECF244321}">
                <p14:modId xmlns:p14="http://schemas.microsoft.com/office/powerpoint/2010/main" val="3639857203"/>
              </p:ext>
            </p:extLst>
          </p:nvPr>
        </p:nvGraphicFramePr>
        <p:xfrm>
          <a:off x="677511" y="1196752"/>
          <a:ext cx="7804566" cy="441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7308304" y="1196752"/>
            <a:ext cx="1545044" cy="92519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ZA" sz="1000" b="1" dirty="0">
                <a:solidFill>
                  <a:srgbClr val="000000"/>
                </a:solidFill>
                <a:effectLst/>
                <a:ea typeface="Calibri" panose="020F0502020204030204" pitchFamily="34" charset="0"/>
                <a:cs typeface="Times New Roman" panose="02020603050405020304" pitchFamily="18" charset="0"/>
              </a:rPr>
              <a:t>Further Training </a:t>
            </a:r>
            <a:r>
              <a:rPr lang="en-ZA" sz="1000" b="1" dirty="0" smtClean="0">
                <a:solidFill>
                  <a:srgbClr val="000000"/>
                </a:solidFill>
                <a:effectLst/>
                <a:ea typeface="Calibri" panose="020F0502020204030204" pitchFamily="34" charset="0"/>
                <a:cs typeface="Times New Roman" panose="02020603050405020304" pitchFamily="18" charset="0"/>
              </a:rPr>
              <a:t>through other  relevant </a:t>
            </a:r>
            <a:r>
              <a:rPr lang="en-ZA" sz="1000" b="1" dirty="0">
                <a:solidFill>
                  <a:srgbClr val="000000"/>
                </a:solidFill>
                <a:effectLst/>
                <a:ea typeface="Calibri" panose="020F0502020204030204" pitchFamily="34" charset="0"/>
                <a:cs typeface="Times New Roman" panose="02020603050405020304" pitchFamily="18" charset="0"/>
              </a:rPr>
              <a:t>courses</a:t>
            </a:r>
            <a:endParaRPr lang="en-US"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305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454"/>
            <a:ext cx="8229600" cy="708465"/>
          </a:xfrm>
        </p:spPr>
        <p:txBody>
          <a:bodyPr>
            <a:no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Conclusion</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9512" y="1170733"/>
            <a:ext cx="8712968" cy="4538581"/>
          </a:xfrm>
        </p:spPr>
        <p:txBody>
          <a:bodyPr>
            <a:normAutofit lnSpcReduction="10000"/>
          </a:bodyPr>
          <a:lstStyle/>
          <a:p>
            <a:pPr>
              <a:lnSpc>
                <a:spcPct val="115000"/>
              </a:lnSpc>
              <a:buClr>
                <a:schemeClr val="bg1">
                  <a:lumMod val="50000"/>
                </a:schemeClr>
              </a:buClr>
              <a:buSzPct val="80000"/>
            </a:pPr>
            <a:r>
              <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Addressing the challenges of unemployment, inequality and poverty remain key for government. The NSG has a critical role to play in the developmental agenda in terms of building a capable developmental state</a:t>
            </a: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5000"/>
              </a:lnSpc>
              <a:buClr>
                <a:schemeClr val="bg1">
                  <a:lumMod val="50000"/>
                </a:schemeClr>
              </a:buClr>
              <a:buSzPct val="80000"/>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5000"/>
              </a:lnSpc>
              <a:buClr>
                <a:schemeClr val="bg1">
                  <a:lumMod val="50000"/>
                </a:schemeClr>
              </a:buClr>
              <a:buSzPct val="80000"/>
            </a:pPr>
            <a:r>
              <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NSG has also prioritised youth employment opportunities, our mission is to strengthen and expand our work to support all government initiatives related to unemployed graduates</a:t>
            </a:r>
          </a:p>
          <a:p>
            <a:pPr>
              <a:lnSpc>
                <a:spcPct val="115000"/>
              </a:lnSpc>
              <a:buClr>
                <a:schemeClr val="bg1">
                  <a:lumMod val="50000"/>
                </a:schemeClr>
              </a:buClr>
              <a:buSzPct val="80000"/>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5000"/>
              </a:lnSpc>
              <a:buClr>
                <a:schemeClr val="bg1">
                  <a:lumMod val="50000"/>
                </a:schemeClr>
              </a:buClr>
              <a:buSzPct val="80000"/>
            </a:pPr>
            <a:r>
              <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It is thus recommended that the Portfolio Committee notes the work of the NSG in rolling out the various programmes, despite some of the challenges as articulated in the previous slides.</a:t>
            </a:r>
          </a:p>
          <a:p>
            <a:pPr>
              <a:lnSpc>
                <a:spcPct val="115000"/>
              </a:lnSpc>
              <a:buClr>
                <a:schemeClr val="bg1">
                  <a:lumMod val="50000"/>
                </a:schemeClr>
              </a:buClr>
              <a:buSzPct val="80000"/>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buClr>
                <a:schemeClr val="bg1">
                  <a:lumMod val="50000"/>
                </a:schemeClr>
              </a:buClr>
              <a:buSzPct val="80000"/>
            </a:pPr>
            <a:r>
              <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support of the Portfolio Committee will also be welcomed in areas such as additional resources, provision of necessary directives and in the oversight of government departments who may not be working with the NSG in providing youth training and development opportunities. </a:t>
            </a: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26</a:t>
            </a:fld>
            <a:endParaRPr lang="en-ZA">
              <a:solidFill>
                <a:prstClr val="black">
                  <a:tint val="75000"/>
                </a:prstClr>
              </a:solidFill>
            </a:endParaRPr>
          </a:p>
        </p:txBody>
      </p:sp>
    </p:spTree>
    <p:extLst>
      <p:ext uri="{BB962C8B-B14F-4D97-AF65-F5344CB8AC3E}">
        <p14:creationId xmlns:p14="http://schemas.microsoft.com/office/powerpoint/2010/main" val="1266196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492896"/>
            <a:ext cx="8229600" cy="2016224"/>
          </a:xfrm>
        </p:spPr>
        <p:txBody>
          <a:bodyPr>
            <a:normAutofit/>
          </a:bodyPr>
          <a:lstStyle/>
          <a:p>
            <a:r>
              <a:rPr lang="en-ZA" sz="3200" b="1" smtClean="0">
                <a:solidFill>
                  <a:srgbClr val="006600"/>
                </a:solidFill>
                <a:latin typeface="Tahoma" panose="020B0604030504040204" pitchFamily="34" charset="0"/>
                <a:ea typeface="Tahoma" panose="020B0604030504040204" pitchFamily="34" charset="0"/>
                <a:cs typeface="Tahoma" panose="020B0604030504040204" pitchFamily="34" charset="0"/>
              </a:rPr>
              <a:t>Thank you</a:t>
            </a:r>
            <a:endParaRPr lang="en-ZA" sz="32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a:xfrm>
            <a:off x="6228184" y="6381328"/>
            <a:ext cx="2133600" cy="365125"/>
          </a:xfrm>
        </p:spPr>
        <p:txBody>
          <a:bodyPr/>
          <a:lstStyle/>
          <a:p>
            <a:fld id="{1CE6738C-8955-4CF1-A256-1C49941BBB03}" type="slidenum">
              <a:rPr lang="en-ZA" smtClean="0">
                <a:solidFill>
                  <a:prstClr val="black">
                    <a:tint val="75000"/>
                  </a:prstClr>
                </a:solidFill>
              </a:rPr>
              <a:pPr/>
              <a:t>27</a:t>
            </a:fld>
            <a:endParaRPr lang="en-ZA">
              <a:solidFill>
                <a:prstClr val="black">
                  <a:tint val="75000"/>
                </a:prstClr>
              </a:solidFill>
            </a:endParaRPr>
          </a:p>
        </p:txBody>
      </p:sp>
    </p:spTree>
    <p:extLst>
      <p:ext uri="{BB962C8B-B14F-4D97-AF65-F5344CB8AC3E}">
        <p14:creationId xmlns:p14="http://schemas.microsoft.com/office/powerpoint/2010/main" val="865590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454"/>
            <a:ext cx="8229600" cy="708465"/>
          </a:xfrm>
        </p:spPr>
        <p:txBody>
          <a:bodyPr>
            <a:norm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Purpose</a:t>
            </a:r>
            <a:endParaRPr lang="en-ZA" sz="28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242996"/>
            <a:ext cx="8147248" cy="4538581"/>
          </a:xfrm>
        </p:spPr>
        <p:txBody>
          <a:bodyPr>
            <a:normAutofit/>
          </a:bodyPr>
          <a:lstStyle/>
          <a:p>
            <a:pPr>
              <a:buClr>
                <a:schemeClr val="bg1">
                  <a:lumMod val="50000"/>
                </a:schemeClr>
              </a:buClr>
              <a:buSzPct val="80000"/>
            </a:pPr>
            <a:r>
              <a:rPr lang="en-ZA" sz="2000" dirty="0" smtClean="0">
                <a:latin typeface="Tahoma" panose="020B0604030504040204" pitchFamily="34" charset="0"/>
                <a:ea typeface="Tahoma" panose="020B0604030504040204" pitchFamily="34" charset="0"/>
                <a:cs typeface="Tahoma" panose="020B0604030504040204" pitchFamily="34" charset="0"/>
              </a:rPr>
              <a:t>The presentation will cover:</a:t>
            </a:r>
          </a:p>
          <a:p>
            <a:pPr marL="857250" lvl="1" indent="-400050">
              <a:buClr>
                <a:schemeClr val="bg1">
                  <a:lumMod val="50000"/>
                </a:schemeClr>
              </a:buClr>
              <a:buSzPct val="80000"/>
              <a:buFont typeface="+mj-lt"/>
              <a:buAutoNum type="romanUcPeriod"/>
            </a:pP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marL="857250" lvl="1" indent="-400050">
              <a:buClr>
                <a:schemeClr val="bg1">
                  <a:lumMod val="50000"/>
                </a:schemeClr>
              </a:buClr>
              <a:buSzPct val="80000"/>
              <a:buFont typeface="+mj-lt"/>
              <a:buAutoNum type="romanUcPeriod"/>
            </a:pPr>
            <a:r>
              <a:rPr lang="en-ZA" sz="1800" dirty="0" smtClean="0">
                <a:latin typeface="Tahoma" panose="020B0604030504040204" pitchFamily="34" charset="0"/>
                <a:ea typeface="Tahoma" panose="020B0604030504040204" pitchFamily="34" charset="0"/>
                <a:cs typeface="Tahoma" panose="020B0604030504040204" pitchFamily="34" charset="0"/>
              </a:rPr>
              <a:t>The Breaking </a:t>
            </a:r>
            <a:r>
              <a:rPr lang="en-ZA" sz="1800" dirty="0">
                <a:latin typeface="Tahoma" panose="020B0604030504040204" pitchFamily="34" charset="0"/>
                <a:ea typeface="Tahoma" panose="020B0604030504040204" pitchFamily="34" charset="0"/>
                <a:cs typeface="Tahoma" panose="020B0604030504040204" pitchFamily="34" charset="0"/>
              </a:rPr>
              <a:t>Barriers to Entry into the Public Service (BB2E</a:t>
            </a:r>
            <a:r>
              <a:rPr lang="en-ZA" sz="1800" dirty="0" smtClean="0">
                <a:latin typeface="Tahoma" panose="020B0604030504040204" pitchFamily="34" charset="0"/>
                <a:ea typeface="Tahoma" panose="020B0604030504040204" pitchFamily="34" charset="0"/>
                <a:cs typeface="Tahoma" panose="020B0604030504040204" pitchFamily="34" charset="0"/>
              </a:rPr>
              <a:t>) programme</a:t>
            </a:r>
          </a:p>
          <a:p>
            <a:pPr marL="857250" lvl="1" indent="-400050">
              <a:buClr>
                <a:schemeClr val="bg1">
                  <a:lumMod val="50000"/>
                </a:schemeClr>
              </a:buClr>
              <a:buSzPct val="80000"/>
              <a:buFont typeface="+mj-lt"/>
              <a:buAutoNum type="romanUcPeriod"/>
            </a:pPr>
            <a:endParaRPr lang="en-ZA" sz="1800" dirty="0">
              <a:latin typeface="Tahoma" panose="020B0604030504040204" pitchFamily="34" charset="0"/>
              <a:ea typeface="Tahoma" panose="020B0604030504040204" pitchFamily="34" charset="0"/>
              <a:cs typeface="Tahoma" panose="020B0604030504040204" pitchFamily="34" charset="0"/>
            </a:endParaRPr>
          </a:p>
          <a:p>
            <a:pPr marL="857250" lvl="1" indent="-400050">
              <a:buClr>
                <a:schemeClr val="bg1">
                  <a:lumMod val="50000"/>
                </a:schemeClr>
              </a:buClr>
              <a:buSzPct val="80000"/>
              <a:buFont typeface="+mj-lt"/>
              <a:buAutoNum type="romanUcPeriod"/>
            </a:pPr>
            <a:r>
              <a:rPr lang="en-ZA" sz="1800" dirty="0" smtClean="0">
                <a:latin typeface="Tahoma" panose="020B0604030504040204" pitchFamily="34" charset="0"/>
                <a:ea typeface="Tahoma" panose="020B0604030504040204" pitchFamily="34" charset="0"/>
                <a:cs typeface="Tahoma" panose="020B0604030504040204" pitchFamily="34" charset="0"/>
              </a:rPr>
              <a:t>Lessons </a:t>
            </a:r>
            <a:r>
              <a:rPr lang="en-ZA" sz="1800" dirty="0">
                <a:latin typeface="Tahoma" panose="020B0604030504040204" pitchFamily="34" charset="0"/>
                <a:ea typeface="Tahoma" panose="020B0604030504040204" pitchFamily="34" charset="0"/>
                <a:cs typeface="Tahoma" panose="020B0604030504040204" pitchFamily="34" charset="0"/>
              </a:rPr>
              <a:t>from </a:t>
            </a:r>
            <a:r>
              <a:rPr lang="en-ZA" sz="1800" dirty="0" smtClean="0">
                <a:latin typeface="Tahoma" panose="020B0604030504040204" pitchFamily="34" charset="0"/>
                <a:ea typeface="Tahoma" panose="020B0604030504040204" pitchFamily="34" charset="0"/>
                <a:cs typeface="Tahoma" panose="020B0604030504040204" pitchFamily="34" charset="0"/>
              </a:rPr>
              <a:t>a comprehensive evaluation of the BB2E programme </a:t>
            </a:r>
            <a:endParaRPr lang="en-ZA" sz="1800" dirty="0">
              <a:latin typeface="Tahoma" panose="020B0604030504040204" pitchFamily="34" charset="0"/>
              <a:ea typeface="Tahoma" panose="020B0604030504040204" pitchFamily="34" charset="0"/>
              <a:cs typeface="Tahoma" panose="020B0604030504040204" pitchFamily="34" charset="0"/>
            </a:endParaRPr>
          </a:p>
          <a:p>
            <a:pPr marL="857250" lvl="1" indent="-400050">
              <a:buClr>
                <a:schemeClr val="bg1">
                  <a:lumMod val="50000"/>
                </a:schemeClr>
              </a:buClr>
              <a:buSzPct val="80000"/>
              <a:buFont typeface="+mj-lt"/>
              <a:buAutoNum type="romanUcPeriod"/>
            </a:pPr>
            <a:endParaRPr lang="en-ZA" sz="1800" dirty="0">
              <a:latin typeface="Tahoma" panose="020B0604030504040204" pitchFamily="34" charset="0"/>
              <a:ea typeface="Tahoma" panose="020B0604030504040204" pitchFamily="34" charset="0"/>
              <a:cs typeface="Tahoma" panose="020B0604030504040204" pitchFamily="34" charset="0"/>
            </a:endParaRPr>
          </a:p>
          <a:p>
            <a:pPr marL="857250" lvl="1" indent="-400050">
              <a:buClr>
                <a:schemeClr val="bg1">
                  <a:lumMod val="50000"/>
                </a:schemeClr>
              </a:buClr>
              <a:buSzPct val="80000"/>
              <a:buFont typeface="+mj-lt"/>
              <a:buAutoNum type="romanUcPeriod"/>
            </a:pPr>
            <a:r>
              <a:rPr lang="en-ZA" sz="1800" dirty="0" smtClean="0">
                <a:latin typeface="Tahoma" panose="020B0604030504040204" pitchFamily="34" charset="0"/>
                <a:ea typeface="Tahoma" panose="020B0604030504040204" pitchFamily="34" charset="0"/>
                <a:cs typeface="Tahoma" panose="020B0604030504040204" pitchFamily="34" charset="0"/>
              </a:rPr>
              <a:t>Induction </a:t>
            </a:r>
            <a:r>
              <a:rPr lang="en-ZA" sz="1800" dirty="0">
                <a:latin typeface="Tahoma" panose="020B0604030504040204" pitchFamily="34" charset="0"/>
                <a:ea typeface="Tahoma" panose="020B0604030504040204" pitchFamily="34" charset="0"/>
                <a:cs typeface="Tahoma" panose="020B0604030504040204" pitchFamily="34" charset="0"/>
              </a:rPr>
              <a:t>and Orientation to the Formal Graduate Recruitment Scheme</a:t>
            </a:r>
          </a:p>
          <a:p>
            <a:pPr marL="857250" lvl="1" indent="-400050">
              <a:buClr>
                <a:schemeClr val="bg1">
                  <a:lumMod val="50000"/>
                </a:schemeClr>
              </a:buClr>
              <a:buSzPct val="80000"/>
              <a:buFont typeface="+mj-lt"/>
              <a:buAutoNum type="romanUcPeriod"/>
            </a:pPr>
            <a:endParaRPr lang="en-ZA" sz="1800" dirty="0">
              <a:latin typeface="Tahoma" panose="020B0604030504040204" pitchFamily="34" charset="0"/>
              <a:ea typeface="Tahoma" panose="020B0604030504040204" pitchFamily="34" charset="0"/>
              <a:cs typeface="Tahoma" panose="020B0604030504040204" pitchFamily="34" charset="0"/>
            </a:endParaRPr>
          </a:p>
          <a:p>
            <a:pPr marL="857250" lvl="1" indent="-400050">
              <a:buClr>
                <a:schemeClr val="bg1">
                  <a:lumMod val="50000"/>
                </a:schemeClr>
              </a:buClr>
              <a:buSzPct val="80000"/>
              <a:buFont typeface="+mj-lt"/>
              <a:buAutoNum type="romanUcPeriod"/>
            </a:pPr>
            <a:r>
              <a:rPr lang="en-ZA" sz="1800" dirty="0" smtClean="0">
                <a:latin typeface="Tahoma" panose="020B0604030504040204" pitchFamily="34" charset="0"/>
                <a:ea typeface="Tahoma" panose="020B0604030504040204" pitchFamily="34" charset="0"/>
                <a:cs typeface="Tahoma" panose="020B0604030504040204" pitchFamily="34" charset="0"/>
              </a:rPr>
              <a:t>Plan to transition from the 5 Day BB2E to the 18 Months Cadet Programme  </a:t>
            </a:r>
            <a:endParaRPr lang="en-ZA" sz="1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t>3</a:t>
            </a:fld>
            <a:endParaRPr lang="en-ZA"/>
          </a:p>
        </p:txBody>
      </p:sp>
    </p:spTree>
    <p:extLst>
      <p:ext uri="{BB962C8B-B14F-4D97-AF65-F5344CB8AC3E}">
        <p14:creationId xmlns:p14="http://schemas.microsoft.com/office/powerpoint/2010/main" val="328509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287"/>
            <a:ext cx="8229600" cy="708465"/>
          </a:xfrm>
        </p:spPr>
        <p:txBody>
          <a:bodyPr>
            <a:norm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Content</a:t>
            </a:r>
            <a:endParaRPr lang="en-ZA"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23528" y="1196752"/>
            <a:ext cx="8363272" cy="4538581"/>
          </a:xfrm>
        </p:spPr>
        <p:txBody>
          <a:bodyPr>
            <a:normAutofit lnSpcReduction="10000"/>
          </a:bodyPr>
          <a:lstStyle/>
          <a:p>
            <a:pPr>
              <a:lnSpc>
                <a:spcPct val="150000"/>
              </a:lnSpc>
              <a:buClr>
                <a:schemeClr val="bg1">
                  <a:lumMod val="50000"/>
                </a:schemeClr>
              </a:buClr>
              <a:buSzPct val="80000"/>
            </a:pPr>
            <a:r>
              <a:rPr lang="en-ZA" sz="2000" dirty="0" smtClean="0">
                <a:latin typeface="Tahoma" panose="020B0604030504040204" pitchFamily="34" charset="0"/>
                <a:ea typeface="Tahoma" panose="020B0604030504040204" pitchFamily="34" charset="0"/>
                <a:cs typeface="Tahoma" panose="020B0604030504040204" pitchFamily="34" charset="0"/>
              </a:rPr>
              <a:t>Background to youth training and development programmes </a:t>
            </a:r>
          </a:p>
          <a:p>
            <a:pPr>
              <a:lnSpc>
                <a:spcPct val="150000"/>
              </a:lnSpc>
              <a:buClr>
                <a:schemeClr val="bg1">
                  <a:lumMod val="50000"/>
                </a:schemeClr>
              </a:buClr>
              <a:buSzPct val="80000"/>
            </a:pPr>
            <a:r>
              <a:rPr lang="en-ZA" sz="2000" dirty="0" smtClean="0">
                <a:latin typeface="Tahoma" panose="020B0604030504040204" pitchFamily="34" charset="0"/>
                <a:ea typeface="Tahoma" panose="020B0604030504040204" pitchFamily="34" charset="0"/>
                <a:cs typeface="Tahoma" panose="020B0604030504040204" pitchFamily="34" charset="0"/>
              </a:rPr>
              <a:t>BB2E </a:t>
            </a:r>
            <a:r>
              <a:rPr lang="en-ZA" sz="2000" dirty="0">
                <a:latin typeface="Tahoma" panose="020B0604030504040204" pitchFamily="34" charset="0"/>
                <a:ea typeface="Tahoma" panose="020B0604030504040204" pitchFamily="34" charset="0"/>
                <a:cs typeface="Tahoma" panose="020B0604030504040204" pitchFamily="34" charset="0"/>
              </a:rPr>
              <a:t>Curriculum and its alignment to NSG courses</a:t>
            </a:r>
            <a:endParaRPr lang="en-ZA"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buClr>
                <a:schemeClr val="bg1">
                  <a:lumMod val="50000"/>
                </a:schemeClr>
              </a:buClr>
              <a:buSzPct val="80000"/>
            </a:pPr>
            <a:r>
              <a:rPr lang="en-ZA" sz="2000" dirty="0" smtClean="0">
                <a:latin typeface="Tahoma" panose="020B0604030504040204" pitchFamily="34" charset="0"/>
                <a:ea typeface="Tahoma" panose="020B0604030504040204" pitchFamily="34" charset="0"/>
                <a:cs typeface="Tahoma" panose="020B0604030504040204" pitchFamily="34" charset="0"/>
              </a:rPr>
              <a:t>Partnerships</a:t>
            </a:r>
          </a:p>
          <a:p>
            <a:pPr>
              <a:lnSpc>
                <a:spcPct val="150000"/>
              </a:lnSpc>
              <a:buClr>
                <a:schemeClr val="bg1">
                  <a:lumMod val="50000"/>
                </a:schemeClr>
              </a:buClr>
              <a:buSzPct val="80000"/>
            </a:pPr>
            <a:r>
              <a:rPr lang="en-ZA" sz="2000" dirty="0" smtClean="0">
                <a:latin typeface="Tahoma" panose="020B0604030504040204" pitchFamily="34" charset="0"/>
                <a:ea typeface="Tahoma" panose="020B0604030504040204" pitchFamily="34" charset="0"/>
                <a:cs typeface="Tahoma" panose="020B0604030504040204" pitchFamily="34" charset="0"/>
              </a:rPr>
              <a:t>Training Statistics</a:t>
            </a:r>
          </a:p>
          <a:p>
            <a:pPr>
              <a:lnSpc>
                <a:spcPct val="150000"/>
              </a:lnSpc>
              <a:buClr>
                <a:schemeClr val="bg1">
                  <a:lumMod val="50000"/>
                </a:schemeClr>
              </a:buClr>
              <a:buSzPct val="80000"/>
            </a:pPr>
            <a:r>
              <a:rPr lang="en-ZA" sz="2000" dirty="0" smtClean="0">
                <a:latin typeface="Tahoma" panose="020B0604030504040204" pitchFamily="34" charset="0"/>
                <a:ea typeface="Tahoma" panose="020B0604030504040204" pitchFamily="34" charset="0"/>
                <a:cs typeface="Tahoma" panose="020B0604030504040204" pitchFamily="34" charset="0"/>
              </a:rPr>
              <a:t>Evaluation of the BB2E programme</a:t>
            </a:r>
          </a:p>
          <a:p>
            <a:pPr>
              <a:lnSpc>
                <a:spcPct val="150000"/>
              </a:lnSpc>
              <a:buClr>
                <a:schemeClr val="bg1">
                  <a:lumMod val="50000"/>
                </a:schemeClr>
              </a:buClr>
              <a:buSzPct val="80000"/>
            </a:pPr>
            <a:r>
              <a:rPr lang="en-ZA" sz="2000" dirty="0" smtClean="0">
                <a:latin typeface="Tahoma" panose="020B0604030504040204" pitchFamily="34" charset="0"/>
                <a:ea typeface="Tahoma" panose="020B0604030504040204" pitchFamily="34" charset="0"/>
                <a:cs typeface="Tahoma" panose="020B0604030504040204" pitchFamily="34" charset="0"/>
              </a:rPr>
              <a:t>Orientation to the Graduate Recruitment Scheme</a:t>
            </a:r>
          </a:p>
          <a:p>
            <a:pPr>
              <a:lnSpc>
                <a:spcPct val="150000"/>
              </a:lnSpc>
              <a:buClr>
                <a:schemeClr val="bg1">
                  <a:lumMod val="50000"/>
                </a:schemeClr>
              </a:buClr>
              <a:buSzPct val="80000"/>
            </a:pPr>
            <a:r>
              <a:rPr lang="en-ZA" sz="2000" dirty="0" smtClean="0">
                <a:latin typeface="Tahoma" panose="020B0604030504040204" pitchFamily="34" charset="0"/>
                <a:ea typeface="Tahoma" panose="020B0604030504040204" pitchFamily="34" charset="0"/>
                <a:cs typeface="Tahoma" panose="020B0604030504040204" pitchFamily="34" charset="0"/>
              </a:rPr>
              <a:t>Youth/Cadet Orientation and Training Programme</a:t>
            </a:r>
          </a:p>
          <a:p>
            <a:pPr>
              <a:lnSpc>
                <a:spcPct val="150000"/>
              </a:lnSpc>
              <a:buClr>
                <a:schemeClr val="bg1">
                  <a:lumMod val="50000"/>
                </a:schemeClr>
              </a:buClr>
              <a:buSzPct val="80000"/>
            </a:pPr>
            <a:r>
              <a:rPr lang="en-ZA" sz="2000" dirty="0" smtClean="0">
                <a:latin typeface="Tahoma" panose="020B0604030504040204" pitchFamily="34" charset="0"/>
                <a:ea typeface="Tahoma" panose="020B0604030504040204" pitchFamily="34" charset="0"/>
                <a:cs typeface="Tahoma" panose="020B0604030504040204" pitchFamily="34" charset="0"/>
              </a:rPr>
              <a:t>Proposed future plan</a:t>
            </a:r>
          </a:p>
          <a:p>
            <a:pPr>
              <a:lnSpc>
                <a:spcPct val="150000"/>
              </a:lnSpc>
              <a:buClr>
                <a:schemeClr val="bg1">
                  <a:lumMod val="50000"/>
                </a:schemeClr>
              </a:buClr>
              <a:buSzPct val="80000"/>
            </a:pPr>
            <a:r>
              <a:rPr lang="en-ZA" sz="2000" dirty="0" smtClean="0">
                <a:latin typeface="Tahoma" panose="020B0604030504040204" pitchFamily="34" charset="0"/>
                <a:ea typeface="Tahoma" panose="020B0604030504040204" pitchFamily="34" charset="0"/>
                <a:cs typeface="Tahoma" panose="020B0604030504040204" pitchFamily="34" charset="0"/>
              </a:rPr>
              <a:t>Conclusion </a:t>
            </a:r>
          </a:p>
          <a:p>
            <a:endParaRPr lang="en-ZA" dirty="0"/>
          </a:p>
        </p:txBody>
      </p:sp>
      <p:sp>
        <p:nvSpPr>
          <p:cNvPr id="4" name="Slide Number Placeholder 3"/>
          <p:cNvSpPr>
            <a:spLocks noGrp="1"/>
          </p:cNvSpPr>
          <p:nvPr>
            <p:ph type="sldNum" sz="quarter" idx="12"/>
          </p:nvPr>
        </p:nvSpPr>
        <p:spPr/>
        <p:txBody>
          <a:bodyPr/>
          <a:lstStyle/>
          <a:p>
            <a:fld id="{1CE6738C-8955-4CF1-A256-1C49941BBB03}" type="slidenum">
              <a:rPr lang="en-ZA" smtClean="0"/>
              <a:t>4</a:t>
            </a:fld>
            <a:endParaRPr lang="en-ZA"/>
          </a:p>
        </p:txBody>
      </p:sp>
    </p:spTree>
    <p:extLst>
      <p:ext uri="{BB962C8B-B14F-4D97-AF65-F5344CB8AC3E}">
        <p14:creationId xmlns:p14="http://schemas.microsoft.com/office/powerpoint/2010/main" val="371340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16279"/>
            <a:ext cx="8229600" cy="708465"/>
          </a:xfrm>
        </p:spPr>
        <p:txBody>
          <a:bodyPr>
            <a:normAutofit/>
          </a:bodyPr>
          <a:lstStyle/>
          <a:p>
            <a:r>
              <a:rPr lang="en-US" sz="2400" dirty="0">
                <a:solidFill>
                  <a:srgbClr val="006600"/>
                </a:solidFill>
                <a:latin typeface="Tahoma" panose="020B0604030504040204" pitchFamily="34" charset="0"/>
                <a:ea typeface="Tahoma" panose="020B0604030504040204" pitchFamily="34" charset="0"/>
                <a:cs typeface="Tahoma" panose="020B0604030504040204" pitchFamily="34" charset="0"/>
              </a:rPr>
              <a:t>Background</a:t>
            </a:r>
            <a:endParaRPr lang="en-US" sz="40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23528" y="1124744"/>
            <a:ext cx="8613664" cy="4538581"/>
          </a:xfrm>
        </p:spPr>
        <p:txBody>
          <a:bodyPr>
            <a:normAutofit fontScale="92500" lnSpcReduction="10000"/>
          </a:bodyPr>
          <a:lstStyle/>
          <a:p>
            <a:pPr>
              <a:buClr>
                <a:schemeClr val="bg1">
                  <a:lumMod val="50000"/>
                </a:schemeClr>
              </a:buClr>
              <a:buSzPct val="80000"/>
            </a:pPr>
            <a:r>
              <a:rPr lang="en-US" sz="1800" dirty="0">
                <a:latin typeface="Tahoma" panose="020B0604030504040204" pitchFamily="34" charset="0"/>
                <a:ea typeface="Tahoma" panose="020B0604030504040204" pitchFamily="34" charset="0"/>
                <a:cs typeface="Tahoma" panose="020B0604030504040204" pitchFamily="34" charset="0"/>
              </a:rPr>
              <a:t>In the </a:t>
            </a:r>
            <a:r>
              <a:rPr lang="en-US" sz="1800" dirty="0" smtClean="0">
                <a:latin typeface="Tahoma" panose="020B0604030504040204" pitchFamily="34" charset="0"/>
                <a:ea typeface="Tahoma" panose="020B0604030504040204" pitchFamily="34" charset="0"/>
                <a:cs typeface="Tahoma" panose="020B0604030504040204" pitchFamily="34" charset="0"/>
              </a:rPr>
              <a:t>Budget Vote Speech of 2009/10</a:t>
            </a:r>
            <a:r>
              <a:rPr lang="en-US" sz="1800" dirty="0">
                <a:latin typeface="Tahoma" panose="020B0604030504040204" pitchFamily="34" charset="0"/>
                <a:ea typeface="Tahoma" panose="020B0604030504040204" pitchFamily="34" charset="0"/>
                <a:cs typeface="Tahoma" panose="020B0604030504040204" pitchFamily="34" charset="0"/>
              </a:rPr>
              <a:t>, the Minister for Public Service and Administration (MPSA) announced a </a:t>
            </a:r>
            <a:r>
              <a:rPr lang="en-ZA" sz="1800" dirty="0">
                <a:latin typeface="Tahoma" panose="020B0604030504040204" pitchFamily="34" charset="0"/>
                <a:ea typeface="Tahoma" panose="020B0604030504040204" pitchFamily="34" charset="0"/>
                <a:cs typeface="Tahoma" panose="020B0604030504040204" pitchFamily="34" charset="0"/>
              </a:rPr>
              <a:t>programme “… meant to enhance the employment potential of (unemployed) graduates</a:t>
            </a:r>
            <a:r>
              <a:rPr lang="en-ZA" sz="1800" dirty="0" smtClean="0">
                <a:latin typeface="Tahoma" panose="020B0604030504040204" pitchFamily="34" charset="0"/>
                <a:ea typeface="Tahoma" panose="020B0604030504040204" pitchFamily="34" charset="0"/>
                <a:cs typeface="Tahoma" panose="020B0604030504040204" pitchFamily="34" charset="0"/>
              </a:rPr>
              <a:t>”  </a:t>
            </a:r>
          </a:p>
          <a:p>
            <a:pPr>
              <a:buClr>
                <a:schemeClr val="bg1">
                  <a:lumMod val="50000"/>
                </a:schemeClr>
              </a:buClr>
              <a:buSzPct val="80000"/>
            </a:pPr>
            <a:endParaRPr lang="en-ZA" sz="1800" dirty="0">
              <a:latin typeface="Tahoma" panose="020B0604030504040204" pitchFamily="34" charset="0"/>
              <a:ea typeface="Tahoma" panose="020B0604030504040204" pitchFamily="34" charset="0"/>
              <a:cs typeface="Tahoma" panose="020B0604030504040204" pitchFamily="34" charset="0"/>
            </a:endParaRPr>
          </a:p>
          <a:p>
            <a:pPr>
              <a:buClr>
                <a:schemeClr val="bg1">
                  <a:lumMod val="50000"/>
                </a:schemeClr>
              </a:buClr>
              <a:buSzPct val="80000"/>
            </a:pPr>
            <a:r>
              <a:rPr lang="en-US" sz="1800" dirty="0" smtClean="0">
                <a:latin typeface="Tahoma" panose="020B0604030504040204" pitchFamily="34" charset="0"/>
                <a:ea typeface="Tahoma" panose="020B0604030504040204" pitchFamily="34" charset="0"/>
                <a:cs typeface="Tahoma" panose="020B0604030504040204" pitchFamily="34" charset="0"/>
              </a:rPr>
              <a:t>The </a:t>
            </a:r>
            <a:r>
              <a:rPr lang="en-US" sz="1800" dirty="0">
                <a:latin typeface="Tahoma" panose="020B0604030504040204" pitchFamily="34" charset="0"/>
                <a:ea typeface="Tahoma" panose="020B0604030504040204" pitchFamily="34" charset="0"/>
                <a:cs typeface="Tahoma" panose="020B0604030504040204" pitchFamily="34" charset="0"/>
              </a:rPr>
              <a:t>main intentions of this </a:t>
            </a:r>
            <a:r>
              <a:rPr lang="en-ZA" sz="1800" dirty="0">
                <a:latin typeface="Tahoma" panose="020B0604030504040204" pitchFamily="34" charset="0"/>
                <a:ea typeface="Tahoma" panose="020B0604030504040204" pitchFamily="34" charset="0"/>
                <a:cs typeface="Tahoma" panose="020B0604030504040204" pitchFamily="34" charset="0"/>
              </a:rPr>
              <a:t>programme </a:t>
            </a:r>
            <a:r>
              <a:rPr lang="en-US" sz="1800" dirty="0">
                <a:latin typeface="Tahoma" panose="020B0604030504040204" pitchFamily="34" charset="0"/>
                <a:ea typeface="Tahoma" panose="020B0604030504040204" pitchFamily="34" charset="0"/>
                <a:cs typeface="Tahoma" panose="020B0604030504040204" pitchFamily="34" charset="0"/>
              </a:rPr>
              <a:t>are to break </a:t>
            </a:r>
            <a:r>
              <a:rPr lang="en-US" sz="1800" dirty="0" smtClean="0">
                <a:latin typeface="Tahoma" panose="020B0604030504040204" pitchFamily="34" charset="0"/>
                <a:ea typeface="Tahoma" panose="020B0604030504040204" pitchFamily="34" charset="0"/>
                <a:cs typeface="Tahoma" panose="020B0604030504040204" pitchFamily="34" charset="0"/>
              </a:rPr>
              <a:t>the twin </a:t>
            </a:r>
            <a:r>
              <a:rPr lang="en-US" sz="1800" dirty="0">
                <a:latin typeface="Tahoma" panose="020B0604030504040204" pitchFamily="34" charset="0"/>
                <a:ea typeface="Tahoma" panose="020B0604030504040204" pitchFamily="34" charset="0"/>
                <a:cs typeface="Tahoma" panose="020B0604030504040204" pitchFamily="34" charset="0"/>
              </a:rPr>
              <a:t>barriers to entry into the Public Service</a:t>
            </a:r>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ZA" sz="1800" dirty="0" smtClean="0">
                <a:latin typeface="Tahoma" panose="020B0604030504040204" pitchFamily="34" charset="0"/>
                <a:ea typeface="Tahoma" panose="020B0604030504040204" pitchFamily="34" charset="0"/>
                <a:cs typeface="Tahoma" panose="020B0604030504040204" pitchFamily="34" charset="0"/>
              </a:rPr>
              <a:t>lack of appropriate skills for employment in the Public Service; and lack </a:t>
            </a:r>
            <a:r>
              <a:rPr lang="en-ZA" sz="1800" dirty="0">
                <a:latin typeface="Tahoma" panose="020B0604030504040204" pitchFamily="34" charset="0"/>
                <a:ea typeface="Tahoma" panose="020B0604030504040204" pitchFamily="34" charset="0"/>
                <a:cs typeface="Tahoma" panose="020B0604030504040204" pitchFamily="34" charset="0"/>
              </a:rPr>
              <a:t>of/inadequate work </a:t>
            </a:r>
            <a:r>
              <a:rPr lang="en-ZA" sz="1800" dirty="0" smtClean="0">
                <a:latin typeface="Tahoma" panose="020B0604030504040204" pitchFamily="34" charset="0"/>
                <a:ea typeface="Tahoma" panose="020B0604030504040204" pitchFamily="34" charset="0"/>
                <a:cs typeface="Tahoma" panose="020B0604030504040204" pitchFamily="34" charset="0"/>
              </a:rPr>
              <a:t>experience</a:t>
            </a:r>
          </a:p>
          <a:p>
            <a:pPr>
              <a:buClr>
                <a:schemeClr val="bg1">
                  <a:lumMod val="50000"/>
                </a:schemeClr>
              </a:buClr>
              <a:buSzPct val="80000"/>
            </a:pPr>
            <a:endParaRPr lang="en-ZA" sz="1800" b="1" dirty="0">
              <a:latin typeface="Tahoma" panose="020B0604030504040204" pitchFamily="34" charset="0"/>
              <a:ea typeface="Tahoma" panose="020B0604030504040204" pitchFamily="34" charset="0"/>
              <a:cs typeface="Tahoma" panose="020B0604030504040204" pitchFamily="34" charset="0"/>
            </a:endParaRPr>
          </a:p>
          <a:p>
            <a:pPr lvl="0">
              <a:buClr>
                <a:schemeClr val="bg1">
                  <a:lumMod val="50000"/>
                </a:schemeClr>
              </a:buClr>
              <a:buSzPct val="80000"/>
            </a:pPr>
            <a:r>
              <a:rPr lang="en-US" sz="1800" dirty="0">
                <a:latin typeface="Tahoma" panose="020B0604030504040204" pitchFamily="34" charset="0"/>
                <a:ea typeface="Tahoma" panose="020B0604030504040204" pitchFamily="34" charset="0"/>
                <a:cs typeface="Tahoma" panose="020B0604030504040204" pitchFamily="34" charset="0"/>
              </a:rPr>
              <a:t>In 2009, the MPSA approved </a:t>
            </a:r>
            <a:r>
              <a:rPr lang="en-ZA" sz="1800" dirty="0">
                <a:latin typeface="Tahoma" panose="020B0604030504040204" pitchFamily="34" charset="0"/>
                <a:ea typeface="Tahoma" panose="020B0604030504040204" pitchFamily="34" charset="0"/>
                <a:cs typeface="Tahoma" panose="020B0604030504040204" pitchFamily="34" charset="0"/>
              </a:rPr>
              <a:t>an Internship Directive that created a policy environment for implementation of the programme to break the identified barriers to entry into the Public Service (BB2E)</a:t>
            </a:r>
          </a:p>
          <a:p>
            <a:pPr marL="0" lvl="0" indent="0">
              <a:buClr>
                <a:schemeClr val="bg1">
                  <a:lumMod val="50000"/>
                </a:schemeClr>
              </a:buClr>
              <a:buSzPct val="80000"/>
              <a:buNone/>
            </a:pPr>
            <a:r>
              <a:rPr lang="en-ZA" sz="1800" dirty="0">
                <a:latin typeface="Tahoma" panose="020B0604030504040204" pitchFamily="34" charset="0"/>
                <a:ea typeface="Tahoma" panose="020B0604030504040204" pitchFamily="34" charset="0"/>
                <a:cs typeface="Tahoma" panose="020B0604030504040204" pitchFamily="34" charset="0"/>
              </a:rPr>
              <a:t>    </a:t>
            </a:r>
            <a:endParaRPr lang="en-US" sz="1800" dirty="0">
              <a:latin typeface="Tahoma" panose="020B0604030504040204" pitchFamily="34" charset="0"/>
              <a:ea typeface="Tahoma" panose="020B0604030504040204" pitchFamily="34" charset="0"/>
              <a:cs typeface="Tahoma" panose="020B0604030504040204" pitchFamily="34" charset="0"/>
            </a:endParaRPr>
          </a:p>
          <a:p>
            <a:pPr>
              <a:buClr>
                <a:schemeClr val="bg1">
                  <a:lumMod val="50000"/>
                </a:schemeClr>
              </a:buClr>
              <a:buSzPct val="80000"/>
            </a:pPr>
            <a:r>
              <a:rPr lang="en-ZA" sz="1800" dirty="0" smtClean="0">
                <a:latin typeface="Tahoma" panose="020B0604030504040204" pitchFamily="34" charset="0"/>
                <a:ea typeface="Tahoma" panose="020B0604030504040204" pitchFamily="34" charset="0"/>
                <a:cs typeface="Tahoma" panose="020B0604030504040204" pitchFamily="34" charset="0"/>
              </a:rPr>
              <a:t>Prior to 2009, </a:t>
            </a:r>
            <a:r>
              <a:rPr lang="en-US" sz="1800" dirty="0">
                <a:latin typeface="Tahoma" panose="020B0604030504040204" pitchFamily="34" charset="0"/>
                <a:ea typeface="Tahoma" panose="020B0604030504040204" pitchFamily="34" charset="0"/>
                <a:cs typeface="Tahoma" panose="020B0604030504040204" pitchFamily="34" charset="0"/>
              </a:rPr>
              <a:t>the National Youth Development </a:t>
            </a:r>
            <a:r>
              <a:rPr lang="en-US" sz="1800" dirty="0" smtClean="0">
                <a:latin typeface="Tahoma" panose="020B0604030504040204" pitchFamily="34" charset="0"/>
                <a:ea typeface="Tahoma" panose="020B0604030504040204" pitchFamily="34" charset="0"/>
                <a:cs typeface="Tahoma" panose="020B0604030504040204" pitchFamily="34" charset="0"/>
              </a:rPr>
              <a:t>Agency </a:t>
            </a:r>
            <a:r>
              <a:rPr lang="en-US" sz="1800" dirty="0">
                <a:latin typeface="Tahoma" panose="020B0604030504040204" pitchFamily="34" charset="0"/>
                <a:ea typeface="Tahoma" panose="020B0604030504040204" pitchFamily="34" charset="0"/>
                <a:cs typeface="Tahoma" panose="020B0604030504040204" pitchFamily="34" charset="0"/>
              </a:rPr>
              <a:t>(NYDA</a:t>
            </a:r>
            <a:r>
              <a:rPr lang="en-US" sz="1800" dirty="0" smtClean="0">
                <a:latin typeface="Tahoma" panose="020B0604030504040204" pitchFamily="34" charset="0"/>
                <a:ea typeface="Tahoma" panose="020B0604030504040204" pitchFamily="34" charset="0"/>
                <a:cs typeface="Tahoma" panose="020B0604030504040204" pitchFamily="34" charset="0"/>
              </a:rPr>
              <a:t>) was established and the Act, Act No. 54 of 2008 </a:t>
            </a:r>
            <a:r>
              <a:rPr lang="en-ZA" sz="1800" dirty="0">
                <a:latin typeface="Tahoma" panose="020B0604030504040204" pitchFamily="34" charset="0"/>
                <a:ea typeface="Tahoma" panose="020B0604030504040204" pitchFamily="34" charset="0"/>
                <a:cs typeface="Tahoma" panose="020B0604030504040204" pitchFamily="34" charset="0"/>
              </a:rPr>
              <a:t>was </a:t>
            </a:r>
            <a:r>
              <a:rPr lang="en-ZA" sz="1800" dirty="0" smtClean="0">
                <a:latin typeface="Tahoma" panose="020B0604030504040204" pitchFamily="34" charset="0"/>
                <a:ea typeface="Tahoma" panose="020B0604030504040204" pitchFamily="34" charset="0"/>
                <a:cs typeface="Tahoma" panose="020B0604030504040204" pitchFamily="34" charset="0"/>
              </a:rPr>
              <a:t>passed </a:t>
            </a:r>
            <a:r>
              <a:rPr lang="en-ZA" sz="1800" dirty="0">
                <a:latin typeface="Tahoma" panose="020B0604030504040204" pitchFamily="34" charset="0"/>
                <a:ea typeface="Tahoma" panose="020B0604030504040204" pitchFamily="34" charset="0"/>
                <a:cs typeface="Tahoma" panose="020B0604030504040204" pitchFamily="34" charset="0"/>
              </a:rPr>
              <a:t>and enabled the NSG to source </a:t>
            </a:r>
            <a:r>
              <a:rPr lang="en-US" sz="1800" dirty="0">
                <a:latin typeface="Tahoma" panose="020B0604030504040204" pitchFamily="34" charset="0"/>
                <a:ea typeface="Tahoma" panose="020B0604030504040204" pitchFamily="34" charset="0"/>
                <a:cs typeface="Tahoma" panose="020B0604030504040204" pitchFamily="34" charset="0"/>
              </a:rPr>
              <a:t>unemployed graduates from the NYDA’s well-established database</a:t>
            </a:r>
          </a:p>
          <a:p>
            <a:pPr marL="0" indent="0">
              <a:buClr>
                <a:schemeClr val="bg1">
                  <a:lumMod val="50000"/>
                </a:schemeClr>
              </a:buClr>
              <a:buSzPct val="8000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lvl="0">
              <a:buClr>
                <a:schemeClr val="bg1">
                  <a:lumMod val="50000"/>
                </a:schemeClr>
              </a:buClr>
              <a:buSzPct val="80000"/>
            </a:pPr>
            <a:r>
              <a:rPr lang="en-ZA" sz="1800" dirty="0">
                <a:latin typeface="Tahoma" panose="020B0604030504040204" pitchFamily="34" charset="0"/>
                <a:ea typeface="Tahoma" panose="020B0604030504040204" pitchFamily="34" charset="0"/>
                <a:cs typeface="Tahoma" panose="020B0604030504040204" pitchFamily="34" charset="0"/>
              </a:rPr>
              <a:t>The programme was piloted in 2009 and approved on 2 October 2010    </a:t>
            </a:r>
            <a:endParaRPr lang="en-US" sz="1800" dirty="0">
              <a:latin typeface="Tahoma" panose="020B0604030504040204" pitchFamily="34" charset="0"/>
              <a:ea typeface="Tahoma" panose="020B0604030504040204" pitchFamily="34" charset="0"/>
              <a:cs typeface="Tahoma" panose="020B0604030504040204" pitchFamily="34" charset="0"/>
            </a:endParaRPr>
          </a:p>
          <a:p>
            <a:pPr>
              <a:buClr>
                <a:schemeClr val="bg1">
                  <a:lumMod val="50000"/>
                </a:schemeClr>
              </a:buClr>
              <a:buSzPct val="80000"/>
            </a:pPr>
            <a:endParaRPr lang="en-ZA" sz="1800" b="1"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t>5</a:t>
            </a:fld>
            <a:endParaRPr lang="en-ZA"/>
          </a:p>
        </p:txBody>
      </p:sp>
    </p:spTree>
    <p:extLst>
      <p:ext uri="{BB962C8B-B14F-4D97-AF65-F5344CB8AC3E}">
        <p14:creationId xmlns:p14="http://schemas.microsoft.com/office/powerpoint/2010/main" val="25860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08465"/>
          </a:xfrm>
        </p:spPr>
        <p:txBody>
          <a:bodyPr>
            <a:normAutofit/>
          </a:bodyPr>
          <a:lstStyle/>
          <a:p>
            <a:r>
              <a:rPr lang="en-US" sz="2400" dirty="0">
                <a:solidFill>
                  <a:srgbClr val="006600"/>
                </a:solidFill>
                <a:latin typeface="Tahoma" panose="020B0604030504040204" pitchFamily="34" charset="0"/>
                <a:ea typeface="Tahoma" panose="020B0604030504040204" pitchFamily="34" charset="0"/>
                <a:cs typeface="Tahoma" panose="020B0604030504040204" pitchFamily="34" charset="0"/>
              </a:rPr>
              <a:t>Background</a:t>
            </a:r>
            <a:endParaRPr lang="en-US" sz="40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23528" y="1124744"/>
            <a:ext cx="8712968" cy="4538581"/>
          </a:xfrm>
        </p:spPr>
        <p:txBody>
          <a:bodyPr>
            <a:normAutofit/>
          </a:bodyPr>
          <a:lstStyle/>
          <a:p>
            <a:pPr lvl="0">
              <a:buClr>
                <a:schemeClr val="bg1">
                  <a:lumMod val="50000"/>
                </a:schemeClr>
              </a:buClr>
              <a:buSzPct val="80000"/>
            </a:pPr>
            <a:r>
              <a:rPr lang="en-ZA" sz="1800" dirty="0" smtClean="0">
                <a:latin typeface="Tahoma" panose="020B0604030504040204" pitchFamily="34" charset="0"/>
                <a:ea typeface="Tahoma" panose="020B0604030504040204" pitchFamily="34" charset="0"/>
                <a:cs typeface="Tahoma" panose="020B0604030504040204" pitchFamily="34" charset="0"/>
              </a:rPr>
              <a:t>These </a:t>
            </a:r>
            <a:r>
              <a:rPr lang="en-ZA" sz="1800" dirty="0">
                <a:latin typeface="Tahoma" panose="020B0604030504040204" pitchFamily="34" charset="0"/>
                <a:ea typeface="Tahoma" panose="020B0604030504040204" pitchFamily="34" charset="0"/>
                <a:cs typeface="Tahoma" panose="020B0604030504040204" pitchFamily="34" charset="0"/>
              </a:rPr>
              <a:t>regulatory </a:t>
            </a:r>
            <a:r>
              <a:rPr lang="en-ZA" sz="1800" dirty="0" smtClean="0">
                <a:latin typeface="Tahoma" panose="020B0604030504040204" pitchFamily="34" charset="0"/>
                <a:ea typeface="Tahoma" panose="020B0604030504040204" pitchFamily="34" charset="0"/>
                <a:cs typeface="Tahoma" panose="020B0604030504040204" pitchFamily="34" charset="0"/>
              </a:rPr>
              <a:t>environment </a:t>
            </a:r>
            <a:r>
              <a:rPr lang="en-ZA" sz="1800" dirty="0">
                <a:latin typeface="Tahoma" panose="020B0604030504040204" pitchFamily="34" charset="0"/>
                <a:ea typeface="Tahoma" panose="020B0604030504040204" pitchFamily="34" charset="0"/>
                <a:cs typeface="Tahoma" panose="020B0604030504040204" pitchFamily="34" charset="0"/>
              </a:rPr>
              <a:t>enabled the NSG to collaborate with the following structures in the design, development and delivery of BB2E:</a:t>
            </a:r>
            <a:endParaRPr lang="en-US" sz="1800" dirty="0">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en-US" sz="1800" dirty="0" smtClean="0"/>
          </a:p>
          <a:p>
            <a:pPr marL="0" lvl="0" indent="0">
              <a:buNone/>
            </a:pPr>
            <a:endParaRPr lang="en-US" sz="1800" dirty="0"/>
          </a:p>
          <a:p>
            <a:pPr marL="0" lvl="0" indent="0">
              <a:buNone/>
            </a:pPr>
            <a:endParaRPr lang="en-US" sz="1800" dirty="0" smtClean="0"/>
          </a:p>
          <a:p>
            <a:pPr marL="0" lvl="0" indent="0">
              <a:buNone/>
            </a:pPr>
            <a:endParaRPr lang="en-US" sz="1800" dirty="0"/>
          </a:p>
          <a:p>
            <a:pPr marL="0" lvl="0" indent="0">
              <a:buClr>
                <a:schemeClr val="bg1">
                  <a:lumMod val="50000"/>
                </a:schemeClr>
              </a:buClr>
              <a:buSzPct val="8000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a:buClr>
                <a:schemeClr val="bg1">
                  <a:lumMod val="50000"/>
                </a:schemeClr>
              </a:buClr>
              <a:buSzPct val="80000"/>
            </a:pPr>
            <a:endParaRPr lang="en-ZA" sz="1800" b="1"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6</a:t>
            </a:fld>
            <a:endParaRPr lang="en-ZA">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3880482215"/>
              </p:ext>
            </p:extLst>
          </p:nvPr>
        </p:nvGraphicFramePr>
        <p:xfrm>
          <a:off x="899592" y="1772816"/>
          <a:ext cx="7272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963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454"/>
            <a:ext cx="8229600" cy="708465"/>
          </a:xfrm>
        </p:spPr>
        <p:txBody>
          <a:bodyPr>
            <a:no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BB2E Curriculum and its alignment </a:t>
            </a:r>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to </a:t>
            </a:r>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NSG courses</a:t>
            </a:r>
            <a:endParaRPr lang="en-ZA" sz="2400" b="1" dirty="0">
              <a:solidFill>
                <a:srgbClr val="006600"/>
              </a:solidFill>
            </a:endParaRPr>
          </a:p>
        </p:txBody>
      </p:sp>
      <p:sp>
        <p:nvSpPr>
          <p:cNvPr id="3" name="Content Placeholder 2"/>
          <p:cNvSpPr>
            <a:spLocks noGrp="1"/>
          </p:cNvSpPr>
          <p:nvPr>
            <p:ph idx="1"/>
          </p:nvPr>
        </p:nvSpPr>
        <p:spPr>
          <a:xfrm>
            <a:off x="251520" y="1196752"/>
            <a:ext cx="8640960" cy="4538581"/>
          </a:xfrm>
        </p:spPr>
        <p:txBody>
          <a:bodyPr>
            <a:normAutofit fontScale="92500"/>
          </a:bodyPr>
          <a:lstStyle/>
          <a:p>
            <a:pPr lvl="0">
              <a:buClr>
                <a:schemeClr val="bg1">
                  <a:lumMod val="50000"/>
                </a:schemeClr>
              </a:buClr>
              <a:buSzPct val="80000"/>
            </a:pPr>
            <a:r>
              <a:rPr lang="en-ZA" sz="1700" dirty="0">
                <a:latin typeface="Tahoma" panose="020B0604030504040204" pitchFamily="34" charset="0"/>
                <a:ea typeface="Tahoma" panose="020B0604030504040204" pitchFamily="34" charset="0"/>
                <a:cs typeface="Tahoma" panose="020B0604030504040204" pitchFamily="34" charset="0"/>
              </a:rPr>
              <a:t>The BB2E </a:t>
            </a:r>
            <a:r>
              <a:rPr lang="en-ZA" sz="1700" dirty="0" smtClean="0">
                <a:latin typeface="Tahoma" panose="020B0604030504040204" pitchFamily="34" charset="0"/>
                <a:ea typeface="Tahoma" panose="020B0604030504040204" pitchFamily="34" charset="0"/>
                <a:cs typeface="Tahoma" panose="020B0604030504040204" pitchFamily="34" charset="0"/>
              </a:rPr>
              <a:t>programme was </a:t>
            </a:r>
            <a:r>
              <a:rPr lang="en-ZA" sz="1700" dirty="0">
                <a:latin typeface="Tahoma" panose="020B0604030504040204" pitchFamily="34" charset="0"/>
                <a:ea typeface="Tahoma" panose="020B0604030504040204" pitchFamily="34" charset="0"/>
                <a:cs typeface="Tahoma" panose="020B0604030504040204" pitchFamily="34" charset="0"/>
              </a:rPr>
              <a:t>designed </a:t>
            </a:r>
            <a:r>
              <a:rPr lang="en-ZA" sz="1700" dirty="0" smtClean="0">
                <a:latin typeface="Tahoma" panose="020B0604030504040204" pitchFamily="34" charset="0"/>
                <a:ea typeface="Tahoma" panose="020B0604030504040204" pitchFamily="34" charset="0"/>
                <a:cs typeface="Tahoma" panose="020B0604030504040204" pitchFamily="34" charset="0"/>
              </a:rPr>
              <a:t>in a manner to </a:t>
            </a:r>
            <a:r>
              <a:rPr lang="en-ZA" sz="1700" dirty="0">
                <a:latin typeface="Tahoma" panose="020B0604030504040204" pitchFamily="34" charset="0"/>
                <a:ea typeface="Tahoma" panose="020B0604030504040204" pitchFamily="34" charset="0"/>
                <a:cs typeface="Tahoma" panose="020B0604030504040204" pitchFamily="34" charset="0"/>
              </a:rPr>
              <a:t>develop 15 feeder competencies for salary-levels 6-10 (the area which had the most vacancies in the Public Service</a:t>
            </a:r>
            <a:r>
              <a:rPr lang="en-ZA" sz="1700" dirty="0" smtClean="0">
                <a:latin typeface="Tahoma" panose="020B0604030504040204" pitchFamily="34" charset="0"/>
                <a:ea typeface="Tahoma" panose="020B0604030504040204" pitchFamily="34" charset="0"/>
                <a:cs typeface="Tahoma" panose="020B0604030504040204" pitchFamily="34" charset="0"/>
              </a:rPr>
              <a:t>)</a:t>
            </a:r>
          </a:p>
          <a:p>
            <a:pPr lvl="0">
              <a:buClr>
                <a:schemeClr val="bg1">
                  <a:lumMod val="50000"/>
                </a:schemeClr>
              </a:buClr>
              <a:buSzPct val="80000"/>
            </a:pPr>
            <a:endParaRPr lang="en-ZA" sz="1700" dirty="0">
              <a:latin typeface="Tahoma" panose="020B0604030504040204" pitchFamily="34" charset="0"/>
              <a:ea typeface="Tahoma" panose="020B0604030504040204" pitchFamily="34" charset="0"/>
              <a:cs typeface="Tahoma" panose="020B0604030504040204" pitchFamily="34" charset="0"/>
            </a:endParaRPr>
          </a:p>
          <a:p>
            <a:pPr lvl="0">
              <a:buClr>
                <a:schemeClr val="bg1">
                  <a:lumMod val="50000"/>
                </a:schemeClr>
              </a:buClr>
              <a:buSzPct val="80000"/>
            </a:pPr>
            <a:r>
              <a:rPr lang="en-ZA" sz="1700" dirty="0" smtClean="0">
                <a:latin typeface="Tahoma" panose="020B0604030504040204" pitchFamily="34" charset="0"/>
                <a:ea typeface="Tahoma" panose="020B0604030504040204" pitchFamily="34" charset="0"/>
                <a:cs typeface="Tahoma" panose="020B0604030504040204" pitchFamily="34" charset="0"/>
              </a:rPr>
              <a:t>Its </a:t>
            </a:r>
            <a:r>
              <a:rPr lang="en-ZA" sz="1700" dirty="0">
                <a:latin typeface="Tahoma" panose="020B0604030504040204" pitchFamily="34" charset="0"/>
                <a:ea typeface="Tahoma" panose="020B0604030504040204" pitchFamily="34" charset="0"/>
                <a:cs typeface="Tahoma" panose="020B0604030504040204" pitchFamily="34" charset="0"/>
              </a:rPr>
              <a:t>design integrated </a:t>
            </a:r>
            <a:r>
              <a:rPr lang="en-ZA" sz="1700" dirty="0" smtClean="0">
                <a:latin typeface="Tahoma" panose="020B0604030504040204" pitchFamily="34" charset="0"/>
                <a:ea typeface="Tahoma" panose="020B0604030504040204" pitchFamily="34" charset="0"/>
                <a:cs typeface="Tahoma" panose="020B0604030504040204" pitchFamily="34" charset="0"/>
              </a:rPr>
              <a:t>23 </a:t>
            </a:r>
            <a:r>
              <a:rPr lang="en-ZA" sz="1700" dirty="0">
                <a:latin typeface="Tahoma" panose="020B0604030504040204" pitchFamily="34" charset="0"/>
                <a:ea typeface="Tahoma" panose="020B0604030504040204" pitchFamily="34" charset="0"/>
                <a:cs typeface="Tahoma" panose="020B0604030504040204" pitchFamily="34" charset="0"/>
              </a:rPr>
              <a:t>NSG courses into a single 5-day programme – an aspect that did not necessitate request for copyright approval of course </a:t>
            </a:r>
            <a:r>
              <a:rPr lang="en-ZA" sz="1700" dirty="0" smtClean="0">
                <a:latin typeface="Tahoma" panose="020B0604030504040204" pitchFamily="34" charset="0"/>
                <a:ea typeface="Tahoma" panose="020B0604030504040204" pitchFamily="34" charset="0"/>
                <a:cs typeface="Tahoma" panose="020B0604030504040204" pitchFamily="34" charset="0"/>
              </a:rPr>
              <a:t>content  </a:t>
            </a:r>
          </a:p>
          <a:p>
            <a:pPr lvl="0">
              <a:buClr>
                <a:schemeClr val="bg1">
                  <a:lumMod val="50000"/>
                </a:schemeClr>
              </a:buClr>
              <a:buSzPct val="80000"/>
            </a:pPr>
            <a:endParaRPr lang="en-ZA" sz="1700" dirty="0">
              <a:latin typeface="Tahoma" panose="020B0604030504040204" pitchFamily="34" charset="0"/>
              <a:ea typeface="Tahoma" panose="020B0604030504040204" pitchFamily="34" charset="0"/>
              <a:cs typeface="Tahoma" panose="020B0604030504040204" pitchFamily="34" charset="0"/>
            </a:endParaRPr>
          </a:p>
          <a:p>
            <a:pPr lvl="0">
              <a:buClr>
                <a:schemeClr val="bg1">
                  <a:lumMod val="50000"/>
                </a:schemeClr>
              </a:buClr>
              <a:buSzPct val="80000"/>
            </a:pPr>
            <a:r>
              <a:rPr lang="en-ZA" sz="1700" dirty="0" smtClean="0">
                <a:latin typeface="Tahoma" panose="020B0604030504040204" pitchFamily="34" charset="0"/>
                <a:ea typeface="Tahoma" panose="020B0604030504040204" pitchFamily="34" charset="0"/>
                <a:cs typeface="Tahoma" panose="020B0604030504040204" pitchFamily="34" charset="0"/>
              </a:rPr>
              <a:t>The </a:t>
            </a:r>
            <a:r>
              <a:rPr lang="en-ZA" sz="1700" dirty="0">
                <a:latin typeface="Tahoma" panose="020B0604030504040204" pitchFamily="34" charset="0"/>
                <a:ea typeface="Tahoma" panose="020B0604030504040204" pitchFamily="34" charset="0"/>
                <a:cs typeface="Tahoma" panose="020B0604030504040204" pitchFamily="34" charset="0"/>
              </a:rPr>
              <a:t>NSG </a:t>
            </a:r>
            <a:r>
              <a:rPr lang="en-ZA" sz="1700" dirty="0" smtClean="0">
                <a:latin typeface="Tahoma" panose="020B0604030504040204" pitchFamily="34" charset="0"/>
                <a:ea typeface="Tahoma" panose="020B0604030504040204" pitchFamily="34" charset="0"/>
                <a:cs typeface="Tahoma" panose="020B0604030504040204" pitchFamily="34" charset="0"/>
              </a:rPr>
              <a:t>used </a:t>
            </a:r>
            <a:r>
              <a:rPr lang="en-ZA" sz="1700" dirty="0">
                <a:latin typeface="Tahoma" panose="020B0604030504040204" pitchFamily="34" charset="0"/>
                <a:ea typeface="Tahoma" panose="020B0604030504040204" pitchFamily="34" charset="0"/>
                <a:cs typeface="Tahoma" panose="020B0604030504040204" pitchFamily="34" charset="0"/>
              </a:rPr>
              <a:t>M&amp;E feedback to review the </a:t>
            </a:r>
            <a:r>
              <a:rPr lang="en-ZA" sz="1700" dirty="0" smtClean="0">
                <a:latin typeface="Tahoma" panose="020B0604030504040204" pitchFamily="34" charset="0"/>
                <a:ea typeface="Tahoma" panose="020B0604030504040204" pitchFamily="34" charset="0"/>
                <a:cs typeface="Tahoma" panose="020B0604030504040204" pitchFamily="34" charset="0"/>
              </a:rPr>
              <a:t>materials, and the results </a:t>
            </a:r>
            <a:r>
              <a:rPr lang="en-ZA" sz="1700" dirty="0">
                <a:latin typeface="Tahoma" panose="020B0604030504040204" pitchFamily="34" charset="0"/>
                <a:ea typeface="Tahoma" panose="020B0604030504040204" pitchFamily="34" charset="0"/>
                <a:cs typeface="Tahoma" panose="020B0604030504040204" pitchFamily="34" charset="0"/>
              </a:rPr>
              <a:t>of the piloted materials were used to revise the </a:t>
            </a:r>
            <a:r>
              <a:rPr lang="en-ZA" sz="1700" dirty="0" smtClean="0">
                <a:latin typeface="Tahoma" panose="020B0604030504040204" pitchFamily="34" charset="0"/>
                <a:ea typeface="Tahoma" panose="020B0604030504040204" pitchFamily="34" charset="0"/>
                <a:cs typeface="Tahoma" panose="020B0604030504040204" pitchFamily="34" charset="0"/>
              </a:rPr>
              <a:t>Programme. The Units of the BB2E Programme are as follows:</a:t>
            </a: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p>
          <a:p>
            <a:pPr lvl="1">
              <a:buClr>
                <a:srgbClr val="006600"/>
              </a:buClr>
              <a:buSzPct val="80000"/>
              <a:buFont typeface="Wingdings" panose="05000000000000000000" pitchFamily="2" charset="2"/>
              <a:buChar char="Ø"/>
            </a:pPr>
            <a:r>
              <a:rPr lang="en-ZA" sz="1600" b="1" dirty="0">
                <a:latin typeface="Tahoma" panose="020B0604030504040204" pitchFamily="34" charset="0"/>
                <a:ea typeface="Tahoma" panose="020B0604030504040204" pitchFamily="34" charset="0"/>
                <a:cs typeface="Tahoma" panose="020B0604030504040204" pitchFamily="34" charset="0"/>
              </a:rPr>
              <a:t>Unit 1: </a:t>
            </a:r>
            <a:r>
              <a:rPr lang="en-ZA" sz="1600" dirty="0">
                <a:latin typeface="Tahoma" panose="020B0604030504040204" pitchFamily="34" charset="0"/>
                <a:ea typeface="Tahoma" panose="020B0604030504040204" pitchFamily="34" charset="0"/>
                <a:cs typeface="Tahoma" panose="020B0604030504040204" pitchFamily="34" charset="0"/>
              </a:rPr>
              <a:t>The Constitution, Public Service and Administration (Day 1) </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80000"/>
              <a:buFont typeface="Wingdings" panose="05000000000000000000" pitchFamily="2" charset="2"/>
              <a:buChar char="Ø"/>
            </a:pPr>
            <a:r>
              <a:rPr lang="en-ZA" sz="1600" b="1" dirty="0">
                <a:latin typeface="Tahoma" panose="020B0604030504040204" pitchFamily="34" charset="0"/>
                <a:ea typeface="Tahoma" panose="020B0604030504040204" pitchFamily="34" charset="0"/>
                <a:cs typeface="Tahoma" panose="020B0604030504040204" pitchFamily="34" charset="0"/>
              </a:rPr>
              <a:t>Unit 2: </a:t>
            </a:r>
            <a:r>
              <a:rPr lang="en-ZA" sz="1600" dirty="0">
                <a:latin typeface="Tahoma" panose="020B0604030504040204" pitchFamily="34" charset="0"/>
                <a:ea typeface="Tahoma" panose="020B0604030504040204" pitchFamily="34" charset="0"/>
                <a:cs typeface="Tahoma" panose="020B0604030504040204" pitchFamily="34" charset="0"/>
              </a:rPr>
              <a:t>How Government is Organised and Functions (Day 1) </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80000"/>
              <a:buFont typeface="Wingdings" panose="05000000000000000000" pitchFamily="2" charset="2"/>
              <a:buChar char="Ø"/>
            </a:pPr>
            <a:r>
              <a:rPr lang="en-ZA" sz="1600" b="1" dirty="0">
                <a:latin typeface="Tahoma" panose="020B0604030504040204" pitchFamily="34" charset="0"/>
                <a:ea typeface="Tahoma" panose="020B0604030504040204" pitchFamily="34" charset="0"/>
                <a:cs typeface="Tahoma" panose="020B0604030504040204" pitchFamily="34" charset="0"/>
              </a:rPr>
              <a:t>Unit 3: </a:t>
            </a:r>
            <a:r>
              <a:rPr lang="en-ZA" sz="1600" dirty="0">
                <a:latin typeface="Tahoma" panose="020B0604030504040204" pitchFamily="34" charset="0"/>
                <a:ea typeface="Tahoma" panose="020B0604030504040204" pitchFamily="34" charset="0"/>
                <a:cs typeface="Tahoma" panose="020B0604030504040204" pitchFamily="34" charset="0"/>
              </a:rPr>
              <a:t>Attributes of a ‘Public Service Cadre’ (Day 2) </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80000"/>
              <a:buFont typeface="Wingdings" panose="05000000000000000000" pitchFamily="2" charset="2"/>
              <a:buChar char="Ø"/>
            </a:pPr>
            <a:r>
              <a:rPr lang="en-ZA" sz="1600" b="1" dirty="0">
                <a:latin typeface="Tahoma" panose="020B0604030504040204" pitchFamily="34" charset="0"/>
                <a:ea typeface="Tahoma" panose="020B0604030504040204" pitchFamily="34" charset="0"/>
                <a:cs typeface="Tahoma" panose="020B0604030504040204" pitchFamily="34" charset="0"/>
              </a:rPr>
              <a:t>Unit 4: </a:t>
            </a:r>
            <a:r>
              <a:rPr lang="en-ZA" sz="1600" dirty="0">
                <a:latin typeface="Tahoma" panose="020B0604030504040204" pitchFamily="34" charset="0"/>
                <a:ea typeface="Tahoma" panose="020B0604030504040204" pitchFamily="34" charset="0"/>
                <a:cs typeface="Tahoma" panose="020B0604030504040204" pitchFamily="34" charset="0"/>
              </a:rPr>
              <a:t>Delivering Public Service and Administering and Managing Public Funds (Day 3) </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80000"/>
              <a:buFont typeface="Wingdings" panose="05000000000000000000" pitchFamily="2" charset="2"/>
              <a:buChar char="Ø"/>
            </a:pPr>
            <a:r>
              <a:rPr lang="en-ZA" sz="1600" b="1" dirty="0">
                <a:latin typeface="Tahoma" panose="020B0604030504040204" pitchFamily="34" charset="0"/>
                <a:ea typeface="Tahoma" panose="020B0604030504040204" pitchFamily="34" charset="0"/>
                <a:cs typeface="Tahoma" panose="020B0604030504040204" pitchFamily="34" charset="0"/>
              </a:rPr>
              <a:t>Unit 5: </a:t>
            </a:r>
            <a:r>
              <a:rPr lang="en-ZA" sz="1600" dirty="0">
                <a:latin typeface="Tahoma" panose="020B0604030504040204" pitchFamily="34" charset="0"/>
                <a:ea typeface="Tahoma" panose="020B0604030504040204" pitchFamily="34" charset="0"/>
                <a:cs typeface="Tahoma" panose="020B0604030504040204" pitchFamily="34" charset="0"/>
              </a:rPr>
              <a:t>Administration and Communication Skills in Public Service (Day 4) </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80000"/>
              <a:buFont typeface="Wingdings" panose="05000000000000000000" pitchFamily="2" charset="2"/>
              <a:buChar char="Ø"/>
            </a:pPr>
            <a:r>
              <a:rPr lang="en-ZA" sz="1600" b="1" dirty="0">
                <a:latin typeface="Tahoma" panose="020B0604030504040204" pitchFamily="34" charset="0"/>
                <a:ea typeface="Tahoma" panose="020B0604030504040204" pitchFamily="34" charset="0"/>
                <a:cs typeface="Tahoma" panose="020B0604030504040204" pitchFamily="34" charset="0"/>
              </a:rPr>
              <a:t>Unit 6: </a:t>
            </a:r>
            <a:r>
              <a:rPr lang="en-ZA" sz="1600" dirty="0">
                <a:latin typeface="Tahoma" panose="020B0604030504040204" pitchFamily="34" charset="0"/>
                <a:ea typeface="Tahoma" panose="020B0604030504040204" pitchFamily="34" charset="0"/>
                <a:cs typeface="Tahoma" panose="020B0604030504040204" pitchFamily="34" charset="0"/>
              </a:rPr>
              <a:t>Human Resource Processes for Public Service (Day 4 and 5)</a:t>
            </a:r>
            <a:endParaRPr lang="en-US" sz="1600" dirty="0">
              <a:latin typeface="Tahoma" panose="020B0604030504040204" pitchFamily="34" charset="0"/>
              <a:ea typeface="Tahoma" panose="020B0604030504040204" pitchFamily="34" charset="0"/>
              <a:cs typeface="Tahoma" panose="020B0604030504040204" pitchFamily="34" charset="0"/>
            </a:endParaRPr>
          </a:p>
          <a:p>
            <a:pPr lvl="0">
              <a:buClr>
                <a:schemeClr val="bg1">
                  <a:lumMod val="50000"/>
                </a:schemeClr>
              </a:buClr>
              <a:buSzPct val="80000"/>
            </a:pP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ZA" dirty="0"/>
          </a:p>
        </p:txBody>
      </p:sp>
      <p:sp>
        <p:nvSpPr>
          <p:cNvPr id="4" name="Slide Number Placeholder 3"/>
          <p:cNvSpPr>
            <a:spLocks noGrp="1"/>
          </p:cNvSpPr>
          <p:nvPr>
            <p:ph type="sldNum" sz="quarter" idx="12"/>
          </p:nvPr>
        </p:nvSpPr>
        <p:spPr/>
        <p:txBody>
          <a:bodyPr/>
          <a:lstStyle/>
          <a:p>
            <a:fld id="{1CE6738C-8955-4CF1-A256-1C49941BBB03}" type="slidenum">
              <a:rPr lang="en-ZA" smtClean="0"/>
              <a:t>7</a:t>
            </a:fld>
            <a:endParaRPr lang="en-ZA"/>
          </a:p>
        </p:txBody>
      </p:sp>
    </p:spTree>
    <p:extLst>
      <p:ext uri="{BB962C8B-B14F-4D97-AF65-F5344CB8AC3E}">
        <p14:creationId xmlns:p14="http://schemas.microsoft.com/office/powerpoint/2010/main" val="146549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738C-8955-4CF1-A256-1C49941BBB03}" type="slidenum">
              <a:rPr lang="en-ZA" smtClean="0"/>
              <a:t>8</a:t>
            </a:fld>
            <a:endParaRPr lang="en-ZA"/>
          </a:p>
        </p:txBody>
      </p:sp>
      <p:sp>
        <p:nvSpPr>
          <p:cNvPr id="8" name="Title 1"/>
          <p:cNvSpPr txBox="1">
            <a:spLocks/>
          </p:cNvSpPr>
          <p:nvPr/>
        </p:nvSpPr>
        <p:spPr bwMode="auto">
          <a:xfrm>
            <a:off x="834851" y="284031"/>
            <a:ext cx="9145016" cy="80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r>
              <a:rPr lang="en-US" sz="3200" dirty="0" smtClean="0"/>
              <a:t>		</a:t>
            </a:r>
            <a:r>
              <a:rPr lang="en-US"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Course Map of BB2E  </a:t>
            </a:r>
            <a:endParaRPr lang="en-US"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9" name="Down Arrow Callout 8"/>
          <p:cNvSpPr/>
          <p:nvPr/>
        </p:nvSpPr>
        <p:spPr>
          <a:xfrm>
            <a:off x="323528" y="1306037"/>
            <a:ext cx="2950231" cy="1858963"/>
          </a:xfrm>
          <a:prstGeom prst="down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dirty="0" smtClean="0"/>
          </a:p>
          <a:p>
            <a:pPr algn="ctr"/>
            <a:endParaRPr lang="en-ZA" dirty="0" smtClean="0"/>
          </a:p>
          <a:p>
            <a:pPr algn="ctr"/>
            <a:endParaRPr lang="en-ZA" dirty="0" smtClean="0"/>
          </a:p>
          <a:p>
            <a:pPr algn="ctr"/>
            <a:r>
              <a:rPr lang="en-ZA" dirty="0" smtClean="0">
                <a:solidFill>
                  <a:schemeClr val="tx1"/>
                </a:solidFill>
                <a:latin typeface="Tahoma" panose="020B0604030504040204" pitchFamily="34" charset="0"/>
                <a:ea typeface="Tahoma" panose="020B0604030504040204" pitchFamily="34" charset="0"/>
                <a:cs typeface="Tahoma" panose="020B0604030504040204" pitchFamily="34" charset="0"/>
              </a:rPr>
              <a:t>Unit 1: The Constitution, Public Service and Administration</a:t>
            </a:r>
          </a:p>
          <a:p>
            <a:pPr algn="ctr"/>
            <a:endParaRPr lang="en-ZA" sz="1600" dirty="0" smtClean="0"/>
          </a:p>
          <a:p>
            <a:pPr algn="ctr"/>
            <a:endParaRPr lang="en-ZA" dirty="0" smtClean="0"/>
          </a:p>
          <a:p>
            <a:pPr algn="ctr"/>
            <a:endParaRPr lang="en-ZA" dirty="0"/>
          </a:p>
          <a:p>
            <a:pPr algn="ctr"/>
            <a:endParaRPr lang="en-ZA" dirty="0"/>
          </a:p>
        </p:txBody>
      </p:sp>
      <p:sp>
        <p:nvSpPr>
          <p:cNvPr id="10" name="Down Arrow Callout 9"/>
          <p:cNvSpPr/>
          <p:nvPr/>
        </p:nvSpPr>
        <p:spPr>
          <a:xfrm>
            <a:off x="341726" y="3755839"/>
            <a:ext cx="2932034" cy="1905000"/>
          </a:xfrm>
          <a:prstGeom prst="down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smtClean="0">
                <a:solidFill>
                  <a:schemeClr val="tx1"/>
                </a:solidFill>
                <a:latin typeface="Tahoma" panose="020B0604030504040204" pitchFamily="34" charset="0"/>
                <a:ea typeface="Tahoma" panose="020B0604030504040204" pitchFamily="34" charset="0"/>
                <a:cs typeface="Tahoma" panose="020B0604030504040204" pitchFamily="34" charset="0"/>
              </a:rPr>
              <a:t>Unit 2: How Government is Organised and Functions </a:t>
            </a:r>
            <a:endParaRPr lang="en-ZA"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339255" y="1188060"/>
            <a:ext cx="4469091" cy="2031325"/>
          </a:xfrm>
          <a:prstGeom prst="rect">
            <a:avLst/>
          </a:prstGeom>
          <a:solidFill>
            <a:schemeClr val="accent3">
              <a:lumMod val="20000"/>
              <a:lumOff val="80000"/>
            </a:schemeClr>
          </a:solidFill>
          <a:ln>
            <a:noFill/>
          </a:ln>
        </p:spPr>
        <p:txBody>
          <a:bodyPr wrap="square">
            <a:spAutoFit/>
          </a:bodyPr>
          <a:lstStyle/>
          <a:p>
            <a:r>
              <a:rPr lang="en-ZA" sz="1400" dirty="0" smtClean="0">
                <a:latin typeface="Tahoma" panose="020B0604030504040204" pitchFamily="34" charset="0"/>
                <a:ea typeface="Tahoma" panose="020B0604030504040204" pitchFamily="34" charset="0"/>
                <a:cs typeface="Tahoma" panose="020B0604030504040204" pitchFamily="34" charset="0"/>
              </a:rPr>
              <a:t>1.1 Demonstrating an understanding of the </a:t>
            </a:r>
            <a:br>
              <a:rPr lang="en-ZA" sz="1400" dirty="0" smtClean="0">
                <a:latin typeface="Tahoma" panose="020B0604030504040204" pitchFamily="34" charset="0"/>
                <a:ea typeface="Tahoma" panose="020B0604030504040204" pitchFamily="34" charset="0"/>
                <a:cs typeface="Tahoma" panose="020B0604030504040204" pitchFamily="34" charset="0"/>
              </a:rPr>
            </a:br>
            <a:r>
              <a:rPr lang="en-ZA" sz="1400" dirty="0" smtClean="0">
                <a:latin typeface="Tahoma" panose="020B0604030504040204" pitchFamily="34" charset="0"/>
                <a:ea typeface="Tahoma" panose="020B0604030504040204" pitchFamily="34" charset="0"/>
                <a:cs typeface="Tahoma" panose="020B0604030504040204" pitchFamily="34" charset="0"/>
              </a:rPr>
              <a:t>Constitution of South Africa.</a:t>
            </a:r>
          </a:p>
          <a:p>
            <a:endParaRPr lang="en-ZA" sz="1400" dirty="0">
              <a:latin typeface="Tahoma" panose="020B0604030504040204" pitchFamily="34" charset="0"/>
              <a:ea typeface="Tahoma" panose="020B0604030504040204" pitchFamily="34" charset="0"/>
              <a:cs typeface="Tahoma" panose="020B0604030504040204" pitchFamily="34" charset="0"/>
            </a:endParaRPr>
          </a:p>
          <a:p>
            <a:r>
              <a:rPr lang="en-ZA" sz="1400" dirty="0" smtClean="0">
                <a:latin typeface="Tahoma" panose="020B0604030504040204" pitchFamily="34" charset="0"/>
                <a:ea typeface="Tahoma" panose="020B0604030504040204" pitchFamily="34" charset="0"/>
                <a:cs typeface="Tahoma" panose="020B0604030504040204" pitchFamily="34" charset="0"/>
              </a:rPr>
              <a:t>1.2 Explain the concepts of Government, Public</a:t>
            </a:r>
            <a:br>
              <a:rPr lang="en-ZA" sz="1400" dirty="0" smtClean="0">
                <a:latin typeface="Tahoma" panose="020B0604030504040204" pitchFamily="34" charset="0"/>
                <a:ea typeface="Tahoma" panose="020B0604030504040204" pitchFamily="34" charset="0"/>
                <a:cs typeface="Tahoma" panose="020B0604030504040204" pitchFamily="34" charset="0"/>
              </a:rPr>
            </a:br>
            <a:r>
              <a:rPr lang="en-ZA" sz="1400" dirty="0" smtClean="0">
                <a:latin typeface="Tahoma" panose="020B0604030504040204" pitchFamily="34" charset="0"/>
                <a:ea typeface="Tahoma" panose="020B0604030504040204" pitchFamily="34" charset="0"/>
                <a:cs typeface="Tahoma" panose="020B0604030504040204" pitchFamily="34" charset="0"/>
              </a:rPr>
              <a:t>Administration and Public Service. </a:t>
            </a:r>
          </a:p>
          <a:p>
            <a:endParaRPr lang="en-ZA" sz="1400" dirty="0" smtClean="0">
              <a:latin typeface="Tahoma" panose="020B0604030504040204" pitchFamily="34" charset="0"/>
              <a:ea typeface="Tahoma" panose="020B0604030504040204" pitchFamily="34" charset="0"/>
              <a:cs typeface="Tahoma" panose="020B0604030504040204" pitchFamily="34" charset="0"/>
            </a:endParaRPr>
          </a:p>
          <a:p>
            <a:r>
              <a:rPr lang="en-ZA" sz="1400" dirty="0" smtClean="0">
                <a:latin typeface="Tahoma" panose="020B0604030504040204" pitchFamily="34" charset="0"/>
                <a:ea typeface="Tahoma" panose="020B0604030504040204" pitchFamily="34" charset="0"/>
                <a:cs typeface="Tahoma" panose="020B0604030504040204" pitchFamily="34" charset="0"/>
              </a:rPr>
              <a:t>1.3 Demonstrate understanding of the role of the</a:t>
            </a:r>
            <a:br>
              <a:rPr lang="en-ZA" sz="1400" dirty="0" smtClean="0">
                <a:latin typeface="Tahoma" panose="020B0604030504040204" pitchFamily="34" charset="0"/>
                <a:ea typeface="Tahoma" panose="020B0604030504040204" pitchFamily="34" charset="0"/>
                <a:cs typeface="Tahoma" panose="020B0604030504040204" pitchFamily="34" charset="0"/>
              </a:rPr>
            </a:br>
            <a:r>
              <a:rPr lang="en-ZA" sz="1400" dirty="0" smtClean="0">
                <a:latin typeface="Tahoma" panose="020B0604030504040204" pitchFamily="34" charset="0"/>
                <a:ea typeface="Tahoma" panose="020B0604030504040204" pitchFamily="34" charset="0"/>
                <a:cs typeface="Tahoma" panose="020B0604030504040204" pitchFamily="34" charset="0"/>
              </a:rPr>
              <a:t>Public Administration in achieving the goals of</a:t>
            </a:r>
            <a:br>
              <a:rPr lang="en-ZA" sz="1400" dirty="0" smtClean="0">
                <a:latin typeface="Tahoma" panose="020B0604030504040204" pitchFamily="34" charset="0"/>
                <a:ea typeface="Tahoma" panose="020B0604030504040204" pitchFamily="34" charset="0"/>
                <a:cs typeface="Tahoma" panose="020B0604030504040204" pitchFamily="34" charset="0"/>
              </a:rPr>
            </a:br>
            <a:r>
              <a:rPr lang="en-ZA" sz="1400" dirty="0" smtClean="0">
                <a:latin typeface="Tahoma" panose="020B0604030504040204" pitchFamily="34" charset="0"/>
                <a:ea typeface="Tahoma" panose="020B0604030504040204" pitchFamily="34" charset="0"/>
                <a:cs typeface="Tahoma" panose="020B0604030504040204" pitchFamily="34" charset="0"/>
              </a:rPr>
              <a:t>National Development Plan.</a:t>
            </a:r>
          </a:p>
        </p:txBody>
      </p:sp>
      <p:sp>
        <p:nvSpPr>
          <p:cNvPr id="12" name="TextBox 11"/>
          <p:cNvSpPr txBox="1"/>
          <p:nvPr/>
        </p:nvSpPr>
        <p:spPr>
          <a:xfrm>
            <a:off x="4348993" y="3728186"/>
            <a:ext cx="4459353" cy="1815882"/>
          </a:xfrm>
          <a:prstGeom prst="rect">
            <a:avLst/>
          </a:prstGeom>
          <a:solidFill>
            <a:schemeClr val="accent3">
              <a:lumMod val="20000"/>
              <a:lumOff val="80000"/>
            </a:schemeClr>
          </a:solidFill>
          <a:ln>
            <a:noFill/>
          </a:ln>
        </p:spPr>
        <p:txBody>
          <a:bodyPr wrap="square" rtlCol="0">
            <a:spAutoFit/>
          </a:bodyPr>
          <a:lstStyle/>
          <a:p>
            <a:r>
              <a:rPr lang="en-ZA" sz="1400" dirty="0">
                <a:latin typeface="Tahoma" panose="020B0604030504040204" pitchFamily="34" charset="0"/>
                <a:ea typeface="Tahoma" panose="020B0604030504040204" pitchFamily="34" charset="0"/>
                <a:cs typeface="Tahoma" panose="020B0604030504040204" pitchFamily="34" charset="0"/>
              </a:rPr>
              <a:t>2.1 Explain the system, structures and spheres of </a:t>
            </a:r>
            <a:r>
              <a:rPr lang="en-ZA" sz="1400" dirty="0" smtClean="0">
                <a:latin typeface="Tahoma" panose="020B0604030504040204" pitchFamily="34" charset="0"/>
                <a:ea typeface="Tahoma" panose="020B0604030504040204" pitchFamily="34" charset="0"/>
                <a:cs typeface="Tahoma" panose="020B0604030504040204" pitchFamily="34" charset="0"/>
              </a:rPr>
              <a:t>Government.</a:t>
            </a:r>
            <a:endParaRPr lang="en-ZA" sz="1400" dirty="0">
              <a:latin typeface="Tahoma" panose="020B0604030504040204" pitchFamily="34" charset="0"/>
              <a:ea typeface="Tahoma" panose="020B0604030504040204" pitchFamily="34" charset="0"/>
              <a:cs typeface="Tahoma" panose="020B0604030504040204" pitchFamily="34" charset="0"/>
            </a:endParaRPr>
          </a:p>
          <a:p>
            <a:endParaRPr lang="en-ZA" sz="1400" dirty="0" smtClean="0">
              <a:latin typeface="Tahoma" panose="020B0604030504040204" pitchFamily="34" charset="0"/>
              <a:ea typeface="Tahoma" panose="020B0604030504040204" pitchFamily="34" charset="0"/>
              <a:cs typeface="Tahoma" panose="020B0604030504040204" pitchFamily="34" charset="0"/>
            </a:endParaRPr>
          </a:p>
          <a:p>
            <a:r>
              <a:rPr lang="en-ZA" sz="1400" dirty="0" smtClean="0">
                <a:latin typeface="Tahoma" panose="020B0604030504040204" pitchFamily="34" charset="0"/>
                <a:ea typeface="Tahoma" panose="020B0604030504040204" pitchFamily="34" charset="0"/>
                <a:cs typeface="Tahoma" panose="020B0604030504040204" pitchFamily="34" charset="0"/>
              </a:rPr>
              <a:t>2.2 </a:t>
            </a:r>
            <a:r>
              <a:rPr lang="en-ZA" sz="1400" dirty="0">
                <a:latin typeface="Tahoma" panose="020B0604030504040204" pitchFamily="34" charset="0"/>
                <a:ea typeface="Tahoma" panose="020B0604030504040204" pitchFamily="34" charset="0"/>
                <a:cs typeface="Tahoma" panose="020B0604030504040204" pitchFamily="34" charset="0"/>
              </a:rPr>
              <a:t>Understand the policy roles and responsibilities </a:t>
            </a:r>
            <a:r>
              <a:rPr lang="en-ZA" sz="1400" dirty="0" smtClean="0">
                <a:latin typeface="Tahoma" panose="020B0604030504040204" pitchFamily="34" charset="0"/>
                <a:ea typeface="Tahoma" panose="020B0604030504040204" pitchFamily="34" charset="0"/>
                <a:cs typeface="Tahoma" panose="020B0604030504040204" pitchFamily="34" charset="0"/>
              </a:rPr>
              <a:t>of </a:t>
            </a:r>
            <a:r>
              <a:rPr lang="en-ZA" sz="1400" dirty="0">
                <a:latin typeface="Tahoma" panose="020B0604030504040204" pitchFamily="34" charset="0"/>
                <a:ea typeface="Tahoma" panose="020B0604030504040204" pitchFamily="34" charset="0"/>
                <a:cs typeface="Tahoma" panose="020B0604030504040204" pitchFamily="34" charset="0"/>
              </a:rPr>
              <a:t>Government in all its spheres and branches</a:t>
            </a:r>
            <a:r>
              <a:rPr lang="en-ZA" sz="1400" dirty="0" smtClean="0">
                <a:latin typeface="Tahoma" panose="020B0604030504040204" pitchFamily="34" charset="0"/>
                <a:ea typeface="Tahoma" panose="020B0604030504040204" pitchFamily="34" charset="0"/>
                <a:cs typeface="Tahoma" panose="020B0604030504040204" pitchFamily="34" charset="0"/>
              </a:rPr>
              <a:t>.</a:t>
            </a:r>
          </a:p>
          <a:p>
            <a:endParaRPr lang="en-ZA" sz="1400" dirty="0">
              <a:latin typeface="Tahoma" panose="020B0604030504040204" pitchFamily="34" charset="0"/>
              <a:ea typeface="Tahoma" panose="020B0604030504040204" pitchFamily="34" charset="0"/>
              <a:cs typeface="Tahoma" panose="020B0604030504040204" pitchFamily="34" charset="0"/>
            </a:endParaRPr>
          </a:p>
          <a:p>
            <a:r>
              <a:rPr lang="en-ZA" sz="1400" dirty="0">
                <a:latin typeface="Tahoma" panose="020B0604030504040204" pitchFamily="34" charset="0"/>
                <a:ea typeface="Tahoma" panose="020B0604030504040204" pitchFamily="34" charset="0"/>
                <a:cs typeface="Tahoma" panose="020B0604030504040204" pitchFamily="34" charset="0"/>
              </a:rPr>
              <a:t>2.3 Explain how the work of Government is </a:t>
            </a:r>
            <a:r>
              <a:rPr lang="en-ZA" sz="1400" dirty="0" smtClean="0">
                <a:latin typeface="Tahoma" panose="020B0604030504040204" pitchFamily="34" charset="0"/>
                <a:ea typeface="Tahoma" panose="020B0604030504040204" pitchFamily="34" charset="0"/>
                <a:cs typeface="Tahoma" panose="020B0604030504040204" pitchFamily="34" charset="0"/>
              </a:rPr>
              <a:t>organised and coordinated</a:t>
            </a:r>
            <a:endParaRPr lang="en-ZA" sz="1600" dirty="0"/>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6021288"/>
            <a:ext cx="2395195" cy="81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112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738C-8955-4CF1-A256-1C49941BBB03}" type="slidenum">
              <a:rPr lang="en-ZA" smtClean="0"/>
              <a:t>9</a:t>
            </a:fld>
            <a:endParaRPr lang="en-ZA"/>
          </a:p>
        </p:txBody>
      </p:sp>
      <p:sp>
        <p:nvSpPr>
          <p:cNvPr id="5" name="Title 1"/>
          <p:cNvSpPr txBox="1">
            <a:spLocks/>
          </p:cNvSpPr>
          <p:nvPr/>
        </p:nvSpPr>
        <p:spPr bwMode="auto">
          <a:xfrm>
            <a:off x="454359" y="366659"/>
            <a:ext cx="7772400" cy="82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gn="ctr"/>
            <a:r>
              <a:rPr lang="en-US" sz="2400" dirty="0">
                <a:solidFill>
                  <a:srgbClr val="006600"/>
                </a:solidFill>
                <a:latin typeface="Tahoma" panose="020B0604030504040204" pitchFamily="34" charset="0"/>
                <a:ea typeface="Tahoma" panose="020B0604030504040204" pitchFamily="34" charset="0"/>
                <a:cs typeface="Tahoma" panose="020B0604030504040204" pitchFamily="34" charset="0"/>
              </a:rPr>
              <a:t>Course Map of BB2E</a:t>
            </a:r>
            <a:endParaRPr lang="en-ZA" sz="2400" b="1" dirty="0">
              <a:latin typeface="+mj-lt"/>
              <a:ea typeface="Tahoma" pitchFamily="34" charset="0"/>
              <a:cs typeface="Tahoma" pitchFamily="34" charset="0"/>
            </a:endParaRPr>
          </a:p>
        </p:txBody>
      </p:sp>
      <p:sp>
        <p:nvSpPr>
          <p:cNvPr id="6" name="Down Arrow Callout 5"/>
          <p:cNvSpPr/>
          <p:nvPr/>
        </p:nvSpPr>
        <p:spPr>
          <a:xfrm>
            <a:off x="395536" y="1192870"/>
            <a:ext cx="2808312" cy="2380146"/>
          </a:xfrm>
          <a:prstGeom prst="down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smtClean="0">
                <a:solidFill>
                  <a:schemeClr val="tx1"/>
                </a:solidFill>
                <a:latin typeface="Tahoma" panose="020B0604030504040204" pitchFamily="34" charset="0"/>
                <a:ea typeface="Tahoma" panose="020B0604030504040204" pitchFamily="34" charset="0"/>
                <a:cs typeface="Tahoma" panose="020B0604030504040204" pitchFamily="34" charset="0"/>
              </a:rPr>
              <a:t>Unit 3: Attributes of a Public Service Cadre</a:t>
            </a:r>
            <a:endParaRPr lang="en-ZA"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4648201" y="1340768"/>
            <a:ext cx="4038599" cy="1680588"/>
          </a:xfrm>
          <a:prstGeom prst="rect">
            <a:avLst/>
          </a:prstGeom>
          <a:solidFill>
            <a:schemeClr val="accent3">
              <a:lumMod val="20000"/>
              <a:lumOff val="80000"/>
            </a:schemeClr>
          </a:solidFill>
          <a:ln>
            <a:noFill/>
          </a:ln>
        </p:spPr>
        <p:txBody>
          <a:bodyPr wrap="square">
            <a:spAutoFit/>
          </a:bodyPr>
          <a:lstStyle/>
          <a:p>
            <a:pPr>
              <a:lnSpc>
                <a:spcPct val="107000"/>
              </a:lnSpc>
              <a:spcAft>
                <a:spcPts val="800"/>
              </a:spcAft>
            </a:pPr>
            <a:r>
              <a:rPr lang="en-ZA" sz="1400" dirty="0" smtClean="0">
                <a:effectLst/>
                <a:latin typeface="Tahoma" panose="020B0604030504040204" pitchFamily="34" charset="0"/>
                <a:ea typeface="Tahoma" panose="020B0604030504040204" pitchFamily="34" charset="0"/>
                <a:cs typeface="Tahoma" panose="020B0604030504040204" pitchFamily="34" charset="0"/>
              </a:rPr>
              <a:t>3.1 Explain the attributes of a Public Service cadre.</a:t>
            </a:r>
          </a:p>
          <a:p>
            <a:pPr>
              <a:lnSpc>
                <a:spcPct val="107000"/>
              </a:lnSpc>
              <a:spcAft>
                <a:spcPts val="800"/>
              </a:spcAft>
            </a:pPr>
            <a:r>
              <a:rPr lang="en-ZA" sz="1400" dirty="0" smtClean="0">
                <a:latin typeface="Tahoma" panose="020B0604030504040204" pitchFamily="34" charset="0"/>
                <a:ea typeface="Tahoma" panose="020B0604030504040204" pitchFamily="34" charset="0"/>
                <a:cs typeface="Tahoma" panose="020B0604030504040204" pitchFamily="34" charset="0"/>
              </a:rPr>
              <a:t>3.2 Understand how the attributes of a Public Service cadre relate to the </a:t>
            </a:r>
            <a:r>
              <a:rPr lang="en-ZA" sz="1400" i="1" dirty="0" err="1" smtClean="0">
                <a:latin typeface="Tahoma" panose="020B0604030504040204" pitchFamily="34" charset="0"/>
                <a:ea typeface="Tahoma" panose="020B0604030504040204" pitchFamily="34" charset="0"/>
                <a:cs typeface="Tahoma" panose="020B0604030504040204" pitchFamily="34" charset="0"/>
              </a:rPr>
              <a:t>Batho</a:t>
            </a:r>
            <a:r>
              <a:rPr lang="en-ZA" sz="1400" i="1" dirty="0" smtClean="0">
                <a:latin typeface="Tahoma" panose="020B0604030504040204" pitchFamily="34" charset="0"/>
                <a:ea typeface="Tahoma" panose="020B0604030504040204" pitchFamily="34" charset="0"/>
                <a:cs typeface="Tahoma" panose="020B0604030504040204" pitchFamily="34" charset="0"/>
              </a:rPr>
              <a:t> Pele </a:t>
            </a:r>
            <a:r>
              <a:rPr lang="en-ZA" sz="1400" dirty="0" smtClean="0">
                <a:latin typeface="Tahoma" panose="020B0604030504040204" pitchFamily="34" charset="0"/>
                <a:ea typeface="Tahoma" panose="020B0604030504040204" pitchFamily="34" charset="0"/>
                <a:cs typeface="Tahoma" panose="020B0604030504040204" pitchFamily="34" charset="0"/>
              </a:rPr>
              <a:t>principles.</a:t>
            </a:r>
          </a:p>
          <a:p>
            <a:pPr>
              <a:lnSpc>
                <a:spcPct val="107000"/>
              </a:lnSpc>
              <a:spcAft>
                <a:spcPts val="800"/>
              </a:spcAft>
            </a:pPr>
            <a:r>
              <a:rPr lang="en-ZA" sz="1400" dirty="0" smtClean="0">
                <a:latin typeface="Tahoma" panose="020B0604030504040204" pitchFamily="34" charset="0"/>
                <a:ea typeface="Tahoma" panose="020B0604030504040204" pitchFamily="34" charset="0"/>
                <a:cs typeface="Tahoma" panose="020B0604030504040204" pitchFamily="34" charset="0"/>
              </a:rPr>
              <a:t>3.3 Apply a code of conduct for the Public Service.</a:t>
            </a:r>
            <a:endParaRPr lang="en-ZA"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6021288"/>
            <a:ext cx="2251179" cy="81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4"/>
          <p:cNvSpPr txBox="1">
            <a:spLocks/>
          </p:cNvSpPr>
          <p:nvPr/>
        </p:nvSpPr>
        <p:spPr>
          <a:xfrm>
            <a:off x="467544" y="3723377"/>
            <a:ext cx="2806215" cy="2116288"/>
          </a:xfrm>
          <a:prstGeom prst="down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ZA"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Unit 4: Delivering Public Service and Administering and Managing Public Funds</a:t>
            </a:r>
            <a:endParaRPr lang="en-ZA"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4648202" y="3690581"/>
            <a:ext cx="4031382" cy="1680588"/>
          </a:xfrm>
          <a:prstGeom prst="rect">
            <a:avLst/>
          </a:prstGeom>
          <a:solidFill>
            <a:schemeClr val="accent3">
              <a:lumMod val="20000"/>
              <a:lumOff val="80000"/>
            </a:schemeClr>
          </a:solidFill>
          <a:ln>
            <a:noFill/>
          </a:ln>
        </p:spPr>
        <p:txBody>
          <a:bodyPr wrap="square">
            <a:spAutoFit/>
          </a:bodyPr>
          <a:lstStyle/>
          <a:p>
            <a:pPr>
              <a:lnSpc>
                <a:spcPct val="107000"/>
              </a:lnSpc>
              <a:spcAft>
                <a:spcPts val="800"/>
              </a:spcAft>
            </a:pPr>
            <a:r>
              <a:rPr lang="en-ZA" sz="1400" dirty="0" smtClean="0">
                <a:effectLst/>
                <a:latin typeface="Tahoma" panose="020B0604030504040204" pitchFamily="34" charset="0"/>
                <a:ea typeface="Tahoma" panose="020B0604030504040204" pitchFamily="34" charset="0"/>
                <a:cs typeface="Tahoma" panose="020B0604030504040204" pitchFamily="34" charset="0"/>
              </a:rPr>
              <a:t>4.1 Identify the Primary Sites of Service Delivery.</a:t>
            </a:r>
          </a:p>
          <a:p>
            <a:pPr>
              <a:lnSpc>
                <a:spcPct val="107000"/>
              </a:lnSpc>
              <a:spcAft>
                <a:spcPts val="800"/>
              </a:spcAft>
            </a:pPr>
            <a:r>
              <a:rPr lang="en-ZA" sz="1400" dirty="0" smtClean="0">
                <a:latin typeface="Tahoma" panose="020B0604030504040204" pitchFamily="34" charset="0"/>
                <a:ea typeface="Tahoma" panose="020B0604030504040204" pitchFamily="34" charset="0"/>
                <a:cs typeface="Tahoma" panose="020B0604030504040204" pitchFamily="34" charset="0"/>
              </a:rPr>
              <a:t>4.2 Describe strategies by Government to ensure Quality </a:t>
            </a:r>
            <a:r>
              <a:rPr lang="en-ZA" sz="1400" dirty="0">
                <a:latin typeface="Tahoma" panose="020B0604030504040204" pitchFamily="34" charset="0"/>
                <a:ea typeface="Tahoma" panose="020B0604030504040204" pitchFamily="34" charset="0"/>
                <a:cs typeface="Tahoma" panose="020B0604030504040204" pitchFamily="34" charset="0"/>
              </a:rPr>
              <a:t>S</a:t>
            </a:r>
            <a:r>
              <a:rPr lang="en-ZA" sz="1400" dirty="0" smtClean="0">
                <a:latin typeface="Tahoma" panose="020B0604030504040204" pitchFamily="34" charset="0"/>
                <a:ea typeface="Tahoma" panose="020B0604030504040204" pitchFamily="34" charset="0"/>
                <a:cs typeface="Tahoma" panose="020B0604030504040204" pitchFamily="34" charset="0"/>
              </a:rPr>
              <a:t>ervice </a:t>
            </a:r>
            <a:r>
              <a:rPr lang="en-ZA" sz="1400" dirty="0">
                <a:latin typeface="Tahoma" panose="020B0604030504040204" pitchFamily="34" charset="0"/>
                <a:ea typeface="Tahoma" panose="020B0604030504040204" pitchFamily="34" charset="0"/>
                <a:cs typeface="Tahoma" panose="020B0604030504040204" pitchFamily="34" charset="0"/>
              </a:rPr>
              <a:t>D</a:t>
            </a:r>
            <a:r>
              <a:rPr lang="en-ZA" sz="1400" dirty="0" smtClean="0">
                <a:latin typeface="Tahoma" panose="020B0604030504040204" pitchFamily="34" charset="0"/>
                <a:ea typeface="Tahoma" panose="020B0604030504040204" pitchFamily="34" charset="0"/>
                <a:cs typeface="Tahoma" panose="020B0604030504040204" pitchFamily="34" charset="0"/>
              </a:rPr>
              <a:t>elivery.</a:t>
            </a:r>
          </a:p>
          <a:p>
            <a:pPr>
              <a:lnSpc>
                <a:spcPct val="107000"/>
              </a:lnSpc>
              <a:spcAft>
                <a:spcPts val="800"/>
              </a:spcAft>
            </a:pPr>
            <a:r>
              <a:rPr lang="en-ZA" sz="1400" dirty="0" smtClean="0">
                <a:effectLst/>
                <a:latin typeface="Tahoma" panose="020B0604030504040204" pitchFamily="34" charset="0"/>
                <a:ea typeface="Tahoma" panose="020B0604030504040204" pitchFamily="34" charset="0"/>
                <a:cs typeface="Tahoma" panose="020B0604030504040204" pitchFamily="34" charset="0"/>
              </a:rPr>
              <a:t>4.3 Describe how Government facilitates participation by citizens to ensure Quality Service Delivery. </a:t>
            </a:r>
            <a:endParaRPr lang="en-ZA" sz="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1271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3688</TotalTime>
  <Words>2857</Words>
  <Application>Microsoft Office PowerPoint</Application>
  <PresentationFormat>On-screen Show (4:3)</PresentationFormat>
  <Paragraphs>346</Paragraphs>
  <Slides>27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ＭＳ Ｐゴシック</vt:lpstr>
      <vt:lpstr>Arial</vt:lpstr>
      <vt:lpstr>Calibri</vt:lpstr>
      <vt:lpstr>Century Gothic</vt:lpstr>
      <vt:lpstr>Gill Sans</vt:lpstr>
      <vt:lpstr>Gill Sans Light</vt:lpstr>
      <vt:lpstr>Tahoma</vt:lpstr>
      <vt:lpstr>Times New Roman</vt:lpstr>
      <vt:lpstr>Wingdings</vt:lpstr>
      <vt:lpstr>Presentation to National HRD Managers (22 November 2013)</vt:lpstr>
      <vt:lpstr>  Report on unemployed graduates and internships undergoing Public Service orientation  A presentation to the Portfolio Committee:  Public Service &amp; Administration and Planning, Monitoring &amp; Evaluation  </vt:lpstr>
      <vt:lpstr>Purpose</vt:lpstr>
      <vt:lpstr>Purpose</vt:lpstr>
      <vt:lpstr>Content</vt:lpstr>
      <vt:lpstr>Background</vt:lpstr>
      <vt:lpstr>Background</vt:lpstr>
      <vt:lpstr>BB2E Curriculum and its alignment to NSG courses</vt:lpstr>
      <vt:lpstr>PowerPoint Presentation</vt:lpstr>
      <vt:lpstr>PowerPoint Presentation</vt:lpstr>
      <vt:lpstr>PowerPoint Presentation</vt:lpstr>
      <vt:lpstr>Other key information BB2E</vt:lpstr>
      <vt:lpstr>Partnerships</vt:lpstr>
      <vt:lpstr>Number of Youth Oriented through BB2E</vt:lpstr>
      <vt:lpstr> BB2E Orientations by Province (2019/20) </vt:lpstr>
      <vt:lpstr> Evaluation of the BB2E</vt:lpstr>
      <vt:lpstr> Evaluation of the BB2E</vt:lpstr>
      <vt:lpstr>Evaluation of the BB2E</vt:lpstr>
      <vt:lpstr> Orientation to the Graduate Recruitment Scheme</vt:lpstr>
      <vt:lpstr> The Youth/Cadet Orientation and Training Programme</vt:lpstr>
      <vt:lpstr>The 18 Month Youth/Cadet Orientation and Training Programme</vt:lpstr>
      <vt:lpstr>Challenges in BB2E rollout and Youth Training</vt:lpstr>
      <vt:lpstr>Challenges in BB2E rollout and Youth Training</vt:lpstr>
      <vt:lpstr>Our vision for Youth Training and Development</vt:lpstr>
      <vt:lpstr>Our vision for Youth Training and Development</vt:lpstr>
      <vt:lpstr> Our vision - The Model</vt:lpstr>
      <vt:lpstr>Conclusion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National School of Government: Requirements for the Enterprise Architecture</dc:title>
  <dc:creator>Dino Poonsamy</dc:creator>
  <cp:lastModifiedBy>Masixole Zibeko</cp:lastModifiedBy>
  <cp:revision>291</cp:revision>
  <cp:lastPrinted>2015-11-03T11:13:38Z</cp:lastPrinted>
  <dcterms:created xsi:type="dcterms:W3CDTF">2013-12-04T07:03:32Z</dcterms:created>
  <dcterms:modified xsi:type="dcterms:W3CDTF">2020-06-09T18:50:11Z</dcterms:modified>
</cp:coreProperties>
</file>