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03" r:id="rId3"/>
    <p:sldId id="304" r:id="rId4"/>
    <p:sldId id="305" r:id="rId5"/>
    <p:sldId id="310" r:id="rId6"/>
    <p:sldId id="311" r:id="rId7"/>
    <p:sldId id="312" r:id="rId8"/>
    <p:sldId id="313" r:id="rId9"/>
    <p:sldId id="315" r:id="rId10"/>
    <p:sldId id="317" r:id="rId11"/>
    <p:sldId id="318" r:id="rId12"/>
    <p:sldId id="320" r:id="rId13"/>
    <p:sldId id="321" r:id="rId14"/>
    <p:sldId id="322" r:id="rId15"/>
    <p:sldId id="325" r:id="rId16"/>
    <p:sldId id="326" r:id="rId1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60"/>
  </p:normalViewPr>
  <p:slideViewPr>
    <p:cSldViewPr snapToGrid="0" snapToObjects="1">
      <p:cViewPr varScale="1">
        <p:scale>
          <a:sx n="80" d="100"/>
          <a:sy n="80" d="100"/>
        </p:scale>
        <p:origin x="882" y="96"/>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eastern_cape</c:v>
                </c:pt>
              </c:strCache>
            </c:strRef>
          </c:tx>
          <c:spPr>
            <a:solidFill>
              <a:schemeClr val="accent1"/>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Sheet1!$B$2:$B$44</c:f>
            </c:numRef>
          </c:val>
          <c:extLst>
            <c:ext xmlns:c16="http://schemas.microsoft.com/office/drawing/2014/chart" uri="{C3380CC4-5D6E-409C-BE32-E72D297353CC}">
              <c16:uniqueId val="{00000000-981C-4801-BF85-B3ACDF7B0B48}"/>
            </c:ext>
          </c:extLst>
        </c:ser>
        <c:ser>
          <c:idx val="1"/>
          <c:order val="1"/>
          <c:tx>
            <c:strRef>
              <c:f>Sheet1!$C$1</c:f>
              <c:strCache>
                <c:ptCount val="1"/>
                <c:pt idx="0">
                  <c:v>freestate</c:v>
                </c:pt>
              </c:strCache>
            </c:strRef>
          </c:tx>
          <c:spPr>
            <a:solidFill>
              <a:schemeClr val="accent2"/>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Sheet1!$C$2:$C$44</c:f>
            </c:numRef>
          </c:val>
          <c:extLst>
            <c:ext xmlns:c16="http://schemas.microsoft.com/office/drawing/2014/chart" uri="{C3380CC4-5D6E-409C-BE32-E72D297353CC}">
              <c16:uniqueId val="{00000001-981C-4801-BF85-B3ACDF7B0B48}"/>
            </c:ext>
          </c:extLst>
        </c:ser>
        <c:ser>
          <c:idx val="2"/>
          <c:order val="2"/>
          <c:tx>
            <c:strRef>
              <c:f>Sheet1!$D$1</c:f>
              <c:strCache>
                <c:ptCount val="1"/>
                <c:pt idx="0">
                  <c:v>gauteng</c:v>
                </c:pt>
              </c:strCache>
            </c:strRef>
          </c:tx>
          <c:spPr>
            <a:solidFill>
              <a:schemeClr val="accent3"/>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Sheet1!$D$2:$D$44</c:f>
            </c:numRef>
          </c:val>
          <c:extLst>
            <c:ext xmlns:c16="http://schemas.microsoft.com/office/drawing/2014/chart" uri="{C3380CC4-5D6E-409C-BE32-E72D297353CC}">
              <c16:uniqueId val="{00000002-981C-4801-BF85-B3ACDF7B0B48}"/>
            </c:ext>
          </c:extLst>
        </c:ser>
        <c:ser>
          <c:idx val="3"/>
          <c:order val="3"/>
          <c:tx>
            <c:strRef>
              <c:f>Sheet1!$E$1</c:f>
              <c:strCache>
                <c:ptCount val="1"/>
                <c:pt idx="0">
                  <c:v>kwazulu_natal</c:v>
                </c:pt>
              </c:strCache>
            </c:strRef>
          </c:tx>
          <c:spPr>
            <a:solidFill>
              <a:schemeClr val="accent4"/>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Sheet1!$E$2:$E$44</c:f>
            </c:numRef>
          </c:val>
          <c:extLst>
            <c:ext xmlns:c16="http://schemas.microsoft.com/office/drawing/2014/chart" uri="{C3380CC4-5D6E-409C-BE32-E72D297353CC}">
              <c16:uniqueId val="{00000003-981C-4801-BF85-B3ACDF7B0B48}"/>
            </c:ext>
          </c:extLst>
        </c:ser>
        <c:ser>
          <c:idx val="4"/>
          <c:order val="4"/>
          <c:tx>
            <c:strRef>
              <c:f>Sheet1!$F$1</c:f>
              <c:strCache>
                <c:ptCount val="1"/>
                <c:pt idx="0">
                  <c:v>limpopo</c:v>
                </c:pt>
              </c:strCache>
            </c:strRef>
          </c:tx>
          <c:spPr>
            <a:solidFill>
              <a:schemeClr val="accent5"/>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Sheet1!$F$2:$F$44</c:f>
            </c:numRef>
          </c:val>
          <c:extLst>
            <c:ext xmlns:c16="http://schemas.microsoft.com/office/drawing/2014/chart" uri="{C3380CC4-5D6E-409C-BE32-E72D297353CC}">
              <c16:uniqueId val="{00000004-981C-4801-BF85-B3ACDF7B0B48}"/>
            </c:ext>
          </c:extLst>
        </c:ser>
        <c:ser>
          <c:idx val="5"/>
          <c:order val="5"/>
          <c:tx>
            <c:strRef>
              <c:f>Sheet1!$G$1</c:f>
              <c:strCache>
                <c:ptCount val="1"/>
                <c:pt idx="0">
                  <c:v>mpumalanga</c:v>
                </c:pt>
              </c:strCache>
            </c:strRef>
          </c:tx>
          <c:spPr>
            <a:solidFill>
              <a:schemeClr val="accent6"/>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Sheet1!$G$2:$G$44</c:f>
            </c:numRef>
          </c:val>
          <c:extLst>
            <c:ext xmlns:c16="http://schemas.microsoft.com/office/drawing/2014/chart" uri="{C3380CC4-5D6E-409C-BE32-E72D297353CC}">
              <c16:uniqueId val="{00000005-981C-4801-BF85-B3ACDF7B0B48}"/>
            </c:ext>
          </c:extLst>
        </c:ser>
        <c:ser>
          <c:idx val="6"/>
          <c:order val="6"/>
          <c:tx>
            <c:strRef>
              <c:f>Sheet1!$H$1</c:f>
              <c:strCache>
                <c:ptCount val="1"/>
                <c:pt idx="0">
                  <c:v>north_west</c:v>
                </c:pt>
              </c:strCache>
            </c:strRef>
          </c:tx>
          <c:spPr>
            <a:solidFill>
              <a:schemeClr val="accent1">
                <a:lumMod val="60000"/>
              </a:schemeClr>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Sheet1!$H$2:$H$44</c:f>
            </c:numRef>
          </c:val>
          <c:extLst>
            <c:ext xmlns:c16="http://schemas.microsoft.com/office/drawing/2014/chart" uri="{C3380CC4-5D6E-409C-BE32-E72D297353CC}">
              <c16:uniqueId val="{00000006-981C-4801-BF85-B3ACDF7B0B48}"/>
            </c:ext>
          </c:extLst>
        </c:ser>
        <c:ser>
          <c:idx val="7"/>
          <c:order val="7"/>
          <c:tx>
            <c:strRef>
              <c:f>Sheet1!$I$1</c:f>
              <c:strCache>
                <c:ptCount val="1"/>
                <c:pt idx="0">
                  <c:v>northern_cape</c:v>
                </c:pt>
              </c:strCache>
            </c:strRef>
          </c:tx>
          <c:spPr>
            <a:solidFill>
              <a:schemeClr val="accent2">
                <a:lumMod val="60000"/>
              </a:schemeClr>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Sheet1!$I$2:$I$44</c:f>
            </c:numRef>
          </c:val>
          <c:extLst>
            <c:ext xmlns:c16="http://schemas.microsoft.com/office/drawing/2014/chart" uri="{C3380CC4-5D6E-409C-BE32-E72D297353CC}">
              <c16:uniqueId val="{00000007-981C-4801-BF85-B3ACDF7B0B48}"/>
            </c:ext>
          </c:extLst>
        </c:ser>
        <c:ser>
          <c:idx val="8"/>
          <c:order val="8"/>
          <c:tx>
            <c:strRef>
              <c:f>Sheet1!$J$1</c:f>
              <c:strCache>
                <c:ptCount val="1"/>
                <c:pt idx="0">
                  <c:v>western_cape</c:v>
                </c:pt>
              </c:strCache>
            </c:strRef>
          </c:tx>
          <c:spPr>
            <a:solidFill>
              <a:schemeClr val="accent3">
                <a:lumMod val="60000"/>
              </a:schemeClr>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Sheet1!$J$2:$J$44</c:f>
            </c:numRef>
          </c:val>
          <c:extLst>
            <c:ext xmlns:c16="http://schemas.microsoft.com/office/drawing/2014/chart" uri="{C3380CC4-5D6E-409C-BE32-E72D297353CC}">
              <c16:uniqueId val="{00000008-981C-4801-BF85-B3ACDF7B0B48}"/>
            </c:ext>
          </c:extLst>
        </c:ser>
        <c:ser>
          <c:idx val="9"/>
          <c:order val="9"/>
          <c:tx>
            <c:strRef>
              <c:f>Sheet1!$K$1</c:f>
              <c:strCache>
                <c:ptCount val="1"/>
                <c:pt idx="0">
                  <c:v>Number</c:v>
                </c:pt>
              </c:strCache>
            </c:strRef>
          </c:tx>
          <c:spPr>
            <a:solidFill>
              <a:schemeClr val="accent4">
                <a:lumMod val="60000"/>
              </a:schemeClr>
            </a:solidFill>
            <a:ln>
              <a:noFill/>
            </a:ln>
            <a:effectLst/>
          </c:spPr>
          <c:invertIfNegative val="0"/>
          <c:cat>
            <c:strRef>
              <c:f>Sheet1!$A$2:$A$44</c:f>
              <c:strCache>
                <c:ptCount val="43"/>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strCache>
            </c:strRef>
          </c:cat>
          <c:val>
            <c:numRef>
              <c:f>Sheet1!$K$2:$K$44</c:f>
              <c:numCache>
                <c:formatCode>General</c:formatCode>
                <c:ptCount val="43"/>
                <c:pt idx="0">
                  <c:v>249449</c:v>
                </c:pt>
                <c:pt idx="1">
                  <c:v>301506</c:v>
                </c:pt>
                <c:pt idx="2">
                  <c:v>313991</c:v>
                </c:pt>
                <c:pt idx="3">
                  <c:v>309822</c:v>
                </c:pt>
                <c:pt idx="4">
                  <c:v>311470</c:v>
                </c:pt>
                <c:pt idx="5">
                  <c:v>305165</c:v>
                </c:pt>
                <c:pt idx="6">
                  <c:v>282369</c:v>
                </c:pt>
                <c:pt idx="7">
                  <c:v>260986</c:v>
                </c:pt>
                <c:pt idx="8">
                  <c:v>245082</c:v>
                </c:pt>
                <c:pt idx="9">
                  <c:v>223425</c:v>
                </c:pt>
                <c:pt idx="10">
                  <c:v>216640</c:v>
                </c:pt>
                <c:pt idx="11">
                  <c:v>204211</c:v>
                </c:pt>
                <c:pt idx="12">
                  <c:v>192847</c:v>
                </c:pt>
                <c:pt idx="13">
                  <c:v>177382</c:v>
                </c:pt>
                <c:pt idx="14">
                  <c:v>168040</c:v>
                </c:pt>
                <c:pt idx="15">
                  <c:v>161662</c:v>
                </c:pt>
                <c:pt idx="16">
                  <c:v>155456</c:v>
                </c:pt>
                <c:pt idx="17">
                  <c:v>148267</c:v>
                </c:pt>
                <c:pt idx="18">
                  <c:v>139925</c:v>
                </c:pt>
                <c:pt idx="19">
                  <c:v>137941</c:v>
                </c:pt>
                <c:pt idx="20">
                  <c:v>123789</c:v>
                </c:pt>
                <c:pt idx="21">
                  <c:v>115605</c:v>
                </c:pt>
                <c:pt idx="22">
                  <c:v>113967</c:v>
                </c:pt>
                <c:pt idx="23">
                  <c:v>101978</c:v>
                </c:pt>
                <c:pt idx="24">
                  <c:v>99150</c:v>
                </c:pt>
                <c:pt idx="25">
                  <c:v>98788</c:v>
                </c:pt>
                <c:pt idx="26">
                  <c:v>102005</c:v>
                </c:pt>
                <c:pt idx="27">
                  <c:v>98790</c:v>
                </c:pt>
                <c:pt idx="28">
                  <c:v>94012</c:v>
                </c:pt>
                <c:pt idx="29">
                  <c:v>96531</c:v>
                </c:pt>
                <c:pt idx="30">
                  <c:v>88961</c:v>
                </c:pt>
                <c:pt idx="31">
                  <c:v>87006</c:v>
                </c:pt>
                <c:pt idx="32">
                  <c:v>94349</c:v>
                </c:pt>
                <c:pt idx="33">
                  <c:v>91498</c:v>
                </c:pt>
                <c:pt idx="34">
                  <c:v>86524</c:v>
                </c:pt>
                <c:pt idx="35">
                  <c:v>83665</c:v>
                </c:pt>
                <c:pt idx="36">
                  <c:v>87332</c:v>
                </c:pt>
                <c:pt idx="37">
                  <c:v>88920</c:v>
                </c:pt>
                <c:pt idx="38">
                  <c:v>91673</c:v>
                </c:pt>
                <c:pt idx="39">
                  <c:v>90699</c:v>
                </c:pt>
                <c:pt idx="40">
                  <c:v>79924</c:v>
                </c:pt>
                <c:pt idx="41">
                  <c:v>71149</c:v>
                </c:pt>
                <c:pt idx="42">
                  <c:v>4222</c:v>
                </c:pt>
              </c:numCache>
            </c:numRef>
          </c:val>
          <c:extLst>
            <c:ext xmlns:c16="http://schemas.microsoft.com/office/drawing/2014/chart" uri="{C3380CC4-5D6E-409C-BE32-E72D297353CC}">
              <c16:uniqueId val="{00000009-981C-4801-BF85-B3ACDF7B0B48}"/>
            </c:ext>
          </c:extLst>
        </c:ser>
        <c:dLbls>
          <c:showLegendKey val="0"/>
          <c:showVal val="0"/>
          <c:showCatName val="0"/>
          <c:showSerName val="0"/>
          <c:showPercent val="0"/>
          <c:showBubbleSize val="0"/>
        </c:dLbls>
        <c:gapWidth val="219"/>
        <c:overlap val="-27"/>
        <c:axId val="-1281386480"/>
        <c:axId val="-1328215824"/>
      </c:barChart>
      <c:catAx>
        <c:axId val="-128138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8215824"/>
        <c:crosses val="autoZero"/>
        <c:auto val="1"/>
        <c:lblAlgn val="ctr"/>
        <c:lblOffset val="100"/>
        <c:noMultiLvlLbl val="0"/>
      </c:catAx>
      <c:valAx>
        <c:axId val="-1328215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138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CBEB9-3F73-48B1-B2A1-A7D05C24C558}" type="datetimeFigureOut">
              <a:rPr lang="en-ZA" smtClean="0"/>
              <a:t>2020/06/11</a:t>
            </a:fld>
            <a:endParaRPr lang="en-ZA"/>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CF286-BC58-4210-8AB2-020C4EB69F8B}" type="slidenum">
              <a:rPr lang="en-ZA" smtClean="0"/>
              <a:t>‹#›</a:t>
            </a:fld>
            <a:endParaRPr lang="en-ZA"/>
          </a:p>
        </p:txBody>
      </p:sp>
    </p:spTree>
    <p:extLst>
      <p:ext uri="{BB962C8B-B14F-4D97-AF65-F5344CB8AC3E}">
        <p14:creationId xmlns:p14="http://schemas.microsoft.com/office/powerpoint/2010/main" val="41995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5E1B3CF-CA6E-4D24-9A39-11B9B37742FA}" type="slidenum">
              <a:rPr lang="en-US" smtClean="0"/>
              <a:t>9</a:t>
            </a:fld>
            <a:endParaRPr lang="en-US"/>
          </a:p>
        </p:txBody>
      </p:sp>
    </p:spTree>
    <p:extLst>
      <p:ext uri="{BB962C8B-B14F-4D97-AF65-F5344CB8AC3E}">
        <p14:creationId xmlns:p14="http://schemas.microsoft.com/office/powerpoint/2010/main" val="315230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8F4F8-8BA3-7B41-BED0-139A6700DAEE}"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68F4F8-8BA3-7B41-BED0-139A6700DAEE}"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8F4F8-8BA3-7B41-BED0-139A6700DAEE}" type="datetimeFigureOut">
              <a:rPr lang="en-US" smtClean="0"/>
              <a:t>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68F4F8-8BA3-7B41-BED0-139A6700DAEE}" type="datetimeFigureOut">
              <a:rPr lang="en-US" smtClean="0"/>
              <a:t>6/11/2020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8F4F8-8BA3-7B41-BED0-139A6700DAEE}" type="datetimeFigureOut">
              <a:rPr lang="en-US" smtClean="0"/>
              <a:t>6/11/2020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t>‹#›</a:t>
            </a:fld>
            <a:endParaRPr lang="en-US"/>
          </a:p>
        </p:txBody>
      </p:sp>
    </p:spTree>
    <p:extLst>
      <p:ext uri="{BB962C8B-B14F-4D97-AF65-F5344CB8AC3E}">
        <p14:creationId xmlns:p14="http://schemas.microsoft.com/office/powerpoint/2010/main"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8F4F8-8BA3-7B41-BED0-139A6700DAEE}" type="datetimeFigureOut">
              <a:rPr lang="en-US" smtClean="0"/>
              <a:t>6/11/2020</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t>‹#›</a:t>
            </a:fld>
            <a:endParaRPr lang="en-US"/>
          </a:p>
        </p:txBody>
      </p:sp>
    </p:spTree>
    <p:extLst>
      <p:ext uri="{BB962C8B-B14F-4D97-AF65-F5344CB8AC3E}">
        <p14:creationId xmlns:p14="http://schemas.microsoft.com/office/powerpoint/2010/main"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621215"/>
            <a:ext cx="8420100" cy="2220116"/>
          </a:xfrm>
        </p:spPr>
        <p:txBody>
          <a:bodyPr>
            <a:normAutofit fontScale="90000"/>
          </a:bodyPr>
          <a:lstStyle/>
          <a:p>
            <a:r>
              <a:rPr lang="en-US" sz="3000" b="1" dirty="0" smtClean="0">
                <a:latin typeface="Arial" panose="020B0604020202020204" pitchFamily="34" charset="0"/>
                <a:cs typeface="Arial" panose="020B0604020202020204" pitchFamily="34" charset="0"/>
              </a:rPr>
              <a:t>IMPACT OF COVID-19 </a:t>
            </a:r>
            <a:br>
              <a:rPr lang="en-US" sz="3000" b="1" dirty="0" smtClean="0">
                <a:latin typeface="Arial" panose="020B0604020202020204" pitchFamily="34" charset="0"/>
                <a:cs typeface="Arial" panose="020B0604020202020204" pitchFamily="34" charset="0"/>
              </a:rPr>
            </a:br>
            <a:r>
              <a:rPr lang="en-US" sz="3000" b="1" dirty="0" smtClean="0">
                <a:latin typeface="Arial" panose="020B0604020202020204" pitchFamily="34" charset="0"/>
                <a:cs typeface="Arial" panose="020B0604020202020204" pitchFamily="34" charset="0"/>
              </a:rPr>
              <a:t>ON </a:t>
            </a:r>
            <a:br>
              <a:rPr lang="en-US" sz="3000" b="1" dirty="0" smtClean="0">
                <a:latin typeface="Arial" panose="020B0604020202020204" pitchFamily="34" charset="0"/>
                <a:cs typeface="Arial" panose="020B0604020202020204" pitchFamily="34" charset="0"/>
              </a:rPr>
            </a:br>
            <a:r>
              <a:rPr lang="en-US" sz="3000" b="1" dirty="0" smtClean="0">
                <a:latin typeface="Arial" panose="020B0604020202020204" pitchFamily="34" charset="0"/>
                <a:cs typeface="Arial" panose="020B0604020202020204" pitchFamily="34" charset="0"/>
              </a:rPr>
              <a:t>SOCIAL DEVELOPMENT SECTOR</a:t>
            </a:r>
            <a:br>
              <a:rPr lang="en-US" sz="3000" b="1" dirty="0" smtClean="0">
                <a:latin typeface="Arial" panose="020B0604020202020204" pitchFamily="34" charset="0"/>
                <a:cs typeface="Arial" panose="020B0604020202020204" pitchFamily="34" charset="0"/>
              </a:rPr>
            </a:br>
            <a:r>
              <a:rPr lang="en-US" sz="3000" b="1">
                <a:latin typeface="Arial" panose="020B0604020202020204" pitchFamily="34" charset="0"/>
                <a:cs typeface="Arial" panose="020B0604020202020204" pitchFamily="34" charset="0"/>
              </a:rPr>
              <a:t/>
            </a:r>
            <a:br>
              <a:rPr lang="en-US" sz="3000" b="1">
                <a:latin typeface="Arial" panose="020B0604020202020204" pitchFamily="34" charset="0"/>
                <a:cs typeface="Arial" panose="020B0604020202020204" pitchFamily="34" charset="0"/>
              </a:rPr>
            </a:br>
            <a:r>
              <a:rPr lang="en-US" sz="3000" b="1" smtClean="0">
                <a:latin typeface="Arial" panose="020B0604020202020204" pitchFamily="34" charset="0"/>
                <a:cs typeface="Arial" panose="020B0604020202020204" pitchFamily="34" charset="0"/>
              </a:rPr>
              <a:t>11 JUNE </a:t>
            </a:r>
            <a:r>
              <a:rPr lang="en-US" sz="3000" b="1" dirty="0" smtClean="0">
                <a:latin typeface="Arial" panose="020B0604020202020204" pitchFamily="34" charset="0"/>
                <a:cs typeface="Arial" panose="020B0604020202020204" pitchFamily="34" charset="0"/>
              </a:rPr>
              <a:t>2020</a:t>
            </a:r>
            <a:endParaRPr lang="en-US" sz="3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85900" y="2971803"/>
            <a:ext cx="6934200" cy="1752600"/>
          </a:xfrm>
        </p:spPr>
        <p:txBody>
          <a:bodyPr>
            <a:normAutofit lnSpcReduction="10000"/>
          </a:bodyPr>
          <a:lstStyle/>
          <a:p>
            <a:endParaRPr lang="en-ZA" sz="7200" b="1" dirty="0" smtClean="0">
              <a:solidFill>
                <a:schemeClr val="tx1"/>
              </a:solidFill>
              <a:latin typeface="Arial" panose="020B0604020202020204" pitchFamily="34" charset="0"/>
              <a:cs typeface="Arial" panose="020B0604020202020204" pitchFamily="34" charset="0"/>
            </a:endParaRPr>
          </a:p>
          <a:p>
            <a:r>
              <a:rPr lang="en-US" b="1" dirty="0" smtClean="0">
                <a:solidFill>
                  <a:schemeClr val="tx1"/>
                </a:solidFill>
                <a:latin typeface="Arial" panose="020B0604020202020204" pitchFamily="34" charset="0"/>
                <a:cs typeface="Arial" panose="020B0604020202020204" pitchFamily="34" charset="0"/>
              </a:rPr>
              <a:t> </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94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8229600" cy="944562"/>
          </a:xfrm>
        </p:spPr>
        <p:txBody>
          <a:bodyPr/>
          <a:lstStyle/>
          <a:p>
            <a:r>
              <a:rPr lang="en-US" dirty="0"/>
              <a:t>Progress </a:t>
            </a:r>
            <a:r>
              <a:rPr lang="en-US" dirty="0" smtClean="0"/>
              <a:t>on Covid-19 Payments</a:t>
            </a:r>
            <a:endParaRPr lang="en-GB" dirty="0"/>
          </a:p>
        </p:txBody>
      </p:sp>
      <p:sp>
        <p:nvSpPr>
          <p:cNvPr id="6" name="Content Placeholder 5"/>
          <p:cNvSpPr>
            <a:spLocks noGrp="1"/>
          </p:cNvSpPr>
          <p:nvPr>
            <p:ph idx="1"/>
          </p:nvPr>
        </p:nvSpPr>
        <p:spPr>
          <a:xfrm>
            <a:off x="838200" y="1417639"/>
            <a:ext cx="8229600" cy="4602163"/>
          </a:xfrm>
        </p:spPr>
        <p:txBody>
          <a:bodyPr>
            <a:normAutofit/>
          </a:bodyPr>
          <a:lstStyle/>
          <a:p>
            <a:pPr marL="342900" lvl="1" indent="-342900">
              <a:buFont typeface="Arial" panose="020B0604020202020204" pitchFamily="34" charset="0"/>
              <a:buChar char="•"/>
            </a:pPr>
            <a:r>
              <a:rPr lang="en-US" dirty="0"/>
              <a:t>Approximately </a:t>
            </a:r>
            <a:r>
              <a:rPr lang="en-US" b="1" u="sng" dirty="0"/>
              <a:t>13 MILLION APPLICATIONS AND/OR ENQUIRIES have been RECEIVED; </a:t>
            </a:r>
            <a:r>
              <a:rPr lang="en-US" dirty="0"/>
              <a:t>including </a:t>
            </a:r>
            <a:r>
              <a:rPr lang="en-GB" dirty="0"/>
              <a:t>messages inquiring about the grant. </a:t>
            </a:r>
            <a:endParaRPr lang="en-GB" dirty="0" smtClean="0"/>
          </a:p>
          <a:p>
            <a:pPr marL="342900" lvl="1" indent="-342900">
              <a:buFont typeface="Arial" panose="020B0604020202020204" pitchFamily="34" charset="0"/>
              <a:buChar char="•"/>
            </a:pPr>
            <a:r>
              <a:rPr lang="en-ZA" dirty="0" smtClean="0"/>
              <a:t>Of </a:t>
            </a:r>
            <a:r>
              <a:rPr lang="en-ZA" dirty="0"/>
              <a:t>the approximately 13 m received transactions as at Monday </a:t>
            </a:r>
            <a:r>
              <a:rPr lang="en-ZA" dirty="0" smtClean="0"/>
              <a:t>07 June </a:t>
            </a:r>
            <a:r>
              <a:rPr lang="en-ZA" dirty="0"/>
              <a:t>2020, </a:t>
            </a:r>
            <a:r>
              <a:rPr lang="en-US" b="1" dirty="0" smtClean="0">
                <a:solidFill>
                  <a:srgbClr val="000000"/>
                </a:solidFill>
                <a:latin typeface="Arial" panose="020B0604020202020204" pitchFamily="34" charset="0"/>
              </a:rPr>
              <a:t>6,596, 216 </a:t>
            </a:r>
            <a:r>
              <a:rPr lang="en-GB" b="1" dirty="0" smtClean="0">
                <a:solidFill>
                  <a:srgbClr val="000000"/>
                </a:solidFill>
                <a:latin typeface="Arial" panose="020B0604020202020204" pitchFamily="34" charset="0"/>
              </a:rPr>
              <a:t> </a:t>
            </a:r>
            <a:r>
              <a:rPr lang="en-ZA" dirty="0" smtClean="0"/>
              <a:t>were </a:t>
            </a:r>
            <a:r>
              <a:rPr lang="en-ZA" dirty="0"/>
              <a:t>valid complete applications (the rest were either duplicate applications or incomplete or had inconsistent data, or were just pure enquiries).</a:t>
            </a:r>
            <a:endParaRPr lang="en-GB" sz="1800" dirty="0"/>
          </a:p>
          <a:p>
            <a:endParaRPr lang="en-GB" dirty="0"/>
          </a:p>
        </p:txBody>
      </p:sp>
      <p:sp>
        <p:nvSpPr>
          <p:cNvPr id="4" name="Slide Number Placeholder 4"/>
          <p:cNvSpPr txBox="1">
            <a:spLocks/>
          </p:cNvSpPr>
          <p:nvPr/>
        </p:nvSpPr>
        <p:spPr>
          <a:xfrm>
            <a:off x="6172200" y="6324601"/>
            <a:ext cx="236668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2</a:t>
            </a:r>
          </a:p>
        </p:txBody>
      </p:sp>
    </p:spTree>
    <p:extLst>
      <p:ext uri="{BB962C8B-B14F-4D97-AF65-F5344CB8AC3E}">
        <p14:creationId xmlns:p14="http://schemas.microsoft.com/office/powerpoint/2010/main" val="1194762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Covid</a:t>
            </a:r>
            <a:r>
              <a:rPr lang="en-US" dirty="0" smtClean="0"/>
              <a:t> -19 SRD Grant Applications per Province and Channel as </a:t>
            </a:r>
            <a:r>
              <a:rPr lang="en-US" dirty="0"/>
              <a:t>at </a:t>
            </a:r>
            <a:r>
              <a:rPr lang="en-US" dirty="0" smtClean="0"/>
              <a:t>04 June 2020</a:t>
            </a:r>
            <a:endParaRPr lang="en-GB" dirty="0"/>
          </a:p>
        </p:txBody>
      </p:sp>
      <p:graphicFrame>
        <p:nvGraphicFramePr>
          <p:cNvPr id="5" name="Content Placeholder 4"/>
          <p:cNvGraphicFramePr>
            <a:graphicFrameLocks noGrp="1"/>
          </p:cNvGraphicFramePr>
          <p:nvPr>
            <p:ph idx="1"/>
            <p:extLst/>
          </p:nvPr>
        </p:nvGraphicFramePr>
        <p:xfrm>
          <a:off x="457201" y="1395100"/>
          <a:ext cx="8915401" cy="5320114"/>
        </p:xfrm>
        <a:graphic>
          <a:graphicData uri="http://schemas.openxmlformats.org/drawingml/2006/table">
            <a:tbl>
              <a:tblPr>
                <a:tableStyleId>{5C22544A-7EE6-4342-B048-85BDC9FD1C3A}</a:tableStyleId>
              </a:tblPr>
              <a:tblGrid>
                <a:gridCol w="1628029">
                  <a:extLst>
                    <a:ext uri="{9D8B030D-6E8A-4147-A177-3AD203B41FA5}">
                      <a16:colId xmlns:a16="http://schemas.microsoft.com/office/drawing/2014/main" val="20000"/>
                    </a:ext>
                  </a:extLst>
                </a:gridCol>
                <a:gridCol w="1317929">
                  <a:extLst>
                    <a:ext uri="{9D8B030D-6E8A-4147-A177-3AD203B41FA5}">
                      <a16:colId xmlns:a16="http://schemas.microsoft.com/office/drawing/2014/main" val="20001"/>
                    </a:ext>
                  </a:extLst>
                </a:gridCol>
                <a:gridCol w="930303">
                  <a:extLst>
                    <a:ext uri="{9D8B030D-6E8A-4147-A177-3AD203B41FA5}">
                      <a16:colId xmlns:a16="http://schemas.microsoft.com/office/drawing/2014/main" val="20002"/>
                    </a:ext>
                  </a:extLst>
                </a:gridCol>
                <a:gridCol w="1229139">
                  <a:extLst>
                    <a:ext uri="{9D8B030D-6E8A-4147-A177-3AD203B41FA5}">
                      <a16:colId xmlns:a16="http://schemas.microsoft.com/office/drawing/2014/main" val="20003"/>
                    </a:ext>
                  </a:extLst>
                </a:gridCol>
                <a:gridCol w="1406718">
                  <a:extLst>
                    <a:ext uri="{9D8B030D-6E8A-4147-A177-3AD203B41FA5}">
                      <a16:colId xmlns:a16="http://schemas.microsoft.com/office/drawing/2014/main" val="20004"/>
                    </a:ext>
                  </a:extLst>
                </a:gridCol>
                <a:gridCol w="1395455">
                  <a:extLst>
                    <a:ext uri="{9D8B030D-6E8A-4147-A177-3AD203B41FA5}">
                      <a16:colId xmlns:a16="http://schemas.microsoft.com/office/drawing/2014/main" val="20005"/>
                    </a:ext>
                  </a:extLst>
                </a:gridCol>
                <a:gridCol w="1007828">
                  <a:extLst>
                    <a:ext uri="{9D8B030D-6E8A-4147-A177-3AD203B41FA5}">
                      <a16:colId xmlns:a16="http://schemas.microsoft.com/office/drawing/2014/main" val="20006"/>
                    </a:ext>
                  </a:extLst>
                </a:gridCol>
              </a:tblGrid>
              <a:tr h="380996">
                <a:tc>
                  <a:txBody>
                    <a:bodyPr/>
                    <a:lstStyle/>
                    <a:p>
                      <a:pPr algn="l" fontAlgn="b"/>
                      <a:r>
                        <a:rPr lang="en-US" sz="2000" b="1" u="none" strike="noStrike" dirty="0">
                          <a:effectLst/>
                          <a:latin typeface="Arial Narrow" panose="020B0606020202030204" pitchFamily="34" charset="0"/>
                        </a:rPr>
                        <a:t>PROVINCE</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l" fontAlgn="b"/>
                      <a:r>
                        <a:rPr lang="en-US" sz="2000" b="1" u="none" strike="noStrike" dirty="0">
                          <a:effectLst/>
                          <a:latin typeface="Arial Narrow" panose="020B0606020202030204" pitchFamily="34" charset="0"/>
                        </a:rPr>
                        <a:t>USSD</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l" fontAlgn="b"/>
                      <a:r>
                        <a:rPr lang="en-US" sz="2000" b="1" u="none" strike="noStrike" dirty="0">
                          <a:effectLst/>
                          <a:latin typeface="Arial Narrow" panose="020B0606020202030204" pitchFamily="34" charset="0"/>
                        </a:rPr>
                        <a:t>WEB</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l" fontAlgn="b"/>
                      <a:r>
                        <a:rPr lang="en-US" sz="2000" b="1" u="none" strike="noStrike" dirty="0">
                          <a:effectLst/>
                          <a:latin typeface="Arial Narrow" panose="020B0606020202030204" pitchFamily="34" charset="0"/>
                        </a:rPr>
                        <a:t>WHATSAPP</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l" fontAlgn="b"/>
                      <a:r>
                        <a:rPr lang="en-US" sz="2000" b="1" u="none" strike="noStrike" dirty="0">
                          <a:effectLst/>
                          <a:latin typeface="Arial Narrow" panose="020B0606020202030204" pitchFamily="34" charset="0"/>
                        </a:rPr>
                        <a:t>TOTAL</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l" fontAlgn="b"/>
                      <a:r>
                        <a:rPr lang="en-US" sz="2000" b="1" u="none" strike="noStrike" dirty="0" smtClean="0">
                          <a:effectLst/>
                          <a:latin typeface="Arial Narrow" panose="020B0606020202030204" pitchFamily="34" charset="0"/>
                        </a:rPr>
                        <a:t>Covid-19</a:t>
                      </a:r>
                      <a:r>
                        <a:rPr lang="en-US" sz="2000" b="1" u="none" strike="noStrike" baseline="0" dirty="0" smtClean="0">
                          <a:effectLst/>
                          <a:latin typeface="Arial Narrow" panose="020B0606020202030204" pitchFamily="34" charset="0"/>
                        </a:rPr>
                        <a:t> Grant </a:t>
                      </a:r>
                      <a:r>
                        <a:rPr lang="en-US" sz="2000" b="1" u="none" strike="noStrike" dirty="0" smtClean="0">
                          <a:effectLst/>
                          <a:latin typeface="Arial Narrow" panose="020B0606020202030204" pitchFamily="34" charset="0"/>
                        </a:rPr>
                        <a:t>%</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l" fontAlgn="b"/>
                      <a:r>
                        <a:rPr lang="en-US" sz="2000" b="1" u="none" strike="noStrike" dirty="0">
                          <a:effectLst/>
                          <a:latin typeface="Arial Narrow" panose="020B0606020202030204" pitchFamily="34" charset="0"/>
                        </a:rPr>
                        <a:t>GRANTS % </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extLst>
                  <a:ext uri="{0D108BD9-81ED-4DB2-BD59-A6C34878D82A}">
                    <a16:rowId xmlns:a16="http://schemas.microsoft.com/office/drawing/2014/main" val="10000"/>
                  </a:ext>
                </a:extLst>
              </a:tr>
              <a:tr h="290051">
                <a:tc>
                  <a:txBody>
                    <a:bodyPr/>
                    <a:lstStyle/>
                    <a:p>
                      <a:pPr algn="l" fontAlgn="b"/>
                      <a:r>
                        <a:rPr lang="en-US" sz="2000" b="1" u="none" strike="noStrike" dirty="0">
                          <a:effectLst/>
                          <a:latin typeface="Arial Narrow" panose="020B0606020202030204" pitchFamily="34" charset="0"/>
                        </a:rPr>
                        <a:t>EASTERN CAPE</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dirty="0">
                          <a:effectLst/>
                          <a:latin typeface="Arial Narrow" panose="020B0606020202030204" pitchFamily="34" charset="0"/>
                        </a:rPr>
                        <a:t>749,951</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31,288</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110,868</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892,107</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14%</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16%</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1"/>
                  </a:ext>
                </a:extLst>
              </a:tr>
              <a:tr h="290051">
                <a:tc>
                  <a:txBody>
                    <a:bodyPr/>
                    <a:lstStyle/>
                    <a:p>
                      <a:pPr algn="l" fontAlgn="b"/>
                      <a:r>
                        <a:rPr lang="en-US" sz="2000" b="1" u="none" strike="noStrike" dirty="0">
                          <a:effectLst/>
                          <a:latin typeface="Arial Narrow" panose="020B0606020202030204" pitchFamily="34" charset="0"/>
                        </a:rPr>
                        <a:t>FREE STATE</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dirty="0">
                          <a:effectLst/>
                          <a:latin typeface="Arial Narrow" panose="020B0606020202030204" pitchFamily="34" charset="0"/>
                        </a:rPr>
                        <a:t>275,985</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22,971</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47,957</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346,913</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5%</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6%</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2"/>
                  </a:ext>
                </a:extLst>
              </a:tr>
              <a:tr h="258098">
                <a:tc>
                  <a:txBody>
                    <a:bodyPr/>
                    <a:lstStyle/>
                    <a:p>
                      <a:pPr algn="l" fontAlgn="b"/>
                      <a:r>
                        <a:rPr lang="en-US" sz="2000" b="1" u="none" strike="noStrike" dirty="0">
                          <a:effectLst/>
                          <a:latin typeface="Arial Narrow" panose="020B0606020202030204" pitchFamily="34" charset="0"/>
                        </a:rPr>
                        <a:t>GAUTENG</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a:effectLst/>
                          <a:latin typeface="Arial Narrow" panose="020B0606020202030204" pitchFamily="34" charset="0"/>
                        </a:rPr>
                        <a:t>1,054,902</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128,584</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278,663</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1,462,149</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22%</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15%</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3"/>
                  </a:ext>
                </a:extLst>
              </a:tr>
              <a:tr h="400051">
                <a:tc>
                  <a:txBody>
                    <a:bodyPr/>
                    <a:lstStyle/>
                    <a:p>
                      <a:pPr algn="l" fontAlgn="b"/>
                      <a:r>
                        <a:rPr lang="en-US" sz="2000" b="1" u="none" strike="noStrike" dirty="0">
                          <a:effectLst/>
                          <a:latin typeface="Arial Narrow" panose="020B0606020202030204" pitchFamily="34" charset="0"/>
                        </a:rPr>
                        <a:t>KWAZULU NATAL</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a:effectLst/>
                          <a:latin typeface="Arial Narrow" panose="020B0606020202030204" pitchFamily="34" charset="0"/>
                        </a:rPr>
                        <a:t>1,151,621</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81,476</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192,594</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1,425,691</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22%</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22%</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4"/>
                  </a:ext>
                </a:extLst>
              </a:tr>
              <a:tr h="290051">
                <a:tc>
                  <a:txBody>
                    <a:bodyPr/>
                    <a:lstStyle/>
                    <a:p>
                      <a:pPr algn="l" fontAlgn="b"/>
                      <a:r>
                        <a:rPr lang="en-US" sz="2000" b="1" u="none" strike="noStrike" dirty="0">
                          <a:effectLst/>
                          <a:latin typeface="Arial Narrow" panose="020B0606020202030204" pitchFamily="34" charset="0"/>
                        </a:rPr>
                        <a:t>LIMPOPO</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a:effectLst/>
                          <a:latin typeface="Arial Narrow" panose="020B0606020202030204" pitchFamily="34" charset="0"/>
                        </a:rPr>
                        <a:t>671,910</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60,275</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89,131</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821,316</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12%</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14%</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5"/>
                  </a:ext>
                </a:extLst>
              </a:tr>
              <a:tr h="290051">
                <a:tc>
                  <a:txBody>
                    <a:bodyPr/>
                    <a:lstStyle/>
                    <a:p>
                      <a:pPr algn="l" fontAlgn="b"/>
                      <a:r>
                        <a:rPr lang="en-US" sz="2000" b="1" u="none" strike="noStrike" dirty="0">
                          <a:effectLst/>
                          <a:latin typeface="Arial Narrow" panose="020B0606020202030204" pitchFamily="34" charset="0"/>
                        </a:rPr>
                        <a:t>MPUMALANGA</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a:effectLst/>
                          <a:latin typeface="Arial Narrow" panose="020B0606020202030204" pitchFamily="34" charset="0"/>
                        </a:rPr>
                        <a:t>441,374</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25,484</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66,169</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533,027</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8%</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8%</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6"/>
                  </a:ext>
                </a:extLst>
              </a:tr>
              <a:tr h="290051">
                <a:tc>
                  <a:txBody>
                    <a:bodyPr/>
                    <a:lstStyle/>
                    <a:p>
                      <a:pPr algn="l" fontAlgn="b"/>
                      <a:r>
                        <a:rPr lang="en-US" sz="2000" b="1" u="none" strike="noStrike" dirty="0">
                          <a:effectLst/>
                          <a:latin typeface="Arial Narrow" panose="020B0606020202030204" pitchFamily="34" charset="0"/>
                        </a:rPr>
                        <a:t>NORTH WEST</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a:effectLst/>
                          <a:latin typeface="Arial Narrow" panose="020B0606020202030204" pitchFamily="34" charset="0"/>
                        </a:rPr>
                        <a:t>356,586</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20,669</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49,334</a:t>
                      </a:r>
                      <a:endParaRPr lang="en-US" sz="2000" b="0" i="0" u="none" strike="noStrike" dirty="0">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426,589</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dirty="0">
                          <a:effectLst/>
                          <a:latin typeface="Arial Narrow" panose="020B0606020202030204" pitchFamily="34" charset="0"/>
                        </a:rPr>
                        <a:t>6%</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7%</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7"/>
                  </a:ext>
                </a:extLst>
              </a:tr>
              <a:tr h="290051">
                <a:tc>
                  <a:txBody>
                    <a:bodyPr/>
                    <a:lstStyle/>
                    <a:p>
                      <a:pPr algn="l" fontAlgn="b"/>
                      <a:r>
                        <a:rPr lang="en-US" sz="2000" b="1" u="none" strike="noStrike" dirty="0">
                          <a:effectLst/>
                          <a:latin typeface="Arial Narrow" panose="020B0606020202030204" pitchFamily="34" charset="0"/>
                        </a:rPr>
                        <a:t>NORTHERN CAPE</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a:effectLst/>
                          <a:latin typeface="Arial Narrow" panose="020B0606020202030204" pitchFamily="34" charset="0"/>
                        </a:rPr>
                        <a:t>112,165</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7,585</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16,789</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136,539</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2%</a:t>
                      </a:r>
                      <a:endParaRPr lang="en-US" sz="2000" b="1" i="0" u="none" strike="noStrike">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3%</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8"/>
                  </a:ext>
                </a:extLst>
              </a:tr>
              <a:tr h="290051">
                <a:tc>
                  <a:txBody>
                    <a:bodyPr/>
                    <a:lstStyle/>
                    <a:p>
                      <a:pPr algn="l" fontAlgn="b"/>
                      <a:r>
                        <a:rPr lang="en-US" sz="2000" b="1" u="none" strike="noStrike" dirty="0">
                          <a:effectLst/>
                          <a:latin typeface="Arial Narrow" panose="020B0606020202030204" pitchFamily="34" charset="0"/>
                        </a:rPr>
                        <a:t>WESTERN CAPE</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u="none" strike="noStrike">
                          <a:effectLst/>
                          <a:latin typeface="Arial Narrow" panose="020B0606020202030204" pitchFamily="34" charset="0"/>
                        </a:rPr>
                        <a:t>418,634</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31,422</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101,829</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551,885</a:t>
                      </a:r>
                      <a:endParaRPr lang="en-US" sz="2000" b="0" i="0" u="none" strike="noStrike">
                        <a:solidFill>
                          <a:srgbClr val="000000"/>
                        </a:solidFill>
                        <a:effectLst/>
                        <a:latin typeface="Arial Narrow" panose="020B0606020202030204" pitchFamily="34" charset="0"/>
                      </a:endParaRPr>
                    </a:p>
                  </a:txBody>
                  <a:tcPr marL="7620" marR="7620" marT="7620" marB="0" anchor="b"/>
                </a:tc>
                <a:tc>
                  <a:txBody>
                    <a:bodyPr/>
                    <a:lstStyle/>
                    <a:p>
                      <a:pPr algn="r" fontAlgn="b"/>
                      <a:r>
                        <a:rPr lang="en-US" sz="2000" u="none" strike="noStrike">
                          <a:effectLst/>
                          <a:latin typeface="Arial Narrow" panose="020B0606020202030204" pitchFamily="34" charset="0"/>
                        </a:rPr>
                        <a:t>8%</a:t>
                      </a:r>
                      <a:endParaRPr lang="en-US" sz="2000" b="1" i="0" u="none" strike="noStrike">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u="none" strike="noStrike" dirty="0">
                          <a:effectLst/>
                          <a:latin typeface="Arial Narrow" panose="020B0606020202030204" pitchFamily="34" charset="0"/>
                        </a:rPr>
                        <a:t>9%</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09"/>
                  </a:ext>
                </a:extLst>
              </a:tr>
              <a:tr h="359494">
                <a:tc>
                  <a:txBody>
                    <a:bodyPr/>
                    <a:lstStyle/>
                    <a:p>
                      <a:pPr algn="l" fontAlgn="b"/>
                      <a:r>
                        <a:rPr lang="en-US" sz="2000" b="1" u="none" strike="noStrike" dirty="0">
                          <a:effectLst/>
                          <a:latin typeface="Arial Narrow" panose="020B0606020202030204" pitchFamily="34" charset="0"/>
                        </a:rPr>
                        <a:t>TOTAL</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b="1" u="none" strike="noStrike" dirty="0">
                          <a:effectLst/>
                          <a:latin typeface="Arial Narrow" panose="020B0606020202030204" pitchFamily="34" charset="0"/>
                        </a:rPr>
                        <a:t>5,233,128</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dirty="0">
                          <a:effectLst/>
                          <a:latin typeface="Arial Narrow" panose="020B0606020202030204" pitchFamily="34" charset="0"/>
                        </a:rPr>
                        <a:t>409,754</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dirty="0">
                          <a:effectLst/>
                          <a:latin typeface="Arial Narrow" panose="020B0606020202030204" pitchFamily="34" charset="0"/>
                        </a:rPr>
                        <a:t>953,334</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a:effectLst/>
                          <a:latin typeface="Arial Narrow" panose="020B0606020202030204" pitchFamily="34" charset="0"/>
                        </a:rPr>
                        <a:t>6,596,216</a:t>
                      </a:r>
                      <a:endParaRPr lang="en-US" sz="2000" b="1" i="0" u="none" strike="noStrike">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a:effectLst/>
                          <a:latin typeface="Arial Narrow" panose="020B0606020202030204" pitchFamily="34" charset="0"/>
                        </a:rPr>
                        <a:t>100%</a:t>
                      </a:r>
                      <a:endParaRPr lang="en-US" sz="2000" b="1" i="0" u="none" strike="noStrike">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dirty="0">
                          <a:effectLst/>
                          <a:latin typeface="Arial Narrow" panose="020B0606020202030204" pitchFamily="34" charset="0"/>
                        </a:rPr>
                        <a:t>100%</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10"/>
                  </a:ext>
                </a:extLst>
              </a:tr>
              <a:tr h="290051">
                <a:tc>
                  <a:txBody>
                    <a:bodyPr/>
                    <a:lstStyle/>
                    <a:p>
                      <a:pPr algn="l" fontAlgn="b"/>
                      <a:r>
                        <a:rPr lang="en-US" sz="2000" b="1" u="none" strike="noStrike" dirty="0">
                          <a:effectLst/>
                          <a:latin typeface="Arial Narrow" panose="020B0606020202030204" pitchFamily="34" charset="0"/>
                        </a:rPr>
                        <a:t>%</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FFDE9B"/>
                    </a:solidFill>
                  </a:tcPr>
                </a:tc>
                <a:tc>
                  <a:txBody>
                    <a:bodyPr/>
                    <a:lstStyle/>
                    <a:p>
                      <a:pPr algn="r" fontAlgn="b"/>
                      <a:r>
                        <a:rPr lang="en-US" sz="2000" b="1" u="none" strike="noStrike" dirty="0">
                          <a:effectLst/>
                          <a:latin typeface="Arial Narrow" panose="020B0606020202030204" pitchFamily="34" charset="0"/>
                        </a:rPr>
                        <a:t>79%</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dirty="0">
                          <a:effectLst/>
                          <a:latin typeface="Arial Narrow" panose="020B0606020202030204" pitchFamily="34" charset="0"/>
                        </a:rPr>
                        <a:t>6%</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dirty="0">
                          <a:effectLst/>
                          <a:latin typeface="Arial Narrow" panose="020B0606020202030204" pitchFamily="34" charset="0"/>
                        </a:rPr>
                        <a:t>14%</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r" fontAlgn="b"/>
                      <a:r>
                        <a:rPr lang="en-US" sz="2000" b="1" u="none" strike="noStrike" dirty="0">
                          <a:effectLst/>
                          <a:latin typeface="Arial Narrow" panose="020B0606020202030204" pitchFamily="34" charset="0"/>
                        </a:rPr>
                        <a:t>100%</a:t>
                      </a:r>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l" fontAlgn="b"/>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tc>
                  <a:txBody>
                    <a:bodyPr/>
                    <a:lstStyle/>
                    <a:p>
                      <a:pPr algn="l" fontAlgn="b"/>
                      <a:endParaRPr lang="en-US" sz="2000" b="1" i="0" u="none" strike="noStrike" dirty="0">
                        <a:solidFill>
                          <a:srgbClr val="000000"/>
                        </a:solidFill>
                        <a:effectLst/>
                        <a:latin typeface="Arial Narrow" panose="020B0606020202030204" pitchFamily="34" charset="0"/>
                      </a:endParaRPr>
                    </a:p>
                  </a:txBody>
                  <a:tcPr marL="7620" marR="7620" marT="7620" marB="0" anchor="b">
                    <a:solidFill>
                      <a:srgbClr val="C0D89B"/>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62461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Covid -19 SRD Grant Applications by Gender as at 04 June 2020</a:t>
            </a:r>
            <a:endParaRPr lang="en-GB" dirty="0"/>
          </a:p>
        </p:txBody>
      </p:sp>
      <p:graphicFrame>
        <p:nvGraphicFramePr>
          <p:cNvPr id="5" name="Content Placeholder 4"/>
          <p:cNvGraphicFramePr>
            <a:graphicFrameLocks noGrp="1"/>
          </p:cNvGraphicFramePr>
          <p:nvPr>
            <p:ph idx="1"/>
            <p:extLst/>
          </p:nvPr>
        </p:nvGraphicFramePr>
        <p:xfrm>
          <a:off x="838201" y="1600201"/>
          <a:ext cx="8534399" cy="4190997"/>
        </p:xfrm>
        <a:graphic>
          <a:graphicData uri="http://schemas.openxmlformats.org/drawingml/2006/table">
            <a:tbl>
              <a:tblPr>
                <a:tableStyleId>{5C22544A-7EE6-4342-B048-85BDC9FD1C3A}</a:tableStyleId>
              </a:tblPr>
              <a:tblGrid>
                <a:gridCol w="2205517">
                  <a:extLst>
                    <a:ext uri="{9D8B030D-6E8A-4147-A177-3AD203B41FA5}">
                      <a16:colId xmlns:a16="http://schemas.microsoft.com/office/drawing/2014/main" val="20000"/>
                    </a:ext>
                  </a:extLst>
                </a:gridCol>
                <a:gridCol w="1342490">
                  <a:extLst>
                    <a:ext uri="{9D8B030D-6E8A-4147-A177-3AD203B41FA5}">
                      <a16:colId xmlns:a16="http://schemas.microsoft.com/office/drawing/2014/main" val="20001"/>
                    </a:ext>
                  </a:extLst>
                </a:gridCol>
                <a:gridCol w="719191">
                  <a:extLst>
                    <a:ext uri="{9D8B030D-6E8A-4147-A177-3AD203B41FA5}">
                      <a16:colId xmlns:a16="http://schemas.microsoft.com/office/drawing/2014/main" val="20002"/>
                    </a:ext>
                  </a:extLst>
                </a:gridCol>
                <a:gridCol w="1280160">
                  <a:extLst>
                    <a:ext uri="{9D8B030D-6E8A-4147-A177-3AD203B41FA5}">
                      <a16:colId xmlns:a16="http://schemas.microsoft.com/office/drawing/2014/main" val="20003"/>
                    </a:ext>
                  </a:extLst>
                </a:gridCol>
                <a:gridCol w="1109472">
                  <a:extLst>
                    <a:ext uri="{9D8B030D-6E8A-4147-A177-3AD203B41FA5}">
                      <a16:colId xmlns:a16="http://schemas.microsoft.com/office/drawing/2014/main" val="20004"/>
                    </a:ext>
                  </a:extLst>
                </a:gridCol>
                <a:gridCol w="1877569">
                  <a:extLst>
                    <a:ext uri="{9D8B030D-6E8A-4147-A177-3AD203B41FA5}">
                      <a16:colId xmlns:a16="http://schemas.microsoft.com/office/drawing/2014/main" val="20005"/>
                    </a:ext>
                  </a:extLst>
                </a:gridCol>
              </a:tblGrid>
              <a:tr h="465662">
                <a:tc>
                  <a:txBody>
                    <a:bodyPr/>
                    <a:lstStyle/>
                    <a:p>
                      <a:pPr algn="l" fontAlgn="b"/>
                      <a:r>
                        <a:rPr lang="en-US" sz="1800" b="1" u="none" strike="noStrike" dirty="0" smtClean="0">
                          <a:effectLst/>
                          <a:latin typeface="+mj-lt"/>
                        </a:rPr>
                        <a:t>PROVINCE</a:t>
                      </a:r>
                      <a:endParaRPr lang="en-US" sz="1800" b="1" i="0" u="none" strike="noStrike" dirty="0">
                        <a:solidFill>
                          <a:srgbClr val="000000"/>
                        </a:solidFill>
                        <a:effectLst/>
                        <a:latin typeface="+mj-lt"/>
                      </a:endParaRPr>
                    </a:p>
                  </a:txBody>
                  <a:tcPr marL="7620" marR="7620" marT="7620" marB="0">
                    <a:solidFill>
                      <a:srgbClr val="C0D89B"/>
                    </a:solidFill>
                  </a:tcPr>
                </a:tc>
                <a:tc>
                  <a:txBody>
                    <a:bodyPr/>
                    <a:lstStyle/>
                    <a:p>
                      <a:pPr algn="l" fontAlgn="b"/>
                      <a:r>
                        <a:rPr lang="en-US" sz="1800" b="1" i="0" u="none" strike="noStrike" dirty="0">
                          <a:solidFill>
                            <a:srgbClr val="000000"/>
                          </a:solidFill>
                          <a:effectLst/>
                          <a:latin typeface="+mj-lt"/>
                        </a:rPr>
                        <a:t>FEMALE</a:t>
                      </a:r>
                    </a:p>
                  </a:txBody>
                  <a:tcPr marL="7620" marR="7620" marT="7620" marB="0">
                    <a:solidFill>
                      <a:srgbClr val="C0D89B"/>
                    </a:solidFill>
                  </a:tcPr>
                </a:tc>
                <a:tc>
                  <a:txBody>
                    <a:bodyPr/>
                    <a:lstStyle/>
                    <a:p>
                      <a:pPr algn="l" fontAlgn="b"/>
                      <a:r>
                        <a:rPr lang="en-US" sz="1800" b="1" i="0" u="none" strike="noStrike" dirty="0">
                          <a:solidFill>
                            <a:srgbClr val="000000"/>
                          </a:solidFill>
                          <a:effectLst/>
                          <a:latin typeface="+mj-lt"/>
                        </a:rPr>
                        <a:t>%</a:t>
                      </a:r>
                    </a:p>
                  </a:txBody>
                  <a:tcPr marL="7620" marR="7620" marT="7620" marB="0">
                    <a:solidFill>
                      <a:srgbClr val="C0D89B"/>
                    </a:solidFill>
                  </a:tcPr>
                </a:tc>
                <a:tc>
                  <a:txBody>
                    <a:bodyPr/>
                    <a:lstStyle/>
                    <a:p>
                      <a:pPr algn="l" fontAlgn="b"/>
                      <a:r>
                        <a:rPr lang="en-US" sz="1800" b="1" i="0" u="none" strike="noStrike" dirty="0">
                          <a:solidFill>
                            <a:srgbClr val="000000"/>
                          </a:solidFill>
                          <a:effectLst/>
                          <a:latin typeface="+mj-lt"/>
                        </a:rPr>
                        <a:t>MALE</a:t>
                      </a:r>
                    </a:p>
                  </a:txBody>
                  <a:tcPr marL="7620" marR="7620" marT="7620" marB="0">
                    <a:solidFill>
                      <a:srgbClr val="C0D89B"/>
                    </a:solidFill>
                  </a:tcPr>
                </a:tc>
                <a:tc>
                  <a:txBody>
                    <a:bodyPr/>
                    <a:lstStyle/>
                    <a:p>
                      <a:pPr algn="l" fontAlgn="b"/>
                      <a:r>
                        <a:rPr lang="en-US" sz="1800" b="1" i="0" u="none" strike="noStrike" dirty="0">
                          <a:solidFill>
                            <a:srgbClr val="000000"/>
                          </a:solidFill>
                          <a:effectLst/>
                          <a:latin typeface="+mj-lt"/>
                        </a:rPr>
                        <a:t>%</a:t>
                      </a:r>
                    </a:p>
                  </a:txBody>
                  <a:tcPr marL="7620" marR="7620" marT="7620" marB="0">
                    <a:solidFill>
                      <a:srgbClr val="C0D89B"/>
                    </a:solidFill>
                  </a:tcPr>
                </a:tc>
                <a:tc>
                  <a:txBody>
                    <a:bodyPr/>
                    <a:lstStyle/>
                    <a:p>
                      <a:pPr algn="l" fontAlgn="b"/>
                      <a:r>
                        <a:rPr lang="en-US" sz="1800" b="1" i="0" u="none" strike="noStrike" dirty="0">
                          <a:solidFill>
                            <a:srgbClr val="000000"/>
                          </a:solidFill>
                          <a:effectLst/>
                          <a:latin typeface="+mj-lt"/>
                        </a:rPr>
                        <a:t>TOTAL</a:t>
                      </a:r>
                    </a:p>
                  </a:txBody>
                  <a:tcPr marL="7620" marR="7620" marT="7620" marB="0">
                    <a:solidFill>
                      <a:srgbClr val="C0D89B"/>
                    </a:solidFill>
                  </a:tcPr>
                </a:tc>
                <a:extLst>
                  <a:ext uri="{0D108BD9-81ED-4DB2-BD59-A6C34878D82A}">
                    <a16:rowId xmlns:a16="http://schemas.microsoft.com/office/drawing/2014/main" val="10000"/>
                  </a:ext>
                </a:extLst>
              </a:tr>
              <a:tr h="354507">
                <a:tc>
                  <a:txBody>
                    <a:bodyPr/>
                    <a:lstStyle/>
                    <a:p>
                      <a:pPr algn="l" fontAlgn="b"/>
                      <a:r>
                        <a:rPr lang="en-US" sz="1400" b="1" u="none" strike="noStrike" dirty="0" smtClean="0">
                          <a:effectLst/>
                        </a:rPr>
                        <a:t>EASTERN CAPE</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324,097</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36%</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568,010</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64%</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892,107</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1"/>
                  </a:ext>
                </a:extLst>
              </a:tr>
              <a:tr h="354507">
                <a:tc>
                  <a:txBody>
                    <a:bodyPr/>
                    <a:lstStyle/>
                    <a:p>
                      <a:pPr algn="l" fontAlgn="b"/>
                      <a:r>
                        <a:rPr lang="en-US" sz="1400" b="1" u="none" strike="noStrike" dirty="0" smtClean="0">
                          <a:effectLst/>
                        </a:rPr>
                        <a:t>FREE STATE</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127,858</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37%</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219,055</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63%</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346,913</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2"/>
                  </a:ext>
                </a:extLst>
              </a:tr>
              <a:tr h="315453">
                <a:tc>
                  <a:txBody>
                    <a:bodyPr/>
                    <a:lstStyle/>
                    <a:p>
                      <a:pPr algn="l" fontAlgn="b"/>
                      <a:r>
                        <a:rPr lang="en-US" sz="1400" b="1" u="none" strike="noStrike" dirty="0" smtClean="0">
                          <a:effectLst/>
                        </a:rPr>
                        <a:t>GAUTENG</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528,862</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36%</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933,287</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64%</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1,462,149</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3"/>
                  </a:ext>
                </a:extLst>
              </a:tr>
              <a:tr h="488951">
                <a:tc>
                  <a:txBody>
                    <a:bodyPr/>
                    <a:lstStyle/>
                    <a:p>
                      <a:pPr algn="l" fontAlgn="b"/>
                      <a:r>
                        <a:rPr lang="en-US" sz="1400" b="1" u="none" strike="noStrike" dirty="0" smtClean="0">
                          <a:effectLst/>
                        </a:rPr>
                        <a:t>KWAZULU NATAL</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504,873</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a:solidFill>
                            <a:srgbClr val="000000"/>
                          </a:solidFill>
                          <a:effectLst/>
                          <a:latin typeface="Calibri" panose="020F0502020204030204" pitchFamily="34" charset="0"/>
                        </a:rPr>
                        <a:t>35%</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920,818</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65%</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1,425,691</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4"/>
                  </a:ext>
                </a:extLst>
              </a:tr>
              <a:tr h="354507">
                <a:tc>
                  <a:txBody>
                    <a:bodyPr/>
                    <a:lstStyle/>
                    <a:p>
                      <a:pPr algn="l" fontAlgn="b"/>
                      <a:r>
                        <a:rPr lang="en-US" sz="1400" b="1" u="none" strike="noStrike" dirty="0" smtClean="0">
                          <a:effectLst/>
                        </a:rPr>
                        <a:t>LIMPOPO</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289,355</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a:solidFill>
                            <a:srgbClr val="000000"/>
                          </a:solidFill>
                          <a:effectLst/>
                          <a:latin typeface="Calibri" panose="020F0502020204030204" pitchFamily="34" charset="0"/>
                        </a:rPr>
                        <a:t>35%</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531,961</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65%</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821,316</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5"/>
                  </a:ext>
                </a:extLst>
              </a:tr>
              <a:tr h="354507">
                <a:tc>
                  <a:txBody>
                    <a:bodyPr/>
                    <a:lstStyle/>
                    <a:p>
                      <a:pPr algn="l" fontAlgn="b"/>
                      <a:r>
                        <a:rPr lang="en-US" sz="1400" b="1" u="none" strike="noStrike" dirty="0" smtClean="0">
                          <a:effectLst/>
                        </a:rPr>
                        <a:t>MPUMALANGA</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191,246</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a:solidFill>
                            <a:srgbClr val="000000"/>
                          </a:solidFill>
                          <a:effectLst/>
                          <a:latin typeface="Calibri" panose="020F0502020204030204" pitchFamily="34" charset="0"/>
                        </a:rPr>
                        <a:t>36%</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341,781</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64%</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533,027</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6"/>
                  </a:ext>
                </a:extLst>
              </a:tr>
              <a:tr h="354507">
                <a:tc>
                  <a:txBody>
                    <a:bodyPr/>
                    <a:lstStyle/>
                    <a:p>
                      <a:pPr algn="l" fontAlgn="b"/>
                      <a:r>
                        <a:rPr lang="en-US" sz="1400" b="1" u="none" strike="noStrike" dirty="0" smtClean="0">
                          <a:effectLst/>
                        </a:rPr>
                        <a:t>NORTH WEST</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155,026</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a:solidFill>
                            <a:srgbClr val="000000"/>
                          </a:solidFill>
                          <a:effectLst/>
                          <a:latin typeface="Calibri" panose="020F0502020204030204" pitchFamily="34" charset="0"/>
                        </a:rPr>
                        <a:t>36%</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271,563</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64%</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426,589</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7"/>
                  </a:ext>
                </a:extLst>
              </a:tr>
              <a:tr h="354507">
                <a:tc>
                  <a:txBody>
                    <a:bodyPr/>
                    <a:lstStyle/>
                    <a:p>
                      <a:pPr algn="l" fontAlgn="b"/>
                      <a:r>
                        <a:rPr lang="en-US" sz="1400" b="1" u="none" strike="noStrike" dirty="0" smtClean="0">
                          <a:effectLst/>
                        </a:rPr>
                        <a:t>NORTHERN CAPE</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51,394</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a:solidFill>
                            <a:srgbClr val="000000"/>
                          </a:solidFill>
                          <a:effectLst/>
                          <a:latin typeface="Calibri" panose="020F0502020204030204" pitchFamily="34" charset="0"/>
                        </a:rPr>
                        <a:t>38%</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85,145</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62%</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136,539</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8"/>
                  </a:ext>
                </a:extLst>
              </a:tr>
              <a:tr h="354507">
                <a:tc>
                  <a:txBody>
                    <a:bodyPr/>
                    <a:lstStyle/>
                    <a:p>
                      <a:pPr algn="l" fontAlgn="b"/>
                      <a:r>
                        <a:rPr lang="en-US" sz="1400" b="1" u="none" strike="noStrike" dirty="0" smtClean="0">
                          <a:effectLst/>
                        </a:rPr>
                        <a:t>WESTERN CAPE</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600" b="1" i="0" u="none" strike="noStrike" dirty="0" smtClean="0">
                          <a:solidFill>
                            <a:srgbClr val="000000"/>
                          </a:solidFill>
                          <a:effectLst/>
                          <a:latin typeface="Calibri" panose="020F0502020204030204" pitchFamily="34" charset="0"/>
                        </a:rPr>
                        <a:t>245,532</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a:solidFill>
                            <a:srgbClr val="000000"/>
                          </a:solidFill>
                          <a:effectLst/>
                          <a:latin typeface="Calibri" panose="020F0502020204030204" pitchFamily="34" charset="0"/>
                        </a:rPr>
                        <a:t>44%</a:t>
                      </a:r>
                    </a:p>
                  </a:txBody>
                  <a:tcPr marL="7620" marR="7620" marT="7620" marB="0" anchor="b">
                    <a:solidFill>
                      <a:srgbClr val="92D050"/>
                    </a:solidFill>
                  </a:tcPr>
                </a:tc>
                <a:tc>
                  <a:txBody>
                    <a:bodyPr/>
                    <a:lstStyle/>
                    <a:p>
                      <a:pPr algn="r" fontAlgn="b"/>
                      <a:r>
                        <a:rPr lang="en-US" sz="1600" b="1" i="0" u="none" strike="noStrike" dirty="0" smtClean="0">
                          <a:solidFill>
                            <a:srgbClr val="000000"/>
                          </a:solidFill>
                          <a:effectLst/>
                          <a:latin typeface="Calibri" panose="020F0502020204030204" pitchFamily="34" charset="0"/>
                        </a:rPr>
                        <a:t>306,353</a:t>
                      </a:r>
                      <a:endParaRPr lang="en-US" sz="1600" b="1" i="0" u="none" strike="noStrike" dirty="0">
                        <a:solidFill>
                          <a:srgbClr val="000000"/>
                        </a:solidFill>
                        <a:effectLst/>
                        <a:latin typeface="Calibri" panose="020F0502020204030204" pitchFamily="34" charset="0"/>
                      </a:endParaRPr>
                    </a:p>
                  </a:txBody>
                  <a:tcPr marL="7620" marR="7620" marT="7620" marB="0" anchor="b">
                    <a:solidFill>
                      <a:srgbClr val="92D050"/>
                    </a:solidFill>
                  </a:tcPr>
                </a:tc>
                <a:tc>
                  <a:txBody>
                    <a:bodyPr/>
                    <a:lstStyle/>
                    <a:p>
                      <a:pPr algn="r" fontAlgn="b"/>
                      <a:r>
                        <a:rPr lang="en-US" sz="1600" b="1" i="0" u="none" strike="noStrike" dirty="0">
                          <a:solidFill>
                            <a:srgbClr val="000000"/>
                          </a:solidFill>
                          <a:effectLst/>
                          <a:latin typeface="Calibri" panose="020F0502020204030204" pitchFamily="34" charset="0"/>
                        </a:rPr>
                        <a:t>56%</a:t>
                      </a:r>
                    </a:p>
                  </a:txBody>
                  <a:tcPr marL="7620" marR="7620" marT="7620" marB="0" anchor="b">
                    <a:solidFill>
                      <a:srgbClr val="92D050"/>
                    </a:solidFill>
                  </a:tcPr>
                </a:tc>
                <a:tc>
                  <a:txBody>
                    <a:bodyPr/>
                    <a:lstStyle/>
                    <a:p>
                      <a:pPr algn="r" fontAlgn="b"/>
                      <a:r>
                        <a:rPr lang="en-US" sz="1800" b="1" i="0" u="none" strike="noStrike" dirty="0" smtClean="0">
                          <a:solidFill>
                            <a:srgbClr val="000000"/>
                          </a:solidFill>
                          <a:effectLst/>
                          <a:latin typeface="Calibri" panose="020F0502020204030204" pitchFamily="34" charset="0"/>
                        </a:rPr>
                        <a:t>551,885</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09"/>
                  </a:ext>
                </a:extLst>
              </a:tr>
              <a:tr h="439382">
                <a:tc>
                  <a:txBody>
                    <a:bodyPr/>
                    <a:lstStyle/>
                    <a:p>
                      <a:pPr algn="l" fontAlgn="b"/>
                      <a:r>
                        <a:rPr lang="en-US" sz="1800" b="1" u="none" strike="noStrike" dirty="0" smtClean="0">
                          <a:effectLst/>
                        </a:rPr>
                        <a:t>TOTAL</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C0D89B"/>
                    </a:solidFill>
                  </a:tcPr>
                </a:tc>
                <a:tc>
                  <a:txBody>
                    <a:bodyPr/>
                    <a:lstStyle/>
                    <a:p>
                      <a:pPr algn="r" fontAlgn="b"/>
                      <a:r>
                        <a:rPr lang="en-US" sz="1800" b="1" i="0" u="none" strike="noStrike" dirty="0" smtClean="0">
                          <a:solidFill>
                            <a:srgbClr val="000000"/>
                          </a:solidFill>
                          <a:effectLst/>
                          <a:latin typeface="Calibri" panose="020F0502020204030204" pitchFamily="34" charset="0"/>
                        </a:rPr>
                        <a:t>2,418,243</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tc>
                  <a:txBody>
                    <a:bodyPr/>
                    <a:lstStyle/>
                    <a:p>
                      <a:pPr algn="r" fontAlgn="b"/>
                      <a:r>
                        <a:rPr lang="en-US" sz="1800" b="1" i="0" u="none" strike="noStrike" dirty="0">
                          <a:solidFill>
                            <a:srgbClr val="000000"/>
                          </a:solidFill>
                          <a:effectLst/>
                          <a:latin typeface="Calibri" panose="020F0502020204030204" pitchFamily="34" charset="0"/>
                        </a:rPr>
                        <a:t>37%</a:t>
                      </a:r>
                    </a:p>
                  </a:txBody>
                  <a:tcPr marL="7620" marR="7620" marT="7620" marB="0" anchor="b">
                    <a:solidFill>
                      <a:srgbClr val="FFCC66"/>
                    </a:solidFill>
                  </a:tcPr>
                </a:tc>
                <a:tc>
                  <a:txBody>
                    <a:bodyPr/>
                    <a:lstStyle/>
                    <a:p>
                      <a:pPr algn="r" fontAlgn="b"/>
                      <a:r>
                        <a:rPr lang="en-US" sz="1800" b="1" i="0" u="none" strike="noStrike" dirty="0" smtClean="0">
                          <a:solidFill>
                            <a:srgbClr val="000000"/>
                          </a:solidFill>
                          <a:effectLst/>
                          <a:latin typeface="Calibri" panose="020F0502020204030204" pitchFamily="34" charset="0"/>
                        </a:rPr>
                        <a:t>4,177,973</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tc>
                  <a:txBody>
                    <a:bodyPr/>
                    <a:lstStyle/>
                    <a:p>
                      <a:pPr algn="r" fontAlgn="b"/>
                      <a:r>
                        <a:rPr lang="en-US" sz="1800" b="1" i="0" u="none" strike="noStrike" dirty="0">
                          <a:solidFill>
                            <a:srgbClr val="000000"/>
                          </a:solidFill>
                          <a:effectLst/>
                          <a:latin typeface="Calibri" panose="020F0502020204030204" pitchFamily="34" charset="0"/>
                        </a:rPr>
                        <a:t>63%</a:t>
                      </a:r>
                    </a:p>
                  </a:txBody>
                  <a:tcPr marL="7620" marR="7620" marT="7620" marB="0" anchor="b">
                    <a:solidFill>
                      <a:srgbClr val="FFCC66"/>
                    </a:solidFill>
                  </a:tcPr>
                </a:tc>
                <a:tc>
                  <a:txBody>
                    <a:bodyPr/>
                    <a:lstStyle/>
                    <a:p>
                      <a:pPr algn="r" fontAlgn="b"/>
                      <a:r>
                        <a:rPr lang="en-US" sz="1800" b="1" i="0" u="none" strike="noStrike" dirty="0" smtClean="0">
                          <a:solidFill>
                            <a:srgbClr val="000000"/>
                          </a:solidFill>
                          <a:effectLst/>
                          <a:latin typeface="Calibri" panose="020F0502020204030204" pitchFamily="34" charset="0"/>
                        </a:rPr>
                        <a:t>6,596,216</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C66"/>
                    </a:solidFill>
                  </a:tcPr>
                </a:tc>
                <a:extLst>
                  <a:ext uri="{0D108BD9-81ED-4DB2-BD59-A6C34878D82A}">
                    <a16:rowId xmlns:a16="http://schemas.microsoft.com/office/drawing/2014/main" val="10010"/>
                  </a:ext>
                </a:extLst>
              </a:tr>
            </a:tbl>
          </a:graphicData>
        </a:graphic>
      </p:graphicFrame>
      <p:sp>
        <p:nvSpPr>
          <p:cNvPr id="6" name="Slide Number Placeholder 4"/>
          <p:cNvSpPr txBox="1">
            <a:spLocks/>
          </p:cNvSpPr>
          <p:nvPr/>
        </p:nvSpPr>
        <p:spPr>
          <a:xfrm>
            <a:off x="6248400" y="6324601"/>
            <a:ext cx="236668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5</a:t>
            </a:r>
          </a:p>
        </p:txBody>
      </p:sp>
    </p:spTree>
    <p:extLst>
      <p:ext uri="{BB962C8B-B14F-4D97-AF65-F5344CB8AC3E}">
        <p14:creationId xmlns:p14="http://schemas.microsoft.com/office/powerpoint/2010/main" val="2818058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229600" cy="868362"/>
          </a:xfrm>
        </p:spPr>
        <p:txBody>
          <a:bodyPr>
            <a:normAutofit fontScale="90000"/>
          </a:bodyPr>
          <a:lstStyle/>
          <a:p>
            <a:r>
              <a:rPr lang="en-US" dirty="0" smtClean="0"/>
              <a:t>Covid-19 SRD Grant Applications by Age</a:t>
            </a:r>
            <a:endParaRPr lang="en-GB" dirty="0"/>
          </a:p>
        </p:txBody>
      </p:sp>
      <p:graphicFrame>
        <p:nvGraphicFramePr>
          <p:cNvPr id="7" name="Content Placeholder 6"/>
          <p:cNvGraphicFramePr>
            <a:graphicFrameLocks noGrp="1"/>
          </p:cNvGraphicFramePr>
          <p:nvPr>
            <p:ph idx="1"/>
            <p:extLst/>
          </p:nvPr>
        </p:nvGraphicFramePr>
        <p:xfrm>
          <a:off x="685800" y="1143000"/>
          <a:ext cx="83820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133600" y="6324600"/>
            <a:ext cx="5638800" cy="369332"/>
          </a:xfrm>
          <a:prstGeom prst="rect">
            <a:avLst/>
          </a:prstGeom>
          <a:solidFill>
            <a:srgbClr val="FFCC66"/>
          </a:solidFill>
        </p:spPr>
        <p:txBody>
          <a:bodyPr wrap="square" rtlCol="0">
            <a:spAutoFit/>
          </a:bodyPr>
          <a:lstStyle/>
          <a:p>
            <a:r>
              <a:rPr lang="en-US" dirty="0"/>
              <a:t>Only 4,222 applicants were above the age of 59</a:t>
            </a:r>
            <a:endParaRPr lang="en-GB" dirty="0"/>
          </a:p>
        </p:txBody>
      </p:sp>
      <p:sp>
        <p:nvSpPr>
          <p:cNvPr id="5" name="Slide Number Placeholder 4"/>
          <p:cNvSpPr txBox="1">
            <a:spLocks/>
          </p:cNvSpPr>
          <p:nvPr/>
        </p:nvSpPr>
        <p:spPr>
          <a:xfrm>
            <a:off x="6838950" y="6488583"/>
            <a:ext cx="236668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6</a:t>
            </a:r>
          </a:p>
        </p:txBody>
      </p:sp>
    </p:spTree>
    <p:extLst>
      <p:ext uri="{BB962C8B-B14F-4D97-AF65-F5344CB8AC3E}">
        <p14:creationId xmlns:p14="http://schemas.microsoft.com/office/powerpoint/2010/main" val="1201384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Covid</a:t>
            </a:r>
            <a:r>
              <a:rPr lang="en-US" dirty="0"/>
              <a:t> -19 SRD Grant Applications per Province and Channel as at </a:t>
            </a:r>
            <a:r>
              <a:rPr lang="en-US" dirty="0" smtClean="0"/>
              <a:t>07 </a:t>
            </a:r>
            <a:r>
              <a:rPr lang="en-US" dirty="0"/>
              <a:t>June 2020</a:t>
            </a:r>
            <a:endParaRPr lang="en-GB" dirty="0"/>
          </a:p>
        </p:txBody>
      </p:sp>
      <p:graphicFrame>
        <p:nvGraphicFramePr>
          <p:cNvPr id="4" name="Content Placeholder 3"/>
          <p:cNvGraphicFramePr>
            <a:graphicFrameLocks noGrp="1"/>
          </p:cNvGraphicFramePr>
          <p:nvPr>
            <p:ph idx="1"/>
            <p:extLst/>
          </p:nvPr>
        </p:nvGraphicFramePr>
        <p:xfrm>
          <a:off x="457199" y="1981200"/>
          <a:ext cx="8915402" cy="3669030"/>
        </p:xfrm>
        <a:graphic>
          <a:graphicData uri="http://schemas.openxmlformats.org/drawingml/2006/table">
            <a:tbl>
              <a:tblPr>
                <a:tableStyleId>{5C22544A-7EE6-4342-B048-85BDC9FD1C3A}</a:tableStyleId>
              </a:tblPr>
              <a:tblGrid>
                <a:gridCol w="1783079">
                  <a:extLst>
                    <a:ext uri="{9D8B030D-6E8A-4147-A177-3AD203B41FA5}">
                      <a16:colId xmlns:a16="http://schemas.microsoft.com/office/drawing/2014/main" val="20000"/>
                    </a:ext>
                  </a:extLst>
                </a:gridCol>
                <a:gridCol w="1472980">
                  <a:extLst>
                    <a:ext uri="{9D8B030D-6E8A-4147-A177-3AD203B41FA5}">
                      <a16:colId xmlns:a16="http://schemas.microsoft.com/office/drawing/2014/main" val="20001"/>
                    </a:ext>
                  </a:extLst>
                </a:gridCol>
                <a:gridCol w="1472980">
                  <a:extLst>
                    <a:ext uri="{9D8B030D-6E8A-4147-A177-3AD203B41FA5}">
                      <a16:colId xmlns:a16="http://schemas.microsoft.com/office/drawing/2014/main" val="20002"/>
                    </a:ext>
                  </a:extLst>
                </a:gridCol>
                <a:gridCol w="1007828">
                  <a:extLst>
                    <a:ext uri="{9D8B030D-6E8A-4147-A177-3AD203B41FA5}">
                      <a16:colId xmlns:a16="http://schemas.microsoft.com/office/drawing/2014/main" val="20003"/>
                    </a:ext>
                  </a:extLst>
                </a:gridCol>
                <a:gridCol w="1783080">
                  <a:extLst>
                    <a:ext uri="{9D8B030D-6E8A-4147-A177-3AD203B41FA5}">
                      <a16:colId xmlns:a16="http://schemas.microsoft.com/office/drawing/2014/main" val="20004"/>
                    </a:ext>
                  </a:extLst>
                </a:gridCol>
                <a:gridCol w="1395455">
                  <a:extLst>
                    <a:ext uri="{9D8B030D-6E8A-4147-A177-3AD203B41FA5}">
                      <a16:colId xmlns:a16="http://schemas.microsoft.com/office/drawing/2014/main" val="20005"/>
                    </a:ext>
                  </a:extLst>
                </a:gridCol>
              </a:tblGrid>
              <a:tr h="830580">
                <a:tc>
                  <a:txBody>
                    <a:bodyPr/>
                    <a:lstStyle/>
                    <a:p>
                      <a:pPr algn="l" fontAlgn="b"/>
                      <a:r>
                        <a:rPr lang="en-US" sz="1800" b="1" i="0" u="none" strike="noStrike" dirty="0" smtClean="0">
                          <a:solidFill>
                            <a:srgbClr val="000000"/>
                          </a:solidFill>
                          <a:effectLst/>
                          <a:latin typeface="+mn-lt"/>
                        </a:rPr>
                        <a:t>Province</a:t>
                      </a:r>
                      <a:endParaRPr lang="en-US" sz="1800" b="1" i="0" u="none" strike="noStrike" dirty="0">
                        <a:solidFill>
                          <a:srgbClr val="000000"/>
                        </a:solidFill>
                        <a:effectLst/>
                        <a:latin typeface="+mn-lt"/>
                      </a:endParaRPr>
                    </a:p>
                  </a:txBody>
                  <a:tcPr marL="7620" marR="7620" marT="7620" marB="0">
                    <a:solidFill>
                      <a:srgbClr val="FFCC99"/>
                    </a:solidFill>
                  </a:tcPr>
                </a:tc>
                <a:tc>
                  <a:txBody>
                    <a:bodyPr/>
                    <a:lstStyle/>
                    <a:p>
                      <a:pPr algn="l" fontAlgn="b"/>
                      <a:r>
                        <a:rPr lang="en-US" sz="1800" b="1" i="0" u="none" strike="noStrike" dirty="0" smtClean="0">
                          <a:solidFill>
                            <a:srgbClr val="000000"/>
                          </a:solidFill>
                          <a:effectLst/>
                          <a:latin typeface="+mn-lt"/>
                        </a:rPr>
                        <a:t>No of Applications</a:t>
                      </a:r>
                      <a:r>
                        <a:rPr lang="en-US" sz="1800" b="1" i="0" u="none" strike="noStrike" baseline="0" dirty="0" smtClean="0">
                          <a:solidFill>
                            <a:srgbClr val="000000"/>
                          </a:solidFill>
                          <a:effectLst/>
                          <a:latin typeface="+mn-lt"/>
                        </a:rPr>
                        <a:t> Received</a:t>
                      </a:r>
                      <a:endParaRPr lang="en-US" sz="1800" b="1" i="0" u="none" strike="noStrike" dirty="0">
                        <a:solidFill>
                          <a:srgbClr val="000000"/>
                        </a:solidFill>
                        <a:effectLst/>
                        <a:latin typeface="+mn-lt"/>
                      </a:endParaRPr>
                    </a:p>
                  </a:txBody>
                  <a:tcPr marL="7620" marR="7620" marT="7620" marB="0">
                    <a:solidFill>
                      <a:srgbClr val="FFCC99"/>
                    </a:solidFill>
                  </a:tcPr>
                </a:tc>
                <a:tc>
                  <a:txBody>
                    <a:bodyPr/>
                    <a:lstStyle/>
                    <a:p>
                      <a:pPr algn="l" fontAlgn="b"/>
                      <a:r>
                        <a:rPr lang="en-US" sz="1800" b="1" i="0" u="none" strike="noStrike" dirty="0" smtClean="0">
                          <a:solidFill>
                            <a:schemeClr val="dk1"/>
                          </a:solidFill>
                          <a:effectLst/>
                          <a:latin typeface="+mn-lt"/>
                        </a:rPr>
                        <a:t>No. of</a:t>
                      </a:r>
                      <a:r>
                        <a:rPr lang="en-US" sz="1800" b="1" i="0" u="none" strike="noStrike" baseline="0" dirty="0" smtClean="0">
                          <a:solidFill>
                            <a:schemeClr val="dk1"/>
                          </a:solidFill>
                          <a:effectLst/>
                          <a:latin typeface="+mn-lt"/>
                        </a:rPr>
                        <a:t> Approved Applications</a:t>
                      </a:r>
                      <a:endParaRPr lang="en-US" sz="1800" b="1" i="0" u="none" strike="noStrike" dirty="0">
                        <a:solidFill>
                          <a:srgbClr val="000000"/>
                        </a:solidFill>
                        <a:effectLst/>
                        <a:latin typeface="+mn-lt"/>
                      </a:endParaRPr>
                    </a:p>
                  </a:txBody>
                  <a:tcPr marL="7620" marR="7620" marT="7620" marB="0">
                    <a:solidFill>
                      <a:srgbClr val="FFCC99"/>
                    </a:solidFill>
                  </a:tcPr>
                </a:tc>
                <a:tc>
                  <a:txBody>
                    <a:bodyPr/>
                    <a:lstStyle/>
                    <a:p>
                      <a:pPr marL="0" algn="l" defTabSz="914400" rtl="0" eaLnBrk="1" fontAlgn="b" latinLnBrk="0" hangingPunct="1"/>
                      <a:r>
                        <a:rPr lang="en-US" sz="1800" b="1" i="0" u="none" strike="noStrike" kern="1200" dirty="0" smtClean="0">
                          <a:solidFill>
                            <a:schemeClr val="dk1"/>
                          </a:solidFill>
                          <a:effectLst/>
                          <a:latin typeface="+mn-lt"/>
                          <a:ea typeface="+mn-ea"/>
                          <a:cs typeface="+mn-cs"/>
                        </a:rPr>
                        <a:t>Percentage</a:t>
                      </a:r>
                      <a:endParaRPr lang="en-GB" sz="1800" b="1" i="0" u="none" strike="noStrike" kern="1200" dirty="0">
                        <a:solidFill>
                          <a:schemeClr val="dk1"/>
                        </a:solidFill>
                        <a:effectLst/>
                        <a:latin typeface="+mn-lt"/>
                        <a:ea typeface="+mn-ea"/>
                        <a:cs typeface="+mn-cs"/>
                      </a:endParaRPr>
                    </a:p>
                  </a:txBody>
                  <a:tcPr marL="7620" marR="7620" marT="7620" marB="0">
                    <a:solidFill>
                      <a:srgbClr val="FFCC99"/>
                    </a:solidFill>
                  </a:tcPr>
                </a:tc>
                <a:tc>
                  <a:txBody>
                    <a:bodyPr/>
                    <a:lstStyle/>
                    <a:p>
                      <a:pPr marL="0" algn="l" defTabSz="914400" rtl="0" eaLnBrk="1" fontAlgn="b" latinLnBrk="0" hangingPunct="1"/>
                      <a:r>
                        <a:rPr lang="en-GB" sz="1800" b="1" i="0" u="none" strike="noStrike" kern="1200" dirty="0">
                          <a:solidFill>
                            <a:schemeClr val="dk1"/>
                          </a:solidFill>
                          <a:effectLst/>
                          <a:latin typeface="+mn-lt"/>
                          <a:ea typeface="+mn-ea"/>
                          <a:cs typeface="+mn-cs"/>
                        </a:rPr>
                        <a:t>Amounts </a:t>
                      </a:r>
                      <a:r>
                        <a:rPr lang="en-GB" sz="1800" b="1" i="0" u="none" strike="noStrike" kern="1200" dirty="0" smtClean="0">
                          <a:solidFill>
                            <a:schemeClr val="dk1"/>
                          </a:solidFill>
                          <a:effectLst/>
                          <a:latin typeface="+mn-lt"/>
                          <a:ea typeface="+mn-ea"/>
                          <a:cs typeface="+mn-cs"/>
                        </a:rPr>
                        <a:t>Approved (Month#1)</a:t>
                      </a:r>
                      <a:endParaRPr lang="en-GB" sz="1800" b="1" i="0" u="none" strike="noStrike" kern="1200" dirty="0">
                        <a:solidFill>
                          <a:schemeClr val="dk1"/>
                        </a:solidFill>
                        <a:effectLst/>
                        <a:latin typeface="+mn-lt"/>
                        <a:ea typeface="+mn-ea"/>
                        <a:cs typeface="+mn-cs"/>
                      </a:endParaRPr>
                    </a:p>
                  </a:txBody>
                  <a:tcPr marL="7620" marR="7620" marT="7620" marB="0">
                    <a:solidFill>
                      <a:srgbClr val="FFCC99"/>
                    </a:solidFill>
                  </a:tcPr>
                </a:tc>
                <a:tc>
                  <a:txBody>
                    <a:bodyPr/>
                    <a:lstStyle/>
                    <a:p>
                      <a:pPr algn="l" fontAlgn="b"/>
                      <a:r>
                        <a:rPr lang="en-US" sz="1800" b="1" u="none" strike="noStrike" dirty="0" smtClean="0">
                          <a:effectLst/>
                          <a:latin typeface="+mn-lt"/>
                        </a:rPr>
                        <a:t>Number of Failed Applications</a:t>
                      </a:r>
                      <a:endParaRPr lang="en-US" sz="1800" b="1" i="0" u="none" strike="noStrike" dirty="0">
                        <a:solidFill>
                          <a:srgbClr val="000000"/>
                        </a:solidFill>
                        <a:effectLst/>
                        <a:latin typeface="+mn-lt"/>
                      </a:endParaRPr>
                    </a:p>
                  </a:txBody>
                  <a:tcPr marL="7620" marR="7620" marT="7620" marB="0" anchor="b">
                    <a:solidFill>
                      <a:srgbClr val="FFCC99"/>
                    </a:solidFill>
                  </a:tcPr>
                </a:tc>
                <a:extLst>
                  <a:ext uri="{0D108BD9-81ED-4DB2-BD59-A6C34878D82A}">
                    <a16:rowId xmlns:a16="http://schemas.microsoft.com/office/drawing/2014/main" val="10000"/>
                  </a:ext>
                </a:extLst>
              </a:tr>
              <a:tr h="279036">
                <a:tc>
                  <a:txBody>
                    <a:bodyPr/>
                    <a:lstStyle/>
                    <a:p>
                      <a:pPr algn="l" fontAlgn="b"/>
                      <a:r>
                        <a:rPr lang="en-US" sz="1800" b="1" u="none" strike="noStrike" dirty="0">
                          <a:effectLst/>
                          <a:latin typeface="+mn-lt"/>
                        </a:rPr>
                        <a:t>TOTAL</a:t>
                      </a:r>
                      <a:endParaRPr lang="en-US" sz="1800" b="1" i="0" u="none" strike="noStrike" dirty="0">
                        <a:solidFill>
                          <a:srgbClr val="000000"/>
                        </a:solidFill>
                        <a:effectLst/>
                        <a:latin typeface="+mn-lt"/>
                      </a:endParaRPr>
                    </a:p>
                  </a:txBody>
                  <a:tcPr marL="7620" marR="7620" marT="7620" marB="0">
                    <a:noFill/>
                  </a:tcPr>
                </a:tc>
                <a:tc>
                  <a:txBody>
                    <a:bodyPr/>
                    <a:lstStyle/>
                    <a:p>
                      <a:pPr algn="r" fontAlgn="b"/>
                      <a:r>
                        <a:rPr lang="en-US" sz="1800" b="1" u="none" strike="noStrike" dirty="0">
                          <a:effectLst/>
                          <a:latin typeface="+mn-lt"/>
                        </a:rPr>
                        <a:t>6,596,216</a:t>
                      </a:r>
                      <a:endParaRPr lang="en-US" sz="1800" b="1" i="0" u="none" strike="noStrike" dirty="0">
                        <a:solidFill>
                          <a:srgbClr val="000000"/>
                        </a:solidFill>
                        <a:effectLst/>
                        <a:latin typeface="+mn-lt"/>
                      </a:endParaRPr>
                    </a:p>
                  </a:txBody>
                  <a:tcPr marL="7620" marR="7620" marT="7620" marB="0">
                    <a:no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GB" sz="1800" b="1" u="none" strike="noStrike" dirty="0" smtClean="0">
                          <a:effectLst/>
                          <a:latin typeface="+mn-lt"/>
                        </a:rPr>
                        <a:t>3,122,340</a:t>
                      </a:r>
                      <a:endParaRPr lang="en-GB" sz="1800" b="1" i="0" u="none" strike="noStrike" dirty="0" smtClean="0">
                        <a:solidFill>
                          <a:srgbClr val="000000"/>
                        </a:solidFill>
                        <a:effectLst/>
                        <a:latin typeface="+mn-lt"/>
                      </a:endParaRPr>
                    </a:p>
                  </a:txBody>
                  <a:tcPr marL="7620" marR="7620" marT="7620" marB="0">
                    <a:noFill/>
                  </a:tcPr>
                </a:tc>
                <a:tc>
                  <a:txBody>
                    <a:bodyPr/>
                    <a:lstStyle/>
                    <a:p>
                      <a:pPr algn="r"/>
                      <a:r>
                        <a:rPr lang="en-US" sz="1800" b="1" dirty="0" smtClean="0">
                          <a:latin typeface="+mn-lt"/>
                        </a:rPr>
                        <a:t>%</a:t>
                      </a:r>
                      <a:endParaRPr lang="en-GB" sz="1800" b="1" dirty="0">
                        <a:latin typeface="+mn-lt"/>
                      </a:endParaRPr>
                    </a:p>
                  </a:txBody>
                  <a:tcPr marL="7620" marR="7620" marT="7620" marB="0">
                    <a:noFill/>
                  </a:tcPr>
                </a:tc>
                <a:tc>
                  <a:txBody>
                    <a:bodyPr/>
                    <a:lstStyle/>
                    <a:p>
                      <a:pPr marL="0" algn="r" defTabSz="914400" rtl="0" eaLnBrk="1" fontAlgn="b" latinLnBrk="0" hangingPunct="1"/>
                      <a:r>
                        <a:rPr lang="en-GB" sz="1800" b="1" u="none" strike="noStrike" kern="1200" dirty="0">
                          <a:solidFill>
                            <a:schemeClr val="dk1"/>
                          </a:solidFill>
                          <a:effectLst/>
                          <a:latin typeface="+mn-lt"/>
                          <a:ea typeface="+mn-ea"/>
                          <a:cs typeface="+mn-cs"/>
                        </a:rPr>
                        <a:t>R1,092,784,000</a:t>
                      </a:r>
                    </a:p>
                  </a:txBody>
                  <a:tcPr marL="9525" marR="9525" marT="9525" marB="0" anchor="b">
                    <a:noFill/>
                  </a:tcPr>
                </a:tc>
                <a:tc>
                  <a:txBody>
                    <a:bodyPr/>
                    <a:lstStyle/>
                    <a:p>
                      <a:pPr marL="0" algn="r" defTabSz="914400" rtl="0" eaLnBrk="1" fontAlgn="b" latinLnBrk="0" hangingPunct="1"/>
                      <a:r>
                        <a:rPr lang="en-US" sz="1800" b="1" u="none" strike="noStrike" kern="1200" dirty="0" smtClean="0">
                          <a:solidFill>
                            <a:schemeClr val="dk1"/>
                          </a:solidFill>
                          <a:effectLst/>
                          <a:latin typeface="+mn-lt"/>
                          <a:ea typeface="+mn-ea"/>
                          <a:cs typeface="+mn-cs"/>
                        </a:rPr>
                        <a:t>3 277 660 </a:t>
                      </a:r>
                      <a:endParaRPr lang="en-US" sz="1800" b="1" u="none" strike="noStrike" kern="1200" dirty="0">
                        <a:solidFill>
                          <a:schemeClr val="dk1"/>
                        </a:solidFill>
                        <a:effectLst/>
                        <a:latin typeface="+mn-lt"/>
                        <a:ea typeface="+mn-ea"/>
                        <a:cs typeface="+mn-cs"/>
                      </a:endParaRPr>
                    </a:p>
                  </a:txBody>
                  <a:tcPr marL="7620" marR="7620" marT="7620" marB="0">
                    <a:noFill/>
                  </a:tcPr>
                </a:tc>
                <a:extLst>
                  <a:ext uri="{0D108BD9-81ED-4DB2-BD59-A6C34878D82A}">
                    <a16:rowId xmlns:a16="http://schemas.microsoft.com/office/drawing/2014/main" val="10001"/>
                  </a:ext>
                </a:extLst>
              </a:tr>
              <a:tr h="279036">
                <a:tc>
                  <a:txBody>
                    <a:bodyPr/>
                    <a:lstStyle/>
                    <a:p>
                      <a:pPr algn="l" fontAlgn="b"/>
                      <a:r>
                        <a:rPr lang="en-GB" sz="1800" b="1" u="none" strike="noStrike" dirty="0">
                          <a:effectLst/>
                          <a:latin typeface="+mn-lt"/>
                        </a:rPr>
                        <a:t>Eastern Cape</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dirty="0">
                          <a:effectLst/>
                          <a:latin typeface="+mn-lt"/>
                        </a:rPr>
                        <a:t>892,107</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453,518</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50.84%</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R158,731,300</a:t>
                      </a:r>
                    </a:p>
                  </a:txBody>
                  <a:tcPr marL="9525" marR="9525" marT="9525" marB="0" anchor="b">
                    <a:solidFill>
                      <a:srgbClr val="C0D89B"/>
                    </a:solidFill>
                  </a:tcPr>
                </a:tc>
                <a:tc rowSpan="9">
                  <a:txBody>
                    <a:bodyPr/>
                    <a:lstStyle/>
                    <a:p>
                      <a:pPr algn="l" fontAlgn="b"/>
                      <a:endParaRPr lang="en-GB" sz="1800" b="0" i="0" u="none" strike="noStrike" dirty="0">
                        <a:solidFill>
                          <a:srgbClr val="000000"/>
                        </a:solidFill>
                        <a:effectLst/>
                        <a:latin typeface="+mn-lt"/>
                      </a:endParaRPr>
                    </a:p>
                  </a:txBody>
                  <a:tcPr marL="9525" marR="9525" marT="9525" marB="0" anchor="b">
                    <a:solidFill>
                      <a:srgbClr val="C0D89B"/>
                    </a:solidFill>
                  </a:tcPr>
                </a:tc>
                <a:extLst>
                  <a:ext uri="{0D108BD9-81ED-4DB2-BD59-A6C34878D82A}">
                    <a16:rowId xmlns:a16="http://schemas.microsoft.com/office/drawing/2014/main" val="10002"/>
                  </a:ext>
                </a:extLst>
              </a:tr>
              <a:tr h="279036">
                <a:tc>
                  <a:txBody>
                    <a:bodyPr/>
                    <a:lstStyle/>
                    <a:p>
                      <a:pPr algn="l" fontAlgn="b"/>
                      <a:r>
                        <a:rPr lang="en-GB" sz="1800" b="1" u="none" strike="noStrike" dirty="0" smtClean="0">
                          <a:effectLst/>
                          <a:latin typeface="+mn-lt"/>
                        </a:rPr>
                        <a:t>Free State</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dirty="0">
                          <a:effectLst/>
                          <a:latin typeface="+mn-lt"/>
                        </a:rPr>
                        <a:t>346,913</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160,603</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46.29%</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R56,211,050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279036">
                <a:tc>
                  <a:txBody>
                    <a:bodyPr/>
                    <a:lstStyle/>
                    <a:p>
                      <a:pPr algn="l" fontAlgn="b"/>
                      <a:r>
                        <a:rPr lang="en-GB" sz="1800" b="1" u="none" strike="noStrike" dirty="0">
                          <a:effectLst/>
                          <a:latin typeface="+mn-lt"/>
                        </a:rPr>
                        <a:t>Gauteng</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dirty="0">
                          <a:effectLst/>
                          <a:latin typeface="+mn-lt"/>
                        </a:rPr>
                        <a:t>1,462,149</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639,545</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43.74%</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R223,840,750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279036">
                <a:tc>
                  <a:txBody>
                    <a:bodyPr/>
                    <a:lstStyle/>
                    <a:p>
                      <a:pPr algn="l" fontAlgn="b"/>
                      <a:r>
                        <a:rPr lang="en-GB" sz="1800" b="1" u="none" strike="noStrike" dirty="0" smtClean="0">
                          <a:effectLst/>
                          <a:latin typeface="+mn-lt"/>
                        </a:rPr>
                        <a:t>Kwa-Zulu </a:t>
                      </a:r>
                      <a:r>
                        <a:rPr lang="en-GB" sz="1800" b="1" u="none" strike="noStrike" dirty="0">
                          <a:effectLst/>
                          <a:latin typeface="+mn-lt"/>
                        </a:rPr>
                        <a:t>Natal</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a:effectLst/>
                          <a:latin typeface="+mn-lt"/>
                        </a:rPr>
                        <a:t>1,425,691</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a:effectLst/>
                          <a:latin typeface="+mn-lt"/>
                        </a:rPr>
                        <a:t>733,369</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51.44%</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R256,679,150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279036">
                <a:tc>
                  <a:txBody>
                    <a:bodyPr/>
                    <a:lstStyle/>
                    <a:p>
                      <a:pPr algn="l" fontAlgn="b"/>
                      <a:r>
                        <a:rPr lang="en-GB" sz="1800" b="1" u="none" strike="noStrike" dirty="0">
                          <a:effectLst/>
                          <a:latin typeface="+mn-lt"/>
                        </a:rPr>
                        <a:t>Limpopo</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a:effectLst/>
                          <a:latin typeface="+mn-lt"/>
                        </a:rPr>
                        <a:t>821,316</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a:effectLst/>
                          <a:latin typeface="+mn-lt"/>
                        </a:rPr>
                        <a:t>442,225</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53.84%</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R154,778,750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6"/>
                  </a:ext>
                </a:extLst>
              </a:tr>
              <a:tr h="279036">
                <a:tc>
                  <a:txBody>
                    <a:bodyPr/>
                    <a:lstStyle/>
                    <a:p>
                      <a:pPr algn="l" fontAlgn="b"/>
                      <a:r>
                        <a:rPr lang="en-GB" sz="1800" b="1" u="none" strike="noStrike" dirty="0">
                          <a:effectLst/>
                          <a:latin typeface="+mn-lt"/>
                        </a:rPr>
                        <a:t>Mpumalanga</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a:effectLst/>
                          <a:latin typeface="+mn-lt"/>
                        </a:rPr>
                        <a:t>533,027</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a:effectLst/>
                          <a:latin typeface="+mn-lt"/>
                        </a:rPr>
                        <a:t>256,857</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48.19%</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R89,899,950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7"/>
                  </a:ext>
                </a:extLst>
              </a:tr>
              <a:tr h="279036">
                <a:tc>
                  <a:txBody>
                    <a:bodyPr/>
                    <a:lstStyle/>
                    <a:p>
                      <a:pPr algn="l" fontAlgn="b"/>
                      <a:r>
                        <a:rPr lang="en-GB" sz="1800" b="1" u="none" strike="noStrike" dirty="0">
                          <a:effectLst/>
                          <a:latin typeface="+mn-lt"/>
                        </a:rPr>
                        <a:t>North West</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dirty="0">
                          <a:effectLst/>
                          <a:latin typeface="+mn-lt"/>
                        </a:rPr>
                        <a:t>426,589</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a:effectLst/>
                          <a:latin typeface="+mn-lt"/>
                        </a:rPr>
                        <a:t>205,627</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48.20%</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R71,969,450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279036">
                <a:tc>
                  <a:txBody>
                    <a:bodyPr/>
                    <a:lstStyle/>
                    <a:p>
                      <a:pPr algn="l" fontAlgn="b"/>
                      <a:r>
                        <a:rPr lang="en-GB" sz="1800" b="1" u="none" strike="noStrike" dirty="0">
                          <a:effectLst/>
                          <a:latin typeface="+mn-lt"/>
                        </a:rPr>
                        <a:t>Northern Cape</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a:effectLst/>
                          <a:latin typeface="+mn-lt"/>
                        </a:rPr>
                        <a:t>136,539</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a:effectLst/>
                          <a:latin typeface="+mn-lt"/>
                        </a:rPr>
                        <a:t>50,081</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36.68%</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R17,528,350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9"/>
                  </a:ext>
                </a:extLst>
              </a:tr>
              <a:tr h="279036">
                <a:tc>
                  <a:txBody>
                    <a:bodyPr/>
                    <a:lstStyle/>
                    <a:p>
                      <a:pPr algn="l" fontAlgn="b"/>
                      <a:r>
                        <a:rPr lang="en-GB" sz="1800" b="1" u="none" strike="noStrike" dirty="0">
                          <a:effectLst/>
                          <a:latin typeface="+mn-lt"/>
                        </a:rPr>
                        <a:t>Western Cape</a:t>
                      </a:r>
                      <a:endParaRPr lang="en-GB" sz="1800" b="1" i="0" u="none" strike="noStrike" dirty="0">
                        <a:solidFill>
                          <a:srgbClr val="000000"/>
                        </a:solidFill>
                        <a:effectLst/>
                        <a:latin typeface="+mn-lt"/>
                      </a:endParaRPr>
                    </a:p>
                  </a:txBody>
                  <a:tcPr marL="9525" marR="9525" marT="9525" marB="0" anchor="b">
                    <a:solidFill>
                      <a:srgbClr val="FFCC99"/>
                    </a:solidFill>
                  </a:tcPr>
                </a:tc>
                <a:tc>
                  <a:txBody>
                    <a:bodyPr/>
                    <a:lstStyle/>
                    <a:p>
                      <a:pPr algn="r" fontAlgn="b"/>
                      <a:r>
                        <a:rPr lang="en-GB" sz="1800" u="none" strike="noStrike">
                          <a:effectLst/>
                          <a:latin typeface="+mn-lt"/>
                        </a:rPr>
                        <a:t>551,885</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a:effectLst/>
                          <a:latin typeface="+mn-lt"/>
                        </a:rPr>
                        <a:t>180,415</a:t>
                      </a:r>
                      <a:endParaRPr lang="en-GB" sz="1800" b="0" i="0" u="none" strike="noStrike">
                        <a:solidFill>
                          <a:srgbClr val="000000"/>
                        </a:solidFill>
                        <a:effectLst/>
                        <a:latin typeface="+mn-lt"/>
                      </a:endParaRPr>
                    </a:p>
                  </a:txBody>
                  <a:tcPr marL="9525" marR="9525" marT="9525" marB="0" anchor="b">
                    <a:solidFill>
                      <a:srgbClr val="C0D89B"/>
                    </a:solidFill>
                  </a:tcPr>
                </a:tc>
                <a:tc>
                  <a:txBody>
                    <a:bodyPr/>
                    <a:lstStyle/>
                    <a:p>
                      <a:pPr algn="r" fontAlgn="b"/>
                      <a:r>
                        <a:rPr lang="en-GB" sz="1800" u="none" strike="noStrike" dirty="0">
                          <a:effectLst/>
                          <a:latin typeface="+mn-lt"/>
                        </a:rPr>
                        <a:t>32.69%</a:t>
                      </a:r>
                      <a:endParaRPr lang="en-GB" sz="1800" b="0" i="0" u="none" strike="noStrike" dirty="0">
                        <a:solidFill>
                          <a:srgbClr val="000000"/>
                        </a:solidFill>
                        <a:effectLst/>
                        <a:latin typeface="+mn-lt"/>
                      </a:endParaRPr>
                    </a:p>
                  </a:txBody>
                  <a:tcPr marL="9525" marR="9525" marT="9525" marB="0" anchor="b">
                    <a:solidFill>
                      <a:srgbClr val="C0D89B"/>
                    </a:solidFill>
                  </a:tcPr>
                </a:tc>
                <a:tc>
                  <a:txBody>
                    <a:bodyPr/>
                    <a:lstStyle/>
                    <a:p>
                      <a:pPr marL="0" algn="r" defTabSz="914400" rtl="0" eaLnBrk="1" fontAlgn="b" latinLnBrk="0" hangingPunct="1"/>
                      <a:r>
                        <a:rPr lang="en-GB" sz="1800" u="none" strike="noStrike" kern="1200" dirty="0">
                          <a:solidFill>
                            <a:schemeClr val="dk1"/>
                          </a:solidFill>
                          <a:effectLst/>
                          <a:latin typeface="+mn-lt"/>
                          <a:ea typeface="+mn-ea"/>
                          <a:cs typeface="+mn-cs"/>
                        </a:rPr>
                        <a:t>R63,145,250</a:t>
                      </a:r>
                    </a:p>
                  </a:txBody>
                  <a:tcPr marL="9525" marR="9525" marT="9525" marB="0" anchor="b">
                    <a:solidFill>
                      <a:srgbClr val="C0D89B"/>
                    </a:solidFill>
                  </a:tcPr>
                </a:tc>
                <a:tc vMerge="1">
                  <a:txBody>
                    <a:bodyPr/>
                    <a:lstStyle/>
                    <a:p>
                      <a:pPr algn="l" fontAlgn="b"/>
                      <a:endParaRPr lang="en-GB"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10"/>
                  </a:ext>
                </a:extLst>
              </a:tr>
            </a:tbl>
          </a:graphicData>
        </a:graphic>
      </p:graphicFrame>
      <p:sp>
        <p:nvSpPr>
          <p:cNvPr id="5" name="Slide Number Placeholder 4"/>
          <p:cNvSpPr txBox="1">
            <a:spLocks/>
          </p:cNvSpPr>
          <p:nvPr/>
        </p:nvSpPr>
        <p:spPr>
          <a:xfrm>
            <a:off x="6838950" y="6488583"/>
            <a:ext cx="236668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7</a:t>
            </a:r>
          </a:p>
        </p:txBody>
      </p:sp>
    </p:spTree>
    <p:extLst>
      <p:ext uri="{BB962C8B-B14F-4D97-AF65-F5344CB8AC3E}">
        <p14:creationId xmlns:p14="http://schemas.microsoft.com/office/powerpoint/2010/main" val="413929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229600" cy="715962"/>
          </a:xfrm>
        </p:spPr>
        <p:txBody>
          <a:bodyPr>
            <a:normAutofit fontScale="90000"/>
          </a:bodyPr>
          <a:lstStyle/>
          <a:p>
            <a:r>
              <a:rPr lang="en-US" dirty="0" smtClean="0"/>
              <a:t>Approved </a:t>
            </a:r>
            <a:r>
              <a:rPr lang="en-GB" dirty="0"/>
              <a:t>SPECIAL COVID-19 SRD </a:t>
            </a:r>
            <a:r>
              <a:rPr lang="en-GB" dirty="0" smtClean="0"/>
              <a:t>GRANT</a:t>
            </a:r>
            <a:endParaRPr lang="en-GB" dirty="0"/>
          </a:p>
        </p:txBody>
      </p:sp>
      <p:graphicFrame>
        <p:nvGraphicFramePr>
          <p:cNvPr id="4" name="Content Placeholder 3"/>
          <p:cNvGraphicFramePr>
            <a:graphicFrameLocks noGrp="1"/>
          </p:cNvGraphicFramePr>
          <p:nvPr>
            <p:ph idx="1"/>
            <p:extLst/>
          </p:nvPr>
        </p:nvGraphicFramePr>
        <p:xfrm>
          <a:off x="397099" y="1176282"/>
          <a:ext cx="9067802" cy="3719622"/>
        </p:xfrm>
        <a:graphic>
          <a:graphicData uri="http://schemas.openxmlformats.org/drawingml/2006/table">
            <a:tbl>
              <a:tblPr>
                <a:tableStyleId>{5940675A-B579-460E-94D1-54222C63F5DA}</a:tableStyleId>
              </a:tblPr>
              <a:tblGrid>
                <a:gridCol w="1981201">
                  <a:extLst>
                    <a:ext uri="{9D8B030D-6E8A-4147-A177-3AD203B41FA5}">
                      <a16:colId xmlns:a16="http://schemas.microsoft.com/office/drawing/2014/main" val="20000"/>
                    </a:ext>
                  </a:extLst>
                </a:gridCol>
                <a:gridCol w="1114499">
                  <a:extLst>
                    <a:ext uri="{9D8B030D-6E8A-4147-A177-3AD203B41FA5}">
                      <a16:colId xmlns:a16="http://schemas.microsoft.com/office/drawing/2014/main" val="20001"/>
                    </a:ext>
                  </a:extLst>
                </a:gridCol>
                <a:gridCol w="1765001">
                  <a:extLst>
                    <a:ext uri="{9D8B030D-6E8A-4147-A177-3AD203B41FA5}">
                      <a16:colId xmlns:a16="http://schemas.microsoft.com/office/drawing/2014/main" val="20002"/>
                    </a:ext>
                  </a:extLst>
                </a:gridCol>
                <a:gridCol w="1236613">
                  <a:extLst>
                    <a:ext uri="{9D8B030D-6E8A-4147-A177-3AD203B41FA5}">
                      <a16:colId xmlns:a16="http://schemas.microsoft.com/office/drawing/2014/main" val="20003"/>
                    </a:ext>
                  </a:extLst>
                </a:gridCol>
                <a:gridCol w="1675087">
                  <a:extLst>
                    <a:ext uri="{9D8B030D-6E8A-4147-A177-3AD203B41FA5}">
                      <a16:colId xmlns:a16="http://schemas.microsoft.com/office/drawing/2014/main" val="20004"/>
                    </a:ext>
                  </a:extLst>
                </a:gridCol>
                <a:gridCol w="1295401">
                  <a:extLst>
                    <a:ext uri="{9D8B030D-6E8A-4147-A177-3AD203B41FA5}">
                      <a16:colId xmlns:a16="http://schemas.microsoft.com/office/drawing/2014/main" val="20005"/>
                    </a:ext>
                  </a:extLst>
                </a:gridCol>
              </a:tblGrid>
              <a:tr h="59524">
                <a:tc gridSpan="4">
                  <a:txBody>
                    <a:bodyPr/>
                    <a:lstStyle/>
                    <a:p>
                      <a:pPr algn="l" fontAlgn="ctr">
                        <a:spcBef>
                          <a:spcPts val="600"/>
                        </a:spcBef>
                        <a:spcAft>
                          <a:spcPts val="600"/>
                        </a:spcAft>
                      </a:pPr>
                      <a:r>
                        <a:rPr lang="en-US" sz="1600" b="1" u="none" strike="noStrike" dirty="0">
                          <a:effectLst/>
                          <a:latin typeface="Arial" panose="020B0604020202020204" pitchFamily="34" charset="0"/>
                          <a:cs typeface="Arial" panose="020B0604020202020204" pitchFamily="34" charset="0"/>
                        </a:rPr>
                        <a:t>Approved after Internal Validation completed</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chemeClr val="bg1"/>
                    </a:solidFill>
                  </a:tcPr>
                </a:tc>
                <a:tc hMerge="1">
                  <a:txBody>
                    <a:bodyPr/>
                    <a:lstStyle/>
                    <a:p>
                      <a:endParaRPr lang="en-GB"/>
                    </a:p>
                  </a:txBody>
                  <a:tcPr/>
                </a:tc>
                <a:tc hMerge="1">
                  <a:txBody>
                    <a:bodyPr/>
                    <a:lstStyle/>
                    <a:p>
                      <a:pPr algn="l" fontAlgn="ctr"/>
                      <a:endParaRPr lang="en-US" sz="1800" b="1" i="0" u="none" strike="noStrike" dirty="0">
                        <a:solidFill>
                          <a:srgbClr val="000000"/>
                        </a:solidFill>
                        <a:effectLst/>
                        <a:latin typeface="Arial" panose="020B0604020202020204" pitchFamily="34" charset="0"/>
                      </a:endParaRPr>
                    </a:p>
                  </a:txBody>
                  <a:tcPr marL="4905" marR="4905" marT="4905" marB="0" anchor="ctr"/>
                </a:tc>
                <a:tc hMerge="1">
                  <a:txBody>
                    <a:bodyPr/>
                    <a:lstStyle/>
                    <a:p>
                      <a:endParaRPr lang="en-GB"/>
                    </a:p>
                  </a:txBody>
                  <a:tcPr/>
                </a:tc>
                <a:tc gridSpan="2">
                  <a:txBody>
                    <a:bodyPr/>
                    <a:lstStyle/>
                    <a:p>
                      <a:pPr algn="ctr" fontAlgn="ctr">
                        <a:spcBef>
                          <a:spcPts val="600"/>
                        </a:spcBef>
                        <a:spcAft>
                          <a:spcPts val="600"/>
                        </a:spcAft>
                      </a:pPr>
                      <a:r>
                        <a:rPr lang="en-GB" sz="1600" b="1" u="none" strike="noStrike" dirty="0">
                          <a:effectLst/>
                          <a:latin typeface="Arial" panose="020B0604020202020204" pitchFamily="34" charset="0"/>
                          <a:cs typeface="Arial" panose="020B0604020202020204" pitchFamily="34" charset="0"/>
                        </a:rPr>
                        <a:t>3,122,340</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chemeClr val="bg1"/>
                    </a:solidFill>
                  </a:tcPr>
                </a:tc>
                <a:tc hMerge="1">
                  <a:txBody>
                    <a:bodyPr/>
                    <a:lstStyle/>
                    <a:p>
                      <a:endParaRPr lang="en-GB"/>
                    </a:p>
                  </a:txBody>
                  <a:tcPr/>
                </a:tc>
                <a:extLst>
                  <a:ext uri="{0D108BD9-81ED-4DB2-BD59-A6C34878D82A}">
                    <a16:rowId xmlns:a16="http://schemas.microsoft.com/office/drawing/2014/main" val="10000"/>
                  </a:ext>
                </a:extLst>
              </a:tr>
              <a:tr h="208455">
                <a:tc gridSpan="6">
                  <a:txBody>
                    <a:bodyPr/>
                    <a:lstStyle/>
                    <a:p>
                      <a:pPr marL="0" marR="0" indent="0" algn="l" defTabSz="914400" rtl="0" eaLnBrk="1" fontAlgn="ctr" latinLnBrk="0" hangingPunct="1">
                        <a:lnSpc>
                          <a:spcPct val="100000"/>
                        </a:lnSpc>
                        <a:spcBef>
                          <a:spcPts val="600"/>
                        </a:spcBef>
                        <a:spcAft>
                          <a:spcPts val="600"/>
                        </a:spcAft>
                        <a:buClrTx/>
                        <a:buSzTx/>
                        <a:buFontTx/>
                        <a:buNone/>
                        <a:tabLst/>
                        <a:defRPr/>
                      </a:pP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txBody>
                  <a:tcPr marL="4905" marR="4905" marT="4905" marB="0">
                    <a:solidFill>
                      <a:schemeClr val="bg1"/>
                    </a:solidFill>
                  </a:tcPr>
                </a:tc>
                <a:tc hMerge="1">
                  <a:txBody>
                    <a:bodyPr/>
                    <a:lstStyle/>
                    <a:p>
                      <a:endParaRPr lang="en-GB"/>
                    </a:p>
                  </a:txBody>
                  <a:tcPr/>
                </a:tc>
                <a:tc hMerge="1">
                  <a:txBody>
                    <a:bodyPr/>
                    <a:lstStyle/>
                    <a:p>
                      <a:pPr marL="0" marR="0" indent="0" algn="l" defTabSz="914400" rtl="0" eaLnBrk="1" fontAlgn="ctr" latinLnBrk="0" hangingPunct="1">
                        <a:lnSpc>
                          <a:spcPct val="100000"/>
                        </a:lnSpc>
                        <a:spcBef>
                          <a:spcPts val="600"/>
                        </a:spcBef>
                        <a:spcAft>
                          <a:spcPts val="600"/>
                        </a:spcAft>
                        <a:buClrTx/>
                        <a:buSzTx/>
                        <a:buFontTx/>
                        <a:buNone/>
                        <a:tabLst/>
                        <a:defRPr/>
                      </a:pP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txBody>
                  <a:tcPr marL="4905" marR="4905" marT="4905" marB="0">
                    <a:solidFill>
                      <a:srgbClr val="C0D89B"/>
                    </a:solidFill>
                  </a:tcPr>
                </a:tc>
                <a:tc hMerge="1">
                  <a:txBody>
                    <a:bodyPr/>
                    <a:lstStyle/>
                    <a:p>
                      <a:endParaRPr lang="en-GB"/>
                    </a:p>
                  </a:txBody>
                  <a:tcPr/>
                </a:tc>
                <a:tc hMerge="1">
                  <a:txBody>
                    <a:bodyPr/>
                    <a:lstStyle/>
                    <a:p>
                      <a:pPr algn="ctr" fontAlgn="ctr">
                        <a:spcBef>
                          <a:spcPts val="600"/>
                        </a:spcBef>
                        <a:spcAft>
                          <a:spcPts val="600"/>
                        </a:spcAft>
                      </a:pP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solidFill>
                      <a:srgbClr val="CDCDCD"/>
                    </a:solidFill>
                  </a:tcPr>
                </a:tc>
                <a:tc hMerge="1">
                  <a:txBody>
                    <a:bodyPr/>
                    <a:lstStyle/>
                    <a:p>
                      <a:endParaRPr lang="en-GB"/>
                    </a:p>
                  </a:txBody>
                  <a:tcPr/>
                </a:tc>
                <a:extLst>
                  <a:ext uri="{0D108BD9-81ED-4DB2-BD59-A6C34878D82A}">
                    <a16:rowId xmlns:a16="http://schemas.microsoft.com/office/drawing/2014/main" val="10001"/>
                  </a:ext>
                </a:extLst>
              </a:tr>
              <a:tr h="616617">
                <a:tc gridSpan="2">
                  <a:txBody>
                    <a:bodyPr/>
                    <a:lstStyle/>
                    <a:p>
                      <a:pPr marL="0" marR="0" indent="0" algn="l" defTabSz="914400" rtl="0" eaLnBrk="1" fontAlgn="ctr" latinLnBrk="0" hangingPunct="1">
                        <a:lnSpc>
                          <a:spcPct val="100000"/>
                        </a:lnSpc>
                        <a:spcBef>
                          <a:spcPts val="600"/>
                        </a:spcBef>
                        <a:spcAft>
                          <a:spcPts val="600"/>
                        </a:spcAft>
                        <a:buClrTx/>
                        <a:buSzTx/>
                        <a:buFontTx/>
                        <a:buNone/>
                        <a:tabLst/>
                        <a:defRPr/>
                      </a:pPr>
                      <a:r>
                        <a:rPr lang="en-GB" sz="1600" b="1" u="none" strike="noStrike" dirty="0" smtClean="0">
                          <a:effectLst/>
                          <a:latin typeface="Arial" panose="020B0604020202020204" pitchFamily="34" charset="0"/>
                          <a:cs typeface="Arial" panose="020B0604020202020204" pitchFamily="34" charset="0"/>
                        </a:rPr>
                        <a:t>Payment Processing through Personal Bank Accounts</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txBody>
                  <a:tcPr marL="4905" marR="4905" marT="4905" marB="0">
                    <a:solidFill>
                      <a:schemeClr val="bg1">
                        <a:lumMod val="85000"/>
                      </a:schemeClr>
                    </a:solidFill>
                  </a:tcPr>
                </a:tc>
                <a:tc hMerge="1">
                  <a:txBody>
                    <a:bodyPr/>
                    <a:lstStyle/>
                    <a:p>
                      <a:endParaRPr lang="en-GB"/>
                    </a:p>
                  </a:txBody>
                  <a:tcPr/>
                </a:tc>
                <a:tc gridSpan="2">
                  <a:txBody>
                    <a:bodyPr/>
                    <a:lstStyle/>
                    <a:p>
                      <a:pPr marL="0" marR="0" indent="0" algn="l" defTabSz="914400" rtl="0" eaLnBrk="1" fontAlgn="ctr" latinLnBrk="0" hangingPunct="1">
                        <a:lnSpc>
                          <a:spcPct val="100000"/>
                        </a:lnSpc>
                        <a:spcBef>
                          <a:spcPts val="600"/>
                        </a:spcBef>
                        <a:spcAft>
                          <a:spcPts val="600"/>
                        </a:spcAft>
                        <a:buClrTx/>
                        <a:buSzTx/>
                        <a:buFontTx/>
                        <a:buNone/>
                        <a:tabLst/>
                        <a:defRPr/>
                      </a:pPr>
                      <a:r>
                        <a:rPr lang="en-GB" sz="1600" b="1" u="none" strike="noStrike" dirty="0" smtClean="0">
                          <a:effectLst/>
                          <a:latin typeface="Arial" panose="020B0604020202020204" pitchFamily="34" charset="0"/>
                          <a:cs typeface="Arial" panose="020B0604020202020204" pitchFamily="34" charset="0"/>
                        </a:rPr>
                        <a:t>Payment Processing through Post Bank</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txBody>
                  <a:tcPr marL="4905" marR="4905" marT="4905" marB="0">
                    <a:solidFill>
                      <a:schemeClr val="bg1">
                        <a:lumMod val="85000"/>
                      </a:schemeClr>
                    </a:solidFill>
                  </a:tcPr>
                </a:tc>
                <a:tc hMerge="1">
                  <a:txBody>
                    <a:bodyPr/>
                    <a:lstStyle/>
                    <a:p>
                      <a:endParaRPr lang="en-GB"/>
                    </a:p>
                  </a:txBody>
                  <a:tcPr/>
                </a:tc>
                <a:tc gridSpan="2">
                  <a:txBody>
                    <a:bodyPr/>
                    <a:lstStyle/>
                    <a:p>
                      <a:pPr algn="ctr" fontAlgn="ctr">
                        <a:spcBef>
                          <a:spcPts val="600"/>
                        </a:spcBef>
                        <a:spcAft>
                          <a:spcPts val="600"/>
                        </a:spcAft>
                      </a:pPr>
                      <a:r>
                        <a:rPr lang="en-US" sz="1600" b="1" i="0" u="none" strike="noStrike" dirty="0" smtClean="0">
                          <a:solidFill>
                            <a:srgbClr val="000000"/>
                          </a:solidFill>
                          <a:effectLst/>
                          <a:latin typeface="Arial" panose="020B0604020202020204" pitchFamily="34" charset="0"/>
                          <a:cs typeface="Arial" panose="020B0604020202020204" pitchFamily="34" charset="0"/>
                        </a:rPr>
                        <a:t>Pending Payment processing</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solidFill>
                      <a:schemeClr val="bg1">
                        <a:lumMod val="85000"/>
                      </a:schemeClr>
                    </a:solidFill>
                  </a:tcPr>
                </a:tc>
                <a:tc hMerge="1">
                  <a:txBody>
                    <a:bodyPr/>
                    <a:lstStyle/>
                    <a:p>
                      <a:endParaRPr lang="en-GB"/>
                    </a:p>
                  </a:txBody>
                  <a:tcPr/>
                </a:tc>
                <a:extLst>
                  <a:ext uri="{0D108BD9-81ED-4DB2-BD59-A6C34878D82A}">
                    <a16:rowId xmlns:a16="http://schemas.microsoft.com/office/drawing/2014/main" val="10002"/>
                  </a:ext>
                </a:extLst>
              </a:tr>
              <a:tr h="309029">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endParaRPr lang="en-GB" sz="1600" b="1" u="none" strike="noStrike" dirty="0" smtClean="0">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600"/>
                        </a:spcBef>
                        <a:spcAft>
                          <a:spcPts val="600"/>
                        </a:spcAft>
                        <a:buClrTx/>
                        <a:buSzTx/>
                        <a:buFontTx/>
                        <a:buNone/>
                        <a:tabLst/>
                        <a:defRPr/>
                      </a:pPr>
                      <a:r>
                        <a:rPr lang="en-GB" sz="1600" b="1" u="none" strike="noStrike" dirty="0" smtClean="0">
                          <a:effectLst/>
                          <a:latin typeface="Arial" panose="020B0604020202020204" pitchFamily="34" charset="0"/>
                          <a:cs typeface="Arial" panose="020B0604020202020204" pitchFamily="34" charset="0"/>
                        </a:rPr>
                        <a:t>SMS already sent to request</a:t>
                      </a:r>
                      <a:r>
                        <a:rPr lang="en-GB" sz="1600" b="1" u="none" strike="noStrike" baseline="0" dirty="0" smtClean="0">
                          <a:effectLst/>
                          <a:latin typeface="Arial" panose="020B0604020202020204" pitchFamily="34" charset="0"/>
                          <a:cs typeface="Arial" panose="020B0604020202020204" pitchFamily="34" charset="0"/>
                        </a:rPr>
                        <a:t> banking details</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txBody>
                  <a:tcPr marL="4905" marR="4905" marT="4905" marB="0" anchor="ctr">
                    <a:solidFill>
                      <a:srgbClr val="FFDE9B"/>
                    </a:solidFill>
                  </a:tcPr>
                </a:tc>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endParaRPr lang="en-GB" sz="1600" b="1" u="none" strike="noStrike" dirty="0" smtClean="0">
                        <a:solidFill>
                          <a:schemeClr val="tx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600"/>
                        </a:spcBef>
                        <a:spcAft>
                          <a:spcPts val="600"/>
                        </a:spcAft>
                        <a:buClrTx/>
                        <a:buSzTx/>
                        <a:buFontTx/>
                        <a:buNone/>
                        <a:tabLst/>
                        <a:defRPr/>
                      </a:pPr>
                      <a:r>
                        <a:rPr lang="en-GB" sz="1600" b="1" u="none" strike="noStrike" dirty="0" smtClean="0">
                          <a:solidFill>
                            <a:schemeClr val="tx1"/>
                          </a:solidFill>
                          <a:effectLst/>
                          <a:latin typeface="Arial" panose="020B0604020202020204" pitchFamily="34" charset="0"/>
                          <a:cs typeface="Arial" panose="020B0604020202020204" pitchFamily="34" charset="0"/>
                        </a:rPr>
                        <a:t>1 400 277</a:t>
                      </a:r>
                      <a:endParaRPr lang="en-GB" sz="1600" b="1" i="0" u="none" strike="noStrike" dirty="0" smtClean="0">
                        <a:solidFill>
                          <a:schemeClr val="tx1"/>
                        </a:solidFill>
                        <a:effectLst/>
                        <a:latin typeface="Arial" panose="020B0604020202020204" pitchFamily="34" charset="0"/>
                        <a:cs typeface="Arial" panose="020B0604020202020204" pitchFamily="34" charset="0"/>
                      </a:endParaRPr>
                    </a:p>
                    <a:p>
                      <a:pPr algn="ctr" fontAlgn="ctr">
                        <a:spcBef>
                          <a:spcPts val="600"/>
                        </a:spcBef>
                        <a:spcAft>
                          <a:spcPts val="600"/>
                        </a:spcAft>
                      </a:pPr>
                      <a:endParaRPr lang="en-GB" sz="1600" b="1" i="0" u="none" strike="noStrike" dirty="0">
                        <a:solidFill>
                          <a:schemeClr val="tx1"/>
                        </a:solidFill>
                        <a:effectLst/>
                        <a:latin typeface="Arial" panose="020B0604020202020204" pitchFamily="34" charset="0"/>
                        <a:cs typeface="Arial" panose="020B0604020202020204" pitchFamily="34" charset="0"/>
                      </a:endParaRPr>
                    </a:p>
                  </a:txBody>
                  <a:tcPr marL="4905" marR="4905" marT="4905" marB="0" anchor="ctr">
                    <a:solidFill>
                      <a:srgbClr val="FFDE9B"/>
                    </a:solidFill>
                  </a:tcPr>
                </a:tc>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n-US" sz="1600" b="1" u="none" strike="noStrike" kern="1200" dirty="0" smtClean="0">
                          <a:solidFill>
                            <a:schemeClr val="tx1"/>
                          </a:solidFill>
                          <a:effectLst/>
                          <a:latin typeface="Arial" panose="020B0604020202020204" pitchFamily="34" charset="0"/>
                          <a:ea typeface="+mn-ea"/>
                          <a:cs typeface="Arial" panose="020B0604020202020204" pitchFamily="34" charset="0"/>
                        </a:rPr>
                        <a:t>Send to Post Bank for account creation</a:t>
                      </a:r>
                    </a:p>
                  </a:txBody>
                  <a:tcPr marL="4905" marR="4905" marT="4905" marB="0" anchor="ctr">
                    <a:solidFill>
                      <a:srgbClr val="C0D89B"/>
                    </a:solidFill>
                  </a:tcPr>
                </a:tc>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endParaRPr lang="en-GB" sz="1600" b="1" u="none" strike="noStrike" dirty="0" smtClean="0">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600"/>
                        </a:spcBef>
                        <a:spcAft>
                          <a:spcPts val="600"/>
                        </a:spcAft>
                        <a:buClrTx/>
                        <a:buSzTx/>
                        <a:buFontTx/>
                        <a:buNone/>
                        <a:tabLst/>
                        <a:defRPr/>
                      </a:pPr>
                      <a:r>
                        <a:rPr lang="en-GB" sz="1600" b="1" u="none" strike="noStrike" dirty="0" smtClean="0">
                          <a:solidFill>
                            <a:schemeClr val="tx1"/>
                          </a:solidFill>
                          <a:effectLst/>
                          <a:latin typeface="Arial" panose="020B0604020202020204" pitchFamily="34" charset="0"/>
                          <a:cs typeface="Arial" panose="020B0604020202020204" pitchFamily="34" charset="0"/>
                        </a:rPr>
                        <a:t>1,053,111</a:t>
                      </a:r>
                      <a:endParaRPr lang="en-GB" sz="1600" b="1" i="0" u="none" strike="noStrike" dirty="0" smtClean="0">
                        <a:solidFill>
                          <a:schemeClr val="tx1"/>
                        </a:solidFill>
                        <a:effectLst/>
                        <a:latin typeface="Arial" panose="020B0604020202020204" pitchFamily="34" charset="0"/>
                        <a:cs typeface="Arial" panose="020B0604020202020204" pitchFamily="34" charset="0"/>
                      </a:endParaRPr>
                    </a:p>
                    <a:p>
                      <a:pPr algn="ctr" fontAlgn="ctr">
                        <a:spcBef>
                          <a:spcPts val="600"/>
                        </a:spcBef>
                        <a:spcAft>
                          <a:spcPts val="600"/>
                        </a:spcAft>
                      </a:pP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rgbClr val="C0D89B"/>
                    </a:solidFill>
                  </a:tcPr>
                </a:tc>
                <a:tc rowSpan="3">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n-US" sz="1600" b="1" u="none" strike="noStrike" dirty="0" smtClean="0">
                          <a:effectLst/>
                          <a:latin typeface="Arial" panose="020B0604020202020204" pitchFamily="34" charset="0"/>
                          <a:cs typeface="Arial" panose="020B0604020202020204" pitchFamily="34" charset="0"/>
                        </a:rPr>
                        <a:t>SMS in process of being sent to request banking details</a:t>
                      </a:r>
                      <a:endParaRPr lang="en-US" sz="1600" b="1" i="0" u="none" strike="noStrike" dirty="0" smtClean="0">
                        <a:solidFill>
                          <a:srgbClr val="000000"/>
                        </a:solidFill>
                        <a:effectLst/>
                        <a:latin typeface="Arial" panose="020B0604020202020204" pitchFamily="34" charset="0"/>
                        <a:cs typeface="Arial" panose="020B0604020202020204" pitchFamily="34" charset="0"/>
                      </a:endParaRPr>
                    </a:p>
                    <a:p>
                      <a:pPr algn="ctr" fontAlgn="ctr">
                        <a:spcBef>
                          <a:spcPts val="600"/>
                        </a:spcBef>
                        <a:spcAft>
                          <a:spcPts val="600"/>
                        </a:spcAft>
                      </a:pP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chemeClr val="bg1"/>
                    </a:solidFill>
                  </a:tcPr>
                </a:tc>
                <a:tc rowSpan="3">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n-GB" sz="1600" b="1" u="none" strike="noStrike" dirty="0" smtClean="0">
                          <a:solidFill>
                            <a:schemeClr val="tx1"/>
                          </a:solidFill>
                          <a:effectLst/>
                          <a:latin typeface="Arial" panose="020B0604020202020204" pitchFamily="34" charset="0"/>
                          <a:cs typeface="Arial" panose="020B0604020202020204" pitchFamily="34" charset="0"/>
                        </a:rPr>
                        <a:t>688 253</a:t>
                      </a:r>
                      <a:endParaRPr lang="en-GB" sz="1600" b="1" i="0" u="none" strike="noStrike" dirty="0" smtClean="0">
                        <a:solidFill>
                          <a:schemeClr val="tx1"/>
                        </a:solidFill>
                        <a:effectLst/>
                        <a:latin typeface="Arial" panose="020B0604020202020204" pitchFamily="34" charset="0"/>
                        <a:cs typeface="Arial" panose="020B0604020202020204" pitchFamily="34" charset="0"/>
                      </a:endParaRPr>
                    </a:p>
                    <a:p>
                      <a:pPr algn="ctr" fontAlgn="ctr">
                        <a:spcBef>
                          <a:spcPts val="600"/>
                        </a:spcBef>
                        <a:spcAft>
                          <a:spcPts val="600"/>
                        </a:spcAft>
                      </a:pP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chemeClr val="bg1"/>
                    </a:solidFill>
                  </a:tcPr>
                </a:tc>
                <a:extLst>
                  <a:ext uri="{0D108BD9-81ED-4DB2-BD59-A6C34878D82A}">
                    <a16:rowId xmlns:a16="http://schemas.microsoft.com/office/drawing/2014/main" val="10003"/>
                  </a:ext>
                </a:extLst>
              </a:tr>
              <a:tr h="309029">
                <a:tc>
                  <a:txBody>
                    <a:bodyPr/>
                    <a:lstStyle/>
                    <a:p>
                      <a:pPr marL="0" marR="0" indent="0" algn="l" defTabSz="914400" rtl="0" eaLnBrk="1" fontAlgn="ctr" latinLnBrk="0" hangingPunct="1">
                        <a:lnSpc>
                          <a:spcPct val="100000"/>
                        </a:lnSpc>
                        <a:spcBef>
                          <a:spcPts val="600"/>
                        </a:spcBef>
                        <a:spcAft>
                          <a:spcPts val="600"/>
                        </a:spcAft>
                        <a:buClrTx/>
                        <a:buSzTx/>
                        <a:buFontTx/>
                        <a:buNone/>
                        <a:tabLst/>
                        <a:defRPr/>
                      </a:pPr>
                      <a:r>
                        <a:rPr lang="en-GB" sz="1600" b="1" u="none" strike="noStrike" dirty="0" smtClean="0">
                          <a:effectLst/>
                          <a:latin typeface="Arial" panose="020B0604020202020204" pitchFamily="34" charset="0"/>
                          <a:cs typeface="Arial" panose="020B0604020202020204" pitchFamily="34" charset="0"/>
                        </a:rPr>
                        <a:t>Bank Details Received</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txBody>
                  <a:tcPr marL="4905" marR="4905" marT="4905" marB="0" anchor="ctr">
                    <a:solidFill>
                      <a:srgbClr val="FFDE9B"/>
                    </a:solidFill>
                  </a:tcPr>
                </a:tc>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n-GB" sz="1600" b="1" u="none" strike="noStrike" kern="1200" dirty="0" smtClean="0">
                          <a:solidFill>
                            <a:schemeClr val="tx1"/>
                          </a:solidFill>
                          <a:effectLst/>
                          <a:latin typeface="Arial" panose="020B0604020202020204" pitchFamily="34" charset="0"/>
                          <a:ea typeface="+mn-ea"/>
                          <a:cs typeface="Arial" panose="020B0604020202020204" pitchFamily="34" charset="0"/>
                        </a:rPr>
                        <a:t>860</a:t>
                      </a:r>
                      <a:r>
                        <a:rPr lang="en-GB" sz="1600" b="1" u="none" strike="noStrike" kern="1200" baseline="0" dirty="0" smtClean="0">
                          <a:solidFill>
                            <a:schemeClr val="tx1"/>
                          </a:solidFill>
                          <a:effectLst/>
                          <a:latin typeface="Arial" panose="020B0604020202020204" pitchFamily="34" charset="0"/>
                          <a:ea typeface="+mn-ea"/>
                          <a:cs typeface="Arial" panose="020B0604020202020204" pitchFamily="34" charset="0"/>
                        </a:rPr>
                        <a:t> </a:t>
                      </a:r>
                      <a:r>
                        <a:rPr lang="en-GB" sz="1600" b="1" u="none" strike="noStrike" kern="1200" dirty="0" smtClean="0">
                          <a:solidFill>
                            <a:schemeClr val="tx1"/>
                          </a:solidFill>
                          <a:effectLst/>
                          <a:latin typeface="Arial" panose="020B0604020202020204" pitchFamily="34" charset="0"/>
                          <a:ea typeface="+mn-ea"/>
                          <a:cs typeface="Arial" panose="020B0604020202020204" pitchFamily="34" charset="0"/>
                        </a:rPr>
                        <a:t>137</a:t>
                      </a:r>
                      <a:endParaRPr lang="en-GB" sz="16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solidFill>
                      <a:srgbClr val="FFDE9B"/>
                    </a:solidFill>
                  </a:tcPr>
                </a:tc>
                <a:tc>
                  <a:txBody>
                    <a:bodyPr/>
                    <a:lstStyle/>
                    <a:p>
                      <a:pPr algn="ctr" fontAlgn="ctr">
                        <a:spcBef>
                          <a:spcPts val="600"/>
                        </a:spcBef>
                        <a:spcAft>
                          <a:spcPts val="600"/>
                        </a:spcAft>
                      </a:pPr>
                      <a:r>
                        <a:rPr lang="en-US" sz="1600" b="1" i="0" u="none" strike="noStrike" dirty="0" smtClean="0">
                          <a:solidFill>
                            <a:srgbClr val="000000"/>
                          </a:solidFill>
                          <a:effectLst/>
                          <a:latin typeface="Arial" panose="020B0604020202020204" pitchFamily="34" charset="0"/>
                          <a:cs typeface="Arial" panose="020B0604020202020204" pitchFamily="34" charset="0"/>
                        </a:rPr>
                        <a:t>Pre-opening of accounts completed</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rgbClr val="C0D89B"/>
                    </a:solidFill>
                  </a:tcPr>
                </a:tc>
                <a:tc>
                  <a:txBody>
                    <a:bodyPr/>
                    <a:lstStyle/>
                    <a:p>
                      <a:pPr algn="ctr" fontAlgn="ctr">
                        <a:spcBef>
                          <a:spcPts val="600"/>
                        </a:spcBef>
                        <a:spcAft>
                          <a:spcPts val="600"/>
                        </a:spcAft>
                      </a:pPr>
                      <a:r>
                        <a:rPr lang="en-US" sz="1600" b="1" i="0" u="none" strike="noStrike" dirty="0" smtClean="0">
                          <a:solidFill>
                            <a:srgbClr val="000000"/>
                          </a:solidFill>
                          <a:effectLst/>
                          <a:latin typeface="Arial" panose="020B0604020202020204" pitchFamily="34" charset="0"/>
                          <a:cs typeface="Arial" panose="020B0604020202020204" pitchFamily="34" charset="0"/>
                        </a:rPr>
                        <a:t>353 111</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rgbClr val="C0D89B"/>
                    </a:solidFill>
                  </a:tcPr>
                </a:tc>
                <a:tc vMerge="1">
                  <a:txBody>
                    <a:bodyPr/>
                    <a:lstStyle/>
                    <a:p>
                      <a:pPr algn="ctr" fontAlgn="ctr">
                        <a:spcBef>
                          <a:spcPts val="600"/>
                        </a:spcBef>
                        <a:spcAft>
                          <a:spcPts val="600"/>
                        </a:spcAft>
                      </a:pP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tc>
                <a:tc vMerge="1">
                  <a:txBody>
                    <a:bodyPr/>
                    <a:lstStyle/>
                    <a:p>
                      <a:endParaRPr lang="en-GB" dirty="0"/>
                    </a:p>
                  </a:txBody>
                  <a:tcPr marL="4905" marR="4905" marT="4905" marB="0" anchor="ctr"/>
                </a:tc>
                <a:extLst>
                  <a:ext uri="{0D108BD9-81ED-4DB2-BD59-A6C34878D82A}">
                    <a16:rowId xmlns:a16="http://schemas.microsoft.com/office/drawing/2014/main" val="10004"/>
                  </a:ext>
                </a:extLst>
              </a:tr>
              <a:tr h="309029">
                <a:tc>
                  <a:txBody>
                    <a:bodyPr/>
                    <a:lstStyle/>
                    <a:p>
                      <a:pPr marL="0" marR="0" indent="0" algn="l" defTabSz="914400" rtl="0" eaLnBrk="1" fontAlgn="ctr" latinLnBrk="0" hangingPunct="1">
                        <a:lnSpc>
                          <a:spcPct val="100000"/>
                        </a:lnSpc>
                        <a:spcBef>
                          <a:spcPts val="600"/>
                        </a:spcBef>
                        <a:spcAft>
                          <a:spcPts val="600"/>
                        </a:spcAft>
                        <a:buClrTx/>
                        <a:buSzTx/>
                        <a:buFontTx/>
                        <a:buNone/>
                        <a:tabLst/>
                        <a:defRPr/>
                      </a:pPr>
                      <a:r>
                        <a:rPr lang="en-US" sz="1600" b="1" i="0" u="none" strike="noStrike" dirty="0" smtClean="0">
                          <a:solidFill>
                            <a:srgbClr val="000000"/>
                          </a:solidFill>
                          <a:effectLst/>
                          <a:latin typeface="Arial" panose="020B0604020202020204" pitchFamily="34" charset="0"/>
                          <a:cs typeface="Arial" panose="020B0604020202020204" pitchFamily="34" charset="0"/>
                        </a:rPr>
                        <a:t>EFT</a:t>
                      </a:r>
                      <a:r>
                        <a:rPr lang="en-US" sz="1600" b="1" i="0" u="none" strike="noStrike" baseline="0" dirty="0" smtClean="0">
                          <a:solidFill>
                            <a:srgbClr val="000000"/>
                          </a:solidFill>
                          <a:effectLst/>
                          <a:latin typeface="Arial" panose="020B0604020202020204" pitchFamily="34" charset="0"/>
                          <a:cs typeface="Arial" panose="020B0604020202020204" pitchFamily="34" charset="0"/>
                        </a:rPr>
                        <a:t> payments processed</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txBody>
                  <a:tcPr marL="4905" marR="4905" marT="4905" marB="0" anchor="ctr">
                    <a:solidFill>
                      <a:srgbClr val="FFDE9B"/>
                    </a:solidFill>
                  </a:tcPr>
                </a:tc>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n-GB" sz="1600" b="1" u="none" strike="noStrike" kern="1200" dirty="0" smtClean="0">
                          <a:solidFill>
                            <a:schemeClr val="tx1"/>
                          </a:solidFill>
                          <a:effectLst/>
                          <a:latin typeface="Arial" panose="020B0604020202020204" pitchFamily="34" charset="0"/>
                          <a:ea typeface="+mn-ea"/>
                          <a:cs typeface="Arial" panose="020B0604020202020204" pitchFamily="34" charset="0"/>
                        </a:rPr>
                        <a:t>191</a:t>
                      </a:r>
                      <a:r>
                        <a:rPr lang="en-GB" sz="1600" b="1" u="none" strike="noStrike" kern="1200" baseline="0" dirty="0" smtClean="0">
                          <a:solidFill>
                            <a:schemeClr val="tx1"/>
                          </a:solidFill>
                          <a:effectLst/>
                          <a:latin typeface="Arial" panose="020B0604020202020204" pitchFamily="34" charset="0"/>
                          <a:ea typeface="+mn-ea"/>
                          <a:cs typeface="Arial" panose="020B0604020202020204" pitchFamily="34" charset="0"/>
                        </a:rPr>
                        <a:t> </a:t>
                      </a:r>
                      <a:r>
                        <a:rPr lang="en-GB" sz="1600" b="1" u="none" strike="noStrike" kern="1200" dirty="0" smtClean="0">
                          <a:solidFill>
                            <a:schemeClr val="tx1"/>
                          </a:solidFill>
                          <a:effectLst/>
                          <a:latin typeface="Arial" panose="020B0604020202020204" pitchFamily="34" charset="0"/>
                          <a:ea typeface="+mn-ea"/>
                          <a:cs typeface="Arial" panose="020B0604020202020204" pitchFamily="34" charset="0"/>
                        </a:rPr>
                        <a:t>861</a:t>
                      </a:r>
                      <a:endParaRPr lang="en-GB" sz="1600" b="1"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solidFill>
                      <a:srgbClr val="FFDE9B"/>
                    </a:solidFill>
                  </a:tcPr>
                </a:tc>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n-US" sz="1600" b="1" u="none" strike="noStrike" kern="1200" dirty="0" smtClean="0">
                          <a:solidFill>
                            <a:schemeClr val="tx1"/>
                          </a:solidFill>
                          <a:effectLst/>
                          <a:latin typeface="Arial" panose="020B0604020202020204" pitchFamily="34" charset="0"/>
                          <a:ea typeface="+mn-ea"/>
                          <a:cs typeface="Arial" panose="020B0604020202020204" pitchFamily="34" charset="0"/>
                        </a:rPr>
                        <a:t>EFT payments processed</a:t>
                      </a:r>
                      <a:r>
                        <a:rPr lang="en-US" sz="1600" b="1" u="none" strike="noStrike" kern="1200" dirty="0">
                          <a:solidFill>
                            <a:schemeClr val="tx1"/>
                          </a:solidFill>
                          <a:effectLst/>
                          <a:latin typeface="Arial" panose="020B0604020202020204" pitchFamily="34" charset="0"/>
                          <a:ea typeface="+mn-ea"/>
                          <a:cs typeface="Arial" panose="020B0604020202020204" pitchFamily="34" charset="0"/>
                        </a:rPr>
                        <a:t> </a:t>
                      </a:r>
                      <a:r>
                        <a:rPr lang="en-US" sz="1600" b="1" u="none" strike="noStrike" kern="1200" dirty="0" smtClean="0">
                          <a:solidFill>
                            <a:schemeClr val="tx1"/>
                          </a:solidFill>
                          <a:effectLst/>
                          <a:latin typeface="Arial" panose="020B0604020202020204" pitchFamily="34" charset="0"/>
                          <a:ea typeface="+mn-ea"/>
                          <a:cs typeface="Arial" panose="020B0604020202020204" pitchFamily="34" charset="0"/>
                        </a:rPr>
                        <a:t>– Post Bank</a:t>
                      </a:r>
                      <a:endParaRPr lang="en-GB" sz="1600" b="1" u="none" strike="noStrike" kern="1200" dirty="0" smtClean="0">
                        <a:solidFill>
                          <a:schemeClr val="tx1"/>
                        </a:solidFill>
                        <a:effectLst/>
                        <a:latin typeface="Arial" panose="020B0604020202020204" pitchFamily="34" charset="0"/>
                        <a:ea typeface="+mn-ea"/>
                        <a:cs typeface="Arial" panose="020B0604020202020204" pitchFamily="34" charset="0"/>
                      </a:endParaRPr>
                    </a:p>
                  </a:txBody>
                  <a:tcPr marL="4905" marR="4905" marT="4905" marB="0" anchor="ctr">
                    <a:solidFill>
                      <a:srgbClr val="C0D89B"/>
                    </a:solidFill>
                  </a:tcPr>
                </a:tc>
                <a:tc>
                  <a:txBody>
                    <a:bodyPr/>
                    <a:lstStyle/>
                    <a:p>
                      <a:pPr algn="ctr" fontAlgn="ctr">
                        <a:spcBef>
                          <a:spcPts val="600"/>
                        </a:spcBef>
                        <a:spcAft>
                          <a:spcPts val="600"/>
                        </a:spcAft>
                      </a:pPr>
                      <a:r>
                        <a:rPr lang="en-US" sz="1600" b="1" i="0" u="none" strike="noStrike" dirty="0" smtClean="0">
                          <a:solidFill>
                            <a:srgbClr val="000000"/>
                          </a:solidFill>
                          <a:effectLst/>
                          <a:latin typeface="Arial" panose="020B0604020202020204" pitchFamily="34" charset="0"/>
                          <a:cs typeface="Arial" panose="020B0604020202020204" pitchFamily="34" charset="0"/>
                        </a:rPr>
                        <a:t>253 111</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solidFill>
                      <a:srgbClr val="C0D89B"/>
                    </a:solidFill>
                  </a:tcPr>
                </a:tc>
                <a:tc vMerge="1">
                  <a:txBody>
                    <a:bodyPr/>
                    <a:lstStyle/>
                    <a:p>
                      <a:pPr algn="ctr" fontAlgn="ctr">
                        <a:spcBef>
                          <a:spcPts val="600"/>
                        </a:spcBef>
                        <a:spcAft>
                          <a:spcPts val="600"/>
                        </a:spcAft>
                      </a:pP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tc>
                <a:tc vMerge="1">
                  <a:txBody>
                    <a:bodyPr/>
                    <a:lstStyle/>
                    <a:p>
                      <a:pPr algn="ctr" fontAlgn="ctr">
                        <a:spcBef>
                          <a:spcPts val="600"/>
                        </a:spcBef>
                        <a:spcAft>
                          <a:spcPts val="600"/>
                        </a:spcAft>
                      </a:pP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4905" marR="4905" marT="4905" marB="0" anchor="ctr"/>
                </a:tc>
                <a:extLst>
                  <a:ext uri="{0D108BD9-81ED-4DB2-BD59-A6C34878D82A}">
                    <a16:rowId xmlns:a16="http://schemas.microsoft.com/office/drawing/2014/main" val="10005"/>
                  </a:ext>
                </a:extLst>
              </a:tr>
            </a:tbl>
          </a:graphicData>
        </a:graphic>
      </p:graphicFrame>
      <p:sp>
        <p:nvSpPr>
          <p:cNvPr id="3" name="Rectangle 2"/>
          <p:cNvSpPr/>
          <p:nvPr/>
        </p:nvSpPr>
        <p:spPr>
          <a:xfrm>
            <a:off x="581025" y="4953000"/>
            <a:ext cx="8915400" cy="1477328"/>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ea typeface="Calibri" panose="020F0502020204030204" pitchFamily="34" charset="0"/>
              </a:rPr>
              <a:t>SASSA plans to complete the million SAPO accounts payment this week if all are received from Post Bank by Thursday mid-day. Collection will have to be staggered though to restrict numbers and allow social distancing.</a:t>
            </a:r>
          </a:p>
          <a:p>
            <a:pPr marL="285750" indent="-285750">
              <a:buFont typeface="Arial" panose="020B0604020202020204" pitchFamily="34" charset="0"/>
              <a:buChar char="•"/>
            </a:pPr>
            <a:r>
              <a:rPr lang="en-US" dirty="0">
                <a:latin typeface="Arial" panose="020B0604020202020204" pitchFamily="34" charset="0"/>
                <a:ea typeface="Calibri" panose="020F0502020204030204" pitchFamily="34" charset="0"/>
              </a:rPr>
              <a:t>Transfer through mobile moneys at Banks will commence on the 15 June 2020 provided that all matters are in place i.e. MOU, Cellphone validation etc.</a:t>
            </a:r>
            <a:endParaRPr lang="en-GB" dirty="0">
              <a:latin typeface="Calibri" panose="020F0502020204030204" pitchFamily="34" charset="0"/>
              <a:ea typeface="Calibri" panose="020F0502020204030204" pitchFamily="34" charset="0"/>
            </a:endParaRPr>
          </a:p>
        </p:txBody>
      </p:sp>
      <p:sp>
        <p:nvSpPr>
          <p:cNvPr id="5" name="Slide Number Placeholder 4"/>
          <p:cNvSpPr txBox="1">
            <a:spLocks/>
          </p:cNvSpPr>
          <p:nvPr/>
        </p:nvSpPr>
        <p:spPr>
          <a:xfrm>
            <a:off x="6838950" y="6488583"/>
            <a:ext cx="236668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t>8</a:t>
            </a:r>
          </a:p>
        </p:txBody>
      </p:sp>
    </p:spTree>
    <p:extLst>
      <p:ext uri="{BB962C8B-B14F-4D97-AF65-F5344CB8AC3E}">
        <p14:creationId xmlns:p14="http://schemas.microsoft.com/office/powerpoint/2010/main" val="326862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070" y="1196752"/>
            <a:ext cx="8461562" cy="5184576"/>
          </a:xfrm>
        </p:spPr>
        <p:txBody>
          <a:bodyPr>
            <a:noAutofit/>
          </a:bodyPr>
          <a:lstStyle/>
          <a:p>
            <a:pPr algn="just"/>
            <a:r>
              <a:rPr lang="en-ZA" sz="2000" dirty="0">
                <a:latin typeface="Arial" panose="020B0604020202020204" pitchFamily="34" charset="0"/>
                <a:cs typeface="Arial" panose="020B0604020202020204" pitchFamily="34" charset="0"/>
              </a:rPr>
              <a:t>Demand exceeds the supply: Noting that we have already just above 3 million valid applications and the number is still growing fast by the day – the actual amount that we have is R3.5 billion.  This amount   can only serve between 1.6 million to 2 million people (assuming they all apply in month 1); therefore the demand will certainly outweigh the available resources; (current estimates are that 50% will be eligible); </a:t>
            </a:r>
          </a:p>
          <a:p>
            <a:pPr algn="just"/>
            <a:r>
              <a:rPr lang="en-ZA" sz="2000" dirty="0">
                <a:latin typeface="Arial" panose="020B0604020202020204" pitchFamily="34" charset="0"/>
                <a:cs typeface="Arial" panose="020B0604020202020204" pitchFamily="34" charset="0"/>
              </a:rPr>
              <a:t>Possible Legal challenges (Exclusion of Asylum seekers) </a:t>
            </a:r>
          </a:p>
          <a:p>
            <a:pPr algn="just"/>
            <a:r>
              <a:rPr lang="en-ZA" sz="2000" dirty="0">
                <a:latin typeface="Arial" panose="020B0604020202020204" pitchFamily="34" charset="0"/>
                <a:cs typeface="Arial" panose="020B0604020202020204" pitchFamily="34" charset="0"/>
              </a:rPr>
              <a:t>Other Administrative challenges. </a:t>
            </a:r>
          </a:p>
          <a:p>
            <a:pPr lvl="1"/>
            <a:r>
              <a:rPr lang="en-ZA" sz="2000" dirty="0">
                <a:latin typeface="Arial" panose="020B0604020202020204" pitchFamily="34" charset="0"/>
                <a:cs typeface="Arial" panose="020B0604020202020204" pitchFamily="34" charset="0"/>
              </a:rPr>
              <a:t>Validation required to ensure that money is paid into the right account or correct cell-phone numbers.  The challenge lies primarily with accessing RICA information for </a:t>
            </a:r>
            <a:r>
              <a:rPr lang="en-ZA" sz="2000" dirty="0" err="1">
                <a:latin typeface="Arial" panose="020B0604020202020204" pitchFamily="34" charset="0"/>
                <a:cs typeface="Arial" panose="020B0604020202020204" pitchFamily="34" charset="0"/>
              </a:rPr>
              <a:t>cellphone</a:t>
            </a:r>
            <a:r>
              <a:rPr lang="en-ZA" sz="2000" dirty="0">
                <a:latin typeface="Arial" panose="020B0604020202020204" pitchFamily="34" charset="0"/>
                <a:cs typeface="Arial" panose="020B0604020202020204" pitchFamily="34" charset="0"/>
              </a:rPr>
              <a:t> number verification)</a:t>
            </a:r>
          </a:p>
          <a:p>
            <a:pPr algn="just"/>
            <a:endParaRPr lang="en-ZA"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6838950" y="6488583"/>
            <a:ext cx="2366682" cy="365125"/>
          </a:xfrm>
          <a:prstGeom prst="rect">
            <a:avLst/>
          </a:prstGeom>
        </p:spPr>
        <p:txBody>
          <a:bodyPr/>
          <a:lstStyle/>
          <a:p>
            <a:r>
              <a:rPr lang="en-US" b="1" dirty="0" smtClean="0"/>
              <a:t>9</a:t>
            </a:r>
            <a:endParaRPr lang="en-US" b="1" dirty="0"/>
          </a:p>
        </p:txBody>
      </p:sp>
      <p:sp>
        <p:nvSpPr>
          <p:cNvPr id="6" name="Rounded Rectangle 4"/>
          <p:cNvSpPr txBox="1">
            <a:spLocks/>
          </p:cNvSpPr>
          <p:nvPr/>
        </p:nvSpPr>
        <p:spPr>
          <a:xfrm>
            <a:off x="1332921" y="208122"/>
            <a:ext cx="7128792" cy="787911"/>
          </a:xfrm>
          <a:prstGeom prst="rect">
            <a:avLst/>
          </a:prstGeom>
          <a:solidFill>
            <a:schemeClr val="bg1"/>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vert="horz" lIns="68580" tIns="68580" rIns="68580" bIns="68580" spcCol="1270" rtlCol="0" anchor="ctr">
            <a:normAutofit/>
          </a:bodyPr>
          <a:lstStyle>
            <a:lvl1pPr algn="l" defTabSz="685800" rtl="0" eaLnBrk="1" latinLnBrk="0" hangingPunct="1">
              <a:lnSpc>
                <a:spcPct val="90000"/>
              </a:lnSpc>
              <a:spcBef>
                <a:spcPct val="0"/>
              </a:spcBef>
              <a:buNone/>
              <a:defRPr sz="3300" kern="1200">
                <a:solidFill>
                  <a:schemeClr val="dk1">
                    <a:hueOff val="0"/>
                    <a:satOff val="0"/>
                    <a:lumOff val="0"/>
                    <a:alphaOff val="0"/>
                  </a:schemeClr>
                </a:solidFill>
                <a:latin typeface="Century Gothic" panose="020B0502020202020204" pitchFamily="34" charset="0"/>
                <a:ea typeface="+mn-ea"/>
                <a:cs typeface="+mn-cs"/>
              </a:defRPr>
            </a:lvl1pPr>
            <a:lvl2pPr>
              <a:defRPr>
                <a:solidFill>
                  <a:schemeClr val="dk1">
                    <a:hueOff val="0"/>
                    <a:satOff val="0"/>
                    <a:lumOff val="0"/>
                    <a:alphaOff val="0"/>
                  </a:schemeClr>
                </a:solidFill>
                <a:latin typeface="+mn-lt"/>
                <a:ea typeface="+mn-ea"/>
                <a:cs typeface="+mn-cs"/>
              </a:defRPr>
            </a:lvl2pPr>
            <a:lvl3pPr>
              <a:defRPr>
                <a:solidFill>
                  <a:schemeClr val="dk1">
                    <a:hueOff val="0"/>
                    <a:satOff val="0"/>
                    <a:lumOff val="0"/>
                    <a:alphaOff val="0"/>
                  </a:schemeClr>
                </a:solidFill>
                <a:latin typeface="+mn-lt"/>
                <a:ea typeface="+mn-ea"/>
                <a:cs typeface="+mn-cs"/>
              </a:defRPr>
            </a:lvl3pPr>
            <a:lvl4pPr>
              <a:defRPr>
                <a:solidFill>
                  <a:schemeClr val="dk1">
                    <a:hueOff val="0"/>
                    <a:satOff val="0"/>
                    <a:lumOff val="0"/>
                    <a:alphaOff val="0"/>
                  </a:schemeClr>
                </a:solidFill>
                <a:latin typeface="+mn-lt"/>
                <a:ea typeface="+mn-ea"/>
                <a:cs typeface="+mn-cs"/>
              </a:defRPr>
            </a:lvl4pPr>
            <a:lvl5pPr>
              <a:defRPr>
                <a:solidFill>
                  <a:schemeClr val="dk1">
                    <a:hueOff val="0"/>
                    <a:satOff val="0"/>
                    <a:lumOff val="0"/>
                    <a:alphaOff val="0"/>
                  </a:schemeClr>
                </a:solidFill>
                <a:latin typeface="+mn-lt"/>
                <a:ea typeface="+mn-ea"/>
                <a:cs typeface="+mn-cs"/>
              </a:defRPr>
            </a:lvl5pPr>
            <a:lvl6pPr>
              <a:defRPr>
                <a:solidFill>
                  <a:schemeClr val="dk1">
                    <a:hueOff val="0"/>
                    <a:satOff val="0"/>
                    <a:lumOff val="0"/>
                    <a:alphaOff val="0"/>
                  </a:schemeClr>
                </a:solidFill>
                <a:latin typeface="+mn-lt"/>
                <a:ea typeface="+mn-ea"/>
                <a:cs typeface="+mn-cs"/>
              </a:defRPr>
            </a:lvl6pPr>
            <a:lvl7pPr>
              <a:defRPr>
                <a:solidFill>
                  <a:schemeClr val="dk1">
                    <a:hueOff val="0"/>
                    <a:satOff val="0"/>
                    <a:lumOff val="0"/>
                    <a:alphaOff val="0"/>
                  </a:schemeClr>
                </a:solidFill>
                <a:latin typeface="+mn-lt"/>
                <a:ea typeface="+mn-ea"/>
                <a:cs typeface="+mn-cs"/>
              </a:defRPr>
            </a:lvl7pPr>
            <a:lvl8pPr>
              <a:defRPr>
                <a:solidFill>
                  <a:schemeClr val="dk1">
                    <a:hueOff val="0"/>
                    <a:satOff val="0"/>
                    <a:lumOff val="0"/>
                    <a:alphaOff val="0"/>
                  </a:schemeClr>
                </a:solidFill>
                <a:latin typeface="+mn-lt"/>
                <a:ea typeface="+mn-ea"/>
                <a:cs typeface="+mn-cs"/>
              </a:defRPr>
            </a:lvl8pPr>
            <a:lvl9pPr>
              <a:defRPr>
                <a:solidFill>
                  <a:schemeClr val="dk1">
                    <a:hueOff val="0"/>
                    <a:satOff val="0"/>
                    <a:lumOff val="0"/>
                    <a:alphaOff val="0"/>
                  </a:schemeClr>
                </a:solidFill>
                <a:latin typeface="+mn-lt"/>
                <a:ea typeface="+mn-ea"/>
                <a:cs typeface="+mn-cs"/>
              </a:defRPr>
            </a:lvl9pPr>
          </a:lstStyle>
          <a:p>
            <a:pPr algn="ctr" defTabSz="800100">
              <a:spcAft>
                <a:spcPct val="35000"/>
              </a:spcAft>
              <a:defRPr/>
            </a:pPr>
            <a:r>
              <a:rPr lang="en-ZA" altLang="en-US" sz="3200" b="1" dirty="0">
                <a:ea typeface="ヒラギノ角ゴ Pro W3" pitchFamily="1" charset="-128"/>
              </a:rPr>
              <a:t>CURRENT CHALLENGES (1)</a:t>
            </a:r>
            <a:endParaRPr lang="en-ZA" sz="3200" b="1" dirty="0">
              <a:solidFill>
                <a:prstClr val="black">
                  <a:hueOff val="0"/>
                  <a:satOff val="0"/>
                  <a:lumOff val="0"/>
                  <a:alphaOff val="0"/>
                </a:prstClr>
              </a:solidFill>
              <a:cs typeface="Aria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l="5510" r="53624"/>
          <a:stretch>
            <a:fillRect/>
          </a:stretch>
        </p:blipFill>
        <p:spPr bwMode="auto">
          <a:xfrm>
            <a:off x="8575218" y="101206"/>
            <a:ext cx="898929" cy="742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265" y="108451"/>
            <a:ext cx="823657" cy="73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00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773200B-CD01-40FD-9F7E-DB68DF9A3C84}" type="slidenum">
              <a:rPr lang="en-US" altLang="en-US" b="1" smtClean="0">
                <a:solidFill>
                  <a:prstClr val="black"/>
                </a:solidFill>
              </a:rPr>
              <a:pPr>
                <a:defRPr/>
              </a:pPr>
              <a:t>2</a:t>
            </a:fld>
            <a:endParaRPr lang="en-US" altLang="en-US" b="1" dirty="0">
              <a:solidFill>
                <a:prstClr val="black"/>
              </a:solidFill>
            </a:endParaRPr>
          </a:p>
        </p:txBody>
      </p:sp>
      <p:graphicFrame>
        <p:nvGraphicFramePr>
          <p:cNvPr id="2" name="Table 1"/>
          <p:cNvGraphicFramePr>
            <a:graphicFrameLocks noGrp="1"/>
          </p:cNvGraphicFramePr>
          <p:nvPr>
            <p:extLst/>
          </p:nvPr>
        </p:nvGraphicFramePr>
        <p:xfrm>
          <a:off x="828468" y="1699650"/>
          <a:ext cx="8343626" cy="1535533"/>
        </p:xfrm>
        <a:graphic>
          <a:graphicData uri="http://schemas.openxmlformats.org/drawingml/2006/table">
            <a:tbl>
              <a:tblPr firstRow="1" bandRow="1">
                <a:tableStyleId>{9DCAF9ED-07DC-4A11-8D7F-57B35C25682E}</a:tableStyleId>
              </a:tblPr>
              <a:tblGrid>
                <a:gridCol w="4171813">
                  <a:extLst>
                    <a:ext uri="{9D8B030D-6E8A-4147-A177-3AD203B41FA5}">
                      <a16:colId xmlns:a16="http://schemas.microsoft.com/office/drawing/2014/main" val="20001"/>
                    </a:ext>
                  </a:extLst>
                </a:gridCol>
                <a:gridCol w="4171813">
                  <a:extLst>
                    <a:ext uri="{9D8B030D-6E8A-4147-A177-3AD203B41FA5}">
                      <a16:colId xmlns:a16="http://schemas.microsoft.com/office/drawing/2014/main" val="20002"/>
                    </a:ext>
                  </a:extLst>
                </a:gridCol>
              </a:tblGrid>
              <a:tr h="247753">
                <a:tc>
                  <a:txBody>
                    <a:bodyPr/>
                    <a:lstStyle/>
                    <a:p>
                      <a:r>
                        <a:rPr lang="en-US" sz="1100" baseline="0" dirty="0" smtClean="0">
                          <a:solidFill>
                            <a:schemeClr val="tx1"/>
                          </a:solidFill>
                        </a:rPr>
                        <a:t>Regulations/Directions</a:t>
                      </a:r>
                      <a:endParaRPr lang="en-ZA" sz="1100" dirty="0">
                        <a:solidFill>
                          <a:schemeClr val="tx1"/>
                        </a:solidFill>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smtClean="0">
                          <a:solidFill>
                            <a:schemeClr val="tx1"/>
                          </a:solidFill>
                          <a:latin typeface="+mn-lt"/>
                        </a:rPr>
                        <a:t>Impact</a:t>
                      </a:r>
                      <a:r>
                        <a:rPr lang="en-US" sz="1100" baseline="0" dirty="0" smtClean="0">
                          <a:solidFill>
                            <a:schemeClr val="tx1"/>
                          </a:solidFill>
                          <a:latin typeface="+mn-lt"/>
                        </a:rPr>
                        <a:t> </a:t>
                      </a:r>
                      <a:endParaRPr lang="en-ZA" sz="1100" dirty="0">
                        <a:solidFill>
                          <a:schemeClr val="tx1"/>
                        </a:solidFill>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87780">
                <a:tc>
                  <a:txBody>
                    <a:bodyPr/>
                    <a:lstStyle/>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t>DSD Facilities to restrict visitation, admission and release</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t>Directions allowed admissions in some of the facilities during Level 4</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latin typeface="+mn-lt"/>
                        </a:rPr>
                        <a:t>Closure of ECDs </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latin typeface="+mn-lt"/>
                        </a:rPr>
                        <a:t>Regulate movement of Children </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latin typeface="+mn-lt"/>
                        </a:rPr>
                        <a:t>GBV included as an essential service</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latin typeface="+mn-lt"/>
                        </a:rPr>
                        <a:t>Directions for SRD COVID-19 grant</a:t>
                      </a:r>
                      <a:endParaRPr lang="en-US" sz="1100" baseline="0" dirty="0" smtClean="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latin typeface="+mn-lt"/>
                        </a:rPr>
                        <a:t>Restricted access</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latin typeface="+mn-lt"/>
                        </a:rPr>
                        <a:t>Increase access of GBV related services</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latin typeface="+mn-lt"/>
                        </a:rPr>
                        <a:t>Enabled the implementation of SRD COVID-19 grant and contributed to food security and poverty</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pic>
        <p:nvPicPr>
          <p:cNvPr id="11"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46" y="722609"/>
            <a:ext cx="615289" cy="53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5510" r="53624"/>
          <a:stretch>
            <a:fillRect/>
          </a:stretch>
        </p:blipFill>
        <p:spPr bwMode="auto">
          <a:xfrm>
            <a:off x="9212234" y="669510"/>
            <a:ext cx="597423" cy="52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ounded Rectangle 4"/>
          <p:cNvSpPr txBox="1"/>
          <p:nvPr/>
        </p:nvSpPr>
        <p:spPr>
          <a:xfrm>
            <a:off x="828470" y="758160"/>
            <a:ext cx="8343625" cy="41923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5721" tIns="55721" rIns="55721" bIns="55721" spcCol="1270" anchor="ctr"/>
          <a:lstStyle/>
          <a:p>
            <a:pPr algn="ctr" defTabSz="650081">
              <a:lnSpc>
                <a:spcPct val="90000"/>
              </a:lnSpc>
              <a:spcBef>
                <a:spcPct val="0"/>
              </a:spcBef>
              <a:spcAft>
                <a:spcPct val="35000"/>
              </a:spcAft>
              <a:defRPr/>
            </a:pPr>
            <a:r>
              <a:rPr lang="en-ZA" sz="1625" b="1" dirty="0">
                <a:solidFill>
                  <a:prstClr val="black">
                    <a:hueOff val="0"/>
                    <a:satOff val="0"/>
                    <a:lumOff val="0"/>
                    <a:alphaOff val="0"/>
                  </a:prstClr>
                </a:solidFill>
                <a:cs typeface="Arial"/>
              </a:rPr>
              <a:t>3. SOCIAL IMPACT WORK STREAM REPORT </a:t>
            </a:r>
          </a:p>
        </p:txBody>
      </p:sp>
      <p:sp>
        <p:nvSpPr>
          <p:cNvPr id="5" name="Title 4"/>
          <p:cNvSpPr>
            <a:spLocks noGrp="1"/>
          </p:cNvSpPr>
          <p:nvPr>
            <p:ph type="title"/>
          </p:nvPr>
        </p:nvSpPr>
        <p:spPr>
          <a:xfrm>
            <a:off x="828470" y="1262441"/>
            <a:ext cx="9166692" cy="268941"/>
          </a:xfrm>
        </p:spPr>
        <p:txBody>
          <a:bodyPr>
            <a:noAutofit/>
          </a:bodyPr>
          <a:lstStyle/>
          <a:p>
            <a:r>
              <a:rPr lang="en-US" sz="1463" b="1" dirty="0">
                <a:latin typeface="Calibri" panose="020F0502020204030204" pitchFamily="34" charset="0"/>
              </a:rPr>
              <a:t>Level 5 and 4 Impact and Analysis</a:t>
            </a:r>
            <a:endParaRPr lang="en-ZA" sz="1463" dirty="0"/>
          </a:p>
        </p:txBody>
      </p:sp>
    </p:spTree>
    <p:extLst>
      <p:ext uri="{BB962C8B-B14F-4D97-AF65-F5344CB8AC3E}">
        <p14:creationId xmlns:p14="http://schemas.microsoft.com/office/powerpoint/2010/main" val="22052141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F59A4A4-1CBB-4C61-903D-0BE618776343}"/>
              </a:ext>
            </a:extLst>
          </p:cNvPr>
          <p:cNvSpPr>
            <a:spLocks noGrp="1"/>
          </p:cNvSpPr>
          <p:nvPr>
            <p:ph type="ftr" sz="quarter" idx="11"/>
          </p:nvPr>
        </p:nvSpPr>
        <p:spPr/>
        <p:txBody>
          <a:bodyPr/>
          <a:lstStyle/>
          <a:p>
            <a:pPr defTabSz="557213">
              <a:defRPr/>
            </a:pPr>
            <a:endParaRPr lang="en-ZA" dirty="0">
              <a:solidFill>
                <a:prstClr val="black">
                  <a:tint val="75000"/>
                </a:prstClr>
              </a:solidFill>
              <a:latin typeface="Calibri" panose="020F0502020204030204"/>
            </a:endParaRPr>
          </a:p>
        </p:txBody>
      </p:sp>
      <p:sp>
        <p:nvSpPr>
          <p:cNvPr id="7" name="Slide Number Placeholder 6">
            <a:extLst>
              <a:ext uri="{FF2B5EF4-FFF2-40B4-BE49-F238E27FC236}">
                <a16:creationId xmlns:a16="http://schemas.microsoft.com/office/drawing/2014/main" id="{F48D0760-9750-462B-B423-54BCA12024ED}"/>
              </a:ext>
            </a:extLst>
          </p:cNvPr>
          <p:cNvSpPr>
            <a:spLocks noGrp="1"/>
          </p:cNvSpPr>
          <p:nvPr>
            <p:ph type="sldNum" sz="quarter" idx="12"/>
          </p:nvPr>
        </p:nvSpPr>
        <p:spPr/>
        <p:txBody>
          <a:bodyPr/>
          <a:lstStyle/>
          <a:p>
            <a:pPr defTabSz="557213">
              <a:defRPr/>
            </a:pPr>
            <a:fld id="{2A6C052F-D20B-4993-BE0D-5A42E46666C9}" type="slidenum">
              <a:rPr lang="en-ZA">
                <a:solidFill>
                  <a:prstClr val="black">
                    <a:tint val="75000"/>
                  </a:prstClr>
                </a:solidFill>
                <a:latin typeface="Calibri" panose="020F0502020204030204"/>
              </a:rPr>
              <a:pPr defTabSz="557213">
                <a:defRPr/>
              </a:pPr>
              <a:t>3</a:t>
            </a:fld>
            <a:endParaRPr lang="en-ZA">
              <a:solidFill>
                <a:prstClr val="black">
                  <a:tint val="75000"/>
                </a:prstClr>
              </a:solidFill>
              <a:latin typeface="Calibri" panose="020F0502020204030204"/>
            </a:endParaRPr>
          </a:p>
        </p:txBody>
      </p:sp>
      <p:graphicFrame>
        <p:nvGraphicFramePr>
          <p:cNvPr id="4" name="Content Placeholder 3"/>
          <p:cNvGraphicFramePr>
            <a:graphicFrameLocks noGrp="1"/>
          </p:cNvGraphicFramePr>
          <p:nvPr>
            <p:ph idx="1"/>
            <p:extLst/>
          </p:nvPr>
        </p:nvGraphicFramePr>
        <p:xfrm>
          <a:off x="218473" y="1453507"/>
          <a:ext cx="9427067" cy="2078413"/>
        </p:xfrm>
        <a:graphic>
          <a:graphicData uri="http://schemas.openxmlformats.org/drawingml/2006/table">
            <a:tbl>
              <a:tblPr firstRow="1" bandRow="1">
                <a:tableStyleId>{21E4AEA4-8DFA-4A89-87EB-49C32662AFE0}</a:tableStyleId>
              </a:tblPr>
              <a:tblGrid>
                <a:gridCol w="2129715">
                  <a:extLst>
                    <a:ext uri="{9D8B030D-6E8A-4147-A177-3AD203B41FA5}">
                      <a16:colId xmlns:a16="http://schemas.microsoft.com/office/drawing/2014/main" val="20000"/>
                    </a:ext>
                  </a:extLst>
                </a:gridCol>
                <a:gridCol w="7297352">
                  <a:extLst>
                    <a:ext uri="{9D8B030D-6E8A-4147-A177-3AD203B41FA5}">
                      <a16:colId xmlns:a16="http://schemas.microsoft.com/office/drawing/2014/main" val="20001"/>
                    </a:ext>
                  </a:extLst>
                </a:gridCol>
              </a:tblGrid>
              <a:tr h="270568">
                <a:tc>
                  <a:txBody>
                    <a:bodyPr/>
                    <a:lstStyle/>
                    <a:p>
                      <a:r>
                        <a:rPr lang="en-US" sz="1100" dirty="0" smtClean="0">
                          <a:solidFill>
                            <a:schemeClr val="tx1"/>
                          </a:solidFill>
                        </a:rPr>
                        <a:t>Issues</a:t>
                      </a:r>
                      <a:endParaRPr lang="en-ZA" sz="1100" dirty="0">
                        <a:solidFill>
                          <a:schemeClr val="tx1"/>
                        </a:solidFill>
                      </a:endParaRPr>
                    </a:p>
                  </a:txBody>
                  <a:tcPr marL="74295" marR="74295" marT="37148" marB="37148"/>
                </a:tc>
                <a:tc>
                  <a:txBody>
                    <a:bodyPr/>
                    <a:lstStyle/>
                    <a:p>
                      <a:r>
                        <a:rPr lang="en-US" sz="1100" dirty="0" smtClean="0">
                          <a:solidFill>
                            <a:schemeClr val="tx1"/>
                          </a:solidFill>
                        </a:rPr>
                        <a:t>Impact and Analysis</a:t>
                      </a:r>
                      <a:endParaRPr lang="en-ZA" sz="1100" dirty="0">
                        <a:solidFill>
                          <a:schemeClr val="tx1"/>
                        </a:solidFill>
                      </a:endParaRPr>
                    </a:p>
                  </a:txBody>
                  <a:tcPr marL="74295" marR="74295" marT="37148" marB="37148"/>
                </a:tc>
                <a:extLst>
                  <a:ext uri="{0D108BD9-81ED-4DB2-BD59-A6C34878D82A}">
                    <a16:rowId xmlns:a16="http://schemas.microsoft.com/office/drawing/2014/main" val="10000"/>
                  </a:ext>
                </a:extLst>
              </a:tr>
              <a:tr h="1807845">
                <a:tc>
                  <a:txBody>
                    <a:bodyPr/>
                    <a:lstStyle/>
                    <a:p>
                      <a:r>
                        <a:rPr lang="en-US" sz="1100" dirty="0" smtClean="0">
                          <a:solidFill>
                            <a:schemeClr val="tx1"/>
                          </a:solidFill>
                        </a:rPr>
                        <a:t>Early</a:t>
                      </a:r>
                      <a:r>
                        <a:rPr lang="en-US" sz="1100" baseline="0" dirty="0" smtClean="0">
                          <a:solidFill>
                            <a:schemeClr val="tx1"/>
                          </a:solidFill>
                        </a:rPr>
                        <a:t> Childhood Development </a:t>
                      </a:r>
                      <a:endParaRPr lang="en-ZA" sz="1100" dirty="0">
                        <a:solidFill>
                          <a:schemeClr val="tx1"/>
                        </a:solidFill>
                      </a:endParaRPr>
                    </a:p>
                  </a:txBody>
                  <a:tcPr marL="74295" marR="74295" marT="37148" marB="37148"/>
                </a:tc>
                <a:tc>
                  <a:txBody>
                    <a:bodyPr/>
                    <a:lstStyle/>
                    <a:p>
                      <a:pPr marL="285750" indent="-285750">
                        <a:buFont typeface="Arial" panose="020B0604020202020204" pitchFamily="34" charset="0"/>
                        <a:buChar char="•"/>
                      </a:pPr>
                      <a:r>
                        <a:rPr lang="en-US" sz="1100" dirty="0" smtClean="0">
                          <a:solidFill>
                            <a:schemeClr val="tx1"/>
                          </a:solidFill>
                        </a:rPr>
                        <a:t>All</a:t>
                      </a:r>
                      <a:r>
                        <a:rPr lang="en-US" sz="1100" baseline="0" dirty="0" smtClean="0">
                          <a:solidFill>
                            <a:schemeClr val="tx1"/>
                          </a:solidFill>
                        </a:rPr>
                        <a:t> ECDs were closed (28 000 ECD facilities accommodating 2.1 million children)</a:t>
                      </a:r>
                    </a:p>
                    <a:p>
                      <a:pPr marL="285750" indent="-285750">
                        <a:buFont typeface="Arial" panose="020B0604020202020204" pitchFamily="34" charset="0"/>
                        <a:buChar char="•"/>
                      </a:pPr>
                      <a:r>
                        <a:rPr lang="en-US" sz="1100" baseline="0" dirty="0" smtClean="0">
                          <a:solidFill>
                            <a:schemeClr val="tx1"/>
                          </a:solidFill>
                        </a:rPr>
                        <a:t>Nutrition for the ECD children suspended</a:t>
                      </a:r>
                    </a:p>
                    <a:p>
                      <a:pPr marL="285750" indent="-285750">
                        <a:buFont typeface="Arial" panose="020B0604020202020204" pitchFamily="34" charset="0"/>
                        <a:buChar char="•"/>
                      </a:pPr>
                      <a:r>
                        <a:rPr lang="en-US" sz="1100" baseline="0" dirty="0" smtClean="0">
                          <a:solidFill>
                            <a:schemeClr val="tx1"/>
                          </a:solidFill>
                        </a:rPr>
                        <a:t>No stimulation for children</a:t>
                      </a:r>
                    </a:p>
                    <a:p>
                      <a:pPr marL="285750" indent="-285750">
                        <a:buFont typeface="Arial" panose="020B0604020202020204" pitchFamily="34" charset="0"/>
                        <a:buChar char="•"/>
                      </a:pPr>
                      <a:r>
                        <a:rPr lang="en-US" sz="1100" baseline="0" dirty="0" smtClean="0">
                          <a:solidFill>
                            <a:schemeClr val="tx1"/>
                          </a:solidFill>
                        </a:rPr>
                        <a:t>Loss of income for the ECD staff 99% of ECD operators said parents stopped paying fees result to 83% not paying full salaries</a:t>
                      </a:r>
                    </a:p>
                    <a:p>
                      <a:pPr marL="285750" indent="-285750">
                        <a:buFont typeface="Arial" panose="020B0604020202020204" pitchFamily="34" charset="0"/>
                        <a:buChar char="•"/>
                      </a:pPr>
                      <a:r>
                        <a:rPr lang="en-US" sz="1100" dirty="0" smtClean="0">
                          <a:solidFill>
                            <a:schemeClr val="tx1"/>
                          </a:solidFill>
                        </a:rPr>
                        <a:t>Continued paying subsidies</a:t>
                      </a:r>
                      <a:r>
                        <a:rPr lang="en-US" sz="1100" baseline="0" dirty="0" smtClean="0">
                          <a:solidFill>
                            <a:schemeClr val="tx1"/>
                          </a:solidFill>
                        </a:rPr>
                        <a:t> for the ECD</a:t>
                      </a:r>
                    </a:p>
                    <a:p>
                      <a:pPr marL="285750" indent="-285750">
                        <a:buFont typeface="Arial" panose="020B0604020202020204" pitchFamily="34" charset="0"/>
                        <a:buChar char="•"/>
                      </a:pPr>
                      <a:r>
                        <a:rPr lang="en-US" sz="1100" baseline="0" dirty="0" smtClean="0">
                          <a:solidFill>
                            <a:schemeClr val="tx1"/>
                          </a:solidFill>
                        </a:rPr>
                        <a:t>Children benefited from the knock and drop food parcels</a:t>
                      </a:r>
                    </a:p>
                    <a:p>
                      <a:pPr marL="285750" indent="-285750">
                        <a:buFont typeface="Arial" panose="020B0604020202020204" pitchFamily="34" charset="0"/>
                        <a:buChar char="•"/>
                      </a:pPr>
                      <a:r>
                        <a:rPr lang="en-US" sz="1100" baseline="0" dirty="0" smtClean="0">
                          <a:solidFill>
                            <a:schemeClr val="tx1"/>
                          </a:solidFill>
                        </a:rPr>
                        <a:t>ECD staff benefitted from the UIF</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solidFill>
                            <a:schemeClr val="tx1"/>
                          </a:solidFill>
                        </a:rPr>
                        <a:t>Unregistered ECD staff could not benefit from the economic</a:t>
                      </a:r>
                      <a:r>
                        <a:rPr lang="en-US" sz="1100" baseline="0" dirty="0" smtClean="0">
                          <a:solidFill>
                            <a:schemeClr val="tx1"/>
                          </a:solidFill>
                        </a:rPr>
                        <a:t> relief program</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solidFill>
                            <a:schemeClr val="tx1"/>
                          </a:solidFill>
                        </a:rPr>
                        <a:t>Closure of the ECD </a:t>
                      </a:r>
                      <a:r>
                        <a:rPr lang="en-US" sz="1100" baseline="0" dirty="0" err="1" smtClean="0">
                          <a:solidFill>
                            <a:schemeClr val="tx1"/>
                          </a:solidFill>
                        </a:rPr>
                        <a:t>centres</a:t>
                      </a:r>
                      <a:r>
                        <a:rPr lang="en-US" sz="1100" baseline="0" dirty="0" smtClean="0">
                          <a:solidFill>
                            <a:schemeClr val="tx1"/>
                          </a:solidFill>
                        </a:rPr>
                        <a:t> impacted negatively on practitioners, children and parents</a:t>
                      </a:r>
                      <a:endParaRPr lang="en-ZA" sz="1100" dirty="0">
                        <a:solidFill>
                          <a:schemeClr val="tx1"/>
                        </a:solidFill>
                      </a:endParaRPr>
                    </a:p>
                  </a:txBody>
                  <a:tcPr marL="74295" marR="74295" marT="37148" marB="37148"/>
                </a:tc>
                <a:extLst>
                  <a:ext uri="{0D108BD9-81ED-4DB2-BD59-A6C34878D82A}">
                    <a16:rowId xmlns:a16="http://schemas.microsoft.com/office/drawing/2014/main" val="10001"/>
                  </a:ext>
                </a:extLst>
              </a:tr>
            </a:tbl>
          </a:graphicData>
        </a:graphic>
      </p:graphicFrame>
      <p:sp>
        <p:nvSpPr>
          <p:cNvPr id="6" name="TextBox 5"/>
          <p:cNvSpPr txBox="1"/>
          <p:nvPr/>
        </p:nvSpPr>
        <p:spPr>
          <a:xfrm>
            <a:off x="728091" y="1162070"/>
            <a:ext cx="4472559" cy="317459"/>
          </a:xfrm>
          <a:prstGeom prst="rect">
            <a:avLst/>
          </a:prstGeom>
          <a:noFill/>
        </p:spPr>
        <p:txBody>
          <a:bodyPr wrap="square" rtlCol="0">
            <a:spAutoFit/>
          </a:bodyPr>
          <a:lstStyle/>
          <a:p>
            <a:r>
              <a:rPr lang="en-US" sz="1463" b="1" dirty="0"/>
              <a:t>Level 5 and 4 Impact and Analysis</a:t>
            </a:r>
            <a:endParaRPr lang="en-ZA" sz="1463" b="1" dirty="0"/>
          </a:p>
        </p:txBody>
      </p:sp>
      <p:pic>
        <p:nvPicPr>
          <p:cNvPr id="11"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46" y="722609"/>
            <a:ext cx="615289" cy="53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5510" r="53624"/>
          <a:stretch>
            <a:fillRect/>
          </a:stretch>
        </p:blipFill>
        <p:spPr bwMode="auto">
          <a:xfrm>
            <a:off x="9212234" y="669510"/>
            <a:ext cx="597423" cy="52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ounded Rectangle 4"/>
          <p:cNvSpPr txBox="1"/>
          <p:nvPr/>
        </p:nvSpPr>
        <p:spPr>
          <a:xfrm>
            <a:off x="828470" y="758160"/>
            <a:ext cx="8343625" cy="41923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5721" tIns="55721" rIns="55721" bIns="55721" spcCol="1270" anchor="ctr"/>
          <a:lstStyle/>
          <a:p>
            <a:pPr algn="ctr" defTabSz="650081">
              <a:lnSpc>
                <a:spcPct val="90000"/>
              </a:lnSpc>
              <a:spcBef>
                <a:spcPct val="0"/>
              </a:spcBef>
              <a:spcAft>
                <a:spcPct val="35000"/>
              </a:spcAft>
              <a:defRPr/>
            </a:pPr>
            <a:r>
              <a:rPr lang="en-ZA" sz="1625" b="1" dirty="0">
                <a:solidFill>
                  <a:prstClr val="black">
                    <a:hueOff val="0"/>
                    <a:satOff val="0"/>
                    <a:lumOff val="0"/>
                    <a:alphaOff val="0"/>
                  </a:prstClr>
                </a:solidFill>
                <a:cs typeface="Arial"/>
              </a:rPr>
              <a:t>3. SOCIAL IMPACT WORK STREAM REPORT </a:t>
            </a:r>
          </a:p>
        </p:txBody>
      </p:sp>
    </p:spTree>
    <p:extLst>
      <p:ext uri="{BB962C8B-B14F-4D97-AF65-F5344CB8AC3E}">
        <p14:creationId xmlns:p14="http://schemas.microsoft.com/office/powerpoint/2010/main" val="24554495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48D0760-9750-462B-B423-54BCA12024ED}"/>
              </a:ext>
            </a:extLst>
          </p:cNvPr>
          <p:cNvSpPr>
            <a:spLocks noGrp="1"/>
          </p:cNvSpPr>
          <p:nvPr>
            <p:ph type="sldNum" sz="quarter" idx="12"/>
          </p:nvPr>
        </p:nvSpPr>
        <p:spPr/>
        <p:txBody>
          <a:bodyPr/>
          <a:lstStyle/>
          <a:p>
            <a:pPr defTabSz="557213">
              <a:defRPr/>
            </a:pPr>
            <a:fld id="{2A6C052F-D20B-4993-BE0D-5A42E46666C9}" type="slidenum">
              <a:rPr lang="en-ZA">
                <a:solidFill>
                  <a:prstClr val="black">
                    <a:tint val="75000"/>
                  </a:prstClr>
                </a:solidFill>
                <a:latin typeface="Calibri" panose="020F0502020204030204"/>
              </a:rPr>
              <a:pPr defTabSz="557213">
                <a:defRPr/>
              </a:pPr>
              <a:t>4</a:t>
            </a:fld>
            <a:endParaRPr lang="en-ZA">
              <a:solidFill>
                <a:prstClr val="black">
                  <a:tint val="75000"/>
                </a:prstClr>
              </a:solidFill>
              <a:latin typeface="Calibri" panose="020F0502020204030204"/>
            </a:endParaRPr>
          </a:p>
        </p:txBody>
      </p:sp>
      <p:graphicFrame>
        <p:nvGraphicFramePr>
          <p:cNvPr id="4" name="Content Placeholder 3"/>
          <p:cNvGraphicFramePr>
            <a:graphicFrameLocks noGrp="1"/>
          </p:cNvGraphicFramePr>
          <p:nvPr>
            <p:ph idx="1"/>
            <p:extLst/>
          </p:nvPr>
        </p:nvGraphicFramePr>
        <p:xfrm>
          <a:off x="218473" y="1453507"/>
          <a:ext cx="4841272" cy="3985318"/>
        </p:xfrm>
        <a:graphic>
          <a:graphicData uri="http://schemas.openxmlformats.org/drawingml/2006/table">
            <a:tbl>
              <a:tblPr firstRow="1" bandRow="1">
                <a:tableStyleId>{21E4AEA4-8DFA-4A89-87EB-49C32662AFE0}</a:tableStyleId>
              </a:tblPr>
              <a:tblGrid>
                <a:gridCol w="1093715">
                  <a:extLst>
                    <a:ext uri="{9D8B030D-6E8A-4147-A177-3AD203B41FA5}">
                      <a16:colId xmlns:a16="http://schemas.microsoft.com/office/drawing/2014/main" val="20000"/>
                    </a:ext>
                  </a:extLst>
                </a:gridCol>
                <a:gridCol w="3747557">
                  <a:extLst>
                    <a:ext uri="{9D8B030D-6E8A-4147-A177-3AD203B41FA5}">
                      <a16:colId xmlns:a16="http://schemas.microsoft.com/office/drawing/2014/main" val="20001"/>
                    </a:ext>
                  </a:extLst>
                </a:gridCol>
              </a:tblGrid>
              <a:tr h="270568">
                <a:tc>
                  <a:txBody>
                    <a:bodyPr/>
                    <a:lstStyle/>
                    <a:p>
                      <a:r>
                        <a:rPr lang="en-US" sz="1100" dirty="0" smtClean="0">
                          <a:solidFill>
                            <a:schemeClr val="tx1"/>
                          </a:solidFill>
                        </a:rPr>
                        <a:t>Issues</a:t>
                      </a:r>
                      <a:endParaRPr lang="en-ZA" sz="1100" dirty="0">
                        <a:solidFill>
                          <a:schemeClr val="tx1"/>
                        </a:solidFill>
                      </a:endParaRPr>
                    </a:p>
                  </a:txBody>
                  <a:tcPr marL="74295" marR="74295" marT="37148" marB="37148"/>
                </a:tc>
                <a:tc>
                  <a:txBody>
                    <a:bodyPr/>
                    <a:lstStyle/>
                    <a:p>
                      <a:r>
                        <a:rPr lang="en-US" sz="1100" dirty="0" smtClean="0">
                          <a:solidFill>
                            <a:schemeClr val="tx1"/>
                          </a:solidFill>
                        </a:rPr>
                        <a:t>Impact and Analysis</a:t>
                      </a:r>
                      <a:endParaRPr lang="en-ZA" sz="1100" dirty="0">
                        <a:solidFill>
                          <a:schemeClr val="tx1"/>
                        </a:solidFill>
                      </a:endParaRPr>
                    </a:p>
                  </a:txBody>
                  <a:tcPr marL="74295" marR="74295" marT="37148" marB="37148"/>
                </a:tc>
                <a:extLst>
                  <a:ext uri="{0D108BD9-81ED-4DB2-BD59-A6C34878D82A}">
                    <a16:rowId xmlns:a16="http://schemas.microsoft.com/office/drawing/2014/main" val="10000"/>
                  </a:ext>
                </a:extLst>
              </a:tr>
              <a:tr h="3714750">
                <a:tc>
                  <a:txBody>
                    <a:bodyPr/>
                    <a:lstStyle/>
                    <a:p>
                      <a:r>
                        <a:rPr lang="en-US" sz="1100" dirty="0" smtClean="0">
                          <a:solidFill>
                            <a:schemeClr val="tx1"/>
                          </a:solidFill>
                          <a:latin typeface="+mn-lt"/>
                        </a:rPr>
                        <a:t>Food Security</a:t>
                      </a:r>
                      <a:endParaRPr lang="en-ZA" sz="1100" dirty="0">
                        <a:solidFill>
                          <a:schemeClr val="tx1"/>
                        </a:solidFill>
                        <a:latin typeface="+mn-lt"/>
                      </a:endParaRPr>
                    </a:p>
                  </a:txBody>
                  <a:tcPr marL="74295" marR="74295" marT="37148" marB="37148"/>
                </a:tc>
                <a:tc>
                  <a:txBody>
                    <a:bodyPr/>
                    <a:lstStyle/>
                    <a:p>
                      <a:pPr marL="285750" indent="-285750" algn="just">
                        <a:buFont typeface="Arial" panose="020B0604020202020204" pitchFamily="34" charset="0"/>
                        <a:buChar char="•"/>
                      </a:pPr>
                      <a:r>
                        <a:rPr lang="en-US" sz="1100" dirty="0" smtClean="0">
                          <a:solidFill>
                            <a:schemeClr val="tx1"/>
                          </a:solidFill>
                          <a:latin typeface="+mn-lt"/>
                        </a:rPr>
                        <a:t>Loss of income resulting in food insecurity and hunger (</a:t>
                      </a:r>
                      <a:r>
                        <a:rPr lang="en-ZA" sz="1100" dirty="0" smtClean="0">
                          <a:latin typeface="+mn-lt"/>
                          <a:cs typeface="Arial" panose="020B0604020202020204" pitchFamily="34" charset="0"/>
                        </a:rPr>
                        <a:t>5.2% before lockdown to 15.4% by the sixth week of the national lockdown). </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mn-lt"/>
                        </a:rPr>
                        <a:t>Since the start of the national lockdown, the proportion of respondents who reported experiencing hunger increased from 4,3% to 7,0%.</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latin typeface="+mn-lt"/>
                          <a:cs typeface="Arial" panose="020B0604020202020204" pitchFamily="34" charset="0"/>
                        </a:rPr>
                        <a:t>South Africa had about 24% of the population (14 million people) who are  food insecure (experience hunger) prior to COVID-19 pandemic. With COVID-19 lock-down food security has become a national crisis and about 50% of our population are at risk of food insecurity. </a:t>
                      </a:r>
                    </a:p>
                    <a:p>
                      <a:pPr marL="285750" indent="-285750" algn="just">
                        <a:buFont typeface="Arial" panose="020B0604020202020204" pitchFamily="34" charset="0"/>
                        <a:buChar char="•"/>
                      </a:pPr>
                      <a:r>
                        <a:rPr lang="en-ZA" sz="1100" dirty="0" smtClean="0">
                          <a:solidFill>
                            <a:schemeClr val="tx1"/>
                          </a:solidFill>
                          <a:latin typeface="+mn-lt"/>
                        </a:rPr>
                        <a:t>The DSD received a donation of R23,5million from the Solidarity Fund. An additional R20 million was allocated from Disaster Fund to augment the Solidarity Fund shortfall in the food parcel price of R400.00 to make it R700.00 each parcel. </a:t>
                      </a:r>
                    </a:p>
                    <a:p>
                      <a:pPr marL="285750" indent="-285750" algn="just">
                        <a:buFont typeface="Arial" panose="020B0604020202020204" pitchFamily="34" charset="0"/>
                        <a:buChar char="•"/>
                      </a:pPr>
                      <a:r>
                        <a:rPr lang="en-US" sz="1100" baseline="0" dirty="0" smtClean="0">
                          <a:solidFill>
                            <a:schemeClr val="tx1"/>
                          </a:solidFill>
                          <a:latin typeface="+mn-lt"/>
                        </a:rPr>
                        <a:t>Uncoordinated distribution of food</a:t>
                      </a:r>
                    </a:p>
                    <a:p>
                      <a:pPr marL="285750" indent="-285750" algn="just">
                        <a:buFont typeface="Arial" panose="020B0604020202020204" pitchFamily="34" charset="0"/>
                        <a:buChar char="•"/>
                      </a:pPr>
                      <a:r>
                        <a:rPr lang="en-US" sz="1100" baseline="0" dirty="0" smtClean="0">
                          <a:solidFill>
                            <a:schemeClr val="tx1"/>
                          </a:solidFill>
                          <a:latin typeface="+mn-lt"/>
                        </a:rPr>
                        <a:t>SRD grant introduced to ameliorate  the inefficient, corrupt and inadequate food distributions regime</a:t>
                      </a:r>
                    </a:p>
                    <a:p>
                      <a:pPr marL="285750" indent="-285750" algn="just">
                        <a:buFont typeface="Arial" panose="020B0604020202020204" pitchFamily="34" charset="0"/>
                        <a:buChar char="•"/>
                      </a:pPr>
                      <a:r>
                        <a:rPr lang="en-US" sz="1100" dirty="0" err="1" smtClean="0">
                          <a:solidFill>
                            <a:schemeClr val="tx1"/>
                          </a:solidFill>
                          <a:latin typeface="+mn-lt"/>
                        </a:rPr>
                        <a:t>Scalabrini</a:t>
                      </a:r>
                      <a:r>
                        <a:rPr lang="en-US" sz="1100" dirty="0" smtClean="0">
                          <a:solidFill>
                            <a:schemeClr val="tx1"/>
                          </a:solidFill>
                          <a:latin typeface="+mn-lt"/>
                        </a:rPr>
                        <a:t> Center is taking DSD to court to extend the special relief grant to asylum seekers.</a:t>
                      </a:r>
                      <a:endParaRPr lang="en-ZA" sz="1100" dirty="0">
                        <a:solidFill>
                          <a:schemeClr val="tx1"/>
                        </a:solidFill>
                        <a:latin typeface="+mn-lt"/>
                      </a:endParaRPr>
                    </a:p>
                  </a:txBody>
                  <a:tcPr marL="74295" marR="74295" marT="37148" marB="37148"/>
                </a:tc>
                <a:extLst>
                  <a:ext uri="{0D108BD9-81ED-4DB2-BD59-A6C34878D82A}">
                    <a16:rowId xmlns:a16="http://schemas.microsoft.com/office/drawing/2014/main" val="2110952644"/>
                  </a:ext>
                </a:extLst>
              </a:tr>
            </a:tbl>
          </a:graphicData>
        </a:graphic>
      </p:graphicFrame>
      <p:sp>
        <p:nvSpPr>
          <p:cNvPr id="6" name="TextBox 5"/>
          <p:cNvSpPr txBox="1"/>
          <p:nvPr/>
        </p:nvSpPr>
        <p:spPr>
          <a:xfrm>
            <a:off x="728091" y="1162070"/>
            <a:ext cx="4472559" cy="317459"/>
          </a:xfrm>
          <a:prstGeom prst="rect">
            <a:avLst/>
          </a:prstGeom>
          <a:noFill/>
        </p:spPr>
        <p:txBody>
          <a:bodyPr wrap="square" rtlCol="0">
            <a:spAutoFit/>
          </a:bodyPr>
          <a:lstStyle/>
          <a:p>
            <a:r>
              <a:rPr lang="en-US" sz="1463" b="1" dirty="0"/>
              <a:t>Level 4 Impact and Analysis (Continued)</a:t>
            </a:r>
            <a:endParaRPr lang="en-ZA" sz="1463" b="1" dirty="0"/>
          </a:p>
        </p:txBody>
      </p:sp>
      <p:pic>
        <p:nvPicPr>
          <p:cNvPr id="11"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46" y="722609"/>
            <a:ext cx="615289" cy="53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5510" r="53624"/>
          <a:stretch>
            <a:fillRect/>
          </a:stretch>
        </p:blipFill>
        <p:spPr bwMode="auto">
          <a:xfrm>
            <a:off x="9212234" y="669510"/>
            <a:ext cx="597423" cy="52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ounded Rectangle 4"/>
          <p:cNvSpPr txBox="1"/>
          <p:nvPr/>
        </p:nvSpPr>
        <p:spPr>
          <a:xfrm>
            <a:off x="828470" y="758160"/>
            <a:ext cx="8343625" cy="41923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5721" tIns="55721" rIns="55721" bIns="55721" spcCol="1270" anchor="ctr"/>
          <a:lstStyle/>
          <a:p>
            <a:pPr algn="ctr" defTabSz="650081">
              <a:lnSpc>
                <a:spcPct val="90000"/>
              </a:lnSpc>
              <a:spcBef>
                <a:spcPct val="0"/>
              </a:spcBef>
              <a:spcAft>
                <a:spcPct val="35000"/>
              </a:spcAft>
              <a:defRPr/>
            </a:pPr>
            <a:r>
              <a:rPr lang="en-ZA" sz="1625" b="1" dirty="0">
                <a:solidFill>
                  <a:prstClr val="black">
                    <a:hueOff val="0"/>
                    <a:satOff val="0"/>
                    <a:lumOff val="0"/>
                    <a:alphaOff val="0"/>
                  </a:prstClr>
                </a:solidFill>
                <a:cs typeface="Arial"/>
              </a:rPr>
              <a:t>3. SOCIAL IMPACT WORK STREAM REPORT </a:t>
            </a:r>
          </a:p>
        </p:txBody>
      </p:sp>
      <p:graphicFrame>
        <p:nvGraphicFramePr>
          <p:cNvPr id="10" name="Table 9"/>
          <p:cNvGraphicFramePr>
            <a:graphicFrameLocks noGrp="1"/>
          </p:cNvGraphicFramePr>
          <p:nvPr>
            <p:extLst>
              <p:ext uri="{D42A27DB-BD31-4B8C-83A1-F6EECF244321}">
                <p14:modId xmlns:p14="http://schemas.microsoft.com/office/powerpoint/2010/main" val="3438353003"/>
              </p:ext>
            </p:extLst>
          </p:nvPr>
        </p:nvGraphicFramePr>
        <p:xfrm>
          <a:off x="5098701" y="1484869"/>
          <a:ext cx="4661820" cy="4020989"/>
        </p:xfrm>
        <a:graphic>
          <a:graphicData uri="http://schemas.openxmlformats.org/drawingml/2006/table">
            <a:tbl>
              <a:tblPr firstRow="1" bandRow="1">
                <a:tableStyleId>{8A107856-5554-42FB-B03E-39F5DBC370BA}</a:tableStyleId>
              </a:tblPr>
              <a:tblGrid>
                <a:gridCol w="2017802">
                  <a:extLst>
                    <a:ext uri="{9D8B030D-6E8A-4147-A177-3AD203B41FA5}">
                      <a16:colId xmlns:a16="http://schemas.microsoft.com/office/drawing/2014/main" val="4150035352"/>
                    </a:ext>
                  </a:extLst>
                </a:gridCol>
                <a:gridCol w="1322009">
                  <a:extLst>
                    <a:ext uri="{9D8B030D-6E8A-4147-A177-3AD203B41FA5}">
                      <a16:colId xmlns:a16="http://schemas.microsoft.com/office/drawing/2014/main" val="1459253255"/>
                    </a:ext>
                  </a:extLst>
                </a:gridCol>
                <a:gridCol w="1322009">
                  <a:extLst>
                    <a:ext uri="{9D8B030D-6E8A-4147-A177-3AD203B41FA5}">
                      <a16:colId xmlns:a16="http://schemas.microsoft.com/office/drawing/2014/main" val="20002"/>
                    </a:ext>
                  </a:extLst>
                </a:gridCol>
              </a:tblGrid>
              <a:tr h="1142353">
                <a:tc>
                  <a:txBody>
                    <a:bodyPr/>
                    <a:lstStyle/>
                    <a:p>
                      <a:pPr algn="l"/>
                      <a:r>
                        <a:rPr lang="en-ZA" sz="1400" dirty="0" smtClean="0"/>
                        <a:t>DEPARTMENT / ENTITY </a:t>
                      </a:r>
                      <a:endParaRPr lang="en-ZA" sz="1400" b="1" dirty="0">
                        <a:solidFill>
                          <a:schemeClr val="tx1"/>
                        </a:solidFill>
                        <a:latin typeface="+mn-lt"/>
                        <a:cs typeface="Arial" panose="020B0604020202020204" pitchFamily="34" charset="0"/>
                      </a:endParaRPr>
                    </a:p>
                  </a:txBody>
                  <a:tcPr anchor="ctr"/>
                </a:tc>
                <a:tc>
                  <a:txBody>
                    <a:bodyPr/>
                    <a:lstStyle/>
                    <a:p>
                      <a:pPr algn="l"/>
                      <a:r>
                        <a:rPr lang="en-ZA" sz="1400" dirty="0" smtClean="0"/>
                        <a:t>FOOD PARCELS DISTRIBUTED</a:t>
                      </a:r>
                      <a:endParaRPr lang="en-ZA" sz="1400" b="1" dirty="0">
                        <a:solidFill>
                          <a:schemeClr val="tx1"/>
                        </a:solidFill>
                        <a:latin typeface="+mn-lt"/>
                        <a:cs typeface="Arial" panose="020B0604020202020204" pitchFamily="34" charset="0"/>
                      </a:endParaRPr>
                    </a:p>
                  </a:txBody>
                  <a:tcPr anchor="ctr"/>
                </a:tc>
                <a:tc>
                  <a:txBody>
                    <a:bodyPr/>
                    <a:lstStyle/>
                    <a:p>
                      <a:pPr algn="l"/>
                      <a:r>
                        <a:rPr lang="en-ZA" sz="1400" dirty="0" smtClean="0"/>
                        <a:t>ESTIMATED NUMBER OF PEOPLE REACHED  (1:4)</a:t>
                      </a:r>
                      <a:endParaRPr lang="en-ZA" sz="1400" b="1" dirty="0">
                        <a:solidFill>
                          <a:schemeClr val="tx1"/>
                        </a:solidFill>
                        <a:latin typeface="+mn-lt"/>
                        <a:cs typeface="Arial" panose="020B0604020202020204" pitchFamily="34" charset="0"/>
                      </a:endParaRPr>
                    </a:p>
                  </a:txBody>
                  <a:tcPr anchor="ctr"/>
                </a:tc>
                <a:extLst>
                  <a:ext uri="{0D108BD9-81ED-4DB2-BD59-A6C34878D82A}">
                    <a16:rowId xmlns:a16="http://schemas.microsoft.com/office/drawing/2014/main" val="2856351356"/>
                  </a:ext>
                </a:extLst>
              </a:tr>
              <a:tr h="793170">
                <a:tc>
                  <a:txBody>
                    <a:bodyPr/>
                    <a:lstStyle/>
                    <a:p>
                      <a:pPr algn="l"/>
                      <a:r>
                        <a:rPr lang="en-ZA" sz="1400" dirty="0" smtClean="0"/>
                        <a:t>Department of Environment, Forestry &amp; Fisheries </a:t>
                      </a:r>
                      <a:endParaRPr lang="en-ZA" sz="1400" dirty="0">
                        <a:solidFill>
                          <a:schemeClr val="tx1"/>
                        </a:solidFill>
                        <a:latin typeface="+mn-lt"/>
                        <a:cs typeface="Arial" panose="020B0604020202020204" pitchFamily="34" charset="0"/>
                      </a:endParaRPr>
                    </a:p>
                  </a:txBody>
                  <a:tcPr anchor="ctr"/>
                </a:tc>
                <a:tc>
                  <a:txBody>
                    <a:bodyPr/>
                    <a:lstStyle/>
                    <a:p>
                      <a:pPr algn="l"/>
                      <a:r>
                        <a:rPr lang="en-ZA" sz="1400" dirty="0" smtClean="0"/>
                        <a:t>1 500 </a:t>
                      </a:r>
                      <a:endParaRPr lang="en-ZA" sz="1400" dirty="0">
                        <a:solidFill>
                          <a:schemeClr val="tx1"/>
                        </a:solidFill>
                        <a:latin typeface="+mn-lt"/>
                        <a:cs typeface="Arial" panose="020B0604020202020204" pitchFamily="34" charset="0"/>
                      </a:endParaRPr>
                    </a:p>
                  </a:txBody>
                  <a:tcPr anchor="ctr"/>
                </a:tc>
                <a:tc>
                  <a:txBody>
                    <a:bodyPr/>
                    <a:lstStyle/>
                    <a:p>
                      <a:pPr algn="l"/>
                      <a:r>
                        <a:rPr lang="en-ZA" sz="1400" dirty="0" smtClean="0"/>
                        <a:t>6 000</a:t>
                      </a:r>
                      <a:endParaRPr lang="en-ZA" sz="1400" dirty="0">
                        <a:solidFill>
                          <a:schemeClr val="tx1"/>
                        </a:solidFill>
                        <a:latin typeface="+mn-lt"/>
                        <a:cs typeface="Arial" panose="020B0604020202020204" pitchFamily="34" charset="0"/>
                      </a:endParaRPr>
                    </a:p>
                  </a:txBody>
                  <a:tcPr anchor="ctr"/>
                </a:tc>
                <a:extLst>
                  <a:ext uri="{0D108BD9-81ED-4DB2-BD59-A6C34878D82A}">
                    <a16:rowId xmlns:a16="http://schemas.microsoft.com/office/drawing/2014/main" val="3919679562"/>
                  </a:ext>
                </a:extLst>
              </a:tr>
              <a:tr h="793170">
                <a:tc>
                  <a:txBody>
                    <a:bodyPr/>
                    <a:lstStyle/>
                    <a:p>
                      <a:pPr algn="l"/>
                      <a:r>
                        <a:rPr lang="en-ZA" sz="1400" dirty="0" smtClean="0"/>
                        <a:t>Solidarity</a:t>
                      </a:r>
                      <a:r>
                        <a:rPr lang="en-ZA" sz="1400" baseline="0" dirty="0" smtClean="0"/>
                        <a:t> fund through National NPOs</a:t>
                      </a:r>
                      <a:endParaRPr lang="en-ZA" sz="1400" dirty="0">
                        <a:solidFill>
                          <a:schemeClr val="tx1"/>
                        </a:solidFill>
                        <a:latin typeface="+mn-lt"/>
                        <a:cs typeface="Arial" panose="020B0604020202020204" pitchFamily="34" charset="0"/>
                      </a:endParaRPr>
                    </a:p>
                  </a:txBody>
                  <a:tcPr anchor="ctr"/>
                </a:tc>
                <a:tc>
                  <a:txBody>
                    <a:bodyPr/>
                    <a:lstStyle/>
                    <a:p>
                      <a:pPr algn="l"/>
                      <a:r>
                        <a:rPr lang="en-ZA" sz="1400" dirty="0" smtClean="0"/>
                        <a:t>218  413</a:t>
                      </a:r>
                      <a:endParaRPr lang="en-ZA" sz="1400" dirty="0">
                        <a:solidFill>
                          <a:schemeClr val="tx1"/>
                        </a:solidFill>
                        <a:latin typeface="+mn-lt"/>
                        <a:cs typeface="Arial" panose="020B0604020202020204" pitchFamily="34" charset="0"/>
                      </a:endParaRPr>
                    </a:p>
                  </a:txBody>
                  <a:tcPr anchor="ctr"/>
                </a:tc>
                <a:tc>
                  <a:txBody>
                    <a:bodyPr/>
                    <a:lstStyle/>
                    <a:p>
                      <a:pPr algn="l"/>
                      <a:r>
                        <a:rPr lang="en-GB" sz="1400" dirty="0" smtClean="0"/>
                        <a:t>873 652</a:t>
                      </a:r>
                      <a:endParaRPr lang="en-ZA" sz="1400" dirty="0">
                        <a:solidFill>
                          <a:schemeClr val="tx1"/>
                        </a:solidFill>
                        <a:latin typeface="+mn-lt"/>
                        <a:cs typeface="Arial" panose="020B0604020202020204" pitchFamily="34" charset="0"/>
                      </a:endParaRPr>
                    </a:p>
                  </a:txBody>
                  <a:tcPr anchor="ctr"/>
                </a:tc>
                <a:extLst>
                  <a:ext uri="{0D108BD9-81ED-4DB2-BD59-A6C34878D82A}">
                    <a16:rowId xmlns:a16="http://schemas.microsoft.com/office/drawing/2014/main" val="2238573817"/>
                  </a:ext>
                </a:extLst>
              </a:tr>
              <a:tr h="374003">
                <a:tc>
                  <a:txBody>
                    <a:bodyPr/>
                    <a:lstStyle/>
                    <a:p>
                      <a:pPr algn="l"/>
                      <a:r>
                        <a:rPr lang="en-ZA" sz="1400" dirty="0" smtClean="0"/>
                        <a:t>DSD total</a:t>
                      </a:r>
                      <a:endParaRPr lang="en-ZA" sz="1400" b="0" dirty="0">
                        <a:solidFill>
                          <a:schemeClr val="tx1"/>
                        </a:solidFill>
                        <a:latin typeface="+mn-lt"/>
                        <a:cs typeface="Arial" panose="020B0604020202020204" pitchFamily="34" charset="0"/>
                      </a:endParaRPr>
                    </a:p>
                  </a:txBody>
                  <a:tcPr anchor="ctr"/>
                </a:tc>
                <a:tc>
                  <a:txBody>
                    <a:bodyPr/>
                    <a:lstStyle/>
                    <a:p>
                      <a:pPr algn="l">
                        <a:lnSpc>
                          <a:spcPct val="107000"/>
                        </a:lnSpc>
                        <a:spcAft>
                          <a:spcPts val="0"/>
                        </a:spcAft>
                      </a:pPr>
                      <a:r>
                        <a:rPr lang="en-ZA" sz="1400" dirty="0" smtClean="0">
                          <a:effectLst/>
                        </a:rPr>
                        <a:t>  610 177</a:t>
                      </a:r>
                      <a:endParaRPr lang="en-ZA" sz="1400" b="0" dirty="0">
                        <a:solidFill>
                          <a:schemeClr val="tx1"/>
                        </a:solidFill>
                        <a:effectLst/>
                        <a:latin typeface="+mn-lt"/>
                        <a:ea typeface="Calibri" panose="020F0502020204030204" pitchFamily="34" charset="0"/>
                        <a:cs typeface="Arial" panose="020B0604020202020204" pitchFamily="34" charset="0"/>
                      </a:endParaRPr>
                    </a:p>
                  </a:txBody>
                  <a:tcPr marL="5080" marR="5080" marT="5080" marB="0" anchor="ctr"/>
                </a:tc>
                <a:tc>
                  <a:txBody>
                    <a:bodyPr/>
                    <a:lstStyle/>
                    <a:p>
                      <a:pPr algn="l">
                        <a:lnSpc>
                          <a:spcPct val="107000"/>
                        </a:lnSpc>
                        <a:spcAft>
                          <a:spcPts val="0"/>
                        </a:spcAft>
                      </a:pPr>
                      <a:r>
                        <a:rPr lang="en-ZA" sz="1400" dirty="0" smtClean="0">
                          <a:effectLst/>
                        </a:rPr>
                        <a:t>2 440 708</a:t>
                      </a:r>
                      <a:endParaRPr lang="en-ZA" sz="1400" b="0" dirty="0">
                        <a:solidFill>
                          <a:schemeClr val="tx1"/>
                        </a:solidFill>
                        <a:effectLst/>
                        <a:latin typeface="+mn-lt"/>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898588981"/>
                  </a:ext>
                </a:extLst>
              </a:tr>
              <a:tr h="360137">
                <a:tc>
                  <a:txBody>
                    <a:bodyPr/>
                    <a:lstStyle/>
                    <a:p>
                      <a:pPr algn="l"/>
                      <a:r>
                        <a:rPr lang="en-GB" sz="1400" dirty="0" smtClean="0"/>
                        <a:t>SASSA SRD </a:t>
                      </a:r>
                      <a:endParaRPr lang="en-ZA" sz="1400" b="0" dirty="0">
                        <a:solidFill>
                          <a:schemeClr val="tx1"/>
                        </a:solidFill>
                        <a:latin typeface="+mn-lt"/>
                        <a:cs typeface="Arial" panose="020B0604020202020204" pitchFamily="34" charset="0"/>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400" kern="1200" dirty="0" smtClean="0">
                          <a:effectLst/>
                        </a:rPr>
                        <a:t>73 493 </a:t>
                      </a:r>
                      <a:endParaRPr lang="en-ZA" sz="1400" b="0" dirty="0">
                        <a:solidFill>
                          <a:schemeClr val="tx1"/>
                        </a:solidFill>
                        <a:latin typeface="+mn-lt"/>
                        <a:cs typeface="Arial" panose="020B0604020202020204" pitchFamily="34" charset="0"/>
                      </a:endParaRPr>
                    </a:p>
                  </a:txBody>
                  <a:tcPr anchor="ctr"/>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kumimoji="0" lang="en-GB" sz="1400" u="none" strike="noStrike" kern="1200" cap="none" spc="0" normalizeH="0" baseline="0" noProof="0" dirty="0" smtClean="0">
                          <a:ln>
                            <a:noFill/>
                          </a:ln>
                          <a:effectLst/>
                          <a:uLnTx/>
                          <a:uFillTx/>
                        </a:rPr>
                        <a:t>293 972</a:t>
                      </a:r>
                      <a:endParaRPr kumimoji="0" lang="en-ZA" sz="14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nchor="ctr"/>
                </a:tc>
                <a:extLst>
                  <a:ext uri="{0D108BD9-81ED-4DB2-BD59-A6C34878D82A}">
                    <a16:rowId xmlns:a16="http://schemas.microsoft.com/office/drawing/2014/main" val="1504182496"/>
                  </a:ext>
                </a:extLst>
              </a:tr>
              <a:tr h="558156">
                <a:tc>
                  <a:txBody>
                    <a:bodyPr/>
                    <a:lstStyle/>
                    <a:p>
                      <a:pPr algn="l"/>
                      <a:r>
                        <a:rPr lang="en-ZA" sz="1400" dirty="0" smtClean="0"/>
                        <a:t>GRAND TOTAL FOOD PARCELS </a:t>
                      </a:r>
                      <a:endParaRPr lang="en-ZA" sz="1400" b="1" dirty="0">
                        <a:solidFill>
                          <a:schemeClr val="tx1"/>
                        </a:solidFill>
                        <a:latin typeface="+mn-lt"/>
                        <a:cs typeface="Arial" panose="020B0604020202020204" pitchFamily="34" charset="0"/>
                      </a:endParaRPr>
                    </a:p>
                  </a:txBody>
                  <a:tcPr anchor="ctr"/>
                </a:tc>
                <a:tc>
                  <a:txBody>
                    <a:bodyPr/>
                    <a:lstStyle/>
                    <a:p>
                      <a:pPr algn="l"/>
                      <a:r>
                        <a:rPr lang="en-ZA" sz="1400" dirty="0" smtClean="0"/>
                        <a:t>903 583</a:t>
                      </a:r>
                      <a:endParaRPr lang="en-ZA" sz="1400" b="1" dirty="0">
                        <a:solidFill>
                          <a:schemeClr val="tx1"/>
                        </a:solidFill>
                        <a:latin typeface="+mn-lt"/>
                        <a:cs typeface="Arial" panose="020B0604020202020204" pitchFamily="34" charset="0"/>
                      </a:endParaRPr>
                    </a:p>
                  </a:txBody>
                  <a:tcPr anchor="ctr"/>
                </a:tc>
                <a:tc>
                  <a:txBody>
                    <a:bodyPr/>
                    <a:lstStyle/>
                    <a:p>
                      <a:pPr algn="l"/>
                      <a:r>
                        <a:rPr lang="en-ZA" sz="1400" dirty="0" smtClean="0"/>
                        <a:t>3 614 332</a:t>
                      </a:r>
                      <a:endParaRPr lang="en-ZA" sz="1400" b="1" dirty="0">
                        <a:solidFill>
                          <a:schemeClr val="tx1"/>
                        </a:solidFill>
                        <a:latin typeface="+mn-lt"/>
                        <a:cs typeface="Arial" panose="020B0604020202020204" pitchFamily="34" charset="0"/>
                      </a:endParaRPr>
                    </a:p>
                  </a:txBody>
                  <a:tcPr anchor="ctr"/>
                </a:tc>
                <a:extLst>
                  <a:ext uri="{0D108BD9-81ED-4DB2-BD59-A6C34878D82A}">
                    <a16:rowId xmlns:a16="http://schemas.microsoft.com/office/drawing/2014/main" val="3440931591"/>
                  </a:ext>
                </a:extLst>
              </a:tr>
            </a:tbl>
          </a:graphicData>
        </a:graphic>
      </p:graphicFrame>
    </p:spTree>
    <p:extLst>
      <p:ext uri="{BB962C8B-B14F-4D97-AF65-F5344CB8AC3E}">
        <p14:creationId xmlns:p14="http://schemas.microsoft.com/office/powerpoint/2010/main" val="1430142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48D0760-9750-462B-B423-54BCA12024ED}"/>
              </a:ext>
            </a:extLst>
          </p:cNvPr>
          <p:cNvSpPr>
            <a:spLocks noGrp="1"/>
          </p:cNvSpPr>
          <p:nvPr>
            <p:ph type="sldNum" sz="quarter" idx="12"/>
          </p:nvPr>
        </p:nvSpPr>
        <p:spPr/>
        <p:txBody>
          <a:bodyPr/>
          <a:lstStyle/>
          <a:p>
            <a:pPr defTabSz="557213">
              <a:defRPr/>
            </a:pPr>
            <a:fld id="{2A6C052F-D20B-4993-BE0D-5A42E46666C9}" type="slidenum">
              <a:rPr lang="en-ZA">
                <a:solidFill>
                  <a:prstClr val="black">
                    <a:tint val="75000"/>
                  </a:prstClr>
                </a:solidFill>
                <a:latin typeface="Calibri" panose="020F0502020204030204"/>
              </a:rPr>
              <a:pPr defTabSz="557213">
                <a:defRPr/>
              </a:pPr>
              <a:t>5</a:t>
            </a:fld>
            <a:endParaRPr lang="en-ZA" dirty="0">
              <a:solidFill>
                <a:prstClr val="black">
                  <a:tint val="75000"/>
                </a:prstClr>
              </a:solidFill>
              <a:latin typeface="Calibri" panose="020F0502020204030204"/>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4928598"/>
              </p:ext>
            </p:extLst>
          </p:nvPr>
        </p:nvGraphicFramePr>
        <p:xfrm>
          <a:off x="377047" y="863831"/>
          <a:ext cx="9230241" cy="2429305"/>
        </p:xfrm>
        <a:graphic>
          <a:graphicData uri="http://schemas.openxmlformats.org/drawingml/2006/table">
            <a:tbl>
              <a:tblPr firstRow="1" bandRow="1">
                <a:tableStyleId>{21E4AEA4-8DFA-4A89-87EB-49C32662AFE0}</a:tableStyleId>
              </a:tblPr>
              <a:tblGrid>
                <a:gridCol w="1967264">
                  <a:extLst>
                    <a:ext uri="{9D8B030D-6E8A-4147-A177-3AD203B41FA5}">
                      <a16:colId xmlns:a16="http://schemas.microsoft.com/office/drawing/2014/main" val="20000"/>
                    </a:ext>
                  </a:extLst>
                </a:gridCol>
                <a:gridCol w="7262977">
                  <a:extLst>
                    <a:ext uri="{9D8B030D-6E8A-4147-A177-3AD203B41FA5}">
                      <a16:colId xmlns:a16="http://schemas.microsoft.com/office/drawing/2014/main" val="20001"/>
                    </a:ext>
                  </a:extLst>
                </a:gridCol>
              </a:tblGrid>
              <a:tr h="582400">
                <a:tc>
                  <a:txBody>
                    <a:bodyPr/>
                    <a:lstStyle/>
                    <a:p>
                      <a:r>
                        <a:rPr lang="en-US" sz="1100" dirty="0" smtClean="0">
                          <a:solidFill>
                            <a:schemeClr val="tx1"/>
                          </a:solidFill>
                        </a:rPr>
                        <a:t>Issues</a:t>
                      </a:r>
                      <a:endParaRPr lang="en-ZA" sz="1100" dirty="0">
                        <a:solidFill>
                          <a:schemeClr val="tx1"/>
                        </a:solidFill>
                      </a:endParaRPr>
                    </a:p>
                  </a:txBody>
                  <a:tcPr marL="74295" marR="74295" marT="37148" marB="37148"/>
                </a:tc>
                <a:tc>
                  <a:txBody>
                    <a:bodyPr/>
                    <a:lstStyle/>
                    <a:p>
                      <a:r>
                        <a:rPr lang="en-US" sz="1100" dirty="0" smtClean="0">
                          <a:solidFill>
                            <a:schemeClr val="tx1"/>
                          </a:solidFill>
                        </a:rPr>
                        <a:t>Impact and Analysis</a:t>
                      </a:r>
                      <a:endParaRPr lang="en-ZA" sz="1100" dirty="0">
                        <a:solidFill>
                          <a:schemeClr val="tx1"/>
                        </a:solidFill>
                      </a:endParaRPr>
                    </a:p>
                  </a:txBody>
                  <a:tcPr marL="74295" marR="74295" marT="37148" marB="37148"/>
                </a:tc>
                <a:extLst>
                  <a:ext uri="{0D108BD9-81ED-4DB2-BD59-A6C34878D82A}">
                    <a16:rowId xmlns:a16="http://schemas.microsoft.com/office/drawing/2014/main" val="10000"/>
                  </a:ext>
                </a:extLst>
              </a:tr>
              <a:tr h="1846905">
                <a:tc>
                  <a:txBody>
                    <a:bodyPr/>
                    <a:lstStyle/>
                    <a:p>
                      <a:r>
                        <a:rPr lang="en-US" sz="1100" dirty="0" smtClean="0">
                          <a:solidFill>
                            <a:schemeClr val="tx1"/>
                          </a:solidFill>
                        </a:rPr>
                        <a:t>Gender Based Violence</a:t>
                      </a:r>
                      <a:endParaRPr lang="en-ZA" sz="1100" dirty="0">
                        <a:solidFill>
                          <a:schemeClr val="tx1"/>
                        </a:solidFill>
                      </a:endParaRPr>
                    </a:p>
                  </a:txBody>
                  <a:tcPr marL="74295" marR="74295" marT="37148" marB="37148"/>
                </a:tc>
                <a:tc>
                  <a:txBody>
                    <a:bodyPr/>
                    <a:lstStyle/>
                    <a:p>
                      <a:pPr marL="285750" indent="-285750">
                        <a:buFont typeface="Arial" panose="020B0604020202020204" pitchFamily="34" charset="0"/>
                        <a:buChar char="•"/>
                      </a:pPr>
                      <a:r>
                        <a:rPr lang="en-US" sz="1100" dirty="0" smtClean="0">
                          <a:solidFill>
                            <a:schemeClr val="tx1"/>
                          </a:solidFill>
                        </a:rPr>
                        <a:t>GBV related calls continued to be received during Lockdown</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solidFill>
                            <a:schemeClr val="tx1"/>
                          </a:solidFill>
                          <a:effectLst/>
                          <a:latin typeface="+mn-lt"/>
                          <a:ea typeface="Calibri" panose="020F0502020204030204" pitchFamily="34" charset="0"/>
                          <a:cs typeface="Times New Roman" panose="02020603050405020304" pitchFamily="18" charset="0"/>
                        </a:rPr>
                        <a:t>The number of calls in the GBVCC have increased during the lockdown period for various reasons including GBV and COVID-19 related issues. </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solidFill>
                            <a:schemeClr val="tx1"/>
                          </a:solidFill>
                          <a:effectLst/>
                          <a:latin typeface="+mn-lt"/>
                          <a:ea typeface="Calibri" panose="020F0502020204030204" pitchFamily="34" charset="0"/>
                          <a:cs typeface="Times New Roman" panose="02020603050405020304" pitchFamily="18" charset="0"/>
                        </a:rPr>
                        <a:t>Safety plan and referral pathways were developed </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solidFill>
                            <a:schemeClr val="tx1"/>
                          </a:solidFill>
                          <a:effectLst/>
                          <a:latin typeface="+mn-lt"/>
                          <a:ea typeface="Calibri" panose="020F0502020204030204" pitchFamily="34" charset="0"/>
                          <a:cs typeface="Times New Roman" panose="02020603050405020304" pitchFamily="18" charset="0"/>
                        </a:rPr>
                        <a:t>GBVF Safety Plan was</a:t>
                      </a:r>
                      <a:r>
                        <a:rPr lang="en-ZA" sz="1100" baseline="0" dirty="0" smtClean="0">
                          <a:solidFill>
                            <a:schemeClr val="tx1"/>
                          </a:solidFill>
                          <a:effectLst/>
                          <a:latin typeface="+mn-lt"/>
                          <a:ea typeface="Calibri" panose="020F0502020204030204" pitchFamily="34" charset="0"/>
                          <a:cs typeface="Times New Roman" panose="02020603050405020304" pitchFamily="18" charset="0"/>
                        </a:rPr>
                        <a:t> disseminated in partnership with </a:t>
                      </a:r>
                      <a:r>
                        <a:rPr lang="en-ZA" sz="1100" dirty="0" smtClean="0">
                          <a:solidFill>
                            <a:schemeClr val="tx1"/>
                          </a:solidFill>
                          <a:effectLst/>
                          <a:latin typeface="+mn-lt"/>
                          <a:ea typeface="Calibri" panose="020F0502020204030204" pitchFamily="34" charset="0"/>
                          <a:cs typeface="Times New Roman" panose="02020603050405020304" pitchFamily="18" charset="0"/>
                        </a:rPr>
                        <a:t>NGO’s</a:t>
                      </a:r>
                      <a:r>
                        <a:rPr lang="en-ZA" sz="1100" baseline="0" dirty="0" smtClean="0">
                          <a:solidFill>
                            <a:schemeClr val="tx1"/>
                          </a:solidFill>
                          <a:effectLst/>
                          <a:latin typeface="+mn-lt"/>
                          <a:ea typeface="Calibri" panose="020F0502020204030204" pitchFamily="34" charset="0"/>
                          <a:cs typeface="Times New Roman" panose="02020603050405020304" pitchFamily="18" charset="0"/>
                        </a:rPr>
                        <a:t> </a:t>
                      </a:r>
                      <a:r>
                        <a:rPr lang="en-ZA" sz="1100" dirty="0" smtClean="0">
                          <a:solidFill>
                            <a:schemeClr val="tx1"/>
                          </a:solidFill>
                          <a:effectLst/>
                          <a:latin typeface="+mn-lt"/>
                          <a:ea typeface="Calibri" panose="020F0502020204030204" pitchFamily="34" charset="0"/>
                          <a:cs typeface="Times New Roman" panose="02020603050405020304" pitchFamily="18" charset="0"/>
                        </a:rPr>
                        <a:t>to educate victims </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solidFill>
                            <a:schemeClr val="tx1"/>
                          </a:solidFill>
                          <a:effectLst/>
                          <a:latin typeface="+mn-lt"/>
                          <a:ea typeface="Calibri" panose="020F0502020204030204" pitchFamily="34" charset="0"/>
                          <a:cs typeface="Times New Roman" panose="02020603050405020304" pitchFamily="18" charset="0"/>
                        </a:rPr>
                        <a:t>Online GBV</a:t>
                      </a:r>
                      <a:r>
                        <a:rPr lang="en-US" sz="1100" baseline="0" dirty="0" smtClean="0">
                          <a:solidFill>
                            <a:schemeClr val="tx1"/>
                          </a:solidFill>
                          <a:effectLst/>
                          <a:latin typeface="+mn-lt"/>
                          <a:ea typeface="Calibri" panose="020F0502020204030204" pitchFamily="34" charset="0"/>
                          <a:cs typeface="Times New Roman" panose="02020603050405020304" pitchFamily="18" charset="0"/>
                        </a:rPr>
                        <a:t> counselling was provided through GBVCC.</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solidFill>
                            <a:schemeClr val="tx1"/>
                          </a:solidFill>
                          <a:effectLst/>
                          <a:latin typeface="+mn-lt"/>
                          <a:ea typeface="Calibri" panose="020F0502020204030204" pitchFamily="34" charset="0"/>
                          <a:cs typeface="Times New Roman" panose="02020603050405020304" pitchFamily="18" charset="0"/>
                        </a:rPr>
                        <a:t>Interim Steering Committee on GBVF handed over the Emergency Response Report</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solidFill>
                            <a:schemeClr val="tx1"/>
                          </a:solidFill>
                          <a:effectLst/>
                          <a:latin typeface="+mn-lt"/>
                          <a:ea typeface="Calibri" panose="020F0502020204030204" pitchFamily="34" charset="0"/>
                          <a:cs typeface="Times New Roman" panose="02020603050405020304" pitchFamily="18" charset="0"/>
                        </a:rPr>
                        <a:t>Rapid analysis on the impact of COVID-19 on shelters was done </a:t>
                      </a:r>
                    </a:p>
                    <a:p>
                      <a:pPr marL="285750" marR="0" lvl="0" indent="-2857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solidFill>
                            <a:schemeClr val="tx1"/>
                          </a:solidFill>
                          <a:effectLst/>
                          <a:latin typeface="+mn-lt"/>
                          <a:ea typeface="Calibri" panose="020F0502020204030204" pitchFamily="34" charset="0"/>
                          <a:cs typeface="Times New Roman" panose="02020603050405020304" pitchFamily="18" charset="0"/>
                        </a:rPr>
                        <a:t>Capacity Building on advanced trauma counselling was done</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solidFill>
                            <a:schemeClr val="tx1"/>
                          </a:solidFill>
                        </a:rPr>
                        <a:t>Admissions</a:t>
                      </a:r>
                      <a:r>
                        <a:rPr lang="en-US" sz="1100" baseline="0" dirty="0" smtClean="0">
                          <a:solidFill>
                            <a:schemeClr val="tx1"/>
                          </a:solidFill>
                        </a:rPr>
                        <a:t> in shelters were not properly facilitated due to non compliance with COVID-19 guidelines</a:t>
                      </a:r>
                      <a:endParaRPr lang="en-ZA" sz="1100" dirty="0" smtClean="0">
                        <a:solidFill>
                          <a:schemeClr val="tx1"/>
                        </a:solidFill>
                        <a:effectLst/>
                        <a:latin typeface="+mn-lt"/>
                        <a:ea typeface="Calibri" panose="020F0502020204030204" pitchFamily="34" charset="0"/>
                        <a:cs typeface="Times New Roman" panose="02020603050405020304" pitchFamily="18" charset="0"/>
                      </a:endParaRPr>
                    </a:p>
                  </a:txBody>
                  <a:tcPr marL="74295" marR="74295" marT="37148" marB="37148"/>
                </a:tc>
                <a:extLst>
                  <a:ext uri="{0D108BD9-81ED-4DB2-BD59-A6C34878D82A}">
                    <a16:rowId xmlns:a16="http://schemas.microsoft.com/office/drawing/2014/main" val="2245936140"/>
                  </a:ext>
                </a:extLst>
              </a:tr>
            </a:tbl>
          </a:graphicData>
        </a:graphic>
      </p:graphicFrame>
      <p:sp>
        <p:nvSpPr>
          <p:cNvPr id="6" name="TextBox 5"/>
          <p:cNvSpPr txBox="1"/>
          <p:nvPr/>
        </p:nvSpPr>
        <p:spPr>
          <a:xfrm>
            <a:off x="828627" y="567657"/>
            <a:ext cx="4472559" cy="317459"/>
          </a:xfrm>
          <a:prstGeom prst="rect">
            <a:avLst/>
          </a:prstGeom>
          <a:noFill/>
        </p:spPr>
        <p:txBody>
          <a:bodyPr wrap="square" rtlCol="0">
            <a:spAutoFit/>
          </a:bodyPr>
          <a:lstStyle/>
          <a:p>
            <a:r>
              <a:rPr lang="en-US" sz="1463" b="1" dirty="0"/>
              <a:t>Level 5 and 4 Impact and Analysis</a:t>
            </a:r>
            <a:endParaRPr lang="en-ZA" sz="1463" b="1" dirty="0"/>
          </a:p>
        </p:txBody>
      </p:sp>
      <p:pic>
        <p:nvPicPr>
          <p:cNvPr id="11"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042" y="27825"/>
            <a:ext cx="615289" cy="53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5510" r="53624"/>
          <a:stretch>
            <a:fillRect/>
          </a:stretch>
        </p:blipFill>
        <p:spPr bwMode="auto">
          <a:xfrm>
            <a:off x="9308577" y="44626"/>
            <a:ext cx="597423" cy="52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ounded Rectangle 4"/>
          <p:cNvSpPr txBox="1"/>
          <p:nvPr/>
        </p:nvSpPr>
        <p:spPr>
          <a:xfrm>
            <a:off x="868609" y="134878"/>
            <a:ext cx="8343625" cy="41923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5721" tIns="55721" rIns="55721" bIns="55721" spcCol="1270" anchor="ctr"/>
          <a:lstStyle/>
          <a:p>
            <a:pPr algn="ctr" defTabSz="650081">
              <a:lnSpc>
                <a:spcPct val="90000"/>
              </a:lnSpc>
              <a:spcBef>
                <a:spcPct val="0"/>
              </a:spcBef>
              <a:spcAft>
                <a:spcPct val="35000"/>
              </a:spcAft>
              <a:defRPr/>
            </a:pPr>
            <a:r>
              <a:rPr lang="en-ZA" sz="1625" b="1" dirty="0">
                <a:solidFill>
                  <a:prstClr val="black">
                    <a:hueOff val="0"/>
                    <a:satOff val="0"/>
                    <a:lumOff val="0"/>
                    <a:alphaOff val="0"/>
                  </a:prstClr>
                </a:solidFill>
                <a:cs typeface="Arial"/>
              </a:rPr>
              <a:t>3. SOCIAL IMPACT WORK STREAM REPORT </a:t>
            </a:r>
          </a:p>
        </p:txBody>
      </p:sp>
      <p:graphicFrame>
        <p:nvGraphicFramePr>
          <p:cNvPr id="9" name="Table 8"/>
          <p:cNvGraphicFramePr>
            <a:graphicFrameLocks noGrp="1"/>
          </p:cNvGraphicFramePr>
          <p:nvPr>
            <p:extLst>
              <p:ext uri="{D42A27DB-BD31-4B8C-83A1-F6EECF244321}">
                <p14:modId xmlns:p14="http://schemas.microsoft.com/office/powerpoint/2010/main" val="1511381193"/>
              </p:ext>
            </p:extLst>
          </p:nvPr>
        </p:nvGraphicFramePr>
        <p:xfrm>
          <a:off x="377047" y="3349459"/>
          <a:ext cx="3779805" cy="1792372"/>
        </p:xfrm>
        <a:graphic>
          <a:graphicData uri="http://schemas.openxmlformats.org/drawingml/2006/table">
            <a:tbl>
              <a:tblPr firstRow="1" firstCol="1" bandRow="1">
                <a:tableStyleId>{9DCAF9ED-07DC-4A11-8D7F-57B35C25682E}</a:tableStyleId>
              </a:tblPr>
              <a:tblGrid>
                <a:gridCol w="1045714">
                  <a:extLst>
                    <a:ext uri="{9D8B030D-6E8A-4147-A177-3AD203B41FA5}">
                      <a16:colId xmlns:a16="http://schemas.microsoft.com/office/drawing/2014/main" val="20000"/>
                    </a:ext>
                  </a:extLst>
                </a:gridCol>
                <a:gridCol w="732086">
                  <a:extLst>
                    <a:ext uri="{9D8B030D-6E8A-4147-A177-3AD203B41FA5}">
                      <a16:colId xmlns:a16="http://schemas.microsoft.com/office/drawing/2014/main" val="20001"/>
                    </a:ext>
                  </a:extLst>
                </a:gridCol>
                <a:gridCol w="693149">
                  <a:extLst>
                    <a:ext uri="{9D8B030D-6E8A-4147-A177-3AD203B41FA5}">
                      <a16:colId xmlns:a16="http://schemas.microsoft.com/office/drawing/2014/main" val="20002"/>
                    </a:ext>
                  </a:extLst>
                </a:gridCol>
                <a:gridCol w="734654">
                  <a:extLst>
                    <a:ext uri="{9D8B030D-6E8A-4147-A177-3AD203B41FA5}">
                      <a16:colId xmlns:a16="http://schemas.microsoft.com/office/drawing/2014/main" val="20003"/>
                    </a:ext>
                  </a:extLst>
                </a:gridCol>
                <a:gridCol w="574202">
                  <a:extLst>
                    <a:ext uri="{9D8B030D-6E8A-4147-A177-3AD203B41FA5}">
                      <a16:colId xmlns:a16="http://schemas.microsoft.com/office/drawing/2014/main" val="20004"/>
                    </a:ext>
                  </a:extLst>
                </a:gridCol>
              </a:tblGrid>
              <a:tr h="481461">
                <a:tc gridSpan="5">
                  <a:txBody>
                    <a:bodyPr/>
                    <a:lstStyle/>
                    <a:p>
                      <a:pPr marL="90170" indent="-90170" algn="ctr">
                        <a:spcAft>
                          <a:spcPts val="0"/>
                        </a:spcAft>
                      </a:pPr>
                      <a:r>
                        <a:rPr lang="en-ZA" sz="1100" dirty="0">
                          <a:solidFill>
                            <a:schemeClr val="tx1"/>
                          </a:solidFill>
                          <a:effectLst/>
                        </a:rPr>
                        <a:t>          GBV Command Centre Call Statistics Report</a:t>
                      </a:r>
                      <a:r>
                        <a:rPr lang="en-ZA" sz="1100" dirty="0" smtClean="0">
                          <a:solidFill>
                            <a:schemeClr val="tx1"/>
                          </a:solidFill>
                          <a:effectLst/>
                        </a:rPr>
                        <a:t>:</a:t>
                      </a:r>
                      <a:endParaRPr lang="en-ZA" sz="1100" dirty="0">
                        <a:solidFill>
                          <a:schemeClr val="tx1"/>
                        </a:solidFill>
                        <a:effectLst/>
                      </a:endParaRPr>
                    </a:p>
                    <a:p>
                      <a:pPr marL="90170" indent="-90170" algn="ctr">
                        <a:spcAft>
                          <a:spcPts val="0"/>
                        </a:spcAft>
                      </a:pPr>
                      <a:r>
                        <a:rPr lang="en-ZA" sz="1100" dirty="0">
                          <a:solidFill>
                            <a:schemeClr val="tx1"/>
                          </a:solidFill>
                          <a:effectLst/>
                        </a:rPr>
                        <a:t> </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marL="90170" indent="-90170" algn="ctr">
                        <a:spcAft>
                          <a:spcPts val="0"/>
                        </a:spcAft>
                      </a:pPr>
                      <a:endParaRPr lang="en-ZA" sz="1200" dirty="0">
                        <a:solidFill>
                          <a:srgbClr val="000000"/>
                        </a:solidFill>
                        <a:effectLst/>
                        <a:latin typeface="Calibri"/>
                        <a:ea typeface="Calibri"/>
                      </a:endParaRPr>
                    </a:p>
                  </a:txBody>
                  <a:tcPr marL="0" marR="0" marT="0" marB="0"/>
                </a:tc>
                <a:extLst>
                  <a:ext uri="{0D108BD9-81ED-4DB2-BD59-A6C34878D82A}">
                    <a16:rowId xmlns:a16="http://schemas.microsoft.com/office/drawing/2014/main" val="10000"/>
                  </a:ext>
                </a:extLst>
              </a:tr>
              <a:tr h="640351">
                <a:tc>
                  <a:txBody>
                    <a:bodyPr/>
                    <a:lstStyle/>
                    <a:p>
                      <a:pPr algn="ctr">
                        <a:spcAft>
                          <a:spcPts val="0"/>
                        </a:spcAft>
                      </a:pPr>
                      <a:r>
                        <a:rPr lang="en-ZA" sz="1100" dirty="0">
                          <a:solidFill>
                            <a:schemeClr val="tx1"/>
                          </a:solidFill>
                          <a:effectLst/>
                        </a:rPr>
                        <a:t>Date</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ZA" sz="1100" dirty="0">
                          <a:solidFill>
                            <a:schemeClr val="tx1"/>
                          </a:solidFill>
                          <a:effectLst/>
                        </a:rPr>
                        <a:t>Telephone Calls Received</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ZA" sz="1100" dirty="0">
                          <a:solidFill>
                            <a:schemeClr val="tx1"/>
                          </a:solidFill>
                          <a:effectLst/>
                        </a:rPr>
                        <a:t>USSD's Received</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ZA" sz="1100" dirty="0">
                          <a:solidFill>
                            <a:schemeClr val="tx1"/>
                          </a:solidFill>
                          <a:effectLst/>
                        </a:rPr>
                        <a:t>SMS’s Received</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ZA" sz="1100" dirty="0">
                          <a:solidFill>
                            <a:schemeClr val="tx1"/>
                          </a:solidFill>
                          <a:effectLst/>
                        </a:rPr>
                        <a:t>Total</a:t>
                      </a:r>
                      <a:endParaRPr lang="en-ZA" sz="1100" dirty="0">
                        <a:solidFill>
                          <a:schemeClr val="tx1"/>
                        </a:solidFill>
                        <a:effectLst/>
                        <a:latin typeface="Calibri"/>
                        <a:ea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0484">
                <a:tc>
                  <a:txBody>
                    <a:bodyPr/>
                    <a:lstStyle/>
                    <a:p>
                      <a:pPr algn="ctr">
                        <a:spcAft>
                          <a:spcPts val="0"/>
                        </a:spcAft>
                      </a:pPr>
                      <a:r>
                        <a:rPr lang="en-ZA" sz="1100" dirty="0">
                          <a:solidFill>
                            <a:schemeClr val="tx1"/>
                          </a:solidFill>
                          <a:effectLst/>
                        </a:rPr>
                        <a:t>01 - 26 March 2020</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ZA" sz="1100" dirty="0">
                          <a:solidFill>
                            <a:schemeClr val="tx1"/>
                          </a:solidFill>
                          <a:effectLst/>
                        </a:rPr>
                        <a:t>4 494</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ZA" sz="1100" dirty="0">
                          <a:solidFill>
                            <a:schemeClr val="tx1"/>
                          </a:solidFill>
                          <a:effectLst/>
                        </a:rPr>
                        <a:t>208</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ZA" sz="1100" dirty="0">
                          <a:solidFill>
                            <a:schemeClr val="tx1"/>
                          </a:solidFill>
                          <a:effectLst/>
                        </a:rPr>
                        <a:t>281</a:t>
                      </a:r>
                      <a:endParaRPr lang="en-ZA" sz="1100" dirty="0">
                        <a:solidFill>
                          <a:schemeClr val="tx1"/>
                        </a:solidFill>
                        <a:effectLst/>
                        <a:latin typeface="Calibri"/>
                        <a:ea typeface="Calibri"/>
                      </a:endParaRP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ZA" sz="1100" dirty="0">
                          <a:solidFill>
                            <a:schemeClr val="tx1"/>
                          </a:solidFill>
                          <a:effectLst/>
                        </a:rPr>
                        <a:t>4 983</a:t>
                      </a:r>
                      <a:endParaRPr lang="en-ZA" sz="1100" b="1" dirty="0">
                        <a:solidFill>
                          <a:schemeClr val="tx1"/>
                        </a:solidFill>
                        <a:effectLst/>
                        <a:latin typeface="Calibri"/>
                        <a:ea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0484">
                <a:tc>
                  <a:txBody>
                    <a:bodyPr/>
                    <a:lstStyle/>
                    <a:p>
                      <a:pPr algn="ctr">
                        <a:spcAft>
                          <a:spcPts val="0"/>
                        </a:spcAft>
                      </a:pPr>
                      <a:r>
                        <a:rPr lang="en-ZA" sz="1100" dirty="0">
                          <a:effectLst/>
                        </a:rPr>
                        <a:t>27 Mar – 30 May 2020</a:t>
                      </a:r>
                      <a:endParaRPr lang="en-ZA" sz="1100" dirty="0">
                        <a:solidFill>
                          <a:srgbClr val="000000"/>
                        </a:solidFill>
                        <a:effectLst/>
                        <a:latin typeface="Calibri"/>
                        <a:ea typeface="Calibri"/>
                      </a:endParaRPr>
                    </a:p>
                  </a:txBody>
                  <a:tcPr marL="55721" marR="55721" marT="0" marB="0" anchor="ctr">
                    <a:lnT w="12700" cap="flat" cmpd="sng" algn="ctr">
                      <a:solidFill>
                        <a:schemeClr val="tx1"/>
                      </a:solidFill>
                      <a:prstDash val="solid"/>
                      <a:round/>
                      <a:headEnd type="none" w="med" len="med"/>
                      <a:tailEnd type="none" w="med" len="med"/>
                    </a:lnT>
                  </a:tcPr>
                </a:tc>
                <a:tc>
                  <a:txBody>
                    <a:bodyPr/>
                    <a:lstStyle/>
                    <a:p>
                      <a:pPr algn="ctr">
                        <a:lnSpc>
                          <a:spcPct val="150000"/>
                        </a:lnSpc>
                        <a:spcAft>
                          <a:spcPts val="0"/>
                        </a:spcAft>
                      </a:pPr>
                      <a:r>
                        <a:rPr lang="en-ZA" sz="1100" dirty="0">
                          <a:effectLst/>
                        </a:rPr>
                        <a:t>35 487</a:t>
                      </a:r>
                      <a:endParaRPr lang="en-ZA" sz="1100" dirty="0">
                        <a:solidFill>
                          <a:srgbClr val="000000"/>
                        </a:solidFill>
                        <a:effectLst/>
                        <a:latin typeface="Calibri"/>
                        <a:ea typeface="Calibri"/>
                      </a:endParaRPr>
                    </a:p>
                  </a:txBody>
                  <a:tcPr marL="55721" marR="55721" marT="0" marB="0" anchor="ctr">
                    <a:lnT w="12700" cap="flat" cmpd="sng" algn="ctr">
                      <a:solidFill>
                        <a:schemeClr val="tx1"/>
                      </a:solidFill>
                      <a:prstDash val="solid"/>
                      <a:round/>
                      <a:headEnd type="none" w="med" len="med"/>
                      <a:tailEnd type="none" w="med" len="med"/>
                    </a:lnT>
                  </a:tcPr>
                </a:tc>
                <a:tc>
                  <a:txBody>
                    <a:bodyPr/>
                    <a:lstStyle/>
                    <a:p>
                      <a:pPr algn="ctr">
                        <a:lnSpc>
                          <a:spcPct val="150000"/>
                        </a:lnSpc>
                        <a:spcAft>
                          <a:spcPts val="0"/>
                        </a:spcAft>
                      </a:pPr>
                      <a:r>
                        <a:rPr lang="en-ZA" sz="1100" dirty="0">
                          <a:effectLst/>
                        </a:rPr>
                        <a:t>3 496</a:t>
                      </a:r>
                      <a:endParaRPr lang="en-ZA" sz="1100" dirty="0">
                        <a:solidFill>
                          <a:srgbClr val="000000"/>
                        </a:solidFill>
                        <a:effectLst/>
                        <a:latin typeface="Calibri"/>
                        <a:ea typeface="Calibri"/>
                      </a:endParaRPr>
                    </a:p>
                  </a:txBody>
                  <a:tcPr marL="55721" marR="55721" marT="0" marB="0" anchor="ctr">
                    <a:lnT w="12700" cap="flat" cmpd="sng" algn="ctr">
                      <a:solidFill>
                        <a:schemeClr val="tx1"/>
                      </a:solidFill>
                      <a:prstDash val="solid"/>
                      <a:round/>
                      <a:headEnd type="none" w="med" len="med"/>
                      <a:tailEnd type="none" w="med" len="med"/>
                    </a:lnT>
                  </a:tcPr>
                </a:tc>
                <a:tc>
                  <a:txBody>
                    <a:bodyPr/>
                    <a:lstStyle/>
                    <a:p>
                      <a:pPr algn="ctr">
                        <a:lnSpc>
                          <a:spcPct val="150000"/>
                        </a:lnSpc>
                        <a:spcAft>
                          <a:spcPts val="0"/>
                        </a:spcAft>
                      </a:pPr>
                      <a:r>
                        <a:rPr lang="en-ZA" sz="1100" dirty="0">
                          <a:effectLst/>
                        </a:rPr>
                        <a:t>1 791</a:t>
                      </a:r>
                      <a:endParaRPr lang="en-ZA" sz="1100" dirty="0">
                        <a:solidFill>
                          <a:srgbClr val="000000"/>
                        </a:solidFill>
                        <a:effectLst/>
                        <a:latin typeface="Calibri"/>
                        <a:ea typeface="Calibri"/>
                      </a:endParaRPr>
                    </a:p>
                  </a:txBody>
                  <a:tcPr marL="55721" marR="55721" marT="0" marB="0" anchor="ctr">
                    <a:lnT w="12700" cap="flat" cmpd="sng" algn="ctr">
                      <a:solidFill>
                        <a:schemeClr val="tx1"/>
                      </a:solidFill>
                      <a:prstDash val="solid"/>
                      <a:round/>
                      <a:headEnd type="none" w="med" len="med"/>
                      <a:tailEnd type="none" w="med" len="med"/>
                    </a:lnT>
                  </a:tcPr>
                </a:tc>
                <a:tc>
                  <a:txBody>
                    <a:bodyPr/>
                    <a:lstStyle/>
                    <a:p>
                      <a:pPr algn="ctr">
                        <a:lnSpc>
                          <a:spcPct val="150000"/>
                        </a:lnSpc>
                        <a:spcAft>
                          <a:spcPts val="0"/>
                        </a:spcAft>
                      </a:pPr>
                      <a:r>
                        <a:rPr lang="en-ZA" sz="1100" dirty="0">
                          <a:effectLst/>
                        </a:rPr>
                        <a:t>40 774</a:t>
                      </a:r>
                      <a:endParaRPr lang="en-ZA" sz="1100" b="1" dirty="0">
                        <a:solidFill>
                          <a:srgbClr val="000000"/>
                        </a:solidFill>
                        <a:effectLst/>
                        <a:latin typeface="Calibri"/>
                        <a:ea typeface="Calibri"/>
                      </a:endParaRP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
        <p:nvSpPr>
          <p:cNvPr id="16" name="Subtitle 2"/>
          <p:cNvSpPr txBox="1">
            <a:spLocks/>
          </p:cNvSpPr>
          <p:nvPr/>
        </p:nvSpPr>
        <p:spPr>
          <a:xfrm>
            <a:off x="4222608" y="3293136"/>
            <a:ext cx="5282028" cy="2013943"/>
          </a:xfrm>
          <a:prstGeom prst="rect">
            <a:avLst/>
          </a:prstGeom>
          <a:solidFill>
            <a:schemeClr val="accent2">
              <a:lumMod val="60000"/>
              <a:lumOff val="40000"/>
            </a:schemeClr>
          </a:solidFill>
        </p:spPr>
        <p:txBody>
          <a:bodyPr vert="horz" lIns="74295" tIns="37148" rIns="74295" bIns="37148"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6367" indent="-226367" algn="just">
              <a:lnSpc>
                <a:spcPct val="100000"/>
              </a:lnSpc>
              <a:spcBef>
                <a:spcPts val="0"/>
              </a:spcBef>
              <a:buFontTx/>
              <a:buChar char="-"/>
              <a:defRPr/>
            </a:pPr>
            <a:r>
              <a:rPr lang="en-ZA" sz="1138" dirty="0">
                <a:latin typeface="+mn-lt"/>
                <a:cs typeface="Arial" panose="020B0604020202020204" pitchFamily="34" charset="0"/>
              </a:rPr>
              <a:t>The incidences of GBV has undoubtedly increased during the lockdown period and above diagram demonstrates the recorded numbers in terms of GBVCC calls, USSDs and </a:t>
            </a:r>
            <a:r>
              <a:rPr lang="en-ZA" sz="1138" dirty="0" err="1">
                <a:latin typeface="+mn-lt"/>
                <a:cs typeface="Arial" panose="020B0604020202020204" pitchFamily="34" charset="0"/>
              </a:rPr>
              <a:t>SMSes</a:t>
            </a:r>
            <a:endParaRPr lang="en-ZA" sz="1138" dirty="0">
              <a:latin typeface="+mn-lt"/>
              <a:cs typeface="Arial" panose="020B0604020202020204" pitchFamily="34" charset="0"/>
            </a:endParaRPr>
          </a:p>
          <a:p>
            <a:pPr marL="226367" indent="-226367" algn="just">
              <a:lnSpc>
                <a:spcPct val="100000"/>
              </a:lnSpc>
              <a:spcBef>
                <a:spcPts val="0"/>
              </a:spcBef>
              <a:buFontTx/>
              <a:buChar char="-"/>
              <a:defRPr/>
            </a:pPr>
            <a:r>
              <a:rPr lang="en-ZA" sz="1138" dirty="0">
                <a:latin typeface="+mn-lt"/>
                <a:cs typeface="Arial" panose="020B0604020202020204" pitchFamily="34" charset="0"/>
              </a:rPr>
              <a:t>The GBV Command Centre received </a:t>
            </a:r>
            <a:r>
              <a:rPr lang="en-ZA" sz="1138" b="1" dirty="0">
                <a:latin typeface="+mn-lt"/>
                <a:cs typeface="Arial" panose="020B0604020202020204" pitchFamily="34" charset="0"/>
              </a:rPr>
              <a:t>4 983</a:t>
            </a:r>
            <a:r>
              <a:rPr lang="en-ZA" sz="1138" dirty="0">
                <a:latin typeface="+mn-lt"/>
                <a:cs typeface="Arial" panose="020B0604020202020204" pitchFamily="34" charset="0"/>
              </a:rPr>
              <a:t> calls for the period 01-26 March 2020 (before lockdown).</a:t>
            </a:r>
          </a:p>
          <a:p>
            <a:pPr marL="226367" indent="-226367" algn="just">
              <a:lnSpc>
                <a:spcPct val="100000"/>
              </a:lnSpc>
              <a:spcBef>
                <a:spcPts val="0"/>
              </a:spcBef>
              <a:buFontTx/>
              <a:buChar char="-"/>
              <a:defRPr/>
            </a:pPr>
            <a:r>
              <a:rPr lang="en-ZA" sz="1138" dirty="0">
                <a:latin typeface="+mn-lt"/>
                <a:cs typeface="Arial" panose="020B0604020202020204" pitchFamily="34" charset="0"/>
              </a:rPr>
              <a:t>For the period 27 March – 30 May 2020, which is during lockdown; the total calls received are </a:t>
            </a:r>
            <a:r>
              <a:rPr lang="en-ZA" sz="1138" b="1" dirty="0">
                <a:latin typeface="+mn-lt"/>
                <a:cs typeface="Arial" panose="020B0604020202020204" pitchFamily="34" charset="0"/>
              </a:rPr>
              <a:t>40 774</a:t>
            </a:r>
            <a:r>
              <a:rPr lang="en-ZA" sz="1138" dirty="0">
                <a:latin typeface="+mn-lt"/>
                <a:cs typeface="Arial" panose="020B0604020202020204" pitchFamily="34" charset="0"/>
              </a:rPr>
              <a:t>.</a:t>
            </a:r>
          </a:p>
          <a:p>
            <a:pPr marL="226367" indent="-226367" algn="just">
              <a:lnSpc>
                <a:spcPct val="100000"/>
              </a:lnSpc>
              <a:spcBef>
                <a:spcPts val="0"/>
              </a:spcBef>
              <a:buFontTx/>
              <a:buChar char="-"/>
              <a:defRPr/>
            </a:pPr>
            <a:r>
              <a:rPr lang="en-ZA" sz="1138" dirty="0">
                <a:latin typeface="+mn-lt"/>
                <a:cs typeface="Arial" panose="020B0604020202020204" pitchFamily="34" charset="0"/>
              </a:rPr>
              <a:t>The figures show the general increment of calls due to the following reasons: advertisement of the GBVCC services to the public; provision of trauma counselling, psychosocial support in relation to COVID-19; seeking information and advise on Social Relief of Distress.</a:t>
            </a:r>
          </a:p>
          <a:p>
            <a:pPr marL="226367" indent="-226367" algn="just">
              <a:lnSpc>
                <a:spcPct val="100000"/>
              </a:lnSpc>
              <a:spcBef>
                <a:spcPts val="0"/>
              </a:spcBef>
              <a:buFontTx/>
              <a:buChar char="-"/>
              <a:defRPr/>
            </a:pPr>
            <a:endParaRPr lang="en-ZA" sz="1320" dirty="0">
              <a:latin typeface="+mn-lt"/>
              <a:cs typeface="Arial" panose="020B0604020202020204" pitchFamily="34" charset="0"/>
            </a:endParaRPr>
          </a:p>
          <a:p>
            <a:pPr marL="226367" indent="-226367" algn="just">
              <a:lnSpc>
                <a:spcPct val="100000"/>
              </a:lnSpc>
              <a:spcBef>
                <a:spcPts val="0"/>
              </a:spcBef>
              <a:buFontTx/>
              <a:buChar char="-"/>
              <a:defRPr/>
            </a:pPr>
            <a:endParaRPr lang="en-ZA" sz="1320" dirty="0">
              <a:latin typeface="+mn-lt"/>
              <a:cs typeface="Arial" panose="020B0604020202020204" pitchFamily="34" charset="0"/>
            </a:endParaRPr>
          </a:p>
          <a:p>
            <a:pPr algn="just">
              <a:lnSpc>
                <a:spcPct val="100000"/>
              </a:lnSpc>
              <a:spcBef>
                <a:spcPts val="0"/>
              </a:spcBef>
              <a:defRPr/>
            </a:pPr>
            <a:endParaRPr lang="en-ZA" sz="1189" b="1" dirty="0">
              <a:latin typeface="+mn-lt"/>
              <a:cs typeface="Arial" panose="020B0604020202020204" pitchFamily="34" charset="0"/>
            </a:endParaRPr>
          </a:p>
          <a:p>
            <a:pPr marL="208960" indent="-208960" algn="just" defTabSz="278613">
              <a:lnSpc>
                <a:spcPct val="100000"/>
              </a:lnSpc>
              <a:spcBef>
                <a:spcPts val="0"/>
              </a:spcBef>
              <a:buFont typeface="Arial"/>
              <a:buChar char="•"/>
              <a:defRPr/>
            </a:pPr>
            <a:endParaRPr lang="en-ZA" sz="1189" dirty="0">
              <a:latin typeface="+mn-lt"/>
            </a:endParaRPr>
          </a:p>
        </p:txBody>
      </p:sp>
    </p:spTree>
    <p:extLst>
      <p:ext uri="{BB962C8B-B14F-4D97-AF65-F5344CB8AC3E}">
        <p14:creationId xmlns:p14="http://schemas.microsoft.com/office/powerpoint/2010/main" val="21964761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48D0760-9750-462B-B423-54BCA12024ED}"/>
              </a:ext>
            </a:extLst>
          </p:cNvPr>
          <p:cNvSpPr>
            <a:spLocks noGrp="1"/>
          </p:cNvSpPr>
          <p:nvPr>
            <p:ph type="sldNum" sz="quarter" idx="12"/>
          </p:nvPr>
        </p:nvSpPr>
        <p:spPr/>
        <p:txBody>
          <a:bodyPr/>
          <a:lstStyle/>
          <a:p>
            <a:pPr defTabSz="557213">
              <a:defRPr/>
            </a:pPr>
            <a:fld id="{2A6C052F-D20B-4993-BE0D-5A42E46666C9}" type="slidenum">
              <a:rPr lang="en-ZA">
                <a:solidFill>
                  <a:prstClr val="black">
                    <a:tint val="75000"/>
                  </a:prstClr>
                </a:solidFill>
                <a:latin typeface="Calibri" panose="020F0502020204030204"/>
              </a:rPr>
              <a:pPr defTabSz="557213">
                <a:defRPr/>
              </a:pPr>
              <a:t>6</a:t>
            </a:fld>
            <a:endParaRPr lang="en-ZA">
              <a:solidFill>
                <a:prstClr val="black">
                  <a:tint val="75000"/>
                </a:prstClr>
              </a:solidFill>
              <a:latin typeface="Calibri" panose="020F0502020204030204"/>
            </a:endParaRPr>
          </a:p>
        </p:txBody>
      </p:sp>
      <p:graphicFrame>
        <p:nvGraphicFramePr>
          <p:cNvPr id="4" name="Content Placeholder 3"/>
          <p:cNvGraphicFramePr>
            <a:graphicFrameLocks noGrp="1"/>
          </p:cNvGraphicFramePr>
          <p:nvPr>
            <p:ph idx="1"/>
            <p:extLst/>
          </p:nvPr>
        </p:nvGraphicFramePr>
        <p:xfrm>
          <a:off x="334428" y="1431727"/>
          <a:ext cx="9331708" cy="4341440"/>
        </p:xfrm>
        <a:graphic>
          <a:graphicData uri="http://schemas.openxmlformats.org/drawingml/2006/table">
            <a:tbl>
              <a:tblPr firstRow="1" bandRow="1">
                <a:tableStyleId>{21E4AEA4-8DFA-4A89-87EB-49C32662AFE0}</a:tableStyleId>
              </a:tblPr>
              <a:tblGrid>
                <a:gridCol w="1663852">
                  <a:extLst>
                    <a:ext uri="{9D8B030D-6E8A-4147-A177-3AD203B41FA5}">
                      <a16:colId xmlns:a16="http://schemas.microsoft.com/office/drawing/2014/main" val="20000"/>
                    </a:ext>
                  </a:extLst>
                </a:gridCol>
                <a:gridCol w="7667856">
                  <a:extLst>
                    <a:ext uri="{9D8B030D-6E8A-4147-A177-3AD203B41FA5}">
                      <a16:colId xmlns:a16="http://schemas.microsoft.com/office/drawing/2014/main" val="20001"/>
                    </a:ext>
                  </a:extLst>
                </a:gridCol>
              </a:tblGrid>
              <a:tr h="301308">
                <a:tc>
                  <a:txBody>
                    <a:bodyPr/>
                    <a:lstStyle/>
                    <a:p>
                      <a:r>
                        <a:rPr lang="en-US" sz="1100" dirty="0" smtClean="0">
                          <a:solidFill>
                            <a:schemeClr val="tx1"/>
                          </a:solidFill>
                        </a:rPr>
                        <a:t>Issues</a:t>
                      </a:r>
                      <a:endParaRPr lang="en-ZA" sz="1100" dirty="0">
                        <a:solidFill>
                          <a:schemeClr val="tx1"/>
                        </a:solidFill>
                      </a:endParaRPr>
                    </a:p>
                  </a:txBody>
                  <a:tcPr marL="74295" marR="74295" marT="37148" marB="37148"/>
                </a:tc>
                <a:tc>
                  <a:txBody>
                    <a:bodyPr/>
                    <a:lstStyle/>
                    <a:p>
                      <a:r>
                        <a:rPr lang="en-US" sz="1100" dirty="0" smtClean="0">
                          <a:solidFill>
                            <a:schemeClr val="tx1"/>
                          </a:solidFill>
                        </a:rPr>
                        <a:t>Impact and Analysis</a:t>
                      </a:r>
                      <a:endParaRPr lang="en-ZA" sz="1100" dirty="0">
                        <a:solidFill>
                          <a:schemeClr val="tx1"/>
                        </a:solidFill>
                      </a:endParaRPr>
                    </a:p>
                  </a:txBody>
                  <a:tcPr marL="74295" marR="74295" marT="37148" marB="37148"/>
                </a:tc>
                <a:extLst>
                  <a:ext uri="{0D108BD9-81ED-4DB2-BD59-A6C34878D82A}">
                    <a16:rowId xmlns:a16="http://schemas.microsoft.com/office/drawing/2014/main" val="10000"/>
                  </a:ext>
                </a:extLst>
              </a:tr>
              <a:tr h="1464572">
                <a:tc>
                  <a:txBody>
                    <a:bodyPr/>
                    <a:lstStyle/>
                    <a:p>
                      <a:r>
                        <a:rPr lang="en-US" sz="1100" dirty="0" smtClean="0">
                          <a:solidFill>
                            <a:schemeClr val="tx1"/>
                          </a:solidFill>
                        </a:rPr>
                        <a:t>Homelessness</a:t>
                      </a:r>
                      <a:endParaRPr lang="en-ZA" sz="1100" dirty="0">
                        <a:solidFill>
                          <a:schemeClr val="tx1"/>
                        </a:solidFill>
                      </a:endParaRPr>
                    </a:p>
                  </a:txBody>
                  <a:tcPr marL="74295" marR="74295" marT="37148" marB="37148"/>
                </a:tc>
                <a:tc>
                  <a:txBody>
                    <a:bodyPr/>
                    <a:lstStyle/>
                    <a:p>
                      <a:pPr marL="285750" indent="-285750">
                        <a:buFont typeface="Arial" panose="020B0604020202020204" pitchFamily="34" charset="0"/>
                        <a:buChar char="•"/>
                      </a:pPr>
                      <a:r>
                        <a:rPr lang="en-US" sz="1100" dirty="0" smtClean="0">
                          <a:solidFill>
                            <a:schemeClr val="tx1"/>
                          </a:solidFill>
                        </a:rPr>
                        <a:t>Demand for sheltering to protect</a:t>
                      </a:r>
                      <a:r>
                        <a:rPr lang="en-US" sz="1100" baseline="0" dirty="0" smtClean="0">
                          <a:solidFill>
                            <a:schemeClr val="tx1"/>
                          </a:solidFill>
                        </a:rPr>
                        <a:t> homeless persons from contracting and  spreading of COVID-19.</a:t>
                      </a:r>
                    </a:p>
                    <a:p>
                      <a:pPr marL="285750" indent="-285750">
                        <a:buFont typeface="Arial" panose="020B0604020202020204" pitchFamily="34" charset="0"/>
                        <a:buChar char="•"/>
                      </a:pPr>
                      <a:r>
                        <a:rPr lang="en-US" sz="1100" baseline="0" dirty="0" smtClean="0">
                          <a:solidFill>
                            <a:schemeClr val="tx1"/>
                          </a:solidFill>
                        </a:rPr>
                        <a:t>193 shelters were opened for the homeless reaching 14 000, however,  due to self discharge and some shelters closing down, current numbers stands at 11 851</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solidFill>
                            <a:schemeClr val="tx1"/>
                          </a:solidFill>
                        </a:rPr>
                        <a:t>This process revealed policy  gaps around homelessness.</a:t>
                      </a:r>
                      <a:r>
                        <a:rPr lang="en-US" sz="1100" dirty="0" smtClean="0">
                          <a:solidFill>
                            <a:schemeClr val="tx1"/>
                          </a:solidFill>
                        </a:rPr>
                        <a:t>  Roles and responsibilities across different</a:t>
                      </a:r>
                      <a:r>
                        <a:rPr lang="en-US" sz="1100" baseline="0" dirty="0" smtClean="0">
                          <a:solidFill>
                            <a:schemeClr val="tx1"/>
                          </a:solidFill>
                        </a:rPr>
                        <a:t> departments </a:t>
                      </a:r>
                      <a:r>
                        <a:rPr lang="en-US" sz="1100" dirty="0" smtClean="0">
                          <a:solidFill>
                            <a:schemeClr val="tx1"/>
                          </a:solidFill>
                        </a:rPr>
                        <a:t>not clear around</a:t>
                      </a:r>
                      <a:r>
                        <a:rPr lang="en-US" sz="1100" baseline="0" dirty="0" smtClean="0">
                          <a:solidFill>
                            <a:schemeClr val="tx1"/>
                          </a:solidFill>
                        </a:rPr>
                        <a:t> the management of homelessness</a:t>
                      </a:r>
                    </a:p>
                    <a:p>
                      <a:pPr marL="285750" indent="-285750" algn="l">
                        <a:buFont typeface="Arial" panose="020B0604020202020204" pitchFamily="34" charset="0"/>
                        <a:buChar char="•"/>
                      </a:pPr>
                      <a:r>
                        <a:rPr lang="en-ZA" sz="1100" dirty="0" smtClean="0"/>
                        <a:t>Guidelines for shelters of homeless persons were</a:t>
                      </a:r>
                      <a:r>
                        <a:rPr lang="en-ZA" sz="1100" baseline="0" dirty="0" smtClean="0"/>
                        <a:t> developed.</a:t>
                      </a:r>
                    </a:p>
                    <a:p>
                      <a:pPr marL="285750" indent="-285750">
                        <a:buFont typeface="Arial" panose="020B0604020202020204" pitchFamily="34" charset="0"/>
                        <a:buChar char="•"/>
                      </a:pPr>
                      <a:r>
                        <a:rPr lang="en-US" sz="1100" dirty="0" smtClean="0"/>
                        <a:t>Services provided includes psychosocial support, food, accommodation, PPEs, dignity packs, and screening and assessment.</a:t>
                      </a:r>
                      <a:r>
                        <a:rPr lang="en-US" sz="1100" dirty="0" smtClean="0">
                          <a:solidFill>
                            <a:schemeClr val="tx1"/>
                          </a:solidFill>
                        </a:rPr>
                        <a:t> </a:t>
                      </a:r>
                    </a:p>
                    <a:p>
                      <a:pPr marL="285750" indent="-285750">
                        <a:buFont typeface="Arial" panose="020B0604020202020204" pitchFamily="34" charset="0"/>
                        <a:buChar char="•"/>
                      </a:pPr>
                      <a:r>
                        <a:rPr lang="en-US" sz="1100" dirty="0" smtClean="0">
                          <a:solidFill>
                            <a:schemeClr val="tx1"/>
                          </a:solidFill>
                        </a:rPr>
                        <a:t>Inadequate resources (R50million</a:t>
                      </a:r>
                      <a:r>
                        <a:rPr lang="en-US" sz="1100" baseline="0" dirty="0" smtClean="0">
                          <a:solidFill>
                            <a:schemeClr val="tx1"/>
                          </a:solidFill>
                        </a:rPr>
                        <a:t> exhausted from the Social Relief Disaster Fund)</a:t>
                      </a:r>
                      <a:endParaRPr lang="en-ZA" sz="1100" dirty="0">
                        <a:solidFill>
                          <a:schemeClr val="tx1"/>
                        </a:solidFill>
                      </a:endParaRPr>
                    </a:p>
                  </a:txBody>
                  <a:tcPr marL="74295" marR="74295" marT="37148" marB="37148"/>
                </a:tc>
                <a:extLst>
                  <a:ext uri="{0D108BD9-81ED-4DB2-BD59-A6C34878D82A}">
                    <a16:rowId xmlns:a16="http://schemas.microsoft.com/office/drawing/2014/main" val="10001"/>
                  </a:ext>
                </a:extLst>
              </a:tr>
              <a:tr h="1114425">
                <a:tc>
                  <a:txBody>
                    <a:bodyPr/>
                    <a:lstStyle/>
                    <a:p>
                      <a:r>
                        <a:rPr lang="en-US" sz="1100" dirty="0" smtClean="0">
                          <a:solidFill>
                            <a:schemeClr val="tx1"/>
                          </a:solidFill>
                        </a:rPr>
                        <a:t>Older Persons</a:t>
                      </a:r>
                      <a:endParaRPr lang="en-ZA" sz="1100" dirty="0">
                        <a:solidFill>
                          <a:schemeClr val="tx1"/>
                        </a:solidFill>
                      </a:endParaRPr>
                    </a:p>
                  </a:txBody>
                  <a:tcPr marL="74295" marR="74295" marT="37148" marB="37148"/>
                </a:tc>
                <a:tc>
                  <a:txBody>
                    <a:bodyPr/>
                    <a:lstStyle/>
                    <a:p>
                      <a:pPr marL="285750" indent="-285750">
                        <a:buFont typeface="Arial" panose="020B0604020202020204" pitchFamily="34" charset="0"/>
                        <a:buChar char="•"/>
                      </a:pPr>
                      <a:r>
                        <a:rPr lang="en-ZA" sz="1100" dirty="0" smtClean="0">
                          <a:solidFill>
                            <a:schemeClr val="tx1"/>
                          </a:solidFill>
                        </a:rPr>
                        <a:t>Community based activities and active ageing programmes</a:t>
                      </a:r>
                      <a:r>
                        <a:rPr lang="en-ZA" sz="1100" baseline="0" dirty="0" smtClean="0">
                          <a:solidFill>
                            <a:schemeClr val="tx1"/>
                          </a:solidFill>
                        </a:rPr>
                        <a:t> suspended </a:t>
                      </a:r>
                    </a:p>
                    <a:p>
                      <a:pPr marL="285750" indent="-285750">
                        <a:buFont typeface="Arial" panose="020B0604020202020204" pitchFamily="34" charset="0"/>
                        <a:buChar char="•"/>
                      </a:pPr>
                      <a:r>
                        <a:rPr lang="en-ZA" sz="1100" dirty="0" smtClean="0">
                          <a:solidFill>
                            <a:schemeClr val="tx1"/>
                          </a:solidFill>
                        </a:rPr>
                        <a:t>Lack of contact with families leading to loneliness</a:t>
                      </a:r>
                    </a:p>
                    <a:p>
                      <a:pPr marL="285750" indent="-285750">
                        <a:buFont typeface="Arial" panose="020B0604020202020204" pitchFamily="34" charset="0"/>
                        <a:buChar char="•"/>
                      </a:pPr>
                      <a:r>
                        <a:rPr lang="en-ZA" sz="1100" dirty="0" smtClean="0">
                          <a:solidFill>
                            <a:schemeClr val="tx1"/>
                          </a:solidFill>
                        </a:rPr>
                        <a:t>Vulnerability and weak immune system makes</a:t>
                      </a:r>
                      <a:r>
                        <a:rPr lang="en-ZA" sz="1100" baseline="0" dirty="0" smtClean="0">
                          <a:solidFill>
                            <a:schemeClr val="tx1"/>
                          </a:solidFill>
                        </a:rPr>
                        <a:t> them susceptible to infections. </a:t>
                      </a:r>
                    </a:p>
                    <a:p>
                      <a:pPr marL="285750" indent="-285750">
                        <a:buFont typeface="Arial" panose="020B0604020202020204" pitchFamily="34" charset="0"/>
                        <a:buChar char="•"/>
                      </a:pPr>
                      <a:r>
                        <a:rPr lang="en-ZA" sz="1100" baseline="0" dirty="0" smtClean="0">
                          <a:solidFill>
                            <a:schemeClr val="tx1"/>
                          </a:solidFill>
                        </a:rPr>
                        <a:t>199 Health workers that are in the old age home were trained on COVID-19 and PPEs procured for all old age homes  </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aseline="0" dirty="0" smtClean="0">
                          <a:solidFill>
                            <a:schemeClr val="tx1"/>
                          </a:solidFill>
                        </a:rPr>
                        <a:t>Re-prioritisation of older Staggering of payment dates to deal with l</a:t>
                      </a:r>
                      <a:r>
                        <a:rPr lang="en-ZA" sz="1100" dirty="0" smtClean="0">
                          <a:solidFill>
                            <a:schemeClr val="tx1"/>
                          </a:solidFill>
                        </a:rPr>
                        <a:t>ong queues</a:t>
                      </a:r>
                      <a:r>
                        <a:rPr lang="en-ZA" sz="1100" baseline="0" dirty="0" smtClean="0">
                          <a:solidFill>
                            <a:schemeClr val="tx1"/>
                          </a:solidFill>
                        </a:rPr>
                        <a:t> that compromised social distancing. </a:t>
                      </a:r>
                      <a:endParaRPr lang="en-ZA" sz="1100" dirty="0" smtClean="0">
                        <a:solidFill>
                          <a:schemeClr val="tx1"/>
                        </a:solidFill>
                      </a:endParaRPr>
                    </a:p>
                    <a:p>
                      <a:pPr marL="285750" indent="-285750">
                        <a:buFont typeface="Arial" panose="020B0604020202020204" pitchFamily="34" charset="0"/>
                        <a:buChar char="•"/>
                      </a:pPr>
                      <a:r>
                        <a:rPr lang="en-ZA" sz="1100" baseline="0" dirty="0" smtClean="0">
                          <a:solidFill>
                            <a:schemeClr val="tx1"/>
                          </a:solidFill>
                        </a:rPr>
                        <a:t>Geo mapping of old age homes, </a:t>
                      </a:r>
                      <a:r>
                        <a:rPr lang="en-US" sz="1100" baseline="0" dirty="0" smtClean="0">
                          <a:solidFill>
                            <a:schemeClr val="tx1"/>
                          </a:solidFill>
                        </a:rPr>
                        <a:t>417 old age homes across all provinces. </a:t>
                      </a:r>
                      <a:endParaRPr lang="en-ZA" sz="1100" dirty="0" smtClean="0">
                        <a:solidFill>
                          <a:schemeClr val="tx1"/>
                        </a:solidFill>
                      </a:endParaRPr>
                    </a:p>
                  </a:txBody>
                  <a:tcPr marL="74295" marR="74295" marT="37148" marB="37148"/>
                </a:tc>
                <a:extLst>
                  <a:ext uri="{0D108BD9-81ED-4DB2-BD59-A6C34878D82A}">
                    <a16:rowId xmlns:a16="http://schemas.microsoft.com/office/drawing/2014/main" val="10002"/>
                  </a:ext>
                </a:extLst>
              </a:tr>
              <a:tr h="1461135">
                <a:tc>
                  <a:txBody>
                    <a:bodyPr/>
                    <a:lstStyle/>
                    <a:p>
                      <a:r>
                        <a:rPr lang="en-US" sz="1100" dirty="0" smtClean="0">
                          <a:solidFill>
                            <a:schemeClr val="tx1"/>
                          </a:solidFill>
                        </a:rPr>
                        <a:t>Institutions and Facilities (Old age homes, Drop in </a:t>
                      </a:r>
                      <a:r>
                        <a:rPr lang="en-US" sz="1100" dirty="0" err="1" smtClean="0">
                          <a:solidFill>
                            <a:schemeClr val="tx1"/>
                          </a:solidFill>
                        </a:rPr>
                        <a:t>Centres</a:t>
                      </a:r>
                      <a:r>
                        <a:rPr lang="en-US" sz="1100" dirty="0" smtClean="0">
                          <a:solidFill>
                            <a:schemeClr val="tx1"/>
                          </a:solidFill>
                        </a:rPr>
                        <a:t>,</a:t>
                      </a:r>
                      <a:r>
                        <a:rPr lang="en-US" sz="1100" baseline="0" dirty="0" smtClean="0">
                          <a:solidFill>
                            <a:schemeClr val="tx1"/>
                          </a:solidFill>
                        </a:rPr>
                        <a:t> </a:t>
                      </a:r>
                      <a:r>
                        <a:rPr lang="en-US" sz="1100" dirty="0" smtClean="0">
                          <a:solidFill>
                            <a:schemeClr val="tx1"/>
                          </a:solidFill>
                        </a:rPr>
                        <a:t>CYCCs,</a:t>
                      </a:r>
                      <a:r>
                        <a:rPr lang="en-US" sz="1100" baseline="0" dirty="0" smtClean="0">
                          <a:solidFill>
                            <a:schemeClr val="tx1"/>
                          </a:solidFill>
                        </a:rPr>
                        <a:t> Treatment </a:t>
                      </a:r>
                      <a:r>
                        <a:rPr lang="en-US" sz="1100" baseline="0" dirty="0" err="1" smtClean="0">
                          <a:solidFill>
                            <a:schemeClr val="tx1"/>
                          </a:solidFill>
                        </a:rPr>
                        <a:t>centres</a:t>
                      </a:r>
                      <a:r>
                        <a:rPr lang="en-US" sz="1100" baseline="0" dirty="0" smtClean="0">
                          <a:solidFill>
                            <a:schemeClr val="tx1"/>
                          </a:solidFill>
                        </a:rPr>
                        <a:t>, GBV Shelters, facilities for persons with disabilities, CNDCs)</a:t>
                      </a:r>
                      <a:endParaRPr lang="en-ZA" sz="1100" dirty="0">
                        <a:solidFill>
                          <a:schemeClr val="tx1"/>
                        </a:solidFill>
                      </a:endParaRPr>
                    </a:p>
                  </a:txBody>
                  <a:tcPr marL="74295" marR="74295" marT="37148" marB="37148"/>
                </a:tc>
                <a:tc>
                  <a:txBody>
                    <a:bodyPr/>
                    <a:lstStyle/>
                    <a:p>
                      <a:pPr marL="285750" indent="-285750">
                        <a:buFont typeface="Arial" panose="020B0604020202020204" pitchFamily="34" charset="0"/>
                        <a:buChar char="•"/>
                      </a:pPr>
                      <a:r>
                        <a:rPr lang="en-US" sz="1100" dirty="0" smtClean="0">
                          <a:solidFill>
                            <a:schemeClr val="tx1"/>
                          </a:solidFill>
                        </a:rPr>
                        <a:t>Closure of partial care facilities</a:t>
                      </a:r>
                      <a:r>
                        <a:rPr lang="en-US" sz="1100" baseline="0" dirty="0" smtClean="0">
                          <a:solidFill>
                            <a:schemeClr val="tx1"/>
                          </a:solidFill>
                        </a:rPr>
                        <a:t> and drop in centres limiting provision of broader child protection services (meals, school work and play)</a:t>
                      </a:r>
                    </a:p>
                    <a:p>
                      <a:pPr marL="285750" indent="-285750">
                        <a:buFont typeface="Arial" panose="020B0604020202020204" pitchFamily="34" charset="0"/>
                        <a:buChar char="•"/>
                      </a:pPr>
                      <a:r>
                        <a:rPr lang="en-US" sz="1100" baseline="0" dirty="0" smtClean="0">
                          <a:solidFill>
                            <a:schemeClr val="tx1"/>
                          </a:solidFill>
                        </a:rPr>
                        <a:t>Prohibition of visits and release.</a:t>
                      </a:r>
                    </a:p>
                    <a:p>
                      <a:pPr marL="285750" indent="-285750">
                        <a:buFont typeface="Arial" panose="020B0604020202020204" pitchFamily="34" charset="0"/>
                        <a:buChar char="•"/>
                      </a:pPr>
                      <a:r>
                        <a:rPr lang="en-US" sz="1100" baseline="0" dirty="0" smtClean="0">
                          <a:solidFill>
                            <a:schemeClr val="tx1"/>
                          </a:solidFill>
                        </a:rPr>
                        <a:t>Closure of Community Nutrition Development Centres to provide cooked meals. </a:t>
                      </a:r>
                    </a:p>
                    <a:p>
                      <a:pPr marL="285750" indent="-285750">
                        <a:buFont typeface="Arial" panose="020B0604020202020204" pitchFamily="34" charset="0"/>
                        <a:buChar char="•"/>
                      </a:pPr>
                      <a:r>
                        <a:rPr lang="en-US" sz="1100" dirty="0" smtClean="0">
                          <a:solidFill>
                            <a:schemeClr val="tx1"/>
                          </a:solidFill>
                        </a:rPr>
                        <a:t>Review and</a:t>
                      </a:r>
                      <a:r>
                        <a:rPr lang="en-US" sz="1100" baseline="0" dirty="0" smtClean="0">
                          <a:solidFill>
                            <a:schemeClr val="tx1"/>
                          </a:solidFill>
                        </a:rPr>
                        <a:t> rel</a:t>
                      </a:r>
                      <a:r>
                        <a:rPr lang="en-US" sz="1100" dirty="0" smtClean="0">
                          <a:solidFill>
                            <a:schemeClr val="tx1"/>
                          </a:solidFill>
                        </a:rPr>
                        <a:t>axation of Regulations, as well as Directions.</a:t>
                      </a:r>
                    </a:p>
                    <a:p>
                      <a:pPr marL="285750" indent="-285750">
                        <a:buFont typeface="Arial" panose="020B0604020202020204" pitchFamily="34" charset="0"/>
                        <a:buChar char="•"/>
                      </a:pPr>
                      <a:r>
                        <a:rPr lang="en-US" sz="1100" dirty="0" smtClean="0">
                          <a:solidFill>
                            <a:schemeClr val="tx1"/>
                          </a:solidFill>
                        </a:rPr>
                        <a:t>Training of medical staff in DSD</a:t>
                      </a:r>
                      <a:r>
                        <a:rPr lang="en-US" sz="1100" baseline="0" dirty="0" smtClean="0">
                          <a:solidFill>
                            <a:schemeClr val="tx1"/>
                          </a:solidFill>
                        </a:rPr>
                        <a:t> facilities to comply with COVID-19 guidelines.</a:t>
                      </a:r>
                    </a:p>
                    <a:p>
                      <a:pPr marL="285750" indent="-285750">
                        <a:buFont typeface="Arial" panose="020B0604020202020204" pitchFamily="34" charset="0"/>
                        <a:buChar char="•"/>
                      </a:pPr>
                      <a:r>
                        <a:rPr lang="en-US" sz="1100" baseline="0" dirty="0" smtClean="0">
                          <a:solidFill>
                            <a:schemeClr val="tx1"/>
                          </a:solidFill>
                        </a:rPr>
                        <a:t>Food provided through knock and drop.</a:t>
                      </a:r>
                      <a:endParaRPr lang="en-ZA" sz="1100" dirty="0" smtClean="0">
                        <a:solidFill>
                          <a:schemeClr val="tx1"/>
                        </a:solidFill>
                      </a:endParaRP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solidFill>
                            <a:schemeClr val="tx1"/>
                          </a:solidFill>
                        </a:rPr>
                        <a:t>Disruptions by those who wanted to be released.</a:t>
                      </a:r>
                      <a:endParaRPr lang="en-ZA" sz="1100" dirty="0">
                        <a:solidFill>
                          <a:schemeClr val="tx1"/>
                        </a:solidFill>
                      </a:endParaRPr>
                    </a:p>
                  </a:txBody>
                  <a:tcPr marL="74295" marR="74295" marT="37148" marB="37148"/>
                </a:tc>
                <a:extLst>
                  <a:ext uri="{0D108BD9-81ED-4DB2-BD59-A6C34878D82A}">
                    <a16:rowId xmlns:a16="http://schemas.microsoft.com/office/drawing/2014/main" val="30485307"/>
                  </a:ext>
                </a:extLst>
              </a:tr>
            </a:tbl>
          </a:graphicData>
        </a:graphic>
      </p:graphicFrame>
      <p:sp>
        <p:nvSpPr>
          <p:cNvPr id="6" name="TextBox 5"/>
          <p:cNvSpPr txBox="1"/>
          <p:nvPr/>
        </p:nvSpPr>
        <p:spPr>
          <a:xfrm>
            <a:off x="828470" y="1187774"/>
            <a:ext cx="4472559" cy="317459"/>
          </a:xfrm>
          <a:prstGeom prst="rect">
            <a:avLst/>
          </a:prstGeom>
          <a:noFill/>
        </p:spPr>
        <p:txBody>
          <a:bodyPr wrap="square" rtlCol="0">
            <a:spAutoFit/>
          </a:bodyPr>
          <a:lstStyle/>
          <a:p>
            <a:r>
              <a:rPr lang="en-US" sz="1463" b="1" dirty="0"/>
              <a:t>Level 5 and 4 Impact and Analysis</a:t>
            </a:r>
            <a:endParaRPr lang="en-ZA" sz="1463" b="1" dirty="0"/>
          </a:p>
        </p:txBody>
      </p:sp>
      <p:pic>
        <p:nvPicPr>
          <p:cNvPr id="11"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46" y="722609"/>
            <a:ext cx="615289" cy="53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5510" r="53624"/>
          <a:stretch>
            <a:fillRect/>
          </a:stretch>
        </p:blipFill>
        <p:spPr bwMode="auto">
          <a:xfrm>
            <a:off x="9212234" y="669510"/>
            <a:ext cx="597423" cy="52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ounded Rectangle 4"/>
          <p:cNvSpPr txBox="1"/>
          <p:nvPr/>
        </p:nvSpPr>
        <p:spPr>
          <a:xfrm>
            <a:off x="828470" y="758160"/>
            <a:ext cx="8343625" cy="41923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5721" tIns="55721" rIns="55721" bIns="55721" spcCol="1270" anchor="ctr"/>
          <a:lstStyle/>
          <a:p>
            <a:pPr algn="ctr" defTabSz="650081">
              <a:lnSpc>
                <a:spcPct val="90000"/>
              </a:lnSpc>
              <a:spcBef>
                <a:spcPct val="0"/>
              </a:spcBef>
              <a:spcAft>
                <a:spcPct val="35000"/>
              </a:spcAft>
              <a:defRPr/>
            </a:pPr>
            <a:r>
              <a:rPr lang="en-ZA" sz="1625" b="1" dirty="0">
                <a:solidFill>
                  <a:prstClr val="black">
                    <a:hueOff val="0"/>
                    <a:satOff val="0"/>
                    <a:lumOff val="0"/>
                    <a:alphaOff val="0"/>
                  </a:prstClr>
                </a:solidFill>
                <a:cs typeface="Arial"/>
              </a:rPr>
              <a:t>3. SOCIAL IMPACT WORK STREAM REPORT </a:t>
            </a:r>
          </a:p>
        </p:txBody>
      </p:sp>
    </p:spTree>
    <p:extLst>
      <p:ext uri="{BB962C8B-B14F-4D97-AF65-F5344CB8AC3E}">
        <p14:creationId xmlns:p14="http://schemas.microsoft.com/office/powerpoint/2010/main" val="16217937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48D0760-9750-462B-B423-54BCA12024ED}"/>
              </a:ext>
            </a:extLst>
          </p:cNvPr>
          <p:cNvSpPr>
            <a:spLocks noGrp="1"/>
          </p:cNvSpPr>
          <p:nvPr>
            <p:ph type="sldNum" sz="quarter" idx="12"/>
          </p:nvPr>
        </p:nvSpPr>
        <p:spPr/>
        <p:txBody>
          <a:bodyPr/>
          <a:lstStyle/>
          <a:p>
            <a:pPr defTabSz="557213">
              <a:defRPr/>
            </a:pPr>
            <a:fld id="{2A6C052F-D20B-4993-BE0D-5A42E46666C9}" type="slidenum">
              <a:rPr lang="en-ZA">
                <a:solidFill>
                  <a:prstClr val="black">
                    <a:tint val="75000"/>
                  </a:prstClr>
                </a:solidFill>
                <a:latin typeface="Calibri" panose="020F0502020204030204"/>
              </a:rPr>
              <a:pPr defTabSz="557213">
                <a:defRPr/>
              </a:pPr>
              <a:t>7</a:t>
            </a:fld>
            <a:endParaRPr lang="en-ZA">
              <a:solidFill>
                <a:prstClr val="black">
                  <a:tint val="75000"/>
                </a:prstClr>
              </a:solidFill>
              <a:latin typeface="Calibri" panose="020F0502020204030204"/>
            </a:endParaRPr>
          </a:p>
        </p:txBody>
      </p:sp>
      <p:graphicFrame>
        <p:nvGraphicFramePr>
          <p:cNvPr id="4" name="Content Placeholder 3"/>
          <p:cNvGraphicFramePr>
            <a:graphicFrameLocks noGrp="1"/>
          </p:cNvGraphicFramePr>
          <p:nvPr>
            <p:ph idx="1"/>
            <p:extLst/>
          </p:nvPr>
        </p:nvGraphicFramePr>
        <p:xfrm>
          <a:off x="301024" y="1557582"/>
          <a:ext cx="9197207" cy="2183448"/>
        </p:xfrm>
        <a:graphic>
          <a:graphicData uri="http://schemas.openxmlformats.org/drawingml/2006/table">
            <a:tbl>
              <a:tblPr firstRow="1" bandRow="1">
                <a:tableStyleId>{21E4AEA4-8DFA-4A89-87EB-49C32662AFE0}</a:tableStyleId>
              </a:tblPr>
              <a:tblGrid>
                <a:gridCol w="1990174">
                  <a:extLst>
                    <a:ext uri="{9D8B030D-6E8A-4147-A177-3AD203B41FA5}">
                      <a16:colId xmlns:a16="http://schemas.microsoft.com/office/drawing/2014/main" val="20000"/>
                    </a:ext>
                  </a:extLst>
                </a:gridCol>
                <a:gridCol w="7207033">
                  <a:extLst>
                    <a:ext uri="{9D8B030D-6E8A-4147-A177-3AD203B41FA5}">
                      <a16:colId xmlns:a16="http://schemas.microsoft.com/office/drawing/2014/main" val="20001"/>
                    </a:ext>
                  </a:extLst>
                </a:gridCol>
              </a:tblGrid>
              <a:tr h="301308">
                <a:tc>
                  <a:txBody>
                    <a:bodyPr/>
                    <a:lstStyle/>
                    <a:p>
                      <a:r>
                        <a:rPr lang="en-US" sz="1100" dirty="0" smtClean="0">
                          <a:solidFill>
                            <a:schemeClr val="tx1"/>
                          </a:solidFill>
                        </a:rPr>
                        <a:t>Issues</a:t>
                      </a:r>
                      <a:endParaRPr lang="en-ZA" sz="1100" dirty="0">
                        <a:solidFill>
                          <a:schemeClr val="tx1"/>
                        </a:solidFill>
                      </a:endParaRPr>
                    </a:p>
                  </a:txBody>
                  <a:tcPr marL="74295" marR="74295" marT="37148" marB="37148"/>
                </a:tc>
                <a:tc>
                  <a:txBody>
                    <a:bodyPr/>
                    <a:lstStyle/>
                    <a:p>
                      <a:r>
                        <a:rPr lang="en-US" sz="1100" dirty="0" smtClean="0">
                          <a:solidFill>
                            <a:schemeClr val="tx1"/>
                          </a:solidFill>
                        </a:rPr>
                        <a:t>Impact and</a:t>
                      </a:r>
                      <a:r>
                        <a:rPr lang="en-US" sz="1100" baseline="0" dirty="0" smtClean="0">
                          <a:solidFill>
                            <a:schemeClr val="tx1"/>
                          </a:solidFill>
                        </a:rPr>
                        <a:t> Analysis</a:t>
                      </a:r>
                      <a:endParaRPr lang="en-ZA" sz="1100" dirty="0">
                        <a:solidFill>
                          <a:schemeClr val="tx1"/>
                        </a:solidFill>
                      </a:endParaRPr>
                    </a:p>
                  </a:txBody>
                  <a:tcPr marL="74295" marR="74295" marT="37148" marB="37148"/>
                </a:tc>
                <a:extLst>
                  <a:ext uri="{0D108BD9-81ED-4DB2-BD59-A6C34878D82A}">
                    <a16:rowId xmlns:a16="http://schemas.microsoft.com/office/drawing/2014/main" val="10000"/>
                  </a:ext>
                </a:extLst>
              </a:tr>
              <a:tr h="941070">
                <a:tc>
                  <a:txBody>
                    <a:bodyPr/>
                    <a:lstStyle/>
                    <a:p>
                      <a:r>
                        <a:rPr lang="en-US" sz="1100" dirty="0" smtClean="0">
                          <a:solidFill>
                            <a:schemeClr val="tx1"/>
                          </a:solidFill>
                        </a:rPr>
                        <a:t>Disability Rights Mainstreaming</a:t>
                      </a:r>
                      <a:endParaRPr lang="en-ZA" sz="1100" dirty="0">
                        <a:solidFill>
                          <a:schemeClr val="tx1"/>
                        </a:solidFill>
                      </a:endParaRPr>
                    </a:p>
                  </a:txBody>
                  <a:tcPr marL="74295" marR="74295" marT="37148" marB="37148"/>
                </a:tc>
                <a:tc>
                  <a:txBody>
                    <a:bodyPr/>
                    <a:lstStyle/>
                    <a:p>
                      <a:pPr marL="285750" indent="-285750">
                        <a:buFont typeface="Arial" panose="020B0604020202020204" pitchFamily="34" charset="0"/>
                        <a:buChar char="•"/>
                      </a:pPr>
                      <a:r>
                        <a:rPr lang="en-US" sz="1100" dirty="0" smtClean="0">
                          <a:solidFill>
                            <a:schemeClr val="tx1"/>
                          </a:solidFill>
                        </a:rPr>
                        <a:t>Limited mainstreaming of disability rights.</a:t>
                      </a:r>
                    </a:p>
                    <a:p>
                      <a:pPr marL="285750" indent="-285750">
                        <a:buFont typeface="Arial" panose="020B0604020202020204" pitchFamily="34" charset="0"/>
                        <a:buChar char="•"/>
                      </a:pPr>
                      <a:r>
                        <a:rPr lang="en-US" sz="1100" dirty="0" smtClean="0">
                          <a:solidFill>
                            <a:schemeClr val="tx1"/>
                          </a:solidFill>
                        </a:rPr>
                        <a:t>Sign Language Interpreters included in all COVID-19 Media briefings (Ongoing)</a:t>
                      </a:r>
                    </a:p>
                    <a:p>
                      <a:pPr marL="285750" indent="-285750">
                        <a:buFont typeface="Arial" panose="020B0604020202020204" pitchFamily="34" charset="0"/>
                        <a:buChar char="•"/>
                      </a:pPr>
                      <a:r>
                        <a:rPr lang="en-US" sz="1100" dirty="0" smtClean="0">
                          <a:solidFill>
                            <a:schemeClr val="tx1"/>
                          </a:solidFill>
                        </a:rPr>
                        <a:t>Included disability rights mainstreaming into the amended regulations published 02 April 2020 to provide for safety and protection of persons with disabilities.</a:t>
                      </a:r>
                    </a:p>
                    <a:p>
                      <a:pPr marL="285750" indent="-285750">
                        <a:buFont typeface="Arial" panose="020B0604020202020204" pitchFamily="34" charset="0"/>
                        <a:buChar char="•"/>
                      </a:pPr>
                      <a:r>
                        <a:rPr lang="en-US" sz="1100" dirty="0" smtClean="0">
                          <a:solidFill>
                            <a:schemeClr val="tx1"/>
                          </a:solidFill>
                        </a:rPr>
                        <a:t>Disability rights directions completed.</a:t>
                      </a:r>
                      <a:endParaRPr lang="en-ZA" sz="1100" dirty="0" smtClean="0">
                        <a:solidFill>
                          <a:schemeClr val="tx1"/>
                        </a:solidFill>
                      </a:endParaRPr>
                    </a:p>
                  </a:txBody>
                  <a:tcPr marL="74295" marR="74295" marT="37148" marB="37148"/>
                </a:tc>
                <a:extLst>
                  <a:ext uri="{0D108BD9-81ED-4DB2-BD59-A6C34878D82A}">
                    <a16:rowId xmlns:a16="http://schemas.microsoft.com/office/drawing/2014/main" val="2670622107"/>
                  </a:ext>
                </a:extLst>
              </a:tr>
              <a:tr h="941070">
                <a:tc>
                  <a:txBody>
                    <a:bodyPr/>
                    <a:lstStyle/>
                    <a:p>
                      <a:r>
                        <a:rPr lang="en-US" sz="1100" dirty="0" smtClean="0">
                          <a:solidFill>
                            <a:schemeClr val="tx1"/>
                          </a:solidFill>
                        </a:rPr>
                        <a:t>Child Protection </a:t>
                      </a:r>
                      <a:endParaRPr lang="en-ZA" sz="1100" dirty="0">
                        <a:solidFill>
                          <a:schemeClr val="tx1"/>
                        </a:solidFill>
                      </a:endParaRPr>
                    </a:p>
                  </a:txBody>
                  <a:tcPr marL="74295" marR="74295" marT="37148" marB="37148"/>
                </a:tc>
                <a:tc>
                  <a:txBody>
                    <a:bodyPr/>
                    <a:lstStyle/>
                    <a:p>
                      <a:pPr marL="285750" indent="-285750">
                        <a:buFont typeface="Arial" panose="020B0604020202020204" pitchFamily="34" charset="0"/>
                        <a:buChar char="•"/>
                      </a:pPr>
                      <a:r>
                        <a:rPr lang="en-ZA" sz="1100" dirty="0" smtClean="0">
                          <a:solidFill>
                            <a:schemeClr val="tx1"/>
                          </a:solidFill>
                        </a:rPr>
                        <a:t>Limited movement</a:t>
                      </a:r>
                      <a:r>
                        <a:rPr lang="en-ZA" sz="1100" baseline="0" dirty="0" smtClean="0">
                          <a:solidFill>
                            <a:schemeClr val="tx1"/>
                          </a:solidFill>
                        </a:rPr>
                        <a:t> of children limiting </a:t>
                      </a:r>
                      <a:r>
                        <a:rPr lang="en-ZA" sz="1100" dirty="0" smtClean="0">
                          <a:solidFill>
                            <a:schemeClr val="tx1"/>
                          </a:solidFill>
                        </a:rPr>
                        <a:t>exercise of parental responsibilities and right</a:t>
                      </a:r>
                      <a:r>
                        <a:rPr lang="en-ZA" sz="1100" baseline="0" dirty="0" smtClean="0">
                          <a:solidFill>
                            <a:schemeClr val="tx1"/>
                          </a:solidFill>
                        </a:rPr>
                        <a:t> by co-holders.</a:t>
                      </a:r>
                    </a:p>
                    <a:p>
                      <a:pPr marL="285750" indent="-285750">
                        <a:buFont typeface="Arial" panose="020B0604020202020204" pitchFamily="34" charset="0"/>
                        <a:buChar char="•"/>
                      </a:pPr>
                      <a:r>
                        <a:rPr lang="en-ZA" sz="1100" baseline="0" dirty="0" smtClean="0">
                          <a:solidFill>
                            <a:schemeClr val="tx1"/>
                          </a:solidFill>
                        </a:rPr>
                        <a:t>Infringement on the rights of the child.</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solidFill>
                            <a:schemeClr val="tx1"/>
                          </a:solidFill>
                        </a:rPr>
                        <a:t>Amendment</a:t>
                      </a:r>
                      <a:r>
                        <a:rPr lang="en-ZA" sz="1100" baseline="0" dirty="0" smtClean="0">
                          <a:solidFill>
                            <a:schemeClr val="tx1"/>
                          </a:solidFill>
                        </a:rPr>
                        <a:t> of Directions and Regulations </a:t>
                      </a:r>
                      <a:endParaRPr lang="en-ZA" sz="1100" dirty="0" smtClean="0">
                        <a:solidFill>
                          <a:schemeClr val="tx1"/>
                        </a:solidFill>
                      </a:endParaRP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solidFill>
                            <a:schemeClr val="tx1"/>
                          </a:solidFill>
                        </a:rPr>
                        <a:t>Litigations and complaints by the parents and children </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solidFill>
                            <a:schemeClr val="tx1"/>
                          </a:solidFill>
                        </a:rPr>
                        <a:t>Abuse and neglect</a:t>
                      </a:r>
                      <a:r>
                        <a:rPr lang="en-ZA" sz="1100" baseline="0" dirty="0" smtClean="0">
                          <a:solidFill>
                            <a:schemeClr val="tx1"/>
                          </a:solidFill>
                        </a:rPr>
                        <a:t> of children during the lockdown</a:t>
                      </a:r>
                      <a:r>
                        <a:rPr lang="en-ZA" sz="1100" dirty="0" smtClean="0">
                          <a:solidFill>
                            <a:schemeClr val="tx1"/>
                          </a:solidFill>
                        </a:rPr>
                        <a:t> </a:t>
                      </a:r>
                    </a:p>
                  </a:txBody>
                  <a:tcPr marL="74295" marR="74295" marT="37148" marB="37148"/>
                </a:tc>
                <a:extLst>
                  <a:ext uri="{0D108BD9-81ED-4DB2-BD59-A6C34878D82A}">
                    <a16:rowId xmlns:a16="http://schemas.microsoft.com/office/drawing/2014/main" val="10001"/>
                  </a:ext>
                </a:extLst>
              </a:tr>
            </a:tbl>
          </a:graphicData>
        </a:graphic>
      </p:graphicFrame>
      <p:sp>
        <p:nvSpPr>
          <p:cNvPr id="6" name="TextBox 5"/>
          <p:cNvSpPr txBox="1"/>
          <p:nvPr/>
        </p:nvSpPr>
        <p:spPr>
          <a:xfrm>
            <a:off x="794957" y="1256562"/>
            <a:ext cx="4472559" cy="317459"/>
          </a:xfrm>
          <a:prstGeom prst="rect">
            <a:avLst/>
          </a:prstGeom>
          <a:noFill/>
        </p:spPr>
        <p:txBody>
          <a:bodyPr wrap="square" rtlCol="0">
            <a:spAutoFit/>
          </a:bodyPr>
          <a:lstStyle/>
          <a:p>
            <a:r>
              <a:rPr lang="en-US" sz="1463" b="1" dirty="0"/>
              <a:t>Level 5 and 4 Impact and Interventions</a:t>
            </a:r>
            <a:endParaRPr lang="en-ZA" sz="1463" b="1" dirty="0"/>
          </a:p>
        </p:txBody>
      </p:sp>
      <p:pic>
        <p:nvPicPr>
          <p:cNvPr id="11"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46" y="722609"/>
            <a:ext cx="615289" cy="53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5510" r="53624"/>
          <a:stretch>
            <a:fillRect/>
          </a:stretch>
        </p:blipFill>
        <p:spPr bwMode="auto">
          <a:xfrm>
            <a:off x="9212234" y="669510"/>
            <a:ext cx="597423" cy="52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ounded Rectangle 4"/>
          <p:cNvSpPr txBox="1"/>
          <p:nvPr/>
        </p:nvSpPr>
        <p:spPr>
          <a:xfrm>
            <a:off x="828470" y="758160"/>
            <a:ext cx="8343625" cy="41923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5721" tIns="55721" rIns="55721" bIns="55721" spcCol="1270" anchor="ctr"/>
          <a:lstStyle/>
          <a:p>
            <a:pPr algn="ctr" defTabSz="650081">
              <a:lnSpc>
                <a:spcPct val="90000"/>
              </a:lnSpc>
              <a:spcBef>
                <a:spcPct val="0"/>
              </a:spcBef>
              <a:spcAft>
                <a:spcPct val="35000"/>
              </a:spcAft>
              <a:defRPr/>
            </a:pPr>
            <a:r>
              <a:rPr lang="en-ZA" sz="1625" b="1" dirty="0">
                <a:solidFill>
                  <a:prstClr val="black">
                    <a:hueOff val="0"/>
                    <a:satOff val="0"/>
                    <a:lumOff val="0"/>
                    <a:alphaOff val="0"/>
                  </a:prstClr>
                </a:solidFill>
                <a:cs typeface="Arial"/>
              </a:rPr>
              <a:t>3. SOCIAL IMPACT WORK STREAM REPORT </a:t>
            </a:r>
          </a:p>
        </p:txBody>
      </p:sp>
    </p:spTree>
    <p:extLst>
      <p:ext uri="{BB962C8B-B14F-4D97-AF65-F5344CB8AC3E}">
        <p14:creationId xmlns:p14="http://schemas.microsoft.com/office/powerpoint/2010/main" val="14088965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773200B-CD01-40FD-9F7E-DB68DF9A3C84}" type="slidenum">
              <a:rPr lang="en-US" altLang="en-US" b="1" smtClean="0">
                <a:solidFill>
                  <a:prstClr val="black"/>
                </a:solidFill>
              </a:rPr>
              <a:pPr>
                <a:defRPr/>
              </a:pPr>
              <a:t>8</a:t>
            </a:fld>
            <a:endParaRPr lang="en-US" altLang="en-US" b="1" dirty="0">
              <a:solidFill>
                <a:prstClr val="black"/>
              </a:solidFill>
            </a:endParaRPr>
          </a:p>
        </p:txBody>
      </p:sp>
      <p:graphicFrame>
        <p:nvGraphicFramePr>
          <p:cNvPr id="2" name="Table 1"/>
          <p:cNvGraphicFramePr>
            <a:graphicFrameLocks noGrp="1"/>
          </p:cNvGraphicFramePr>
          <p:nvPr>
            <p:extLst/>
          </p:nvPr>
        </p:nvGraphicFramePr>
        <p:xfrm>
          <a:off x="284744" y="1494682"/>
          <a:ext cx="9175058" cy="1015468"/>
        </p:xfrm>
        <a:graphic>
          <a:graphicData uri="http://schemas.openxmlformats.org/drawingml/2006/table">
            <a:tbl>
              <a:tblPr firstRow="1" bandRow="1">
                <a:tableStyleId>{9DCAF9ED-07DC-4A11-8D7F-57B35C25682E}</a:tableStyleId>
              </a:tblPr>
              <a:tblGrid>
                <a:gridCol w="2204244">
                  <a:extLst>
                    <a:ext uri="{9D8B030D-6E8A-4147-A177-3AD203B41FA5}">
                      <a16:colId xmlns:a16="http://schemas.microsoft.com/office/drawing/2014/main" val="20000"/>
                    </a:ext>
                  </a:extLst>
                </a:gridCol>
                <a:gridCol w="6970814">
                  <a:extLst>
                    <a:ext uri="{9D8B030D-6E8A-4147-A177-3AD203B41FA5}">
                      <a16:colId xmlns:a16="http://schemas.microsoft.com/office/drawing/2014/main" val="20001"/>
                    </a:ext>
                  </a:extLst>
                </a:gridCol>
              </a:tblGrid>
              <a:tr h="247753">
                <a:tc>
                  <a:txBody>
                    <a:bodyPr/>
                    <a:lstStyle/>
                    <a:p>
                      <a:r>
                        <a:rPr lang="en-ZA" sz="1100" dirty="0" smtClean="0">
                          <a:solidFill>
                            <a:schemeClr val="tx1"/>
                          </a:solidFill>
                        </a:rPr>
                        <a:t>Issues</a:t>
                      </a:r>
                      <a:endParaRPr lang="en-ZA" sz="1100" dirty="0">
                        <a:solidFill>
                          <a:schemeClr val="tx1"/>
                        </a:solidFill>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aseline="0" dirty="0" smtClean="0">
                          <a:solidFill>
                            <a:schemeClr val="tx1"/>
                          </a:solidFill>
                        </a:rPr>
                        <a:t>Impact and Analysis</a:t>
                      </a:r>
                      <a:endParaRPr lang="en-ZA" sz="1100" dirty="0">
                        <a:solidFill>
                          <a:schemeClr val="tx1"/>
                        </a:solidFill>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67715">
                <a:tc>
                  <a:txBody>
                    <a:bodyPr/>
                    <a:lstStyle/>
                    <a:p>
                      <a:r>
                        <a:rPr lang="en-ZA" sz="1100" dirty="0" smtClean="0"/>
                        <a:t>Psychosocial support</a:t>
                      </a:r>
                      <a:r>
                        <a:rPr lang="en-ZA" sz="1100" baseline="0" dirty="0" smtClean="0"/>
                        <a:t> </a:t>
                      </a:r>
                      <a:endParaRPr lang="en-ZA" sz="1100" b="1" dirty="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t>Increased need for psychosocial support </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u="none" strike="noStrike" kern="1200" baseline="0" dirty="0" smtClean="0"/>
                        <a:t>1809 social workers recruited for </a:t>
                      </a:r>
                      <a:r>
                        <a:rPr lang="en-US" sz="1100" b="1" u="none" strike="noStrike" kern="1200" baseline="0" dirty="0" smtClean="0"/>
                        <a:t>3 months from June 202</a:t>
                      </a:r>
                      <a:r>
                        <a:rPr lang="en-US" sz="1100" u="none" strike="noStrike" kern="1200" baseline="0" dirty="0" smtClean="0"/>
                        <a:t>0,  However, other provinces such as Free State will be appointing social workers for a year.  </a:t>
                      </a:r>
                      <a:r>
                        <a:rPr lang="en-US" sz="1100" b="1" u="none" strike="noStrike" kern="1200" baseline="0" dirty="0" smtClean="0"/>
                        <a:t>A total R33million was allocated</a:t>
                      </a:r>
                      <a:r>
                        <a:rPr lang="en-US" sz="1100" u="none" strike="noStrike" kern="1200" baseline="0" dirty="0" smtClean="0"/>
                        <a:t>.</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t>Expanded recruitment of social workers including unemployed social workers </a:t>
                      </a:r>
                      <a:endParaRPr lang="en-US" sz="1100" baseline="0" dirty="0" smtClean="0">
                        <a:latin typeface="+mn-lt"/>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p:txBody>
          <a:bodyPr/>
          <a:lstStyle/>
          <a:p>
            <a:r>
              <a:rPr lang="en-US" smtClean="0">
                <a:solidFill>
                  <a:prstClr val="black">
                    <a:lumMod val="65000"/>
                    <a:lumOff val="35000"/>
                  </a:prstClr>
                </a:solidFill>
              </a:rPr>
              <a:t>SECRET</a:t>
            </a:r>
            <a:endParaRPr lang="en-US" dirty="0">
              <a:solidFill>
                <a:prstClr val="black">
                  <a:lumMod val="65000"/>
                  <a:lumOff val="35000"/>
                </a:prstClr>
              </a:solidFill>
            </a:endParaRPr>
          </a:p>
        </p:txBody>
      </p:sp>
      <p:pic>
        <p:nvPicPr>
          <p:cNvPr id="11"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46" y="722609"/>
            <a:ext cx="615289" cy="53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rcRect l="5510" r="53624"/>
          <a:stretch>
            <a:fillRect/>
          </a:stretch>
        </p:blipFill>
        <p:spPr bwMode="auto">
          <a:xfrm>
            <a:off x="9212234" y="669510"/>
            <a:ext cx="597423" cy="52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ounded Rectangle 4"/>
          <p:cNvSpPr txBox="1"/>
          <p:nvPr/>
        </p:nvSpPr>
        <p:spPr>
          <a:xfrm>
            <a:off x="828470" y="758160"/>
            <a:ext cx="8343625" cy="419231"/>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5721" tIns="55721" rIns="55721" bIns="55721" spcCol="1270" anchor="ctr"/>
          <a:lstStyle/>
          <a:p>
            <a:pPr algn="ctr" defTabSz="650081">
              <a:lnSpc>
                <a:spcPct val="90000"/>
              </a:lnSpc>
              <a:spcBef>
                <a:spcPct val="0"/>
              </a:spcBef>
              <a:spcAft>
                <a:spcPct val="35000"/>
              </a:spcAft>
              <a:defRPr/>
            </a:pPr>
            <a:r>
              <a:rPr lang="en-ZA" sz="1625" b="1" dirty="0">
                <a:solidFill>
                  <a:prstClr val="black">
                    <a:hueOff val="0"/>
                    <a:satOff val="0"/>
                    <a:lumOff val="0"/>
                    <a:alphaOff val="0"/>
                  </a:prstClr>
                </a:solidFill>
                <a:cs typeface="Arial"/>
              </a:rPr>
              <a:t>3. SOCIAL IMPACT WORK STREAM REPORT </a:t>
            </a:r>
          </a:p>
        </p:txBody>
      </p:sp>
      <p:sp>
        <p:nvSpPr>
          <p:cNvPr id="5" name="Title 4"/>
          <p:cNvSpPr>
            <a:spLocks noGrp="1"/>
          </p:cNvSpPr>
          <p:nvPr>
            <p:ph type="title"/>
          </p:nvPr>
        </p:nvSpPr>
        <p:spPr>
          <a:xfrm>
            <a:off x="642965" y="1225740"/>
            <a:ext cx="9166692" cy="268941"/>
          </a:xfrm>
        </p:spPr>
        <p:txBody>
          <a:bodyPr>
            <a:noAutofit/>
          </a:bodyPr>
          <a:lstStyle/>
          <a:p>
            <a:r>
              <a:rPr lang="en-US" sz="1463" b="1" dirty="0">
                <a:latin typeface="Calibri" panose="020F0502020204030204" pitchFamily="34" charset="0"/>
              </a:rPr>
              <a:t>Level 5 and 4 Impact and analysis</a:t>
            </a:r>
            <a:endParaRPr lang="en-ZA" sz="1463" dirty="0"/>
          </a:p>
        </p:txBody>
      </p:sp>
    </p:spTree>
    <p:extLst>
      <p:ext uri="{BB962C8B-B14F-4D97-AF65-F5344CB8AC3E}">
        <p14:creationId xmlns:p14="http://schemas.microsoft.com/office/powerpoint/2010/main" val="22664792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53000" y="5510464"/>
            <a:ext cx="1524000"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Title 2"/>
          <p:cNvSpPr>
            <a:spLocks noGrp="1"/>
          </p:cNvSpPr>
          <p:nvPr>
            <p:ph type="ctrTitle"/>
          </p:nvPr>
        </p:nvSpPr>
        <p:spPr>
          <a:xfrm>
            <a:off x="1066800" y="1816858"/>
            <a:ext cx="7772400" cy="1470025"/>
          </a:xfrm>
        </p:spPr>
        <p:txBody>
          <a:bodyPr/>
          <a:lstStyle/>
          <a:p>
            <a:r>
              <a:rPr lang="en-US" dirty="0"/>
              <a:t>SOUTH AFRICAN SOCIAL SECURITY AGENCY </a:t>
            </a:r>
            <a:r>
              <a:rPr lang="en-US" dirty="0" smtClean="0"/>
              <a:t>(SASSA)</a:t>
            </a:r>
            <a:endParaRPr lang="en-ZA" dirty="0"/>
          </a:p>
        </p:txBody>
      </p:sp>
      <p:sp>
        <p:nvSpPr>
          <p:cNvPr id="4" name="Subtitle 3"/>
          <p:cNvSpPr>
            <a:spLocks noGrp="1"/>
          </p:cNvSpPr>
          <p:nvPr>
            <p:ph type="subTitle" idx="1"/>
          </p:nvPr>
        </p:nvSpPr>
        <p:spPr>
          <a:xfrm>
            <a:off x="1752600" y="3657600"/>
            <a:ext cx="6705600" cy="838200"/>
          </a:xfrm>
        </p:spPr>
        <p:txBody>
          <a:bodyPr>
            <a:noAutofit/>
          </a:bodyPr>
          <a:lstStyle/>
          <a:p>
            <a:r>
              <a:rPr lang="en-ZA" sz="2800" dirty="0">
                <a:solidFill>
                  <a:schemeClr val="tx1"/>
                </a:solidFill>
              </a:rPr>
              <a:t>Update on Special Covid-19 Grant</a:t>
            </a:r>
          </a:p>
        </p:txBody>
      </p:sp>
    </p:spTree>
    <p:extLst>
      <p:ext uri="{BB962C8B-B14F-4D97-AF65-F5344CB8AC3E}">
        <p14:creationId xmlns:p14="http://schemas.microsoft.com/office/powerpoint/2010/main" val="3895838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1930</Words>
  <Application>Microsoft Office PowerPoint</Application>
  <PresentationFormat>A4 Paper (210x297 mm)</PresentationFormat>
  <Paragraphs>406</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Narrow</vt:lpstr>
      <vt:lpstr>Calibri</vt:lpstr>
      <vt:lpstr>Century Gothic</vt:lpstr>
      <vt:lpstr>Times New Roman</vt:lpstr>
      <vt:lpstr>ヒラギノ角ゴ Pro W3</vt:lpstr>
      <vt:lpstr>Office Theme</vt:lpstr>
      <vt:lpstr>IMPACT OF COVID-19  ON  SOCIAL DEVELOPMENT SECTOR  11 JUNE 2020</vt:lpstr>
      <vt:lpstr>Level 5 and 4 Impact and Analysis</vt:lpstr>
      <vt:lpstr>PowerPoint Presentation</vt:lpstr>
      <vt:lpstr>PowerPoint Presentation</vt:lpstr>
      <vt:lpstr>PowerPoint Presentation</vt:lpstr>
      <vt:lpstr>PowerPoint Presentation</vt:lpstr>
      <vt:lpstr>PowerPoint Presentation</vt:lpstr>
      <vt:lpstr>Level 5 and 4 Impact and analysis</vt:lpstr>
      <vt:lpstr>SOUTH AFRICAN SOCIAL SECURITY AGENCY (SASSA)</vt:lpstr>
      <vt:lpstr>Progress on Covid-19 Payments</vt:lpstr>
      <vt:lpstr>Covid -19 SRD Grant Applications per Province and Channel as at 04 June 2020</vt:lpstr>
      <vt:lpstr>Covid -19 SRD Grant Applications by Gender as at 04 June 2020</vt:lpstr>
      <vt:lpstr>Covid-19 SRD Grant Applications by Age</vt:lpstr>
      <vt:lpstr>Covid -19 SRD Grant Applications per Province and Channel as at 07 June 2020</vt:lpstr>
      <vt:lpstr>Approved SPECIAL COVID-19 SRD GRANT</vt:lpstr>
      <vt:lpstr>PowerPoint Presentation</vt:lpstr>
    </vt:vector>
  </TitlesOfParts>
  <Company>DSD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Faith Ndenze</cp:lastModifiedBy>
  <cp:revision>176</cp:revision>
  <dcterms:created xsi:type="dcterms:W3CDTF">2017-04-24T13:16:48Z</dcterms:created>
  <dcterms:modified xsi:type="dcterms:W3CDTF">2020-06-11T12:12:10Z</dcterms:modified>
</cp:coreProperties>
</file>