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1756" r:id="rId6"/>
    <p:sldId id="1735" r:id="rId7"/>
    <p:sldId id="1749" r:id="rId8"/>
    <p:sldId id="1748" r:id="rId9"/>
    <p:sldId id="1750" r:id="rId10"/>
    <p:sldId id="1751" r:id="rId11"/>
    <p:sldId id="1755" r:id="rId12"/>
    <p:sldId id="1739" r:id="rId13"/>
    <p:sldId id="1740" r:id="rId14"/>
    <p:sldId id="1741" r:id="rId15"/>
    <p:sldId id="1742" r:id="rId16"/>
    <p:sldId id="1743" r:id="rId17"/>
    <p:sldId id="1754" r:id="rId18"/>
    <p:sldId id="1736" r:id="rId19"/>
    <p:sldId id="1753" r:id="rId20"/>
    <p:sldId id="1737" r:id="rId21"/>
    <p:sldId id="1738" r:id="rId22"/>
    <p:sldId id="1752" r:id="rId23"/>
    <p:sldId id="266"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landa Mfana" initials="YM [2]" lastIdx="3" clrIdx="0">
    <p:extLst>
      <p:ext uri="{19B8F6BF-5375-455C-9EA6-DF929625EA0E}">
        <p15:presenceInfo xmlns:p15="http://schemas.microsoft.com/office/powerpoint/2012/main" userId="S-1-5-21-1601714860-1867329531-619646970-363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61" autoAdjust="0"/>
  </p:normalViewPr>
  <p:slideViewPr>
    <p:cSldViewPr snapToGrid="0" snapToObjects="1">
      <p:cViewPr varScale="1">
        <p:scale>
          <a:sx n="73" d="100"/>
          <a:sy n="73" d="100"/>
        </p:scale>
        <p:origin x="12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ELECTRICITY</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Service'!$Q$1</c:f>
              <c:strCache>
                <c:ptCount val="1"/>
                <c:pt idx="0">
                  <c:v> Nett Billing </c:v>
                </c:pt>
              </c:strCache>
            </c:strRef>
          </c:tx>
          <c:spPr>
            <a:solidFill>
              <a:schemeClr val="accent1"/>
            </a:solidFill>
            <a:ln>
              <a:noFill/>
            </a:ln>
            <a:effectLst/>
          </c:spPr>
          <c:invertIfNegative val="0"/>
          <c:cat>
            <c:numRef>
              <c:f>'Per Service'!$P$2:$P$3</c:f>
              <c:numCache>
                <c:formatCode>mmm\-yy</c:formatCode>
                <c:ptCount val="2"/>
                <c:pt idx="0">
                  <c:v>43891</c:v>
                </c:pt>
                <c:pt idx="1">
                  <c:v>43922</c:v>
                </c:pt>
              </c:numCache>
            </c:numRef>
          </c:cat>
          <c:val>
            <c:numRef>
              <c:f>'Per Service'!$Q$2:$Q$3</c:f>
              <c:numCache>
                <c:formatCode>_-* #,##0_-;\-* #,##0_-;_-* "-"??_-;_-@_-</c:formatCode>
                <c:ptCount val="2"/>
                <c:pt idx="0">
                  <c:v>1145967170.5799999</c:v>
                </c:pt>
                <c:pt idx="1">
                  <c:v>1276553594.6999998</c:v>
                </c:pt>
              </c:numCache>
            </c:numRef>
          </c:val>
          <c:extLst>
            <c:ext xmlns:c16="http://schemas.microsoft.com/office/drawing/2014/chart" uri="{C3380CC4-5D6E-409C-BE32-E72D297353CC}">
              <c16:uniqueId val="{00000000-9F6F-4F44-A040-29B2CA00A347}"/>
            </c:ext>
          </c:extLst>
        </c:ser>
        <c:ser>
          <c:idx val="1"/>
          <c:order val="1"/>
          <c:tx>
            <c:strRef>
              <c:f>'Per Service'!$R$1</c:f>
              <c:strCache>
                <c:ptCount val="1"/>
                <c:pt idx="0">
                  <c:v> Payments </c:v>
                </c:pt>
              </c:strCache>
            </c:strRef>
          </c:tx>
          <c:spPr>
            <a:solidFill>
              <a:schemeClr val="accent2"/>
            </a:solidFill>
            <a:ln>
              <a:noFill/>
            </a:ln>
            <a:effectLst/>
          </c:spPr>
          <c:invertIfNegative val="0"/>
          <c:cat>
            <c:numRef>
              <c:f>'Per Service'!$P$2:$P$3</c:f>
              <c:numCache>
                <c:formatCode>mmm\-yy</c:formatCode>
                <c:ptCount val="2"/>
                <c:pt idx="0">
                  <c:v>43891</c:v>
                </c:pt>
                <c:pt idx="1">
                  <c:v>43922</c:v>
                </c:pt>
              </c:numCache>
            </c:numRef>
          </c:cat>
          <c:val>
            <c:numRef>
              <c:f>'Per Service'!$R$2:$R$3</c:f>
              <c:numCache>
                <c:formatCode>_-* #,##0_-;\-* #,##0_-;_-* "-"??_-;_-@_-</c:formatCode>
                <c:ptCount val="2"/>
                <c:pt idx="0">
                  <c:v>992804392.55999994</c:v>
                </c:pt>
                <c:pt idx="1">
                  <c:v>1084969598.8900001</c:v>
                </c:pt>
              </c:numCache>
            </c:numRef>
          </c:val>
          <c:extLst>
            <c:ext xmlns:c16="http://schemas.microsoft.com/office/drawing/2014/chart" uri="{C3380CC4-5D6E-409C-BE32-E72D297353CC}">
              <c16:uniqueId val="{00000001-9F6F-4F44-A040-29B2CA00A347}"/>
            </c:ext>
          </c:extLst>
        </c:ser>
        <c:dLbls>
          <c:showLegendKey val="0"/>
          <c:showVal val="0"/>
          <c:showCatName val="0"/>
          <c:showSerName val="0"/>
          <c:showPercent val="0"/>
          <c:showBubbleSize val="0"/>
        </c:dLbls>
        <c:gapWidth val="219"/>
        <c:overlap val="-27"/>
        <c:axId val="422315128"/>
        <c:axId val="422316440"/>
      </c:barChart>
      <c:dateAx>
        <c:axId val="4223151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316440"/>
        <c:crosses val="autoZero"/>
        <c:auto val="1"/>
        <c:lblOffset val="100"/>
        <c:baseTimeUnit val="months"/>
      </c:dateAx>
      <c:valAx>
        <c:axId val="42231644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31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WATER</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Service'!$Q$66</c:f>
              <c:strCache>
                <c:ptCount val="1"/>
                <c:pt idx="0">
                  <c:v> Nett Billing </c:v>
                </c:pt>
              </c:strCache>
            </c:strRef>
          </c:tx>
          <c:spPr>
            <a:solidFill>
              <a:schemeClr val="accent1"/>
            </a:solidFill>
            <a:ln>
              <a:noFill/>
            </a:ln>
            <a:effectLst/>
          </c:spPr>
          <c:invertIfNegative val="0"/>
          <c:cat>
            <c:numRef>
              <c:f>'Per Service'!$P$69:$P$70</c:f>
              <c:numCache>
                <c:formatCode>mmm\-yy</c:formatCode>
                <c:ptCount val="2"/>
                <c:pt idx="0">
                  <c:v>43952</c:v>
                </c:pt>
                <c:pt idx="1">
                  <c:v>43983</c:v>
                </c:pt>
              </c:numCache>
            </c:numRef>
          </c:cat>
          <c:val>
            <c:numRef>
              <c:f>'Per Service'!$Q$69:$Q$70</c:f>
              <c:numCache>
                <c:formatCode>_-* #,##0_-;\-* #,##0_-;_-* "-"??_-;_-@_-</c:formatCode>
                <c:ptCount val="2"/>
                <c:pt idx="0">
                  <c:v>731677782.68000007</c:v>
                </c:pt>
                <c:pt idx="1">
                  <c:v>798193944.74000001</c:v>
                </c:pt>
              </c:numCache>
            </c:numRef>
          </c:val>
          <c:extLst>
            <c:ext xmlns:c16="http://schemas.microsoft.com/office/drawing/2014/chart" uri="{C3380CC4-5D6E-409C-BE32-E72D297353CC}">
              <c16:uniqueId val="{00000000-40CA-43DA-9D2C-AA7F31AB4505}"/>
            </c:ext>
          </c:extLst>
        </c:ser>
        <c:ser>
          <c:idx val="1"/>
          <c:order val="1"/>
          <c:tx>
            <c:strRef>
              <c:f>'Per Service'!$R$66</c:f>
              <c:strCache>
                <c:ptCount val="1"/>
                <c:pt idx="0">
                  <c:v> Payments </c:v>
                </c:pt>
              </c:strCache>
            </c:strRef>
          </c:tx>
          <c:spPr>
            <a:solidFill>
              <a:schemeClr val="accent2"/>
            </a:solidFill>
            <a:ln>
              <a:noFill/>
            </a:ln>
            <a:effectLst/>
          </c:spPr>
          <c:invertIfNegative val="0"/>
          <c:cat>
            <c:numRef>
              <c:f>'Per Service'!$P$69:$P$70</c:f>
              <c:numCache>
                <c:formatCode>mmm\-yy</c:formatCode>
                <c:ptCount val="2"/>
                <c:pt idx="0">
                  <c:v>43952</c:v>
                </c:pt>
                <c:pt idx="1">
                  <c:v>43983</c:v>
                </c:pt>
              </c:numCache>
            </c:numRef>
          </c:cat>
          <c:val>
            <c:numRef>
              <c:f>'Per Service'!$R$69:$R$70</c:f>
              <c:numCache>
                <c:formatCode>_-* #,##0_-;\-* #,##0_-;_-* "-"??_-;_-@_-</c:formatCode>
                <c:ptCount val="2"/>
                <c:pt idx="0">
                  <c:v>383218196.19</c:v>
                </c:pt>
                <c:pt idx="1">
                  <c:v>418056214.02999997</c:v>
                </c:pt>
              </c:numCache>
            </c:numRef>
          </c:val>
          <c:extLst>
            <c:ext xmlns:c16="http://schemas.microsoft.com/office/drawing/2014/chart" uri="{C3380CC4-5D6E-409C-BE32-E72D297353CC}">
              <c16:uniqueId val="{00000001-40CA-43DA-9D2C-AA7F31AB4505}"/>
            </c:ext>
          </c:extLst>
        </c:ser>
        <c:dLbls>
          <c:showLegendKey val="0"/>
          <c:showVal val="0"/>
          <c:showCatName val="0"/>
          <c:showSerName val="0"/>
          <c:showPercent val="0"/>
          <c:showBubbleSize val="0"/>
        </c:dLbls>
        <c:gapWidth val="219"/>
        <c:overlap val="-27"/>
        <c:axId val="621303640"/>
        <c:axId val="621298720"/>
      </c:barChart>
      <c:dateAx>
        <c:axId val="621303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298720"/>
        <c:crosses val="autoZero"/>
        <c:auto val="1"/>
        <c:lblOffset val="100"/>
        <c:baseTimeUnit val="months"/>
      </c:dateAx>
      <c:valAx>
        <c:axId val="6212987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30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dirty="0"/>
              <a:t>PROPERTY</a:t>
            </a:r>
            <a:r>
              <a:rPr lang="en-ZA" b="1" baseline="0" dirty="0"/>
              <a:t> RATES AND SERVICE CHARGES</a:t>
            </a:r>
            <a:endParaRPr lang="en-ZA"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Service'!$M$83</c:f>
              <c:strCache>
                <c:ptCount val="1"/>
                <c:pt idx="0">
                  <c:v> Budgeted Revenue </c:v>
                </c:pt>
              </c:strCache>
            </c:strRef>
          </c:tx>
          <c:spPr>
            <a:solidFill>
              <a:schemeClr val="accent1"/>
            </a:solidFill>
            <a:ln>
              <a:noFill/>
            </a:ln>
            <a:effectLst/>
          </c:spPr>
          <c:invertIfNegative val="0"/>
          <c:cat>
            <c:strRef>
              <c:f>'Per Service'!$L$84:$L$88</c:f>
              <c:strCache>
                <c:ptCount val="5"/>
                <c:pt idx="0">
                  <c:v> Property rates </c:v>
                </c:pt>
                <c:pt idx="1">
                  <c:v> Service charges - electricity revenue </c:v>
                </c:pt>
                <c:pt idx="2">
                  <c:v> Service charges - water revenue </c:v>
                </c:pt>
                <c:pt idx="3">
                  <c:v> Service charges - sanitation revenue </c:v>
                </c:pt>
                <c:pt idx="4">
                  <c:v> Service charges - refuse revenue </c:v>
                </c:pt>
              </c:strCache>
            </c:strRef>
          </c:cat>
          <c:val>
            <c:numRef>
              <c:f>'Per Service'!$M$84:$M$88</c:f>
              <c:numCache>
                <c:formatCode>_(* #,##0.00_);_(* \(#,##0.00\);_(* "-"??_);_(@_)</c:formatCode>
                <c:ptCount val="5"/>
                <c:pt idx="0">
                  <c:v>1687667431</c:v>
                </c:pt>
                <c:pt idx="1">
                  <c:v>2184209246</c:v>
                </c:pt>
                <c:pt idx="2">
                  <c:v>631338211</c:v>
                </c:pt>
                <c:pt idx="3">
                  <c:v>397037055</c:v>
                </c:pt>
                <c:pt idx="4">
                  <c:v>334127904</c:v>
                </c:pt>
              </c:numCache>
            </c:numRef>
          </c:val>
          <c:extLst>
            <c:ext xmlns:c16="http://schemas.microsoft.com/office/drawing/2014/chart" uri="{C3380CC4-5D6E-409C-BE32-E72D297353CC}">
              <c16:uniqueId val="{00000000-C4A3-444F-8CD9-332FAEA109D4}"/>
            </c:ext>
          </c:extLst>
        </c:ser>
        <c:ser>
          <c:idx val="1"/>
          <c:order val="1"/>
          <c:tx>
            <c:strRef>
              <c:f>'Per Service'!$N$83</c:f>
              <c:strCache>
                <c:ptCount val="1"/>
                <c:pt idx="0">
                  <c:v> Collection Rate of 90,5% </c:v>
                </c:pt>
              </c:strCache>
            </c:strRef>
          </c:tx>
          <c:spPr>
            <a:solidFill>
              <a:schemeClr val="accent2"/>
            </a:solidFill>
            <a:ln>
              <a:noFill/>
            </a:ln>
            <a:effectLst/>
          </c:spPr>
          <c:invertIfNegative val="0"/>
          <c:cat>
            <c:strRef>
              <c:f>'Per Service'!$L$84:$L$88</c:f>
              <c:strCache>
                <c:ptCount val="5"/>
                <c:pt idx="0">
                  <c:v> Property rates </c:v>
                </c:pt>
                <c:pt idx="1">
                  <c:v> Service charges - electricity revenue </c:v>
                </c:pt>
                <c:pt idx="2">
                  <c:v> Service charges - water revenue </c:v>
                </c:pt>
                <c:pt idx="3">
                  <c:v> Service charges - sanitation revenue </c:v>
                </c:pt>
                <c:pt idx="4">
                  <c:v> Service charges - refuse revenue </c:v>
                </c:pt>
              </c:strCache>
            </c:strRef>
          </c:cat>
          <c:val>
            <c:numRef>
              <c:f>'Per Service'!$N$84:$N$88</c:f>
              <c:numCache>
                <c:formatCode>_(* #,##0.00_);_(* \(#,##0.00\);_(* "-"??_);_(@_)</c:formatCode>
                <c:ptCount val="5"/>
                <c:pt idx="0">
                  <c:v>1527339025.0550001</c:v>
                </c:pt>
                <c:pt idx="1">
                  <c:v>1976709367.6300001</c:v>
                </c:pt>
                <c:pt idx="2">
                  <c:v>571361080.95500004</c:v>
                </c:pt>
                <c:pt idx="3">
                  <c:v>359318534.77499998</c:v>
                </c:pt>
                <c:pt idx="4">
                  <c:v>302385753.12</c:v>
                </c:pt>
              </c:numCache>
            </c:numRef>
          </c:val>
          <c:extLst>
            <c:ext xmlns:c16="http://schemas.microsoft.com/office/drawing/2014/chart" uri="{C3380CC4-5D6E-409C-BE32-E72D297353CC}">
              <c16:uniqueId val="{00000001-C4A3-444F-8CD9-332FAEA109D4}"/>
            </c:ext>
          </c:extLst>
        </c:ser>
        <c:dLbls>
          <c:showLegendKey val="0"/>
          <c:showVal val="0"/>
          <c:showCatName val="0"/>
          <c:showSerName val="0"/>
          <c:showPercent val="0"/>
          <c:showBubbleSize val="0"/>
        </c:dLbls>
        <c:gapWidth val="219"/>
        <c:overlap val="-27"/>
        <c:axId val="300688656"/>
        <c:axId val="300689312"/>
      </c:barChart>
      <c:catAx>
        <c:axId val="30068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0689312"/>
        <c:crosses val="autoZero"/>
        <c:auto val="1"/>
        <c:lblAlgn val="ctr"/>
        <c:lblOffset val="100"/>
        <c:noMultiLvlLbl val="0"/>
      </c:catAx>
      <c:valAx>
        <c:axId val="30068931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0068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REFUSE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887292213473314"/>
          <c:y val="0.17171296296296298"/>
          <c:w val="0.79723818897637799"/>
          <c:h val="0.61498432487605714"/>
        </c:manualLayout>
      </c:layout>
      <c:barChart>
        <c:barDir val="col"/>
        <c:grouping val="clustered"/>
        <c:varyColors val="0"/>
        <c:ser>
          <c:idx val="0"/>
          <c:order val="0"/>
          <c:tx>
            <c:strRef>
              <c:f>'Per Service'!$Q$24</c:f>
              <c:strCache>
                <c:ptCount val="1"/>
                <c:pt idx="0">
                  <c:v> Nett Billing </c:v>
                </c:pt>
              </c:strCache>
            </c:strRef>
          </c:tx>
          <c:spPr>
            <a:solidFill>
              <a:schemeClr val="accent1"/>
            </a:solidFill>
            <a:ln>
              <a:noFill/>
            </a:ln>
            <a:effectLst/>
          </c:spPr>
          <c:invertIfNegative val="0"/>
          <c:cat>
            <c:numRef>
              <c:f>'Per Service'!$P$25:$P$26</c:f>
              <c:numCache>
                <c:formatCode>mmm\-yy</c:formatCode>
                <c:ptCount val="2"/>
                <c:pt idx="0">
                  <c:v>43891</c:v>
                </c:pt>
                <c:pt idx="1">
                  <c:v>43922</c:v>
                </c:pt>
              </c:numCache>
            </c:numRef>
          </c:cat>
          <c:val>
            <c:numRef>
              <c:f>'Per Service'!$Q$25:$Q$26</c:f>
              <c:numCache>
                <c:formatCode>_-* #,##0_-;\-* #,##0_-;_-* "-"??_-;_-@_-</c:formatCode>
                <c:ptCount val="2"/>
                <c:pt idx="0">
                  <c:v>243610713.79999998</c:v>
                </c:pt>
                <c:pt idx="1">
                  <c:v>270884909.51999998</c:v>
                </c:pt>
              </c:numCache>
            </c:numRef>
          </c:val>
          <c:extLst>
            <c:ext xmlns:c16="http://schemas.microsoft.com/office/drawing/2014/chart" uri="{C3380CC4-5D6E-409C-BE32-E72D297353CC}">
              <c16:uniqueId val="{00000000-79C8-451F-9D96-49EFE439A7F9}"/>
            </c:ext>
          </c:extLst>
        </c:ser>
        <c:ser>
          <c:idx val="1"/>
          <c:order val="1"/>
          <c:tx>
            <c:strRef>
              <c:f>'Per Service'!$R$24</c:f>
              <c:strCache>
                <c:ptCount val="1"/>
                <c:pt idx="0">
                  <c:v> Payments </c:v>
                </c:pt>
              </c:strCache>
            </c:strRef>
          </c:tx>
          <c:spPr>
            <a:solidFill>
              <a:schemeClr val="accent2"/>
            </a:solidFill>
            <a:ln>
              <a:noFill/>
            </a:ln>
            <a:effectLst/>
          </c:spPr>
          <c:invertIfNegative val="0"/>
          <c:cat>
            <c:numRef>
              <c:f>'Per Service'!$P$25:$P$26</c:f>
              <c:numCache>
                <c:formatCode>mmm\-yy</c:formatCode>
                <c:ptCount val="2"/>
                <c:pt idx="0">
                  <c:v>43891</c:v>
                </c:pt>
                <c:pt idx="1">
                  <c:v>43922</c:v>
                </c:pt>
              </c:numCache>
            </c:numRef>
          </c:cat>
          <c:val>
            <c:numRef>
              <c:f>'Per Service'!$R$25:$R$26</c:f>
              <c:numCache>
                <c:formatCode>_-* #,##0_-;\-* #,##0_-;_-* "-"??_-;_-@_-</c:formatCode>
                <c:ptCount val="2"/>
                <c:pt idx="0">
                  <c:v>163984664.02000001</c:v>
                </c:pt>
                <c:pt idx="1">
                  <c:v>179406957.81</c:v>
                </c:pt>
              </c:numCache>
            </c:numRef>
          </c:val>
          <c:extLst>
            <c:ext xmlns:c16="http://schemas.microsoft.com/office/drawing/2014/chart" uri="{C3380CC4-5D6E-409C-BE32-E72D297353CC}">
              <c16:uniqueId val="{00000001-79C8-451F-9D96-49EFE439A7F9}"/>
            </c:ext>
          </c:extLst>
        </c:ser>
        <c:dLbls>
          <c:showLegendKey val="0"/>
          <c:showVal val="0"/>
          <c:showCatName val="0"/>
          <c:showSerName val="0"/>
          <c:showPercent val="0"/>
          <c:showBubbleSize val="0"/>
        </c:dLbls>
        <c:gapWidth val="219"/>
        <c:overlap val="-27"/>
        <c:axId val="647252648"/>
        <c:axId val="647252976"/>
      </c:barChart>
      <c:dateAx>
        <c:axId val="6472526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252976"/>
        <c:crosses val="autoZero"/>
        <c:auto val="1"/>
        <c:lblOffset val="100"/>
        <c:baseTimeUnit val="months"/>
      </c:dateAx>
      <c:valAx>
        <c:axId val="6472529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25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PROPERTY RATES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Service'!$Q$35</c:f>
              <c:strCache>
                <c:ptCount val="1"/>
                <c:pt idx="0">
                  <c:v> Nett Billing </c:v>
                </c:pt>
              </c:strCache>
            </c:strRef>
          </c:tx>
          <c:spPr>
            <a:solidFill>
              <a:schemeClr val="accent1"/>
            </a:solidFill>
            <a:ln>
              <a:noFill/>
            </a:ln>
            <a:effectLst/>
          </c:spPr>
          <c:invertIfNegative val="0"/>
          <c:cat>
            <c:numRef>
              <c:f>'Per Service'!$P$36:$P$37</c:f>
              <c:numCache>
                <c:formatCode>mmm\-yy</c:formatCode>
                <c:ptCount val="2"/>
                <c:pt idx="0">
                  <c:v>43891</c:v>
                </c:pt>
                <c:pt idx="1">
                  <c:v>43922</c:v>
                </c:pt>
              </c:numCache>
            </c:numRef>
          </c:cat>
          <c:val>
            <c:numRef>
              <c:f>'Per Service'!$Q$36:$Q$37</c:f>
              <c:numCache>
                <c:formatCode>_-* #,##0_-;\-* #,##0_-;_-* "-"??_-;_-@_-</c:formatCode>
                <c:ptCount val="2"/>
                <c:pt idx="0">
                  <c:v>1152645995.23</c:v>
                </c:pt>
                <c:pt idx="1">
                  <c:v>1266122502.1600001</c:v>
                </c:pt>
              </c:numCache>
            </c:numRef>
          </c:val>
          <c:extLst>
            <c:ext xmlns:c16="http://schemas.microsoft.com/office/drawing/2014/chart" uri="{C3380CC4-5D6E-409C-BE32-E72D297353CC}">
              <c16:uniqueId val="{00000000-B23B-4DE1-801D-C543394A3AC6}"/>
            </c:ext>
          </c:extLst>
        </c:ser>
        <c:ser>
          <c:idx val="1"/>
          <c:order val="1"/>
          <c:tx>
            <c:strRef>
              <c:f>'Per Service'!$R$35</c:f>
              <c:strCache>
                <c:ptCount val="1"/>
                <c:pt idx="0">
                  <c:v> Payments </c:v>
                </c:pt>
              </c:strCache>
            </c:strRef>
          </c:tx>
          <c:spPr>
            <a:solidFill>
              <a:schemeClr val="accent2"/>
            </a:solidFill>
            <a:ln>
              <a:noFill/>
            </a:ln>
            <a:effectLst/>
          </c:spPr>
          <c:invertIfNegative val="0"/>
          <c:cat>
            <c:numRef>
              <c:f>'Per Service'!$P$36:$P$37</c:f>
              <c:numCache>
                <c:formatCode>mmm\-yy</c:formatCode>
                <c:ptCount val="2"/>
                <c:pt idx="0">
                  <c:v>43891</c:v>
                </c:pt>
                <c:pt idx="1">
                  <c:v>43922</c:v>
                </c:pt>
              </c:numCache>
            </c:numRef>
          </c:cat>
          <c:val>
            <c:numRef>
              <c:f>'Per Service'!$R$36:$R$37</c:f>
              <c:numCache>
                <c:formatCode>_-* #,##0_-;\-* #,##0_-;_-* "-"??_-;_-@_-</c:formatCode>
                <c:ptCount val="2"/>
                <c:pt idx="0">
                  <c:v>912343407.87</c:v>
                </c:pt>
                <c:pt idx="1">
                  <c:v>978858581.60000002</c:v>
                </c:pt>
              </c:numCache>
            </c:numRef>
          </c:val>
          <c:extLst>
            <c:ext xmlns:c16="http://schemas.microsoft.com/office/drawing/2014/chart" uri="{C3380CC4-5D6E-409C-BE32-E72D297353CC}">
              <c16:uniqueId val="{00000001-B23B-4DE1-801D-C543394A3AC6}"/>
            </c:ext>
          </c:extLst>
        </c:ser>
        <c:dLbls>
          <c:showLegendKey val="0"/>
          <c:showVal val="0"/>
          <c:showCatName val="0"/>
          <c:showSerName val="0"/>
          <c:showPercent val="0"/>
          <c:showBubbleSize val="0"/>
        </c:dLbls>
        <c:gapWidth val="219"/>
        <c:overlap val="-27"/>
        <c:axId val="618197192"/>
        <c:axId val="618197520"/>
      </c:barChart>
      <c:dateAx>
        <c:axId val="6181971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197520"/>
        <c:crosses val="autoZero"/>
        <c:auto val="1"/>
        <c:lblOffset val="100"/>
        <c:baseTimeUnit val="months"/>
      </c:dateAx>
      <c:valAx>
        <c:axId val="6181975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197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SEWERAGE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Service'!$Q$51</c:f>
              <c:strCache>
                <c:ptCount val="1"/>
                <c:pt idx="0">
                  <c:v> Nett Billing </c:v>
                </c:pt>
              </c:strCache>
            </c:strRef>
          </c:tx>
          <c:spPr>
            <a:solidFill>
              <a:schemeClr val="accent1"/>
            </a:solidFill>
            <a:ln>
              <a:noFill/>
            </a:ln>
            <a:effectLst/>
          </c:spPr>
          <c:invertIfNegative val="0"/>
          <c:cat>
            <c:numRef>
              <c:f>'Per Service'!$P$52:$P$53</c:f>
              <c:numCache>
                <c:formatCode>mmm\-yy</c:formatCode>
                <c:ptCount val="2"/>
                <c:pt idx="0">
                  <c:v>43891</c:v>
                </c:pt>
                <c:pt idx="1">
                  <c:v>43922</c:v>
                </c:pt>
              </c:numCache>
            </c:numRef>
          </c:cat>
          <c:val>
            <c:numRef>
              <c:f>'Per Service'!$Q$52:$Q$53</c:f>
              <c:numCache>
                <c:formatCode>_-* #,##0_-;\-* #,##0_-;_-* "-"??_-;_-@_-</c:formatCode>
                <c:ptCount val="2"/>
                <c:pt idx="0">
                  <c:v>327879995.06999999</c:v>
                </c:pt>
                <c:pt idx="1">
                  <c:v>361918800.46999997</c:v>
                </c:pt>
              </c:numCache>
            </c:numRef>
          </c:val>
          <c:extLst>
            <c:ext xmlns:c16="http://schemas.microsoft.com/office/drawing/2014/chart" uri="{C3380CC4-5D6E-409C-BE32-E72D297353CC}">
              <c16:uniqueId val="{00000000-8B51-4535-A976-7D0B99EB0D51}"/>
            </c:ext>
          </c:extLst>
        </c:ser>
        <c:ser>
          <c:idx val="1"/>
          <c:order val="1"/>
          <c:tx>
            <c:strRef>
              <c:f>'Per Service'!$R$51</c:f>
              <c:strCache>
                <c:ptCount val="1"/>
                <c:pt idx="0">
                  <c:v> Payments </c:v>
                </c:pt>
              </c:strCache>
            </c:strRef>
          </c:tx>
          <c:spPr>
            <a:solidFill>
              <a:schemeClr val="accent2"/>
            </a:solidFill>
            <a:ln>
              <a:noFill/>
            </a:ln>
            <a:effectLst/>
          </c:spPr>
          <c:invertIfNegative val="0"/>
          <c:cat>
            <c:numRef>
              <c:f>'Per Service'!$P$52:$P$53</c:f>
              <c:numCache>
                <c:formatCode>mmm\-yy</c:formatCode>
                <c:ptCount val="2"/>
                <c:pt idx="0">
                  <c:v>43891</c:v>
                </c:pt>
                <c:pt idx="1">
                  <c:v>43922</c:v>
                </c:pt>
              </c:numCache>
            </c:numRef>
          </c:cat>
          <c:val>
            <c:numRef>
              <c:f>'Per Service'!$R$52:$R$53</c:f>
              <c:numCache>
                <c:formatCode>_-* #,##0_-;\-* #,##0_-;_-* "-"??_-;_-@_-</c:formatCode>
                <c:ptCount val="2"/>
                <c:pt idx="0">
                  <c:v>246707917.66999999</c:v>
                </c:pt>
                <c:pt idx="1">
                  <c:v>269122249.19</c:v>
                </c:pt>
              </c:numCache>
            </c:numRef>
          </c:val>
          <c:extLst>
            <c:ext xmlns:c16="http://schemas.microsoft.com/office/drawing/2014/chart" uri="{C3380CC4-5D6E-409C-BE32-E72D297353CC}">
              <c16:uniqueId val="{00000001-8B51-4535-A976-7D0B99EB0D51}"/>
            </c:ext>
          </c:extLst>
        </c:ser>
        <c:dLbls>
          <c:showLegendKey val="0"/>
          <c:showVal val="0"/>
          <c:showCatName val="0"/>
          <c:showSerName val="0"/>
          <c:showPercent val="0"/>
          <c:showBubbleSize val="0"/>
        </c:dLbls>
        <c:gapWidth val="219"/>
        <c:overlap val="-27"/>
        <c:axId val="536363488"/>
        <c:axId val="536360208"/>
      </c:barChart>
      <c:dateAx>
        <c:axId val="5363634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360208"/>
        <c:crosses val="autoZero"/>
        <c:auto val="1"/>
        <c:lblOffset val="100"/>
        <c:baseTimeUnit val="months"/>
      </c:dateAx>
      <c:valAx>
        <c:axId val="5363602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36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WATER</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Service'!$Q$66</c:f>
              <c:strCache>
                <c:ptCount val="1"/>
                <c:pt idx="0">
                  <c:v> Nett Billing </c:v>
                </c:pt>
              </c:strCache>
            </c:strRef>
          </c:tx>
          <c:spPr>
            <a:solidFill>
              <a:schemeClr val="accent1"/>
            </a:solidFill>
            <a:ln>
              <a:noFill/>
            </a:ln>
            <a:effectLst/>
          </c:spPr>
          <c:invertIfNegative val="0"/>
          <c:cat>
            <c:numRef>
              <c:f>'Per Service'!$P$67:$P$68</c:f>
              <c:numCache>
                <c:formatCode>mmm\-yy</c:formatCode>
                <c:ptCount val="2"/>
                <c:pt idx="0">
                  <c:v>43891</c:v>
                </c:pt>
                <c:pt idx="1">
                  <c:v>43922</c:v>
                </c:pt>
              </c:numCache>
            </c:numRef>
          </c:cat>
          <c:val>
            <c:numRef>
              <c:f>'Per Service'!$Q$67:$Q$68</c:f>
              <c:numCache>
                <c:formatCode>_-* #,##0_-;\-* #,##0_-;_-* "-"??_-;_-@_-</c:formatCode>
                <c:ptCount val="2"/>
                <c:pt idx="0">
                  <c:v>581591337.23000002</c:v>
                </c:pt>
                <c:pt idx="1">
                  <c:v>688368822.93000007</c:v>
                </c:pt>
              </c:numCache>
            </c:numRef>
          </c:val>
          <c:extLst>
            <c:ext xmlns:c16="http://schemas.microsoft.com/office/drawing/2014/chart" uri="{C3380CC4-5D6E-409C-BE32-E72D297353CC}">
              <c16:uniqueId val="{00000000-455E-421C-B72D-47C4A92738F7}"/>
            </c:ext>
          </c:extLst>
        </c:ser>
        <c:ser>
          <c:idx val="1"/>
          <c:order val="1"/>
          <c:tx>
            <c:strRef>
              <c:f>'Per Service'!$R$66</c:f>
              <c:strCache>
                <c:ptCount val="1"/>
                <c:pt idx="0">
                  <c:v> Payments </c:v>
                </c:pt>
              </c:strCache>
            </c:strRef>
          </c:tx>
          <c:spPr>
            <a:solidFill>
              <a:schemeClr val="accent2"/>
            </a:solidFill>
            <a:ln>
              <a:noFill/>
            </a:ln>
            <a:effectLst/>
          </c:spPr>
          <c:invertIfNegative val="0"/>
          <c:cat>
            <c:numRef>
              <c:f>'Per Service'!$P$67:$P$68</c:f>
              <c:numCache>
                <c:formatCode>mmm\-yy</c:formatCode>
                <c:ptCount val="2"/>
                <c:pt idx="0">
                  <c:v>43891</c:v>
                </c:pt>
                <c:pt idx="1">
                  <c:v>43922</c:v>
                </c:pt>
              </c:numCache>
            </c:numRef>
          </c:cat>
          <c:val>
            <c:numRef>
              <c:f>'Per Service'!$R$67:$R$68</c:f>
              <c:numCache>
                <c:formatCode>_-* #,##0_-;\-* #,##0_-;_-* "-"??_-;_-@_-</c:formatCode>
                <c:ptCount val="2"/>
                <c:pt idx="0">
                  <c:v>305947927.56999999</c:v>
                </c:pt>
                <c:pt idx="1">
                  <c:v>342967752.69</c:v>
                </c:pt>
              </c:numCache>
            </c:numRef>
          </c:val>
          <c:extLst>
            <c:ext xmlns:c16="http://schemas.microsoft.com/office/drawing/2014/chart" uri="{C3380CC4-5D6E-409C-BE32-E72D297353CC}">
              <c16:uniqueId val="{00000001-455E-421C-B72D-47C4A92738F7}"/>
            </c:ext>
          </c:extLst>
        </c:ser>
        <c:dLbls>
          <c:showLegendKey val="0"/>
          <c:showVal val="0"/>
          <c:showCatName val="0"/>
          <c:showSerName val="0"/>
          <c:showPercent val="0"/>
          <c:showBubbleSize val="0"/>
        </c:dLbls>
        <c:gapWidth val="219"/>
        <c:overlap val="-27"/>
        <c:axId val="621303640"/>
        <c:axId val="621298720"/>
      </c:barChart>
      <c:dateAx>
        <c:axId val="621303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298720"/>
        <c:crosses val="autoZero"/>
        <c:auto val="1"/>
        <c:lblOffset val="100"/>
        <c:baseTimeUnit val="months"/>
      </c:dateAx>
      <c:valAx>
        <c:axId val="6212987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1303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ELECTRICITY</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Service'!$Q$1</c:f>
              <c:strCache>
                <c:ptCount val="1"/>
                <c:pt idx="0">
                  <c:v> Nett Billing </c:v>
                </c:pt>
              </c:strCache>
            </c:strRef>
          </c:tx>
          <c:spPr>
            <a:solidFill>
              <a:schemeClr val="accent1"/>
            </a:solidFill>
            <a:ln>
              <a:noFill/>
            </a:ln>
            <a:effectLst/>
          </c:spPr>
          <c:invertIfNegative val="0"/>
          <c:cat>
            <c:numRef>
              <c:f>'Per Service'!$P$4:$P$5</c:f>
              <c:numCache>
                <c:formatCode>mmm\-yy</c:formatCode>
                <c:ptCount val="2"/>
                <c:pt idx="0">
                  <c:v>43952</c:v>
                </c:pt>
                <c:pt idx="1">
                  <c:v>43983</c:v>
                </c:pt>
              </c:numCache>
            </c:numRef>
          </c:cat>
          <c:val>
            <c:numRef>
              <c:f>'Per Service'!$Q$4:$Q$5</c:f>
              <c:numCache>
                <c:formatCode>_-* #,##0_-;\-* #,##0_-;_-* "-"??_-;_-@_-</c:formatCode>
                <c:ptCount val="2"/>
                <c:pt idx="0">
                  <c:v>1362177696.1399999</c:v>
                </c:pt>
                <c:pt idx="1">
                  <c:v>1486012032.1499999</c:v>
                </c:pt>
              </c:numCache>
            </c:numRef>
          </c:val>
          <c:extLst>
            <c:ext xmlns:c16="http://schemas.microsoft.com/office/drawing/2014/chart" uri="{C3380CC4-5D6E-409C-BE32-E72D297353CC}">
              <c16:uniqueId val="{00000000-DC7D-45E3-9709-8446E7845F95}"/>
            </c:ext>
          </c:extLst>
        </c:ser>
        <c:ser>
          <c:idx val="1"/>
          <c:order val="1"/>
          <c:tx>
            <c:strRef>
              <c:f>'Per Service'!$R$1</c:f>
              <c:strCache>
                <c:ptCount val="1"/>
                <c:pt idx="0">
                  <c:v> Payments </c:v>
                </c:pt>
              </c:strCache>
            </c:strRef>
          </c:tx>
          <c:spPr>
            <a:solidFill>
              <a:schemeClr val="accent2"/>
            </a:solidFill>
            <a:ln>
              <a:noFill/>
            </a:ln>
            <a:effectLst/>
          </c:spPr>
          <c:invertIfNegative val="0"/>
          <c:cat>
            <c:numRef>
              <c:f>'Per Service'!$P$4:$P$5</c:f>
              <c:numCache>
                <c:formatCode>mmm\-yy</c:formatCode>
                <c:ptCount val="2"/>
                <c:pt idx="0">
                  <c:v>43952</c:v>
                </c:pt>
                <c:pt idx="1">
                  <c:v>43983</c:v>
                </c:pt>
              </c:numCache>
            </c:numRef>
          </c:cat>
          <c:val>
            <c:numRef>
              <c:f>'Per Service'!$R$4:$R$5</c:f>
              <c:numCache>
                <c:formatCode>_-* #,##0_-;\-* #,##0_-;_-* "-"??_-;_-@_-</c:formatCode>
                <c:ptCount val="2"/>
                <c:pt idx="0">
                  <c:v>1186197973.1500001</c:v>
                </c:pt>
                <c:pt idx="1">
                  <c:v>1294034152.53</c:v>
                </c:pt>
              </c:numCache>
            </c:numRef>
          </c:val>
          <c:extLst>
            <c:ext xmlns:c16="http://schemas.microsoft.com/office/drawing/2014/chart" uri="{C3380CC4-5D6E-409C-BE32-E72D297353CC}">
              <c16:uniqueId val="{00000001-DC7D-45E3-9709-8446E7845F95}"/>
            </c:ext>
          </c:extLst>
        </c:ser>
        <c:dLbls>
          <c:showLegendKey val="0"/>
          <c:showVal val="0"/>
          <c:showCatName val="0"/>
          <c:showSerName val="0"/>
          <c:showPercent val="0"/>
          <c:showBubbleSize val="0"/>
        </c:dLbls>
        <c:gapWidth val="219"/>
        <c:overlap val="-27"/>
        <c:axId val="422315128"/>
        <c:axId val="422316440"/>
      </c:barChart>
      <c:dateAx>
        <c:axId val="4223151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316440"/>
        <c:crosses val="autoZero"/>
        <c:auto val="1"/>
        <c:lblOffset val="100"/>
        <c:baseTimeUnit val="months"/>
      </c:dateAx>
      <c:valAx>
        <c:axId val="42231644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2315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REFUSE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887292213473314"/>
          <c:y val="0.17171296296296298"/>
          <c:w val="0.79723818897637799"/>
          <c:h val="0.61498432487605714"/>
        </c:manualLayout>
      </c:layout>
      <c:barChart>
        <c:barDir val="col"/>
        <c:grouping val="clustered"/>
        <c:varyColors val="0"/>
        <c:ser>
          <c:idx val="0"/>
          <c:order val="0"/>
          <c:tx>
            <c:strRef>
              <c:f>'Per Service'!$Q$24</c:f>
              <c:strCache>
                <c:ptCount val="1"/>
                <c:pt idx="0">
                  <c:v> Nett Billing </c:v>
                </c:pt>
              </c:strCache>
            </c:strRef>
          </c:tx>
          <c:spPr>
            <a:solidFill>
              <a:schemeClr val="accent1"/>
            </a:solidFill>
            <a:ln>
              <a:noFill/>
            </a:ln>
            <a:effectLst/>
          </c:spPr>
          <c:invertIfNegative val="0"/>
          <c:cat>
            <c:numRef>
              <c:f>'Per Service'!$P$27:$P$28</c:f>
              <c:numCache>
                <c:formatCode>mmm\-yy</c:formatCode>
                <c:ptCount val="2"/>
                <c:pt idx="0">
                  <c:v>43952</c:v>
                </c:pt>
                <c:pt idx="1">
                  <c:v>43983</c:v>
                </c:pt>
              </c:numCache>
            </c:numRef>
          </c:cat>
          <c:val>
            <c:numRef>
              <c:f>'Per Service'!$Q$27:$Q$28</c:f>
              <c:numCache>
                <c:formatCode>_-* #,##0_-;\-* #,##0_-;_-* "-"??_-;_-@_-</c:formatCode>
                <c:ptCount val="2"/>
                <c:pt idx="0">
                  <c:v>297972778.66999996</c:v>
                </c:pt>
                <c:pt idx="1">
                  <c:v>325061213.08999997</c:v>
                </c:pt>
              </c:numCache>
            </c:numRef>
          </c:val>
          <c:extLst>
            <c:ext xmlns:c16="http://schemas.microsoft.com/office/drawing/2014/chart" uri="{C3380CC4-5D6E-409C-BE32-E72D297353CC}">
              <c16:uniqueId val="{00000000-AB84-4391-9783-E229A23382AE}"/>
            </c:ext>
          </c:extLst>
        </c:ser>
        <c:ser>
          <c:idx val="1"/>
          <c:order val="1"/>
          <c:tx>
            <c:strRef>
              <c:f>'Per Service'!$R$24</c:f>
              <c:strCache>
                <c:ptCount val="1"/>
                <c:pt idx="0">
                  <c:v> Payments </c:v>
                </c:pt>
              </c:strCache>
            </c:strRef>
          </c:tx>
          <c:spPr>
            <a:solidFill>
              <a:schemeClr val="accent2"/>
            </a:solidFill>
            <a:ln>
              <a:noFill/>
            </a:ln>
            <a:effectLst/>
          </c:spPr>
          <c:invertIfNegative val="0"/>
          <c:cat>
            <c:numRef>
              <c:f>'Per Service'!$P$27:$P$28</c:f>
              <c:numCache>
                <c:formatCode>mmm\-yy</c:formatCode>
                <c:ptCount val="2"/>
                <c:pt idx="0">
                  <c:v>43952</c:v>
                </c:pt>
                <c:pt idx="1">
                  <c:v>43983</c:v>
                </c:pt>
              </c:numCache>
            </c:numRef>
          </c:cat>
          <c:val>
            <c:numRef>
              <c:f>'Per Service'!$R$27:$R$28</c:f>
              <c:numCache>
                <c:formatCode>_-* #,##0_-;\-* #,##0_-;_-* "-"??_-;_-@_-</c:formatCode>
                <c:ptCount val="2"/>
                <c:pt idx="0">
                  <c:v>194810836.31</c:v>
                </c:pt>
                <c:pt idx="1">
                  <c:v>212520912.34</c:v>
                </c:pt>
              </c:numCache>
            </c:numRef>
          </c:val>
          <c:extLst>
            <c:ext xmlns:c16="http://schemas.microsoft.com/office/drawing/2014/chart" uri="{C3380CC4-5D6E-409C-BE32-E72D297353CC}">
              <c16:uniqueId val="{00000001-AB84-4391-9783-E229A23382AE}"/>
            </c:ext>
          </c:extLst>
        </c:ser>
        <c:dLbls>
          <c:showLegendKey val="0"/>
          <c:showVal val="0"/>
          <c:showCatName val="0"/>
          <c:showSerName val="0"/>
          <c:showPercent val="0"/>
          <c:showBubbleSize val="0"/>
        </c:dLbls>
        <c:gapWidth val="219"/>
        <c:overlap val="-27"/>
        <c:axId val="647252648"/>
        <c:axId val="647252976"/>
      </c:barChart>
      <c:dateAx>
        <c:axId val="6472526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252976"/>
        <c:crosses val="autoZero"/>
        <c:auto val="1"/>
        <c:lblOffset val="100"/>
        <c:baseTimeUnit val="months"/>
      </c:dateAx>
      <c:valAx>
        <c:axId val="64725297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252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PROPERTY RATES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Service'!$Q$35</c:f>
              <c:strCache>
                <c:ptCount val="1"/>
                <c:pt idx="0">
                  <c:v> Nett Billing </c:v>
                </c:pt>
              </c:strCache>
            </c:strRef>
          </c:tx>
          <c:spPr>
            <a:solidFill>
              <a:schemeClr val="accent1"/>
            </a:solidFill>
            <a:ln>
              <a:noFill/>
            </a:ln>
            <a:effectLst/>
          </c:spPr>
          <c:invertIfNegative val="0"/>
          <c:cat>
            <c:numRef>
              <c:f>'Per Service'!$P$38:$P$39</c:f>
              <c:numCache>
                <c:formatCode>mmm\-yy</c:formatCode>
                <c:ptCount val="2"/>
                <c:pt idx="0">
                  <c:v>43952</c:v>
                </c:pt>
                <c:pt idx="1">
                  <c:v>43983</c:v>
                </c:pt>
              </c:numCache>
            </c:numRef>
          </c:cat>
          <c:val>
            <c:numRef>
              <c:f>'Per Service'!$Q$38:$Q$39</c:f>
              <c:numCache>
                <c:formatCode>_-* #,##0_-;\-* #,##0_-;_-* "-"??_-;_-@_-</c:formatCode>
                <c:ptCount val="2"/>
                <c:pt idx="0">
                  <c:v>1378846093.5300002</c:v>
                </c:pt>
                <c:pt idx="1">
                  <c:v>1493212579.7500002</c:v>
                </c:pt>
              </c:numCache>
            </c:numRef>
          </c:val>
          <c:extLst>
            <c:ext xmlns:c16="http://schemas.microsoft.com/office/drawing/2014/chart" uri="{C3380CC4-5D6E-409C-BE32-E72D297353CC}">
              <c16:uniqueId val="{00000000-324E-419D-BEF4-160DB9149925}"/>
            </c:ext>
          </c:extLst>
        </c:ser>
        <c:ser>
          <c:idx val="1"/>
          <c:order val="1"/>
          <c:tx>
            <c:strRef>
              <c:f>'Per Service'!$R$35</c:f>
              <c:strCache>
                <c:ptCount val="1"/>
                <c:pt idx="0">
                  <c:v> Payments </c:v>
                </c:pt>
              </c:strCache>
            </c:strRef>
          </c:tx>
          <c:spPr>
            <a:solidFill>
              <a:schemeClr val="accent2"/>
            </a:solidFill>
            <a:ln>
              <a:noFill/>
            </a:ln>
            <a:effectLst/>
          </c:spPr>
          <c:invertIfNegative val="0"/>
          <c:cat>
            <c:numRef>
              <c:f>'Per Service'!$P$38:$P$39</c:f>
              <c:numCache>
                <c:formatCode>mmm\-yy</c:formatCode>
                <c:ptCount val="2"/>
                <c:pt idx="0">
                  <c:v>43952</c:v>
                </c:pt>
                <c:pt idx="1">
                  <c:v>43983</c:v>
                </c:pt>
              </c:numCache>
            </c:numRef>
          </c:cat>
          <c:val>
            <c:numRef>
              <c:f>'Per Service'!$R$38:$R$39</c:f>
              <c:numCache>
                <c:formatCode>_-* #,##0_-;\-* #,##0_-;_-* "-"??_-;_-@_-</c:formatCode>
                <c:ptCount val="2"/>
                <c:pt idx="0">
                  <c:v>1057801682.4</c:v>
                </c:pt>
                <c:pt idx="1">
                  <c:v>1138764145.47</c:v>
                </c:pt>
              </c:numCache>
            </c:numRef>
          </c:val>
          <c:extLst>
            <c:ext xmlns:c16="http://schemas.microsoft.com/office/drawing/2014/chart" uri="{C3380CC4-5D6E-409C-BE32-E72D297353CC}">
              <c16:uniqueId val="{00000001-324E-419D-BEF4-160DB9149925}"/>
            </c:ext>
          </c:extLst>
        </c:ser>
        <c:dLbls>
          <c:showLegendKey val="0"/>
          <c:showVal val="0"/>
          <c:showCatName val="0"/>
          <c:showSerName val="0"/>
          <c:showPercent val="0"/>
          <c:showBubbleSize val="0"/>
        </c:dLbls>
        <c:gapWidth val="219"/>
        <c:overlap val="-27"/>
        <c:axId val="618197192"/>
        <c:axId val="618197520"/>
      </c:barChart>
      <c:dateAx>
        <c:axId val="6181971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197520"/>
        <c:crosses val="autoZero"/>
        <c:auto val="1"/>
        <c:lblOffset val="100"/>
        <c:baseTimeUnit val="months"/>
      </c:dateAx>
      <c:valAx>
        <c:axId val="6181975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18197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t>SEWERAGE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'Per Service'!$Q$51</c:f>
              <c:strCache>
                <c:ptCount val="1"/>
                <c:pt idx="0">
                  <c:v> Nett Billing </c:v>
                </c:pt>
              </c:strCache>
            </c:strRef>
          </c:tx>
          <c:spPr>
            <a:solidFill>
              <a:schemeClr val="accent1"/>
            </a:solidFill>
            <a:ln>
              <a:noFill/>
            </a:ln>
            <a:effectLst/>
          </c:spPr>
          <c:invertIfNegative val="0"/>
          <c:cat>
            <c:numRef>
              <c:f>'Per Service'!$P$54:$P$55</c:f>
              <c:numCache>
                <c:formatCode>mmm\-yy</c:formatCode>
                <c:ptCount val="2"/>
                <c:pt idx="0">
                  <c:v>43952</c:v>
                </c:pt>
                <c:pt idx="1">
                  <c:v>43983</c:v>
                </c:pt>
              </c:numCache>
            </c:numRef>
          </c:cat>
          <c:val>
            <c:numRef>
              <c:f>'Per Service'!$Q$54:$Q$55</c:f>
              <c:numCache>
                <c:formatCode>_-* #,##0_-;\-* #,##0_-;_-* "-"??_-;_-@_-</c:formatCode>
                <c:ptCount val="2"/>
                <c:pt idx="0">
                  <c:v>398761752</c:v>
                </c:pt>
                <c:pt idx="1">
                  <c:v>435012820.36000001</c:v>
                </c:pt>
              </c:numCache>
            </c:numRef>
          </c:val>
          <c:extLst>
            <c:ext xmlns:c16="http://schemas.microsoft.com/office/drawing/2014/chart" uri="{C3380CC4-5D6E-409C-BE32-E72D297353CC}">
              <c16:uniqueId val="{00000000-6BE8-460A-B984-DC040255521E}"/>
            </c:ext>
          </c:extLst>
        </c:ser>
        <c:ser>
          <c:idx val="1"/>
          <c:order val="1"/>
          <c:tx>
            <c:strRef>
              <c:f>'Per Service'!$R$51</c:f>
              <c:strCache>
                <c:ptCount val="1"/>
                <c:pt idx="0">
                  <c:v> Payments </c:v>
                </c:pt>
              </c:strCache>
            </c:strRef>
          </c:tx>
          <c:spPr>
            <a:solidFill>
              <a:schemeClr val="accent2"/>
            </a:solidFill>
            <a:ln>
              <a:noFill/>
            </a:ln>
            <a:effectLst/>
          </c:spPr>
          <c:invertIfNegative val="0"/>
          <c:cat>
            <c:numRef>
              <c:f>'Per Service'!$P$54:$P$55</c:f>
              <c:numCache>
                <c:formatCode>mmm\-yy</c:formatCode>
                <c:ptCount val="2"/>
                <c:pt idx="0">
                  <c:v>43952</c:v>
                </c:pt>
                <c:pt idx="1">
                  <c:v>43983</c:v>
                </c:pt>
              </c:numCache>
            </c:numRef>
          </c:cat>
          <c:val>
            <c:numRef>
              <c:f>'Per Service'!$R$54:$R$55</c:f>
              <c:numCache>
                <c:formatCode>_-* #,##0_-;\-* #,##0_-;_-* "-"??_-;_-@_-</c:formatCode>
                <c:ptCount val="2"/>
                <c:pt idx="0">
                  <c:v>291665099.38</c:v>
                </c:pt>
                <c:pt idx="1">
                  <c:v>314143690.24000001</c:v>
                </c:pt>
              </c:numCache>
            </c:numRef>
          </c:val>
          <c:extLst>
            <c:ext xmlns:c16="http://schemas.microsoft.com/office/drawing/2014/chart" uri="{C3380CC4-5D6E-409C-BE32-E72D297353CC}">
              <c16:uniqueId val="{00000001-6BE8-460A-B984-DC040255521E}"/>
            </c:ext>
          </c:extLst>
        </c:ser>
        <c:dLbls>
          <c:showLegendKey val="0"/>
          <c:showVal val="0"/>
          <c:showCatName val="0"/>
          <c:showSerName val="0"/>
          <c:showPercent val="0"/>
          <c:showBubbleSize val="0"/>
        </c:dLbls>
        <c:gapWidth val="219"/>
        <c:overlap val="-27"/>
        <c:axId val="536363488"/>
        <c:axId val="536360208"/>
      </c:barChart>
      <c:dateAx>
        <c:axId val="5363634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360208"/>
        <c:crosses val="autoZero"/>
        <c:auto val="1"/>
        <c:lblOffset val="100"/>
        <c:baseTimeUnit val="months"/>
      </c:dateAx>
      <c:valAx>
        <c:axId val="5363602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3636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647BFDB-F4C8-4DFC-8452-C016B7EF6F89}" type="datetimeFigureOut">
              <a:rPr lang="en-ZA" smtClean="0"/>
              <a:t>2020/06/10</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9B3919-7052-4BA9-9624-C986D3857B2F}" type="slidenum">
              <a:rPr lang="en-ZA" smtClean="0"/>
              <a:t>‹#›</a:t>
            </a:fld>
            <a:endParaRPr lang="en-ZA"/>
          </a:p>
        </p:txBody>
      </p:sp>
    </p:spTree>
    <p:extLst>
      <p:ext uri="{BB962C8B-B14F-4D97-AF65-F5344CB8AC3E}">
        <p14:creationId xmlns:p14="http://schemas.microsoft.com/office/powerpoint/2010/main" val="323827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466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76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15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273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4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48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91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14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2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29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08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24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1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3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7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72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67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9B3919-7052-4BA9-9624-C986D3857B2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85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0E979E1-3ACC-4379-BCBB-1A20D353CF34}"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250730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A9C39C-25C4-4173-83BA-54FFF5F45FAA}"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21252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E242BE-8CC8-423C-860A-F993A78E1050}"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198785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1438615-1111-42F5-A2C5-51B319A1BD9E}"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386355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B65115-D53C-4A52-8652-98F9363F4A5E}" type="datetime1">
              <a:rPr lang="en-US" smtClean="0"/>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128212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ECA19B3-27B7-4739-A05F-0F338EB8427F}" type="datetime1">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15938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62DF52B-C52B-4EDA-A814-A8E32B3D382B}" type="datetime1">
              <a:rPr lang="en-US" smtClean="0"/>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212200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6886A2-7023-4773-AB1A-DF437929FEEA}" type="datetime1">
              <a:rPr lang="en-US" smtClean="0"/>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34205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AD4C9-497A-4F4B-90D0-2A496503C404}" type="datetime1">
              <a:rPr lang="en-US" smtClean="0"/>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308303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5938AE-F1FA-4611-A7AB-E7AD6416B648}" type="datetime1">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155011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54690E-DB51-49C1-85F4-E225FAE6F282}" type="datetime1">
              <a:rPr lang="en-US" smtClean="0"/>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t>‹#›</a:t>
            </a:fld>
            <a:endParaRPr lang="en-US"/>
          </a:p>
        </p:txBody>
      </p:sp>
    </p:spTree>
    <p:extLst>
      <p:ext uri="{BB962C8B-B14F-4D97-AF65-F5344CB8AC3E}">
        <p14:creationId xmlns:p14="http://schemas.microsoft.com/office/powerpoint/2010/main" val="332945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E0880-F489-41A4-BC18-B2A1E045ECE3}" type="datetime1">
              <a:rPr lang="en-US" smtClean="0"/>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A4480-D730-D744-967E-18A572EC2411}" type="slidenum">
              <a:rPr lang="en-US" smtClean="0"/>
              <a:t>‹#›</a:t>
            </a:fld>
            <a:endParaRPr lang="en-US"/>
          </a:p>
        </p:txBody>
      </p:sp>
    </p:spTree>
    <p:extLst>
      <p:ext uri="{BB962C8B-B14F-4D97-AF65-F5344CB8AC3E}">
        <p14:creationId xmlns:p14="http://schemas.microsoft.com/office/powerpoint/2010/main" val="1557457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4914"/>
            <a:ext cx="9144000" cy="1551436"/>
          </a:xfrm>
          <a:prstGeom prst="rect">
            <a:avLst/>
          </a:prstGeom>
        </p:spPr>
      </p:pic>
      <p:sp>
        <p:nvSpPr>
          <p:cNvPr id="3" name="Rectangle 2"/>
          <p:cNvSpPr/>
          <p:nvPr/>
        </p:nvSpPr>
        <p:spPr>
          <a:xfrm>
            <a:off x="252920" y="426465"/>
            <a:ext cx="8754894" cy="3277820"/>
          </a:xfrm>
          <a:prstGeom prst="rect">
            <a:avLst/>
          </a:prstGeom>
        </p:spPr>
        <p:txBody>
          <a:bodyPr wrap="square">
            <a:spAutoFit/>
          </a:bodyPr>
          <a:lstStyle/>
          <a:p>
            <a:pPr lvl="0" algn="ctr" defTabSz="914400"/>
            <a:r>
              <a:rPr lang="en-US" sz="3600" b="1" kern="0" dirty="0">
                <a:solidFill>
                  <a:srgbClr val="000000"/>
                </a:solidFill>
                <a:latin typeface="Tw Cen MT" pitchFamily="34" charset="0"/>
                <a:ea typeface="ＭＳ Ｐゴシック"/>
                <a:cs typeface="+mj-cs"/>
              </a:rPr>
              <a:t>BUFFALO CITY METROPOLITAN MUNICIPALITY </a:t>
            </a:r>
            <a:r>
              <a:rPr lang="en-US" sz="2700" kern="0" dirty="0">
                <a:solidFill>
                  <a:srgbClr val="000000"/>
                </a:solidFill>
                <a:latin typeface="Tw Cen MT" pitchFamily="34" charset="0"/>
                <a:ea typeface="ＭＳ Ｐゴシック"/>
                <a:cs typeface="+mj-cs"/>
              </a:rPr>
              <a:t/>
            </a:r>
            <a:br>
              <a:rPr lang="en-US" sz="2700" kern="0" dirty="0">
                <a:solidFill>
                  <a:srgbClr val="000000"/>
                </a:solidFill>
                <a:latin typeface="Tw Cen MT" pitchFamily="34" charset="0"/>
                <a:ea typeface="ＭＳ Ｐゴシック"/>
                <a:cs typeface="+mj-cs"/>
              </a:rPr>
            </a:br>
            <a:r>
              <a:rPr lang="en-US" sz="2700" kern="0" dirty="0">
                <a:solidFill>
                  <a:srgbClr val="000000"/>
                </a:solidFill>
                <a:latin typeface="Tw Cen MT" pitchFamily="34" charset="0"/>
                <a:ea typeface="ＭＳ Ｐゴシック"/>
                <a:cs typeface="+mj-cs"/>
              </a:rPr>
              <a:t/>
            </a:r>
            <a:br>
              <a:rPr lang="en-US" sz="2700" kern="0" dirty="0">
                <a:solidFill>
                  <a:srgbClr val="000000"/>
                </a:solidFill>
                <a:latin typeface="Tw Cen MT" pitchFamily="34" charset="0"/>
                <a:ea typeface="ＭＳ Ｐゴシック"/>
                <a:cs typeface="+mj-cs"/>
              </a:rPr>
            </a:br>
            <a:r>
              <a:rPr lang="en-US" sz="2700" kern="0" dirty="0">
                <a:solidFill>
                  <a:srgbClr val="000000"/>
                </a:solidFill>
                <a:latin typeface="Tw Cen MT" pitchFamily="34" charset="0"/>
                <a:ea typeface="ＭＳ Ｐゴシック"/>
                <a:cs typeface="+mj-cs"/>
              </a:rPr>
              <a:t/>
            </a:r>
            <a:br>
              <a:rPr lang="en-US" sz="2700" kern="0" dirty="0">
                <a:solidFill>
                  <a:srgbClr val="000000"/>
                </a:solidFill>
                <a:latin typeface="Tw Cen MT" pitchFamily="34" charset="0"/>
                <a:ea typeface="ＭＳ Ｐゴシック"/>
                <a:cs typeface="+mj-cs"/>
              </a:rPr>
            </a:br>
            <a:r>
              <a:rPr lang="en-GB" sz="2700" b="1" kern="0" dirty="0">
                <a:solidFill>
                  <a:srgbClr val="000000"/>
                </a:solidFill>
                <a:latin typeface="Tw Cen MT" pitchFamily="34" charset="0"/>
                <a:ea typeface="ＭＳ Ｐゴシック"/>
                <a:cs typeface="+mj-cs"/>
              </a:rPr>
              <a:t>BCMM’S RESPONSE TO COVID-19</a:t>
            </a:r>
          </a:p>
          <a:p>
            <a:pPr lvl="0" algn="ctr" defTabSz="914400"/>
            <a:endParaRPr lang="en-US" sz="2700" b="1" kern="0" dirty="0">
              <a:solidFill>
                <a:srgbClr val="000000"/>
              </a:solidFill>
              <a:latin typeface="Tw Cen MT" pitchFamily="34" charset="0"/>
              <a:ea typeface="ＭＳ Ｐゴシック"/>
              <a:cs typeface="+mj-cs"/>
            </a:endParaRPr>
          </a:p>
          <a:p>
            <a:pPr lvl="0" algn="ctr" defTabSz="914400"/>
            <a:r>
              <a:rPr lang="en-US" sz="2700" b="1" kern="0" dirty="0">
                <a:solidFill>
                  <a:srgbClr val="000000"/>
                </a:solidFill>
                <a:latin typeface="Tw Cen MT" pitchFamily="34" charset="0"/>
                <a:ea typeface="ＭＳ Ｐゴシック"/>
                <a:cs typeface="+mj-cs"/>
              </a:rPr>
              <a:t>10 JUNE 2020</a:t>
            </a:r>
            <a:endParaRPr lang="en-ZA" sz="2700" b="1" kern="0" dirty="0">
              <a:solidFill>
                <a:srgbClr val="000000"/>
              </a:solidFill>
              <a:latin typeface="Tw Cen MT" pitchFamily="34" charset="0"/>
              <a:ea typeface="ＭＳ Ｐゴシック"/>
              <a:cs typeface="+mj-cs"/>
            </a:endParaRPr>
          </a:p>
        </p:txBody>
      </p:sp>
      <p:sp>
        <p:nvSpPr>
          <p:cNvPr id="4" name="Slide Number Placeholder 3"/>
          <p:cNvSpPr>
            <a:spLocks noGrp="1"/>
          </p:cNvSpPr>
          <p:nvPr>
            <p:ph type="sldNum" sz="quarter" idx="12"/>
          </p:nvPr>
        </p:nvSpPr>
        <p:spPr/>
        <p:txBody>
          <a:bodyPr/>
          <a:lstStyle/>
          <a:p>
            <a:fld id="{EF1A4480-D730-D744-967E-18A572EC2411}" type="slidenum">
              <a:rPr lang="en-US" smtClean="0"/>
              <a:t>1</a:t>
            </a:fld>
            <a:endParaRPr lang="en-US" dirty="0"/>
          </a:p>
        </p:txBody>
      </p:sp>
    </p:spTree>
    <p:extLst>
      <p:ext uri="{BB962C8B-B14F-4D97-AF65-F5344CB8AC3E}">
        <p14:creationId xmlns:p14="http://schemas.microsoft.com/office/powerpoint/2010/main" val="393576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300" b="1" dirty="0">
                <a:latin typeface="Arial" panose="020B0604020202020204" pitchFamily="34" charset="0"/>
                <a:cs typeface="Arial" panose="020B0604020202020204" pitchFamily="34" charset="0"/>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87350EBF-C431-42E1-90B7-21D5BE69886B}"/>
              </a:ext>
            </a:extLst>
          </p:cNvPr>
          <p:cNvGraphicFramePr>
            <a:graphicFrameLocks noGrp="1"/>
          </p:cNvGraphicFramePr>
          <p:nvPr>
            <p:extLst>
              <p:ext uri="{D42A27DB-BD31-4B8C-83A1-F6EECF244321}">
                <p14:modId xmlns:p14="http://schemas.microsoft.com/office/powerpoint/2010/main" val="196619662"/>
              </p:ext>
            </p:extLst>
          </p:nvPr>
        </p:nvGraphicFramePr>
        <p:xfrm>
          <a:off x="970056" y="4808987"/>
          <a:ext cx="6819598" cy="952147"/>
        </p:xfrm>
        <a:graphic>
          <a:graphicData uri="http://schemas.openxmlformats.org/drawingml/2006/table">
            <a:tbl>
              <a:tblPr>
                <a:tableStyleId>{5C22544A-7EE6-4342-B048-85BDC9FD1C3A}</a:tableStyleId>
              </a:tblPr>
              <a:tblGrid>
                <a:gridCol w="1841867">
                  <a:extLst>
                    <a:ext uri="{9D8B030D-6E8A-4147-A177-3AD203B41FA5}">
                      <a16:colId xmlns:a16="http://schemas.microsoft.com/office/drawing/2014/main" val="2764136175"/>
                    </a:ext>
                  </a:extLst>
                </a:gridCol>
                <a:gridCol w="1040739">
                  <a:extLst>
                    <a:ext uri="{9D8B030D-6E8A-4147-A177-3AD203B41FA5}">
                      <a16:colId xmlns:a16="http://schemas.microsoft.com/office/drawing/2014/main" val="3006094649"/>
                    </a:ext>
                  </a:extLst>
                </a:gridCol>
                <a:gridCol w="1373346">
                  <a:extLst>
                    <a:ext uri="{9D8B030D-6E8A-4147-A177-3AD203B41FA5}">
                      <a16:colId xmlns:a16="http://schemas.microsoft.com/office/drawing/2014/main" val="1372486191"/>
                    </a:ext>
                  </a:extLst>
                </a:gridCol>
                <a:gridCol w="2563646">
                  <a:extLst>
                    <a:ext uri="{9D8B030D-6E8A-4147-A177-3AD203B41FA5}">
                      <a16:colId xmlns:a16="http://schemas.microsoft.com/office/drawing/2014/main" val="3918865585"/>
                    </a:ext>
                  </a:extLst>
                </a:gridCol>
              </a:tblGrid>
              <a:tr h="729262">
                <a:tc>
                  <a:txBody>
                    <a:bodyPr/>
                    <a:lstStyle/>
                    <a:p>
                      <a:pPr algn="ctr" fontAlgn="t"/>
                      <a:r>
                        <a:rPr lang="en-ZA" sz="1400" b="1" u="none" strike="noStrike" dirty="0">
                          <a:solidFill>
                            <a:schemeClr val="bg1"/>
                          </a:solidFill>
                          <a:effectLst/>
                          <a:latin typeface="Arial" panose="020B0604020202020204" pitchFamily="34" charset="0"/>
                          <a:cs typeface="Arial" panose="020B0604020202020204" pitchFamily="34" charset="0"/>
                        </a:rPr>
                        <a:t>Collection Rate per Service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b="1" u="none" strike="noStrike" dirty="0">
                          <a:solidFill>
                            <a:schemeClr val="bg1"/>
                          </a:solidFill>
                          <a:effectLst/>
                          <a:latin typeface="Arial" panose="020B0604020202020204" pitchFamily="34" charset="0"/>
                          <a:cs typeface="Arial" panose="020B0604020202020204" pitchFamily="34" charset="0"/>
                        </a:rPr>
                        <a:t>May-20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b="1" u="none" strike="noStrike" dirty="0">
                          <a:solidFill>
                            <a:schemeClr val="bg1"/>
                          </a:solidFill>
                          <a:effectLst/>
                          <a:latin typeface="Arial" panose="020B0604020202020204" pitchFamily="34" charset="0"/>
                          <a:cs typeface="Arial" panose="020B0604020202020204" pitchFamily="34" charset="0"/>
                        </a:rPr>
                        <a:t>Est Jun-20 Collection Rate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GB" sz="1400" b="1" u="none" strike="noStrike" dirty="0">
                          <a:solidFill>
                            <a:schemeClr val="bg1"/>
                          </a:solidFill>
                          <a:effectLst/>
                          <a:latin typeface="Arial" panose="020B0604020202020204" pitchFamily="34" charset="0"/>
                          <a:cs typeface="Arial" panose="020B0604020202020204" pitchFamily="34" charset="0"/>
                        </a:rPr>
                        <a:t>Estimated collection Shortfall based on Billing - including VAT</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extLst>
                  <a:ext uri="{0D108BD9-81ED-4DB2-BD59-A6C34878D82A}">
                    <a16:rowId xmlns:a16="http://schemas.microsoft.com/office/drawing/2014/main" val="2325123877"/>
                  </a:ext>
                </a:extLst>
              </a:tr>
              <a:tr h="180975">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REFUSE</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    77,59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      77,59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solidFill>
                      <a:schemeClr val="bg1">
                        <a:lumMod val="95000"/>
                      </a:schemeClr>
                    </a:solidFill>
                  </a:tcPr>
                </a:tc>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     72 846 218</a:t>
                      </a:r>
                    </a:p>
                  </a:txBody>
                  <a:tcPr marL="9525" marR="9525" marT="9525" marB="0" anchor="b">
                    <a:solidFill>
                      <a:schemeClr val="bg1">
                        <a:lumMod val="95000"/>
                      </a:schemeClr>
                    </a:solidFill>
                  </a:tcPr>
                </a:tc>
                <a:extLst>
                  <a:ext uri="{0D108BD9-81ED-4DB2-BD59-A6C34878D82A}">
                    <a16:rowId xmlns:a16="http://schemas.microsoft.com/office/drawing/2014/main" val="3868880890"/>
                  </a:ext>
                </a:extLst>
              </a:tr>
            </a:tbl>
          </a:graphicData>
        </a:graphic>
      </p:graphicFrame>
      <p:graphicFrame>
        <p:nvGraphicFramePr>
          <p:cNvPr id="10" name="Chart 9">
            <a:extLst>
              <a:ext uri="{FF2B5EF4-FFF2-40B4-BE49-F238E27FC236}">
                <a16:creationId xmlns:a16="http://schemas.microsoft.com/office/drawing/2014/main" id="{6B0D4DC6-70E3-46D9-88C3-6A875AFA550B}"/>
              </a:ext>
            </a:extLst>
          </p:cNvPr>
          <p:cNvGraphicFramePr>
            <a:graphicFrameLocks/>
          </p:cNvGraphicFramePr>
          <p:nvPr>
            <p:extLst>
              <p:ext uri="{D42A27DB-BD31-4B8C-83A1-F6EECF244321}">
                <p14:modId xmlns:p14="http://schemas.microsoft.com/office/powerpoint/2010/main" val="2585463527"/>
              </p:ext>
            </p:extLst>
          </p:nvPr>
        </p:nvGraphicFramePr>
        <p:xfrm>
          <a:off x="603849" y="1828800"/>
          <a:ext cx="8143335"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705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300" b="1" dirty="0">
                <a:latin typeface="Arial" panose="020B0604020202020204" pitchFamily="34" charset="0"/>
                <a:cs typeface="Arial" panose="020B0604020202020204" pitchFamily="34" charset="0"/>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001A0630-CD88-48B8-A18F-77B95206B81F}"/>
              </a:ext>
            </a:extLst>
          </p:cNvPr>
          <p:cNvGraphicFramePr>
            <a:graphicFrameLocks noGrp="1"/>
          </p:cNvGraphicFramePr>
          <p:nvPr>
            <p:extLst>
              <p:ext uri="{D42A27DB-BD31-4B8C-83A1-F6EECF244321}">
                <p14:modId xmlns:p14="http://schemas.microsoft.com/office/powerpoint/2010/main" val="1573911078"/>
              </p:ext>
            </p:extLst>
          </p:nvPr>
        </p:nvGraphicFramePr>
        <p:xfrm>
          <a:off x="171058" y="4600328"/>
          <a:ext cx="8015409" cy="952147"/>
        </p:xfrm>
        <a:graphic>
          <a:graphicData uri="http://schemas.openxmlformats.org/drawingml/2006/table">
            <a:tbl>
              <a:tblPr>
                <a:tableStyleId>{5C22544A-7EE6-4342-B048-85BDC9FD1C3A}</a:tableStyleId>
              </a:tblPr>
              <a:tblGrid>
                <a:gridCol w="2308331">
                  <a:extLst>
                    <a:ext uri="{9D8B030D-6E8A-4147-A177-3AD203B41FA5}">
                      <a16:colId xmlns:a16="http://schemas.microsoft.com/office/drawing/2014/main" val="2764136175"/>
                    </a:ext>
                  </a:extLst>
                </a:gridCol>
                <a:gridCol w="1435307">
                  <a:extLst>
                    <a:ext uri="{9D8B030D-6E8A-4147-A177-3AD203B41FA5}">
                      <a16:colId xmlns:a16="http://schemas.microsoft.com/office/drawing/2014/main" val="3006094649"/>
                    </a:ext>
                  </a:extLst>
                </a:gridCol>
                <a:gridCol w="1494495">
                  <a:extLst>
                    <a:ext uri="{9D8B030D-6E8A-4147-A177-3AD203B41FA5}">
                      <a16:colId xmlns:a16="http://schemas.microsoft.com/office/drawing/2014/main" val="1372486191"/>
                    </a:ext>
                  </a:extLst>
                </a:gridCol>
                <a:gridCol w="2777276">
                  <a:extLst>
                    <a:ext uri="{9D8B030D-6E8A-4147-A177-3AD203B41FA5}">
                      <a16:colId xmlns:a16="http://schemas.microsoft.com/office/drawing/2014/main" val="3918865585"/>
                    </a:ext>
                  </a:extLst>
                </a:gridCol>
              </a:tblGrid>
              <a:tr h="729262">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Collection Rate per Service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May-20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Est Jun-20 Collection Rate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GB" sz="1400" u="none" strike="noStrike" dirty="0">
                          <a:solidFill>
                            <a:schemeClr val="bg1"/>
                          </a:solidFill>
                          <a:effectLst/>
                          <a:latin typeface="Arial" panose="020B0604020202020204" pitchFamily="34" charset="0"/>
                          <a:cs typeface="Arial" panose="020B0604020202020204" pitchFamily="34" charset="0"/>
                        </a:rPr>
                        <a:t>Estimated collection Shortfall based on Billing - including VAT</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extLst>
                  <a:ext uri="{0D108BD9-81ED-4DB2-BD59-A6C34878D82A}">
                    <a16:rowId xmlns:a16="http://schemas.microsoft.com/office/drawing/2014/main" val="2325123877"/>
                  </a:ext>
                </a:extLst>
              </a:tr>
              <a:tr h="180975">
                <a:tc>
                  <a:txBody>
                    <a:bodyPr/>
                    <a:lstStyle/>
                    <a:p>
                      <a:pPr algn="l" fontAlgn="b"/>
                      <a:r>
                        <a:rPr lang="en-ZA" sz="1400" u="none" strike="noStrike">
                          <a:effectLst/>
                          <a:latin typeface="Arial" panose="020B0604020202020204" pitchFamily="34" charset="0"/>
                          <a:cs typeface="Arial" panose="020B0604020202020204" pitchFamily="34" charset="0"/>
                        </a:rPr>
                        <a:t>RATES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86,74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86,74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197 999 988</a:t>
                      </a:r>
                    </a:p>
                  </a:txBody>
                  <a:tcPr marL="9525" marR="9525" marT="9525" marB="0" anchor="b"/>
                </a:tc>
                <a:extLst>
                  <a:ext uri="{0D108BD9-81ED-4DB2-BD59-A6C34878D82A}">
                    <a16:rowId xmlns:a16="http://schemas.microsoft.com/office/drawing/2014/main" val="3078942917"/>
                  </a:ext>
                </a:extLst>
              </a:tr>
            </a:tbl>
          </a:graphicData>
        </a:graphic>
      </p:graphicFrame>
      <p:graphicFrame>
        <p:nvGraphicFramePr>
          <p:cNvPr id="12" name="Chart 11">
            <a:extLst>
              <a:ext uri="{FF2B5EF4-FFF2-40B4-BE49-F238E27FC236}">
                <a16:creationId xmlns:a16="http://schemas.microsoft.com/office/drawing/2014/main" id="{41982B3A-B39B-4366-A9A5-6DFF2F9F9DEC}"/>
              </a:ext>
            </a:extLst>
          </p:cNvPr>
          <p:cNvGraphicFramePr>
            <a:graphicFrameLocks/>
          </p:cNvGraphicFramePr>
          <p:nvPr>
            <p:extLst>
              <p:ext uri="{D42A27DB-BD31-4B8C-83A1-F6EECF244321}">
                <p14:modId xmlns:p14="http://schemas.microsoft.com/office/powerpoint/2010/main" val="446013798"/>
              </p:ext>
            </p:extLst>
          </p:nvPr>
        </p:nvGraphicFramePr>
        <p:xfrm>
          <a:off x="1196446" y="1712849"/>
          <a:ext cx="6711351"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053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52475"/>
            <a:ext cx="9144000" cy="887237"/>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300" b="1" dirty="0">
                <a:latin typeface="Arial" panose="020B0604020202020204" pitchFamily="34" charset="0"/>
                <a:cs typeface="Arial" panose="020B0604020202020204" pitchFamily="34" charset="0"/>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001A0630-CD88-48B8-A18F-77B95206B81F}"/>
              </a:ext>
            </a:extLst>
          </p:cNvPr>
          <p:cNvGraphicFramePr>
            <a:graphicFrameLocks noGrp="1"/>
          </p:cNvGraphicFramePr>
          <p:nvPr>
            <p:extLst>
              <p:ext uri="{D42A27DB-BD31-4B8C-83A1-F6EECF244321}">
                <p14:modId xmlns:p14="http://schemas.microsoft.com/office/powerpoint/2010/main" val="2844827101"/>
              </p:ext>
            </p:extLst>
          </p:nvPr>
        </p:nvGraphicFramePr>
        <p:xfrm>
          <a:off x="223551" y="4754069"/>
          <a:ext cx="8696897" cy="798406"/>
        </p:xfrm>
        <a:graphic>
          <a:graphicData uri="http://schemas.openxmlformats.org/drawingml/2006/table">
            <a:tbl>
              <a:tblPr>
                <a:tableStyleId>{5C22544A-7EE6-4342-B048-85BDC9FD1C3A}</a:tableStyleId>
              </a:tblPr>
              <a:tblGrid>
                <a:gridCol w="2504590">
                  <a:extLst>
                    <a:ext uri="{9D8B030D-6E8A-4147-A177-3AD203B41FA5}">
                      <a16:colId xmlns:a16="http://schemas.microsoft.com/office/drawing/2014/main" val="2764136175"/>
                    </a:ext>
                  </a:extLst>
                </a:gridCol>
                <a:gridCol w="1557340">
                  <a:extLst>
                    <a:ext uri="{9D8B030D-6E8A-4147-A177-3AD203B41FA5}">
                      <a16:colId xmlns:a16="http://schemas.microsoft.com/office/drawing/2014/main" val="3006094649"/>
                    </a:ext>
                  </a:extLst>
                </a:gridCol>
                <a:gridCol w="1621561">
                  <a:extLst>
                    <a:ext uri="{9D8B030D-6E8A-4147-A177-3AD203B41FA5}">
                      <a16:colId xmlns:a16="http://schemas.microsoft.com/office/drawing/2014/main" val="1372486191"/>
                    </a:ext>
                  </a:extLst>
                </a:gridCol>
                <a:gridCol w="3013406">
                  <a:extLst>
                    <a:ext uri="{9D8B030D-6E8A-4147-A177-3AD203B41FA5}">
                      <a16:colId xmlns:a16="http://schemas.microsoft.com/office/drawing/2014/main" val="3918865585"/>
                    </a:ext>
                  </a:extLst>
                </a:gridCol>
              </a:tblGrid>
              <a:tr h="575521">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Collection Rate per Service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May-20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Est Jun-20 Collection Rate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GB" sz="1400" u="none" strike="noStrike" dirty="0">
                          <a:solidFill>
                            <a:schemeClr val="bg1"/>
                          </a:solidFill>
                          <a:effectLst/>
                          <a:latin typeface="Arial" panose="020B0604020202020204" pitchFamily="34" charset="0"/>
                          <a:cs typeface="Arial" panose="020B0604020202020204" pitchFamily="34" charset="0"/>
                        </a:rPr>
                        <a:t>Estimated collection Shortfall based on Billing - including VAT</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extLst>
                  <a:ext uri="{0D108BD9-81ED-4DB2-BD59-A6C34878D82A}">
                    <a16:rowId xmlns:a16="http://schemas.microsoft.com/office/drawing/2014/main" val="2325123877"/>
                  </a:ext>
                </a:extLst>
              </a:tr>
              <a:tr h="180975">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SEWERAGE</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    83,75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solidFill>
                            <a:schemeClr val="tx1"/>
                          </a:solidFill>
                          <a:effectLst/>
                          <a:latin typeface="Arial" panose="020B0604020202020204" pitchFamily="34" charset="0"/>
                          <a:cs typeface="Arial" panose="020B0604020202020204" pitchFamily="34" charset="0"/>
                        </a:rPr>
                        <a:t>      83,75 </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70 689 583</a:t>
                      </a:r>
                    </a:p>
                  </a:txBody>
                  <a:tcPr marL="9525" marR="9525" marT="9525" marB="0" anchor="b"/>
                </a:tc>
                <a:extLst>
                  <a:ext uri="{0D108BD9-81ED-4DB2-BD59-A6C34878D82A}">
                    <a16:rowId xmlns:a16="http://schemas.microsoft.com/office/drawing/2014/main" val="3078942917"/>
                  </a:ext>
                </a:extLst>
              </a:tr>
            </a:tbl>
          </a:graphicData>
        </a:graphic>
      </p:graphicFrame>
      <p:graphicFrame>
        <p:nvGraphicFramePr>
          <p:cNvPr id="12" name="Chart 11">
            <a:extLst>
              <a:ext uri="{FF2B5EF4-FFF2-40B4-BE49-F238E27FC236}">
                <a16:creationId xmlns:a16="http://schemas.microsoft.com/office/drawing/2014/main" id="{7AF35C93-1722-497A-954C-5FA1E954D691}"/>
              </a:ext>
            </a:extLst>
          </p:cNvPr>
          <p:cNvGraphicFramePr>
            <a:graphicFrameLocks/>
          </p:cNvGraphicFramePr>
          <p:nvPr>
            <p:extLst>
              <p:ext uri="{D42A27DB-BD31-4B8C-83A1-F6EECF244321}">
                <p14:modId xmlns:p14="http://schemas.microsoft.com/office/powerpoint/2010/main" val="1555336755"/>
              </p:ext>
            </p:extLst>
          </p:nvPr>
        </p:nvGraphicFramePr>
        <p:xfrm>
          <a:off x="715992" y="1758487"/>
          <a:ext cx="7970808" cy="2882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1153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7482"/>
            <a:ext cx="9144000" cy="762230"/>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300" b="1" dirty="0">
                <a:latin typeface="Arial" panose="020B0604020202020204" pitchFamily="34" charset="0"/>
                <a:cs typeface="Arial" panose="020B0604020202020204" pitchFamily="34" charset="0"/>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001A0630-CD88-48B8-A18F-77B95206B81F}"/>
              </a:ext>
            </a:extLst>
          </p:cNvPr>
          <p:cNvGraphicFramePr>
            <a:graphicFrameLocks noGrp="1"/>
          </p:cNvGraphicFramePr>
          <p:nvPr>
            <p:extLst>
              <p:ext uri="{D42A27DB-BD31-4B8C-83A1-F6EECF244321}">
                <p14:modId xmlns:p14="http://schemas.microsoft.com/office/powerpoint/2010/main" val="2911735943"/>
              </p:ext>
            </p:extLst>
          </p:nvPr>
        </p:nvGraphicFramePr>
        <p:xfrm>
          <a:off x="227865" y="4995980"/>
          <a:ext cx="8688270" cy="799477"/>
        </p:xfrm>
        <a:graphic>
          <a:graphicData uri="http://schemas.openxmlformats.org/drawingml/2006/table">
            <a:tbl>
              <a:tblPr>
                <a:tableStyleId>{5C22544A-7EE6-4342-B048-85BDC9FD1C3A}</a:tableStyleId>
              </a:tblPr>
              <a:tblGrid>
                <a:gridCol w="2502106">
                  <a:extLst>
                    <a:ext uri="{9D8B030D-6E8A-4147-A177-3AD203B41FA5}">
                      <a16:colId xmlns:a16="http://schemas.microsoft.com/office/drawing/2014/main" val="2764136175"/>
                    </a:ext>
                  </a:extLst>
                </a:gridCol>
                <a:gridCol w="1555795">
                  <a:extLst>
                    <a:ext uri="{9D8B030D-6E8A-4147-A177-3AD203B41FA5}">
                      <a16:colId xmlns:a16="http://schemas.microsoft.com/office/drawing/2014/main" val="3006094649"/>
                    </a:ext>
                  </a:extLst>
                </a:gridCol>
                <a:gridCol w="1619952">
                  <a:extLst>
                    <a:ext uri="{9D8B030D-6E8A-4147-A177-3AD203B41FA5}">
                      <a16:colId xmlns:a16="http://schemas.microsoft.com/office/drawing/2014/main" val="1372486191"/>
                    </a:ext>
                  </a:extLst>
                </a:gridCol>
                <a:gridCol w="3010417">
                  <a:extLst>
                    <a:ext uri="{9D8B030D-6E8A-4147-A177-3AD203B41FA5}">
                      <a16:colId xmlns:a16="http://schemas.microsoft.com/office/drawing/2014/main" val="3918865585"/>
                    </a:ext>
                  </a:extLst>
                </a:gridCol>
              </a:tblGrid>
              <a:tr h="576592">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Collection Rate per Service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May-20</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400" u="none" strike="noStrike" dirty="0">
                          <a:solidFill>
                            <a:schemeClr val="bg1"/>
                          </a:solidFill>
                          <a:effectLst/>
                          <a:latin typeface="Arial" panose="020B0604020202020204" pitchFamily="34" charset="0"/>
                          <a:cs typeface="Arial" panose="020B0604020202020204" pitchFamily="34" charset="0"/>
                        </a:rPr>
                        <a:t>Est Jun-20 Collection Rate</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GB" sz="1400" u="none" strike="noStrike" dirty="0">
                          <a:solidFill>
                            <a:schemeClr val="bg1"/>
                          </a:solidFill>
                          <a:effectLst/>
                          <a:latin typeface="Arial" panose="020B0604020202020204" pitchFamily="34" charset="0"/>
                          <a:cs typeface="Arial" panose="020B0604020202020204" pitchFamily="34" charset="0"/>
                        </a:rPr>
                        <a:t>Estimated collection Shortfall based on Billing - including VAT</a:t>
                      </a:r>
                      <a:endParaRPr lang="en-GB"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extLst>
                  <a:ext uri="{0D108BD9-81ED-4DB2-BD59-A6C34878D82A}">
                    <a16:rowId xmlns:a16="http://schemas.microsoft.com/office/drawing/2014/main" val="2325123877"/>
                  </a:ext>
                </a:extLst>
              </a:tr>
              <a:tr h="180975">
                <a:tc>
                  <a:txBody>
                    <a:bodyPr/>
                    <a:lstStyle/>
                    <a:p>
                      <a:pPr algn="l" fontAlgn="b"/>
                      <a:r>
                        <a:rPr lang="en-ZA" sz="1400" u="none" strike="noStrike" dirty="0">
                          <a:effectLst/>
                          <a:latin typeface="Arial" panose="020B0604020202020204" pitchFamily="34" charset="0"/>
                          <a:cs typeface="Arial" panose="020B0604020202020204" pitchFamily="34" charset="0"/>
                        </a:rPr>
                        <a:t>WATER</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70,44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70,44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400" u="none" strike="noStrike" dirty="0">
                          <a:effectLst/>
                          <a:latin typeface="Arial" panose="020B0604020202020204" pitchFamily="34" charset="0"/>
                          <a:cs typeface="Arial" panose="020B0604020202020204" pitchFamily="34" charset="0"/>
                        </a:rPr>
                        <a:t>    235 946 130</a:t>
                      </a:r>
                    </a:p>
                  </a:txBody>
                  <a:tcPr marL="9525" marR="9525" marT="9525" marB="0" anchor="b"/>
                </a:tc>
                <a:extLst>
                  <a:ext uri="{0D108BD9-81ED-4DB2-BD59-A6C34878D82A}">
                    <a16:rowId xmlns:a16="http://schemas.microsoft.com/office/drawing/2014/main" val="3078942917"/>
                  </a:ext>
                </a:extLst>
              </a:tr>
            </a:tbl>
          </a:graphicData>
        </a:graphic>
      </p:graphicFrame>
      <p:graphicFrame>
        <p:nvGraphicFramePr>
          <p:cNvPr id="12" name="Chart 11">
            <a:extLst>
              <a:ext uri="{FF2B5EF4-FFF2-40B4-BE49-F238E27FC236}">
                <a16:creationId xmlns:a16="http://schemas.microsoft.com/office/drawing/2014/main" id="{846D3F73-BF5E-40BD-9718-A96C505EAF96}"/>
              </a:ext>
            </a:extLst>
          </p:cNvPr>
          <p:cNvGraphicFramePr>
            <a:graphicFrameLocks/>
          </p:cNvGraphicFramePr>
          <p:nvPr>
            <p:extLst>
              <p:ext uri="{D42A27DB-BD31-4B8C-83A1-F6EECF244321}">
                <p14:modId xmlns:p14="http://schemas.microsoft.com/office/powerpoint/2010/main" val="896036949"/>
              </p:ext>
            </p:extLst>
          </p:nvPr>
        </p:nvGraphicFramePr>
        <p:xfrm>
          <a:off x="388189" y="1785668"/>
          <a:ext cx="8298611" cy="3014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128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755019"/>
            <a:ext cx="8891080" cy="4105195"/>
          </a:xfrm>
          <a:solidFill>
            <a:srgbClr val="0070C0"/>
          </a:solidFill>
        </p:spPr>
        <p:txBody>
          <a:bodyPr>
            <a:normAutofit fontScale="90000"/>
          </a:bodyPr>
          <a:lstStyle/>
          <a:p>
            <a:r>
              <a:rPr lang="en-GB" altLang="en-US" sz="3200" b="1" kern="0" dirty="0">
                <a:solidFill>
                  <a:schemeClr val="bg1"/>
                </a:solidFill>
                <a:latin typeface="Arial"/>
                <a:ea typeface="ＭＳ Ｐゴシック"/>
              </a:rPr>
              <a:t>THE PROJECTED UNDER-COLLECTION OF REVENUE FOR THE 2020/21 FINANCIAL YEAR (FROM 1 JULY 2020 TO 30 JUNE 2021) SEGMENTED INTO PROPERTY RATES, ELECTRICITY, WATER, SANITATION, AND REFUGE REMOVAL. THERE MUST BE A CLEAR INDICATION OF PROJECTED UNDER-COLLECTION, AND HOW THIS WILL BE DEALT WITH</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966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1392"/>
            <a:ext cx="9144000" cy="788320"/>
          </a:xfrm>
          <a:prstGeom prst="rect">
            <a:avLst/>
          </a:prstGeom>
        </p:spPr>
      </p:pic>
      <p:sp>
        <p:nvSpPr>
          <p:cNvPr id="3" name="Title 2"/>
          <p:cNvSpPr>
            <a:spLocks noGrp="1"/>
          </p:cNvSpPr>
          <p:nvPr>
            <p:ph type="title"/>
          </p:nvPr>
        </p:nvSpPr>
        <p:spPr>
          <a:xfrm>
            <a:off x="126460" y="44111"/>
            <a:ext cx="8891080" cy="480465"/>
          </a:xfrm>
          <a:solidFill>
            <a:srgbClr val="0070C0"/>
          </a:solidFill>
        </p:spPr>
        <p:txBody>
          <a:bodyPr>
            <a:normAutofit/>
          </a:bodyPr>
          <a:lstStyle/>
          <a:p>
            <a:r>
              <a:rPr lang="en-GB" altLang="en-US" sz="20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46948" y="537285"/>
            <a:ext cx="8930836" cy="1945249"/>
          </a:xfrm>
          <a:noFill/>
        </p:spPr>
        <p:txBody>
          <a:bodyPr>
            <a:noAutofit/>
          </a:bodyPr>
          <a:lstStyle/>
          <a:p>
            <a:pPr algn="just">
              <a:lnSpc>
                <a:spcPct val="150000"/>
              </a:lnSpc>
              <a:buFont typeface="Wingdings" panose="05000000000000000000" pitchFamily="2" charset="2"/>
              <a:buChar char="§"/>
            </a:pPr>
            <a:r>
              <a:rPr lang="en-GB" sz="1300" b="1" dirty="0">
                <a:latin typeface="Arial" panose="020B0604020202020204" pitchFamily="34" charset="0"/>
                <a:cs typeface="Arial" panose="020B0604020202020204" pitchFamily="34" charset="0"/>
              </a:rPr>
              <a:t>The projected under-collection of revenue for the 2020/21 financial year (from 1 July 2020 to 30 June 2021) segmented into property rates, electricity, water, sanitation, and refuge removal. There must be a clear indication of projected under-collection, and how this will be dealt with:</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CE5AAF0-AE56-4E6B-9E21-5D06241591EA}"/>
              </a:ext>
            </a:extLst>
          </p:cNvPr>
          <p:cNvGraphicFramePr>
            <a:graphicFrameLocks noGrp="1"/>
          </p:cNvGraphicFramePr>
          <p:nvPr>
            <p:extLst>
              <p:ext uri="{D42A27DB-BD31-4B8C-83A1-F6EECF244321}">
                <p14:modId xmlns:p14="http://schemas.microsoft.com/office/powerpoint/2010/main" val="1892706294"/>
              </p:ext>
            </p:extLst>
          </p:nvPr>
        </p:nvGraphicFramePr>
        <p:xfrm>
          <a:off x="884208" y="4433432"/>
          <a:ext cx="7254814" cy="1529715"/>
        </p:xfrm>
        <a:graphic>
          <a:graphicData uri="http://schemas.openxmlformats.org/drawingml/2006/table">
            <a:tbl>
              <a:tblPr>
                <a:tableStyleId>{5C22544A-7EE6-4342-B048-85BDC9FD1C3A}</a:tableStyleId>
              </a:tblPr>
              <a:tblGrid>
                <a:gridCol w="2829727">
                  <a:extLst>
                    <a:ext uri="{9D8B030D-6E8A-4147-A177-3AD203B41FA5}">
                      <a16:colId xmlns:a16="http://schemas.microsoft.com/office/drawing/2014/main" val="1399793396"/>
                    </a:ext>
                  </a:extLst>
                </a:gridCol>
                <a:gridCol w="1521609">
                  <a:extLst>
                    <a:ext uri="{9D8B030D-6E8A-4147-A177-3AD203B41FA5}">
                      <a16:colId xmlns:a16="http://schemas.microsoft.com/office/drawing/2014/main" val="3509802754"/>
                    </a:ext>
                  </a:extLst>
                </a:gridCol>
                <a:gridCol w="1521609">
                  <a:extLst>
                    <a:ext uri="{9D8B030D-6E8A-4147-A177-3AD203B41FA5}">
                      <a16:colId xmlns:a16="http://schemas.microsoft.com/office/drawing/2014/main" val="3534171784"/>
                    </a:ext>
                  </a:extLst>
                </a:gridCol>
                <a:gridCol w="1381869">
                  <a:extLst>
                    <a:ext uri="{9D8B030D-6E8A-4147-A177-3AD203B41FA5}">
                      <a16:colId xmlns:a16="http://schemas.microsoft.com/office/drawing/2014/main" val="2264749359"/>
                    </a:ext>
                  </a:extLst>
                </a:gridCol>
              </a:tblGrid>
              <a:tr h="245457">
                <a:tc>
                  <a:txBody>
                    <a:bodyPr/>
                    <a:lstStyle/>
                    <a:p>
                      <a:pPr algn="l" fontAlgn="b"/>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70C0"/>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 BUDGETED REVENUE </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70C0"/>
                    </a:solidFill>
                  </a:tcPr>
                </a:tc>
                <a:tc>
                  <a:txBody>
                    <a:bodyPr/>
                    <a:lstStyle/>
                    <a:p>
                      <a:pPr algn="ctr" fontAlgn="b"/>
                      <a:r>
                        <a:rPr lang="en-ZA" sz="1200" b="1" u="none" strike="noStrike" dirty="0">
                          <a:solidFill>
                            <a:schemeClr val="bg1"/>
                          </a:solidFill>
                          <a:effectLst/>
                          <a:latin typeface="Arial" panose="020B0604020202020204" pitchFamily="34" charset="0"/>
                          <a:cs typeface="Arial" panose="020B0604020202020204" pitchFamily="34" charset="0"/>
                        </a:rPr>
                        <a:t> COLLECTION RATE OF 90,5% </a:t>
                      </a:r>
                      <a:endParaRPr lang="en-ZA"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70C0"/>
                    </a:solidFill>
                  </a:tcPr>
                </a:tc>
                <a:tc>
                  <a:txBody>
                    <a:bodyPr/>
                    <a:lstStyle/>
                    <a:p>
                      <a:pPr algn="ctr" fontAlgn="b"/>
                      <a:r>
                        <a:rPr lang="en-ZA" sz="1200" b="1" i="0" u="none" strike="noStrike" dirty="0">
                          <a:solidFill>
                            <a:schemeClr val="bg1"/>
                          </a:solidFill>
                          <a:effectLst/>
                          <a:latin typeface="Arial" panose="020B0604020202020204" pitchFamily="34" charset="0"/>
                          <a:cs typeface="Arial" panose="020B0604020202020204" pitchFamily="34" charset="0"/>
                        </a:rPr>
                        <a:t>VARIANCE</a:t>
                      </a:r>
                    </a:p>
                  </a:txBody>
                  <a:tcPr marL="9525" marR="9525" marT="9525" marB="0" anchor="b">
                    <a:solidFill>
                      <a:srgbClr val="0070C0"/>
                    </a:solidFill>
                  </a:tcPr>
                </a:tc>
                <a:extLst>
                  <a:ext uri="{0D108BD9-81ED-4DB2-BD59-A6C34878D82A}">
                    <a16:rowId xmlns:a16="http://schemas.microsoft.com/office/drawing/2014/main" val="1156581952"/>
                  </a:ext>
                </a:extLst>
              </a:tr>
              <a:tr h="180975">
                <a:tc>
                  <a:txBody>
                    <a:bodyPr/>
                    <a:lstStyle/>
                    <a:p>
                      <a:pPr algn="l" fontAlgn="b"/>
                      <a:r>
                        <a:rPr lang="en-ZA" sz="1200" u="none" strike="noStrike" dirty="0">
                          <a:effectLst/>
                          <a:latin typeface="Arial" panose="020B0604020202020204" pitchFamily="34" charset="0"/>
                          <a:cs typeface="Arial" panose="020B0604020202020204" pitchFamily="34" charset="0"/>
                        </a:rPr>
                        <a:t> Property rates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1 687 667 431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1 527 339 025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160 328 406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00256217"/>
                  </a:ext>
                </a:extLst>
              </a:tr>
              <a:tr h="180975">
                <a:tc>
                  <a:txBody>
                    <a:bodyPr/>
                    <a:lstStyle/>
                    <a:p>
                      <a:pPr algn="l" fontAlgn="b"/>
                      <a:r>
                        <a:rPr lang="en-ZA" sz="1200" u="none" strike="noStrike" dirty="0">
                          <a:effectLst/>
                          <a:latin typeface="Arial" panose="020B0604020202020204" pitchFamily="34" charset="0"/>
                          <a:cs typeface="Arial" panose="020B0604020202020204" pitchFamily="34" charset="0"/>
                        </a:rPr>
                        <a:t> Service charges - electricity revenue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2 184 209 246</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1 976 709 368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207 499 878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2682852"/>
                  </a:ext>
                </a:extLst>
              </a:tr>
              <a:tr h="180975">
                <a:tc>
                  <a:txBody>
                    <a:bodyPr/>
                    <a:lstStyle/>
                    <a:p>
                      <a:pPr algn="l" fontAlgn="b"/>
                      <a:r>
                        <a:rPr lang="en-ZA" sz="1200" u="none" strike="noStrike" dirty="0">
                          <a:effectLst/>
                          <a:latin typeface="Arial" panose="020B0604020202020204" pitchFamily="34" charset="0"/>
                          <a:cs typeface="Arial" panose="020B0604020202020204" pitchFamily="34" charset="0"/>
                        </a:rPr>
                        <a:t> Service charges - water revenue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631 338 211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571 361 081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59 977 130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69376459"/>
                  </a:ext>
                </a:extLst>
              </a:tr>
              <a:tr h="180975">
                <a:tc>
                  <a:txBody>
                    <a:bodyPr/>
                    <a:lstStyle/>
                    <a:p>
                      <a:pPr algn="l" fontAlgn="b"/>
                      <a:r>
                        <a:rPr lang="en-ZA" sz="1200" u="none" strike="noStrike" dirty="0">
                          <a:effectLst/>
                          <a:latin typeface="Arial" panose="020B0604020202020204" pitchFamily="34" charset="0"/>
                          <a:cs typeface="Arial" panose="020B0604020202020204" pitchFamily="34" charset="0"/>
                        </a:rPr>
                        <a:t> Service charges - sanitation revenue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397 037 055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359 318 535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37 718 520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70650664"/>
                  </a:ext>
                </a:extLst>
              </a:tr>
              <a:tr h="180975">
                <a:tc>
                  <a:txBody>
                    <a:bodyPr/>
                    <a:lstStyle/>
                    <a:p>
                      <a:pPr algn="l" fontAlgn="b"/>
                      <a:r>
                        <a:rPr lang="en-ZA" sz="1200" u="none" strike="noStrike" dirty="0">
                          <a:effectLst/>
                          <a:latin typeface="Arial" panose="020B0604020202020204" pitchFamily="34" charset="0"/>
                          <a:cs typeface="Arial" panose="020B0604020202020204" pitchFamily="34" charset="0"/>
                        </a:rPr>
                        <a:t> Service charges - refuse revenue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334 127 904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302 385 753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200" u="none" strike="noStrike" dirty="0">
                          <a:effectLst/>
                          <a:latin typeface="Arial" panose="020B0604020202020204" pitchFamily="34" charset="0"/>
                          <a:cs typeface="Arial" panose="020B0604020202020204" pitchFamily="34" charset="0"/>
                        </a:rPr>
                        <a:t>    31 742 151 </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93614477"/>
                  </a:ext>
                </a:extLst>
              </a:tr>
              <a:tr h="180975">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TOTAL</a:t>
                      </a:r>
                    </a:p>
                  </a:txBody>
                  <a:tcPr marL="9525" marR="9525" marT="9525" marB="0" anchor="b">
                    <a:solidFill>
                      <a:srgbClr val="0070C0"/>
                    </a:solidFill>
                  </a:tcPr>
                </a:tc>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       5 234 379 847,00 </a:t>
                      </a:r>
                    </a:p>
                  </a:txBody>
                  <a:tcPr marL="9525" marR="9525" marT="9525" marB="0" anchor="b">
                    <a:solidFill>
                      <a:srgbClr val="0070C0"/>
                    </a:solidFill>
                  </a:tcPr>
                </a:tc>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  4 737 113 761</a:t>
                      </a:r>
                    </a:p>
                  </a:txBody>
                  <a:tcPr marL="9525" marR="9525" marT="9525" marB="0" anchor="b">
                    <a:solidFill>
                      <a:srgbClr val="0070C0"/>
                    </a:solidFill>
                  </a:tcPr>
                </a:tc>
                <a:tc>
                  <a:txBody>
                    <a:bodyPr/>
                    <a:lstStyle/>
                    <a:p>
                      <a:pPr algn="l" fontAlgn="b"/>
                      <a:r>
                        <a:rPr lang="en-ZA" sz="1200" b="1" i="0" u="none" strike="noStrike" dirty="0">
                          <a:solidFill>
                            <a:schemeClr val="bg1"/>
                          </a:solidFill>
                          <a:effectLst/>
                          <a:latin typeface="Arial" panose="020B0604020202020204" pitchFamily="34" charset="0"/>
                          <a:cs typeface="Arial" panose="020B0604020202020204" pitchFamily="34" charset="0"/>
                        </a:rPr>
                        <a:t>         497 266 085</a:t>
                      </a:r>
                    </a:p>
                  </a:txBody>
                  <a:tcPr marL="9525" marR="9525" marT="9525" marB="0" anchor="b">
                    <a:solidFill>
                      <a:srgbClr val="0070C0"/>
                    </a:solidFill>
                  </a:tcPr>
                </a:tc>
                <a:extLst>
                  <a:ext uri="{0D108BD9-81ED-4DB2-BD59-A6C34878D82A}">
                    <a16:rowId xmlns:a16="http://schemas.microsoft.com/office/drawing/2014/main" val="455728611"/>
                  </a:ext>
                </a:extLst>
              </a:tr>
            </a:tbl>
          </a:graphicData>
        </a:graphic>
      </p:graphicFrame>
      <p:graphicFrame>
        <p:nvGraphicFramePr>
          <p:cNvPr id="8" name="Chart 7">
            <a:extLst>
              <a:ext uri="{FF2B5EF4-FFF2-40B4-BE49-F238E27FC236}">
                <a16:creationId xmlns:a16="http://schemas.microsoft.com/office/drawing/2014/main" id="{0352ECAD-FD49-4EA8-B9A2-5F7568E46413}"/>
              </a:ext>
            </a:extLst>
          </p:cNvPr>
          <p:cNvGraphicFramePr>
            <a:graphicFrameLocks/>
          </p:cNvGraphicFramePr>
          <p:nvPr>
            <p:extLst>
              <p:ext uri="{D42A27DB-BD31-4B8C-83A1-F6EECF244321}">
                <p14:modId xmlns:p14="http://schemas.microsoft.com/office/powerpoint/2010/main" val="1036565916"/>
              </p:ext>
            </p:extLst>
          </p:nvPr>
        </p:nvGraphicFramePr>
        <p:xfrm>
          <a:off x="215660" y="1435268"/>
          <a:ext cx="8591910" cy="3058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217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755019"/>
            <a:ext cx="8891080" cy="4105195"/>
          </a:xfrm>
          <a:solidFill>
            <a:srgbClr val="0070C0"/>
          </a:solidFill>
        </p:spPr>
        <p:txBody>
          <a:bodyPr>
            <a:normAutofit/>
          </a:bodyPr>
          <a:lstStyle/>
          <a:p>
            <a:r>
              <a:rPr lang="en-GB" altLang="en-US" sz="3200" b="1" kern="0" dirty="0">
                <a:solidFill>
                  <a:schemeClr val="bg1"/>
                </a:solidFill>
                <a:latin typeface="Arial"/>
                <a:ea typeface="ＭＳ Ｐゴシック"/>
              </a:rPr>
              <a:t>RELIEF MEASURES PROVIDED TO LOCAL RESIDENTS AND LOCAL BUSINESSES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056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9956"/>
            <a:ext cx="9144000" cy="919756"/>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600" b="1" dirty="0">
                <a:latin typeface="Arial" panose="020B0604020202020204" pitchFamily="34" charset="0"/>
                <a:cs typeface="Arial" panose="020B0604020202020204" pitchFamily="34" charset="0"/>
              </a:rPr>
              <a:t>Relief measures provided to local residents and local businesses:</a:t>
            </a:r>
          </a:p>
          <a:p>
            <a:pPr lvl="1" algn="just">
              <a:lnSpc>
                <a:spcPct val="15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The municipality suspended all credit control actions (disconnections and complete blocking) during the lockdown period.</a:t>
            </a:r>
          </a:p>
          <a:p>
            <a:pPr lvl="1" algn="just">
              <a:lnSpc>
                <a:spcPct val="15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Businesses and Residential property owners will be allowed to make payment arrangements to pay off their accounts over an agreed number of months when conditions change, this will be assessed on a case by case basis.</a:t>
            </a:r>
          </a:p>
          <a:p>
            <a:pPr lvl="1" algn="just">
              <a:lnSpc>
                <a:spcPct val="15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Interest will not be charged and no credit control actions will be instituted for the duration and adherence of the payment arrangement.</a:t>
            </a:r>
          </a:p>
          <a:p>
            <a:pPr lvl="1" algn="just">
              <a:lnSpc>
                <a:spcPct val="15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Property owners who have lost their employment at this time of crisis and now qualify for indigent support in terms of section 12.1.2 of the Indigent Support policy are encouraged to apply.</a:t>
            </a:r>
          </a:p>
          <a:p>
            <a:pPr lvl="1" algn="just">
              <a:lnSpc>
                <a:spcPct val="150000"/>
              </a:lnSpc>
              <a:buFont typeface="Courier New" panose="02070309020205020404" pitchFamily="49" charset="0"/>
              <a:buChar char="o"/>
            </a:pPr>
            <a:r>
              <a:rPr lang="en-GB" sz="1600" dirty="0">
                <a:latin typeface="Arial" panose="020B0604020202020204" pitchFamily="34" charset="0"/>
                <a:cs typeface="Arial" panose="020B0604020202020204" pitchFamily="34" charset="0"/>
              </a:rPr>
              <a:t>Senior citizens whose circumstances changed and now qualify for pensioner’s rebates in terms of section 9.2 of the rates policy are also encouraged to apply.</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124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755019"/>
            <a:ext cx="8891080" cy="4105195"/>
          </a:xfrm>
          <a:solidFill>
            <a:srgbClr val="0070C0"/>
          </a:solidFill>
        </p:spPr>
        <p:txBody>
          <a:bodyPr>
            <a:normAutofit/>
          </a:bodyPr>
          <a:lstStyle/>
          <a:p>
            <a:r>
              <a:rPr lang="en-GB" altLang="en-US" sz="3200" b="1" kern="0" dirty="0">
                <a:solidFill>
                  <a:schemeClr val="bg1"/>
                </a:solidFill>
                <a:latin typeface="Arial"/>
                <a:ea typeface="ＭＳ Ｐゴシック"/>
              </a:rPr>
              <a:t>ASSISTANCE REQUIRED FROM PROVINCIAL AND NATIONAL GOVERNMENTS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496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1229034"/>
            <a:ext cx="8930836" cy="3849550"/>
          </a:xfrm>
          <a:noFill/>
        </p:spPr>
        <p:txBody>
          <a:bodyPr>
            <a:noAutofit/>
          </a:bodyPr>
          <a:lstStyle/>
          <a:p>
            <a:pPr algn="just">
              <a:lnSpc>
                <a:spcPct val="150000"/>
              </a:lnSpc>
              <a:buFont typeface="Wingdings" panose="05000000000000000000" pitchFamily="2" charset="2"/>
              <a:buChar char="§"/>
            </a:pPr>
            <a:r>
              <a:rPr lang="en-GB" sz="2000" b="1" dirty="0">
                <a:latin typeface="Arial" panose="020B0604020202020204" pitchFamily="34" charset="0"/>
                <a:cs typeface="Arial" panose="020B0604020202020204" pitchFamily="34" charset="0"/>
              </a:rPr>
              <a:t>Assistance required from Provincial and National Governments:</a:t>
            </a:r>
          </a:p>
          <a:p>
            <a:pPr lvl="1" algn="just">
              <a:lnSpc>
                <a:spcPct val="150000"/>
              </a:lnSpc>
              <a:buFont typeface="Courier New" panose="02070309020205020404" pitchFamily="49" charset="0"/>
              <a:buChar char="o"/>
            </a:pPr>
            <a:r>
              <a:rPr lang="en-GB" sz="2000" dirty="0">
                <a:latin typeface="Arial" panose="020B0604020202020204" pitchFamily="34" charset="0"/>
                <a:cs typeface="Arial" panose="020B0604020202020204" pitchFamily="34" charset="0"/>
              </a:rPr>
              <a:t>The finalisation of guidelines for the allocation of R20 billion to municipalities</a:t>
            </a:r>
          </a:p>
          <a:p>
            <a:pPr lvl="1" algn="just">
              <a:lnSpc>
                <a:spcPct val="150000"/>
              </a:lnSpc>
              <a:buFont typeface="Courier New" panose="02070309020205020404" pitchFamily="49" charset="0"/>
              <a:buChar char="o"/>
            </a:pPr>
            <a:r>
              <a:rPr lang="en-GB" sz="2000" dirty="0">
                <a:latin typeface="Arial" panose="020B0604020202020204" pitchFamily="34" charset="0"/>
                <a:cs typeface="Arial" panose="020B0604020202020204" pitchFamily="34" charset="0"/>
              </a:rPr>
              <a:t>Swift allocation of the R20 billion disaster funding from National Government to Municipalities.</a:t>
            </a:r>
          </a:p>
          <a:p>
            <a:pPr lvl="1" algn="just">
              <a:lnSpc>
                <a:spcPct val="150000"/>
              </a:lnSpc>
              <a:buFont typeface="Courier New" panose="02070309020205020404" pitchFamily="49" charset="0"/>
              <a:buChar char="o"/>
            </a:pPr>
            <a:r>
              <a:rPr lang="en-GB" sz="2000" dirty="0">
                <a:latin typeface="Arial" panose="020B0604020202020204" pitchFamily="34" charset="0"/>
                <a:cs typeface="Arial" panose="020B0604020202020204" pitchFamily="34" charset="0"/>
              </a:rPr>
              <a:t>Further flexibility on the use of conditional grants for COVID-19 related matters</a:t>
            </a:r>
            <a:r>
              <a:rPr lang="en-GB" sz="16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55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755019"/>
            <a:ext cx="8891080" cy="4105195"/>
          </a:xfrm>
          <a:solidFill>
            <a:srgbClr val="0070C0"/>
          </a:solidFill>
        </p:spPr>
        <p:txBody>
          <a:bodyPr>
            <a:normAutofit/>
          </a:bodyPr>
          <a:lstStyle/>
          <a:p>
            <a:r>
              <a:rPr lang="en-GB" altLang="en-US" sz="3200" b="1" kern="0" dirty="0">
                <a:solidFill>
                  <a:schemeClr val="bg1"/>
                </a:solidFill>
                <a:latin typeface="Arial"/>
                <a:ea typeface="ＭＳ Ｐゴシック"/>
              </a:rPr>
              <a:t>REVENUE COLLECTION RATES SEGMENTED INTO PROPERTY RATES, ELECTRICITY, WATER, SANITATION, AND REFUSE REMOVAL FOR MARCH 2020 COMPARED TO APRIL 2020</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694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397"/>
          <a:stretch/>
        </p:blipFill>
        <p:spPr>
          <a:xfrm>
            <a:off x="1259732" y="452336"/>
            <a:ext cx="73914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EF1A4480-D730-D744-967E-18A572EC2411}" type="slidenum">
              <a:rPr lang="en-US" smtClean="0"/>
              <a:t>20</a:t>
            </a:fld>
            <a:endParaRPr lang="en-US"/>
          </a:p>
        </p:txBody>
      </p:sp>
    </p:spTree>
    <p:extLst>
      <p:ext uri="{BB962C8B-B14F-4D97-AF65-F5344CB8AC3E}">
        <p14:creationId xmlns:p14="http://schemas.microsoft.com/office/powerpoint/2010/main" val="194550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400" b="1" dirty="0">
                <a:latin typeface="Arial" panose="020B0604020202020204" pitchFamily="34" charset="0"/>
                <a:cs typeface="Arial" panose="020B0604020202020204" pitchFamily="34" charset="0"/>
              </a:rPr>
              <a:t>Revenue collection rates segmented into property rates, electricity, water, sanitation, and refuse removal for March 2020 compared to April 2020:</a:t>
            </a: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500" dirty="0">
              <a:latin typeface="Arial" panose="020B0604020202020204" pitchFamily="34" charset="0"/>
              <a:cs typeface="Arial" panose="020B0604020202020204" pitchFamily="34" charset="0"/>
            </a:endParaRP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A32666A-D175-47A0-AFF2-A12888EBE798}"/>
              </a:ext>
            </a:extLst>
          </p:cNvPr>
          <p:cNvGraphicFramePr>
            <a:graphicFrameLocks noGrp="1"/>
          </p:cNvGraphicFramePr>
          <p:nvPr>
            <p:extLst>
              <p:ext uri="{D42A27DB-BD31-4B8C-83A1-F6EECF244321}">
                <p14:modId xmlns:p14="http://schemas.microsoft.com/office/powerpoint/2010/main" val="3719559338"/>
              </p:ext>
            </p:extLst>
          </p:nvPr>
        </p:nvGraphicFramePr>
        <p:xfrm>
          <a:off x="862643" y="5048753"/>
          <a:ext cx="5916075" cy="426720"/>
        </p:xfrm>
        <a:graphic>
          <a:graphicData uri="http://schemas.openxmlformats.org/drawingml/2006/table">
            <a:tbl>
              <a:tblPr firstRow="1" firstCol="1" bandRow="1">
                <a:tableStyleId>{5C22544A-7EE6-4342-B048-85BDC9FD1C3A}</a:tableStyleId>
              </a:tblPr>
              <a:tblGrid>
                <a:gridCol w="3528887">
                  <a:extLst>
                    <a:ext uri="{9D8B030D-6E8A-4147-A177-3AD203B41FA5}">
                      <a16:colId xmlns:a16="http://schemas.microsoft.com/office/drawing/2014/main" val="4086273934"/>
                    </a:ext>
                  </a:extLst>
                </a:gridCol>
                <a:gridCol w="1193594">
                  <a:extLst>
                    <a:ext uri="{9D8B030D-6E8A-4147-A177-3AD203B41FA5}">
                      <a16:colId xmlns:a16="http://schemas.microsoft.com/office/drawing/2014/main" val="1321720812"/>
                    </a:ext>
                  </a:extLst>
                </a:gridCol>
                <a:gridCol w="1193594">
                  <a:extLst>
                    <a:ext uri="{9D8B030D-6E8A-4147-A177-3AD203B41FA5}">
                      <a16:colId xmlns:a16="http://schemas.microsoft.com/office/drawing/2014/main" val="2384385814"/>
                    </a:ext>
                  </a:extLst>
                </a:gridCol>
              </a:tblGrid>
              <a:tr h="180975">
                <a:tc>
                  <a:txBody>
                    <a:bodyPr/>
                    <a:lstStyle/>
                    <a:p>
                      <a:pPr>
                        <a:spcAft>
                          <a:spcPts val="0"/>
                        </a:spcAft>
                      </a:pPr>
                      <a:r>
                        <a:rPr lang="en-ZA" sz="1400" dirty="0">
                          <a:effectLst/>
                          <a:latin typeface="Arial" panose="020B0604020202020204" pitchFamily="34" charset="0"/>
                          <a:cs typeface="Arial" panose="020B0604020202020204" pitchFamily="34" charset="0"/>
                        </a:rPr>
                        <a:t>COLLECTION RATE PER SERVICE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MAR-20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APR-20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080039"/>
                  </a:ext>
                </a:extLst>
              </a:tr>
              <a:tr h="116621">
                <a:tc>
                  <a:txBody>
                    <a:bodyPr/>
                    <a:lstStyle/>
                    <a:p>
                      <a:pPr>
                        <a:spcAft>
                          <a:spcPts val="0"/>
                        </a:spcAft>
                      </a:pPr>
                      <a:r>
                        <a:rPr lang="en-ZA" sz="1400" dirty="0">
                          <a:effectLst/>
                          <a:latin typeface="Arial" panose="020B0604020202020204" pitchFamily="34" charset="0"/>
                          <a:cs typeface="Arial" panose="020B0604020202020204" pitchFamily="34" charset="0"/>
                        </a:rPr>
                        <a:t>ELECTRICITY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87.27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86.87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2256326"/>
                  </a:ext>
                </a:extLst>
              </a:tr>
            </a:tbl>
          </a:graphicData>
        </a:graphic>
      </p:graphicFrame>
      <p:graphicFrame>
        <p:nvGraphicFramePr>
          <p:cNvPr id="10" name="Chart 9">
            <a:extLst>
              <a:ext uri="{FF2B5EF4-FFF2-40B4-BE49-F238E27FC236}">
                <a16:creationId xmlns:a16="http://schemas.microsoft.com/office/drawing/2014/main" id="{754FE06C-8431-471D-86F1-8FE1727C77E8}"/>
              </a:ext>
            </a:extLst>
          </p:cNvPr>
          <p:cNvGraphicFramePr>
            <a:graphicFrameLocks/>
          </p:cNvGraphicFramePr>
          <p:nvPr>
            <p:extLst>
              <p:ext uri="{D42A27DB-BD31-4B8C-83A1-F6EECF244321}">
                <p14:modId xmlns:p14="http://schemas.microsoft.com/office/powerpoint/2010/main" val="2544832495"/>
              </p:ext>
            </p:extLst>
          </p:nvPr>
        </p:nvGraphicFramePr>
        <p:xfrm>
          <a:off x="862643" y="1681491"/>
          <a:ext cx="7591244" cy="2959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554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400" b="1" dirty="0">
                <a:latin typeface="Arial" panose="020B0604020202020204" pitchFamily="34" charset="0"/>
                <a:cs typeface="Arial" panose="020B0604020202020204" pitchFamily="34" charset="0"/>
              </a:rPr>
              <a:t>Revenue collection rates segmented into property rates, electricity, water, sanitation, and refuse removal for March 2020 compared to April 2020:</a:t>
            </a: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500" dirty="0">
              <a:latin typeface="Arial" panose="020B0604020202020204" pitchFamily="34" charset="0"/>
              <a:cs typeface="Arial" panose="020B0604020202020204" pitchFamily="34" charset="0"/>
            </a:endParaRP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A32666A-D175-47A0-AFF2-A12888EBE798}"/>
              </a:ext>
            </a:extLst>
          </p:cNvPr>
          <p:cNvGraphicFramePr>
            <a:graphicFrameLocks noGrp="1"/>
          </p:cNvGraphicFramePr>
          <p:nvPr>
            <p:extLst>
              <p:ext uri="{D42A27DB-BD31-4B8C-83A1-F6EECF244321}">
                <p14:modId xmlns:p14="http://schemas.microsoft.com/office/powerpoint/2010/main" val="3902347215"/>
              </p:ext>
            </p:extLst>
          </p:nvPr>
        </p:nvGraphicFramePr>
        <p:xfrm>
          <a:off x="785875" y="5071757"/>
          <a:ext cx="5916075" cy="426720"/>
        </p:xfrm>
        <a:graphic>
          <a:graphicData uri="http://schemas.openxmlformats.org/drawingml/2006/table">
            <a:tbl>
              <a:tblPr firstRow="1" firstCol="1" bandRow="1">
                <a:tableStyleId>{5C22544A-7EE6-4342-B048-85BDC9FD1C3A}</a:tableStyleId>
              </a:tblPr>
              <a:tblGrid>
                <a:gridCol w="3528887">
                  <a:extLst>
                    <a:ext uri="{9D8B030D-6E8A-4147-A177-3AD203B41FA5}">
                      <a16:colId xmlns:a16="http://schemas.microsoft.com/office/drawing/2014/main" val="4086273934"/>
                    </a:ext>
                  </a:extLst>
                </a:gridCol>
                <a:gridCol w="1193594">
                  <a:extLst>
                    <a:ext uri="{9D8B030D-6E8A-4147-A177-3AD203B41FA5}">
                      <a16:colId xmlns:a16="http://schemas.microsoft.com/office/drawing/2014/main" val="1321720812"/>
                    </a:ext>
                  </a:extLst>
                </a:gridCol>
                <a:gridCol w="1193594">
                  <a:extLst>
                    <a:ext uri="{9D8B030D-6E8A-4147-A177-3AD203B41FA5}">
                      <a16:colId xmlns:a16="http://schemas.microsoft.com/office/drawing/2014/main" val="2384385814"/>
                    </a:ext>
                  </a:extLst>
                </a:gridCol>
              </a:tblGrid>
              <a:tr h="180975">
                <a:tc>
                  <a:txBody>
                    <a:bodyPr/>
                    <a:lstStyle/>
                    <a:p>
                      <a:pPr>
                        <a:spcAft>
                          <a:spcPts val="0"/>
                        </a:spcAft>
                      </a:pPr>
                      <a:r>
                        <a:rPr lang="en-ZA" sz="1400" dirty="0">
                          <a:effectLst/>
                          <a:latin typeface="Arial" panose="020B0604020202020204" pitchFamily="34" charset="0"/>
                          <a:cs typeface="Arial" panose="020B0604020202020204" pitchFamily="34" charset="0"/>
                        </a:rPr>
                        <a:t>COLLECTION RATE PER SERVICE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MAR-20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APR-20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080039"/>
                  </a:ext>
                </a:extLst>
              </a:tr>
              <a:tr h="180975">
                <a:tc>
                  <a:txBody>
                    <a:bodyPr/>
                    <a:lstStyle/>
                    <a:p>
                      <a:pPr>
                        <a:spcAft>
                          <a:spcPts val="0"/>
                        </a:spcAft>
                      </a:pPr>
                      <a:r>
                        <a:rPr lang="en-ZA" sz="1400" dirty="0">
                          <a:effectLst/>
                          <a:latin typeface="Arial" panose="020B0604020202020204" pitchFamily="34" charset="0"/>
                          <a:cs typeface="Arial" panose="020B0604020202020204" pitchFamily="34" charset="0"/>
                        </a:rPr>
                        <a:t>REFUSE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78.72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78.53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8409908"/>
                  </a:ext>
                </a:extLst>
              </a:tr>
            </a:tbl>
          </a:graphicData>
        </a:graphic>
      </p:graphicFrame>
      <p:graphicFrame>
        <p:nvGraphicFramePr>
          <p:cNvPr id="8" name="Chart 7">
            <a:extLst>
              <a:ext uri="{FF2B5EF4-FFF2-40B4-BE49-F238E27FC236}">
                <a16:creationId xmlns:a16="http://schemas.microsoft.com/office/drawing/2014/main" id="{6B0D4DC6-70E3-46D9-88C3-6A875AFA550B}"/>
              </a:ext>
            </a:extLst>
          </p:cNvPr>
          <p:cNvGraphicFramePr>
            <a:graphicFrameLocks/>
          </p:cNvGraphicFramePr>
          <p:nvPr>
            <p:extLst>
              <p:ext uri="{D42A27DB-BD31-4B8C-83A1-F6EECF244321}">
                <p14:modId xmlns:p14="http://schemas.microsoft.com/office/powerpoint/2010/main" val="3387749296"/>
              </p:ext>
            </p:extLst>
          </p:nvPr>
        </p:nvGraphicFramePr>
        <p:xfrm>
          <a:off x="1000664" y="1572882"/>
          <a:ext cx="7556740" cy="32171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535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400" b="1" dirty="0">
                <a:latin typeface="Arial" panose="020B0604020202020204" pitchFamily="34" charset="0"/>
                <a:cs typeface="Arial" panose="020B0604020202020204" pitchFamily="34" charset="0"/>
              </a:rPr>
              <a:t>Revenue collection rates segmented into property rates, electricity, water, sanitation, and refuse removal for March 2020 compared to April 2020:</a:t>
            </a: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500" dirty="0">
              <a:latin typeface="Arial" panose="020B0604020202020204" pitchFamily="34" charset="0"/>
              <a:cs typeface="Arial" panose="020B0604020202020204" pitchFamily="34" charset="0"/>
            </a:endParaRP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A32666A-D175-47A0-AFF2-A12888EBE798}"/>
              </a:ext>
            </a:extLst>
          </p:cNvPr>
          <p:cNvGraphicFramePr>
            <a:graphicFrameLocks noGrp="1"/>
          </p:cNvGraphicFramePr>
          <p:nvPr>
            <p:extLst>
              <p:ext uri="{D42A27DB-BD31-4B8C-83A1-F6EECF244321}">
                <p14:modId xmlns:p14="http://schemas.microsoft.com/office/powerpoint/2010/main" val="3877541555"/>
              </p:ext>
            </p:extLst>
          </p:nvPr>
        </p:nvGraphicFramePr>
        <p:xfrm>
          <a:off x="1087799" y="5076071"/>
          <a:ext cx="5916075" cy="426720"/>
        </p:xfrm>
        <a:graphic>
          <a:graphicData uri="http://schemas.openxmlformats.org/drawingml/2006/table">
            <a:tbl>
              <a:tblPr firstRow="1" firstCol="1" bandRow="1">
                <a:tableStyleId>{5C22544A-7EE6-4342-B048-85BDC9FD1C3A}</a:tableStyleId>
              </a:tblPr>
              <a:tblGrid>
                <a:gridCol w="3528887">
                  <a:extLst>
                    <a:ext uri="{9D8B030D-6E8A-4147-A177-3AD203B41FA5}">
                      <a16:colId xmlns:a16="http://schemas.microsoft.com/office/drawing/2014/main" val="4086273934"/>
                    </a:ext>
                  </a:extLst>
                </a:gridCol>
                <a:gridCol w="1193594">
                  <a:extLst>
                    <a:ext uri="{9D8B030D-6E8A-4147-A177-3AD203B41FA5}">
                      <a16:colId xmlns:a16="http://schemas.microsoft.com/office/drawing/2014/main" val="1321720812"/>
                    </a:ext>
                  </a:extLst>
                </a:gridCol>
                <a:gridCol w="1193594">
                  <a:extLst>
                    <a:ext uri="{9D8B030D-6E8A-4147-A177-3AD203B41FA5}">
                      <a16:colId xmlns:a16="http://schemas.microsoft.com/office/drawing/2014/main" val="2384385814"/>
                    </a:ext>
                  </a:extLst>
                </a:gridCol>
              </a:tblGrid>
              <a:tr h="180975">
                <a:tc>
                  <a:txBody>
                    <a:bodyPr/>
                    <a:lstStyle/>
                    <a:p>
                      <a:pPr>
                        <a:spcAft>
                          <a:spcPts val="0"/>
                        </a:spcAft>
                      </a:pPr>
                      <a:r>
                        <a:rPr lang="en-ZA" sz="1400" dirty="0">
                          <a:effectLst/>
                          <a:latin typeface="Arial" panose="020B0604020202020204" pitchFamily="34" charset="0"/>
                          <a:cs typeface="Arial" panose="020B0604020202020204" pitchFamily="34" charset="0"/>
                        </a:rPr>
                        <a:t>COLLECTION RATE PER SERVICE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MAR-20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APR-20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080039"/>
                  </a:ext>
                </a:extLst>
              </a:tr>
              <a:tr h="180975">
                <a:tc>
                  <a:txBody>
                    <a:bodyPr/>
                    <a:lstStyle/>
                    <a:p>
                      <a:pPr>
                        <a:spcAft>
                          <a:spcPts val="0"/>
                        </a:spcAft>
                      </a:pPr>
                      <a:r>
                        <a:rPr lang="en-ZA" sz="1400" dirty="0">
                          <a:effectLst/>
                          <a:latin typeface="Arial" panose="020B0604020202020204" pitchFamily="34" charset="0"/>
                          <a:cs typeface="Arial" panose="020B0604020202020204" pitchFamily="34" charset="0"/>
                        </a:rPr>
                        <a:t>RATES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88.65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87.35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9778182"/>
                  </a:ext>
                </a:extLst>
              </a:tr>
            </a:tbl>
          </a:graphicData>
        </a:graphic>
      </p:graphicFrame>
      <p:graphicFrame>
        <p:nvGraphicFramePr>
          <p:cNvPr id="8" name="Chart 7">
            <a:extLst>
              <a:ext uri="{FF2B5EF4-FFF2-40B4-BE49-F238E27FC236}">
                <a16:creationId xmlns:a16="http://schemas.microsoft.com/office/drawing/2014/main" id="{41982B3A-B39B-4366-A9A5-6DFF2F9F9DEC}"/>
              </a:ext>
            </a:extLst>
          </p:cNvPr>
          <p:cNvGraphicFramePr>
            <a:graphicFrameLocks/>
          </p:cNvGraphicFramePr>
          <p:nvPr>
            <p:extLst>
              <p:ext uri="{D42A27DB-BD31-4B8C-83A1-F6EECF244321}">
                <p14:modId xmlns:p14="http://schemas.microsoft.com/office/powerpoint/2010/main" val="3394543571"/>
              </p:ext>
            </p:extLst>
          </p:nvPr>
        </p:nvGraphicFramePr>
        <p:xfrm>
          <a:off x="517585" y="1568569"/>
          <a:ext cx="7410089" cy="32320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43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400" b="1" dirty="0">
                <a:latin typeface="Arial" panose="020B0604020202020204" pitchFamily="34" charset="0"/>
                <a:cs typeface="Arial" panose="020B0604020202020204" pitchFamily="34" charset="0"/>
              </a:rPr>
              <a:t>Revenue collection rates segmented into property rates, electricity, water, sanitation, and refuse removal for March 2020 compared to April 2020:</a:t>
            </a: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500" dirty="0">
              <a:latin typeface="Arial" panose="020B0604020202020204" pitchFamily="34" charset="0"/>
              <a:cs typeface="Arial" panose="020B0604020202020204" pitchFamily="34" charset="0"/>
            </a:endParaRP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A32666A-D175-47A0-AFF2-A12888EBE798}"/>
              </a:ext>
            </a:extLst>
          </p:cNvPr>
          <p:cNvGraphicFramePr>
            <a:graphicFrameLocks noGrp="1"/>
          </p:cNvGraphicFramePr>
          <p:nvPr>
            <p:extLst>
              <p:ext uri="{D42A27DB-BD31-4B8C-83A1-F6EECF244321}">
                <p14:modId xmlns:p14="http://schemas.microsoft.com/office/powerpoint/2010/main" val="800404085"/>
              </p:ext>
            </p:extLst>
          </p:nvPr>
        </p:nvGraphicFramePr>
        <p:xfrm>
          <a:off x="1156811" y="5048753"/>
          <a:ext cx="5916075" cy="426720"/>
        </p:xfrm>
        <a:graphic>
          <a:graphicData uri="http://schemas.openxmlformats.org/drawingml/2006/table">
            <a:tbl>
              <a:tblPr firstRow="1" firstCol="1" bandRow="1">
                <a:tableStyleId>{5C22544A-7EE6-4342-B048-85BDC9FD1C3A}</a:tableStyleId>
              </a:tblPr>
              <a:tblGrid>
                <a:gridCol w="3528887">
                  <a:extLst>
                    <a:ext uri="{9D8B030D-6E8A-4147-A177-3AD203B41FA5}">
                      <a16:colId xmlns:a16="http://schemas.microsoft.com/office/drawing/2014/main" val="4086273934"/>
                    </a:ext>
                  </a:extLst>
                </a:gridCol>
                <a:gridCol w="1193594">
                  <a:extLst>
                    <a:ext uri="{9D8B030D-6E8A-4147-A177-3AD203B41FA5}">
                      <a16:colId xmlns:a16="http://schemas.microsoft.com/office/drawing/2014/main" val="1321720812"/>
                    </a:ext>
                  </a:extLst>
                </a:gridCol>
                <a:gridCol w="1193594">
                  <a:extLst>
                    <a:ext uri="{9D8B030D-6E8A-4147-A177-3AD203B41FA5}">
                      <a16:colId xmlns:a16="http://schemas.microsoft.com/office/drawing/2014/main" val="2384385814"/>
                    </a:ext>
                  </a:extLst>
                </a:gridCol>
              </a:tblGrid>
              <a:tr h="180975">
                <a:tc>
                  <a:txBody>
                    <a:bodyPr/>
                    <a:lstStyle/>
                    <a:p>
                      <a:pPr>
                        <a:spcAft>
                          <a:spcPts val="0"/>
                        </a:spcAft>
                      </a:pPr>
                      <a:r>
                        <a:rPr lang="en-ZA" sz="1400" dirty="0">
                          <a:effectLst/>
                          <a:latin typeface="Arial" panose="020B0604020202020204" pitchFamily="34" charset="0"/>
                          <a:cs typeface="Arial" panose="020B0604020202020204" pitchFamily="34" charset="0"/>
                        </a:rPr>
                        <a:t>COLLECTION RATE PER SERVICE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MAR-20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APR-20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080039"/>
                  </a:ext>
                </a:extLst>
              </a:tr>
              <a:tr h="180975">
                <a:tc>
                  <a:txBody>
                    <a:bodyPr/>
                    <a:lstStyle/>
                    <a:p>
                      <a:pPr>
                        <a:spcAft>
                          <a:spcPts val="0"/>
                        </a:spcAft>
                      </a:pPr>
                      <a:r>
                        <a:rPr lang="en-ZA" sz="1400" dirty="0">
                          <a:effectLst/>
                          <a:latin typeface="Arial" panose="020B0604020202020204" pitchFamily="34" charset="0"/>
                          <a:cs typeface="Arial" panose="020B0604020202020204" pitchFamily="34" charset="0"/>
                        </a:rPr>
                        <a:t>SEWERAGE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85.30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85.12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86643054"/>
                  </a:ext>
                </a:extLst>
              </a:tr>
            </a:tbl>
          </a:graphicData>
        </a:graphic>
      </p:graphicFrame>
      <p:graphicFrame>
        <p:nvGraphicFramePr>
          <p:cNvPr id="8" name="Chart 7">
            <a:extLst>
              <a:ext uri="{FF2B5EF4-FFF2-40B4-BE49-F238E27FC236}">
                <a16:creationId xmlns:a16="http://schemas.microsoft.com/office/drawing/2014/main" id="{7AF35C93-1722-497A-954C-5FA1E954D691}"/>
              </a:ext>
            </a:extLst>
          </p:cNvPr>
          <p:cNvGraphicFramePr>
            <a:graphicFrameLocks/>
          </p:cNvGraphicFramePr>
          <p:nvPr>
            <p:extLst>
              <p:ext uri="{D42A27DB-BD31-4B8C-83A1-F6EECF244321}">
                <p14:modId xmlns:p14="http://schemas.microsoft.com/office/powerpoint/2010/main" val="2906193536"/>
              </p:ext>
            </p:extLst>
          </p:nvPr>
        </p:nvGraphicFramePr>
        <p:xfrm>
          <a:off x="845389" y="1568568"/>
          <a:ext cx="7719770" cy="32320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464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62113"/>
            <a:ext cx="9144000" cy="1177599"/>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86704" y="806340"/>
            <a:ext cx="8930836" cy="762230"/>
          </a:xfrm>
          <a:noFill/>
        </p:spPr>
        <p:txBody>
          <a:bodyPr>
            <a:noAutofit/>
          </a:bodyPr>
          <a:lstStyle/>
          <a:p>
            <a:pPr algn="just">
              <a:lnSpc>
                <a:spcPct val="150000"/>
              </a:lnSpc>
              <a:buFont typeface="Wingdings" panose="05000000000000000000" pitchFamily="2" charset="2"/>
              <a:buChar char="§"/>
            </a:pPr>
            <a:r>
              <a:rPr lang="en-GB" sz="1400" b="1" dirty="0">
                <a:latin typeface="Arial" panose="020B0604020202020204" pitchFamily="34" charset="0"/>
                <a:cs typeface="Arial" panose="020B0604020202020204" pitchFamily="34" charset="0"/>
              </a:rPr>
              <a:t>Revenue collection rates segmented into property rates, electricity, water, sanitation, and refuse removal for March 2020 compared to April 2020:</a:t>
            </a: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500" dirty="0">
              <a:latin typeface="Arial" panose="020B0604020202020204" pitchFamily="34" charset="0"/>
              <a:cs typeface="Arial" panose="020B0604020202020204" pitchFamily="34" charset="0"/>
            </a:endParaRP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A32666A-D175-47A0-AFF2-A12888EBE798}"/>
              </a:ext>
            </a:extLst>
          </p:cNvPr>
          <p:cNvGraphicFramePr>
            <a:graphicFrameLocks noGrp="1"/>
          </p:cNvGraphicFramePr>
          <p:nvPr>
            <p:extLst>
              <p:ext uri="{D42A27DB-BD31-4B8C-83A1-F6EECF244321}">
                <p14:modId xmlns:p14="http://schemas.microsoft.com/office/powerpoint/2010/main" val="544943337"/>
              </p:ext>
            </p:extLst>
          </p:nvPr>
        </p:nvGraphicFramePr>
        <p:xfrm>
          <a:off x="835533" y="5040127"/>
          <a:ext cx="5916075" cy="426720"/>
        </p:xfrm>
        <a:graphic>
          <a:graphicData uri="http://schemas.openxmlformats.org/drawingml/2006/table">
            <a:tbl>
              <a:tblPr firstRow="1" firstCol="1" bandRow="1">
                <a:tableStyleId>{5C22544A-7EE6-4342-B048-85BDC9FD1C3A}</a:tableStyleId>
              </a:tblPr>
              <a:tblGrid>
                <a:gridCol w="3528887">
                  <a:extLst>
                    <a:ext uri="{9D8B030D-6E8A-4147-A177-3AD203B41FA5}">
                      <a16:colId xmlns:a16="http://schemas.microsoft.com/office/drawing/2014/main" val="4086273934"/>
                    </a:ext>
                  </a:extLst>
                </a:gridCol>
                <a:gridCol w="1193594">
                  <a:extLst>
                    <a:ext uri="{9D8B030D-6E8A-4147-A177-3AD203B41FA5}">
                      <a16:colId xmlns:a16="http://schemas.microsoft.com/office/drawing/2014/main" val="1321720812"/>
                    </a:ext>
                  </a:extLst>
                </a:gridCol>
                <a:gridCol w="1193594">
                  <a:extLst>
                    <a:ext uri="{9D8B030D-6E8A-4147-A177-3AD203B41FA5}">
                      <a16:colId xmlns:a16="http://schemas.microsoft.com/office/drawing/2014/main" val="2384385814"/>
                    </a:ext>
                  </a:extLst>
                </a:gridCol>
              </a:tblGrid>
              <a:tr h="180975">
                <a:tc>
                  <a:txBody>
                    <a:bodyPr/>
                    <a:lstStyle/>
                    <a:p>
                      <a:pPr>
                        <a:spcAft>
                          <a:spcPts val="0"/>
                        </a:spcAft>
                      </a:pPr>
                      <a:r>
                        <a:rPr lang="en-ZA" sz="1400" dirty="0">
                          <a:effectLst/>
                          <a:latin typeface="Arial" panose="020B0604020202020204" pitchFamily="34" charset="0"/>
                          <a:cs typeface="Arial" panose="020B0604020202020204" pitchFamily="34" charset="0"/>
                        </a:rPr>
                        <a:t>COLLECTION RATE PER SERVICE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MAR-20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APR-20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5080039"/>
                  </a:ext>
                </a:extLst>
              </a:tr>
              <a:tr h="180975">
                <a:tc>
                  <a:txBody>
                    <a:bodyPr/>
                    <a:lstStyle/>
                    <a:p>
                      <a:pPr>
                        <a:spcAft>
                          <a:spcPts val="0"/>
                        </a:spcAft>
                      </a:pPr>
                      <a:r>
                        <a:rPr lang="en-ZA" sz="1400" dirty="0">
                          <a:effectLst/>
                          <a:latin typeface="Arial" panose="020B0604020202020204" pitchFamily="34" charset="0"/>
                          <a:cs typeface="Arial" panose="020B0604020202020204" pitchFamily="34" charset="0"/>
                        </a:rPr>
                        <a:t>WATER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72.96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    68.51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70337497"/>
                  </a:ext>
                </a:extLst>
              </a:tr>
            </a:tbl>
          </a:graphicData>
        </a:graphic>
      </p:graphicFrame>
      <p:graphicFrame>
        <p:nvGraphicFramePr>
          <p:cNvPr id="8" name="Chart 7">
            <a:extLst>
              <a:ext uri="{FF2B5EF4-FFF2-40B4-BE49-F238E27FC236}">
                <a16:creationId xmlns:a16="http://schemas.microsoft.com/office/drawing/2014/main" id="{846D3F73-BF5E-40BD-9718-A96C505EAF96}"/>
              </a:ext>
            </a:extLst>
          </p:cNvPr>
          <p:cNvGraphicFramePr>
            <a:graphicFrameLocks/>
          </p:cNvGraphicFramePr>
          <p:nvPr>
            <p:extLst>
              <p:ext uri="{D42A27DB-BD31-4B8C-83A1-F6EECF244321}">
                <p14:modId xmlns:p14="http://schemas.microsoft.com/office/powerpoint/2010/main" val="147167936"/>
              </p:ext>
            </p:extLst>
          </p:nvPr>
        </p:nvGraphicFramePr>
        <p:xfrm>
          <a:off x="1380227" y="1695843"/>
          <a:ext cx="7039154" cy="3104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01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59229"/>
            <a:ext cx="9144000" cy="1280483"/>
          </a:xfrm>
          <a:prstGeom prst="rect">
            <a:avLst/>
          </a:prstGeom>
        </p:spPr>
      </p:pic>
      <p:sp>
        <p:nvSpPr>
          <p:cNvPr id="3" name="Title 2"/>
          <p:cNvSpPr>
            <a:spLocks noGrp="1"/>
          </p:cNvSpPr>
          <p:nvPr>
            <p:ph type="title"/>
          </p:nvPr>
        </p:nvSpPr>
        <p:spPr>
          <a:xfrm>
            <a:off x="126460" y="755019"/>
            <a:ext cx="8891080" cy="4105195"/>
          </a:xfrm>
          <a:solidFill>
            <a:srgbClr val="0070C0"/>
          </a:solidFill>
        </p:spPr>
        <p:txBody>
          <a:bodyPr>
            <a:normAutofit fontScale="90000"/>
          </a:bodyPr>
          <a:lstStyle/>
          <a:p>
            <a:r>
              <a:rPr lang="en-GB" altLang="en-US" sz="3200" b="1" kern="0" dirty="0">
                <a:solidFill>
                  <a:schemeClr val="bg1"/>
                </a:solidFill>
                <a:latin typeface="Arial"/>
                <a:ea typeface="ＭＳ Ｐゴシック"/>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332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69646"/>
            <a:ext cx="9144000" cy="970066"/>
          </a:xfrm>
          <a:prstGeom prst="rect">
            <a:avLst/>
          </a:prstGeom>
        </p:spPr>
      </p:pic>
      <p:sp>
        <p:nvSpPr>
          <p:cNvPr id="3" name="Title 2"/>
          <p:cNvSpPr>
            <a:spLocks noGrp="1"/>
          </p:cNvSpPr>
          <p:nvPr>
            <p:ph type="title"/>
          </p:nvPr>
        </p:nvSpPr>
        <p:spPr>
          <a:xfrm>
            <a:off x="126460" y="44111"/>
            <a:ext cx="8891080" cy="762229"/>
          </a:xfrm>
          <a:solidFill>
            <a:srgbClr val="0070C0"/>
          </a:solidFill>
        </p:spPr>
        <p:txBody>
          <a:bodyPr>
            <a:normAutofit fontScale="90000"/>
          </a:bodyPr>
          <a:lstStyle/>
          <a:p>
            <a:r>
              <a:rPr lang="en-GB" altLang="en-US" sz="3200" b="1" kern="0" dirty="0">
                <a:solidFill>
                  <a:schemeClr val="bg1"/>
                </a:solidFill>
                <a:latin typeface="Arial"/>
                <a:ea typeface="ＭＳ Ｐゴシック"/>
              </a:rPr>
              <a:t>IMPLICATIONS OF COVID-19: BUFFALO CITY METRO</a:t>
            </a:r>
          </a:p>
        </p:txBody>
      </p:sp>
      <p:sp>
        <p:nvSpPr>
          <p:cNvPr id="9" name="Content Placeholder 8"/>
          <p:cNvSpPr>
            <a:spLocks noGrp="1"/>
          </p:cNvSpPr>
          <p:nvPr>
            <p:ph idx="1"/>
          </p:nvPr>
        </p:nvSpPr>
        <p:spPr>
          <a:xfrm>
            <a:off x="-9876" y="830541"/>
            <a:ext cx="9143999" cy="762230"/>
          </a:xfrm>
          <a:noFill/>
        </p:spPr>
        <p:txBody>
          <a:bodyPr>
            <a:noAutofit/>
          </a:bodyPr>
          <a:lstStyle/>
          <a:p>
            <a:pPr marL="0" indent="0" algn="just">
              <a:lnSpc>
                <a:spcPct val="150000"/>
              </a:lnSpc>
              <a:buNone/>
            </a:pPr>
            <a:r>
              <a:rPr lang="en-GB" sz="1300" b="1" dirty="0">
                <a:latin typeface="Arial" panose="020B0604020202020204" pitchFamily="34" charset="0"/>
                <a:cs typeface="Arial" panose="020B0604020202020204" pitchFamily="34" charset="0"/>
              </a:rPr>
              <a:t>The projected under-collection of revenue for the remainder of the 2019/20 financial year (ending 30 June 2020) segmented into property rates, electricity, water, sanitation, and refuge removal. There must be a clear indication of projected under-collection, and how this will be dealt with:</a:t>
            </a:r>
          </a:p>
          <a:p>
            <a:pPr marL="457200" lvl="1" indent="0" algn="just">
              <a:lnSpc>
                <a:spcPct val="150000"/>
              </a:lnSpc>
              <a:buNone/>
            </a:pPr>
            <a:r>
              <a:rPr lang="en-GB" sz="1400" dirty="0">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1A4480-D730-D744-967E-18A572EC241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87350EBF-C431-42E1-90B7-21D5BE69886B}"/>
              </a:ext>
            </a:extLst>
          </p:cNvPr>
          <p:cNvGraphicFramePr>
            <a:graphicFrameLocks noGrp="1"/>
          </p:cNvGraphicFramePr>
          <p:nvPr>
            <p:extLst>
              <p:ext uri="{D42A27DB-BD31-4B8C-83A1-F6EECF244321}">
                <p14:modId xmlns:p14="http://schemas.microsoft.com/office/powerpoint/2010/main" val="1665808158"/>
              </p:ext>
            </p:extLst>
          </p:nvPr>
        </p:nvGraphicFramePr>
        <p:xfrm>
          <a:off x="1065582" y="5017772"/>
          <a:ext cx="6698193" cy="736658"/>
        </p:xfrm>
        <a:graphic>
          <a:graphicData uri="http://schemas.openxmlformats.org/drawingml/2006/table">
            <a:tbl>
              <a:tblPr>
                <a:tableStyleId>{5C22544A-7EE6-4342-B048-85BDC9FD1C3A}</a:tableStyleId>
              </a:tblPr>
              <a:tblGrid>
                <a:gridCol w="1611702">
                  <a:extLst>
                    <a:ext uri="{9D8B030D-6E8A-4147-A177-3AD203B41FA5}">
                      <a16:colId xmlns:a16="http://schemas.microsoft.com/office/drawing/2014/main" val="2764136175"/>
                    </a:ext>
                  </a:extLst>
                </a:gridCol>
                <a:gridCol w="961339">
                  <a:extLst>
                    <a:ext uri="{9D8B030D-6E8A-4147-A177-3AD203B41FA5}">
                      <a16:colId xmlns:a16="http://schemas.microsoft.com/office/drawing/2014/main" val="3006094649"/>
                    </a:ext>
                  </a:extLst>
                </a:gridCol>
                <a:gridCol w="1570969">
                  <a:extLst>
                    <a:ext uri="{9D8B030D-6E8A-4147-A177-3AD203B41FA5}">
                      <a16:colId xmlns:a16="http://schemas.microsoft.com/office/drawing/2014/main" val="1372486191"/>
                    </a:ext>
                  </a:extLst>
                </a:gridCol>
                <a:gridCol w="2554183">
                  <a:extLst>
                    <a:ext uri="{9D8B030D-6E8A-4147-A177-3AD203B41FA5}">
                      <a16:colId xmlns:a16="http://schemas.microsoft.com/office/drawing/2014/main" val="3918865585"/>
                    </a:ext>
                  </a:extLst>
                </a:gridCol>
              </a:tblGrid>
              <a:tr h="529013">
                <a:tc>
                  <a:txBody>
                    <a:bodyPr/>
                    <a:lstStyle/>
                    <a:p>
                      <a:pPr algn="ctr" fontAlgn="t"/>
                      <a:r>
                        <a:rPr lang="en-ZA" sz="1300" b="1" u="none" strike="noStrike" dirty="0">
                          <a:solidFill>
                            <a:schemeClr val="bg1"/>
                          </a:solidFill>
                          <a:effectLst/>
                          <a:latin typeface="Arial" panose="020B0604020202020204" pitchFamily="34" charset="0"/>
                          <a:cs typeface="Arial" panose="020B0604020202020204" pitchFamily="34" charset="0"/>
                        </a:rPr>
                        <a:t>Collection Rate per Service</a:t>
                      </a:r>
                      <a:endParaRPr lang="en-ZA" sz="13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300" b="1" u="none" strike="noStrike" dirty="0">
                          <a:solidFill>
                            <a:schemeClr val="bg1"/>
                          </a:solidFill>
                          <a:effectLst/>
                          <a:latin typeface="Arial" panose="020B0604020202020204" pitchFamily="34" charset="0"/>
                          <a:cs typeface="Arial" panose="020B0604020202020204" pitchFamily="34" charset="0"/>
                        </a:rPr>
                        <a:t>May-20</a:t>
                      </a:r>
                      <a:endParaRPr lang="en-ZA" sz="13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ZA" sz="1300" b="1" u="none" strike="noStrike" dirty="0">
                          <a:solidFill>
                            <a:schemeClr val="bg1"/>
                          </a:solidFill>
                          <a:effectLst/>
                          <a:latin typeface="Arial" panose="020B0604020202020204" pitchFamily="34" charset="0"/>
                          <a:cs typeface="Arial" panose="020B0604020202020204" pitchFamily="34" charset="0"/>
                        </a:rPr>
                        <a:t>Est Jun-20 Collection Rate</a:t>
                      </a:r>
                      <a:endParaRPr lang="en-ZA" sz="13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tc>
                  <a:txBody>
                    <a:bodyPr/>
                    <a:lstStyle/>
                    <a:p>
                      <a:pPr algn="ctr" fontAlgn="t"/>
                      <a:r>
                        <a:rPr lang="en-GB" sz="1300" b="1" u="none" strike="noStrike" dirty="0">
                          <a:solidFill>
                            <a:schemeClr val="bg1"/>
                          </a:solidFill>
                          <a:effectLst/>
                          <a:latin typeface="Arial" panose="020B0604020202020204" pitchFamily="34" charset="0"/>
                          <a:cs typeface="Arial" panose="020B0604020202020204" pitchFamily="34" charset="0"/>
                        </a:rPr>
                        <a:t>Estimated collection Shortfall based on Billing - including VAT</a:t>
                      </a:r>
                      <a:endParaRPr lang="en-GB" sz="13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solidFill>
                      <a:srgbClr val="0070C0"/>
                    </a:solidFill>
                  </a:tcPr>
                </a:tc>
                <a:extLst>
                  <a:ext uri="{0D108BD9-81ED-4DB2-BD59-A6C34878D82A}">
                    <a16:rowId xmlns:a16="http://schemas.microsoft.com/office/drawing/2014/main" val="2325123877"/>
                  </a:ext>
                </a:extLst>
              </a:tr>
              <a:tr h="180975">
                <a:tc>
                  <a:txBody>
                    <a:bodyPr/>
                    <a:lstStyle/>
                    <a:p>
                      <a:pPr algn="l" fontAlgn="b"/>
                      <a:r>
                        <a:rPr lang="en-ZA" sz="1300" u="none" strike="noStrike" dirty="0">
                          <a:effectLst/>
                          <a:latin typeface="Arial" panose="020B0604020202020204" pitchFamily="34" charset="0"/>
                          <a:cs typeface="Arial" panose="020B0604020202020204" pitchFamily="34" charset="0"/>
                        </a:rPr>
                        <a:t>ELECTRICITY</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89,61 </a:t>
                      </a: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300" u="none" strike="noStrike">
                          <a:effectLst/>
                          <a:latin typeface="Arial" panose="020B0604020202020204" pitchFamily="34" charset="0"/>
                          <a:cs typeface="Arial" panose="020B0604020202020204" pitchFamily="34" charset="0"/>
                        </a:rPr>
                        <a:t>      89,61 </a:t>
                      </a:r>
                      <a:endParaRPr lang="en-ZA" sz="13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ZA" sz="1300" u="none" strike="noStrike" dirty="0">
                          <a:effectLst/>
                          <a:latin typeface="Arial" panose="020B0604020202020204" pitchFamily="34" charset="0"/>
                          <a:cs typeface="Arial" panose="020B0604020202020204" pitchFamily="34" charset="0"/>
                        </a:rPr>
                        <a:t>   154 396 650</a:t>
                      </a:r>
                    </a:p>
                  </a:txBody>
                  <a:tcPr marL="9525" marR="9525" marT="9525" marB="0" anchor="b"/>
                </a:tc>
                <a:extLst>
                  <a:ext uri="{0D108BD9-81ED-4DB2-BD59-A6C34878D82A}">
                    <a16:rowId xmlns:a16="http://schemas.microsoft.com/office/drawing/2014/main" val="2300197147"/>
                  </a:ext>
                </a:extLst>
              </a:tr>
            </a:tbl>
          </a:graphicData>
        </a:graphic>
      </p:graphicFrame>
      <p:graphicFrame>
        <p:nvGraphicFramePr>
          <p:cNvPr id="10" name="Chart 9">
            <a:extLst>
              <a:ext uri="{FF2B5EF4-FFF2-40B4-BE49-F238E27FC236}">
                <a16:creationId xmlns:a16="http://schemas.microsoft.com/office/drawing/2014/main" id="{754FE06C-8431-471D-86F1-8FE1727C77E8}"/>
              </a:ext>
            </a:extLst>
          </p:cNvPr>
          <p:cNvGraphicFramePr>
            <a:graphicFrameLocks/>
          </p:cNvGraphicFramePr>
          <p:nvPr>
            <p:extLst>
              <p:ext uri="{D42A27DB-BD31-4B8C-83A1-F6EECF244321}">
                <p14:modId xmlns:p14="http://schemas.microsoft.com/office/powerpoint/2010/main" val="813033526"/>
              </p:ext>
            </p:extLst>
          </p:nvPr>
        </p:nvGraphicFramePr>
        <p:xfrm>
          <a:off x="664234" y="1840228"/>
          <a:ext cx="8022566" cy="29603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962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D64C462C3B3F499DD4D7255DF9911E" ma:contentTypeVersion="9" ma:contentTypeDescription="Create a new document." ma:contentTypeScope="" ma:versionID="1886612e97fb1e273d5a3f2daedd1e3b">
  <xsd:schema xmlns:xsd="http://www.w3.org/2001/XMLSchema" xmlns:xs="http://www.w3.org/2001/XMLSchema" xmlns:p="http://schemas.microsoft.com/office/2006/metadata/properties" xmlns:ns3="9e7c201c-7e1c-46f3-b84e-7bb49d482aa5" targetNamespace="http://schemas.microsoft.com/office/2006/metadata/properties" ma:root="true" ma:fieldsID="05163949ae2df03eecf1a28b38959f77" ns3:_="">
    <xsd:import namespace="9e7c201c-7e1c-46f3-b84e-7bb49d482aa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201c-7e1c-46f3-b84e-7bb49d482a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EF443-3B45-4075-8BB9-91FCE18B2280}">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9e7c201c-7e1c-46f3-b84e-7bb49d482aa5"/>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8C99859-202D-4747-8CAF-779A3FEF19FF}">
  <ds:schemaRefs>
    <ds:schemaRef ds:uri="http://schemas.microsoft.com/sharepoint/v3/contenttype/forms"/>
  </ds:schemaRefs>
</ds:datastoreItem>
</file>

<file path=customXml/itemProps3.xml><?xml version="1.0" encoding="utf-8"?>
<ds:datastoreItem xmlns:ds="http://schemas.openxmlformats.org/officeDocument/2006/customXml" ds:itemID="{FCAA0C37-4948-4190-B166-E831F8EFD6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c201c-7e1c-46f3-b84e-7bb49d482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11331</TotalTime>
  <Words>1222</Words>
  <Application>Microsoft Office PowerPoint</Application>
  <PresentationFormat>On-screen Show (4:3)</PresentationFormat>
  <Paragraphs>218</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Courier New</vt:lpstr>
      <vt:lpstr>Tw Cen MT</vt:lpstr>
      <vt:lpstr>Wingdings</vt:lpstr>
      <vt:lpstr>Office Theme</vt:lpstr>
      <vt:lpstr>PowerPoint Presentation</vt:lpstr>
      <vt:lpstr>REVENUE COLLECTION RATES SEGMENTED INTO PROPERTY RATES, ELECTRICITY, WATER, SANITATION, AND REFUSE REMOVAL FOR MARCH 2020 COMPARED TO APRIL 2020</vt:lpstr>
      <vt:lpstr>IMPLICATIONS OF COVID-19: BUFFALO CITY METRO</vt:lpstr>
      <vt:lpstr>IMPLICATIONS OF COVID-19: BUFFALO CITY METRO</vt:lpstr>
      <vt:lpstr>IMPLICATIONS OF COVID-19: BUFFALO CITY METRO</vt:lpstr>
      <vt:lpstr>IMPLICATIONS OF COVID-19: BUFFALO CITY METRO</vt:lpstr>
      <vt:lpstr>IMPLICATIONS OF COVID-19: BUFFALO CITY METRO</vt:lpstr>
      <vt:lpstr>THE PROJECTED UNDER-COLLECTION OF REVENUE FOR THE REMAINDER OF THE 2019/20 FINANCIAL YEAR (ENDING 30 JUNE 2020) SEGMENTED INTO PROPERTY RATES, ELECTRICITY, WATER, SANITATION, AND REFUGE REMOVAL. THERE MUST BE A CLEAR INDICATION OF PROJECTED UNDER-COLLECTION, AND HOW THIS WILL BE DEALT WITH</vt:lpstr>
      <vt:lpstr>IMPLICATIONS OF COVID-19: BUFFALO CITY METRO</vt:lpstr>
      <vt:lpstr>IMPLICATIONS OF COVID-19: BUFFALO CITY METRO</vt:lpstr>
      <vt:lpstr>IMPLICATIONS OF COVID-19: BUFFALO CITY METRO</vt:lpstr>
      <vt:lpstr>IMPLICATIONS OF COVID-19: BUFFALO CITY METRO</vt:lpstr>
      <vt:lpstr>IMPLICATIONS OF COVID-19: BUFFALO CITY METRO</vt:lpstr>
      <vt:lpstr>THE PROJECTED UNDER-COLLECTION OF REVENUE FOR THE 2020/21 FINANCIAL YEAR (FROM 1 JULY 2020 TO 30 JUNE 2021) SEGMENTED INTO PROPERTY RATES, ELECTRICITY, WATER, SANITATION, AND REFUGE REMOVAL. THERE MUST BE A CLEAR INDICATION OF PROJECTED UNDER-COLLECTION, AND HOW THIS WILL BE DEALT WITH</vt:lpstr>
      <vt:lpstr>IMPLICATIONS OF COVID-19: BUFFALO CITY METRO</vt:lpstr>
      <vt:lpstr>RELIEF MEASURES PROVIDED TO LOCAL RESIDENTS AND LOCAL BUSINESSES</vt:lpstr>
      <vt:lpstr>IMPLICATIONS OF COVID-19: BUFFALO CITY METRO</vt:lpstr>
      <vt:lpstr>ASSISTANCE REQUIRED FROM PROVINCIAL AND NATIONAL GOVERNMENTS</vt:lpstr>
      <vt:lpstr>IMPLICATIONS OF COVID-19: BUFFALO CITY METRO</vt:lpstr>
      <vt:lpstr>PowerPoint Presentation</vt:lpstr>
    </vt:vector>
  </TitlesOfParts>
  <Company>MAKINWA MEDIA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BOET DELANEY</dc:creator>
  <cp:lastModifiedBy>Sureshinee Govender</cp:lastModifiedBy>
  <cp:revision>457</cp:revision>
  <cp:lastPrinted>2020-05-14T13:51:21Z</cp:lastPrinted>
  <dcterms:created xsi:type="dcterms:W3CDTF">2018-07-20T08:22:26Z</dcterms:created>
  <dcterms:modified xsi:type="dcterms:W3CDTF">2020-06-10T15:35:38Z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0x0101008AD64C462C3B3F499DD4D7255DF9911E</vt:lpwstr>
  </property>
</Properties>
</file>