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2" r:id="rId2"/>
    <p:sldMasterId id="2147483708" r:id="rId3"/>
    <p:sldMasterId id="2147483768" r:id="rId4"/>
    <p:sldMasterId id="2147483780" r:id="rId5"/>
    <p:sldMasterId id="2147483792" r:id="rId6"/>
    <p:sldMasterId id="2147483804" r:id="rId7"/>
    <p:sldMasterId id="2147483816" r:id="rId8"/>
  </p:sldMasterIdLst>
  <p:notesMasterIdLst>
    <p:notesMasterId r:id="rId49"/>
  </p:notesMasterIdLst>
  <p:handoutMasterIdLst>
    <p:handoutMasterId r:id="rId50"/>
  </p:handoutMasterIdLst>
  <p:sldIdLst>
    <p:sldId id="278" r:id="rId9"/>
    <p:sldId id="339" r:id="rId10"/>
    <p:sldId id="542" r:id="rId11"/>
    <p:sldId id="681" r:id="rId12"/>
    <p:sldId id="720" r:id="rId13"/>
    <p:sldId id="718" r:id="rId14"/>
    <p:sldId id="719" r:id="rId15"/>
    <p:sldId id="721" r:id="rId16"/>
    <p:sldId id="696" r:id="rId17"/>
    <p:sldId id="688" r:id="rId18"/>
    <p:sldId id="689" r:id="rId19"/>
    <p:sldId id="690" r:id="rId20"/>
    <p:sldId id="712" r:id="rId21"/>
    <p:sldId id="677" r:id="rId22"/>
    <p:sldId id="663" r:id="rId23"/>
    <p:sldId id="678" r:id="rId24"/>
    <p:sldId id="711" r:id="rId25"/>
    <p:sldId id="715" r:id="rId26"/>
    <p:sldId id="686" r:id="rId27"/>
    <p:sldId id="680" r:id="rId28"/>
    <p:sldId id="687" r:id="rId29"/>
    <p:sldId id="725" r:id="rId30"/>
    <p:sldId id="727" r:id="rId31"/>
    <p:sldId id="724" r:id="rId32"/>
    <p:sldId id="726" r:id="rId33"/>
    <p:sldId id="664" r:id="rId34"/>
    <p:sldId id="723" r:id="rId35"/>
    <p:sldId id="708" r:id="rId36"/>
    <p:sldId id="709" r:id="rId37"/>
    <p:sldId id="716" r:id="rId38"/>
    <p:sldId id="683" r:id="rId39"/>
    <p:sldId id="679" r:id="rId40"/>
    <p:sldId id="702" r:id="rId41"/>
    <p:sldId id="674" r:id="rId42"/>
    <p:sldId id="722" r:id="rId43"/>
    <p:sldId id="704" r:id="rId44"/>
    <p:sldId id="705" r:id="rId45"/>
    <p:sldId id="706" r:id="rId46"/>
    <p:sldId id="713" r:id="rId47"/>
    <p:sldId id="714" r:id="rId4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5CFF80-0C96-49DD-9775-C47AF05262F5}">
          <p14:sldIdLst>
            <p14:sldId id="278"/>
            <p14:sldId id="339"/>
            <p14:sldId id="542"/>
            <p14:sldId id="681"/>
            <p14:sldId id="720"/>
            <p14:sldId id="718"/>
            <p14:sldId id="719"/>
            <p14:sldId id="721"/>
            <p14:sldId id="696"/>
            <p14:sldId id="688"/>
            <p14:sldId id="689"/>
            <p14:sldId id="690"/>
            <p14:sldId id="712"/>
            <p14:sldId id="677"/>
            <p14:sldId id="663"/>
            <p14:sldId id="678"/>
            <p14:sldId id="711"/>
            <p14:sldId id="715"/>
            <p14:sldId id="686"/>
            <p14:sldId id="680"/>
            <p14:sldId id="687"/>
            <p14:sldId id="725"/>
            <p14:sldId id="727"/>
            <p14:sldId id="724"/>
            <p14:sldId id="726"/>
            <p14:sldId id="664"/>
            <p14:sldId id="723"/>
            <p14:sldId id="708"/>
            <p14:sldId id="709"/>
            <p14:sldId id="716"/>
            <p14:sldId id="683"/>
            <p14:sldId id="679"/>
            <p14:sldId id="702"/>
            <p14:sldId id="674"/>
            <p14:sldId id="722"/>
            <p14:sldId id="704"/>
            <p14:sldId id="705"/>
            <p14:sldId id="706"/>
            <p14:sldId id="713"/>
            <p14:sldId id="714"/>
          </p14:sldIdLst>
        </p14:section>
        <p14:section name="Untitled Section" id="{EA2F21D2-C701-4FE0-A692-D963B5E990AC}">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an Muller" initials="SM" lastIdx="8" clrIdx="0">
    <p:extLst>
      <p:ext uri="{19B8F6BF-5375-455C-9EA6-DF929625EA0E}">
        <p15:presenceInfo xmlns:p15="http://schemas.microsoft.com/office/powerpoint/2012/main" userId="S-1-5-21-1454741856-2891356945-868088179-4551" providerId="AD"/>
      </p:ext>
    </p:extLst>
  </p:cmAuthor>
  <p:cmAuthor id="2" name="Seeraj Mohamed" initials="SM" lastIdx="6" clrIdx="1">
    <p:extLst>
      <p:ext uri="{19B8F6BF-5375-455C-9EA6-DF929625EA0E}">
        <p15:presenceInfo xmlns:p15="http://schemas.microsoft.com/office/powerpoint/2012/main" userId="S-1-5-21-1454741856-2891356945-868088179-71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364" autoAdjust="0"/>
  </p:normalViewPr>
  <p:slideViewPr>
    <p:cSldViewPr snapToGrid="0" snapToObjects="1">
      <p:cViewPr varScale="1">
        <p:scale>
          <a:sx n="73" d="100"/>
          <a:sy n="73" d="100"/>
        </p:scale>
        <p:origin x="1344" y="78"/>
      </p:cViewPr>
      <p:guideLst>
        <p:guide orient="horz" pos="2160"/>
        <p:guide pos="2880"/>
      </p:guideLst>
    </p:cSldViewPr>
  </p:slideViewPr>
  <p:outlineViewPr>
    <p:cViewPr>
      <p:scale>
        <a:sx n="33" d="100"/>
        <a:sy n="33" d="100"/>
      </p:scale>
      <p:origin x="0" y="-330"/>
    </p:cViewPr>
  </p:outlineViewPr>
  <p:notesTextViewPr>
    <p:cViewPr>
      <p:scale>
        <a:sx n="100" d="100"/>
        <a:sy n="100" d="100"/>
      </p:scale>
      <p:origin x="0" y="0"/>
    </p:cViewPr>
  </p:notesTextViewPr>
  <p:sorterViewPr>
    <p:cViewPr varScale="1">
      <p:scale>
        <a:sx n="100" d="100"/>
        <a:sy n="100" d="100"/>
      </p:scale>
      <p:origin x="0" y="-2562"/>
    </p:cViewPr>
  </p:sorterViewPr>
  <p:notesViewPr>
    <p:cSldViewPr snapToGrid="0" snapToObjects="1">
      <p:cViewPr varScale="1">
        <p:scale>
          <a:sx n="82" d="100"/>
          <a:sy n="82" d="100"/>
        </p:scale>
        <p:origin x="311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mohamed\Documents\1%20PBO\2020%20Budget\Appropriation%20Bill%202020\Copy%20of%20Table%208%20-%20Consolidated%20gov%20expend%20-%20GFS%20function%20with%20real%20per%20capita%20calculation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a:t>Real  per capita changes to cluster expenditure from 2019/20 to 2020/21</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297204014752753"/>
          <c:y val="0.10944310421425875"/>
          <c:w val="0.83972397200349957"/>
          <c:h val="0.45875216686004938"/>
        </c:manualLayout>
      </c:layout>
      <c:barChart>
        <c:barDir val="col"/>
        <c:grouping val="clustered"/>
        <c:varyColors val="0"/>
        <c:ser>
          <c:idx val="0"/>
          <c:order val="0"/>
          <c:spPr>
            <a:solidFill>
              <a:schemeClr val="accent1"/>
            </a:solidFill>
            <a:ln>
              <a:noFill/>
            </a:ln>
            <a:effectLst/>
          </c:spPr>
          <c:invertIfNegative val="0"/>
          <c:cat>
            <c:strRef>
              <c:f>Sheet3!$A$36:$A$46</c:f>
              <c:strCache>
                <c:ptCount val="11"/>
                <c:pt idx="0">
                  <c:v>Gen. publ. svcs  excl debt svc costs</c:v>
                </c:pt>
                <c:pt idx="1">
                  <c:v>Defence </c:v>
                </c:pt>
                <c:pt idx="2">
                  <c:v>Recreation and culture</c:v>
                </c:pt>
                <c:pt idx="3">
                  <c:v>Environmental protection </c:v>
                </c:pt>
                <c:pt idx="4">
                  <c:v>Health </c:v>
                </c:pt>
                <c:pt idx="5">
                  <c:v>Public order and safety </c:v>
                </c:pt>
                <c:pt idx="6">
                  <c:v>Housing and community amenities </c:v>
                </c:pt>
                <c:pt idx="7">
                  <c:v>Debt-service costs</c:v>
                </c:pt>
                <c:pt idx="8">
                  <c:v>Social protection </c:v>
                </c:pt>
                <c:pt idx="9">
                  <c:v>Education </c:v>
                </c:pt>
                <c:pt idx="10">
                  <c:v>Economic affairs </c:v>
                </c:pt>
              </c:strCache>
            </c:strRef>
          </c:cat>
          <c:val>
            <c:numRef>
              <c:f>Sheet3!$B$36:$B$46</c:f>
              <c:numCache>
                <c:formatCode>0</c:formatCode>
                <c:ptCount val="11"/>
                <c:pt idx="0">
                  <c:v>-22.315332990905517</c:v>
                </c:pt>
                <c:pt idx="1">
                  <c:v>-2.6999860156651039</c:v>
                </c:pt>
                <c:pt idx="2">
                  <c:v>3.9398162075145535</c:v>
                </c:pt>
                <c:pt idx="3">
                  <c:v>9.0619162151958221</c:v>
                </c:pt>
                <c:pt idx="4">
                  <c:v>23.439850568438032</c:v>
                </c:pt>
                <c:pt idx="5">
                  <c:v>29.831484214076681</c:v>
                </c:pt>
                <c:pt idx="6">
                  <c:v>39.824872984988815</c:v>
                </c:pt>
                <c:pt idx="7">
                  <c:v>169.84246207257729</c:v>
                </c:pt>
                <c:pt idx="8">
                  <c:v>222.65522224761571</c:v>
                </c:pt>
                <c:pt idx="9">
                  <c:v>237.25975989223571</c:v>
                </c:pt>
                <c:pt idx="10">
                  <c:v>705.87791864737892</c:v>
                </c:pt>
              </c:numCache>
            </c:numRef>
          </c:val>
          <c:extLst>
            <c:ext xmlns:c16="http://schemas.microsoft.com/office/drawing/2014/chart" uri="{C3380CC4-5D6E-409C-BE32-E72D297353CC}">
              <c16:uniqueId val="{00000000-A3DA-4168-B096-BCBC3ECC003C}"/>
            </c:ext>
          </c:extLst>
        </c:ser>
        <c:dLbls>
          <c:showLegendKey val="0"/>
          <c:showVal val="0"/>
          <c:showCatName val="0"/>
          <c:showSerName val="0"/>
          <c:showPercent val="0"/>
          <c:showBubbleSize val="0"/>
        </c:dLbls>
        <c:gapWidth val="219"/>
        <c:overlap val="-27"/>
        <c:axId val="1618523312"/>
        <c:axId val="1618524144"/>
      </c:barChart>
      <c:catAx>
        <c:axId val="161852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618524144"/>
        <c:crosses val="autoZero"/>
        <c:auto val="1"/>
        <c:lblAlgn val="ctr"/>
        <c:lblOffset val="100"/>
        <c:noMultiLvlLbl val="0"/>
      </c:catAx>
      <c:valAx>
        <c:axId val="1618524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61852331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latin typeface="Century Gothic" panose="020B0502020202020204" pitchFamily="34" charset="0"/>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ysClr val="windowText" lastClr="000000"/>
                </a:solidFill>
                <a:latin typeface="Century Gothic" panose="020B0502020202020204" pitchFamily="34" charset="0"/>
                <a:ea typeface="+mn-ea"/>
                <a:cs typeface="+mn-cs"/>
              </a:defRPr>
            </a:pPr>
            <a:r>
              <a:rPr lang="en-US" sz="2000" b="0" dirty="0">
                <a:solidFill>
                  <a:schemeClr val="accent6">
                    <a:lumMod val="75000"/>
                  </a:schemeClr>
                </a:solidFill>
                <a:latin typeface="Century Gothic" panose="020B0502020202020204" pitchFamily="34" charset="0"/>
              </a:rPr>
              <a:t>Capital Assets</a:t>
            </a:r>
            <a:r>
              <a:rPr lang="en-US" sz="2000" b="0" baseline="0" dirty="0">
                <a:solidFill>
                  <a:schemeClr val="accent6">
                    <a:lumMod val="75000"/>
                  </a:schemeClr>
                </a:solidFill>
                <a:latin typeface="Century Gothic" panose="020B0502020202020204" pitchFamily="34" charset="0"/>
              </a:rPr>
              <a:t> Outcomes – 2017/18 to 2019/20 </a:t>
            </a:r>
            <a:endParaRPr lang="en-US" sz="2000" b="0" dirty="0">
              <a:solidFill>
                <a:schemeClr val="accent6">
                  <a:lumMod val="75000"/>
                </a:schemeClr>
              </a:solidFill>
              <a:latin typeface="Century Gothic" panose="020B0502020202020204" pitchFamily="34" charset="0"/>
            </a:endParaRPr>
          </a:p>
        </c:rich>
      </c:tx>
      <c:layout>
        <c:manualLayout>
          <c:xMode val="edge"/>
          <c:yMode val="edge"/>
          <c:x val="0.24310460245499615"/>
          <c:y val="3.9202509824936102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8.7211352368832665E-2"/>
          <c:y val="0.13254362419751567"/>
          <c:w val="0.83533685498908594"/>
          <c:h val="0.7220383769596368"/>
        </c:manualLayout>
      </c:layout>
      <c:barChart>
        <c:barDir val="col"/>
        <c:grouping val="clustered"/>
        <c:varyColors val="0"/>
        <c:ser>
          <c:idx val="4"/>
          <c:order val="4"/>
          <c:tx>
            <c:strRef>
              <c:f>'Sheet1 (2)'!$G$1:$G$2</c:f>
              <c:strCache>
                <c:ptCount val="2"/>
                <c:pt idx="0">
                  <c:v>2018/19</c:v>
                </c:pt>
                <c:pt idx="1">
                  <c:v>Capital Assets </c:v>
                </c:pt>
              </c:strCache>
            </c:strRef>
          </c:tx>
          <c:spPr>
            <a:solidFill>
              <a:srgbClr val="C00000"/>
            </a:solidFill>
            <a:ln>
              <a:noFill/>
            </a:ln>
            <a:effectLst/>
          </c:spPr>
          <c:invertIfNegative val="0"/>
          <c:cat>
            <c:strRef>
              <c:f>'Sheet1 (2)'!$B$3:$B$42</c:f>
              <c:strCache>
                <c:ptCount val="26"/>
                <c:pt idx="0">
                  <c:v>CGTA</c:v>
                </c:pt>
                <c:pt idx="1">
                  <c:v>International Rela</c:v>
                </c:pt>
                <c:pt idx="2">
                  <c:v>NT</c:v>
                </c:pt>
                <c:pt idx="3">
                  <c:v>DPME</c:v>
                </c:pt>
                <c:pt idx="4">
                  <c:v>DPSA</c:v>
                </c:pt>
                <c:pt idx="5">
                  <c:v>Public Works</c:v>
                </c:pt>
                <c:pt idx="6">
                  <c:v>Stats SA</c:v>
                </c:pt>
                <c:pt idx="7">
                  <c:v>Women</c:v>
                </c:pt>
                <c:pt idx="8">
                  <c:v>Basic Education</c:v>
                </c:pt>
                <c:pt idx="9">
                  <c:v>DHET</c:v>
                </c:pt>
                <c:pt idx="10">
                  <c:v>Health</c:v>
                </c:pt>
                <c:pt idx="11">
                  <c:v>Social Development</c:v>
                </c:pt>
                <c:pt idx="12">
                  <c:v>Correctional Se</c:v>
                </c:pt>
                <c:pt idx="13">
                  <c:v>IPID</c:v>
                </c:pt>
                <c:pt idx="14">
                  <c:v>Justice </c:v>
                </c:pt>
                <c:pt idx="15">
                  <c:v>Police</c:v>
                </c:pt>
                <c:pt idx="16">
                  <c:v>DED</c:v>
                </c:pt>
                <c:pt idx="17">
                  <c:v>Energy</c:v>
                </c:pt>
                <c:pt idx="18">
                  <c:v>Labour</c:v>
                </c:pt>
                <c:pt idx="19">
                  <c:v>Mineral Resources</c:v>
                </c:pt>
                <c:pt idx="20">
                  <c:v>Science &amp; Tech</c:v>
                </c:pt>
                <c:pt idx="21">
                  <c:v>Tel &amp; Postal Services</c:v>
                </c:pt>
                <c:pt idx="22">
                  <c:v>DTI </c:v>
                </c:pt>
                <c:pt idx="23">
                  <c:v>Water &amp; S</c:v>
                </c:pt>
                <c:pt idx="24">
                  <c:v>Arts and Culture</c:v>
                </c:pt>
                <c:pt idx="25">
                  <c:v>Human Settle</c:v>
                </c:pt>
              </c:strCache>
            </c:strRef>
          </c:cat>
          <c:val>
            <c:numRef>
              <c:f>'Sheet1 (2)'!$G$3:$G$42</c:f>
              <c:numCache>
                <c:formatCode>0%</c:formatCode>
                <c:ptCount val="26"/>
                <c:pt idx="0">
                  <c:v>1</c:v>
                </c:pt>
                <c:pt idx="1">
                  <c:v>0.19302514193025141</c:v>
                </c:pt>
                <c:pt idx="2">
                  <c:v>0.6346054546308032</c:v>
                </c:pt>
                <c:pt idx="3">
                  <c:v>0.76535861999394739</c:v>
                </c:pt>
                <c:pt idx="4">
                  <c:v>0.74983585029546951</c:v>
                </c:pt>
                <c:pt idx="5">
                  <c:v>0.77538065228391373</c:v>
                </c:pt>
                <c:pt idx="6">
                  <c:v>0.98334959393813715</c:v>
                </c:pt>
                <c:pt idx="7">
                  <c:v>0.78796844181459569</c:v>
                </c:pt>
                <c:pt idx="8">
                  <c:v>0.76495665527365908</c:v>
                </c:pt>
                <c:pt idx="9">
                  <c:v>0.51067667003318429</c:v>
                </c:pt>
                <c:pt idx="10">
                  <c:v>0.68483086344054345</c:v>
                </c:pt>
                <c:pt idx="11">
                  <c:v>0.2305956678700361</c:v>
                </c:pt>
                <c:pt idx="12">
                  <c:v>0.84950696874135245</c:v>
                </c:pt>
                <c:pt idx="13">
                  <c:v>1.6743572841133817E-2</c:v>
                </c:pt>
                <c:pt idx="14">
                  <c:v>1</c:v>
                </c:pt>
                <c:pt idx="15">
                  <c:v>0.85328392528818142</c:v>
                </c:pt>
                <c:pt idx="16">
                  <c:v>0.23339277753009363</c:v>
                </c:pt>
                <c:pt idx="17">
                  <c:v>0.55473624503686902</c:v>
                </c:pt>
                <c:pt idx="18">
                  <c:v>0.84674916949585666</c:v>
                </c:pt>
                <c:pt idx="19">
                  <c:v>1</c:v>
                </c:pt>
                <c:pt idx="20">
                  <c:v>1</c:v>
                </c:pt>
                <c:pt idx="21">
                  <c:v>0.50522156364662718</c:v>
                </c:pt>
                <c:pt idx="22">
                  <c:v>0.89567230632235084</c:v>
                </c:pt>
                <c:pt idx="23">
                  <c:v>0.72316995400970818</c:v>
                </c:pt>
                <c:pt idx="24">
                  <c:v>0.59258269610116077</c:v>
                </c:pt>
                <c:pt idx="25">
                  <c:v>1</c:v>
                </c:pt>
              </c:numCache>
            </c:numRef>
          </c:val>
          <c:extLst>
            <c:ext xmlns:c16="http://schemas.microsoft.com/office/drawing/2014/chart" uri="{C3380CC4-5D6E-409C-BE32-E72D297353CC}">
              <c16:uniqueId val="{00000004-8A26-4EA4-A470-B5F21438F0AF}"/>
            </c:ext>
          </c:extLst>
        </c:ser>
        <c:ser>
          <c:idx val="0"/>
          <c:order val="0"/>
          <c:tx>
            <c:strRef>
              <c:f>Sheet1!$C$1:$C$2</c:f>
              <c:strCache>
                <c:ptCount val="2"/>
                <c:pt idx="0">
                  <c:v>2017/18</c:v>
                </c:pt>
                <c:pt idx="1">
                  <c:v>current</c:v>
                </c:pt>
              </c:strCache>
            </c:strRef>
          </c:tx>
          <c:spPr>
            <a:solidFill>
              <a:schemeClr val="accent1"/>
            </a:solidFill>
            <a:ln>
              <a:noFill/>
            </a:ln>
            <a:effectLst/>
          </c:spPr>
          <c:invertIfNegative val="0"/>
          <c:cat>
            <c:strRef>
              <c:f>Sheet1!$B$3:$B$42</c:f>
              <c:strCache>
                <c:ptCount val="26"/>
                <c:pt idx="0">
                  <c:v>Cooperative Governance and Traditional Affairs</c:v>
                </c:pt>
                <c:pt idx="1">
                  <c:v>International Relations and Cooperation</c:v>
                </c:pt>
                <c:pt idx="2">
                  <c:v>National Treasury                                               </c:v>
                </c:pt>
                <c:pt idx="3">
                  <c:v>Planning, Monitoring and Evaluation</c:v>
                </c:pt>
                <c:pt idx="4">
                  <c:v>Public Service and Administration</c:v>
                </c:pt>
                <c:pt idx="5">
                  <c:v>Public Works</c:v>
                </c:pt>
                <c:pt idx="6">
                  <c:v>Statistics South Africa</c:v>
                </c:pt>
                <c:pt idx="7">
                  <c:v>Women</c:v>
                </c:pt>
                <c:pt idx="8">
                  <c:v>Basic Education</c:v>
                </c:pt>
                <c:pt idx="9">
                  <c:v>Higher Education and Training</c:v>
                </c:pt>
                <c:pt idx="10">
                  <c:v>Health</c:v>
                </c:pt>
                <c:pt idx="11">
                  <c:v>Social Development</c:v>
                </c:pt>
                <c:pt idx="12">
                  <c:v>Correctional Services</c:v>
                </c:pt>
                <c:pt idx="13">
                  <c:v>Independent Police Investigative Directorate</c:v>
                </c:pt>
                <c:pt idx="14">
                  <c:v>Justice and Constitutional Development</c:v>
                </c:pt>
                <c:pt idx="15">
                  <c:v>Police</c:v>
                </c:pt>
                <c:pt idx="16">
                  <c:v>Economic Development</c:v>
                </c:pt>
                <c:pt idx="17">
                  <c:v>Energy</c:v>
                </c:pt>
                <c:pt idx="18">
                  <c:v>Labour</c:v>
                </c:pt>
                <c:pt idx="19">
                  <c:v>Mineral Resources</c:v>
                </c:pt>
                <c:pt idx="20">
                  <c:v>Science and Technology</c:v>
                </c:pt>
                <c:pt idx="21">
                  <c:v>Telecommunications and Postal Services</c:v>
                </c:pt>
                <c:pt idx="22">
                  <c:v>Trade and Industry</c:v>
                </c:pt>
                <c:pt idx="23">
                  <c:v>Water and Sanitation</c:v>
                </c:pt>
                <c:pt idx="24">
                  <c:v>Arts and Culture</c:v>
                </c:pt>
                <c:pt idx="25">
                  <c:v>Human Settlements</c:v>
                </c:pt>
              </c:strCache>
            </c:strRef>
          </c:cat>
          <c:val>
            <c:numRef>
              <c:f>Sheet1!$C$3:$C$42</c:f>
            </c:numRef>
          </c:val>
          <c:extLst>
            <c:ext xmlns:c16="http://schemas.microsoft.com/office/drawing/2014/chart" uri="{C3380CC4-5D6E-409C-BE32-E72D297353CC}">
              <c16:uniqueId val="{00000000-8A26-4EA4-A470-B5F21438F0AF}"/>
            </c:ext>
          </c:extLst>
        </c:ser>
        <c:ser>
          <c:idx val="2"/>
          <c:order val="2"/>
          <c:tx>
            <c:strRef>
              <c:f>Sheet1!$E$1:$E$2</c:f>
              <c:strCache>
                <c:ptCount val="2"/>
                <c:pt idx="0">
                  <c:v>2017/18</c:v>
                </c:pt>
                <c:pt idx="1">
                  <c:v>total</c:v>
                </c:pt>
              </c:strCache>
            </c:strRef>
          </c:tx>
          <c:spPr>
            <a:solidFill>
              <a:schemeClr val="accent3"/>
            </a:solidFill>
            <a:ln>
              <a:noFill/>
            </a:ln>
            <a:effectLst/>
          </c:spPr>
          <c:invertIfNegative val="0"/>
          <c:cat>
            <c:strRef>
              <c:f>Sheet1!$B$3:$B$42</c:f>
              <c:strCache>
                <c:ptCount val="26"/>
                <c:pt idx="0">
                  <c:v>Cooperative Governance and Traditional Affairs</c:v>
                </c:pt>
                <c:pt idx="1">
                  <c:v>International Relations and Cooperation</c:v>
                </c:pt>
                <c:pt idx="2">
                  <c:v>National Treasury                                               </c:v>
                </c:pt>
                <c:pt idx="3">
                  <c:v>Planning, Monitoring and Evaluation</c:v>
                </c:pt>
                <c:pt idx="4">
                  <c:v>Public Service and Administration</c:v>
                </c:pt>
                <c:pt idx="5">
                  <c:v>Public Works</c:v>
                </c:pt>
                <c:pt idx="6">
                  <c:v>Statistics South Africa</c:v>
                </c:pt>
                <c:pt idx="7">
                  <c:v>Women</c:v>
                </c:pt>
                <c:pt idx="8">
                  <c:v>Basic Education</c:v>
                </c:pt>
                <c:pt idx="9">
                  <c:v>Higher Education and Training</c:v>
                </c:pt>
                <c:pt idx="10">
                  <c:v>Health</c:v>
                </c:pt>
                <c:pt idx="11">
                  <c:v>Social Development</c:v>
                </c:pt>
                <c:pt idx="12">
                  <c:v>Correctional Services</c:v>
                </c:pt>
                <c:pt idx="13">
                  <c:v>Independent Police Investigative Directorate</c:v>
                </c:pt>
                <c:pt idx="14">
                  <c:v>Justice and Constitutional Development</c:v>
                </c:pt>
                <c:pt idx="15">
                  <c:v>Police</c:v>
                </c:pt>
                <c:pt idx="16">
                  <c:v>Economic Development</c:v>
                </c:pt>
                <c:pt idx="17">
                  <c:v>Energy</c:v>
                </c:pt>
                <c:pt idx="18">
                  <c:v>Labour</c:v>
                </c:pt>
                <c:pt idx="19">
                  <c:v>Mineral Resources</c:v>
                </c:pt>
                <c:pt idx="20">
                  <c:v>Science and Technology</c:v>
                </c:pt>
                <c:pt idx="21">
                  <c:v>Telecommunications and Postal Services</c:v>
                </c:pt>
                <c:pt idx="22">
                  <c:v>Trade and Industry</c:v>
                </c:pt>
                <c:pt idx="23">
                  <c:v>Water and Sanitation</c:v>
                </c:pt>
                <c:pt idx="24">
                  <c:v>Arts and Culture</c:v>
                </c:pt>
                <c:pt idx="25">
                  <c:v>Human Settlements</c:v>
                </c:pt>
              </c:strCache>
            </c:strRef>
          </c:cat>
          <c:val>
            <c:numRef>
              <c:f>Sheet1!$E$3:$E$42</c:f>
            </c:numRef>
          </c:val>
          <c:extLst>
            <c:ext xmlns:c16="http://schemas.microsoft.com/office/drawing/2014/chart" uri="{C3380CC4-5D6E-409C-BE32-E72D297353CC}">
              <c16:uniqueId val="{00000002-8A26-4EA4-A470-B5F21438F0AF}"/>
            </c:ext>
          </c:extLst>
        </c:ser>
        <c:ser>
          <c:idx val="3"/>
          <c:order val="3"/>
          <c:tx>
            <c:strRef>
              <c:f>Sheet1!$F$1:$F$2</c:f>
              <c:strCache>
                <c:ptCount val="2"/>
                <c:pt idx="0">
                  <c:v>2018/19</c:v>
                </c:pt>
                <c:pt idx="1">
                  <c:v>current </c:v>
                </c:pt>
              </c:strCache>
            </c:strRef>
          </c:tx>
          <c:spPr>
            <a:solidFill>
              <a:schemeClr val="accent4"/>
            </a:solidFill>
            <a:ln>
              <a:noFill/>
            </a:ln>
            <a:effectLst/>
          </c:spPr>
          <c:invertIfNegative val="0"/>
          <c:cat>
            <c:strRef>
              <c:f>Sheet1!$B$3:$B$42</c:f>
              <c:strCache>
                <c:ptCount val="26"/>
                <c:pt idx="0">
                  <c:v>Cooperative Governance and Traditional Affairs</c:v>
                </c:pt>
                <c:pt idx="1">
                  <c:v>International Relations and Cooperation</c:v>
                </c:pt>
                <c:pt idx="2">
                  <c:v>National Treasury                                               </c:v>
                </c:pt>
                <c:pt idx="3">
                  <c:v>Planning, Monitoring and Evaluation</c:v>
                </c:pt>
                <c:pt idx="4">
                  <c:v>Public Service and Administration</c:v>
                </c:pt>
                <c:pt idx="5">
                  <c:v>Public Works</c:v>
                </c:pt>
                <c:pt idx="6">
                  <c:v>Statistics South Africa</c:v>
                </c:pt>
                <c:pt idx="7">
                  <c:v>Women</c:v>
                </c:pt>
                <c:pt idx="8">
                  <c:v>Basic Education</c:v>
                </c:pt>
                <c:pt idx="9">
                  <c:v>Higher Education and Training</c:v>
                </c:pt>
                <c:pt idx="10">
                  <c:v>Health</c:v>
                </c:pt>
                <c:pt idx="11">
                  <c:v>Social Development</c:v>
                </c:pt>
                <c:pt idx="12">
                  <c:v>Correctional Services</c:v>
                </c:pt>
                <c:pt idx="13">
                  <c:v>Independent Police Investigative Directorate</c:v>
                </c:pt>
                <c:pt idx="14">
                  <c:v>Justice and Constitutional Development</c:v>
                </c:pt>
                <c:pt idx="15">
                  <c:v>Police</c:v>
                </c:pt>
                <c:pt idx="16">
                  <c:v>Economic Development</c:v>
                </c:pt>
                <c:pt idx="17">
                  <c:v>Energy</c:v>
                </c:pt>
                <c:pt idx="18">
                  <c:v>Labour</c:v>
                </c:pt>
                <c:pt idx="19">
                  <c:v>Mineral Resources</c:v>
                </c:pt>
                <c:pt idx="20">
                  <c:v>Science and Technology</c:v>
                </c:pt>
                <c:pt idx="21">
                  <c:v>Telecommunications and Postal Services</c:v>
                </c:pt>
                <c:pt idx="22">
                  <c:v>Trade and Industry</c:v>
                </c:pt>
                <c:pt idx="23">
                  <c:v>Water and Sanitation</c:v>
                </c:pt>
                <c:pt idx="24">
                  <c:v>Arts and Culture</c:v>
                </c:pt>
                <c:pt idx="25">
                  <c:v>Human Settlements</c:v>
                </c:pt>
              </c:strCache>
            </c:strRef>
          </c:cat>
          <c:val>
            <c:numRef>
              <c:f>Sheet1!$F$3:$F$42</c:f>
            </c:numRef>
          </c:val>
          <c:extLst>
            <c:ext xmlns:c16="http://schemas.microsoft.com/office/drawing/2014/chart" uri="{C3380CC4-5D6E-409C-BE32-E72D297353CC}">
              <c16:uniqueId val="{00000003-8A26-4EA4-A470-B5F21438F0AF}"/>
            </c:ext>
          </c:extLst>
        </c:ser>
        <c:ser>
          <c:idx val="5"/>
          <c:order val="5"/>
          <c:tx>
            <c:strRef>
              <c:f>Sheet1!$H$1:$H$2</c:f>
              <c:strCache>
                <c:ptCount val="2"/>
                <c:pt idx="0">
                  <c:v>2018/19</c:v>
                </c:pt>
                <c:pt idx="1">
                  <c:v>total</c:v>
                </c:pt>
              </c:strCache>
            </c:strRef>
          </c:tx>
          <c:spPr>
            <a:solidFill>
              <a:schemeClr val="accent6"/>
            </a:solidFill>
            <a:ln>
              <a:noFill/>
            </a:ln>
            <a:effectLst/>
          </c:spPr>
          <c:invertIfNegative val="0"/>
          <c:cat>
            <c:strRef>
              <c:f>Sheet1!$B$3:$B$42</c:f>
              <c:strCache>
                <c:ptCount val="26"/>
                <c:pt idx="0">
                  <c:v>Cooperative Governance and Traditional Affairs</c:v>
                </c:pt>
                <c:pt idx="1">
                  <c:v>International Relations and Cooperation</c:v>
                </c:pt>
                <c:pt idx="2">
                  <c:v>National Treasury                                               </c:v>
                </c:pt>
                <c:pt idx="3">
                  <c:v>Planning, Monitoring and Evaluation</c:v>
                </c:pt>
                <c:pt idx="4">
                  <c:v>Public Service and Administration</c:v>
                </c:pt>
                <c:pt idx="5">
                  <c:v>Public Works</c:v>
                </c:pt>
                <c:pt idx="6">
                  <c:v>Statistics South Africa</c:v>
                </c:pt>
                <c:pt idx="7">
                  <c:v>Women</c:v>
                </c:pt>
                <c:pt idx="8">
                  <c:v>Basic Education</c:v>
                </c:pt>
                <c:pt idx="9">
                  <c:v>Higher Education and Training</c:v>
                </c:pt>
                <c:pt idx="10">
                  <c:v>Health</c:v>
                </c:pt>
                <c:pt idx="11">
                  <c:v>Social Development</c:v>
                </c:pt>
                <c:pt idx="12">
                  <c:v>Correctional Services</c:v>
                </c:pt>
                <c:pt idx="13">
                  <c:v>Independent Police Investigative Directorate</c:v>
                </c:pt>
                <c:pt idx="14">
                  <c:v>Justice and Constitutional Development</c:v>
                </c:pt>
                <c:pt idx="15">
                  <c:v>Police</c:v>
                </c:pt>
                <c:pt idx="16">
                  <c:v>Economic Development</c:v>
                </c:pt>
                <c:pt idx="17">
                  <c:v>Energy</c:v>
                </c:pt>
                <c:pt idx="18">
                  <c:v>Labour</c:v>
                </c:pt>
                <c:pt idx="19">
                  <c:v>Mineral Resources</c:v>
                </c:pt>
                <c:pt idx="20">
                  <c:v>Science and Technology</c:v>
                </c:pt>
                <c:pt idx="21">
                  <c:v>Telecommunications and Postal Services</c:v>
                </c:pt>
                <c:pt idx="22">
                  <c:v>Trade and Industry</c:v>
                </c:pt>
                <c:pt idx="23">
                  <c:v>Water and Sanitation</c:v>
                </c:pt>
                <c:pt idx="24">
                  <c:v>Arts and Culture</c:v>
                </c:pt>
                <c:pt idx="25">
                  <c:v>Human Settlements</c:v>
                </c:pt>
              </c:strCache>
            </c:strRef>
          </c:cat>
          <c:val>
            <c:numRef>
              <c:f>Sheet1!$H$3:$H$42</c:f>
            </c:numRef>
          </c:val>
          <c:extLst>
            <c:ext xmlns:c16="http://schemas.microsoft.com/office/drawing/2014/chart" uri="{C3380CC4-5D6E-409C-BE32-E72D297353CC}">
              <c16:uniqueId val="{00000005-8A26-4EA4-A470-B5F21438F0AF}"/>
            </c:ext>
          </c:extLst>
        </c:ser>
        <c:ser>
          <c:idx val="6"/>
          <c:order val="6"/>
          <c:tx>
            <c:strRef>
              <c:f>Sheet1!$I$1:$I$2</c:f>
              <c:strCache>
                <c:ptCount val="2"/>
                <c:pt idx="0">
                  <c:v>2019/20</c:v>
                </c:pt>
                <c:pt idx="1">
                  <c:v>current </c:v>
                </c:pt>
              </c:strCache>
            </c:strRef>
          </c:tx>
          <c:spPr>
            <a:solidFill>
              <a:schemeClr val="accent1">
                <a:lumMod val="60000"/>
              </a:schemeClr>
            </a:solidFill>
            <a:ln>
              <a:noFill/>
            </a:ln>
            <a:effectLst/>
          </c:spPr>
          <c:invertIfNegative val="0"/>
          <c:cat>
            <c:strRef>
              <c:f>Sheet1!$B$3:$B$42</c:f>
              <c:strCache>
                <c:ptCount val="26"/>
                <c:pt idx="0">
                  <c:v>Cooperative Governance and Traditional Affairs</c:v>
                </c:pt>
                <c:pt idx="1">
                  <c:v>International Relations and Cooperation</c:v>
                </c:pt>
                <c:pt idx="2">
                  <c:v>National Treasury                                               </c:v>
                </c:pt>
                <c:pt idx="3">
                  <c:v>Planning, Monitoring and Evaluation</c:v>
                </c:pt>
                <c:pt idx="4">
                  <c:v>Public Service and Administration</c:v>
                </c:pt>
                <c:pt idx="5">
                  <c:v>Public Works</c:v>
                </c:pt>
                <c:pt idx="6">
                  <c:v>Statistics South Africa</c:v>
                </c:pt>
                <c:pt idx="7">
                  <c:v>Women</c:v>
                </c:pt>
                <c:pt idx="8">
                  <c:v>Basic Education</c:v>
                </c:pt>
                <c:pt idx="9">
                  <c:v>Higher Education and Training</c:v>
                </c:pt>
                <c:pt idx="10">
                  <c:v>Health</c:v>
                </c:pt>
                <c:pt idx="11">
                  <c:v>Social Development</c:v>
                </c:pt>
                <c:pt idx="12">
                  <c:v>Correctional Services</c:v>
                </c:pt>
                <c:pt idx="13">
                  <c:v>Independent Police Investigative Directorate</c:v>
                </c:pt>
                <c:pt idx="14">
                  <c:v>Justice and Constitutional Development</c:v>
                </c:pt>
                <c:pt idx="15">
                  <c:v>Police</c:v>
                </c:pt>
                <c:pt idx="16">
                  <c:v>Economic Development</c:v>
                </c:pt>
                <c:pt idx="17">
                  <c:v>Energy</c:v>
                </c:pt>
                <c:pt idx="18">
                  <c:v>Labour</c:v>
                </c:pt>
                <c:pt idx="19">
                  <c:v>Mineral Resources</c:v>
                </c:pt>
                <c:pt idx="20">
                  <c:v>Science and Technology</c:v>
                </c:pt>
                <c:pt idx="21">
                  <c:v>Telecommunications and Postal Services</c:v>
                </c:pt>
                <c:pt idx="22">
                  <c:v>Trade and Industry</c:v>
                </c:pt>
                <c:pt idx="23">
                  <c:v>Water and Sanitation</c:v>
                </c:pt>
                <c:pt idx="24">
                  <c:v>Arts and Culture</c:v>
                </c:pt>
                <c:pt idx="25">
                  <c:v>Human Settlements</c:v>
                </c:pt>
              </c:strCache>
            </c:strRef>
          </c:cat>
          <c:val>
            <c:numRef>
              <c:f>Sheet1!$I$3:$I$42</c:f>
            </c:numRef>
          </c:val>
          <c:extLst>
            <c:ext xmlns:c16="http://schemas.microsoft.com/office/drawing/2014/chart" uri="{C3380CC4-5D6E-409C-BE32-E72D297353CC}">
              <c16:uniqueId val="{00000006-8A26-4EA4-A470-B5F21438F0AF}"/>
            </c:ext>
          </c:extLst>
        </c:ser>
        <c:ser>
          <c:idx val="8"/>
          <c:order val="8"/>
          <c:tx>
            <c:strRef>
              <c:f>Sheet1!$K$1:$K$2</c:f>
              <c:strCache>
                <c:ptCount val="2"/>
                <c:pt idx="0">
                  <c:v>2019/20</c:v>
                </c:pt>
                <c:pt idx="1">
                  <c:v>total</c:v>
                </c:pt>
              </c:strCache>
            </c:strRef>
          </c:tx>
          <c:spPr>
            <a:solidFill>
              <a:schemeClr val="accent3">
                <a:lumMod val="60000"/>
              </a:schemeClr>
            </a:solidFill>
            <a:ln>
              <a:noFill/>
            </a:ln>
            <a:effectLst/>
          </c:spPr>
          <c:invertIfNegative val="0"/>
          <c:cat>
            <c:strRef>
              <c:f>Sheet1!$B$3:$B$42</c:f>
              <c:strCache>
                <c:ptCount val="26"/>
                <c:pt idx="0">
                  <c:v>Cooperative Governance and Traditional Affairs</c:v>
                </c:pt>
                <c:pt idx="1">
                  <c:v>International Relations and Cooperation</c:v>
                </c:pt>
                <c:pt idx="2">
                  <c:v>National Treasury                                               </c:v>
                </c:pt>
                <c:pt idx="3">
                  <c:v>Planning, Monitoring and Evaluation</c:v>
                </c:pt>
                <c:pt idx="4">
                  <c:v>Public Service and Administration</c:v>
                </c:pt>
                <c:pt idx="5">
                  <c:v>Public Works</c:v>
                </c:pt>
                <c:pt idx="6">
                  <c:v>Statistics South Africa</c:v>
                </c:pt>
                <c:pt idx="7">
                  <c:v>Women</c:v>
                </c:pt>
                <c:pt idx="8">
                  <c:v>Basic Education</c:v>
                </c:pt>
                <c:pt idx="9">
                  <c:v>Higher Education and Training</c:v>
                </c:pt>
                <c:pt idx="10">
                  <c:v>Health</c:v>
                </c:pt>
                <c:pt idx="11">
                  <c:v>Social Development</c:v>
                </c:pt>
                <c:pt idx="12">
                  <c:v>Correctional Services</c:v>
                </c:pt>
                <c:pt idx="13">
                  <c:v>Independent Police Investigative Directorate</c:v>
                </c:pt>
                <c:pt idx="14">
                  <c:v>Justice and Constitutional Development</c:v>
                </c:pt>
                <c:pt idx="15">
                  <c:v>Police</c:v>
                </c:pt>
                <c:pt idx="16">
                  <c:v>Economic Development</c:v>
                </c:pt>
                <c:pt idx="17">
                  <c:v>Energy</c:v>
                </c:pt>
                <c:pt idx="18">
                  <c:v>Labour</c:v>
                </c:pt>
                <c:pt idx="19">
                  <c:v>Mineral Resources</c:v>
                </c:pt>
                <c:pt idx="20">
                  <c:v>Science and Technology</c:v>
                </c:pt>
                <c:pt idx="21">
                  <c:v>Telecommunications and Postal Services</c:v>
                </c:pt>
                <c:pt idx="22">
                  <c:v>Trade and Industry</c:v>
                </c:pt>
                <c:pt idx="23">
                  <c:v>Water and Sanitation</c:v>
                </c:pt>
                <c:pt idx="24">
                  <c:v>Arts and Culture</c:v>
                </c:pt>
                <c:pt idx="25">
                  <c:v>Human Settlements</c:v>
                </c:pt>
              </c:strCache>
            </c:strRef>
          </c:cat>
          <c:val>
            <c:numRef>
              <c:f>Sheet1!$K$3:$K$42</c:f>
            </c:numRef>
          </c:val>
          <c:extLst>
            <c:ext xmlns:c16="http://schemas.microsoft.com/office/drawing/2014/chart" uri="{C3380CC4-5D6E-409C-BE32-E72D297353CC}">
              <c16:uniqueId val="{00000008-8A26-4EA4-A470-B5F21438F0AF}"/>
            </c:ext>
          </c:extLst>
        </c:ser>
        <c:ser>
          <c:idx val="1"/>
          <c:order val="1"/>
          <c:tx>
            <c:strRef>
              <c:f>'Sheet1 (2)'!$D$1:$D$2</c:f>
              <c:strCache>
                <c:ptCount val="2"/>
                <c:pt idx="0">
                  <c:v>2017/18</c:v>
                </c:pt>
                <c:pt idx="1">
                  <c:v>Capital Assets</c:v>
                </c:pt>
              </c:strCache>
            </c:strRef>
          </c:tx>
          <c:spPr>
            <a:solidFill>
              <a:schemeClr val="accent6">
                <a:lumMod val="60000"/>
                <a:lumOff val="40000"/>
              </a:schemeClr>
            </a:solidFill>
            <a:ln>
              <a:solidFill>
                <a:schemeClr val="bg1"/>
              </a:solidFill>
            </a:ln>
            <a:effectLst/>
          </c:spPr>
          <c:invertIfNegative val="0"/>
          <c:cat>
            <c:strRef>
              <c:f>'Sheet1 (2)'!$B$3:$B$42</c:f>
              <c:strCache>
                <c:ptCount val="26"/>
                <c:pt idx="0">
                  <c:v>CGTA</c:v>
                </c:pt>
                <c:pt idx="1">
                  <c:v>International Rela</c:v>
                </c:pt>
                <c:pt idx="2">
                  <c:v>NT</c:v>
                </c:pt>
                <c:pt idx="3">
                  <c:v>DPME</c:v>
                </c:pt>
                <c:pt idx="4">
                  <c:v>DPSA</c:v>
                </c:pt>
                <c:pt idx="5">
                  <c:v>Public Works</c:v>
                </c:pt>
                <c:pt idx="6">
                  <c:v>Stats SA</c:v>
                </c:pt>
                <c:pt idx="7">
                  <c:v>Women</c:v>
                </c:pt>
                <c:pt idx="8">
                  <c:v>Basic Education</c:v>
                </c:pt>
                <c:pt idx="9">
                  <c:v>DHET</c:v>
                </c:pt>
                <c:pt idx="10">
                  <c:v>Health</c:v>
                </c:pt>
                <c:pt idx="11">
                  <c:v>Social Development</c:v>
                </c:pt>
                <c:pt idx="12">
                  <c:v>Correctional Se</c:v>
                </c:pt>
                <c:pt idx="13">
                  <c:v>IPID</c:v>
                </c:pt>
                <c:pt idx="14">
                  <c:v>Justice </c:v>
                </c:pt>
                <c:pt idx="15">
                  <c:v>Police</c:v>
                </c:pt>
                <c:pt idx="16">
                  <c:v>DED</c:v>
                </c:pt>
                <c:pt idx="17">
                  <c:v>Energy</c:v>
                </c:pt>
                <c:pt idx="18">
                  <c:v>Labour</c:v>
                </c:pt>
                <c:pt idx="19">
                  <c:v>Mineral Resources</c:v>
                </c:pt>
                <c:pt idx="20">
                  <c:v>Science &amp; Tech</c:v>
                </c:pt>
                <c:pt idx="21">
                  <c:v>Tel &amp; Postal Services</c:v>
                </c:pt>
                <c:pt idx="22">
                  <c:v>DTI </c:v>
                </c:pt>
                <c:pt idx="23">
                  <c:v>Water &amp; S</c:v>
                </c:pt>
                <c:pt idx="24">
                  <c:v>Arts and Culture</c:v>
                </c:pt>
                <c:pt idx="25">
                  <c:v>Human Settle</c:v>
                </c:pt>
              </c:strCache>
            </c:strRef>
          </c:cat>
          <c:val>
            <c:numRef>
              <c:f>'Sheet1 (2)'!$D$3:$D$42</c:f>
              <c:numCache>
                <c:formatCode>0%</c:formatCode>
                <c:ptCount val="26"/>
                <c:pt idx="0">
                  <c:v>0.72034124233537722</c:v>
                </c:pt>
                <c:pt idx="1">
                  <c:v>0.19344631573052237</c:v>
                </c:pt>
                <c:pt idx="2">
                  <c:v>1</c:v>
                </c:pt>
                <c:pt idx="3">
                  <c:v>0.55938410942521866</c:v>
                </c:pt>
                <c:pt idx="4">
                  <c:v>0.94751192910702109</c:v>
                </c:pt>
                <c:pt idx="5">
                  <c:v>0.93530129841305076</c:v>
                </c:pt>
                <c:pt idx="6">
                  <c:v>0.94483486397391536</c:v>
                </c:pt>
                <c:pt idx="7">
                  <c:v>0.62997903563941304</c:v>
                </c:pt>
                <c:pt idx="8">
                  <c:v>0.66687076051451277</c:v>
                </c:pt>
                <c:pt idx="9">
                  <c:v>0.87048476599308977</c:v>
                </c:pt>
                <c:pt idx="10">
                  <c:v>0.73338914927702392</c:v>
                </c:pt>
                <c:pt idx="11">
                  <c:v>0.25551767450206353</c:v>
                </c:pt>
                <c:pt idx="12">
                  <c:v>0.88352545787521641</c:v>
                </c:pt>
                <c:pt idx="13">
                  <c:v>0</c:v>
                </c:pt>
                <c:pt idx="14">
                  <c:v>0.79340634754908745</c:v>
                </c:pt>
                <c:pt idx="15">
                  <c:v>0.89385918056297442</c:v>
                </c:pt>
                <c:pt idx="16">
                  <c:v>0.61452841241944933</c:v>
                </c:pt>
                <c:pt idx="17">
                  <c:v>0.68968735417638827</c:v>
                </c:pt>
                <c:pt idx="18">
                  <c:v>0.88113568473723392</c:v>
                </c:pt>
                <c:pt idx="19">
                  <c:v>1</c:v>
                </c:pt>
                <c:pt idx="20">
                  <c:v>0.85466436551912073</c:v>
                </c:pt>
                <c:pt idx="21">
                  <c:v>0.89381709245235919</c:v>
                </c:pt>
                <c:pt idx="22">
                  <c:v>1</c:v>
                </c:pt>
                <c:pt idx="23">
                  <c:v>0.83606757640430873</c:v>
                </c:pt>
                <c:pt idx="24">
                  <c:v>0.34161315002434334</c:v>
                </c:pt>
                <c:pt idx="25">
                  <c:v>0.813326328692759</c:v>
                </c:pt>
              </c:numCache>
            </c:numRef>
          </c:val>
          <c:extLst>
            <c:ext xmlns:c16="http://schemas.microsoft.com/office/drawing/2014/chart" uri="{C3380CC4-5D6E-409C-BE32-E72D297353CC}">
              <c16:uniqueId val="{00000001-8A26-4EA4-A470-B5F21438F0AF}"/>
            </c:ext>
          </c:extLst>
        </c:ser>
        <c:dLbls>
          <c:showLegendKey val="0"/>
          <c:showVal val="0"/>
          <c:showCatName val="0"/>
          <c:showSerName val="0"/>
          <c:showPercent val="0"/>
          <c:showBubbleSize val="0"/>
        </c:dLbls>
        <c:gapWidth val="219"/>
        <c:axId val="1021322992"/>
        <c:axId val="1021323408"/>
        <c:extLst>
          <c:ext xmlns:c15="http://schemas.microsoft.com/office/drawing/2012/chart" uri="{02D57815-91ED-43cb-92C2-25804820EDAC}">
            <c15:filteredBarSeries>
              <c15:ser>
                <c:idx val="9"/>
                <c:order val="9"/>
                <c:tx>
                  <c:strRef>
                    <c:extLst>
                      <c:ext uri="{02D57815-91ED-43cb-92C2-25804820EDAC}">
                        <c15:formulaRef>
                          <c15:sqref>'Sheet1 (2)'!$L$1:$L$2</c15:sqref>
                        </c15:formulaRef>
                      </c:ext>
                    </c:extLst>
                    <c:strCache>
                      <c:ptCount val="2"/>
                      <c:pt idx="0">
                        <c:v>2019/20</c:v>
                      </c:pt>
                      <c:pt idx="1">
                        <c:v>total</c:v>
                      </c:pt>
                    </c:strCache>
                  </c:strRef>
                </c:tx>
                <c:spPr>
                  <a:solidFill>
                    <a:schemeClr val="accent4">
                      <a:lumMod val="60000"/>
                    </a:schemeClr>
                  </a:solidFill>
                  <a:ln>
                    <a:noFill/>
                  </a:ln>
                  <a:effectLst/>
                </c:spPr>
                <c:invertIfNegative val="0"/>
                <c:cat>
                  <c:strRef>
                    <c:extLst>
                      <c:ext uri="{02D57815-91ED-43cb-92C2-25804820EDAC}">
                        <c15:formulaRef>
                          <c15:sqref>'Sheet1 (2)'!$B$3:$B$42</c15:sqref>
                        </c15:formulaRef>
                      </c:ext>
                    </c:extLst>
                    <c:strCache>
                      <c:ptCount val="26"/>
                      <c:pt idx="0">
                        <c:v>CGTA</c:v>
                      </c:pt>
                      <c:pt idx="1">
                        <c:v>International Rela</c:v>
                      </c:pt>
                      <c:pt idx="2">
                        <c:v>NT</c:v>
                      </c:pt>
                      <c:pt idx="3">
                        <c:v>DPME</c:v>
                      </c:pt>
                      <c:pt idx="4">
                        <c:v>DPSA</c:v>
                      </c:pt>
                      <c:pt idx="5">
                        <c:v>Public Works</c:v>
                      </c:pt>
                      <c:pt idx="6">
                        <c:v>Stats SA</c:v>
                      </c:pt>
                      <c:pt idx="7">
                        <c:v>Women</c:v>
                      </c:pt>
                      <c:pt idx="8">
                        <c:v>Basic Education</c:v>
                      </c:pt>
                      <c:pt idx="9">
                        <c:v>DHET</c:v>
                      </c:pt>
                      <c:pt idx="10">
                        <c:v>Health</c:v>
                      </c:pt>
                      <c:pt idx="11">
                        <c:v>Social Development</c:v>
                      </c:pt>
                      <c:pt idx="12">
                        <c:v>Correctional Se</c:v>
                      </c:pt>
                      <c:pt idx="13">
                        <c:v>IPID</c:v>
                      </c:pt>
                      <c:pt idx="14">
                        <c:v>Justice </c:v>
                      </c:pt>
                      <c:pt idx="15">
                        <c:v>Police</c:v>
                      </c:pt>
                      <c:pt idx="16">
                        <c:v>DED</c:v>
                      </c:pt>
                      <c:pt idx="17">
                        <c:v>Energy</c:v>
                      </c:pt>
                      <c:pt idx="18">
                        <c:v>Labour</c:v>
                      </c:pt>
                      <c:pt idx="19">
                        <c:v>Mineral Resources</c:v>
                      </c:pt>
                      <c:pt idx="20">
                        <c:v>Science &amp; Tech</c:v>
                      </c:pt>
                      <c:pt idx="21">
                        <c:v>Tel &amp; Postal Services</c:v>
                      </c:pt>
                      <c:pt idx="22">
                        <c:v>DTI </c:v>
                      </c:pt>
                      <c:pt idx="23">
                        <c:v>Water &amp; S</c:v>
                      </c:pt>
                      <c:pt idx="24">
                        <c:v>Arts and Culture</c:v>
                      </c:pt>
                      <c:pt idx="25">
                        <c:v>Human Settle</c:v>
                      </c:pt>
                    </c:strCache>
                  </c:strRef>
                </c:cat>
                <c:val>
                  <c:numRef>
                    <c:extLst>
                      <c:ext uri="{02D57815-91ED-43cb-92C2-25804820EDAC}">
                        <c15:formulaRef>
                          <c15:sqref>'Sheet1 (2)'!$L$3:$L$42</c15:sqref>
                        </c15:formulaRef>
                      </c:ext>
                    </c:extLst>
                    <c:numCache>
                      <c:formatCode>General</c:formatCode>
                      <c:ptCount val="26"/>
                    </c:numCache>
                  </c:numRef>
                </c:val>
                <c:extLst>
                  <c:ext xmlns:c16="http://schemas.microsoft.com/office/drawing/2014/chart" uri="{C3380CC4-5D6E-409C-BE32-E72D297353CC}">
                    <c16:uniqueId val="{00000009-8A26-4EA4-A470-B5F21438F0AF}"/>
                  </c:ext>
                </c:extLst>
              </c15:ser>
            </c15:filteredBarSeries>
          </c:ext>
        </c:extLst>
      </c:barChart>
      <c:lineChart>
        <c:grouping val="standard"/>
        <c:varyColors val="0"/>
        <c:ser>
          <c:idx val="7"/>
          <c:order val="7"/>
          <c:tx>
            <c:strRef>
              <c:f>'Sheet1 (2)'!$J$1:$J$2</c:f>
              <c:strCache>
                <c:ptCount val="2"/>
                <c:pt idx="0">
                  <c:v>2019/20</c:v>
                </c:pt>
                <c:pt idx="1">
                  <c:v>Capital Assets</c:v>
                </c:pt>
              </c:strCache>
            </c:strRef>
          </c:tx>
          <c:spPr>
            <a:ln w="28575" cap="rnd">
              <a:solidFill>
                <a:schemeClr val="tx1">
                  <a:lumMod val="50000"/>
                  <a:lumOff val="50000"/>
                </a:schemeClr>
              </a:solidFill>
              <a:round/>
            </a:ln>
            <a:effectLst/>
          </c:spPr>
          <c:marker>
            <c:symbol val="circle"/>
            <c:size val="5"/>
            <c:spPr>
              <a:solidFill>
                <a:schemeClr val="tx1">
                  <a:lumMod val="65000"/>
                  <a:lumOff val="35000"/>
                </a:schemeClr>
              </a:solidFill>
              <a:ln w="9525">
                <a:solidFill>
                  <a:schemeClr val="tx1">
                    <a:lumMod val="50000"/>
                    <a:lumOff val="50000"/>
                  </a:schemeClr>
                </a:solidFill>
              </a:ln>
              <a:effectLst/>
            </c:spPr>
          </c:marker>
          <c:cat>
            <c:strRef>
              <c:f>'Sheet1 (2)'!$B$3:$B$42</c:f>
              <c:strCache>
                <c:ptCount val="26"/>
                <c:pt idx="0">
                  <c:v>CGTA</c:v>
                </c:pt>
                <c:pt idx="1">
                  <c:v>International Rela</c:v>
                </c:pt>
                <c:pt idx="2">
                  <c:v>NT</c:v>
                </c:pt>
                <c:pt idx="3">
                  <c:v>DPME</c:v>
                </c:pt>
                <c:pt idx="4">
                  <c:v>DPSA</c:v>
                </c:pt>
                <c:pt idx="5">
                  <c:v>Public Works</c:v>
                </c:pt>
                <c:pt idx="6">
                  <c:v>Stats SA</c:v>
                </c:pt>
                <c:pt idx="7">
                  <c:v>Women</c:v>
                </c:pt>
                <c:pt idx="8">
                  <c:v>Basic Education</c:v>
                </c:pt>
                <c:pt idx="9">
                  <c:v>DHET</c:v>
                </c:pt>
                <c:pt idx="10">
                  <c:v>Health</c:v>
                </c:pt>
                <c:pt idx="11">
                  <c:v>Social Development</c:v>
                </c:pt>
                <c:pt idx="12">
                  <c:v>Correctional Se</c:v>
                </c:pt>
                <c:pt idx="13">
                  <c:v>IPID</c:v>
                </c:pt>
                <c:pt idx="14">
                  <c:v>Justice </c:v>
                </c:pt>
                <c:pt idx="15">
                  <c:v>Police</c:v>
                </c:pt>
                <c:pt idx="16">
                  <c:v>DED</c:v>
                </c:pt>
                <c:pt idx="17">
                  <c:v>Energy</c:v>
                </c:pt>
                <c:pt idx="18">
                  <c:v>Labour</c:v>
                </c:pt>
                <c:pt idx="19">
                  <c:v>Mineral Resources</c:v>
                </c:pt>
                <c:pt idx="20">
                  <c:v>Science &amp; Tech</c:v>
                </c:pt>
                <c:pt idx="21">
                  <c:v>Tel &amp; Postal Services</c:v>
                </c:pt>
                <c:pt idx="22">
                  <c:v>DTI </c:v>
                </c:pt>
                <c:pt idx="23">
                  <c:v>Water &amp; S</c:v>
                </c:pt>
                <c:pt idx="24">
                  <c:v>Arts and Culture</c:v>
                </c:pt>
                <c:pt idx="25">
                  <c:v>Human Settle</c:v>
                </c:pt>
              </c:strCache>
            </c:strRef>
          </c:cat>
          <c:val>
            <c:numRef>
              <c:f>'Sheet1 (2)'!$J$3:$J$42</c:f>
              <c:numCache>
                <c:formatCode>0%</c:formatCode>
                <c:ptCount val="26"/>
                <c:pt idx="0">
                  <c:v>1</c:v>
                </c:pt>
                <c:pt idx="1">
                  <c:v>0.11709849540931597</c:v>
                </c:pt>
                <c:pt idx="2">
                  <c:v>0.31410376038070353</c:v>
                </c:pt>
                <c:pt idx="3">
                  <c:v>0.65940456557590488</c:v>
                </c:pt>
                <c:pt idx="4">
                  <c:v>0.78754225012071466</c:v>
                </c:pt>
                <c:pt idx="5">
                  <c:v>0.75151671614818638</c:v>
                </c:pt>
                <c:pt idx="6">
                  <c:v>0.84658180307257291</c:v>
                </c:pt>
                <c:pt idx="7">
                  <c:v>0.84332084893882642</c:v>
                </c:pt>
                <c:pt idx="8">
                  <c:v>0.6301961583789647</c:v>
                </c:pt>
                <c:pt idx="9">
                  <c:v>0.55663225897057789</c:v>
                </c:pt>
                <c:pt idx="10">
                  <c:v>0.70774272019050155</c:v>
                </c:pt>
                <c:pt idx="11">
                  <c:v>1</c:v>
                </c:pt>
                <c:pt idx="12">
                  <c:v>0.76945560121466894</c:v>
                </c:pt>
                <c:pt idx="13">
                  <c:v>0.34080717488789236</c:v>
                </c:pt>
                <c:pt idx="14">
                  <c:v>0.75478039124634511</c:v>
                </c:pt>
                <c:pt idx="15">
                  <c:v>0.73571216665236283</c:v>
                </c:pt>
                <c:pt idx="16">
                  <c:v>1</c:v>
                </c:pt>
                <c:pt idx="17">
                  <c:v>0.49666962699822381</c:v>
                </c:pt>
                <c:pt idx="18">
                  <c:v>0.7193772431210953</c:v>
                </c:pt>
                <c:pt idx="19">
                  <c:v>0.16865064127179172</c:v>
                </c:pt>
                <c:pt idx="20">
                  <c:v>1</c:v>
                </c:pt>
                <c:pt idx="21">
                  <c:v>0.29660432646729296</c:v>
                </c:pt>
                <c:pt idx="22">
                  <c:v>0.67754516776598794</c:v>
                </c:pt>
                <c:pt idx="23">
                  <c:v>0.633009844576086</c:v>
                </c:pt>
                <c:pt idx="24">
                  <c:v>0.21278196885800291</c:v>
                </c:pt>
                <c:pt idx="25">
                  <c:v>0.59391789153573238</c:v>
                </c:pt>
              </c:numCache>
            </c:numRef>
          </c:val>
          <c:smooth val="0"/>
          <c:extLst>
            <c:ext xmlns:c16="http://schemas.microsoft.com/office/drawing/2014/chart" uri="{C3380CC4-5D6E-409C-BE32-E72D297353CC}">
              <c16:uniqueId val="{00000007-8A26-4EA4-A470-B5F21438F0AF}"/>
            </c:ext>
          </c:extLst>
        </c:ser>
        <c:dLbls>
          <c:showLegendKey val="0"/>
          <c:showVal val="0"/>
          <c:showCatName val="0"/>
          <c:showSerName val="0"/>
          <c:showPercent val="0"/>
          <c:showBubbleSize val="0"/>
        </c:dLbls>
        <c:marker val="1"/>
        <c:smooth val="0"/>
        <c:axId val="1147536480"/>
        <c:axId val="1147535648"/>
      </c:lineChart>
      <c:catAx>
        <c:axId val="1021322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Century Gothic" panose="020B0502020202020204" pitchFamily="34" charset="0"/>
                <a:ea typeface="+mn-ea"/>
                <a:cs typeface="+mn-cs"/>
              </a:defRPr>
            </a:pPr>
            <a:endParaRPr lang="en-US"/>
          </a:p>
        </c:txPr>
        <c:crossAx val="1021323408"/>
        <c:crosses val="autoZero"/>
        <c:auto val="1"/>
        <c:lblAlgn val="ctr"/>
        <c:lblOffset val="100"/>
        <c:noMultiLvlLbl val="0"/>
      </c:catAx>
      <c:valAx>
        <c:axId val="1021323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Century Gothic" panose="020B0502020202020204" pitchFamily="34" charset="0"/>
                <a:ea typeface="+mn-ea"/>
                <a:cs typeface="+mn-cs"/>
              </a:defRPr>
            </a:pPr>
            <a:endParaRPr lang="en-US"/>
          </a:p>
        </c:txPr>
        <c:crossAx val="1021322992"/>
        <c:crosses val="autoZero"/>
        <c:crossBetween val="between"/>
      </c:valAx>
      <c:valAx>
        <c:axId val="114753564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147536480"/>
        <c:crosses val="max"/>
        <c:crossBetween val="between"/>
      </c:valAx>
      <c:catAx>
        <c:axId val="1147536480"/>
        <c:scaling>
          <c:orientation val="minMax"/>
        </c:scaling>
        <c:delete val="1"/>
        <c:axPos val="b"/>
        <c:numFmt formatCode="General" sourceLinked="1"/>
        <c:majorTickMark val="out"/>
        <c:minorTickMark val="none"/>
        <c:tickLblPos val="nextTo"/>
        <c:crossAx val="1147535648"/>
        <c:crosses val="autoZero"/>
        <c:auto val="1"/>
        <c:lblAlgn val="ctr"/>
        <c:lblOffset val="100"/>
        <c:noMultiLvlLbl val="0"/>
      </c:catAx>
      <c:spPr>
        <a:noFill/>
        <a:ln>
          <a:noFill/>
        </a:ln>
        <a:effectLst/>
      </c:spPr>
    </c:plotArea>
    <c:legend>
      <c:legendPos val="b"/>
      <c:layout>
        <c:manualLayout>
          <c:xMode val="edge"/>
          <c:yMode val="edge"/>
          <c:x val="7.1545286637150152E-2"/>
          <c:y val="0.14940826653425077"/>
          <c:w val="0.83702289739035152"/>
          <c:h val="4.004338984653945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accent6">
                    <a:lumMod val="75000"/>
                  </a:schemeClr>
                </a:solidFill>
                <a:latin typeface="Century Gothic" panose="020B0502020202020204" pitchFamily="34" charset="0"/>
                <a:ea typeface="+mn-ea"/>
                <a:cs typeface="+mn-cs"/>
              </a:defRPr>
            </a:pPr>
            <a:r>
              <a:rPr lang="en-US" sz="2000" b="0" dirty="0">
                <a:solidFill>
                  <a:schemeClr val="accent6">
                    <a:lumMod val="75000"/>
                  </a:schemeClr>
                </a:solidFill>
              </a:rPr>
              <a:t>Real per capita expenditure in </a:t>
            </a:r>
            <a:r>
              <a:rPr lang="en-US" sz="2000" b="0" dirty="0" err="1">
                <a:solidFill>
                  <a:schemeClr val="accent6">
                    <a:lumMod val="75000"/>
                  </a:schemeClr>
                </a:solidFill>
              </a:rPr>
              <a:t>Rands</a:t>
            </a:r>
            <a:r>
              <a:rPr lang="en-US" sz="2000" b="0" dirty="0">
                <a:solidFill>
                  <a:schemeClr val="accent6">
                    <a:lumMod val="75000"/>
                  </a:schemeClr>
                </a:solidFill>
              </a:rPr>
              <a:t> by cluster</a:t>
            </a:r>
          </a:p>
        </c:rich>
      </c:tx>
      <c:layout>
        <c:manualLayout>
          <c:xMode val="edge"/>
          <c:yMode val="edge"/>
          <c:x val="0.17340592804415098"/>
          <c:y val="1.5069725662763865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accent6">
                  <a:lumMod val="7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6.9168817823767603E-2"/>
          <c:y val="7.5112502613841767E-2"/>
          <c:w val="0.60683756994330162"/>
          <c:h val="0.8087008386891229"/>
        </c:manualLayout>
      </c:layout>
      <c:barChart>
        <c:barDir val="col"/>
        <c:grouping val="stacked"/>
        <c:varyColors val="0"/>
        <c:ser>
          <c:idx val="0"/>
          <c:order val="0"/>
          <c:tx>
            <c:strRef>
              <c:f>Sheet3!$A$3</c:f>
              <c:strCache>
                <c:ptCount val="1"/>
                <c:pt idx="0">
                  <c:v>Gen. publ. svcs  excl debt svc costs</c:v>
                </c:pt>
              </c:strCache>
            </c:strRef>
          </c:tx>
          <c:spPr>
            <a:solidFill>
              <a:schemeClr val="accent1"/>
            </a:solidFill>
            <a:ln>
              <a:noFill/>
            </a:ln>
            <a:effectLst/>
          </c:spPr>
          <c:invertIfNegative val="0"/>
          <c:cat>
            <c:strRef>
              <c:f>Sheet3!$B$2:$P$2</c:f>
              <c:strCache>
                <c:ptCount val="15"/>
                <c:pt idx="0">
                  <c:v>2005/06</c:v>
                </c:pt>
                <c:pt idx="1">
                  <c:v>2006/07</c:v>
                </c:pt>
                <c:pt idx="2">
                  <c:v>2007/08</c:v>
                </c:pt>
                <c:pt idx="3">
                  <c:v>2008/09</c:v>
                </c:pt>
                <c:pt idx="4">
                  <c:v>2009/10</c:v>
                </c:pt>
                <c:pt idx="5">
                  <c:v>2010/11</c:v>
                </c:pt>
                <c:pt idx="6">
                  <c:v>2011/12</c:v>
                </c:pt>
                <c:pt idx="7">
                  <c:v>2012/13</c:v>
                </c:pt>
                <c:pt idx="8">
                  <c:v>2013/14</c:v>
                </c:pt>
                <c:pt idx="9">
                  <c:v>2014/15</c:v>
                </c:pt>
                <c:pt idx="10">
                  <c:v>2015/16</c:v>
                </c:pt>
                <c:pt idx="11">
                  <c:v>2016/17</c:v>
                </c:pt>
                <c:pt idx="12">
                  <c:v>2017/18</c:v>
                </c:pt>
                <c:pt idx="13">
                  <c:v>2018/19</c:v>
                </c:pt>
                <c:pt idx="14">
                  <c:v>2019/20</c:v>
                </c:pt>
              </c:strCache>
            </c:strRef>
          </c:cat>
          <c:val>
            <c:numRef>
              <c:f>Sheet3!$B$3:$P$3</c:f>
              <c:numCache>
                <c:formatCode>_(* #,##0_);_(* \(#,##0\);_(* "-"?_);_(@_)</c:formatCode>
                <c:ptCount val="15"/>
                <c:pt idx="0">
                  <c:v>1182.8514883174118</c:v>
                </c:pt>
                <c:pt idx="1">
                  <c:v>1158.416058822979</c:v>
                </c:pt>
                <c:pt idx="2">
                  <c:v>1126.4293201458615</c:v>
                </c:pt>
                <c:pt idx="3">
                  <c:v>1596.7148580558012</c:v>
                </c:pt>
                <c:pt idx="4">
                  <c:v>1622.210393877572</c:v>
                </c:pt>
                <c:pt idx="5">
                  <c:v>1450.8947470734254</c:v>
                </c:pt>
                <c:pt idx="6">
                  <c:v>1579.7550672257194</c:v>
                </c:pt>
                <c:pt idx="7">
                  <c:v>1459.231388463101</c:v>
                </c:pt>
                <c:pt idx="8">
                  <c:v>1398.0919453287174</c:v>
                </c:pt>
                <c:pt idx="9">
                  <c:v>1602.4089778665616</c:v>
                </c:pt>
                <c:pt idx="10">
                  <c:v>1621.9759660606433</c:v>
                </c:pt>
                <c:pt idx="11">
                  <c:v>1661.8020080060751</c:v>
                </c:pt>
                <c:pt idx="12">
                  <c:v>1674.2668200226653</c:v>
                </c:pt>
                <c:pt idx="13">
                  <c:v>1469.6476864041656</c:v>
                </c:pt>
                <c:pt idx="14">
                  <c:v>1447.3323534132601</c:v>
                </c:pt>
              </c:numCache>
            </c:numRef>
          </c:val>
          <c:extLst>
            <c:ext xmlns:c16="http://schemas.microsoft.com/office/drawing/2014/chart" uri="{C3380CC4-5D6E-409C-BE32-E72D297353CC}">
              <c16:uniqueId val="{00000000-AAF2-48ED-9B2C-C97F1332963F}"/>
            </c:ext>
          </c:extLst>
        </c:ser>
        <c:ser>
          <c:idx val="1"/>
          <c:order val="1"/>
          <c:tx>
            <c:strRef>
              <c:f>Sheet3!$A$4</c:f>
              <c:strCache>
                <c:ptCount val="1"/>
                <c:pt idx="0">
                  <c:v>Debt-service costs</c:v>
                </c:pt>
              </c:strCache>
            </c:strRef>
          </c:tx>
          <c:spPr>
            <a:solidFill>
              <a:schemeClr val="accent2"/>
            </a:solidFill>
            <a:ln>
              <a:noFill/>
            </a:ln>
            <a:effectLst/>
          </c:spPr>
          <c:invertIfNegative val="0"/>
          <c:cat>
            <c:strRef>
              <c:f>Sheet3!$B$2:$P$2</c:f>
              <c:strCache>
                <c:ptCount val="15"/>
                <c:pt idx="0">
                  <c:v>2005/06</c:v>
                </c:pt>
                <c:pt idx="1">
                  <c:v>2006/07</c:v>
                </c:pt>
                <c:pt idx="2">
                  <c:v>2007/08</c:v>
                </c:pt>
                <c:pt idx="3">
                  <c:v>2008/09</c:v>
                </c:pt>
                <c:pt idx="4">
                  <c:v>2009/10</c:v>
                </c:pt>
                <c:pt idx="5">
                  <c:v>2010/11</c:v>
                </c:pt>
                <c:pt idx="6">
                  <c:v>2011/12</c:v>
                </c:pt>
                <c:pt idx="7">
                  <c:v>2012/13</c:v>
                </c:pt>
                <c:pt idx="8">
                  <c:v>2013/14</c:v>
                </c:pt>
                <c:pt idx="9">
                  <c:v>2014/15</c:v>
                </c:pt>
                <c:pt idx="10">
                  <c:v>2015/16</c:v>
                </c:pt>
                <c:pt idx="11">
                  <c:v>2016/17</c:v>
                </c:pt>
                <c:pt idx="12">
                  <c:v>2017/18</c:v>
                </c:pt>
                <c:pt idx="13">
                  <c:v>2018/19</c:v>
                </c:pt>
                <c:pt idx="14">
                  <c:v>2019/20</c:v>
                </c:pt>
              </c:strCache>
            </c:strRef>
          </c:cat>
          <c:val>
            <c:numRef>
              <c:f>Sheet3!$B$4:$P$4</c:f>
              <c:numCache>
                <c:formatCode>_(* #,##0_);_(* \(#,##0\);_(* "-"?_);_(@_)</c:formatCode>
                <c:ptCount val="15"/>
                <c:pt idx="0">
                  <c:v>2030.8904748885209</c:v>
                </c:pt>
                <c:pt idx="1">
                  <c:v>1934.2543804891195</c:v>
                </c:pt>
                <c:pt idx="2">
                  <c:v>1776.1075790751599</c:v>
                </c:pt>
                <c:pt idx="3">
                  <c:v>1655.6133512280032</c:v>
                </c:pt>
                <c:pt idx="4">
                  <c:v>1594.9899087461456</c:v>
                </c:pt>
                <c:pt idx="5">
                  <c:v>1714.1435695051648</c:v>
                </c:pt>
                <c:pt idx="6">
                  <c:v>1831.4077402688285</c:v>
                </c:pt>
                <c:pt idx="7">
                  <c:v>1979.4631642111196</c:v>
                </c:pt>
                <c:pt idx="8">
                  <c:v>2103.1091981200457</c:v>
                </c:pt>
                <c:pt idx="9">
                  <c:v>2231.2051704479568</c:v>
                </c:pt>
                <c:pt idx="10">
                  <c:v>2341.1661468023526</c:v>
                </c:pt>
                <c:pt idx="11">
                  <c:v>2445.6981419674494</c:v>
                </c:pt>
                <c:pt idx="12">
                  <c:v>2542.3931358437139</c:v>
                </c:pt>
                <c:pt idx="13">
                  <c:v>2695.0002138839768</c:v>
                </c:pt>
                <c:pt idx="14">
                  <c:v>2864.8426759565541</c:v>
                </c:pt>
              </c:numCache>
            </c:numRef>
          </c:val>
          <c:extLst>
            <c:ext xmlns:c16="http://schemas.microsoft.com/office/drawing/2014/chart" uri="{C3380CC4-5D6E-409C-BE32-E72D297353CC}">
              <c16:uniqueId val="{00000001-AAF2-48ED-9B2C-C97F1332963F}"/>
            </c:ext>
          </c:extLst>
        </c:ser>
        <c:ser>
          <c:idx val="2"/>
          <c:order val="2"/>
          <c:tx>
            <c:strRef>
              <c:f>Sheet3!$A$5</c:f>
              <c:strCache>
                <c:ptCount val="1"/>
                <c:pt idx="0">
                  <c:v>Defence </c:v>
                </c:pt>
              </c:strCache>
            </c:strRef>
          </c:tx>
          <c:spPr>
            <a:solidFill>
              <a:schemeClr val="accent3"/>
            </a:solidFill>
            <a:ln>
              <a:noFill/>
            </a:ln>
            <a:effectLst/>
          </c:spPr>
          <c:invertIfNegative val="0"/>
          <c:cat>
            <c:strRef>
              <c:f>Sheet3!$B$2:$P$2</c:f>
              <c:strCache>
                <c:ptCount val="15"/>
                <c:pt idx="0">
                  <c:v>2005/06</c:v>
                </c:pt>
                <c:pt idx="1">
                  <c:v>2006/07</c:v>
                </c:pt>
                <c:pt idx="2">
                  <c:v>2007/08</c:v>
                </c:pt>
                <c:pt idx="3">
                  <c:v>2008/09</c:v>
                </c:pt>
                <c:pt idx="4">
                  <c:v>2009/10</c:v>
                </c:pt>
                <c:pt idx="5">
                  <c:v>2010/11</c:v>
                </c:pt>
                <c:pt idx="6">
                  <c:v>2011/12</c:v>
                </c:pt>
                <c:pt idx="7">
                  <c:v>2012/13</c:v>
                </c:pt>
                <c:pt idx="8">
                  <c:v>2013/14</c:v>
                </c:pt>
                <c:pt idx="9">
                  <c:v>2014/15</c:v>
                </c:pt>
                <c:pt idx="10">
                  <c:v>2015/16</c:v>
                </c:pt>
                <c:pt idx="11">
                  <c:v>2016/17</c:v>
                </c:pt>
                <c:pt idx="12">
                  <c:v>2017/18</c:v>
                </c:pt>
                <c:pt idx="13">
                  <c:v>2018/19</c:v>
                </c:pt>
                <c:pt idx="14">
                  <c:v>2019/20</c:v>
                </c:pt>
              </c:strCache>
            </c:strRef>
          </c:cat>
          <c:val>
            <c:numRef>
              <c:f>Sheet3!$B$5:$P$5</c:f>
              <c:numCache>
                <c:formatCode>0</c:formatCode>
                <c:ptCount val="15"/>
                <c:pt idx="0">
                  <c:v>1023.1729236861222</c:v>
                </c:pt>
                <c:pt idx="1">
                  <c:v>976.46081462108873</c:v>
                </c:pt>
                <c:pt idx="2">
                  <c:v>938.28672755548916</c:v>
                </c:pt>
                <c:pt idx="3">
                  <c:v>814.99547444070083</c:v>
                </c:pt>
                <c:pt idx="4">
                  <c:v>893.53853195605177</c:v>
                </c:pt>
                <c:pt idx="5">
                  <c:v>797.84444916614746</c:v>
                </c:pt>
                <c:pt idx="6">
                  <c:v>825.79473608427406</c:v>
                </c:pt>
                <c:pt idx="7">
                  <c:v>853.92355190410865</c:v>
                </c:pt>
                <c:pt idx="8">
                  <c:v>849.21596024374014</c:v>
                </c:pt>
                <c:pt idx="9">
                  <c:v>836.32447954357292</c:v>
                </c:pt>
                <c:pt idx="10">
                  <c:v>835.04343275029544</c:v>
                </c:pt>
                <c:pt idx="11">
                  <c:v>791.36171061909351</c:v>
                </c:pt>
                <c:pt idx="12">
                  <c:v>768.43226452842669</c:v>
                </c:pt>
                <c:pt idx="13">
                  <c:v>707.13951110587607</c:v>
                </c:pt>
                <c:pt idx="14">
                  <c:v>704.43952509021096</c:v>
                </c:pt>
              </c:numCache>
            </c:numRef>
          </c:val>
          <c:extLst>
            <c:ext xmlns:c16="http://schemas.microsoft.com/office/drawing/2014/chart" uri="{C3380CC4-5D6E-409C-BE32-E72D297353CC}">
              <c16:uniqueId val="{00000002-AAF2-48ED-9B2C-C97F1332963F}"/>
            </c:ext>
          </c:extLst>
        </c:ser>
        <c:ser>
          <c:idx val="3"/>
          <c:order val="3"/>
          <c:tx>
            <c:strRef>
              <c:f>Sheet3!$A$6</c:f>
              <c:strCache>
                <c:ptCount val="1"/>
                <c:pt idx="0">
                  <c:v>Public order and safety </c:v>
                </c:pt>
              </c:strCache>
            </c:strRef>
          </c:tx>
          <c:spPr>
            <a:solidFill>
              <a:schemeClr val="accent4"/>
            </a:solidFill>
            <a:ln>
              <a:noFill/>
            </a:ln>
            <a:effectLst/>
          </c:spPr>
          <c:invertIfNegative val="0"/>
          <c:cat>
            <c:strRef>
              <c:f>Sheet3!$B$2:$P$2</c:f>
              <c:strCache>
                <c:ptCount val="15"/>
                <c:pt idx="0">
                  <c:v>2005/06</c:v>
                </c:pt>
                <c:pt idx="1">
                  <c:v>2006/07</c:v>
                </c:pt>
                <c:pt idx="2">
                  <c:v>2007/08</c:v>
                </c:pt>
                <c:pt idx="3">
                  <c:v>2008/09</c:v>
                </c:pt>
                <c:pt idx="4">
                  <c:v>2009/10</c:v>
                </c:pt>
                <c:pt idx="5">
                  <c:v>2010/11</c:v>
                </c:pt>
                <c:pt idx="6">
                  <c:v>2011/12</c:v>
                </c:pt>
                <c:pt idx="7">
                  <c:v>2012/13</c:v>
                </c:pt>
                <c:pt idx="8">
                  <c:v>2013/14</c:v>
                </c:pt>
                <c:pt idx="9">
                  <c:v>2014/15</c:v>
                </c:pt>
                <c:pt idx="10">
                  <c:v>2015/16</c:v>
                </c:pt>
                <c:pt idx="11">
                  <c:v>2016/17</c:v>
                </c:pt>
                <c:pt idx="12">
                  <c:v>2017/18</c:v>
                </c:pt>
                <c:pt idx="13">
                  <c:v>2018/19</c:v>
                </c:pt>
                <c:pt idx="14">
                  <c:v>2019/20</c:v>
                </c:pt>
              </c:strCache>
            </c:strRef>
          </c:cat>
          <c:val>
            <c:numRef>
              <c:f>Sheet3!$B$6:$P$6</c:f>
              <c:numCache>
                <c:formatCode>0</c:formatCode>
                <c:ptCount val="15"/>
                <c:pt idx="0">
                  <c:v>1899.2116774161511</c:v>
                </c:pt>
                <c:pt idx="1">
                  <c:v>1929.1617794843373</c:v>
                </c:pt>
                <c:pt idx="2">
                  <c:v>1950.260597182913</c:v>
                </c:pt>
                <c:pt idx="3">
                  <c:v>2033.9433834784809</c:v>
                </c:pt>
                <c:pt idx="4">
                  <c:v>2093.6344181956201</c:v>
                </c:pt>
                <c:pt idx="5">
                  <c:v>2194.0287294744221</c:v>
                </c:pt>
                <c:pt idx="6">
                  <c:v>2198.1040903927296</c:v>
                </c:pt>
                <c:pt idx="7">
                  <c:v>2258.3840970900533</c:v>
                </c:pt>
                <c:pt idx="8">
                  <c:v>2271.5000732028161</c:v>
                </c:pt>
                <c:pt idx="9">
                  <c:v>2262.3389158566538</c:v>
                </c:pt>
                <c:pt idx="10">
                  <c:v>2235.4645289954442</c:v>
                </c:pt>
                <c:pt idx="11">
                  <c:v>2194.8429125600378</c:v>
                </c:pt>
                <c:pt idx="12">
                  <c:v>2170.1076795214281</c:v>
                </c:pt>
                <c:pt idx="13">
                  <c:v>2163.7419852077192</c:v>
                </c:pt>
                <c:pt idx="14">
                  <c:v>2193.5734694217958</c:v>
                </c:pt>
              </c:numCache>
            </c:numRef>
          </c:val>
          <c:extLst>
            <c:ext xmlns:c16="http://schemas.microsoft.com/office/drawing/2014/chart" uri="{C3380CC4-5D6E-409C-BE32-E72D297353CC}">
              <c16:uniqueId val="{00000003-AAF2-48ED-9B2C-C97F1332963F}"/>
            </c:ext>
          </c:extLst>
        </c:ser>
        <c:ser>
          <c:idx val="4"/>
          <c:order val="4"/>
          <c:tx>
            <c:strRef>
              <c:f>Sheet3!$A$7</c:f>
              <c:strCache>
                <c:ptCount val="1"/>
                <c:pt idx="0">
                  <c:v>Economic affairs </c:v>
                </c:pt>
              </c:strCache>
            </c:strRef>
          </c:tx>
          <c:spPr>
            <a:solidFill>
              <a:schemeClr val="accent5"/>
            </a:solidFill>
            <a:ln>
              <a:noFill/>
            </a:ln>
            <a:effectLst/>
          </c:spPr>
          <c:invertIfNegative val="0"/>
          <c:cat>
            <c:strRef>
              <c:f>Sheet3!$B$2:$P$2</c:f>
              <c:strCache>
                <c:ptCount val="15"/>
                <c:pt idx="0">
                  <c:v>2005/06</c:v>
                </c:pt>
                <c:pt idx="1">
                  <c:v>2006/07</c:v>
                </c:pt>
                <c:pt idx="2">
                  <c:v>2007/08</c:v>
                </c:pt>
                <c:pt idx="3">
                  <c:v>2008/09</c:v>
                </c:pt>
                <c:pt idx="4">
                  <c:v>2009/10</c:v>
                </c:pt>
                <c:pt idx="5">
                  <c:v>2010/11</c:v>
                </c:pt>
                <c:pt idx="6">
                  <c:v>2011/12</c:v>
                </c:pt>
                <c:pt idx="7">
                  <c:v>2012/13</c:v>
                </c:pt>
                <c:pt idx="8">
                  <c:v>2013/14</c:v>
                </c:pt>
                <c:pt idx="9">
                  <c:v>2014/15</c:v>
                </c:pt>
                <c:pt idx="10">
                  <c:v>2015/16</c:v>
                </c:pt>
                <c:pt idx="11">
                  <c:v>2016/17</c:v>
                </c:pt>
                <c:pt idx="12">
                  <c:v>2017/18</c:v>
                </c:pt>
                <c:pt idx="13">
                  <c:v>2018/19</c:v>
                </c:pt>
                <c:pt idx="14">
                  <c:v>2019/20</c:v>
                </c:pt>
              </c:strCache>
            </c:strRef>
          </c:cat>
          <c:val>
            <c:numRef>
              <c:f>Sheet3!$B$7:$P$7</c:f>
              <c:numCache>
                <c:formatCode>0</c:formatCode>
                <c:ptCount val="15"/>
                <c:pt idx="0">
                  <c:v>2552.2339873705623</c:v>
                </c:pt>
                <c:pt idx="1">
                  <c:v>2586.2106715212954</c:v>
                </c:pt>
                <c:pt idx="2">
                  <c:v>2764.3642124059706</c:v>
                </c:pt>
                <c:pt idx="3">
                  <c:v>3338.5768322342087</c:v>
                </c:pt>
                <c:pt idx="4">
                  <c:v>3984.9241637729933</c:v>
                </c:pt>
                <c:pt idx="5">
                  <c:v>3350.1840750983279</c:v>
                </c:pt>
                <c:pt idx="6">
                  <c:v>2724.0989027906835</c:v>
                </c:pt>
                <c:pt idx="7">
                  <c:v>2926.966617509755</c:v>
                </c:pt>
                <c:pt idx="8">
                  <c:v>3027.9675669045014</c:v>
                </c:pt>
                <c:pt idx="9">
                  <c:v>3052.7571021022027</c:v>
                </c:pt>
                <c:pt idx="10">
                  <c:v>3404.1504582555513</c:v>
                </c:pt>
                <c:pt idx="11">
                  <c:v>2789.4709480744968</c:v>
                </c:pt>
                <c:pt idx="12">
                  <c:v>2741.1909570978382</c:v>
                </c:pt>
                <c:pt idx="13">
                  <c:v>2661.4171010343107</c:v>
                </c:pt>
                <c:pt idx="14">
                  <c:v>3367.2950196816896</c:v>
                </c:pt>
              </c:numCache>
            </c:numRef>
          </c:val>
          <c:extLst>
            <c:ext xmlns:c16="http://schemas.microsoft.com/office/drawing/2014/chart" uri="{C3380CC4-5D6E-409C-BE32-E72D297353CC}">
              <c16:uniqueId val="{00000004-AAF2-48ED-9B2C-C97F1332963F}"/>
            </c:ext>
          </c:extLst>
        </c:ser>
        <c:ser>
          <c:idx val="5"/>
          <c:order val="5"/>
          <c:tx>
            <c:strRef>
              <c:f>Sheet3!$A$8</c:f>
              <c:strCache>
                <c:ptCount val="1"/>
                <c:pt idx="0">
                  <c:v>Environmental protection </c:v>
                </c:pt>
              </c:strCache>
            </c:strRef>
          </c:tx>
          <c:spPr>
            <a:solidFill>
              <a:schemeClr val="accent6"/>
            </a:solidFill>
            <a:ln>
              <a:noFill/>
            </a:ln>
            <a:effectLst/>
          </c:spPr>
          <c:invertIfNegative val="0"/>
          <c:cat>
            <c:strRef>
              <c:f>Sheet3!$B$2:$P$2</c:f>
              <c:strCache>
                <c:ptCount val="15"/>
                <c:pt idx="0">
                  <c:v>2005/06</c:v>
                </c:pt>
                <c:pt idx="1">
                  <c:v>2006/07</c:v>
                </c:pt>
                <c:pt idx="2">
                  <c:v>2007/08</c:v>
                </c:pt>
                <c:pt idx="3">
                  <c:v>2008/09</c:v>
                </c:pt>
                <c:pt idx="4">
                  <c:v>2009/10</c:v>
                </c:pt>
                <c:pt idx="5">
                  <c:v>2010/11</c:v>
                </c:pt>
                <c:pt idx="6">
                  <c:v>2011/12</c:v>
                </c:pt>
                <c:pt idx="7">
                  <c:v>2012/13</c:v>
                </c:pt>
                <c:pt idx="8">
                  <c:v>2013/14</c:v>
                </c:pt>
                <c:pt idx="9">
                  <c:v>2014/15</c:v>
                </c:pt>
                <c:pt idx="10">
                  <c:v>2015/16</c:v>
                </c:pt>
                <c:pt idx="11">
                  <c:v>2016/17</c:v>
                </c:pt>
                <c:pt idx="12">
                  <c:v>2017/18</c:v>
                </c:pt>
                <c:pt idx="13">
                  <c:v>2018/19</c:v>
                </c:pt>
                <c:pt idx="14">
                  <c:v>2019/20</c:v>
                </c:pt>
              </c:strCache>
            </c:strRef>
          </c:cat>
          <c:val>
            <c:numRef>
              <c:f>Sheet3!$B$8:$P$8</c:f>
              <c:numCache>
                <c:formatCode>0</c:formatCode>
                <c:ptCount val="15"/>
                <c:pt idx="0">
                  <c:v>149.03370496266209</c:v>
                </c:pt>
                <c:pt idx="1">
                  <c:v>144.02844493010591</c:v>
                </c:pt>
                <c:pt idx="2">
                  <c:v>127.11003401654642</c:v>
                </c:pt>
                <c:pt idx="3">
                  <c:v>149.7339593004431</c:v>
                </c:pt>
                <c:pt idx="4">
                  <c:v>117.22245645400679</c:v>
                </c:pt>
                <c:pt idx="5">
                  <c:v>129.15153854227427</c:v>
                </c:pt>
                <c:pt idx="6">
                  <c:v>154.0866113117894</c:v>
                </c:pt>
                <c:pt idx="7">
                  <c:v>117.41068441961583</c:v>
                </c:pt>
                <c:pt idx="8">
                  <c:v>154.17515663037872</c:v>
                </c:pt>
                <c:pt idx="9">
                  <c:v>163.03052977543439</c:v>
                </c:pt>
                <c:pt idx="10">
                  <c:v>187.5845105729671</c:v>
                </c:pt>
                <c:pt idx="11">
                  <c:v>177.2697237939461</c:v>
                </c:pt>
                <c:pt idx="12">
                  <c:v>178.96792867114891</c:v>
                </c:pt>
                <c:pt idx="13">
                  <c:v>179.01641730457456</c:v>
                </c:pt>
                <c:pt idx="14">
                  <c:v>188.07833351977038</c:v>
                </c:pt>
              </c:numCache>
            </c:numRef>
          </c:val>
          <c:extLst>
            <c:ext xmlns:c16="http://schemas.microsoft.com/office/drawing/2014/chart" uri="{C3380CC4-5D6E-409C-BE32-E72D297353CC}">
              <c16:uniqueId val="{00000005-AAF2-48ED-9B2C-C97F1332963F}"/>
            </c:ext>
          </c:extLst>
        </c:ser>
        <c:ser>
          <c:idx val="6"/>
          <c:order val="6"/>
          <c:tx>
            <c:strRef>
              <c:f>Sheet3!$A$9</c:f>
              <c:strCache>
                <c:ptCount val="1"/>
                <c:pt idx="0">
                  <c:v>Housing and community amenities </c:v>
                </c:pt>
              </c:strCache>
            </c:strRef>
          </c:tx>
          <c:spPr>
            <a:solidFill>
              <a:schemeClr val="accent1">
                <a:lumMod val="60000"/>
              </a:schemeClr>
            </a:solidFill>
            <a:ln>
              <a:noFill/>
            </a:ln>
            <a:effectLst/>
          </c:spPr>
          <c:invertIfNegative val="0"/>
          <c:cat>
            <c:strRef>
              <c:f>Sheet3!$B$2:$P$2</c:f>
              <c:strCache>
                <c:ptCount val="15"/>
                <c:pt idx="0">
                  <c:v>2005/06</c:v>
                </c:pt>
                <c:pt idx="1">
                  <c:v>2006/07</c:v>
                </c:pt>
                <c:pt idx="2">
                  <c:v>2007/08</c:v>
                </c:pt>
                <c:pt idx="3">
                  <c:v>2008/09</c:v>
                </c:pt>
                <c:pt idx="4">
                  <c:v>2009/10</c:v>
                </c:pt>
                <c:pt idx="5">
                  <c:v>2010/11</c:v>
                </c:pt>
                <c:pt idx="6">
                  <c:v>2011/12</c:v>
                </c:pt>
                <c:pt idx="7">
                  <c:v>2012/13</c:v>
                </c:pt>
                <c:pt idx="8">
                  <c:v>2013/14</c:v>
                </c:pt>
                <c:pt idx="9">
                  <c:v>2014/15</c:v>
                </c:pt>
                <c:pt idx="10">
                  <c:v>2015/16</c:v>
                </c:pt>
                <c:pt idx="11">
                  <c:v>2016/17</c:v>
                </c:pt>
                <c:pt idx="12">
                  <c:v>2017/18</c:v>
                </c:pt>
                <c:pt idx="13">
                  <c:v>2018/19</c:v>
                </c:pt>
                <c:pt idx="14">
                  <c:v>2019/20</c:v>
                </c:pt>
              </c:strCache>
            </c:strRef>
          </c:cat>
          <c:val>
            <c:numRef>
              <c:f>Sheet3!$B$9:$P$9</c:f>
              <c:numCache>
                <c:formatCode>0</c:formatCode>
                <c:ptCount val="15"/>
                <c:pt idx="0">
                  <c:v>1669.4690973349307</c:v>
                </c:pt>
                <c:pt idx="1">
                  <c:v>1720.2221370513282</c:v>
                </c:pt>
                <c:pt idx="2">
                  <c:v>1947.5684997554195</c:v>
                </c:pt>
                <c:pt idx="3">
                  <c:v>2100.6954438206267</c:v>
                </c:pt>
                <c:pt idx="4">
                  <c:v>2096.0850292069713</c:v>
                </c:pt>
                <c:pt idx="5">
                  <c:v>2497.6543754825907</c:v>
                </c:pt>
                <c:pt idx="6">
                  <c:v>2502.4720853712638</c:v>
                </c:pt>
                <c:pt idx="7">
                  <c:v>2620.8649941468607</c:v>
                </c:pt>
                <c:pt idx="8">
                  <c:v>2678.3036466378544</c:v>
                </c:pt>
                <c:pt idx="9">
                  <c:v>2476.4941166089911</c:v>
                </c:pt>
                <c:pt idx="10">
                  <c:v>2590.7187393457821</c:v>
                </c:pt>
                <c:pt idx="11">
                  <c:v>2419.2745195029502</c:v>
                </c:pt>
                <c:pt idx="12">
                  <c:v>2348.6194529914301</c:v>
                </c:pt>
                <c:pt idx="13">
                  <c:v>2354.6017734667562</c:v>
                </c:pt>
                <c:pt idx="14">
                  <c:v>2394.426646451745</c:v>
                </c:pt>
              </c:numCache>
            </c:numRef>
          </c:val>
          <c:extLst>
            <c:ext xmlns:c16="http://schemas.microsoft.com/office/drawing/2014/chart" uri="{C3380CC4-5D6E-409C-BE32-E72D297353CC}">
              <c16:uniqueId val="{00000006-AAF2-48ED-9B2C-C97F1332963F}"/>
            </c:ext>
          </c:extLst>
        </c:ser>
        <c:ser>
          <c:idx val="7"/>
          <c:order val="7"/>
          <c:tx>
            <c:strRef>
              <c:f>Sheet3!$A$10</c:f>
              <c:strCache>
                <c:ptCount val="1"/>
                <c:pt idx="0">
                  <c:v>Health </c:v>
                </c:pt>
              </c:strCache>
            </c:strRef>
          </c:tx>
          <c:spPr>
            <a:solidFill>
              <a:schemeClr val="accent2">
                <a:lumMod val="60000"/>
              </a:schemeClr>
            </a:solidFill>
            <a:ln>
              <a:noFill/>
            </a:ln>
            <a:effectLst/>
          </c:spPr>
          <c:invertIfNegative val="0"/>
          <c:cat>
            <c:strRef>
              <c:f>Sheet3!$B$2:$P$2</c:f>
              <c:strCache>
                <c:ptCount val="15"/>
                <c:pt idx="0">
                  <c:v>2005/06</c:v>
                </c:pt>
                <c:pt idx="1">
                  <c:v>2006/07</c:v>
                </c:pt>
                <c:pt idx="2">
                  <c:v>2007/08</c:v>
                </c:pt>
                <c:pt idx="3">
                  <c:v>2008/09</c:v>
                </c:pt>
                <c:pt idx="4">
                  <c:v>2009/10</c:v>
                </c:pt>
                <c:pt idx="5">
                  <c:v>2010/11</c:v>
                </c:pt>
                <c:pt idx="6">
                  <c:v>2011/12</c:v>
                </c:pt>
                <c:pt idx="7">
                  <c:v>2012/13</c:v>
                </c:pt>
                <c:pt idx="8">
                  <c:v>2013/14</c:v>
                </c:pt>
                <c:pt idx="9">
                  <c:v>2014/15</c:v>
                </c:pt>
                <c:pt idx="10">
                  <c:v>2015/16</c:v>
                </c:pt>
                <c:pt idx="11">
                  <c:v>2016/17</c:v>
                </c:pt>
                <c:pt idx="12">
                  <c:v>2017/18</c:v>
                </c:pt>
                <c:pt idx="13">
                  <c:v>2018/19</c:v>
                </c:pt>
                <c:pt idx="14">
                  <c:v>2019/20</c:v>
                </c:pt>
              </c:strCache>
            </c:strRef>
          </c:cat>
          <c:val>
            <c:numRef>
              <c:f>Sheet3!$B$10:$P$10</c:f>
              <c:numCache>
                <c:formatCode>0</c:formatCode>
                <c:ptCount val="15"/>
                <c:pt idx="0">
                  <c:v>1995.4109541272765</c:v>
                </c:pt>
                <c:pt idx="1">
                  <c:v>2188.2800471946102</c:v>
                </c:pt>
                <c:pt idx="2">
                  <c:v>2107.5830616811891</c:v>
                </c:pt>
                <c:pt idx="3">
                  <c:v>2354.9892203192953</c:v>
                </c:pt>
                <c:pt idx="4">
                  <c:v>2613.6148320415273</c:v>
                </c:pt>
                <c:pt idx="5">
                  <c:v>2659.1627097661544</c:v>
                </c:pt>
                <c:pt idx="6">
                  <c:v>2758.48319547036</c:v>
                </c:pt>
                <c:pt idx="7">
                  <c:v>2796.4114893484966</c:v>
                </c:pt>
                <c:pt idx="8">
                  <c:v>2780.584239914358</c:v>
                </c:pt>
                <c:pt idx="9">
                  <c:v>2803.5603690464795</c:v>
                </c:pt>
                <c:pt idx="10">
                  <c:v>2927.0204850492692</c:v>
                </c:pt>
                <c:pt idx="11">
                  <c:v>2901.34391510565</c:v>
                </c:pt>
                <c:pt idx="12">
                  <c:v>2944.5891362696789</c:v>
                </c:pt>
                <c:pt idx="13">
                  <c:v>3018.3134591937519</c:v>
                </c:pt>
                <c:pt idx="14">
                  <c:v>3041.7533097621899</c:v>
                </c:pt>
              </c:numCache>
            </c:numRef>
          </c:val>
          <c:extLst>
            <c:ext xmlns:c16="http://schemas.microsoft.com/office/drawing/2014/chart" uri="{C3380CC4-5D6E-409C-BE32-E72D297353CC}">
              <c16:uniqueId val="{00000007-AAF2-48ED-9B2C-C97F1332963F}"/>
            </c:ext>
          </c:extLst>
        </c:ser>
        <c:ser>
          <c:idx val="8"/>
          <c:order val="8"/>
          <c:tx>
            <c:strRef>
              <c:f>Sheet3!$A$11</c:f>
              <c:strCache>
                <c:ptCount val="1"/>
                <c:pt idx="0">
                  <c:v>Recreation and culture</c:v>
                </c:pt>
              </c:strCache>
            </c:strRef>
          </c:tx>
          <c:spPr>
            <a:solidFill>
              <a:schemeClr val="accent3">
                <a:lumMod val="60000"/>
              </a:schemeClr>
            </a:solidFill>
            <a:ln>
              <a:noFill/>
            </a:ln>
            <a:effectLst/>
          </c:spPr>
          <c:invertIfNegative val="0"/>
          <c:cat>
            <c:strRef>
              <c:f>Sheet3!$B$2:$P$2</c:f>
              <c:strCache>
                <c:ptCount val="15"/>
                <c:pt idx="0">
                  <c:v>2005/06</c:v>
                </c:pt>
                <c:pt idx="1">
                  <c:v>2006/07</c:v>
                </c:pt>
                <c:pt idx="2">
                  <c:v>2007/08</c:v>
                </c:pt>
                <c:pt idx="3">
                  <c:v>2008/09</c:v>
                </c:pt>
                <c:pt idx="4">
                  <c:v>2009/10</c:v>
                </c:pt>
                <c:pt idx="5">
                  <c:v>2010/11</c:v>
                </c:pt>
                <c:pt idx="6">
                  <c:v>2011/12</c:v>
                </c:pt>
                <c:pt idx="7">
                  <c:v>2012/13</c:v>
                </c:pt>
                <c:pt idx="8">
                  <c:v>2013/14</c:v>
                </c:pt>
                <c:pt idx="9">
                  <c:v>2014/15</c:v>
                </c:pt>
                <c:pt idx="10">
                  <c:v>2015/16</c:v>
                </c:pt>
                <c:pt idx="11">
                  <c:v>2016/17</c:v>
                </c:pt>
                <c:pt idx="12">
                  <c:v>2017/18</c:v>
                </c:pt>
                <c:pt idx="13">
                  <c:v>2018/19</c:v>
                </c:pt>
                <c:pt idx="14">
                  <c:v>2019/20</c:v>
                </c:pt>
              </c:strCache>
            </c:strRef>
          </c:cat>
          <c:val>
            <c:numRef>
              <c:f>Sheet3!$B$11:$P$11</c:f>
              <c:numCache>
                <c:formatCode>0</c:formatCode>
                <c:ptCount val="15"/>
                <c:pt idx="0">
                  <c:v>127.53993166098215</c:v>
                </c:pt>
                <c:pt idx="1">
                  <c:v>154.29694837374385</c:v>
                </c:pt>
                <c:pt idx="2">
                  <c:v>290.81270001456352</c:v>
                </c:pt>
                <c:pt idx="3">
                  <c:v>196.96713531259232</c:v>
                </c:pt>
                <c:pt idx="4">
                  <c:v>261.28520732815383</c:v>
                </c:pt>
                <c:pt idx="5">
                  <c:v>187.0625808411522</c:v>
                </c:pt>
                <c:pt idx="6">
                  <c:v>155.75493372888167</c:v>
                </c:pt>
                <c:pt idx="7">
                  <c:v>192.00840295596635</c:v>
                </c:pt>
                <c:pt idx="8">
                  <c:v>171.06665031958187</c:v>
                </c:pt>
                <c:pt idx="9">
                  <c:v>165.31691063340443</c:v>
                </c:pt>
                <c:pt idx="10">
                  <c:v>169.40928678239206</c:v>
                </c:pt>
                <c:pt idx="11">
                  <c:v>204.28153555068948</c:v>
                </c:pt>
                <c:pt idx="12">
                  <c:v>194.60162366739598</c:v>
                </c:pt>
                <c:pt idx="13">
                  <c:v>188.02096875146486</c:v>
                </c:pt>
                <c:pt idx="14">
                  <c:v>191.96078495897942</c:v>
                </c:pt>
              </c:numCache>
            </c:numRef>
          </c:val>
          <c:extLst>
            <c:ext xmlns:c16="http://schemas.microsoft.com/office/drawing/2014/chart" uri="{C3380CC4-5D6E-409C-BE32-E72D297353CC}">
              <c16:uniqueId val="{00000008-AAF2-48ED-9B2C-C97F1332963F}"/>
            </c:ext>
          </c:extLst>
        </c:ser>
        <c:ser>
          <c:idx val="9"/>
          <c:order val="9"/>
          <c:tx>
            <c:strRef>
              <c:f>Sheet3!$A$12</c:f>
              <c:strCache>
                <c:ptCount val="1"/>
                <c:pt idx="0">
                  <c:v>Education </c:v>
                </c:pt>
              </c:strCache>
            </c:strRef>
          </c:tx>
          <c:spPr>
            <a:solidFill>
              <a:schemeClr val="accent4">
                <a:lumMod val="60000"/>
              </a:schemeClr>
            </a:solidFill>
            <a:ln>
              <a:noFill/>
            </a:ln>
            <a:effectLst/>
          </c:spPr>
          <c:invertIfNegative val="0"/>
          <c:cat>
            <c:strRef>
              <c:f>Sheet3!$B$2:$P$2</c:f>
              <c:strCache>
                <c:ptCount val="15"/>
                <c:pt idx="0">
                  <c:v>2005/06</c:v>
                </c:pt>
                <c:pt idx="1">
                  <c:v>2006/07</c:v>
                </c:pt>
                <c:pt idx="2">
                  <c:v>2007/08</c:v>
                </c:pt>
                <c:pt idx="3">
                  <c:v>2008/09</c:v>
                </c:pt>
                <c:pt idx="4">
                  <c:v>2009/10</c:v>
                </c:pt>
                <c:pt idx="5">
                  <c:v>2010/11</c:v>
                </c:pt>
                <c:pt idx="6">
                  <c:v>2011/12</c:v>
                </c:pt>
                <c:pt idx="7">
                  <c:v>2012/13</c:v>
                </c:pt>
                <c:pt idx="8">
                  <c:v>2013/14</c:v>
                </c:pt>
                <c:pt idx="9">
                  <c:v>2014/15</c:v>
                </c:pt>
                <c:pt idx="10">
                  <c:v>2015/16</c:v>
                </c:pt>
                <c:pt idx="11">
                  <c:v>2016/17</c:v>
                </c:pt>
                <c:pt idx="12">
                  <c:v>2017/18</c:v>
                </c:pt>
                <c:pt idx="13">
                  <c:v>2018/19</c:v>
                </c:pt>
                <c:pt idx="14">
                  <c:v>2019/20</c:v>
                </c:pt>
              </c:strCache>
            </c:strRef>
          </c:cat>
          <c:val>
            <c:numRef>
              <c:f>Sheet3!$B$12:$P$12</c:f>
              <c:numCache>
                <c:formatCode>0</c:formatCode>
                <c:ptCount val="15"/>
                <c:pt idx="0">
                  <c:v>3428.1070724864376</c:v>
                </c:pt>
                <c:pt idx="1">
                  <c:v>3501.9259946621332</c:v>
                </c:pt>
                <c:pt idx="2">
                  <c:v>3718.4266671108512</c:v>
                </c:pt>
                <c:pt idx="3">
                  <c:v>4060.1876135992138</c:v>
                </c:pt>
                <c:pt idx="4">
                  <c:v>4317.0869923529835</c:v>
                </c:pt>
                <c:pt idx="5">
                  <c:v>4421.9994908592626</c:v>
                </c:pt>
                <c:pt idx="6">
                  <c:v>4734.9224050768926</c:v>
                </c:pt>
                <c:pt idx="7">
                  <c:v>4827.527587392542</c:v>
                </c:pt>
                <c:pt idx="8">
                  <c:v>4790.9386843804905</c:v>
                </c:pt>
                <c:pt idx="9">
                  <c:v>4841.0763012997677</c:v>
                </c:pt>
                <c:pt idx="10">
                  <c:v>4845.6357313447033</c:v>
                </c:pt>
                <c:pt idx="11">
                  <c:v>4814.1835250870054</c:v>
                </c:pt>
                <c:pt idx="12">
                  <c:v>4846.8235883229536</c:v>
                </c:pt>
                <c:pt idx="13">
                  <c:v>5077.8296860490782</c:v>
                </c:pt>
                <c:pt idx="14">
                  <c:v>5315.0894459413139</c:v>
                </c:pt>
              </c:numCache>
            </c:numRef>
          </c:val>
          <c:extLst>
            <c:ext xmlns:c16="http://schemas.microsoft.com/office/drawing/2014/chart" uri="{C3380CC4-5D6E-409C-BE32-E72D297353CC}">
              <c16:uniqueId val="{00000009-AAF2-48ED-9B2C-C97F1332963F}"/>
            </c:ext>
          </c:extLst>
        </c:ser>
        <c:ser>
          <c:idx val="10"/>
          <c:order val="10"/>
          <c:tx>
            <c:strRef>
              <c:f>Sheet3!$A$13</c:f>
              <c:strCache>
                <c:ptCount val="1"/>
                <c:pt idx="0">
                  <c:v>Social protection </c:v>
                </c:pt>
              </c:strCache>
            </c:strRef>
          </c:tx>
          <c:spPr>
            <a:solidFill>
              <a:schemeClr val="accent5">
                <a:lumMod val="60000"/>
              </a:schemeClr>
            </a:solidFill>
            <a:ln>
              <a:noFill/>
            </a:ln>
            <a:effectLst/>
          </c:spPr>
          <c:invertIfNegative val="0"/>
          <c:cat>
            <c:strRef>
              <c:f>Sheet3!$B$2:$P$2</c:f>
              <c:strCache>
                <c:ptCount val="15"/>
                <c:pt idx="0">
                  <c:v>2005/06</c:v>
                </c:pt>
                <c:pt idx="1">
                  <c:v>2006/07</c:v>
                </c:pt>
                <c:pt idx="2">
                  <c:v>2007/08</c:v>
                </c:pt>
                <c:pt idx="3">
                  <c:v>2008/09</c:v>
                </c:pt>
                <c:pt idx="4">
                  <c:v>2009/10</c:v>
                </c:pt>
                <c:pt idx="5">
                  <c:v>2010/11</c:v>
                </c:pt>
                <c:pt idx="6">
                  <c:v>2011/12</c:v>
                </c:pt>
                <c:pt idx="7">
                  <c:v>2012/13</c:v>
                </c:pt>
                <c:pt idx="8">
                  <c:v>2013/14</c:v>
                </c:pt>
                <c:pt idx="9">
                  <c:v>2014/15</c:v>
                </c:pt>
                <c:pt idx="10">
                  <c:v>2015/16</c:v>
                </c:pt>
                <c:pt idx="11">
                  <c:v>2016/17</c:v>
                </c:pt>
                <c:pt idx="12">
                  <c:v>2017/18</c:v>
                </c:pt>
                <c:pt idx="13">
                  <c:v>2018/19</c:v>
                </c:pt>
                <c:pt idx="14">
                  <c:v>2019/20</c:v>
                </c:pt>
              </c:strCache>
            </c:strRef>
          </c:cat>
          <c:val>
            <c:numRef>
              <c:f>Sheet3!$B$13:$P$13</c:f>
              <c:numCache>
                <c:formatCode>0</c:formatCode>
                <c:ptCount val="15"/>
                <c:pt idx="0">
                  <c:v>2882.5086877495428</c:v>
                </c:pt>
                <c:pt idx="1">
                  <c:v>2920.5077778945688</c:v>
                </c:pt>
                <c:pt idx="2">
                  <c:v>3121.8975706905571</c:v>
                </c:pt>
                <c:pt idx="3">
                  <c:v>3262.2768034396749</c:v>
                </c:pt>
                <c:pt idx="4">
                  <c:v>3412.2744693350483</c:v>
                </c:pt>
                <c:pt idx="5">
                  <c:v>3373.4757645594686</c:v>
                </c:pt>
                <c:pt idx="6">
                  <c:v>3345.3064922821782</c:v>
                </c:pt>
                <c:pt idx="7">
                  <c:v>3406.4319416779517</c:v>
                </c:pt>
                <c:pt idx="8">
                  <c:v>3540.8970211388205</c:v>
                </c:pt>
                <c:pt idx="9">
                  <c:v>3568.5071139829597</c:v>
                </c:pt>
                <c:pt idx="10">
                  <c:v>3678.07979963864</c:v>
                </c:pt>
                <c:pt idx="11">
                  <c:v>3683.665504685946</c:v>
                </c:pt>
                <c:pt idx="12">
                  <c:v>3691.6539746065405</c:v>
                </c:pt>
                <c:pt idx="13">
                  <c:v>3831.1881449772677</c:v>
                </c:pt>
                <c:pt idx="14">
                  <c:v>4053.8433672248834</c:v>
                </c:pt>
              </c:numCache>
            </c:numRef>
          </c:val>
          <c:extLst>
            <c:ext xmlns:c16="http://schemas.microsoft.com/office/drawing/2014/chart" uri="{C3380CC4-5D6E-409C-BE32-E72D297353CC}">
              <c16:uniqueId val="{0000000A-AAF2-48ED-9B2C-C97F1332963F}"/>
            </c:ext>
          </c:extLst>
        </c:ser>
        <c:dLbls>
          <c:showLegendKey val="0"/>
          <c:showVal val="0"/>
          <c:showCatName val="0"/>
          <c:showSerName val="0"/>
          <c:showPercent val="0"/>
          <c:showBubbleSize val="0"/>
        </c:dLbls>
        <c:gapWidth val="150"/>
        <c:overlap val="100"/>
        <c:axId val="1201005984"/>
        <c:axId val="1334290608"/>
      </c:barChart>
      <c:lineChart>
        <c:grouping val="standard"/>
        <c:varyColors val="0"/>
        <c:ser>
          <c:idx val="11"/>
          <c:order val="11"/>
          <c:tx>
            <c:strRef>
              <c:f>Sheet3!$A$14</c:f>
              <c:strCache>
                <c:ptCount val="1"/>
                <c:pt idx="0">
                  <c:v>Total consolidated expenditure</c:v>
                </c:pt>
              </c:strCache>
            </c:strRef>
          </c:tx>
          <c:spPr>
            <a:ln w="38100" cap="rnd">
              <a:solidFill>
                <a:schemeClr val="accent6">
                  <a:lumMod val="60000"/>
                </a:schemeClr>
              </a:solidFill>
              <a:round/>
            </a:ln>
            <a:effectLst/>
          </c:spPr>
          <c:marker>
            <c:symbol val="diamond"/>
            <c:size val="10"/>
            <c:spPr>
              <a:solidFill>
                <a:schemeClr val="accent6">
                  <a:lumMod val="60000"/>
                  <a:lumOff val="40000"/>
                </a:schemeClr>
              </a:solidFill>
              <a:ln w="9525">
                <a:solidFill>
                  <a:schemeClr val="accent6">
                    <a:lumMod val="60000"/>
                  </a:schemeClr>
                </a:solidFill>
              </a:ln>
              <a:effectLst/>
            </c:spPr>
          </c:marker>
          <c:dLbls>
            <c:spPr>
              <a:noFill/>
              <a:ln>
                <a:noFill/>
              </a:ln>
              <a:effectLst/>
            </c:spPr>
            <c:txPr>
              <a:bodyPr rot="-5400000" spcFirstLastPara="1" vertOverflow="clip" horzOverflow="clip" wrap="square" lIns="38100" tIns="19050" rIns="38100" bIns="19050" anchor="ctr" anchorCtr="0">
                <a:spAutoFit/>
              </a:bodyPr>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Sheet3!$B$2:$P$2</c:f>
              <c:strCache>
                <c:ptCount val="15"/>
                <c:pt idx="0">
                  <c:v>2005/06</c:v>
                </c:pt>
                <c:pt idx="1">
                  <c:v>2006/07</c:v>
                </c:pt>
                <c:pt idx="2">
                  <c:v>2007/08</c:v>
                </c:pt>
                <c:pt idx="3">
                  <c:v>2008/09</c:v>
                </c:pt>
                <c:pt idx="4">
                  <c:v>2009/10</c:v>
                </c:pt>
                <c:pt idx="5">
                  <c:v>2010/11</c:v>
                </c:pt>
                <c:pt idx="6">
                  <c:v>2011/12</c:v>
                </c:pt>
                <c:pt idx="7">
                  <c:v>2012/13</c:v>
                </c:pt>
                <c:pt idx="8">
                  <c:v>2013/14</c:v>
                </c:pt>
                <c:pt idx="9">
                  <c:v>2014/15</c:v>
                </c:pt>
                <c:pt idx="10">
                  <c:v>2015/16</c:v>
                </c:pt>
                <c:pt idx="11">
                  <c:v>2016/17</c:v>
                </c:pt>
                <c:pt idx="12">
                  <c:v>2017/18</c:v>
                </c:pt>
                <c:pt idx="13">
                  <c:v>2018/19</c:v>
                </c:pt>
                <c:pt idx="14">
                  <c:v>2019/20</c:v>
                </c:pt>
              </c:strCache>
            </c:strRef>
          </c:cat>
          <c:val>
            <c:numRef>
              <c:f>Sheet3!$B$14:$P$14</c:f>
              <c:numCache>
                <c:formatCode>_(* #,##0_);_(* \(#,##0\);_(* "-"?_);_(@_)</c:formatCode>
                <c:ptCount val="15"/>
                <c:pt idx="0">
                  <c:v>18940.430000000601</c:v>
                </c:pt>
                <c:pt idx="1">
                  <c:v>19213.765055045311</c:v>
                </c:pt>
                <c:pt idx="2">
                  <c:v>19868.846969634524</c:v>
                </c:pt>
                <c:pt idx="3">
                  <c:v>21564.694075229043</c:v>
                </c:pt>
                <c:pt idx="4">
                  <c:v>23006.866403267071</c:v>
                </c:pt>
                <c:pt idx="5">
                  <c:v>22775.602030368391</c:v>
                </c:pt>
                <c:pt idx="6">
                  <c:v>22810.186260003604</c:v>
                </c:pt>
                <c:pt idx="7">
                  <c:v>23438.623919119571</c:v>
                </c:pt>
                <c:pt idx="8">
                  <c:v>23765.850142821306</c:v>
                </c:pt>
                <c:pt idx="9">
                  <c:v>24003.019987163985</c:v>
                </c:pt>
                <c:pt idx="10">
                  <c:v>24836.249085598043</c:v>
                </c:pt>
                <c:pt idx="11">
                  <c:v>24083.194444953337</c:v>
                </c:pt>
                <c:pt idx="12">
                  <c:v>24101.646561543217</c:v>
                </c:pt>
                <c:pt idx="13">
                  <c:v>24345.916947378941</c:v>
                </c:pt>
                <c:pt idx="14">
                  <c:v>25762.634931422392</c:v>
                </c:pt>
              </c:numCache>
            </c:numRef>
          </c:val>
          <c:smooth val="0"/>
          <c:extLst>
            <c:ext xmlns:c16="http://schemas.microsoft.com/office/drawing/2014/chart" uri="{C3380CC4-5D6E-409C-BE32-E72D297353CC}">
              <c16:uniqueId val="{0000000B-AAF2-48ED-9B2C-C97F1332963F}"/>
            </c:ext>
          </c:extLst>
        </c:ser>
        <c:dLbls>
          <c:showLegendKey val="0"/>
          <c:showVal val="0"/>
          <c:showCatName val="0"/>
          <c:showSerName val="0"/>
          <c:showPercent val="0"/>
          <c:showBubbleSize val="0"/>
        </c:dLbls>
        <c:marker val="1"/>
        <c:smooth val="0"/>
        <c:axId val="1201005984"/>
        <c:axId val="1334290608"/>
      </c:lineChart>
      <c:catAx>
        <c:axId val="120100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34290608"/>
        <c:crosses val="autoZero"/>
        <c:auto val="1"/>
        <c:lblAlgn val="ctr"/>
        <c:lblOffset val="100"/>
        <c:noMultiLvlLbl val="0"/>
      </c:catAx>
      <c:valAx>
        <c:axId val="133429060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01005984"/>
        <c:crosses val="autoZero"/>
        <c:crossBetween val="between"/>
      </c:valAx>
      <c:spPr>
        <a:noFill/>
        <a:ln>
          <a:noFill/>
        </a:ln>
        <a:effectLst/>
      </c:spPr>
    </c:plotArea>
    <c:legend>
      <c:legendPos val="b"/>
      <c:layout>
        <c:manualLayout>
          <c:xMode val="edge"/>
          <c:yMode val="edge"/>
          <c:x val="0.70544531168198399"/>
          <c:y val="8.6651367533106663E-2"/>
          <c:w val="0.28018350784708668"/>
          <c:h val="0.8907440439727474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800" b="0" dirty="0">
                <a:solidFill>
                  <a:schemeClr val="accent6">
                    <a:lumMod val="75000"/>
                  </a:schemeClr>
                </a:solidFill>
              </a:rPr>
              <a:t>Real per capita</a:t>
            </a:r>
            <a:r>
              <a:rPr lang="en-US" sz="1800" b="0" baseline="0" dirty="0">
                <a:solidFill>
                  <a:schemeClr val="accent6">
                    <a:lumMod val="75000"/>
                  </a:schemeClr>
                </a:solidFill>
              </a:rPr>
              <a:t> </a:t>
            </a:r>
            <a:r>
              <a:rPr lang="en-US" sz="1800" b="0" dirty="0">
                <a:solidFill>
                  <a:schemeClr val="accent6">
                    <a:lumMod val="75000"/>
                  </a:schemeClr>
                </a:solidFill>
              </a:rPr>
              <a:t>expenditure in </a:t>
            </a:r>
            <a:r>
              <a:rPr lang="en-US" sz="1800" b="0" dirty="0" err="1">
                <a:solidFill>
                  <a:schemeClr val="accent6">
                    <a:lumMod val="75000"/>
                  </a:schemeClr>
                </a:solidFill>
              </a:rPr>
              <a:t>Rands</a:t>
            </a:r>
            <a:r>
              <a:rPr lang="en-US" sz="1800" b="0" dirty="0">
                <a:solidFill>
                  <a:schemeClr val="accent6">
                    <a:lumMod val="75000"/>
                  </a:schemeClr>
                </a:solidFill>
              </a:rPr>
              <a:t> for Housing and community amenities</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7.0016185476815401E-2"/>
          <c:y val="0.12861398165364576"/>
          <c:w val="0.91470603674540685"/>
          <c:h val="0.65230767449647153"/>
        </c:manualLayout>
      </c:layout>
      <c:barChart>
        <c:barDir val="col"/>
        <c:grouping val="stacked"/>
        <c:varyColors val="0"/>
        <c:ser>
          <c:idx val="0"/>
          <c:order val="0"/>
          <c:tx>
            <c:strRef>
              <c:f>Sheet2!$A$5</c:f>
              <c:strCache>
                <c:ptCount val="1"/>
                <c:pt idx="0">
                  <c:v>Housing development</c:v>
                </c:pt>
              </c:strCache>
            </c:strRef>
          </c:tx>
          <c:spPr>
            <a:solidFill>
              <a:schemeClr val="accent6"/>
            </a:solidFill>
            <a:ln>
              <a:noFill/>
            </a:ln>
            <a:effectLst/>
          </c:spPr>
          <c:invertIfNegative val="0"/>
          <c:cat>
            <c:strRef>
              <c:f>Sheet2!$B$4:$P$4</c:f>
              <c:strCache>
                <c:ptCount val="15"/>
                <c:pt idx="0">
                  <c:v>2005/06</c:v>
                </c:pt>
                <c:pt idx="1">
                  <c:v>2006/07</c:v>
                </c:pt>
                <c:pt idx="2">
                  <c:v>2007/08</c:v>
                </c:pt>
                <c:pt idx="3">
                  <c:v>2008/09</c:v>
                </c:pt>
                <c:pt idx="4">
                  <c:v>2009/10</c:v>
                </c:pt>
                <c:pt idx="5">
                  <c:v>2010/11</c:v>
                </c:pt>
                <c:pt idx="6">
                  <c:v>2011/12</c:v>
                </c:pt>
                <c:pt idx="7">
                  <c:v>2012/13</c:v>
                </c:pt>
                <c:pt idx="8">
                  <c:v>2013/14</c:v>
                </c:pt>
                <c:pt idx="9">
                  <c:v>2014/15</c:v>
                </c:pt>
                <c:pt idx="10">
                  <c:v>2015/16</c:v>
                </c:pt>
                <c:pt idx="11">
                  <c:v>2016/17</c:v>
                </c:pt>
                <c:pt idx="12">
                  <c:v>2017/18</c:v>
                </c:pt>
                <c:pt idx="13">
                  <c:v>2018/19</c:v>
                </c:pt>
                <c:pt idx="14">
                  <c:v>2019/20</c:v>
                </c:pt>
              </c:strCache>
            </c:strRef>
          </c:cat>
          <c:val>
            <c:numRef>
              <c:f>Sheet2!$B$5:$P$5</c:f>
              <c:numCache>
                <c:formatCode>0</c:formatCode>
                <c:ptCount val="15"/>
                <c:pt idx="0">
                  <c:v>308.40794018825892</c:v>
                </c:pt>
                <c:pt idx="1">
                  <c:v>346.2467671723395</c:v>
                </c:pt>
                <c:pt idx="2">
                  <c:v>407.98787675904083</c:v>
                </c:pt>
                <c:pt idx="3">
                  <c:v>424.2912629681415</c:v>
                </c:pt>
                <c:pt idx="4">
                  <c:v>476.86203157767682</c:v>
                </c:pt>
                <c:pt idx="5">
                  <c:v>551.10019353449616</c:v>
                </c:pt>
                <c:pt idx="6">
                  <c:v>492.21540942214688</c:v>
                </c:pt>
                <c:pt idx="7">
                  <c:v>622.98336979065994</c:v>
                </c:pt>
                <c:pt idx="8">
                  <c:v>629.4079902437187</c:v>
                </c:pt>
                <c:pt idx="9">
                  <c:v>638.79468237679203</c:v>
                </c:pt>
                <c:pt idx="10">
                  <c:v>624.46012758605411</c:v>
                </c:pt>
                <c:pt idx="11">
                  <c:v>602.29876240473288</c:v>
                </c:pt>
                <c:pt idx="12">
                  <c:v>591.31639940332536</c:v>
                </c:pt>
                <c:pt idx="13">
                  <c:v>553.2346075189763</c:v>
                </c:pt>
                <c:pt idx="14">
                  <c:v>556.38049559325191</c:v>
                </c:pt>
              </c:numCache>
            </c:numRef>
          </c:val>
          <c:extLst>
            <c:ext xmlns:c16="http://schemas.microsoft.com/office/drawing/2014/chart" uri="{C3380CC4-5D6E-409C-BE32-E72D297353CC}">
              <c16:uniqueId val="{00000000-2D67-4283-BD4F-55CF80300F81}"/>
            </c:ext>
          </c:extLst>
        </c:ser>
        <c:ser>
          <c:idx val="1"/>
          <c:order val="1"/>
          <c:tx>
            <c:strRef>
              <c:f>Sheet2!$A$6</c:f>
              <c:strCache>
                <c:ptCount val="1"/>
                <c:pt idx="0">
                  <c:v>Community development</c:v>
                </c:pt>
              </c:strCache>
            </c:strRef>
          </c:tx>
          <c:spPr>
            <a:solidFill>
              <a:schemeClr val="tx1">
                <a:lumMod val="50000"/>
                <a:lumOff val="50000"/>
              </a:schemeClr>
            </a:solidFill>
            <a:ln>
              <a:noFill/>
            </a:ln>
            <a:effectLst/>
          </c:spPr>
          <c:invertIfNegative val="0"/>
          <c:cat>
            <c:strRef>
              <c:f>Sheet2!$B$4:$P$4</c:f>
              <c:strCache>
                <c:ptCount val="15"/>
                <c:pt idx="0">
                  <c:v>2005/06</c:v>
                </c:pt>
                <c:pt idx="1">
                  <c:v>2006/07</c:v>
                </c:pt>
                <c:pt idx="2">
                  <c:v>2007/08</c:v>
                </c:pt>
                <c:pt idx="3">
                  <c:v>2008/09</c:v>
                </c:pt>
                <c:pt idx="4">
                  <c:v>2009/10</c:v>
                </c:pt>
                <c:pt idx="5">
                  <c:v>2010/11</c:v>
                </c:pt>
                <c:pt idx="6">
                  <c:v>2011/12</c:v>
                </c:pt>
                <c:pt idx="7">
                  <c:v>2012/13</c:v>
                </c:pt>
                <c:pt idx="8">
                  <c:v>2013/14</c:v>
                </c:pt>
                <c:pt idx="9">
                  <c:v>2014/15</c:v>
                </c:pt>
                <c:pt idx="10">
                  <c:v>2015/16</c:v>
                </c:pt>
                <c:pt idx="11">
                  <c:v>2016/17</c:v>
                </c:pt>
                <c:pt idx="12">
                  <c:v>2017/18</c:v>
                </c:pt>
                <c:pt idx="13">
                  <c:v>2018/19</c:v>
                </c:pt>
                <c:pt idx="14">
                  <c:v>2019/20</c:v>
                </c:pt>
              </c:strCache>
            </c:strRef>
          </c:cat>
          <c:val>
            <c:numRef>
              <c:f>Sheet2!$B$6:$P$6</c:f>
              <c:numCache>
                <c:formatCode>0</c:formatCode>
                <c:ptCount val="15"/>
                <c:pt idx="0">
                  <c:v>501.85174790695083</c:v>
                </c:pt>
                <c:pt idx="1">
                  <c:v>778.70275530119579</c:v>
                </c:pt>
                <c:pt idx="2">
                  <c:v>900.23255134177441</c:v>
                </c:pt>
                <c:pt idx="3">
                  <c:v>1216.5666967717984</c:v>
                </c:pt>
                <c:pt idx="4">
                  <c:v>1070.7882325900546</c:v>
                </c:pt>
                <c:pt idx="5">
                  <c:v>1414.4054582075628</c:v>
                </c:pt>
                <c:pt idx="6">
                  <c:v>1560.3949009432818</c:v>
                </c:pt>
                <c:pt idx="7">
                  <c:v>1559.4804342742329</c:v>
                </c:pt>
                <c:pt idx="8">
                  <c:v>1531.1747060262305</c:v>
                </c:pt>
                <c:pt idx="9">
                  <c:v>1258.7040971113368</c:v>
                </c:pt>
                <c:pt idx="10">
                  <c:v>1317.1839476829834</c:v>
                </c:pt>
                <c:pt idx="11">
                  <c:v>1183.0930458001528</c:v>
                </c:pt>
                <c:pt idx="12">
                  <c:v>1216.5381840674593</c:v>
                </c:pt>
                <c:pt idx="13">
                  <c:v>1238.8928135551018</c:v>
                </c:pt>
                <c:pt idx="14">
                  <c:v>1289.4874297870131</c:v>
                </c:pt>
              </c:numCache>
            </c:numRef>
          </c:val>
          <c:extLst>
            <c:ext xmlns:c16="http://schemas.microsoft.com/office/drawing/2014/chart" uri="{C3380CC4-5D6E-409C-BE32-E72D297353CC}">
              <c16:uniqueId val="{00000001-2D67-4283-BD4F-55CF80300F81}"/>
            </c:ext>
          </c:extLst>
        </c:ser>
        <c:ser>
          <c:idx val="2"/>
          <c:order val="2"/>
          <c:tx>
            <c:strRef>
              <c:f>Sheet2!$A$7</c:f>
              <c:strCache>
                <c:ptCount val="1"/>
                <c:pt idx="0">
                  <c:v>Water supply</c:v>
                </c:pt>
              </c:strCache>
            </c:strRef>
          </c:tx>
          <c:spPr>
            <a:solidFill>
              <a:srgbClr val="C00000"/>
            </a:solidFill>
            <a:ln>
              <a:noFill/>
            </a:ln>
            <a:effectLst/>
          </c:spPr>
          <c:invertIfNegative val="0"/>
          <c:cat>
            <c:strRef>
              <c:f>Sheet2!$B$4:$P$4</c:f>
              <c:strCache>
                <c:ptCount val="15"/>
                <c:pt idx="0">
                  <c:v>2005/06</c:v>
                </c:pt>
                <c:pt idx="1">
                  <c:v>2006/07</c:v>
                </c:pt>
                <c:pt idx="2">
                  <c:v>2007/08</c:v>
                </c:pt>
                <c:pt idx="3">
                  <c:v>2008/09</c:v>
                </c:pt>
                <c:pt idx="4">
                  <c:v>2009/10</c:v>
                </c:pt>
                <c:pt idx="5">
                  <c:v>2010/11</c:v>
                </c:pt>
                <c:pt idx="6">
                  <c:v>2011/12</c:v>
                </c:pt>
                <c:pt idx="7">
                  <c:v>2012/13</c:v>
                </c:pt>
                <c:pt idx="8">
                  <c:v>2013/14</c:v>
                </c:pt>
                <c:pt idx="9">
                  <c:v>2014/15</c:v>
                </c:pt>
                <c:pt idx="10">
                  <c:v>2015/16</c:v>
                </c:pt>
                <c:pt idx="11">
                  <c:v>2016/17</c:v>
                </c:pt>
                <c:pt idx="12">
                  <c:v>2017/18</c:v>
                </c:pt>
                <c:pt idx="13">
                  <c:v>2018/19</c:v>
                </c:pt>
                <c:pt idx="14">
                  <c:v>2019/20</c:v>
                </c:pt>
              </c:strCache>
            </c:strRef>
          </c:cat>
          <c:val>
            <c:numRef>
              <c:f>Sheet2!$B$7:$P$7</c:f>
              <c:numCache>
                <c:formatCode>0</c:formatCode>
                <c:ptCount val="15"/>
                <c:pt idx="0">
                  <c:v>859.20940923972091</c:v>
                </c:pt>
                <c:pt idx="1">
                  <c:v>595.27261457779309</c:v>
                </c:pt>
                <c:pt idx="2">
                  <c:v>639.34807165460427</c:v>
                </c:pt>
                <c:pt idx="3">
                  <c:v>459.83748408068743</c:v>
                </c:pt>
                <c:pt idx="4">
                  <c:v>501.47261185411384</c:v>
                </c:pt>
                <c:pt idx="5">
                  <c:v>528.99573481508787</c:v>
                </c:pt>
                <c:pt idx="6">
                  <c:v>449.86177500583563</c:v>
                </c:pt>
                <c:pt idx="7">
                  <c:v>438.40119008196808</c:v>
                </c:pt>
                <c:pt idx="8">
                  <c:v>517.72095036790552</c:v>
                </c:pt>
                <c:pt idx="9">
                  <c:v>578.91759370705461</c:v>
                </c:pt>
                <c:pt idx="10">
                  <c:v>649.0746640767444</c:v>
                </c:pt>
                <c:pt idx="11">
                  <c:v>633.88271129806435</c:v>
                </c:pt>
                <c:pt idx="12">
                  <c:v>540.76486952064499</c:v>
                </c:pt>
                <c:pt idx="13">
                  <c:v>562.47435239267827</c:v>
                </c:pt>
                <c:pt idx="14">
                  <c:v>548.55872107148014</c:v>
                </c:pt>
              </c:numCache>
            </c:numRef>
          </c:val>
          <c:extLst>
            <c:ext xmlns:c16="http://schemas.microsoft.com/office/drawing/2014/chart" uri="{C3380CC4-5D6E-409C-BE32-E72D297353CC}">
              <c16:uniqueId val="{00000002-2D67-4283-BD4F-55CF80300F81}"/>
            </c:ext>
          </c:extLst>
        </c:ser>
        <c:dLbls>
          <c:showLegendKey val="0"/>
          <c:showVal val="0"/>
          <c:showCatName val="0"/>
          <c:showSerName val="0"/>
          <c:showPercent val="0"/>
          <c:showBubbleSize val="0"/>
        </c:dLbls>
        <c:gapWidth val="150"/>
        <c:overlap val="100"/>
        <c:axId val="1418480976"/>
        <c:axId val="1418481392"/>
      </c:barChart>
      <c:lineChart>
        <c:grouping val="standard"/>
        <c:varyColors val="0"/>
        <c:ser>
          <c:idx val="3"/>
          <c:order val="3"/>
          <c:tx>
            <c:strRef>
              <c:f>Sheet2!$A$8</c:f>
              <c:strCache>
                <c:ptCount val="1"/>
                <c:pt idx="0">
                  <c:v>Housing and community amenities  total</c:v>
                </c:pt>
              </c:strCache>
            </c:strRef>
          </c:tx>
          <c:spPr>
            <a:ln w="38100" cap="rnd">
              <a:solidFill>
                <a:schemeClr val="accent6">
                  <a:lumMod val="60000"/>
                </a:schemeClr>
              </a:solidFill>
              <a:round/>
            </a:ln>
            <a:effectLst/>
          </c:spPr>
          <c:marker>
            <c:symbol val="diamond"/>
            <c:size val="8"/>
            <c:spPr>
              <a:solidFill>
                <a:schemeClr val="accent6">
                  <a:lumMod val="60000"/>
                </a:schemeClr>
              </a:solidFill>
              <a:ln w="9525">
                <a:solidFill>
                  <a:schemeClr val="accent6">
                    <a:lumMod val="60000"/>
                  </a:schemeClr>
                </a:solidFill>
              </a:ln>
              <a:effectLst/>
            </c:spPr>
          </c:marker>
          <c:dLbls>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Sheet2!$B$4:$P$4</c:f>
              <c:strCache>
                <c:ptCount val="15"/>
                <c:pt idx="0">
                  <c:v>2005/06</c:v>
                </c:pt>
                <c:pt idx="1">
                  <c:v>2006/07</c:v>
                </c:pt>
                <c:pt idx="2">
                  <c:v>2007/08</c:v>
                </c:pt>
                <c:pt idx="3">
                  <c:v>2008/09</c:v>
                </c:pt>
                <c:pt idx="4">
                  <c:v>2009/10</c:v>
                </c:pt>
                <c:pt idx="5">
                  <c:v>2010/11</c:v>
                </c:pt>
                <c:pt idx="6">
                  <c:v>2011/12</c:v>
                </c:pt>
                <c:pt idx="7">
                  <c:v>2012/13</c:v>
                </c:pt>
                <c:pt idx="8">
                  <c:v>2013/14</c:v>
                </c:pt>
                <c:pt idx="9">
                  <c:v>2014/15</c:v>
                </c:pt>
                <c:pt idx="10">
                  <c:v>2015/16</c:v>
                </c:pt>
                <c:pt idx="11">
                  <c:v>2016/17</c:v>
                </c:pt>
                <c:pt idx="12">
                  <c:v>2017/18</c:v>
                </c:pt>
                <c:pt idx="13">
                  <c:v>2018/19</c:v>
                </c:pt>
                <c:pt idx="14">
                  <c:v>2019/20</c:v>
                </c:pt>
              </c:strCache>
            </c:strRef>
          </c:cat>
          <c:val>
            <c:numRef>
              <c:f>Sheet2!$B$8:$P$8</c:f>
              <c:numCache>
                <c:formatCode>0</c:formatCode>
                <c:ptCount val="15"/>
                <c:pt idx="0">
                  <c:v>1669.4690973349307</c:v>
                </c:pt>
                <c:pt idx="1">
                  <c:v>1720.2221370513282</c:v>
                </c:pt>
                <c:pt idx="2">
                  <c:v>1947.5684997554195</c:v>
                </c:pt>
                <c:pt idx="3">
                  <c:v>2100.6954438206267</c:v>
                </c:pt>
                <c:pt idx="4">
                  <c:v>2096.0850292069713</c:v>
                </c:pt>
                <c:pt idx="5">
                  <c:v>2497.6543754825907</c:v>
                </c:pt>
                <c:pt idx="6">
                  <c:v>2502.4720853712638</c:v>
                </c:pt>
                <c:pt idx="7">
                  <c:v>2620.8649941468607</c:v>
                </c:pt>
                <c:pt idx="8">
                  <c:v>2678.3036466378544</c:v>
                </c:pt>
                <c:pt idx="9">
                  <c:v>2476.4941166089911</c:v>
                </c:pt>
                <c:pt idx="10">
                  <c:v>2590.7187393457821</c:v>
                </c:pt>
                <c:pt idx="11">
                  <c:v>2419.2745195029502</c:v>
                </c:pt>
                <c:pt idx="12">
                  <c:v>2348.6194529914301</c:v>
                </c:pt>
                <c:pt idx="13">
                  <c:v>2354.6017734667562</c:v>
                </c:pt>
                <c:pt idx="14">
                  <c:v>2394.426646451745</c:v>
                </c:pt>
              </c:numCache>
            </c:numRef>
          </c:val>
          <c:smooth val="0"/>
          <c:extLst>
            <c:ext xmlns:c16="http://schemas.microsoft.com/office/drawing/2014/chart" uri="{C3380CC4-5D6E-409C-BE32-E72D297353CC}">
              <c16:uniqueId val="{00000003-2D67-4283-BD4F-55CF80300F81}"/>
            </c:ext>
          </c:extLst>
        </c:ser>
        <c:dLbls>
          <c:showLegendKey val="0"/>
          <c:showVal val="0"/>
          <c:showCatName val="0"/>
          <c:showSerName val="0"/>
          <c:showPercent val="0"/>
          <c:showBubbleSize val="0"/>
        </c:dLbls>
        <c:marker val="1"/>
        <c:smooth val="0"/>
        <c:axId val="1418480976"/>
        <c:axId val="1418481392"/>
      </c:lineChart>
      <c:catAx>
        <c:axId val="1418480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418481392"/>
        <c:crosses val="autoZero"/>
        <c:auto val="1"/>
        <c:lblAlgn val="ctr"/>
        <c:lblOffset val="100"/>
        <c:noMultiLvlLbl val="0"/>
      </c:catAx>
      <c:valAx>
        <c:axId val="1418481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418480976"/>
        <c:crosses val="autoZero"/>
        <c:crossBetween val="between"/>
      </c:valAx>
      <c:spPr>
        <a:noFill/>
        <a:ln>
          <a:noFill/>
        </a:ln>
        <a:effectLst/>
      </c:spPr>
    </c:plotArea>
    <c:legend>
      <c:legendPos val="b"/>
      <c:layout>
        <c:manualLayout>
          <c:xMode val="edge"/>
          <c:yMode val="edge"/>
          <c:x val="1.7426680626106736E-2"/>
          <c:y val="0.90538672604423975"/>
          <c:w val="0.96074969209832917"/>
          <c:h val="8.248695784466031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800" b="0" dirty="0">
                <a:solidFill>
                  <a:schemeClr val="accent6">
                    <a:lumMod val="75000"/>
                  </a:schemeClr>
                </a:solidFill>
              </a:rPr>
              <a:t>Real per capita expenditure in </a:t>
            </a:r>
            <a:r>
              <a:rPr lang="en-US" sz="1800" b="0" dirty="0" err="1">
                <a:solidFill>
                  <a:schemeClr val="accent6">
                    <a:lumMod val="75000"/>
                  </a:schemeClr>
                </a:solidFill>
              </a:rPr>
              <a:t>Rands</a:t>
            </a:r>
            <a:r>
              <a:rPr lang="en-US" sz="1800" b="0" dirty="0">
                <a:solidFill>
                  <a:schemeClr val="accent6">
                    <a:lumMod val="75000"/>
                  </a:schemeClr>
                </a:solidFill>
              </a:rPr>
              <a:t> for  Health, education and</a:t>
            </a:r>
            <a:r>
              <a:rPr lang="en-US" sz="1800" b="0" baseline="0" dirty="0">
                <a:solidFill>
                  <a:schemeClr val="accent6">
                    <a:lumMod val="75000"/>
                  </a:schemeClr>
                </a:solidFill>
              </a:rPr>
              <a:t> </a:t>
            </a:r>
            <a:r>
              <a:rPr lang="en-US" sz="1800" b="0" dirty="0">
                <a:solidFill>
                  <a:schemeClr val="accent6">
                    <a:lumMod val="75000"/>
                  </a:schemeClr>
                </a:solidFill>
              </a:rPr>
              <a:t>Social protection clusters</a:t>
            </a:r>
          </a:p>
        </c:rich>
      </c:tx>
      <c:layout>
        <c:manualLayout>
          <c:xMode val="edge"/>
          <c:yMode val="edge"/>
          <c:x val="0.10605894575678042"/>
          <c:y val="1.5208264913604781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7.3885783713617287E-2"/>
          <c:y val="0.13435958251098767"/>
          <c:w val="0.9099920785717055"/>
          <c:h val="0.66402720368741863"/>
        </c:manualLayout>
      </c:layout>
      <c:barChart>
        <c:barDir val="col"/>
        <c:grouping val="clustered"/>
        <c:varyColors val="0"/>
        <c:ser>
          <c:idx val="0"/>
          <c:order val="0"/>
          <c:tx>
            <c:strRef>
              <c:f>Sheet2!$A$11</c:f>
              <c:strCache>
                <c:ptCount val="1"/>
                <c:pt idx="0">
                  <c:v>Health </c:v>
                </c:pt>
              </c:strCache>
            </c:strRef>
          </c:tx>
          <c:spPr>
            <a:solidFill>
              <a:schemeClr val="accent6"/>
            </a:solidFill>
            <a:ln>
              <a:noFill/>
            </a:ln>
            <a:effectLst/>
          </c:spPr>
          <c:invertIfNegative val="0"/>
          <c:cat>
            <c:strRef>
              <c:f>Sheet2!$B$10:$P$10</c:f>
              <c:strCache>
                <c:ptCount val="15"/>
                <c:pt idx="0">
                  <c:v>2005/06</c:v>
                </c:pt>
                <c:pt idx="1">
                  <c:v>2006/07</c:v>
                </c:pt>
                <c:pt idx="2">
                  <c:v>2007/08</c:v>
                </c:pt>
                <c:pt idx="3">
                  <c:v>2008/09</c:v>
                </c:pt>
                <c:pt idx="4">
                  <c:v>2009/10</c:v>
                </c:pt>
                <c:pt idx="5">
                  <c:v>2010/11</c:v>
                </c:pt>
                <c:pt idx="6">
                  <c:v>2011/12</c:v>
                </c:pt>
                <c:pt idx="7">
                  <c:v>2012/13</c:v>
                </c:pt>
                <c:pt idx="8">
                  <c:v>2013/14</c:v>
                </c:pt>
                <c:pt idx="9">
                  <c:v>2014/15</c:v>
                </c:pt>
                <c:pt idx="10">
                  <c:v>2015/16</c:v>
                </c:pt>
                <c:pt idx="11">
                  <c:v>2016/17</c:v>
                </c:pt>
                <c:pt idx="12">
                  <c:v>2017/18</c:v>
                </c:pt>
                <c:pt idx="13">
                  <c:v>2018/19</c:v>
                </c:pt>
                <c:pt idx="14">
                  <c:v>2019/20</c:v>
                </c:pt>
              </c:strCache>
            </c:strRef>
          </c:cat>
          <c:val>
            <c:numRef>
              <c:f>Sheet2!$B$11:$P$11</c:f>
              <c:numCache>
                <c:formatCode>0</c:formatCode>
                <c:ptCount val="15"/>
                <c:pt idx="0">
                  <c:v>1995.4109541272765</c:v>
                </c:pt>
                <c:pt idx="1">
                  <c:v>2188.2800471946102</c:v>
                </c:pt>
                <c:pt idx="2">
                  <c:v>2107.5830616811891</c:v>
                </c:pt>
                <c:pt idx="3">
                  <c:v>2354.9892203192953</c:v>
                </c:pt>
                <c:pt idx="4">
                  <c:v>2613.6148320415273</c:v>
                </c:pt>
                <c:pt idx="5">
                  <c:v>2659.1627097661544</c:v>
                </c:pt>
                <c:pt idx="6">
                  <c:v>2758.48319547036</c:v>
                </c:pt>
                <c:pt idx="7">
                  <c:v>2796.4114893484966</c:v>
                </c:pt>
                <c:pt idx="8">
                  <c:v>2780.584239914358</c:v>
                </c:pt>
                <c:pt idx="9">
                  <c:v>2803.5603690464795</c:v>
                </c:pt>
                <c:pt idx="10">
                  <c:v>2927.0204850492692</c:v>
                </c:pt>
                <c:pt idx="11">
                  <c:v>2901.34391510565</c:v>
                </c:pt>
                <c:pt idx="12">
                  <c:v>2944.5891362696789</c:v>
                </c:pt>
                <c:pt idx="13">
                  <c:v>3018.3134591937519</c:v>
                </c:pt>
                <c:pt idx="14">
                  <c:v>3041.7533097621899</c:v>
                </c:pt>
              </c:numCache>
            </c:numRef>
          </c:val>
          <c:extLst>
            <c:ext xmlns:c16="http://schemas.microsoft.com/office/drawing/2014/chart" uri="{C3380CC4-5D6E-409C-BE32-E72D297353CC}">
              <c16:uniqueId val="{00000000-98E0-45EE-8933-D5E42E521ECD}"/>
            </c:ext>
          </c:extLst>
        </c:ser>
        <c:ser>
          <c:idx val="1"/>
          <c:order val="1"/>
          <c:tx>
            <c:strRef>
              <c:f>Sheet2!$A$12</c:f>
              <c:strCache>
                <c:ptCount val="1"/>
                <c:pt idx="0">
                  <c:v>Education </c:v>
                </c:pt>
              </c:strCache>
            </c:strRef>
          </c:tx>
          <c:spPr>
            <a:solidFill>
              <a:schemeClr val="tx1">
                <a:lumMod val="50000"/>
                <a:lumOff val="50000"/>
              </a:schemeClr>
            </a:solidFill>
            <a:ln>
              <a:noFill/>
            </a:ln>
            <a:effectLst/>
          </c:spPr>
          <c:invertIfNegative val="0"/>
          <c:cat>
            <c:strRef>
              <c:f>Sheet2!$B$10:$P$10</c:f>
              <c:strCache>
                <c:ptCount val="15"/>
                <c:pt idx="0">
                  <c:v>2005/06</c:v>
                </c:pt>
                <c:pt idx="1">
                  <c:v>2006/07</c:v>
                </c:pt>
                <c:pt idx="2">
                  <c:v>2007/08</c:v>
                </c:pt>
                <c:pt idx="3">
                  <c:v>2008/09</c:v>
                </c:pt>
                <c:pt idx="4">
                  <c:v>2009/10</c:v>
                </c:pt>
                <c:pt idx="5">
                  <c:v>2010/11</c:v>
                </c:pt>
                <c:pt idx="6">
                  <c:v>2011/12</c:v>
                </c:pt>
                <c:pt idx="7">
                  <c:v>2012/13</c:v>
                </c:pt>
                <c:pt idx="8">
                  <c:v>2013/14</c:v>
                </c:pt>
                <c:pt idx="9">
                  <c:v>2014/15</c:v>
                </c:pt>
                <c:pt idx="10">
                  <c:v>2015/16</c:v>
                </c:pt>
                <c:pt idx="11">
                  <c:v>2016/17</c:v>
                </c:pt>
                <c:pt idx="12">
                  <c:v>2017/18</c:v>
                </c:pt>
                <c:pt idx="13">
                  <c:v>2018/19</c:v>
                </c:pt>
                <c:pt idx="14">
                  <c:v>2019/20</c:v>
                </c:pt>
              </c:strCache>
            </c:strRef>
          </c:cat>
          <c:val>
            <c:numRef>
              <c:f>Sheet2!$B$12:$P$12</c:f>
              <c:numCache>
                <c:formatCode>0</c:formatCode>
                <c:ptCount val="15"/>
                <c:pt idx="0">
                  <c:v>3428.1070724864376</c:v>
                </c:pt>
                <c:pt idx="1">
                  <c:v>3501.9259946621332</c:v>
                </c:pt>
                <c:pt idx="2">
                  <c:v>3718.4266671108512</c:v>
                </c:pt>
                <c:pt idx="3">
                  <c:v>4060.1876135992138</c:v>
                </c:pt>
                <c:pt idx="4">
                  <c:v>4317.0869923529835</c:v>
                </c:pt>
                <c:pt idx="5">
                  <c:v>4421.9994908592626</c:v>
                </c:pt>
                <c:pt idx="6">
                  <c:v>4734.9224050768926</c:v>
                </c:pt>
                <c:pt idx="7">
                  <c:v>4827.527587392542</c:v>
                </c:pt>
                <c:pt idx="8">
                  <c:v>4790.9386843804905</c:v>
                </c:pt>
                <c:pt idx="9">
                  <c:v>4841.0763012997677</c:v>
                </c:pt>
                <c:pt idx="10">
                  <c:v>4845.6357313447033</c:v>
                </c:pt>
                <c:pt idx="11">
                  <c:v>4814.1835250870054</c:v>
                </c:pt>
                <c:pt idx="12">
                  <c:v>4846.8235883229536</c:v>
                </c:pt>
                <c:pt idx="13">
                  <c:v>5077.8296860490782</c:v>
                </c:pt>
                <c:pt idx="14">
                  <c:v>5315.0894459413139</c:v>
                </c:pt>
              </c:numCache>
            </c:numRef>
          </c:val>
          <c:extLst>
            <c:ext xmlns:c16="http://schemas.microsoft.com/office/drawing/2014/chart" uri="{C3380CC4-5D6E-409C-BE32-E72D297353CC}">
              <c16:uniqueId val="{00000001-98E0-45EE-8933-D5E42E521ECD}"/>
            </c:ext>
          </c:extLst>
        </c:ser>
        <c:ser>
          <c:idx val="2"/>
          <c:order val="2"/>
          <c:tx>
            <c:strRef>
              <c:f>Sheet2!$A$13</c:f>
              <c:strCache>
                <c:ptCount val="1"/>
                <c:pt idx="0">
                  <c:v>Social protection </c:v>
                </c:pt>
              </c:strCache>
            </c:strRef>
          </c:tx>
          <c:spPr>
            <a:solidFill>
              <a:srgbClr val="C00000"/>
            </a:solidFill>
            <a:ln>
              <a:noFill/>
            </a:ln>
            <a:effectLst/>
          </c:spPr>
          <c:invertIfNegative val="0"/>
          <c:cat>
            <c:strRef>
              <c:f>Sheet2!$B$10:$P$10</c:f>
              <c:strCache>
                <c:ptCount val="15"/>
                <c:pt idx="0">
                  <c:v>2005/06</c:v>
                </c:pt>
                <c:pt idx="1">
                  <c:v>2006/07</c:v>
                </c:pt>
                <c:pt idx="2">
                  <c:v>2007/08</c:v>
                </c:pt>
                <c:pt idx="3">
                  <c:v>2008/09</c:v>
                </c:pt>
                <c:pt idx="4">
                  <c:v>2009/10</c:v>
                </c:pt>
                <c:pt idx="5">
                  <c:v>2010/11</c:v>
                </c:pt>
                <c:pt idx="6">
                  <c:v>2011/12</c:v>
                </c:pt>
                <c:pt idx="7">
                  <c:v>2012/13</c:v>
                </c:pt>
                <c:pt idx="8">
                  <c:v>2013/14</c:v>
                </c:pt>
                <c:pt idx="9">
                  <c:v>2014/15</c:v>
                </c:pt>
                <c:pt idx="10">
                  <c:v>2015/16</c:v>
                </c:pt>
                <c:pt idx="11">
                  <c:v>2016/17</c:v>
                </c:pt>
                <c:pt idx="12">
                  <c:v>2017/18</c:v>
                </c:pt>
                <c:pt idx="13">
                  <c:v>2018/19</c:v>
                </c:pt>
                <c:pt idx="14">
                  <c:v>2019/20</c:v>
                </c:pt>
              </c:strCache>
            </c:strRef>
          </c:cat>
          <c:val>
            <c:numRef>
              <c:f>Sheet2!$B$13:$P$13</c:f>
              <c:numCache>
                <c:formatCode>0</c:formatCode>
                <c:ptCount val="15"/>
                <c:pt idx="0">
                  <c:v>2882.5086877495428</c:v>
                </c:pt>
                <c:pt idx="1">
                  <c:v>2920.5077778945688</c:v>
                </c:pt>
                <c:pt idx="2">
                  <c:v>3121.8975706905571</c:v>
                </c:pt>
                <c:pt idx="3">
                  <c:v>3262.2768034396749</c:v>
                </c:pt>
                <c:pt idx="4">
                  <c:v>3412.2744693350483</c:v>
                </c:pt>
                <c:pt idx="5">
                  <c:v>3373.4757645594686</c:v>
                </c:pt>
                <c:pt idx="6">
                  <c:v>3345.3064922821782</c:v>
                </c:pt>
                <c:pt idx="7">
                  <c:v>3406.4319416779517</c:v>
                </c:pt>
                <c:pt idx="8">
                  <c:v>3540.8970211388205</c:v>
                </c:pt>
                <c:pt idx="9">
                  <c:v>3568.5071139829597</c:v>
                </c:pt>
                <c:pt idx="10">
                  <c:v>3678.07979963864</c:v>
                </c:pt>
                <c:pt idx="11">
                  <c:v>3683.665504685946</c:v>
                </c:pt>
                <c:pt idx="12">
                  <c:v>3691.6539746065405</c:v>
                </c:pt>
                <c:pt idx="13">
                  <c:v>3831.1881449772677</c:v>
                </c:pt>
                <c:pt idx="14">
                  <c:v>4053.8433672248834</c:v>
                </c:pt>
              </c:numCache>
            </c:numRef>
          </c:val>
          <c:extLst>
            <c:ext xmlns:c16="http://schemas.microsoft.com/office/drawing/2014/chart" uri="{C3380CC4-5D6E-409C-BE32-E72D297353CC}">
              <c16:uniqueId val="{00000002-98E0-45EE-8933-D5E42E521ECD}"/>
            </c:ext>
          </c:extLst>
        </c:ser>
        <c:dLbls>
          <c:showLegendKey val="0"/>
          <c:showVal val="0"/>
          <c:showCatName val="0"/>
          <c:showSerName val="0"/>
          <c:showPercent val="0"/>
          <c:showBubbleSize val="0"/>
        </c:dLbls>
        <c:gapWidth val="219"/>
        <c:overlap val="-27"/>
        <c:axId val="1387866160"/>
        <c:axId val="1387875728"/>
      </c:barChart>
      <c:catAx>
        <c:axId val="1387866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87875728"/>
        <c:crosses val="autoZero"/>
        <c:auto val="1"/>
        <c:lblAlgn val="ctr"/>
        <c:lblOffset val="100"/>
        <c:noMultiLvlLbl val="0"/>
      </c:catAx>
      <c:valAx>
        <c:axId val="1387875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87866160"/>
        <c:crosses val="autoZero"/>
        <c:crossBetween val="between"/>
      </c:valAx>
      <c:spPr>
        <a:noFill/>
        <a:ln>
          <a:noFill/>
        </a:ln>
        <a:effectLst/>
      </c:spPr>
    </c:plotArea>
    <c:legend>
      <c:legendPos val="b"/>
      <c:layout>
        <c:manualLayout>
          <c:xMode val="edge"/>
          <c:yMode val="edge"/>
          <c:x val="9.3309901416070706E-2"/>
          <c:y val="0.94237326328714832"/>
          <c:w val="0.87786863262114334"/>
          <c:h val="4.550042060175172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'3_8 (3)'!$C$1</c:f>
              <c:strCache>
                <c:ptCount val="1"/>
                <c:pt idx="0">
                  <c:v>2019/20</c:v>
                </c:pt>
              </c:strCache>
            </c:strRef>
          </c:tx>
          <c:spPr>
            <a:solidFill>
              <a:schemeClr val="accent6">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'3_8 (3)'!$B$6:$B$11</c:f>
              <c:strCache>
                <c:ptCount val="6"/>
                <c:pt idx="0">
                  <c:v>Compensation of employees</c:v>
                </c:pt>
                <c:pt idx="1">
                  <c:v>Goods and services</c:v>
                </c:pt>
                <c:pt idx="2">
                  <c:v>Debt-service costs</c:v>
                </c:pt>
                <c:pt idx="3">
                  <c:v>Transfers and subsidies</c:v>
                </c:pt>
                <c:pt idx="4">
                  <c:v>Payments for capital assets</c:v>
                </c:pt>
                <c:pt idx="5">
                  <c:v>Payments for financial assets</c:v>
                </c:pt>
              </c:strCache>
            </c:strRef>
          </c:cat>
          <c:val>
            <c:numRef>
              <c:f>'3_8 (3)'!$C$6:$C$11</c:f>
              <c:numCache>
                <c:formatCode>0.0%</c:formatCode>
                <c:ptCount val="6"/>
                <c:pt idx="0">
                  <c:v>0.10403292151715741</c:v>
                </c:pt>
                <c:pt idx="1">
                  <c:v>4.4852773339420227E-2</c:v>
                </c:pt>
                <c:pt idx="2">
                  <c:v>0.12185966388952293</c:v>
                </c:pt>
                <c:pt idx="3">
                  <c:v>0.68303885623525828</c:v>
                </c:pt>
                <c:pt idx="4">
                  <c:v>8.0681018412843333E-3</c:v>
                </c:pt>
                <c:pt idx="5">
                  <c:v>3.8053169938370233E-2</c:v>
                </c:pt>
              </c:numCache>
            </c:numRef>
          </c:val>
          <c:extLst>
            <c:ext xmlns:c16="http://schemas.microsoft.com/office/drawing/2014/chart" uri="{C3380CC4-5D6E-409C-BE32-E72D297353CC}">
              <c16:uniqueId val="{00000000-43C3-4C62-9A51-EB1524C05E99}"/>
            </c:ext>
          </c:extLst>
        </c:ser>
        <c:ser>
          <c:idx val="1"/>
          <c:order val="1"/>
          <c:tx>
            <c:strRef>
              <c:f>'3_8 (3)'!$D$1</c:f>
              <c:strCache>
                <c:ptCount val="1"/>
                <c:pt idx="0">
                  <c:v>2020/21</c:v>
                </c:pt>
              </c:strCache>
            </c:strRef>
          </c:tx>
          <c:spPr>
            <a:solidFill>
              <a:srgbClr val="C00000"/>
            </a:solidFill>
            <a:ln>
              <a:solidFill>
                <a:srgbClr val="C00000"/>
              </a:solidFill>
            </a:ln>
            <a:effectLst/>
          </c:spPr>
          <c:invertIfNegative val="0"/>
          <c:dLbls>
            <c:dLbl>
              <c:idx val="0"/>
              <c:layout>
                <c:manualLayout>
                  <c:x val="7.6775431861803986E-3"/>
                  <c:y val="-5.79709968516118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C3-4C62-9A51-EB1524C05E99}"/>
                </c:ext>
              </c:extLst>
            </c:dLbl>
            <c:dLbl>
              <c:idx val="1"/>
              <c:layout>
                <c:manualLayout>
                  <c:x val="7.6775431861803752E-3"/>
                  <c:y val="-6.95651962219343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C3-4C62-9A51-EB1524C05E99}"/>
                </c:ext>
              </c:extLst>
            </c:dLbl>
            <c:dLbl>
              <c:idx val="2"/>
              <c:layout>
                <c:manualLayout>
                  <c:x val="2.559181062060047E-3"/>
                  <c:y val="-4.637679748128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C3-4C62-9A51-EB1524C05E99}"/>
                </c:ext>
              </c:extLst>
            </c:dLbl>
            <c:dLbl>
              <c:idx val="3"/>
              <c:layout>
                <c:manualLayout>
                  <c:x val="4.6065259117082438E-2"/>
                  <c:y val="-1.1594199370322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C3-4C62-9A51-EB1524C05E99}"/>
                </c:ext>
              </c:extLst>
            </c:dLbl>
            <c:dLbl>
              <c:idx val="4"/>
              <c:layout>
                <c:manualLayout>
                  <c:x val="3.0710172744721594E-2"/>
                  <c:y val="-8.11593955922567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C3-4C62-9A51-EB1524C05E99}"/>
                </c:ext>
              </c:extLst>
            </c:dLbl>
            <c:dLbl>
              <c:idx val="5"/>
              <c:layout>
                <c:manualLayout>
                  <c:x val="2.8150991682661549E-2"/>
                  <c:y val="-4.25120643578487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3C3-4C62-9A51-EB1524C05E9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'3_8 (3)'!$B$6:$B$11</c:f>
              <c:strCache>
                <c:ptCount val="6"/>
                <c:pt idx="0">
                  <c:v>Compensation of employees</c:v>
                </c:pt>
                <c:pt idx="1">
                  <c:v>Goods and services</c:v>
                </c:pt>
                <c:pt idx="2">
                  <c:v>Debt-service costs</c:v>
                </c:pt>
                <c:pt idx="3">
                  <c:v>Transfers and subsidies</c:v>
                </c:pt>
                <c:pt idx="4">
                  <c:v>Payments for capital assets</c:v>
                </c:pt>
                <c:pt idx="5">
                  <c:v>Payments for financial assets</c:v>
                </c:pt>
              </c:strCache>
            </c:strRef>
          </c:cat>
          <c:val>
            <c:numRef>
              <c:f>'3_8 (3)'!$D$6:$D$11</c:f>
              <c:numCache>
                <c:formatCode>0.0%</c:formatCode>
                <c:ptCount val="6"/>
                <c:pt idx="0">
                  <c:v>0.10626763171335804</c:v>
                </c:pt>
                <c:pt idx="1">
                  <c:v>4.4106038865364211E-2</c:v>
                </c:pt>
                <c:pt idx="2">
                  <c:v>0.1298249031423663</c:v>
                </c:pt>
                <c:pt idx="3">
                  <c:v>0.68852782059282192</c:v>
                </c:pt>
                <c:pt idx="4">
                  <c:v>8.6653748540482019E-3</c:v>
                </c:pt>
                <c:pt idx="5">
                  <c:v>2.4095212101513368E-2</c:v>
                </c:pt>
              </c:numCache>
            </c:numRef>
          </c:val>
          <c:extLst>
            <c:ext xmlns:c16="http://schemas.microsoft.com/office/drawing/2014/chart" uri="{C3380CC4-5D6E-409C-BE32-E72D297353CC}">
              <c16:uniqueId val="{00000007-43C3-4C62-9A51-EB1524C05E99}"/>
            </c:ext>
          </c:extLst>
        </c:ser>
        <c:dLbls>
          <c:showLegendKey val="0"/>
          <c:showVal val="0"/>
          <c:showCatName val="0"/>
          <c:showSerName val="0"/>
          <c:showPercent val="0"/>
          <c:showBubbleSize val="0"/>
        </c:dLbls>
        <c:gapWidth val="219"/>
        <c:overlap val="-27"/>
        <c:axId val="1785845744"/>
        <c:axId val="1785846160"/>
      </c:barChart>
      <c:catAx>
        <c:axId val="178584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85846160"/>
        <c:crosses val="autoZero"/>
        <c:auto val="1"/>
        <c:lblAlgn val="ctr"/>
        <c:lblOffset val="100"/>
        <c:noMultiLvlLbl val="0"/>
      </c:catAx>
      <c:valAx>
        <c:axId val="17858461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85845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accent6">
                    <a:lumMod val="75000"/>
                  </a:schemeClr>
                </a:solidFill>
                <a:latin typeface="Arial" panose="020B0604020202020204" pitchFamily="34" charset="0"/>
                <a:ea typeface="+mn-ea"/>
                <a:cs typeface="Arial" panose="020B0604020202020204" pitchFamily="34" charset="0"/>
              </a:defRPr>
            </a:pPr>
            <a:r>
              <a:rPr lang="en-US" sz="1800" b="1">
                <a:solidFill>
                  <a:schemeClr val="accent6">
                    <a:lumMod val="75000"/>
                  </a:schemeClr>
                </a:solidFill>
              </a:rPr>
              <a:t>Value Added for services subsectors, annual averages for selected periods, in real Rbillions</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accent6">
                  <a:lumMod val="7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1449564587376455E-2"/>
          <c:y val="9.0981183423534326E-2"/>
          <c:w val="0.90285087973140177"/>
          <c:h val="0.48499078055917927"/>
        </c:manualLayout>
      </c:layout>
      <c:barChart>
        <c:barDir val="col"/>
        <c:grouping val="clustered"/>
        <c:varyColors val="0"/>
        <c:ser>
          <c:idx val="0"/>
          <c:order val="0"/>
          <c:tx>
            <c:strRef>
              <c:f>Sheet1!$B$182</c:f>
              <c:strCache>
                <c:ptCount val="1"/>
                <c:pt idx="0">
                  <c:v>1994 to 2003</c:v>
                </c:pt>
              </c:strCache>
            </c:strRef>
          </c:tx>
          <c:spPr>
            <a:solidFill>
              <a:schemeClr val="accent6"/>
            </a:solidFill>
            <a:ln>
              <a:noFill/>
            </a:ln>
            <a:effectLst/>
          </c:spPr>
          <c:invertIfNegative val="0"/>
          <c:cat>
            <c:strRef>
              <c:f>Sheet1!$A$183:$A$190</c:f>
              <c:strCache>
                <c:ptCount val="8"/>
                <c:pt idx="0">
                  <c:v>General government</c:v>
                </c:pt>
                <c:pt idx="1">
                  <c:v>Trade</c:v>
                </c:pt>
                <c:pt idx="2">
                  <c:v>Finance and insurance</c:v>
                </c:pt>
                <c:pt idx="3">
                  <c:v>Transport, storage and communication</c:v>
                </c:pt>
                <c:pt idx="4">
                  <c:v>Community, social and personal services</c:v>
                </c:pt>
                <c:pt idx="5">
                  <c:v>Real estate activities</c:v>
                </c:pt>
                <c:pt idx="6">
                  <c:v>Business services</c:v>
                </c:pt>
                <c:pt idx="7">
                  <c:v>Catering and accommodation services</c:v>
                </c:pt>
              </c:strCache>
            </c:strRef>
          </c:cat>
          <c:val>
            <c:numRef>
              <c:f>Sheet1!$B$183:$B$190</c:f>
              <c:numCache>
                <c:formatCode>0</c:formatCode>
                <c:ptCount val="8"/>
                <c:pt idx="0">
                  <c:v>322.51181731000008</c:v>
                </c:pt>
                <c:pt idx="1">
                  <c:v>252.56255887300003</c:v>
                </c:pt>
                <c:pt idx="2">
                  <c:v>117.35291159490001</c:v>
                </c:pt>
                <c:pt idx="3">
                  <c:v>156.57457814599999</c:v>
                </c:pt>
                <c:pt idx="4">
                  <c:v>116.952251131</c:v>
                </c:pt>
                <c:pt idx="5">
                  <c:v>148.82110000999995</c:v>
                </c:pt>
                <c:pt idx="6">
                  <c:v>78.96750872139998</c:v>
                </c:pt>
                <c:pt idx="7">
                  <c:v>18.429175885000003</c:v>
                </c:pt>
              </c:numCache>
            </c:numRef>
          </c:val>
          <c:extLst>
            <c:ext xmlns:c16="http://schemas.microsoft.com/office/drawing/2014/chart" uri="{C3380CC4-5D6E-409C-BE32-E72D297353CC}">
              <c16:uniqueId val="{00000000-56AA-4AFA-8EA4-18A06B484E30}"/>
            </c:ext>
          </c:extLst>
        </c:ser>
        <c:ser>
          <c:idx val="1"/>
          <c:order val="1"/>
          <c:tx>
            <c:strRef>
              <c:f>Sheet1!$C$182</c:f>
              <c:strCache>
                <c:ptCount val="1"/>
                <c:pt idx="0">
                  <c:v>2004 to 2008</c:v>
                </c:pt>
              </c:strCache>
            </c:strRef>
          </c:tx>
          <c:spPr>
            <a:solidFill>
              <a:schemeClr val="accent5"/>
            </a:solidFill>
            <a:ln>
              <a:noFill/>
            </a:ln>
            <a:effectLst/>
          </c:spPr>
          <c:invertIfNegative val="0"/>
          <c:cat>
            <c:strRef>
              <c:f>Sheet1!$A$183:$A$190</c:f>
              <c:strCache>
                <c:ptCount val="8"/>
                <c:pt idx="0">
                  <c:v>General government</c:v>
                </c:pt>
                <c:pt idx="1">
                  <c:v>Trade</c:v>
                </c:pt>
                <c:pt idx="2">
                  <c:v>Finance and insurance</c:v>
                </c:pt>
                <c:pt idx="3">
                  <c:v>Transport, storage and communication</c:v>
                </c:pt>
                <c:pt idx="4">
                  <c:v>Community, social and personal services</c:v>
                </c:pt>
                <c:pt idx="5">
                  <c:v>Real estate activities</c:v>
                </c:pt>
                <c:pt idx="6">
                  <c:v>Business services</c:v>
                </c:pt>
                <c:pt idx="7">
                  <c:v>Catering and accommodation services</c:v>
                </c:pt>
              </c:strCache>
            </c:strRef>
          </c:cat>
          <c:val>
            <c:numRef>
              <c:f>Sheet1!$C$183:$C$190</c:f>
              <c:numCache>
                <c:formatCode>0</c:formatCode>
                <c:ptCount val="8"/>
                <c:pt idx="0">
                  <c:v>347.06659897999998</c:v>
                </c:pt>
                <c:pt idx="1">
                  <c:v>310.023098318</c:v>
                </c:pt>
                <c:pt idx="2">
                  <c:v>190.03940447599999</c:v>
                </c:pt>
                <c:pt idx="3">
                  <c:v>205.963353498</c:v>
                </c:pt>
                <c:pt idx="4">
                  <c:v>136.73056465999997</c:v>
                </c:pt>
                <c:pt idx="5">
                  <c:v>143.20952173999999</c:v>
                </c:pt>
                <c:pt idx="6">
                  <c:v>117.78696466060001</c:v>
                </c:pt>
                <c:pt idx="7">
                  <c:v>20.894774819999999</c:v>
                </c:pt>
              </c:numCache>
            </c:numRef>
          </c:val>
          <c:extLst>
            <c:ext xmlns:c16="http://schemas.microsoft.com/office/drawing/2014/chart" uri="{C3380CC4-5D6E-409C-BE32-E72D297353CC}">
              <c16:uniqueId val="{00000001-56AA-4AFA-8EA4-18A06B484E30}"/>
            </c:ext>
          </c:extLst>
        </c:ser>
        <c:ser>
          <c:idx val="2"/>
          <c:order val="2"/>
          <c:tx>
            <c:strRef>
              <c:f>Sheet1!$D$182</c:f>
              <c:strCache>
                <c:ptCount val="1"/>
                <c:pt idx="0">
                  <c:v>2009-2015</c:v>
                </c:pt>
              </c:strCache>
            </c:strRef>
          </c:tx>
          <c:spPr>
            <a:solidFill>
              <a:schemeClr val="accent4"/>
            </a:solidFill>
            <a:ln>
              <a:noFill/>
            </a:ln>
            <a:effectLst/>
          </c:spPr>
          <c:invertIfNegative val="0"/>
          <c:cat>
            <c:strRef>
              <c:f>Sheet1!$A$183:$A$190</c:f>
              <c:strCache>
                <c:ptCount val="8"/>
                <c:pt idx="0">
                  <c:v>General government</c:v>
                </c:pt>
                <c:pt idx="1">
                  <c:v>Trade</c:v>
                </c:pt>
                <c:pt idx="2">
                  <c:v>Finance and insurance</c:v>
                </c:pt>
                <c:pt idx="3">
                  <c:v>Transport, storage and communication</c:v>
                </c:pt>
                <c:pt idx="4">
                  <c:v>Community, social and personal services</c:v>
                </c:pt>
                <c:pt idx="5">
                  <c:v>Real estate activities</c:v>
                </c:pt>
                <c:pt idx="6">
                  <c:v>Business services</c:v>
                </c:pt>
                <c:pt idx="7">
                  <c:v>Catering and accommodation services</c:v>
                </c:pt>
              </c:strCache>
            </c:strRef>
          </c:cat>
          <c:val>
            <c:numRef>
              <c:f>Sheet1!$D$183:$D$190</c:f>
              <c:numCache>
                <c:formatCode>0</c:formatCode>
                <c:ptCount val="8"/>
                <c:pt idx="0">
                  <c:v>434.6107980428572</c:v>
                </c:pt>
                <c:pt idx="1">
                  <c:v>370.43506790142845</c:v>
                </c:pt>
                <c:pt idx="2">
                  <c:v>258.08930837714286</c:v>
                </c:pt>
                <c:pt idx="3">
                  <c:v>243.90477197428569</c:v>
                </c:pt>
                <c:pt idx="4">
                  <c:v>155.7090374</c:v>
                </c:pt>
                <c:pt idx="5">
                  <c:v>159.80768508571427</c:v>
                </c:pt>
                <c:pt idx="6">
                  <c:v>142.43292151728571</c:v>
                </c:pt>
                <c:pt idx="7">
                  <c:v>23.742415114285713</c:v>
                </c:pt>
              </c:numCache>
            </c:numRef>
          </c:val>
          <c:extLst>
            <c:ext xmlns:c16="http://schemas.microsoft.com/office/drawing/2014/chart" uri="{C3380CC4-5D6E-409C-BE32-E72D297353CC}">
              <c16:uniqueId val="{00000002-56AA-4AFA-8EA4-18A06B484E30}"/>
            </c:ext>
          </c:extLst>
        </c:ser>
        <c:ser>
          <c:idx val="3"/>
          <c:order val="3"/>
          <c:tx>
            <c:strRef>
              <c:f>Sheet1!$E$182</c:f>
              <c:strCache>
                <c:ptCount val="1"/>
                <c:pt idx="0">
                  <c:v>2016-2018</c:v>
                </c:pt>
              </c:strCache>
            </c:strRef>
          </c:tx>
          <c:spPr>
            <a:solidFill>
              <a:schemeClr val="accent6">
                <a:lumMod val="60000"/>
              </a:schemeClr>
            </a:solidFill>
            <a:ln>
              <a:noFill/>
            </a:ln>
            <a:effectLst/>
          </c:spPr>
          <c:invertIfNegative val="0"/>
          <c:cat>
            <c:strRef>
              <c:f>Sheet1!$A$183:$A$190</c:f>
              <c:strCache>
                <c:ptCount val="8"/>
                <c:pt idx="0">
                  <c:v>General government</c:v>
                </c:pt>
                <c:pt idx="1">
                  <c:v>Trade</c:v>
                </c:pt>
                <c:pt idx="2">
                  <c:v>Finance and insurance</c:v>
                </c:pt>
                <c:pt idx="3">
                  <c:v>Transport, storage and communication</c:v>
                </c:pt>
                <c:pt idx="4">
                  <c:v>Community, social and personal services</c:v>
                </c:pt>
                <c:pt idx="5">
                  <c:v>Real estate activities</c:v>
                </c:pt>
                <c:pt idx="6">
                  <c:v>Business services</c:v>
                </c:pt>
                <c:pt idx="7">
                  <c:v>Catering and accommodation services</c:v>
                </c:pt>
              </c:strCache>
            </c:strRef>
          </c:cat>
          <c:val>
            <c:numRef>
              <c:f>Sheet1!$E$183:$E$190</c:f>
              <c:numCache>
                <c:formatCode>0</c:formatCode>
                <c:ptCount val="8"/>
                <c:pt idx="0">
                  <c:v>474.11585236666673</c:v>
                </c:pt>
                <c:pt idx="1">
                  <c:v>407.66987781999995</c:v>
                </c:pt>
                <c:pt idx="2">
                  <c:v>303.34222950666668</c:v>
                </c:pt>
                <c:pt idx="3">
                  <c:v>269.1828792666667</c:v>
                </c:pt>
                <c:pt idx="4">
                  <c:v>168.67445969999997</c:v>
                </c:pt>
                <c:pt idx="5">
                  <c:v>167.80501083333331</c:v>
                </c:pt>
                <c:pt idx="6">
                  <c:v>157.40009656133336</c:v>
                </c:pt>
                <c:pt idx="7">
                  <c:v>22.763069663333336</c:v>
                </c:pt>
              </c:numCache>
            </c:numRef>
          </c:val>
          <c:extLst>
            <c:ext xmlns:c16="http://schemas.microsoft.com/office/drawing/2014/chart" uri="{C3380CC4-5D6E-409C-BE32-E72D297353CC}">
              <c16:uniqueId val="{00000003-56AA-4AFA-8EA4-18A06B484E30}"/>
            </c:ext>
          </c:extLst>
        </c:ser>
        <c:dLbls>
          <c:showLegendKey val="0"/>
          <c:showVal val="0"/>
          <c:showCatName val="0"/>
          <c:showSerName val="0"/>
          <c:showPercent val="0"/>
          <c:showBubbleSize val="0"/>
        </c:dLbls>
        <c:gapWidth val="150"/>
        <c:axId val="1658483040"/>
        <c:axId val="1658483456"/>
      </c:barChart>
      <c:catAx>
        <c:axId val="1658483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58483456"/>
        <c:crosses val="autoZero"/>
        <c:auto val="1"/>
        <c:lblAlgn val="ctr"/>
        <c:lblOffset val="100"/>
        <c:noMultiLvlLbl val="0"/>
      </c:catAx>
      <c:valAx>
        <c:axId val="1658483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58483040"/>
        <c:crosses val="autoZero"/>
        <c:crossBetween val="between"/>
      </c:valAx>
      <c:spPr>
        <a:noFill/>
        <a:ln>
          <a:noFill/>
        </a:ln>
        <a:effectLst/>
      </c:spPr>
    </c:plotArea>
    <c:legend>
      <c:legendPos val="b"/>
      <c:layout>
        <c:manualLayout>
          <c:xMode val="edge"/>
          <c:yMode val="edge"/>
          <c:x val="0.12472819371610955"/>
          <c:y val="0.95099868323959091"/>
          <c:w val="0.78051537921506953"/>
          <c:h val="3.736937342903888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accent6">
                    <a:lumMod val="75000"/>
                  </a:schemeClr>
                </a:solidFill>
                <a:latin typeface="Arial" panose="020B0604020202020204" pitchFamily="34" charset="0"/>
                <a:ea typeface="+mn-ea"/>
                <a:cs typeface="Arial" panose="020B0604020202020204" pitchFamily="34" charset="0"/>
              </a:defRPr>
            </a:pPr>
            <a:r>
              <a:rPr lang="en-US" sz="1800" b="1">
                <a:solidFill>
                  <a:schemeClr val="accent6">
                    <a:lumMod val="75000"/>
                  </a:schemeClr>
                </a:solidFill>
              </a:rPr>
              <a:t>Employment for services subsectors, annual averages for selected periods, in millions</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accent6">
                  <a:lumMod val="7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7506999125109355E-2"/>
          <c:y val="0.11600288435259866"/>
          <c:w val="0.89721522309711277"/>
          <c:h val="0.43619502949239958"/>
        </c:manualLayout>
      </c:layout>
      <c:barChart>
        <c:barDir val="col"/>
        <c:grouping val="clustered"/>
        <c:varyColors val="0"/>
        <c:ser>
          <c:idx val="0"/>
          <c:order val="0"/>
          <c:tx>
            <c:strRef>
              <c:f>Sheet1!$B$220</c:f>
              <c:strCache>
                <c:ptCount val="1"/>
                <c:pt idx="0">
                  <c:v>1994 to 2003</c:v>
                </c:pt>
              </c:strCache>
            </c:strRef>
          </c:tx>
          <c:spPr>
            <a:solidFill>
              <a:schemeClr val="accent6"/>
            </a:solidFill>
            <a:ln>
              <a:noFill/>
            </a:ln>
            <a:effectLst/>
          </c:spPr>
          <c:invertIfNegative val="0"/>
          <c:cat>
            <c:strRef>
              <c:f>Sheet1!$A$221:$A$228</c:f>
              <c:strCache>
                <c:ptCount val="8"/>
                <c:pt idx="0">
                  <c:v>Trade</c:v>
                </c:pt>
                <c:pt idx="1">
                  <c:v>Community, social and personal services</c:v>
                </c:pt>
                <c:pt idx="2">
                  <c:v>Business services</c:v>
                </c:pt>
                <c:pt idx="3">
                  <c:v>General government</c:v>
                </c:pt>
                <c:pt idx="4">
                  <c:v>Transport, storage and communication</c:v>
                </c:pt>
                <c:pt idx="5">
                  <c:v>Finance and insurance</c:v>
                </c:pt>
                <c:pt idx="6">
                  <c:v>Catering and accommodation services</c:v>
                </c:pt>
                <c:pt idx="7">
                  <c:v>Real estate</c:v>
                </c:pt>
              </c:strCache>
            </c:strRef>
          </c:cat>
          <c:val>
            <c:numRef>
              <c:f>Sheet1!$B$221:$B$228</c:f>
              <c:numCache>
                <c:formatCode>0.0</c:formatCode>
                <c:ptCount val="8"/>
                <c:pt idx="0">
                  <c:v>1.6412737758000002</c:v>
                </c:pt>
                <c:pt idx="1">
                  <c:v>1.9637597565999996</c:v>
                </c:pt>
                <c:pt idx="2">
                  <c:v>1.038788065366</c:v>
                </c:pt>
                <c:pt idx="3">
                  <c:v>1.4199244125999999</c:v>
                </c:pt>
                <c:pt idx="4">
                  <c:v>0.37282487215999999</c:v>
                </c:pt>
                <c:pt idx="5">
                  <c:v>0.35258866331399996</c:v>
                </c:pt>
                <c:pt idx="6">
                  <c:v>0.32140204100999997</c:v>
                </c:pt>
                <c:pt idx="7">
                  <c:v>0.17176610007999998</c:v>
                </c:pt>
              </c:numCache>
            </c:numRef>
          </c:val>
          <c:extLst>
            <c:ext xmlns:c16="http://schemas.microsoft.com/office/drawing/2014/chart" uri="{C3380CC4-5D6E-409C-BE32-E72D297353CC}">
              <c16:uniqueId val="{00000000-D754-4454-8CD3-B7B5D77866FB}"/>
            </c:ext>
          </c:extLst>
        </c:ser>
        <c:ser>
          <c:idx val="1"/>
          <c:order val="1"/>
          <c:tx>
            <c:strRef>
              <c:f>Sheet1!$C$220</c:f>
              <c:strCache>
                <c:ptCount val="1"/>
                <c:pt idx="0">
                  <c:v>2004 to 2008</c:v>
                </c:pt>
              </c:strCache>
            </c:strRef>
          </c:tx>
          <c:spPr>
            <a:solidFill>
              <a:schemeClr val="accent5"/>
            </a:solidFill>
            <a:ln>
              <a:noFill/>
            </a:ln>
            <a:effectLst/>
          </c:spPr>
          <c:invertIfNegative val="0"/>
          <c:cat>
            <c:strRef>
              <c:f>Sheet1!$A$221:$A$228</c:f>
              <c:strCache>
                <c:ptCount val="8"/>
                <c:pt idx="0">
                  <c:v>Trade</c:v>
                </c:pt>
                <c:pt idx="1">
                  <c:v>Community, social and personal services</c:v>
                </c:pt>
                <c:pt idx="2">
                  <c:v>Business services</c:v>
                </c:pt>
                <c:pt idx="3">
                  <c:v>General government</c:v>
                </c:pt>
                <c:pt idx="4">
                  <c:v>Transport, storage and communication</c:v>
                </c:pt>
                <c:pt idx="5">
                  <c:v>Finance and insurance</c:v>
                </c:pt>
                <c:pt idx="6">
                  <c:v>Catering and accommodation services</c:v>
                </c:pt>
                <c:pt idx="7">
                  <c:v>Real estate</c:v>
                </c:pt>
              </c:strCache>
            </c:strRef>
          </c:cat>
          <c:val>
            <c:numRef>
              <c:f>Sheet1!$C$221:$C$228</c:f>
              <c:numCache>
                <c:formatCode>0.0</c:formatCode>
                <c:ptCount val="8"/>
                <c:pt idx="0">
                  <c:v>2.3297159580600004</c:v>
                </c:pt>
                <c:pt idx="1">
                  <c:v>2.199398908</c:v>
                </c:pt>
                <c:pt idx="2">
                  <c:v>1.6197002890779999</c:v>
                </c:pt>
                <c:pt idx="3">
                  <c:v>1.5770292500000003</c:v>
                </c:pt>
                <c:pt idx="4">
                  <c:v>0.50274758897999994</c:v>
                </c:pt>
                <c:pt idx="5">
                  <c:v>0.35965122242999997</c:v>
                </c:pt>
                <c:pt idx="6">
                  <c:v>0.33666146147999998</c:v>
                </c:pt>
                <c:pt idx="7">
                  <c:v>0.13226103646000001</c:v>
                </c:pt>
              </c:numCache>
            </c:numRef>
          </c:val>
          <c:extLst>
            <c:ext xmlns:c16="http://schemas.microsoft.com/office/drawing/2014/chart" uri="{C3380CC4-5D6E-409C-BE32-E72D297353CC}">
              <c16:uniqueId val="{00000001-D754-4454-8CD3-B7B5D77866FB}"/>
            </c:ext>
          </c:extLst>
        </c:ser>
        <c:ser>
          <c:idx val="2"/>
          <c:order val="2"/>
          <c:tx>
            <c:strRef>
              <c:f>Sheet1!$D$220</c:f>
              <c:strCache>
                <c:ptCount val="1"/>
                <c:pt idx="0">
                  <c:v>2009-2015</c:v>
                </c:pt>
              </c:strCache>
            </c:strRef>
          </c:tx>
          <c:spPr>
            <a:solidFill>
              <a:schemeClr val="accent4"/>
            </a:solidFill>
            <a:ln>
              <a:noFill/>
            </a:ln>
            <a:effectLst/>
          </c:spPr>
          <c:invertIfNegative val="0"/>
          <c:cat>
            <c:strRef>
              <c:f>Sheet1!$A$221:$A$228</c:f>
              <c:strCache>
                <c:ptCount val="8"/>
                <c:pt idx="0">
                  <c:v>Trade</c:v>
                </c:pt>
                <c:pt idx="1">
                  <c:v>Community, social and personal services</c:v>
                </c:pt>
                <c:pt idx="2">
                  <c:v>Business services</c:v>
                </c:pt>
                <c:pt idx="3">
                  <c:v>General government</c:v>
                </c:pt>
                <c:pt idx="4">
                  <c:v>Transport, storage and communication</c:v>
                </c:pt>
                <c:pt idx="5">
                  <c:v>Finance and insurance</c:v>
                </c:pt>
                <c:pt idx="6">
                  <c:v>Catering and accommodation services</c:v>
                </c:pt>
                <c:pt idx="7">
                  <c:v>Real estate</c:v>
                </c:pt>
              </c:strCache>
            </c:strRef>
          </c:cat>
          <c:val>
            <c:numRef>
              <c:f>Sheet1!$D$221:$D$228</c:f>
              <c:numCache>
                <c:formatCode>0.0</c:formatCode>
                <c:ptCount val="8"/>
                <c:pt idx="0">
                  <c:v>2.7637462393428573</c:v>
                </c:pt>
                <c:pt idx="1">
                  <c:v>2.5289532665714285</c:v>
                </c:pt>
                <c:pt idx="2">
                  <c:v>1.8484812671771427</c:v>
                </c:pt>
                <c:pt idx="3">
                  <c:v>1.9062215714285711</c:v>
                </c:pt>
                <c:pt idx="4">
                  <c:v>0.64368716372857138</c:v>
                </c:pt>
                <c:pt idx="5">
                  <c:v>0.45486357278571432</c:v>
                </c:pt>
                <c:pt idx="6">
                  <c:v>0.38108754297142861</c:v>
                </c:pt>
                <c:pt idx="7">
                  <c:v>0.13887953188571428</c:v>
                </c:pt>
              </c:numCache>
            </c:numRef>
          </c:val>
          <c:extLst>
            <c:ext xmlns:c16="http://schemas.microsoft.com/office/drawing/2014/chart" uri="{C3380CC4-5D6E-409C-BE32-E72D297353CC}">
              <c16:uniqueId val="{00000002-D754-4454-8CD3-B7B5D77866FB}"/>
            </c:ext>
          </c:extLst>
        </c:ser>
        <c:ser>
          <c:idx val="3"/>
          <c:order val="3"/>
          <c:tx>
            <c:strRef>
              <c:f>Sheet1!$E$220</c:f>
              <c:strCache>
                <c:ptCount val="1"/>
                <c:pt idx="0">
                  <c:v>2016-2018</c:v>
                </c:pt>
              </c:strCache>
            </c:strRef>
          </c:tx>
          <c:spPr>
            <a:solidFill>
              <a:schemeClr val="accent6">
                <a:lumMod val="60000"/>
              </a:schemeClr>
            </a:solidFill>
            <a:ln>
              <a:noFill/>
            </a:ln>
            <a:effectLst/>
          </c:spPr>
          <c:invertIfNegative val="0"/>
          <c:cat>
            <c:strRef>
              <c:f>Sheet1!$A$221:$A$228</c:f>
              <c:strCache>
                <c:ptCount val="8"/>
                <c:pt idx="0">
                  <c:v>Trade</c:v>
                </c:pt>
                <c:pt idx="1">
                  <c:v>Community, social and personal services</c:v>
                </c:pt>
                <c:pt idx="2">
                  <c:v>Business services</c:v>
                </c:pt>
                <c:pt idx="3">
                  <c:v>General government</c:v>
                </c:pt>
                <c:pt idx="4">
                  <c:v>Transport, storage and communication</c:v>
                </c:pt>
                <c:pt idx="5">
                  <c:v>Finance and insurance</c:v>
                </c:pt>
                <c:pt idx="6">
                  <c:v>Catering and accommodation services</c:v>
                </c:pt>
                <c:pt idx="7">
                  <c:v>Real estate</c:v>
                </c:pt>
              </c:strCache>
            </c:strRef>
          </c:cat>
          <c:val>
            <c:numRef>
              <c:f>Sheet1!$E$221:$E$228</c:f>
              <c:numCache>
                <c:formatCode>0.0</c:formatCode>
                <c:ptCount val="8"/>
                <c:pt idx="0">
                  <c:v>3.0559599127666668</c:v>
                </c:pt>
                <c:pt idx="1">
                  <c:v>2.7682023643333333</c:v>
                </c:pt>
                <c:pt idx="2">
                  <c:v>2.0294326327899999</c:v>
                </c:pt>
                <c:pt idx="3">
                  <c:v>1.9637762500000002</c:v>
                </c:pt>
                <c:pt idx="4">
                  <c:v>0.70512370209999997</c:v>
                </c:pt>
                <c:pt idx="5">
                  <c:v>0.54528491354666675</c:v>
                </c:pt>
                <c:pt idx="6">
                  <c:v>0.46567773043333333</c:v>
                </c:pt>
                <c:pt idx="7">
                  <c:v>0.1700414187</c:v>
                </c:pt>
              </c:numCache>
            </c:numRef>
          </c:val>
          <c:extLst>
            <c:ext xmlns:c16="http://schemas.microsoft.com/office/drawing/2014/chart" uri="{C3380CC4-5D6E-409C-BE32-E72D297353CC}">
              <c16:uniqueId val="{00000003-D754-4454-8CD3-B7B5D77866FB}"/>
            </c:ext>
          </c:extLst>
        </c:ser>
        <c:dLbls>
          <c:showLegendKey val="0"/>
          <c:showVal val="0"/>
          <c:showCatName val="0"/>
          <c:showSerName val="0"/>
          <c:showPercent val="0"/>
          <c:showBubbleSize val="0"/>
        </c:dLbls>
        <c:gapWidth val="219"/>
        <c:overlap val="-27"/>
        <c:axId val="1814225200"/>
        <c:axId val="1814225616"/>
      </c:barChart>
      <c:catAx>
        <c:axId val="181422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14225616"/>
        <c:crosses val="autoZero"/>
        <c:auto val="1"/>
        <c:lblAlgn val="ctr"/>
        <c:lblOffset val="100"/>
        <c:noMultiLvlLbl val="0"/>
      </c:catAx>
      <c:valAx>
        <c:axId val="18142256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14225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accent6">
                    <a:lumMod val="75000"/>
                  </a:schemeClr>
                </a:solidFill>
                <a:latin typeface="Arial" panose="020B0604020202020204" pitchFamily="34" charset="0"/>
                <a:ea typeface="+mn-ea"/>
                <a:cs typeface="Arial" panose="020B0604020202020204" pitchFamily="34" charset="0"/>
              </a:defRPr>
            </a:pPr>
            <a:r>
              <a:rPr lang="en-US" sz="1800" b="1">
                <a:solidFill>
                  <a:schemeClr val="accent6">
                    <a:lumMod val="75000"/>
                  </a:schemeClr>
                </a:solidFill>
              </a:rPr>
              <a:t>Fixed investment (GFCF) for services subsectors, annual averages for selected periods, in real Rbillions</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accent6">
                  <a:lumMod val="7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7.0752795923366932E-2"/>
          <c:y val="0.10829952002034413"/>
          <c:w val="0.91813633929966942"/>
          <c:h val="0.417244592774073"/>
        </c:manualLayout>
      </c:layout>
      <c:barChart>
        <c:barDir val="col"/>
        <c:grouping val="clustered"/>
        <c:varyColors val="0"/>
        <c:ser>
          <c:idx val="0"/>
          <c:order val="0"/>
          <c:tx>
            <c:strRef>
              <c:f>Sheet1!$B$174</c:f>
              <c:strCache>
                <c:ptCount val="1"/>
                <c:pt idx="0">
                  <c:v>1994 to 2003</c:v>
                </c:pt>
              </c:strCache>
            </c:strRef>
          </c:tx>
          <c:spPr>
            <a:solidFill>
              <a:schemeClr val="accent1"/>
            </a:solidFill>
            <a:ln>
              <a:noFill/>
            </a:ln>
            <a:effectLst/>
          </c:spPr>
          <c:invertIfNegative val="0"/>
          <c:cat>
            <c:strRef>
              <c:f>Sheet1!$A$175:$A$182</c:f>
              <c:strCache>
                <c:ptCount val="8"/>
                <c:pt idx="0">
                  <c:v>Transport , storage &amp; communications</c:v>
                </c:pt>
                <c:pt idx="1">
                  <c:v>General government [QSIC 91]</c:v>
                </c:pt>
                <c:pt idx="2">
                  <c:v>Real estate activities</c:v>
                </c:pt>
                <c:pt idx="3">
                  <c:v>Trade</c:v>
                </c:pt>
                <c:pt idx="4">
                  <c:v>Finance and insurance</c:v>
                </c:pt>
                <c:pt idx="5">
                  <c:v>Business services</c:v>
                </c:pt>
                <c:pt idx="6">
                  <c:v>Community, social and personal services</c:v>
                </c:pt>
                <c:pt idx="7">
                  <c:v>Catering and accommodation services</c:v>
                </c:pt>
              </c:strCache>
            </c:strRef>
          </c:cat>
          <c:val>
            <c:numRef>
              <c:f>Sheet1!$B$175:$B$182</c:f>
              <c:numCache>
                <c:formatCode>0.0</c:formatCode>
                <c:ptCount val="8"/>
                <c:pt idx="0">
                  <c:v>29.954999999569999</c:v>
                </c:pt>
                <c:pt idx="1">
                  <c:v>40.544127799999998</c:v>
                </c:pt>
                <c:pt idx="2">
                  <c:v>32.483787367999994</c:v>
                </c:pt>
                <c:pt idx="3">
                  <c:v>13.4229598361</c:v>
                </c:pt>
                <c:pt idx="4">
                  <c:v>16.936046511760004</c:v>
                </c:pt>
                <c:pt idx="5">
                  <c:v>14.929766119089999</c:v>
                </c:pt>
                <c:pt idx="6">
                  <c:v>3.6277722001999999</c:v>
                </c:pt>
                <c:pt idx="7">
                  <c:v>2.5700401635999999</c:v>
                </c:pt>
              </c:numCache>
            </c:numRef>
          </c:val>
          <c:extLst>
            <c:ext xmlns:c16="http://schemas.microsoft.com/office/drawing/2014/chart" uri="{C3380CC4-5D6E-409C-BE32-E72D297353CC}">
              <c16:uniqueId val="{00000000-C881-481E-B6FD-DE31F46456C3}"/>
            </c:ext>
          </c:extLst>
        </c:ser>
        <c:ser>
          <c:idx val="1"/>
          <c:order val="1"/>
          <c:tx>
            <c:strRef>
              <c:f>Sheet1!$C$174</c:f>
              <c:strCache>
                <c:ptCount val="1"/>
                <c:pt idx="0">
                  <c:v>2004 to 2008</c:v>
                </c:pt>
              </c:strCache>
            </c:strRef>
          </c:tx>
          <c:spPr>
            <a:solidFill>
              <a:schemeClr val="accent2"/>
            </a:solidFill>
            <a:ln>
              <a:noFill/>
            </a:ln>
            <a:effectLst/>
          </c:spPr>
          <c:invertIfNegative val="0"/>
          <c:cat>
            <c:strRef>
              <c:f>Sheet1!$A$175:$A$182</c:f>
              <c:strCache>
                <c:ptCount val="8"/>
                <c:pt idx="0">
                  <c:v>Transport , storage &amp; communications</c:v>
                </c:pt>
                <c:pt idx="1">
                  <c:v>General government [QSIC 91]</c:v>
                </c:pt>
                <c:pt idx="2">
                  <c:v>Real estate activities</c:v>
                </c:pt>
                <c:pt idx="3">
                  <c:v>Trade</c:v>
                </c:pt>
                <c:pt idx="4">
                  <c:v>Finance and insurance</c:v>
                </c:pt>
                <c:pt idx="5">
                  <c:v>Business services</c:v>
                </c:pt>
                <c:pt idx="6">
                  <c:v>Community, social and personal services</c:v>
                </c:pt>
                <c:pt idx="7">
                  <c:v>Catering and accommodation services</c:v>
                </c:pt>
              </c:strCache>
            </c:strRef>
          </c:cat>
          <c:val>
            <c:numRef>
              <c:f>Sheet1!$C$175:$C$182</c:f>
              <c:numCache>
                <c:formatCode>0.0</c:formatCode>
                <c:ptCount val="8"/>
                <c:pt idx="0">
                  <c:v>61.871000000599999</c:v>
                </c:pt>
                <c:pt idx="1">
                  <c:v>71.519963880000006</c:v>
                </c:pt>
                <c:pt idx="2">
                  <c:v>59.081385499999996</c:v>
                </c:pt>
                <c:pt idx="3">
                  <c:v>27.3437924714</c:v>
                </c:pt>
                <c:pt idx="4">
                  <c:v>33.1706532018</c:v>
                </c:pt>
                <c:pt idx="5">
                  <c:v>22.523361302160001</c:v>
                </c:pt>
                <c:pt idx="6">
                  <c:v>8.5354361193999999</c:v>
                </c:pt>
                <c:pt idx="7">
                  <c:v>3.8768075291999997</c:v>
                </c:pt>
              </c:numCache>
            </c:numRef>
          </c:val>
          <c:extLst>
            <c:ext xmlns:c16="http://schemas.microsoft.com/office/drawing/2014/chart" uri="{C3380CC4-5D6E-409C-BE32-E72D297353CC}">
              <c16:uniqueId val="{00000001-C881-481E-B6FD-DE31F46456C3}"/>
            </c:ext>
          </c:extLst>
        </c:ser>
        <c:ser>
          <c:idx val="2"/>
          <c:order val="2"/>
          <c:tx>
            <c:strRef>
              <c:f>Sheet1!$D$174</c:f>
              <c:strCache>
                <c:ptCount val="1"/>
                <c:pt idx="0">
                  <c:v>2009-2015</c:v>
                </c:pt>
              </c:strCache>
            </c:strRef>
          </c:tx>
          <c:spPr>
            <a:solidFill>
              <a:schemeClr val="accent3"/>
            </a:solidFill>
            <a:ln>
              <a:noFill/>
            </a:ln>
            <a:effectLst/>
          </c:spPr>
          <c:invertIfNegative val="0"/>
          <c:cat>
            <c:strRef>
              <c:f>Sheet1!$A$175:$A$182</c:f>
              <c:strCache>
                <c:ptCount val="8"/>
                <c:pt idx="0">
                  <c:v>Transport , storage &amp; communications</c:v>
                </c:pt>
                <c:pt idx="1">
                  <c:v>General government [QSIC 91]</c:v>
                </c:pt>
                <c:pt idx="2">
                  <c:v>Real estate activities</c:v>
                </c:pt>
                <c:pt idx="3">
                  <c:v>Trade</c:v>
                </c:pt>
                <c:pt idx="4">
                  <c:v>Finance and insurance</c:v>
                </c:pt>
                <c:pt idx="5">
                  <c:v>Business services</c:v>
                </c:pt>
                <c:pt idx="6">
                  <c:v>Community, social and personal services</c:v>
                </c:pt>
                <c:pt idx="7">
                  <c:v>Catering and accommodation services</c:v>
                </c:pt>
              </c:strCache>
            </c:strRef>
          </c:cat>
          <c:val>
            <c:numRef>
              <c:f>Sheet1!$D$175:$D$182</c:f>
              <c:numCache>
                <c:formatCode>0.0</c:formatCode>
                <c:ptCount val="8"/>
                <c:pt idx="0">
                  <c:v>99.220857147714284</c:v>
                </c:pt>
                <c:pt idx="1">
                  <c:v>87.788841850000011</c:v>
                </c:pt>
                <c:pt idx="2">
                  <c:v>46.445944005714281</c:v>
                </c:pt>
                <c:pt idx="3">
                  <c:v>32.314625258571432</c:v>
                </c:pt>
                <c:pt idx="4">
                  <c:v>33.200328538285717</c:v>
                </c:pt>
                <c:pt idx="5">
                  <c:v>25.434584601814286</c:v>
                </c:pt>
                <c:pt idx="6">
                  <c:v>10.103443864285714</c:v>
                </c:pt>
                <c:pt idx="7">
                  <c:v>4.3496604561428569</c:v>
                </c:pt>
              </c:numCache>
            </c:numRef>
          </c:val>
          <c:extLst>
            <c:ext xmlns:c16="http://schemas.microsoft.com/office/drawing/2014/chart" uri="{C3380CC4-5D6E-409C-BE32-E72D297353CC}">
              <c16:uniqueId val="{00000002-C881-481E-B6FD-DE31F46456C3}"/>
            </c:ext>
          </c:extLst>
        </c:ser>
        <c:ser>
          <c:idx val="3"/>
          <c:order val="3"/>
          <c:tx>
            <c:strRef>
              <c:f>Sheet1!$E$174</c:f>
              <c:strCache>
                <c:ptCount val="1"/>
                <c:pt idx="0">
                  <c:v>2016-2018</c:v>
                </c:pt>
              </c:strCache>
            </c:strRef>
          </c:tx>
          <c:spPr>
            <a:solidFill>
              <a:schemeClr val="accent4"/>
            </a:solidFill>
            <a:ln>
              <a:noFill/>
            </a:ln>
            <a:effectLst/>
          </c:spPr>
          <c:invertIfNegative val="0"/>
          <c:cat>
            <c:strRef>
              <c:f>Sheet1!$A$175:$A$182</c:f>
              <c:strCache>
                <c:ptCount val="8"/>
                <c:pt idx="0">
                  <c:v>Transport , storage &amp; communications</c:v>
                </c:pt>
                <c:pt idx="1">
                  <c:v>General government [QSIC 91]</c:v>
                </c:pt>
                <c:pt idx="2">
                  <c:v>Real estate activities</c:v>
                </c:pt>
                <c:pt idx="3">
                  <c:v>Trade</c:v>
                </c:pt>
                <c:pt idx="4">
                  <c:v>Finance and insurance</c:v>
                </c:pt>
                <c:pt idx="5">
                  <c:v>Business services</c:v>
                </c:pt>
                <c:pt idx="6">
                  <c:v>Community, social and personal services</c:v>
                </c:pt>
                <c:pt idx="7">
                  <c:v>Catering and accommodation services</c:v>
                </c:pt>
              </c:strCache>
            </c:strRef>
          </c:cat>
          <c:val>
            <c:numRef>
              <c:f>Sheet1!$E$175:$E$182</c:f>
              <c:numCache>
                <c:formatCode>0.0</c:formatCode>
                <c:ptCount val="8"/>
                <c:pt idx="0">
                  <c:v>110.13233332333334</c:v>
                </c:pt>
                <c:pt idx="1">
                  <c:v>101.24590612999999</c:v>
                </c:pt>
                <c:pt idx="2">
                  <c:v>49.611161549999998</c:v>
                </c:pt>
                <c:pt idx="3">
                  <c:v>36.788176925999998</c:v>
                </c:pt>
                <c:pt idx="4">
                  <c:v>34.138444482666671</c:v>
                </c:pt>
                <c:pt idx="5">
                  <c:v>28.627727302466667</c:v>
                </c:pt>
                <c:pt idx="6">
                  <c:v>11.543760536666667</c:v>
                </c:pt>
                <c:pt idx="7">
                  <c:v>4.3894897426666661</c:v>
                </c:pt>
              </c:numCache>
            </c:numRef>
          </c:val>
          <c:extLst>
            <c:ext xmlns:c16="http://schemas.microsoft.com/office/drawing/2014/chart" uri="{C3380CC4-5D6E-409C-BE32-E72D297353CC}">
              <c16:uniqueId val="{00000003-C881-481E-B6FD-DE31F46456C3}"/>
            </c:ext>
          </c:extLst>
        </c:ser>
        <c:dLbls>
          <c:showLegendKey val="0"/>
          <c:showVal val="0"/>
          <c:showCatName val="0"/>
          <c:showSerName val="0"/>
          <c:showPercent val="0"/>
          <c:showBubbleSize val="0"/>
        </c:dLbls>
        <c:gapWidth val="219"/>
        <c:overlap val="-27"/>
        <c:axId val="1658497024"/>
        <c:axId val="1658497440"/>
      </c:barChart>
      <c:catAx>
        <c:axId val="1658497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58497440"/>
        <c:crosses val="autoZero"/>
        <c:auto val="1"/>
        <c:lblAlgn val="ctr"/>
        <c:lblOffset val="100"/>
        <c:noMultiLvlLbl val="0"/>
      </c:catAx>
      <c:valAx>
        <c:axId val="16584974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58497024"/>
        <c:crosses val="autoZero"/>
        <c:crossBetween val="between"/>
      </c:valAx>
      <c:spPr>
        <a:noFill/>
        <a:ln>
          <a:noFill/>
        </a:ln>
        <a:effectLst/>
      </c:spPr>
    </c:plotArea>
    <c:legend>
      <c:legendPos val="b"/>
      <c:layout>
        <c:manualLayout>
          <c:xMode val="edge"/>
          <c:yMode val="edge"/>
          <c:x val="2.815599306963509E-2"/>
          <c:y val="0.92955700343496694"/>
          <c:w val="0.81743974112338769"/>
          <c:h val="6.991825762353030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600" b="1" i="0" u="none" strike="noStrike" kern="1200" spc="0" baseline="0">
                <a:solidFill>
                  <a:schemeClr val="accent6">
                    <a:lumMod val="75000"/>
                  </a:schemeClr>
                </a:solidFill>
                <a:latin typeface="Century Gothic" panose="020B0502020202020204" pitchFamily="34" charset="0"/>
                <a:ea typeface="+mn-ea"/>
                <a:cs typeface="+mn-cs"/>
              </a:defRPr>
            </a:pPr>
            <a:r>
              <a:rPr lang="en-US" sz="2000" b="0" dirty="0">
                <a:solidFill>
                  <a:schemeClr val="accent6">
                    <a:lumMod val="75000"/>
                  </a:schemeClr>
                </a:solidFill>
              </a:rPr>
              <a:t>Current Expenditure Outcomes – 2017/18 to 2019/20 </a:t>
            </a:r>
          </a:p>
        </c:rich>
      </c:tx>
      <c:layout>
        <c:manualLayout>
          <c:xMode val="edge"/>
          <c:yMode val="edge"/>
          <c:x val="0.19337839020122485"/>
          <c:y val="4.1568250783012538E-2"/>
        </c:manualLayout>
      </c:layout>
      <c:overlay val="0"/>
      <c:spPr>
        <a:noFill/>
        <a:ln>
          <a:noFill/>
        </a:ln>
        <a:effectLst/>
      </c:spPr>
      <c:txPr>
        <a:bodyPr rot="0" spcFirstLastPara="1" vertOverflow="ellipsis" vert="horz" wrap="square" anchor="ctr" anchorCtr="1"/>
        <a:lstStyle/>
        <a:p>
          <a:pPr algn="ctr" rtl="0">
            <a:defRPr sz="1600" b="1" i="0" u="none" strike="noStrike" kern="1200" spc="0" baseline="0">
              <a:solidFill>
                <a:schemeClr val="accent6">
                  <a:lumMod val="7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7.0249125109361335E-2"/>
          <c:y val="0.1296551531241055"/>
          <c:w val="0.92870997375328079"/>
          <c:h val="0.70407229007438243"/>
        </c:manualLayout>
      </c:layout>
      <c:barChart>
        <c:barDir val="col"/>
        <c:grouping val="clustered"/>
        <c:varyColors val="0"/>
        <c:ser>
          <c:idx val="0"/>
          <c:order val="0"/>
          <c:tx>
            <c:strRef>
              <c:f>'Sheet1 (3)'!$C$1:$C$2</c:f>
              <c:strCache>
                <c:ptCount val="2"/>
                <c:pt idx="0">
                  <c:v>2017/18</c:v>
                </c:pt>
                <c:pt idx="1">
                  <c:v>Current Expe.</c:v>
                </c:pt>
              </c:strCache>
            </c:strRef>
          </c:tx>
          <c:spPr>
            <a:solidFill>
              <a:srgbClr val="C00000"/>
            </a:solidFill>
            <a:ln>
              <a:noFill/>
            </a:ln>
            <a:effectLst/>
          </c:spPr>
          <c:invertIfNegative val="0"/>
          <c:cat>
            <c:strRef>
              <c:f>'Sheet1 (3)'!$B$3:$B$40</c:f>
              <c:strCache>
                <c:ptCount val="24"/>
                <c:pt idx="0">
                  <c:v>Communications</c:v>
                </c:pt>
                <c:pt idx="1">
                  <c:v>CGTA</c:v>
                </c:pt>
                <c:pt idx="2">
                  <c:v>Home Affairs</c:v>
                </c:pt>
                <c:pt idx="3">
                  <c:v>NT  </c:v>
                </c:pt>
                <c:pt idx="4">
                  <c:v>DPME</c:v>
                </c:pt>
                <c:pt idx="5">
                  <c:v>Public Enter</c:v>
                </c:pt>
                <c:pt idx="6">
                  <c:v>DPSA</c:v>
                </c:pt>
                <c:pt idx="7">
                  <c:v>Public Works</c:v>
                </c:pt>
                <c:pt idx="8">
                  <c:v>Women</c:v>
                </c:pt>
                <c:pt idx="9">
                  <c:v>Basic Education</c:v>
                </c:pt>
                <c:pt idx="10">
                  <c:v>DHET</c:v>
                </c:pt>
                <c:pt idx="11">
                  <c:v>Health</c:v>
                </c:pt>
                <c:pt idx="12">
                  <c:v>Social Dev</c:v>
                </c:pt>
                <c:pt idx="13">
                  <c:v>Chief Justice </c:v>
                </c:pt>
                <c:pt idx="14">
                  <c:v>Agriculture </c:v>
                </c:pt>
                <c:pt idx="15">
                  <c:v>DED</c:v>
                </c:pt>
                <c:pt idx="16">
                  <c:v>Energy</c:v>
                </c:pt>
                <c:pt idx="17">
                  <c:v>Labour</c:v>
                </c:pt>
                <c:pt idx="18">
                  <c:v>Science &amp; Tech</c:v>
                </c:pt>
                <c:pt idx="19">
                  <c:v>Small Business Dev</c:v>
                </c:pt>
                <c:pt idx="20">
                  <c:v>Tel &amp; Postal Ser</c:v>
                </c:pt>
                <c:pt idx="21">
                  <c:v>DTI </c:v>
                </c:pt>
                <c:pt idx="22">
                  <c:v>Transport</c:v>
                </c:pt>
                <c:pt idx="23">
                  <c:v>Human Settle</c:v>
                </c:pt>
              </c:strCache>
            </c:strRef>
          </c:cat>
          <c:val>
            <c:numRef>
              <c:f>'Sheet1 (3)'!$C$3:$C$40</c:f>
              <c:numCache>
                <c:formatCode>0%</c:formatCode>
                <c:ptCount val="24"/>
                <c:pt idx="0">
                  <c:v>0.90033531327840588</c:v>
                </c:pt>
                <c:pt idx="1">
                  <c:v>0.83834703058363902</c:v>
                </c:pt>
                <c:pt idx="2">
                  <c:v>0.94219083972457818</c:v>
                </c:pt>
                <c:pt idx="3">
                  <c:v>0.82111245945202382</c:v>
                </c:pt>
                <c:pt idx="4">
                  <c:v>0.94077508200492366</c:v>
                </c:pt>
                <c:pt idx="5">
                  <c:v>0.91718848433787981</c:v>
                </c:pt>
                <c:pt idx="6">
                  <c:v>0.93071856956772681</c:v>
                </c:pt>
                <c:pt idx="7">
                  <c:v>0.92859752495700598</c:v>
                </c:pt>
                <c:pt idx="8">
                  <c:v>0.99921714216536861</c:v>
                </c:pt>
                <c:pt idx="9">
                  <c:v>0.9161963454450226</c:v>
                </c:pt>
                <c:pt idx="10">
                  <c:v>0.99801272116825102</c:v>
                </c:pt>
                <c:pt idx="11">
                  <c:v>0.98257132666516378</c:v>
                </c:pt>
                <c:pt idx="12">
                  <c:v>0.97282753346435868</c:v>
                </c:pt>
                <c:pt idx="13">
                  <c:v>0.95584073809317904</c:v>
                </c:pt>
                <c:pt idx="14">
                  <c:v>0.95775376284259395</c:v>
                </c:pt>
                <c:pt idx="15">
                  <c:v>0.95598193320455838</c:v>
                </c:pt>
                <c:pt idx="16">
                  <c:v>1.0247167976082998</c:v>
                </c:pt>
                <c:pt idx="17">
                  <c:v>0.87099882221619185</c:v>
                </c:pt>
                <c:pt idx="18">
                  <c:v>0.90506177187421699</c:v>
                </c:pt>
                <c:pt idx="19">
                  <c:v>1.0147178506643133</c:v>
                </c:pt>
                <c:pt idx="20">
                  <c:v>0.57416109583358121</c:v>
                </c:pt>
                <c:pt idx="21">
                  <c:v>0.95223130938026335</c:v>
                </c:pt>
                <c:pt idx="22">
                  <c:v>0.87248128701102612</c:v>
                </c:pt>
                <c:pt idx="23">
                  <c:v>0.8577748277191648</c:v>
                </c:pt>
              </c:numCache>
            </c:numRef>
          </c:val>
          <c:extLst>
            <c:ext xmlns:c16="http://schemas.microsoft.com/office/drawing/2014/chart" uri="{C3380CC4-5D6E-409C-BE32-E72D297353CC}">
              <c16:uniqueId val="{00000000-F2E0-41D1-AD5F-308F93588748}"/>
            </c:ext>
          </c:extLst>
        </c:ser>
        <c:ser>
          <c:idx val="1"/>
          <c:order val="1"/>
          <c:tx>
            <c:strRef>
              <c:f>'Sheet1 (3)'!$D$1:$D$2</c:f>
              <c:strCache>
                <c:ptCount val="2"/>
                <c:pt idx="0">
                  <c:v>2017/18</c:v>
                </c:pt>
                <c:pt idx="1">
                  <c:v>capital </c:v>
                </c:pt>
              </c:strCache>
            </c:strRef>
          </c:tx>
          <c:spPr>
            <a:solidFill>
              <a:schemeClr val="accent2"/>
            </a:solidFill>
            <a:ln>
              <a:noFill/>
            </a:ln>
            <a:effectLst/>
          </c:spPr>
          <c:invertIfNegative val="0"/>
          <c:cat>
            <c:strRef>
              <c:f>'Sheet1 (3)'!$B$3:$B$40</c:f>
              <c:strCache>
                <c:ptCount val="24"/>
                <c:pt idx="0">
                  <c:v>Communications</c:v>
                </c:pt>
                <c:pt idx="1">
                  <c:v>CGTA</c:v>
                </c:pt>
                <c:pt idx="2">
                  <c:v>Home Affairs</c:v>
                </c:pt>
                <c:pt idx="3">
                  <c:v>NT  </c:v>
                </c:pt>
                <c:pt idx="4">
                  <c:v>DPME</c:v>
                </c:pt>
                <c:pt idx="5">
                  <c:v>Public Enter</c:v>
                </c:pt>
                <c:pt idx="6">
                  <c:v>DPSA</c:v>
                </c:pt>
                <c:pt idx="7">
                  <c:v>Public Works</c:v>
                </c:pt>
                <c:pt idx="8">
                  <c:v>Women</c:v>
                </c:pt>
                <c:pt idx="9">
                  <c:v>Basic Education</c:v>
                </c:pt>
                <c:pt idx="10">
                  <c:v>DHET</c:v>
                </c:pt>
                <c:pt idx="11">
                  <c:v>Health</c:v>
                </c:pt>
                <c:pt idx="12">
                  <c:v>Social Dev</c:v>
                </c:pt>
                <c:pt idx="13">
                  <c:v>Chief Justice </c:v>
                </c:pt>
                <c:pt idx="14">
                  <c:v>Agriculture </c:v>
                </c:pt>
                <c:pt idx="15">
                  <c:v>DED</c:v>
                </c:pt>
                <c:pt idx="16">
                  <c:v>Energy</c:v>
                </c:pt>
                <c:pt idx="17">
                  <c:v>Labour</c:v>
                </c:pt>
                <c:pt idx="18">
                  <c:v>Science &amp; Tech</c:v>
                </c:pt>
                <c:pt idx="19">
                  <c:v>Small Business Dev</c:v>
                </c:pt>
                <c:pt idx="20">
                  <c:v>Tel &amp; Postal Ser</c:v>
                </c:pt>
                <c:pt idx="21">
                  <c:v>DTI </c:v>
                </c:pt>
                <c:pt idx="22">
                  <c:v>Transport</c:v>
                </c:pt>
                <c:pt idx="23">
                  <c:v>Human Settle</c:v>
                </c:pt>
              </c:strCache>
            </c:strRef>
          </c:cat>
          <c:val>
            <c:numRef>
              <c:f>'Sheet1 (3)'!$D$3:$D$40</c:f>
            </c:numRef>
          </c:val>
          <c:extLst>
            <c:ext xmlns:c16="http://schemas.microsoft.com/office/drawing/2014/chart" uri="{C3380CC4-5D6E-409C-BE32-E72D297353CC}">
              <c16:uniqueId val="{00000001-F2E0-41D1-AD5F-308F93588748}"/>
            </c:ext>
          </c:extLst>
        </c:ser>
        <c:ser>
          <c:idx val="2"/>
          <c:order val="2"/>
          <c:tx>
            <c:strRef>
              <c:f>'Sheet1 (3)'!$E$1:$E$2</c:f>
              <c:strCache>
                <c:ptCount val="2"/>
                <c:pt idx="0">
                  <c:v>2017/18</c:v>
                </c:pt>
                <c:pt idx="1">
                  <c:v>total</c:v>
                </c:pt>
              </c:strCache>
            </c:strRef>
          </c:tx>
          <c:spPr>
            <a:solidFill>
              <a:schemeClr val="accent3"/>
            </a:solidFill>
            <a:ln>
              <a:noFill/>
            </a:ln>
            <a:effectLst/>
          </c:spPr>
          <c:invertIfNegative val="0"/>
          <c:cat>
            <c:strRef>
              <c:f>'Sheet1 (3)'!$B$3:$B$40</c:f>
              <c:strCache>
                <c:ptCount val="24"/>
                <c:pt idx="0">
                  <c:v>Communications</c:v>
                </c:pt>
                <c:pt idx="1">
                  <c:v>CGTA</c:v>
                </c:pt>
                <c:pt idx="2">
                  <c:v>Home Affairs</c:v>
                </c:pt>
                <c:pt idx="3">
                  <c:v>NT  </c:v>
                </c:pt>
                <c:pt idx="4">
                  <c:v>DPME</c:v>
                </c:pt>
                <c:pt idx="5">
                  <c:v>Public Enter</c:v>
                </c:pt>
                <c:pt idx="6">
                  <c:v>DPSA</c:v>
                </c:pt>
                <c:pt idx="7">
                  <c:v>Public Works</c:v>
                </c:pt>
                <c:pt idx="8">
                  <c:v>Women</c:v>
                </c:pt>
                <c:pt idx="9">
                  <c:v>Basic Education</c:v>
                </c:pt>
                <c:pt idx="10">
                  <c:v>DHET</c:v>
                </c:pt>
                <c:pt idx="11">
                  <c:v>Health</c:v>
                </c:pt>
                <c:pt idx="12">
                  <c:v>Social Dev</c:v>
                </c:pt>
                <c:pt idx="13">
                  <c:v>Chief Justice </c:v>
                </c:pt>
                <c:pt idx="14">
                  <c:v>Agriculture </c:v>
                </c:pt>
                <c:pt idx="15">
                  <c:v>DED</c:v>
                </c:pt>
                <c:pt idx="16">
                  <c:v>Energy</c:v>
                </c:pt>
                <c:pt idx="17">
                  <c:v>Labour</c:v>
                </c:pt>
                <c:pt idx="18">
                  <c:v>Science &amp; Tech</c:v>
                </c:pt>
                <c:pt idx="19">
                  <c:v>Small Business Dev</c:v>
                </c:pt>
                <c:pt idx="20">
                  <c:v>Tel &amp; Postal Ser</c:v>
                </c:pt>
                <c:pt idx="21">
                  <c:v>DTI </c:v>
                </c:pt>
                <c:pt idx="22">
                  <c:v>Transport</c:v>
                </c:pt>
                <c:pt idx="23">
                  <c:v>Human Settle</c:v>
                </c:pt>
              </c:strCache>
            </c:strRef>
          </c:cat>
          <c:val>
            <c:numRef>
              <c:f>'Sheet1 (3)'!$E$3:$E$40</c:f>
            </c:numRef>
          </c:val>
          <c:extLst>
            <c:ext xmlns:c16="http://schemas.microsoft.com/office/drawing/2014/chart" uri="{C3380CC4-5D6E-409C-BE32-E72D297353CC}">
              <c16:uniqueId val="{00000002-F2E0-41D1-AD5F-308F93588748}"/>
            </c:ext>
          </c:extLst>
        </c:ser>
        <c:ser>
          <c:idx val="3"/>
          <c:order val="3"/>
          <c:tx>
            <c:strRef>
              <c:f>'Sheet1 (3)'!$F$1:$F$2</c:f>
              <c:strCache>
                <c:ptCount val="2"/>
                <c:pt idx="0">
                  <c:v>2018/19</c:v>
                </c:pt>
                <c:pt idx="1">
                  <c:v>Current Exp </c:v>
                </c:pt>
              </c:strCache>
            </c:strRef>
          </c:tx>
          <c:spPr>
            <a:solidFill>
              <a:schemeClr val="accent6">
                <a:lumMod val="60000"/>
                <a:lumOff val="40000"/>
              </a:schemeClr>
            </a:solidFill>
            <a:ln>
              <a:noFill/>
            </a:ln>
            <a:effectLst/>
          </c:spPr>
          <c:invertIfNegative val="0"/>
          <c:cat>
            <c:strRef>
              <c:f>'Sheet1 (3)'!$B$3:$B$40</c:f>
              <c:strCache>
                <c:ptCount val="24"/>
                <c:pt idx="0">
                  <c:v>Communications</c:v>
                </c:pt>
                <c:pt idx="1">
                  <c:v>CGTA</c:v>
                </c:pt>
                <c:pt idx="2">
                  <c:v>Home Affairs</c:v>
                </c:pt>
                <c:pt idx="3">
                  <c:v>NT  </c:v>
                </c:pt>
                <c:pt idx="4">
                  <c:v>DPME</c:v>
                </c:pt>
                <c:pt idx="5">
                  <c:v>Public Enter</c:v>
                </c:pt>
                <c:pt idx="6">
                  <c:v>DPSA</c:v>
                </c:pt>
                <c:pt idx="7">
                  <c:v>Public Works</c:v>
                </c:pt>
                <c:pt idx="8">
                  <c:v>Women</c:v>
                </c:pt>
                <c:pt idx="9">
                  <c:v>Basic Education</c:v>
                </c:pt>
                <c:pt idx="10">
                  <c:v>DHET</c:v>
                </c:pt>
                <c:pt idx="11">
                  <c:v>Health</c:v>
                </c:pt>
                <c:pt idx="12">
                  <c:v>Social Dev</c:v>
                </c:pt>
                <c:pt idx="13">
                  <c:v>Chief Justice </c:v>
                </c:pt>
                <c:pt idx="14">
                  <c:v>Agriculture </c:v>
                </c:pt>
                <c:pt idx="15">
                  <c:v>DED</c:v>
                </c:pt>
                <c:pt idx="16">
                  <c:v>Energy</c:v>
                </c:pt>
                <c:pt idx="17">
                  <c:v>Labour</c:v>
                </c:pt>
                <c:pt idx="18">
                  <c:v>Science &amp; Tech</c:v>
                </c:pt>
                <c:pt idx="19">
                  <c:v>Small Business Dev</c:v>
                </c:pt>
                <c:pt idx="20">
                  <c:v>Tel &amp; Postal Ser</c:v>
                </c:pt>
                <c:pt idx="21">
                  <c:v>DTI </c:v>
                </c:pt>
                <c:pt idx="22">
                  <c:v>Transport</c:v>
                </c:pt>
                <c:pt idx="23">
                  <c:v>Human Settle</c:v>
                </c:pt>
              </c:strCache>
            </c:strRef>
          </c:cat>
          <c:val>
            <c:numRef>
              <c:f>'Sheet1 (3)'!$F$3:$F$40</c:f>
              <c:numCache>
                <c:formatCode>0%</c:formatCode>
                <c:ptCount val="24"/>
                <c:pt idx="0">
                  <c:v>0.69754507381115038</c:v>
                </c:pt>
                <c:pt idx="1">
                  <c:v>0.79998429485454059</c:v>
                </c:pt>
                <c:pt idx="2">
                  <c:v>0.92388038788724991</c:v>
                </c:pt>
                <c:pt idx="3">
                  <c:v>0.6641620084555071</c:v>
                </c:pt>
                <c:pt idx="4">
                  <c:v>0.90511553608829942</c:v>
                </c:pt>
                <c:pt idx="5">
                  <c:v>0.89954786126479858</c:v>
                </c:pt>
                <c:pt idx="6">
                  <c:v>0.87210311383358852</c:v>
                </c:pt>
                <c:pt idx="7">
                  <c:v>0.82400769674190777</c:v>
                </c:pt>
                <c:pt idx="8">
                  <c:v>0.84864412935766609</c:v>
                </c:pt>
                <c:pt idx="9">
                  <c:v>0.94673299598851701</c:v>
                </c:pt>
                <c:pt idx="10">
                  <c:v>0.92236209487666521</c:v>
                </c:pt>
                <c:pt idx="11">
                  <c:v>0.77008174187390699</c:v>
                </c:pt>
                <c:pt idx="12">
                  <c:v>0.94080405976881876</c:v>
                </c:pt>
                <c:pt idx="13">
                  <c:v>0.86825405218279639</c:v>
                </c:pt>
                <c:pt idx="14">
                  <c:v>0.88058908497102295</c:v>
                </c:pt>
                <c:pt idx="15">
                  <c:v>0.98253931801850525</c:v>
                </c:pt>
                <c:pt idx="16">
                  <c:v>0.74947515477187754</c:v>
                </c:pt>
                <c:pt idx="17">
                  <c:v>0.83348618135430952</c:v>
                </c:pt>
                <c:pt idx="18">
                  <c:v>0.85314815275738187</c:v>
                </c:pt>
                <c:pt idx="19">
                  <c:v>0.93130351104396003</c:v>
                </c:pt>
                <c:pt idx="20">
                  <c:v>0.68763061663060365</c:v>
                </c:pt>
                <c:pt idx="21">
                  <c:v>0.94556167427725202</c:v>
                </c:pt>
                <c:pt idx="22">
                  <c:v>0.81707285505892213</c:v>
                </c:pt>
                <c:pt idx="23">
                  <c:v>0.86178716235362007</c:v>
                </c:pt>
              </c:numCache>
            </c:numRef>
          </c:val>
          <c:extLst>
            <c:ext xmlns:c16="http://schemas.microsoft.com/office/drawing/2014/chart" uri="{C3380CC4-5D6E-409C-BE32-E72D297353CC}">
              <c16:uniqueId val="{00000003-F2E0-41D1-AD5F-308F93588748}"/>
            </c:ext>
          </c:extLst>
        </c:ser>
        <c:ser>
          <c:idx val="4"/>
          <c:order val="4"/>
          <c:tx>
            <c:strRef>
              <c:f>'Sheet1 (3)'!$G$1:$G$2</c:f>
              <c:strCache>
                <c:ptCount val="2"/>
                <c:pt idx="0">
                  <c:v>2018/19</c:v>
                </c:pt>
                <c:pt idx="1">
                  <c:v>capital </c:v>
                </c:pt>
              </c:strCache>
            </c:strRef>
          </c:tx>
          <c:spPr>
            <a:solidFill>
              <a:schemeClr val="accent5"/>
            </a:solidFill>
            <a:ln>
              <a:noFill/>
            </a:ln>
            <a:effectLst/>
          </c:spPr>
          <c:invertIfNegative val="0"/>
          <c:cat>
            <c:strRef>
              <c:f>'Sheet1 (3)'!$B$3:$B$40</c:f>
              <c:strCache>
                <c:ptCount val="24"/>
                <c:pt idx="0">
                  <c:v>Communications</c:v>
                </c:pt>
                <c:pt idx="1">
                  <c:v>CGTA</c:v>
                </c:pt>
                <c:pt idx="2">
                  <c:v>Home Affairs</c:v>
                </c:pt>
                <c:pt idx="3">
                  <c:v>NT  </c:v>
                </c:pt>
                <c:pt idx="4">
                  <c:v>DPME</c:v>
                </c:pt>
                <c:pt idx="5">
                  <c:v>Public Enter</c:v>
                </c:pt>
                <c:pt idx="6">
                  <c:v>DPSA</c:v>
                </c:pt>
                <c:pt idx="7">
                  <c:v>Public Works</c:v>
                </c:pt>
                <c:pt idx="8">
                  <c:v>Women</c:v>
                </c:pt>
                <c:pt idx="9">
                  <c:v>Basic Education</c:v>
                </c:pt>
                <c:pt idx="10">
                  <c:v>DHET</c:v>
                </c:pt>
                <c:pt idx="11">
                  <c:v>Health</c:v>
                </c:pt>
                <c:pt idx="12">
                  <c:v>Social Dev</c:v>
                </c:pt>
                <c:pt idx="13">
                  <c:v>Chief Justice </c:v>
                </c:pt>
                <c:pt idx="14">
                  <c:v>Agriculture </c:v>
                </c:pt>
                <c:pt idx="15">
                  <c:v>DED</c:v>
                </c:pt>
                <c:pt idx="16">
                  <c:v>Energy</c:v>
                </c:pt>
                <c:pt idx="17">
                  <c:v>Labour</c:v>
                </c:pt>
                <c:pt idx="18">
                  <c:v>Science &amp; Tech</c:v>
                </c:pt>
                <c:pt idx="19">
                  <c:v>Small Business Dev</c:v>
                </c:pt>
                <c:pt idx="20">
                  <c:v>Tel &amp; Postal Ser</c:v>
                </c:pt>
                <c:pt idx="21">
                  <c:v>DTI </c:v>
                </c:pt>
                <c:pt idx="22">
                  <c:v>Transport</c:v>
                </c:pt>
                <c:pt idx="23">
                  <c:v>Human Settle</c:v>
                </c:pt>
              </c:strCache>
            </c:strRef>
          </c:cat>
          <c:val>
            <c:numRef>
              <c:f>'Sheet1 (3)'!$G$3:$G$40</c:f>
            </c:numRef>
          </c:val>
          <c:extLst>
            <c:ext xmlns:c16="http://schemas.microsoft.com/office/drawing/2014/chart" uri="{C3380CC4-5D6E-409C-BE32-E72D297353CC}">
              <c16:uniqueId val="{00000004-F2E0-41D1-AD5F-308F93588748}"/>
            </c:ext>
          </c:extLst>
        </c:ser>
        <c:ser>
          <c:idx val="5"/>
          <c:order val="5"/>
          <c:tx>
            <c:strRef>
              <c:f>'Sheet1 (3)'!$H$1:$H$2</c:f>
              <c:strCache>
                <c:ptCount val="2"/>
                <c:pt idx="0">
                  <c:v>2018/19</c:v>
                </c:pt>
                <c:pt idx="1">
                  <c:v>total</c:v>
                </c:pt>
              </c:strCache>
            </c:strRef>
          </c:tx>
          <c:spPr>
            <a:solidFill>
              <a:schemeClr val="accent6"/>
            </a:solidFill>
            <a:ln>
              <a:noFill/>
            </a:ln>
            <a:effectLst/>
          </c:spPr>
          <c:invertIfNegative val="0"/>
          <c:cat>
            <c:strRef>
              <c:f>'Sheet1 (3)'!$B$3:$B$40</c:f>
              <c:strCache>
                <c:ptCount val="24"/>
                <c:pt idx="0">
                  <c:v>Communications</c:v>
                </c:pt>
                <c:pt idx="1">
                  <c:v>CGTA</c:v>
                </c:pt>
                <c:pt idx="2">
                  <c:v>Home Affairs</c:v>
                </c:pt>
                <c:pt idx="3">
                  <c:v>NT  </c:v>
                </c:pt>
                <c:pt idx="4">
                  <c:v>DPME</c:v>
                </c:pt>
                <c:pt idx="5">
                  <c:v>Public Enter</c:v>
                </c:pt>
                <c:pt idx="6">
                  <c:v>DPSA</c:v>
                </c:pt>
                <c:pt idx="7">
                  <c:v>Public Works</c:v>
                </c:pt>
                <c:pt idx="8">
                  <c:v>Women</c:v>
                </c:pt>
                <c:pt idx="9">
                  <c:v>Basic Education</c:v>
                </c:pt>
                <c:pt idx="10">
                  <c:v>DHET</c:v>
                </c:pt>
                <c:pt idx="11">
                  <c:v>Health</c:v>
                </c:pt>
                <c:pt idx="12">
                  <c:v>Social Dev</c:v>
                </c:pt>
                <c:pt idx="13">
                  <c:v>Chief Justice </c:v>
                </c:pt>
                <c:pt idx="14">
                  <c:v>Agriculture </c:v>
                </c:pt>
                <c:pt idx="15">
                  <c:v>DED</c:v>
                </c:pt>
                <c:pt idx="16">
                  <c:v>Energy</c:v>
                </c:pt>
                <c:pt idx="17">
                  <c:v>Labour</c:v>
                </c:pt>
                <c:pt idx="18">
                  <c:v>Science &amp; Tech</c:v>
                </c:pt>
                <c:pt idx="19">
                  <c:v>Small Business Dev</c:v>
                </c:pt>
                <c:pt idx="20">
                  <c:v>Tel &amp; Postal Ser</c:v>
                </c:pt>
                <c:pt idx="21">
                  <c:v>DTI </c:v>
                </c:pt>
                <c:pt idx="22">
                  <c:v>Transport</c:v>
                </c:pt>
                <c:pt idx="23">
                  <c:v>Human Settle</c:v>
                </c:pt>
              </c:strCache>
            </c:strRef>
          </c:cat>
          <c:val>
            <c:numRef>
              <c:f>'Sheet1 (3)'!$H$3:$H$40</c:f>
            </c:numRef>
          </c:val>
          <c:extLst>
            <c:ext xmlns:c16="http://schemas.microsoft.com/office/drawing/2014/chart" uri="{C3380CC4-5D6E-409C-BE32-E72D297353CC}">
              <c16:uniqueId val="{00000005-F2E0-41D1-AD5F-308F93588748}"/>
            </c:ext>
          </c:extLst>
        </c:ser>
        <c:ser>
          <c:idx val="7"/>
          <c:order val="7"/>
          <c:tx>
            <c:strRef>
              <c:f>'Sheet1 (3)'!$J$1:$J$2</c:f>
              <c:strCache>
                <c:ptCount val="2"/>
                <c:pt idx="0">
                  <c:v>2019/20</c:v>
                </c:pt>
                <c:pt idx="1">
                  <c:v>capital </c:v>
                </c:pt>
              </c:strCache>
            </c:strRef>
          </c:tx>
          <c:spPr>
            <a:solidFill>
              <a:schemeClr val="accent2">
                <a:lumMod val="60000"/>
              </a:schemeClr>
            </a:solidFill>
            <a:ln>
              <a:noFill/>
            </a:ln>
            <a:effectLst/>
          </c:spPr>
          <c:invertIfNegative val="0"/>
          <c:cat>
            <c:strRef>
              <c:f>'Sheet1 (3)'!$B$3:$B$40</c:f>
              <c:strCache>
                <c:ptCount val="24"/>
                <c:pt idx="0">
                  <c:v>Communications</c:v>
                </c:pt>
                <c:pt idx="1">
                  <c:v>CGTA</c:v>
                </c:pt>
                <c:pt idx="2">
                  <c:v>Home Affairs</c:v>
                </c:pt>
                <c:pt idx="3">
                  <c:v>NT  </c:v>
                </c:pt>
                <c:pt idx="4">
                  <c:v>DPME</c:v>
                </c:pt>
                <c:pt idx="5">
                  <c:v>Public Enter</c:v>
                </c:pt>
                <c:pt idx="6">
                  <c:v>DPSA</c:v>
                </c:pt>
                <c:pt idx="7">
                  <c:v>Public Works</c:v>
                </c:pt>
                <c:pt idx="8">
                  <c:v>Women</c:v>
                </c:pt>
                <c:pt idx="9">
                  <c:v>Basic Education</c:v>
                </c:pt>
                <c:pt idx="10">
                  <c:v>DHET</c:v>
                </c:pt>
                <c:pt idx="11">
                  <c:v>Health</c:v>
                </c:pt>
                <c:pt idx="12">
                  <c:v>Social Dev</c:v>
                </c:pt>
                <c:pt idx="13">
                  <c:v>Chief Justice </c:v>
                </c:pt>
                <c:pt idx="14">
                  <c:v>Agriculture </c:v>
                </c:pt>
                <c:pt idx="15">
                  <c:v>DED</c:v>
                </c:pt>
                <c:pt idx="16">
                  <c:v>Energy</c:v>
                </c:pt>
                <c:pt idx="17">
                  <c:v>Labour</c:v>
                </c:pt>
                <c:pt idx="18">
                  <c:v>Science &amp; Tech</c:v>
                </c:pt>
                <c:pt idx="19">
                  <c:v>Small Business Dev</c:v>
                </c:pt>
                <c:pt idx="20">
                  <c:v>Tel &amp; Postal Ser</c:v>
                </c:pt>
                <c:pt idx="21">
                  <c:v>DTI </c:v>
                </c:pt>
                <c:pt idx="22">
                  <c:v>Transport</c:v>
                </c:pt>
                <c:pt idx="23">
                  <c:v>Human Settle</c:v>
                </c:pt>
              </c:strCache>
            </c:strRef>
          </c:cat>
          <c:val>
            <c:numRef>
              <c:f>'Sheet1 (3)'!$J$3:$J$40</c:f>
            </c:numRef>
          </c:val>
          <c:extLst>
            <c:ext xmlns:c16="http://schemas.microsoft.com/office/drawing/2014/chart" uri="{C3380CC4-5D6E-409C-BE32-E72D297353CC}">
              <c16:uniqueId val="{00000007-F2E0-41D1-AD5F-308F93588748}"/>
            </c:ext>
          </c:extLst>
        </c:ser>
        <c:ser>
          <c:idx val="8"/>
          <c:order val="8"/>
          <c:tx>
            <c:strRef>
              <c:f>'Sheet1 (3)'!$K$1:$K$2</c:f>
              <c:strCache>
                <c:ptCount val="2"/>
                <c:pt idx="0">
                  <c:v>2019/20</c:v>
                </c:pt>
                <c:pt idx="1">
                  <c:v>total</c:v>
                </c:pt>
              </c:strCache>
            </c:strRef>
          </c:tx>
          <c:spPr>
            <a:solidFill>
              <a:schemeClr val="accent3">
                <a:lumMod val="60000"/>
              </a:schemeClr>
            </a:solidFill>
            <a:ln>
              <a:noFill/>
            </a:ln>
            <a:effectLst/>
          </c:spPr>
          <c:invertIfNegative val="0"/>
          <c:cat>
            <c:strRef>
              <c:f>'Sheet1 (3)'!$B$3:$B$40</c:f>
              <c:strCache>
                <c:ptCount val="24"/>
                <c:pt idx="0">
                  <c:v>Communications</c:v>
                </c:pt>
                <c:pt idx="1">
                  <c:v>CGTA</c:v>
                </c:pt>
                <c:pt idx="2">
                  <c:v>Home Affairs</c:v>
                </c:pt>
                <c:pt idx="3">
                  <c:v>NT  </c:v>
                </c:pt>
                <c:pt idx="4">
                  <c:v>DPME</c:v>
                </c:pt>
                <c:pt idx="5">
                  <c:v>Public Enter</c:v>
                </c:pt>
                <c:pt idx="6">
                  <c:v>DPSA</c:v>
                </c:pt>
                <c:pt idx="7">
                  <c:v>Public Works</c:v>
                </c:pt>
                <c:pt idx="8">
                  <c:v>Women</c:v>
                </c:pt>
                <c:pt idx="9">
                  <c:v>Basic Education</c:v>
                </c:pt>
                <c:pt idx="10">
                  <c:v>DHET</c:v>
                </c:pt>
                <c:pt idx="11">
                  <c:v>Health</c:v>
                </c:pt>
                <c:pt idx="12">
                  <c:v>Social Dev</c:v>
                </c:pt>
                <c:pt idx="13">
                  <c:v>Chief Justice </c:v>
                </c:pt>
                <c:pt idx="14">
                  <c:v>Agriculture </c:v>
                </c:pt>
                <c:pt idx="15">
                  <c:v>DED</c:v>
                </c:pt>
                <c:pt idx="16">
                  <c:v>Energy</c:v>
                </c:pt>
                <c:pt idx="17">
                  <c:v>Labour</c:v>
                </c:pt>
                <c:pt idx="18">
                  <c:v>Science &amp; Tech</c:v>
                </c:pt>
                <c:pt idx="19">
                  <c:v>Small Business Dev</c:v>
                </c:pt>
                <c:pt idx="20">
                  <c:v>Tel &amp; Postal Ser</c:v>
                </c:pt>
                <c:pt idx="21">
                  <c:v>DTI </c:v>
                </c:pt>
                <c:pt idx="22">
                  <c:v>Transport</c:v>
                </c:pt>
                <c:pt idx="23">
                  <c:v>Human Settle</c:v>
                </c:pt>
              </c:strCache>
            </c:strRef>
          </c:cat>
          <c:val>
            <c:numRef>
              <c:f>'Sheet1 (3)'!$K$3:$K$40</c:f>
            </c:numRef>
          </c:val>
          <c:extLst>
            <c:ext xmlns:c16="http://schemas.microsoft.com/office/drawing/2014/chart" uri="{C3380CC4-5D6E-409C-BE32-E72D297353CC}">
              <c16:uniqueId val="{00000008-F2E0-41D1-AD5F-308F93588748}"/>
            </c:ext>
          </c:extLst>
        </c:ser>
        <c:dLbls>
          <c:showLegendKey val="0"/>
          <c:showVal val="0"/>
          <c:showCatName val="0"/>
          <c:showSerName val="0"/>
          <c:showPercent val="0"/>
          <c:showBubbleSize val="0"/>
        </c:dLbls>
        <c:gapWidth val="219"/>
        <c:axId val="1217911200"/>
        <c:axId val="1217910368"/>
      </c:barChart>
      <c:lineChart>
        <c:grouping val="standard"/>
        <c:varyColors val="0"/>
        <c:ser>
          <c:idx val="6"/>
          <c:order val="6"/>
          <c:tx>
            <c:strRef>
              <c:f>'Sheet1 (3)'!$I$1:$I$2</c:f>
              <c:strCache>
                <c:ptCount val="2"/>
                <c:pt idx="0">
                  <c:v>2019/20</c:v>
                </c:pt>
                <c:pt idx="1">
                  <c:v>Current Exp</c:v>
                </c:pt>
              </c:strCache>
            </c:strRef>
          </c:tx>
          <c:spPr>
            <a:ln w="28575" cap="rnd">
              <a:solidFill>
                <a:schemeClr val="tx1">
                  <a:lumMod val="50000"/>
                  <a:lumOff val="50000"/>
                </a:schemeClr>
              </a:solidFill>
              <a:round/>
            </a:ln>
            <a:effectLst/>
          </c:spPr>
          <c:marker>
            <c:symbol val="circle"/>
            <c:size val="5"/>
            <c:spPr>
              <a:solidFill>
                <a:schemeClr val="tx1">
                  <a:lumMod val="50000"/>
                  <a:lumOff val="50000"/>
                </a:schemeClr>
              </a:solidFill>
              <a:ln w="9525">
                <a:solidFill>
                  <a:schemeClr val="tx1">
                    <a:lumMod val="50000"/>
                    <a:lumOff val="50000"/>
                  </a:schemeClr>
                </a:solidFill>
              </a:ln>
              <a:effectLst/>
            </c:spPr>
          </c:marker>
          <c:cat>
            <c:strRef>
              <c:f>'Sheet1 (3)'!$B$3:$B$40</c:f>
              <c:strCache>
                <c:ptCount val="24"/>
                <c:pt idx="0">
                  <c:v>Communications</c:v>
                </c:pt>
                <c:pt idx="1">
                  <c:v>CGTA</c:v>
                </c:pt>
                <c:pt idx="2">
                  <c:v>Home Affairs</c:v>
                </c:pt>
                <c:pt idx="3">
                  <c:v>NT  </c:v>
                </c:pt>
                <c:pt idx="4">
                  <c:v>DPME</c:v>
                </c:pt>
                <c:pt idx="5">
                  <c:v>Public Enter</c:v>
                </c:pt>
                <c:pt idx="6">
                  <c:v>DPSA</c:v>
                </c:pt>
                <c:pt idx="7">
                  <c:v>Public Works</c:v>
                </c:pt>
                <c:pt idx="8">
                  <c:v>Women</c:v>
                </c:pt>
                <c:pt idx="9">
                  <c:v>Basic Education</c:v>
                </c:pt>
                <c:pt idx="10">
                  <c:v>DHET</c:v>
                </c:pt>
                <c:pt idx="11">
                  <c:v>Health</c:v>
                </c:pt>
                <c:pt idx="12">
                  <c:v>Social Dev</c:v>
                </c:pt>
                <c:pt idx="13">
                  <c:v>Chief Justice </c:v>
                </c:pt>
                <c:pt idx="14">
                  <c:v>Agriculture </c:v>
                </c:pt>
                <c:pt idx="15">
                  <c:v>DED</c:v>
                </c:pt>
                <c:pt idx="16">
                  <c:v>Energy</c:v>
                </c:pt>
                <c:pt idx="17">
                  <c:v>Labour</c:v>
                </c:pt>
                <c:pt idx="18">
                  <c:v>Science &amp; Tech</c:v>
                </c:pt>
                <c:pt idx="19">
                  <c:v>Small Business Dev</c:v>
                </c:pt>
                <c:pt idx="20">
                  <c:v>Tel &amp; Postal Ser</c:v>
                </c:pt>
                <c:pt idx="21">
                  <c:v>DTI </c:v>
                </c:pt>
                <c:pt idx="22">
                  <c:v>Transport</c:v>
                </c:pt>
                <c:pt idx="23">
                  <c:v>Human Settle</c:v>
                </c:pt>
              </c:strCache>
            </c:strRef>
          </c:cat>
          <c:val>
            <c:numRef>
              <c:f>'Sheet1 (3)'!$I$3:$I$40</c:f>
              <c:numCache>
                <c:formatCode>0%</c:formatCode>
                <c:ptCount val="24"/>
                <c:pt idx="0">
                  <c:v>0.6716011999887852</c:v>
                </c:pt>
                <c:pt idx="1">
                  <c:v>0.91966539380749268</c:v>
                </c:pt>
                <c:pt idx="2">
                  <c:v>0.93426666712086581</c:v>
                </c:pt>
                <c:pt idx="3">
                  <c:v>0.83672495735232622</c:v>
                </c:pt>
                <c:pt idx="4">
                  <c:v>0.9188111918362134</c:v>
                </c:pt>
                <c:pt idx="5">
                  <c:v>0.85313741933131582</c:v>
                </c:pt>
                <c:pt idx="6">
                  <c:v>0.9256792360481948</c:v>
                </c:pt>
                <c:pt idx="7">
                  <c:v>0.84644194014774909</c:v>
                </c:pt>
                <c:pt idx="8">
                  <c:v>0.98152667111131253</c:v>
                </c:pt>
                <c:pt idx="9">
                  <c:v>0.95762437870415273</c:v>
                </c:pt>
                <c:pt idx="10">
                  <c:v>0.97731667124308019</c:v>
                </c:pt>
                <c:pt idx="11">
                  <c:v>0.84512619888339935</c:v>
                </c:pt>
                <c:pt idx="12">
                  <c:v>0.84434393345621839</c:v>
                </c:pt>
                <c:pt idx="13">
                  <c:v>0.93366042676799166</c:v>
                </c:pt>
                <c:pt idx="14">
                  <c:v>0.93296807588796526</c:v>
                </c:pt>
                <c:pt idx="15">
                  <c:v>0.88846630485876676</c:v>
                </c:pt>
                <c:pt idx="16">
                  <c:v>0.92423962330223741</c:v>
                </c:pt>
                <c:pt idx="17">
                  <c:v>0.89455385062513115</c:v>
                </c:pt>
                <c:pt idx="18">
                  <c:v>0.85601714346526325</c:v>
                </c:pt>
                <c:pt idx="19">
                  <c:v>0.83771634169770304</c:v>
                </c:pt>
                <c:pt idx="20">
                  <c:v>0.90518848910489391</c:v>
                </c:pt>
                <c:pt idx="21">
                  <c:v>0.9113676808889275</c:v>
                </c:pt>
                <c:pt idx="22">
                  <c:v>0.90378465817461706</c:v>
                </c:pt>
                <c:pt idx="23">
                  <c:v>0.88804399726309258</c:v>
                </c:pt>
              </c:numCache>
            </c:numRef>
          </c:val>
          <c:smooth val="0"/>
          <c:extLst>
            <c:ext xmlns:c16="http://schemas.microsoft.com/office/drawing/2014/chart" uri="{C3380CC4-5D6E-409C-BE32-E72D297353CC}">
              <c16:uniqueId val="{00000006-F2E0-41D1-AD5F-308F93588748}"/>
            </c:ext>
          </c:extLst>
        </c:ser>
        <c:dLbls>
          <c:showLegendKey val="0"/>
          <c:showVal val="0"/>
          <c:showCatName val="0"/>
          <c:showSerName val="0"/>
          <c:showPercent val="0"/>
          <c:showBubbleSize val="0"/>
        </c:dLbls>
        <c:marker val="1"/>
        <c:smooth val="0"/>
        <c:axId val="1147519424"/>
        <c:axId val="1147505696"/>
      </c:lineChart>
      <c:catAx>
        <c:axId val="1217911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Century Gothic" panose="020B0502020202020204" pitchFamily="34" charset="0"/>
                <a:ea typeface="+mn-ea"/>
                <a:cs typeface="+mn-cs"/>
              </a:defRPr>
            </a:pPr>
            <a:endParaRPr lang="en-US"/>
          </a:p>
        </c:txPr>
        <c:crossAx val="1217910368"/>
        <c:crosses val="autoZero"/>
        <c:auto val="1"/>
        <c:lblAlgn val="ctr"/>
        <c:lblOffset val="100"/>
        <c:noMultiLvlLbl val="0"/>
      </c:catAx>
      <c:valAx>
        <c:axId val="12179103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n-US"/>
          </a:p>
        </c:txPr>
        <c:crossAx val="1217911200"/>
        <c:crosses val="autoZero"/>
        <c:crossBetween val="between"/>
      </c:valAx>
      <c:valAx>
        <c:axId val="1147505696"/>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n-US"/>
          </a:p>
        </c:txPr>
        <c:crossAx val="1147519424"/>
        <c:crosses val="max"/>
        <c:crossBetween val="between"/>
      </c:valAx>
      <c:catAx>
        <c:axId val="1147519424"/>
        <c:scaling>
          <c:orientation val="minMax"/>
        </c:scaling>
        <c:delete val="1"/>
        <c:axPos val="b"/>
        <c:numFmt formatCode="General" sourceLinked="1"/>
        <c:majorTickMark val="out"/>
        <c:minorTickMark val="none"/>
        <c:tickLblPos val="nextTo"/>
        <c:crossAx val="1147505696"/>
        <c:crosses val="autoZero"/>
        <c:auto val="1"/>
        <c:lblAlgn val="ctr"/>
        <c:lblOffset val="100"/>
        <c:noMultiLvlLbl val="0"/>
      </c:catAx>
      <c:spPr>
        <a:noFill/>
        <a:ln>
          <a:noFill/>
        </a:ln>
        <a:effectLst/>
      </c:spPr>
    </c:plotArea>
    <c:legend>
      <c:legendPos val="b"/>
      <c:layout>
        <c:manualLayout>
          <c:xMode val="edge"/>
          <c:yMode val="edge"/>
          <c:x val="0.12481649168853894"/>
          <c:y val="0.13790780477383244"/>
          <c:w val="0.7724348206474192"/>
          <c:h val="4.031197909506781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9">
  <a:schemeClr val="accent6"/>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B21B17-4D4E-43A1-89C4-72F094F5B794}" type="doc">
      <dgm:prSet loTypeId="urn:microsoft.com/office/officeart/2005/8/layout/orgChart1" loCatId="hierarchy" qsTypeId="urn:microsoft.com/office/officeart/2005/8/quickstyle/simple3" qsCatId="simple" csTypeId="urn:microsoft.com/office/officeart/2005/8/colors/accent5_2" csCatId="accent5" phldr="1"/>
      <dgm:spPr/>
      <dgm:t>
        <a:bodyPr/>
        <a:lstStyle/>
        <a:p>
          <a:endParaRPr lang="en-US"/>
        </a:p>
      </dgm:t>
    </dgm:pt>
    <dgm:pt modelId="{38E9C63B-B7FC-4AE2-ABAE-BAE650748276}">
      <dgm:prSet phldrT="[Text]" custT="1"/>
      <dgm:spPr/>
      <dgm:t>
        <a:bodyPr/>
        <a:lstStyle/>
        <a:p>
          <a:r>
            <a:rPr lang="en-US" sz="1600" dirty="0" smtClean="0">
              <a:latin typeface="Century Gothic" panose="020B0502020202020204" pitchFamily="34" charset="0"/>
            </a:rPr>
            <a:t>Public Works and Infrastructure </a:t>
          </a:r>
        </a:p>
        <a:p>
          <a:r>
            <a:rPr lang="en-US" sz="1600" dirty="0" smtClean="0">
              <a:latin typeface="Century Gothic" panose="020B0502020202020204" pitchFamily="34" charset="0"/>
            </a:rPr>
            <a:t>R8 billion</a:t>
          </a:r>
          <a:endParaRPr lang="en-US" sz="1600" dirty="0">
            <a:latin typeface="Century Gothic" panose="020B0502020202020204" pitchFamily="34" charset="0"/>
          </a:endParaRPr>
        </a:p>
      </dgm:t>
    </dgm:pt>
    <dgm:pt modelId="{E1AEE680-36D3-48FC-815B-42892622C1D5}" type="parTrans" cxnId="{3FEA8853-5CA2-46D9-BBF5-E880FE515000}">
      <dgm:prSet/>
      <dgm:spPr/>
      <dgm:t>
        <a:bodyPr/>
        <a:lstStyle/>
        <a:p>
          <a:endParaRPr lang="en-US" sz="1600">
            <a:latin typeface="Century Gothic" panose="020B0502020202020204" pitchFamily="34" charset="0"/>
          </a:endParaRPr>
        </a:p>
      </dgm:t>
    </dgm:pt>
    <dgm:pt modelId="{A6D349D4-66BD-4532-B7F5-6D48A8171802}" type="sibTrans" cxnId="{3FEA8853-5CA2-46D9-BBF5-E880FE515000}">
      <dgm:prSet/>
      <dgm:spPr/>
      <dgm:t>
        <a:bodyPr/>
        <a:lstStyle/>
        <a:p>
          <a:endParaRPr lang="en-US" sz="1600">
            <a:latin typeface="Century Gothic" panose="020B0502020202020204" pitchFamily="34" charset="0"/>
          </a:endParaRPr>
        </a:p>
      </dgm:t>
    </dgm:pt>
    <dgm:pt modelId="{6B6C632F-1C4D-41F3-A2CF-16CF9BB42218}">
      <dgm:prSet phldrT="[Text]" custT="1"/>
      <dgm:spPr/>
      <dgm:t>
        <a:bodyPr/>
        <a:lstStyle/>
        <a:p>
          <a:r>
            <a:rPr lang="en-US" sz="1600" dirty="0" smtClean="0">
              <a:latin typeface="Century Gothic" panose="020B0502020202020204" pitchFamily="34" charset="0"/>
            </a:rPr>
            <a:t>Transfers 87%</a:t>
          </a:r>
          <a:endParaRPr lang="en-US" sz="1600" dirty="0">
            <a:latin typeface="Century Gothic" panose="020B0502020202020204" pitchFamily="34" charset="0"/>
          </a:endParaRPr>
        </a:p>
      </dgm:t>
    </dgm:pt>
    <dgm:pt modelId="{97E44C6D-889C-4A43-9720-D6A26545B46A}" type="parTrans" cxnId="{ACF9D4A2-FADC-44B8-8B68-FF11B333CA59}">
      <dgm:prSet/>
      <dgm:spPr/>
      <dgm:t>
        <a:bodyPr/>
        <a:lstStyle/>
        <a:p>
          <a:endParaRPr lang="en-US" sz="1600">
            <a:latin typeface="Century Gothic" panose="020B0502020202020204" pitchFamily="34" charset="0"/>
          </a:endParaRPr>
        </a:p>
      </dgm:t>
    </dgm:pt>
    <dgm:pt modelId="{6473EF17-1919-47B0-B8D7-4E6AB32462D6}" type="sibTrans" cxnId="{ACF9D4A2-FADC-44B8-8B68-FF11B333CA59}">
      <dgm:prSet/>
      <dgm:spPr/>
      <dgm:t>
        <a:bodyPr/>
        <a:lstStyle/>
        <a:p>
          <a:endParaRPr lang="en-US" sz="1600">
            <a:latin typeface="Century Gothic" panose="020B0502020202020204" pitchFamily="34" charset="0"/>
          </a:endParaRPr>
        </a:p>
      </dgm:t>
    </dgm:pt>
    <dgm:pt modelId="{5C2259E3-2628-4CB8-853F-E06467653CD8}">
      <dgm:prSet phldrT="[Text]" custT="1"/>
      <dgm:spPr/>
      <dgm:t>
        <a:bodyPr/>
        <a:lstStyle/>
        <a:p>
          <a:r>
            <a:rPr lang="en-US" sz="1600" dirty="0" smtClean="0">
              <a:latin typeface="Century Gothic" panose="020B0502020202020204" pitchFamily="34" charset="0"/>
            </a:rPr>
            <a:t>Property Management Entity</a:t>
          </a:r>
        </a:p>
        <a:p>
          <a:r>
            <a:rPr lang="en-US" sz="1600" dirty="0" smtClean="0">
              <a:latin typeface="Century Gothic" panose="020B0502020202020204" pitchFamily="34" charset="0"/>
            </a:rPr>
            <a:t>62% (R4.4 billon)</a:t>
          </a:r>
          <a:endParaRPr lang="en-US" sz="1600" dirty="0">
            <a:latin typeface="Century Gothic" panose="020B0502020202020204" pitchFamily="34" charset="0"/>
          </a:endParaRPr>
        </a:p>
      </dgm:t>
    </dgm:pt>
    <dgm:pt modelId="{3F166333-734F-41B2-9297-64128C5243E5}" type="parTrans" cxnId="{428CFB10-35FD-4585-A869-91D5886848C9}">
      <dgm:prSet/>
      <dgm:spPr/>
      <dgm:t>
        <a:bodyPr/>
        <a:lstStyle/>
        <a:p>
          <a:endParaRPr lang="en-US" sz="1600">
            <a:latin typeface="Century Gothic" panose="020B0502020202020204" pitchFamily="34" charset="0"/>
          </a:endParaRPr>
        </a:p>
      </dgm:t>
    </dgm:pt>
    <dgm:pt modelId="{0A1BDCE8-8A29-4D5B-AF80-CCAD3BC2781E}" type="sibTrans" cxnId="{428CFB10-35FD-4585-A869-91D5886848C9}">
      <dgm:prSet/>
      <dgm:spPr/>
      <dgm:t>
        <a:bodyPr/>
        <a:lstStyle/>
        <a:p>
          <a:endParaRPr lang="en-US" sz="1600">
            <a:latin typeface="Century Gothic" panose="020B0502020202020204" pitchFamily="34" charset="0"/>
          </a:endParaRPr>
        </a:p>
      </dgm:t>
    </dgm:pt>
    <dgm:pt modelId="{1F8125BC-A40C-4FB9-B1B9-EA0BCA41810C}">
      <dgm:prSet phldrT="[Text]" custT="1"/>
      <dgm:spPr/>
      <dgm:t>
        <a:bodyPr/>
        <a:lstStyle/>
        <a:p>
          <a:r>
            <a:rPr lang="en-US" sz="1600" dirty="0" smtClean="0">
              <a:latin typeface="Century Gothic" panose="020B0502020202020204" pitchFamily="34" charset="0"/>
            </a:rPr>
            <a:t>EPWP</a:t>
          </a:r>
        </a:p>
        <a:p>
          <a:r>
            <a:rPr lang="en-US" sz="1600" dirty="0" smtClean="0">
              <a:latin typeface="Century Gothic" panose="020B0502020202020204" pitchFamily="34" charset="0"/>
            </a:rPr>
            <a:t>34% (R2.4 billion)</a:t>
          </a:r>
          <a:endParaRPr lang="en-US" sz="1600" dirty="0">
            <a:latin typeface="Century Gothic" panose="020B0502020202020204" pitchFamily="34" charset="0"/>
          </a:endParaRPr>
        </a:p>
      </dgm:t>
    </dgm:pt>
    <dgm:pt modelId="{5D7DBBA4-6BB5-440C-9C99-94EDFAC85784}" type="parTrans" cxnId="{CE6178B5-3BE6-4801-A9D8-12AA17038524}">
      <dgm:prSet/>
      <dgm:spPr/>
      <dgm:t>
        <a:bodyPr/>
        <a:lstStyle/>
        <a:p>
          <a:endParaRPr lang="en-US" sz="1600">
            <a:latin typeface="Century Gothic" panose="020B0502020202020204" pitchFamily="34" charset="0"/>
          </a:endParaRPr>
        </a:p>
      </dgm:t>
    </dgm:pt>
    <dgm:pt modelId="{07090460-850B-49BB-AC58-04883D66BD44}" type="sibTrans" cxnId="{CE6178B5-3BE6-4801-A9D8-12AA17038524}">
      <dgm:prSet/>
      <dgm:spPr/>
      <dgm:t>
        <a:bodyPr/>
        <a:lstStyle/>
        <a:p>
          <a:endParaRPr lang="en-US" sz="1600">
            <a:latin typeface="Century Gothic" panose="020B0502020202020204" pitchFamily="34" charset="0"/>
          </a:endParaRPr>
        </a:p>
      </dgm:t>
    </dgm:pt>
    <dgm:pt modelId="{8281C5AD-B423-4079-A608-FF26ED4B0072}">
      <dgm:prSet phldrT="[Text]" custT="1"/>
      <dgm:spPr/>
      <dgm:t>
        <a:bodyPr/>
        <a:lstStyle/>
        <a:p>
          <a:r>
            <a:rPr lang="en-US" sz="1600" dirty="0" smtClean="0">
              <a:latin typeface="Century Gothic" panose="020B0502020202020204" pitchFamily="34" charset="0"/>
            </a:rPr>
            <a:t>Current 13%</a:t>
          </a:r>
          <a:endParaRPr lang="en-US" sz="1600" dirty="0">
            <a:latin typeface="Century Gothic" panose="020B0502020202020204" pitchFamily="34" charset="0"/>
          </a:endParaRPr>
        </a:p>
      </dgm:t>
    </dgm:pt>
    <dgm:pt modelId="{D64844F0-5531-4A4A-B152-1F496FFE8CC1}" type="parTrans" cxnId="{BD2E614C-7502-4D4B-A702-20AC7A52E1B3}">
      <dgm:prSet/>
      <dgm:spPr/>
      <dgm:t>
        <a:bodyPr/>
        <a:lstStyle/>
        <a:p>
          <a:endParaRPr lang="en-US" sz="1600">
            <a:latin typeface="Century Gothic" panose="020B0502020202020204" pitchFamily="34" charset="0"/>
          </a:endParaRPr>
        </a:p>
      </dgm:t>
    </dgm:pt>
    <dgm:pt modelId="{D3B56B21-3BDE-4AA6-8D95-496AF8A179E6}" type="sibTrans" cxnId="{BD2E614C-7502-4D4B-A702-20AC7A52E1B3}">
      <dgm:prSet/>
      <dgm:spPr/>
      <dgm:t>
        <a:bodyPr/>
        <a:lstStyle/>
        <a:p>
          <a:endParaRPr lang="en-US" sz="1600">
            <a:latin typeface="Century Gothic" panose="020B0502020202020204" pitchFamily="34" charset="0"/>
          </a:endParaRPr>
        </a:p>
      </dgm:t>
    </dgm:pt>
    <dgm:pt modelId="{0D26193E-03ED-44F3-AFF3-897731937734}">
      <dgm:prSet phldrT="[Text]" custT="1"/>
      <dgm:spPr/>
      <dgm:t>
        <a:bodyPr/>
        <a:lstStyle/>
        <a:p>
          <a:r>
            <a:rPr lang="en-US" sz="1600" dirty="0" smtClean="0">
              <a:latin typeface="Century Gothic" panose="020B0502020202020204" pitchFamily="34" charset="0"/>
            </a:rPr>
            <a:t>COE 55% (R594 million)</a:t>
          </a:r>
          <a:endParaRPr lang="en-US" sz="1600" dirty="0">
            <a:latin typeface="Century Gothic" panose="020B0502020202020204" pitchFamily="34" charset="0"/>
          </a:endParaRPr>
        </a:p>
      </dgm:t>
    </dgm:pt>
    <dgm:pt modelId="{CD0A4B62-F752-49A3-9802-008DA6656870}" type="parTrans" cxnId="{58F3C5F3-3623-4581-B1D8-987397CEAFA7}">
      <dgm:prSet/>
      <dgm:spPr/>
      <dgm:t>
        <a:bodyPr/>
        <a:lstStyle/>
        <a:p>
          <a:endParaRPr lang="en-US" sz="1600">
            <a:latin typeface="Century Gothic" panose="020B0502020202020204" pitchFamily="34" charset="0"/>
          </a:endParaRPr>
        </a:p>
      </dgm:t>
    </dgm:pt>
    <dgm:pt modelId="{5E3E46D4-C693-422A-9E31-0E11332FCF5B}" type="sibTrans" cxnId="{58F3C5F3-3623-4581-B1D8-987397CEAFA7}">
      <dgm:prSet/>
      <dgm:spPr/>
      <dgm:t>
        <a:bodyPr/>
        <a:lstStyle/>
        <a:p>
          <a:endParaRPr lang="en-US" sz="1600">
            <a:latin typeface="Century Gothic" panose="020B0502020202020204" pitchFamily="34" charset="0"/>
          </a:endParaRPr>
        </a:p>
      </dgm:t>
    </dgm:pt>
    <dgm:pt modelId="{0F989402-7C2C-442C-BABD-C63EEAD21ABA}">
      <dgm:prSet phldrT="[Text]" custT="1"/>
      <dgm:spPr/>
      <dgm:t>
        <a:bodyPr/>
        <a:lstStyle/>
        <a:p>
          <a:r>
            <a:rPr lang="en-US" sz="1600" dirty="0" smtClean="0">
              <a:latin typeface="Century Gothic" panose="020B0502020202020204" pitchFamily="34" charset="0"/>
            </a:rPr>
            <a:t>G&amp;S 43% (R460 million)</a:t>
          </a:r>
          <a:endParaRPr lang="en-US" sz="1600" dirty="0">
            <a:latin typeface="Century Gothic" panose="020B0502020202020204" pitchFamily="34" charset="0"/>
          </a:endParaRPr>
        </a:p>
      </dgm:t>
    </dgm:pt>
    <dgm:pt modelId="{166C3D1F-A408-4CAC-B033-0729E1DCF7F3}" type="parTrans" cxnId="{8D26C23C-4245-470F-A1DC-43E38E17495E}">
      <dgm:prSet/>
      <dgm:spPr/>
      <dgm:t>
        <a:bodyPr/>
        <a:lstStyle/>
        <a:p>
          <a:endParaRPr lang="en-US" sz="1600">
            <a:latin typeface="Century Gothic" panose="020B0502020202020204" pitchFamily="34" charset="0"/>
          </a:endParaRPr>
        </a:p>
      </dgm:t>
    </dgm:pt>
    <dgm:pt modelId="{7A194A3C-FF00-4164-881F-BDDF796D148A}" type="sibTrans" cxnId="{8D26C23C-4245-470F-A1DC-43E38E17495E}">
      <dgm:prSet/>
      <dgm:spPr/>
      <dgm:t>
        <a:bodyPr/>
        <a:lstStyle/>
        <a:p>
          <a:endParaRPr lang="en-US" sz="1600">
            <a:latin typeface="Century Gothic" panose="020B0502020202020204" pitchFamily="34" charset="0"/>
          </a:endParaRPr>
        </a:p>
      </dgm:t>
    </dgm:pt>
    <dgm:pt modelId="{C6F00E39-AFEE-4D8E-8792-20596F4856CB}" type="pres">
      <dgm:prSet presAssocID="{AFB21B17-4D4E-43A1-89C4-72F094F5B794}" presName="hierChild1" presStyleCnt="0">
        <dgm:presLayoutVars>
          <dgm:orgChart val="1"/>
          <dgm:chPref val="1"/>
          <dgm:dir/>
          <dgm:animOne val="branch"/>
          <dgm:animLvl val="lvl"/>
          <dgm:resizeHandles/>
        </dgm:presLayoutVars>
      </dgm:prSet>
      <dgm:spPr/>
      <dgm:t>
        <a:bodyPr/>
        <a:lstStyle/>
        <a:p>
          <a:endParaRPr lang="en-US"/>
        </a:p>
      </dgm:t>
    </dgm:pt>
    <dgm:pt modelId="{FCCD8D97-9E0D-4187-9D4F-96DD5A62C3DA}" type="pres">
      <dgm:prSet presAssocID="{38E9C63B-B7FC-4AE2-ABAE-BAE650748276}" presName="hierRoot1" presStyleCnt="0">
        <dgm:presLayoutVars>
          <dgm:hierBranch val="init"/>
        </dgm:presLayoutVars>
      </dgm:prSet>
      <dgm:spPr/>
      <dgm:t>
        <a:bodyPr/>
        <a:lstStyle/>
        <a:p>
          <a:endParaRPr lang="en-US"/>
        </a:p>
      </dgm:t>
    </dgm:pt>
    <dgm:pt modelId="{F3CFEF89-D4A1-4886-B2D2-962DDADB5EFD}" type="pres">
      <dgm:prSet presAssocID="{38E9C63B-B7FC-4AE2-ABAE-BAE650748276}" presName="rootComposite1" presStyleCnt="0"/>
      <dgm:spPr/>
      <dgm:t>
        <a:bodyPr/>
        <a:lstStyle/>
        <a:p>
          <a:endParaRPr lang="en-US"/>
        </a:p>
      </dgm:t>
    </dgm:pt>
    <dgm:pt modelId="{0A3037B2-E3F0-4A4D-B6B4-B211F10ECD11}" type="pres">
      <dgm:prSet presAssocID="{38E9C63B-B7FC-4AE2-ABAE-BAE650748276}" presName="rootText1" presStyleLbl="node0" presStyleIdx="0" presStyleCnt="1">
        <dgm:presLayoutVars>
          <dgm:chPref val="3"/>
        </dgm:presLayoutVars>
      </dgm:prSet>
      <dgm:spPr/>
      <dgm:t>
        <a:bodyPr/>
        <a:lstStyle/>
        <a:p>
          <a:endParaRPr lang="en-US"/>
        </a:p>
      </dgm:t>
    </dgm:pt>
    <dgm:pt modelId="{388BDA59-FFED-4952-ADBA-06322CF0B397}" type="pres">
      <dgm:prSet presAssocID="{38E9C63B-B7FC-4AE2-ABAE-BAE650748276}" presName="rootConnector1" presStyleLbl="node1" presStyleIdx="0" presStyleCnt="0"/>
      <dgm:spPr/>
      <dgm:t>
        <a:bodyPr/>
        <a:lstStyle/>
        <a:p>
          <a:endParaRPr lang="en-US"/>
        </a:p>
      </dgm:t>
    </dgm:pt>
    <dgm:pt modelId="{71BB2BCD-5B1C-4F8B-85A1-96A7C08220F3}" type="pres">
      <dgm:prSet presAssocID="{38E9C63B-B7FC-4AE2-ABAE-BAE650748276}" presName="hierChild2" presStyleCnt="0"/>
      <dgm:spPr/>
      <dgm:t>
        <a:bodyPr/>
        <a:lstStyle/>
        <a:p>
          <a:endParaRPr lang="en-US"/>
        </a:p>
      </dgm:t>
    </dgm:pt>
    <dgm:pt modelId="{16A1847F-3E24-4B67-B251-FAC15F707135}" type="pres">
      <dgm:prSet presAssocID="{97E44C6D-889C-4A43-9720-D6A26545B46A}" presName="Name37" presStyleLbl="parChTrans1D2" presStyleIdx="0" presStyleCnt="2"/>
      <dgm:spPr/>
      <dgm:t>
        <a:bodyPr/>
        <a:lstStyle/>
        <a:p>
          <a:endParaRPr lang="en-US"/>
        </a:p>
      </dgm:t>
    </dgm:pt>
    <dgm:pt modelId="{9C433EA1-DEDE-473D-93FC-5B68C10203E5}" type="pres">
      <dgm:prSet presAssocID="{6B6C632F-1C4D-41F3-A2CF-16CF9BB42218}" presName="hierRoot2" presStyleCnt="0">
        <dgm:presLayoutVars>
          <dgm:hierBranch val="init"/>
        </dgm:presLayoutVars>
      </dgm:prSet>
      <dgm:spPr/>
      <dgm:t>
        <a:bodyPr/>
        <a:lstStyle/>
        <a:p>
          <a:endParaRPr lang="en-US"/>
        </a:p>
      </dgm:t>
    </dgm:pt>
    <dgm:pt modelId="{7DBB732D-7FAE-4CF6-BDAA-316CD9B1D1FA}" type="pres">
      <dgm:prSet presAssocID="{6B6C632F-1C4D-41F3-A2CF-16CF9BB42218}" presName="rootComposite" presStyleCnt="0"/>
      <dgm:spPr/>
      <dgm:t>
        <a:bodyPr/>
        <a:lstStyle/>
        <a:p>
          <a:endParaRPr lang="en-US"/>
        </a:p>
      </dgm:t>
    </dgm:pt>
    <dgm:pt modelId="{66847B45-2DB9-4C7F-A499-A461C37F4C91}" type="pres">
      <dgm:prSet presAssocID="{6B6C632F-1C4D-41F3-A2CF-16CF9BB42218}" presName="rootText" presStyleLbl="node2" presStyleIdx="0" presStyleCnt="2">
        <dgm:presLayoutVars>
          <dgm:chPref val="3"/>
        </dgm:presLayoutVars>
      </dgm:prSet>
      <dgm:spPr/>
      <dgm:t>
        <a:bodyPr/>
        <a:lstStyle/>
        <a:p>
          <a:endParaRPr lang="en-US"/>
        </a:p>
      </dgm:t>
    </dgm:pt>
    <dgm:pt modelId="{B9E89B3E-7679-48A9-8083-16BBFE7357F4}" type="pres">
      <dgm:prSet presAssocID="{6B6C632F-1C4D-41F3-A2CF-16CF9BB42218}" presName="rootConnector" presStyleLbl="node2" presStyleIdx="0" presStyleCnt="2"/>
      <dgm:spPr/>
      <dgm:t>
        <a:bodyPr/>
        <a:lstStyle/>
        <a:p>
          <a:endParaRPr lang="en-US"/>
        </a:p>
      </dgm:t>
    </dgm:pt>
    <dgm:pt modelId="{057C615D-F2BC-4DEB-A0FB-7545D8009DFF}" type="pres">
      <dgm:prSet presAssocID="{6B6C632F-1C4D-41F3-A2CF-16CF9BB42218}" presName="hierChild4" presStyleCnt="0"/>
      <dgm:spPr/>
      <dgm:t>
        <a:bodyPr/>
        <a:lstStyle/>
        <a:p>
          <a:endParaRPr lang="en-US"/>
        </a:p>
      </dgm:t>
    </dgm:pt>
    <dgm:pt modelId="{CAA01ACB-98B6-49A7-9200-4543C4E40408}" type="pres">
      <dgm:prSet presAssocID="{3F166333-734F-41B2-9297-64128C5243E5}" presName="Name37" presStyleLbl="parChTrans1D3" presStyleIdx="0" presStyleCnt="4"/>
      <dgm:spPr/>
      <dgm:t>
        <a:bodyPr/>
        <a:lstStyle/>
        <a:p>
          <a:endParaRPr lang="en-US"/>
        </a:p>
      </dgm:t>
    </dgm:pt>
    <dgm:pt modelId="{9A66A05A-CFB6-4219-BA34-BA670FB87956}" type="pres">
      <dgm:prSet presAssocID="{5C2259E3-2628-4CB8-853F-E06467653CD8}" presName="hierRoot2" presStyleCnt="0">
        <dgm:presLayoutVars>
          <dgm:hierBranch val="init"/>
        </dgm:presLayoutVars>
      </dgm:prSet>
      <dgm:spPr/>
      <dgm:t>
        <a:bodyPr/>
        <a:lstStyle/>
        <a:p>
          <a:endParaRPr lang="en-US"/>
        </a:p>
      </dgm:t>
    </dgm:pt>
    <dgm:pt modelId="{1F6C87BF-E9FB-4D12-AF4C-1DBF2E1EB41F}" type="pres">
      <dgm:prSet presAssocID="{5C2259E3-2628-4CB8-853F-E06467653CD8}" presName="rootComposite" presStyleCnt="0"/>
      <dgm:spPr/>
      <dgm:t>
        <a:bodyPr/>
        <a:lstStyle/>
        <a:p>
          <a:endParaRPr lang="en-US"/>
        </a:p>
      </dgm:t>
    </dgm:pt>
    <dgm:pt modelId="{7C3E2C82-65CB-40B0-8C03-1D92FCC9F7DD}" type="pres">
      <dgm:prSet presAssocID="{5C2259E3-2628-4CB8-853F-E06467653CD8}" presName="rootText" presStyleLbl="node3" presStyleIdx="0" presStyleCnt="4" custScaleX="96152" custScaleY="123633">
        <dgm:presLayoutVars>
          <dgm:chPref val="3"/>
        </dgm:presLayoutVars>
      </dgm:prSet>
      <dgm:spPr/>
      <dgm:t>
        <a:bodyPr/>
        <a:lstStyle/>
        <a:p>
          <a:endParaRPr lang="en-US"/>
        </a:p>
      </dgm:t>
    </dgm:pt>
    <dgm:pt modelId="{6E6D4A9A-C4B8-4A10-B1C9-452A8047C46D}" type="pres">
      <dgm:prSet presAssocID="{5C2259E3-2628-4CB8-853F-E06467653CD8}" presName="rootConnector" presStyleLbl="node3" presStyleIdx="0" presStyleCnt="4"/>
      <dgm:spPr/>
      <dgm:t>
        <a:bodyPr/>
        <a:lstStyle/>
        <a:p>
          <a:endParaRPr lang="en-US"/>
        </a:p>
      </dgm:t>
    </dgm:pt>
    <dgm:pt modelId="{EA18431F-D6CF-4FB3-BB9C-6010B15587A1}" type="pres">
      <dgm:prSet presAssocID="{5C2259E3-2628-4CB8-853F-E06467653CD8}" presName="hierChild4" presStyleCnt="0"/>
      <dgm:spPr/>
      <dgm:t>
        <a:bodyPr/>
        <a:lstStyle/>
        <a:p>
          <a:endParaRPr lang="en-US"/>
        </a:p>
      </dgm:t>
    </dgm:pt>
    <dgm:pt modelId="{9357C7AC-590F-43A9-8211-604241C963E4}" type="pres">
      <dgm:prSet presAssocID="{5C2259E3-2628-4CB8-853F-E06467653CD8}" presName="hierChild5" presStyleCnt="0"/>
      <dgm:spPr/>
      <dgm:t>
        <a:bodyPr/>
        <a:lstStyle/>
        <a:p>
          <a:endParaRPr lang="en-US"/>
        </a:p>
      </dgm:t>
    </dgm:pt>
    <dgm:pt modelId="{0A4548BC-6885-4F7A-A06A-72DEFD6B603F}" type="pres">
      <dgm:prSet presAssocID="{5D7DBBA4-6BB5-440C-9C99-94EDFAC85784}" presName="Name37" presStyleLbl="parChTrans1D3" presStyleIdx="1" presStyleCnt="4"/>
      <dgm:spPr/>
      <dgm:t>
        <a:bodyPr/>
        <a:lstStyle/>
        <a:p>
          <a:endParaRPr lang="en-US"/>
        </a:p>
      </dgm:t>
    </dgm:pt>
    <dgm:pt modelId="{DD30D877-F52F-4B2C-9350-4C92FB5CD8F1}" type="pres">
      <dgm:prSet presAssocID="{1F8125BC-A40C-4FB9-B1B9-EA0BCA41810C}" presName="hierRoot2" presStyleCnt="0">
        <dgm:presLayoutVars>
          <dgm:hierBranch val="init"/>
        </dgm:presLayoutVars>
      </dgm:prSet>
      <dgm:spPr/>
      <dgm:t>
        <a:bodyPr/>
        <a:lstStyle/>
        <a:p>
          <a:endParaRPr lang="en-US"/>
        </a:p>
      </dgm:t>
    </dgm:pt>
    <dgm:pt modelId="{4A6D234B-AF9F-422F-8394-91C0F54E0784}" type="pres">
      <dgm:prSet presAssocID="{1F8125BC-A40C-4FB9-B1B9-EA0BCA41810C}" presName="rootComposite" presStyleCnt="0"/>
      <dgm:spPr/>
      <dgm:t>
        <a:bodyPr/>
        <a:lstStyle/>
        <a:p>
          <a:endParaRPr lang="en-US"/>
        </a:p>
      </dgm:t>
    </dgm:pt>
    <dgm:pt modelId="{1C472A9B-432E-412E-B499-E806B19E991D}" type="pres">
      <dgm:prSet presAssocID="{1F8125BC-A40C-4FB9-B1B9-EA0BCA41810C}" presName="rootText" presStyleLbl="node3" presStyleIdx="1" presStyleCnt="4" custScaleX="96152" custScaleY="121341">
        <dgm:presLayoutVars>
          <dgm:chPref val="3"/>
        </dgm:presLayoutVars>
      </dgm:prSet>
      <dgm:spPr/>
      <dgm:t>
        <a:bodyPr/>
        <a:lstStyle/>
        <a:p>
          <a:endParaRPr lang="en-US"/>
        </a:p>
      </dgm:t>
    </dgm:pt>
    <dgm:pt modelId="{0F10BE9A-6A42-4165-862C-6BA8931F8C90}" type="pres">
      <dgm:prSet presAssocID="{1F8125BC-A40C-4FB9-B1B9-EA0BCA41810C}" presName="rootConnector" presStyleLbl="node3" presStyleIdx="1" presStyleCnt="4"/>
      <dgm:spPr/>
      <dgm:t>
        <a:bodyPr/>
        <a:lstStyle/>
        <a:p>
          <a:endParaRPr lang="en-US"/>
        </a:p>
      </dgm:t>
    </dgm:pt>
    <dgm:pt modelId="{B36C72CE-5FCB-4446-9658-1FFA44FDBC53}" type="pres">
      <dgm:prSet presAssocID="{1F8125BC-A40C-4FB9-B1B9-EA0BCA41810C}" presName="hierChild4" presStyleCnt="0"/>
      <dgm:spPr/>
      <dgm:t>
        <a:bodyPr/>
        <a:lstStyle/>
        <a:p>
          <a:endParaRPr lang="en-US"/>
        </a:p>
      </dgm:t>
    </dgm:pt>
    <dgm:pt modelId="{344D11C3-7068-4BD5-9F1B-FF334C1956F1}" type="pres">
      <dgm:prSet presAssocID="{1F8125BC-A40C-4FB9-B1B9-EA0BCA41810C}" presName="hierChild5" presStyleCnt="0"/>
      <dgm:spPr/>
      <dgm:t>
        <a:bodyPr/>
        <a:lstStyle/>
        <a:p>
          <a:endParaRPr lang="en-US"/>
        </a:p>
      </dgm:t>
    </dgm:pt>
    <dgm:pt modelId="{5EBB489E-41E7-4E8E-84F9-7B9F884DD11C}" type="pres">
      <dgm:prSet presAssocID="{6B6C632F-1C4D-41F3-A2CF-16CF9BB42218}" presName="hierChild5" presStyleCnt="0"/>
      <dgm:spPr/>
      <dgm:t>
        <a:bodyPr/>
        <a:lstStyle/>
        <a:p>
          <a:endParaRPr lang="en-US"/>
        </a:p>
      </dgm:t>
    </dgm:pt>
    <dgm:pt modelId="{4A7CA6B3-A75F-46E0-A53C-A83FED4DC11B}" type="pres">
      <dgm:prSet presAssocID="{D64844F0-5531-4A4A-B152-1F496FFE8CC1}" presName="Name37" presStyleLbl="parChTrans1D2" presStyleIdx="1" presStyleCnt="2"/>
      <dgm:spPr/>
      <dgm:t>
        <a:bodyPr/>
        <a:lstStyle/>
        <a:p>
          <a:endParaRPr lang="en-US"/>
        </a:p>
      </dgm:t>
    </dgm:pt>
    <dgm:pt modelId="{73BBE5D3-55D0-49FD-9991-3D57DDECD7CF}" type="pres">
      <dgm:prSet presAssocID="{8281C5AD-B423-4079-A608-FF26ED4B0072}" presName="hierRoot2" presStyleCnt="0">
        <dgm:presLayoutVars>
          <dgm:hierBranch val="init"/>
        </dgm:presLayoutVars>
      </dgm:prSet>
      <dgm:spPr/>
      <dgm:t>
        <a:bodyPr/>
        <a:lstStyle/>
        <a:p>
          <a:endParaRPr lang="en-US"/>
        </a:p>
      </dgm:t>
    </dgm:pt>
    <dgm:pt modelId="{56761DEF-DB0F-4721-A4E8-C8C0410066AD}" type="pres">
      <dgm:prSet presAssocID="{8281C5AD-B423-4079-A608-FF26ED4B0072}" presName="rootComposite" presStyleCnt="0"/>
      <dgm:spPr/>
      <dgm:t>
        <a:bodyPr/>
        <a:lstStyle/>
        <a:p>
          <a:endParaRPr lang="en-US"/>
        </a:p>
      </dgm:t>
    </dgm:pt>
    <dgm:pt modelId="{0E4A457C-7423-479A-A83F-672E60A24830}" type="pres">
      <dgm:prSet presAssocID="{8281C5AD-B423-4079-A608-FF26ED4B0072}" presName="rootText" presStyleLbl="node2" presStyleIdx="1" presStyleCnt="2">
        <dgm:presLayoutVars>
          <dgm:chPref val="3"/>
        </dgm:presLayoutVars>
      </dgm:prSet>
      <dgm:spPr/>
      <dgm:t>
        <a:bodyPr/>
        <a:lstStyle/>
        <a:p>
          <a:endParaRPr lang="en-US"/>
        </a:p>
      </dgm:t>
    </dgm:pt>
    <dgm:pt modelId="{14CECCC2-5021-40A8-AD8F-77A9ADA9A5DB}" type="pres">
      <dgm:prSet presAssocID="{8281C5AD-B423-4079-A608-FF26ED4B0072}" presName="rootConnector" presStyleLbl="node2" presStyleIdx="1" presStyleCnt="2"/>
      <dgm:spPr/>
      <dgm:t>
        <a:bodyPr/>
        <a:lstStyle/>
        <a:p>
          <a:endParaRPr lang="en-US"/>
        </a:p>
      </dgm:t>
    </dgm:pt>
    <dgm:pt modelId="{89B9603B-E276-49AD-8AAB-C35C0D9DC51D}" type="pres">
      <dgm:prSet presAssocID="{8281C5AD-B423-4079-A608-FF26ED4B0072}" presName="hierChild4" presStyleCnt="0"/>
      <dgm:spPr/>
      <dgm:t>
        <a:bodyPr/>
        <a:lstStyle/>
        <a:p>
          <a:endParaRPr lang="en-US"/>
        </a:p>
      </dgm:t>
    </dgm:pt>
    <dgm:pt modelId="{C4E37D23-02C4-4761-9784-7EEC38AC4887}" type="pres">
      <dgm:prSet presAssocID="{CD0A4B62-F752-49A3-9802-008DA6656870}" presName="Name37" presStyleLbl="parChTrans1D3" presStyleIdx="2" presStyleCnt="4"/>
      <dgm:spPr/>
      <dgm:t>
        <a:bodyPr/>
        <a:lstStyle/>
        <a:p>
          <a:endParaRPr lang="en-US"/>
        </a:p>
      </dgm:t>
    </dgm:pt>
    <dgm:pt modelId="{94A4AE2B-EE40-4390-9257-A0A69C92689D}" type="pres">
      <dgm:prSet presAssocID="{0D26193E-03ED-44F3-AFF3-897731937734}" presName="hierRoot2" presStyleCnt="0">
        <dgm:presLayoutVars>
          <dgm:hierBranch val="init"/>
        </dgm:presLayoutVars>
      </dgm:prSet>
      <dgm:spPr/>
      <dgm:t>
        <a:bodyPr/>
        <a:lstStyle/>
        <a:p>
          <a:endParaRPr lang="en-US"/>
        </a:p>
      </dgm:t>
    </dgm:pt>
    <dgm:pt modelId="{0B758CE1-7C07-4A3B-9FD9-D92EFC495E08}" type="pres">
      <dgm:prSet presAssocID="{0D26193E-03ED-44F3-AFF3-897731937734}" presName="rootComposite" presStyleCnt="0"/>
      <dgm:spPr/>
      <dgm:t>
        <a:bodyPr/>
        <a:lstStyle/>
        <a:p>
          <a:endParaRPr lang="en-US"/>
        </a:p>
      </dgm:t>
    </dgm:pt>
    <dgm:pt modelId="{AB2771D6-2B6E-4778-9ADA-A8C825E5AEE4}" type="pres">
      <dgm:prSet presAssocID="{0D26193E-03ED-44F3-AFF3-897731937734}" presName="rootText" presStyleLbl="node3" presStyleIdx="2" presStyleCnt="4" custScaleX="99688" custScaleY="123390">
        <dgm:presLayoutVars>
          <dgm:chPref val="3"/>
        </dgm:presLayoutVars>
      </dgm:prSet>
      <dgm:spPr/>
      <dgm:t>
        <a:bodyPr/>
        <a:lstStyle/>
        <a:p>
          <a:endParaRPr lang="en-US"/>
        </a:p>
      </dgm:t>
    </dgm:pt>
    <dgm:pt modelId="{8E98834B-DDFB-4F60-9906-2320A347C685}" type="pres">
      <dgm:prSet presAssocID="{0D26193E-03ED-44F3-AFF3-897731937734}" presName="rootConnector" presStyleLbl="node3" presStyleIdx="2" presStyleCnt="4"/>
      <dgm:spPr/>
      <dgm:t>
        <a:bodyPr/>
        <a:lstStyle/>
        <a:p>
          <a:endParaRPr lang="en-US"/>
        </a:p>
      </dgm:t>
    </dgm:pt>
    <dgm:pt modelId="{7359FF4F-E6F3-4435-8279-2E83D889976C}" type="pres">
      <dgm:prSet presAssocID="{0D26193E-03ED-44F3-AFF3-897731937734}" presName="hierChild4" presStyleCnt="0"/>
      <dgm:spPr/>
      <dgm:t>
        <a:bodyPr/>
        <a:lstStyle/>
        <a:p>
          <a:endParaRPr lang="en-US"/>
        </a:p>
      </dgm:t>
    </dgm:pt>
    <dgm:pt modelId="{75828341-D00F-487F-9335-30B2BDAA2CAE}" type="pres">
      <dgm:prSet presAssocID="{0D26193E-03ED-44F3-AFF3-897731937734}" presName="hierChild5" presStyleCnt="0"/>
      <dgm:spPr/>
      <dgm:t>
        <a:bodyPr/>
        <a:lstStyle/>
        <a:p>
          <a:endParaRPr lang="en-US"/>
        </a:p>
      </dgm:t>
    </dgm:pt>
    <dgm:pt modelId="{DD74368A-DDB7-48A2-AD68-17CC276891EA}" type="pres">
      <dgm:prSet presAssocID="{166C3D1F-A408-4CAC-B033-0729E1DCF7F3}" presName="Name37" presStyleLbl="parChTrans1D3" presStyleIdx="3" presStyleCnt="4"/>
      <dgm:spPr/>
      <dgm:t>
        <a:bodyPr/>
        <a:lstStyle/>
        <a:p>
          <a:endParaRPr lang="en-US"/>
        </a:p>
      </dgm:t>
    </dgm:pt>
    <dgm:pt modelId="{8410AEA3-4B89-4236-81DB-A35058D025C3}" type="pres">
      <dgm:prSet presAssocID="{0F989402-7C2C-442C-BABD-C63EEAD21ABA}" presName="hierRoot2" presStyleCnt="0">
        <dgm:presLayoutVars>
          <dgm:hierBranch val="init"/>
        </dgm:presLayoutVars>
      </dgm:prSet>
      <dgm:spPr/>
      <dgm:t>
        <a:bodyPr/>
        <a:lstStyle/>
        <a:p>
          <a:endParaRPr lang="en-US"/>
        </a:p>
      </dgm:t>
    </dgm:pt>
    <dgm:pt modelId="{F0637AA9-8B0E-4755-A579-21972C24123D}" type="pres">
      <dgm:prSet presAssocID="{0F989402-7C2C-442C-BABD-C63EEAD21ABA}" presName="rootComposite" presStyleCnt="0"/>
      <dgm:spPr/>
      <dgm:t>
        <a:bodyPr/>
        <a:lstStyle/>
        <a:p>
          <a:endParaRPr lang="en-US"/>
        </a:p>
      </dgm:t>
    </dgm:pt>
    <dgm:pt modelId="{76715096-5C72-450B-900C-D4610A8028B0}" type="pres">
      <dgm:prSet presAssocID="{0F989402-7C2C-442C-BABD-C63EEAD21ABA}" presName="rootText" presStyleLbl="node3" presStyleIdx="3" presStyleCnt="4" custScaleX="100920" custScaleY="122855">
        <dgm:presLayoutVars>
          <dgm:chPref val="3"/>
        </dgm:presLayoutVars>
      </dgm:prSet>
      <dgm:spPr/>
      <dgm:t>
        <a:bodyPr/>
        <a:lstStyle/>
        <a:p>
          <a:endParaRPr lang="en-US"/>
        </a:p>
      </dgm:t>
    </dgm:pt>
    <dgm:pt modelId="{E62A2DFC-CAFF-419C-950C-5D3D9A9497C8}" type="pres">
      <dgm:prSet presAssocID="{0F989402-7C2C-442C-BABD-C63EEAD21ABA}" presName="rootConnector" presStyleLbl="node3" presStyleIdx="3" presStyleCnt="4"/>
      <dgm:spPr/>
      <dgm:t>
        <a:bodyPr/>
        <a:lstStyle/>
        <a:p>
          <a:endParaRPr lang="en-US"/>
        </a:p>
      </dgm:t>
    </dgm:pt>
    <dgm:pt modelId="{229E548B-260F-4529-81BD-F29E11B64DE5}" type="pres">
      <dgm:prSet presAssocID="{0F989402-7C2C-442C-BABD-C63EEAD21ABA}" presName="hierChild4" presStyleCnt="0"/>
      <dgm:spPr/>
      <dgm:t>
        <a:bodyPr/>
        <a:lstStyle/>
        <a:p>
          <a:endParaRPr lang="en-US"/>
        </a:p>
      </dgm:t>
    </dgm:pt>
    <dgm:pt modelId="{A9BE29E9-15B8-48C9-88DA-399F20FDC951}" type="pres">
      <dgm:prSet presAssocID="{0F989402-7C2C-442C-BABD-C63EEAD21ABA}" presName="hierChild5" presStyleCnt="0"/>
      <dgm:spPr/>
      <dgm:t>
        <a:bodyPr/>
        <a:lstStyle/>
        <a:p>
          <a:endParaRPr lang="en-US"/>
        </a:p>
      </dgm:t>
    </dgm:pt>
    <dgm:pt modelId="{72D79ECF-547B-479D-99B6-35C622E135B1}" type="pres">
      <dgm:prSet presAssocID="{8281C5AD-B423-4079-A608-FF26ED4B0072}" presName="hierChild5" presStyleCnt="0"/>
      <dgm:spPr/>
      <dgm:t>
        <a:bodyPr/>
        <a:lstStyle/>
        <a:p>
          <a:endParaRPr lang="en-US"/>
        </a:p>
      </dgm:t>
    </dgm:pt>
    <dgm:pt modelId="{9AE728AB-49D5-4870-96CE-41C56C2FF944}" type="pres">
      <dgm:prSet presAssocID="{38E9C63B-B7FC-4AE2-ABAE-BAE650748276}" presName="hierChild3" presStyleCnt="0"/>
      <dgm:spPr/>
      <dgm:t>
        <a:bodyPr/>
        <a:lstStyle/>
        <a:p>
          <a:endParaRPr lang="en-US"/>
        </a:p>
      </dgm:t>
    </dgm:pt>
  </dgm:ptLst>
  <dgm:cxnLst>
    <dgm:cxn modelId="{5312DA3C-6FD9-47ED-83C8-08E93CA39A48}" type="presOf" srcId="{0F989402-7C2C-442C-BABD-C63EEAD21ABA}" destId="{76715096-5C72-450B-900C-D4610A8028B0}" srcOrd="0" destOrd="0" presId="urn:microsoft.com/office/officeart/2005/8/layout/orgChart1"/>
    <dgm:cxn modelId="{81F7E42F-26FA-4919-8D8A-2B25CB87FE24}" type="presOf" srcId="{0F989402-7C2C-442C-BABD-C63EEAD21ABA}" destId="{E62A2DFC-CAFF-419C-950C-5D3D9A9497C8}" srcOrd="1" destOrd="0" presId="urn:microsoft.com/office/officeart/2005/8/layout/orgChart1"/>
    <dgm:cxn modelId="{C780B2E5-D551-4FD8-8919-F3EC25004A66}" type="presOf" srcId="{3F166333-734F-41B2-9297-64128C5243E5}" destId="{CAA01ACB-98B6-49A7-9200-4543C4E40408}" srcOrd="0" destOrd="0" presId="urn:microsoft.com/office/officeart/2005/8/layout/orgChart1"/>
    <dgm:cxn modelId="{C562CEA7-2AD3-431D-9364-D612A6CBFA79}" type="presOf" srcId="{6B6C632F-1C4D-41F3-A2CF-16CF9BB42218}" destId="{B9E89B3E-7679-48A9-8083-16BBFE7357F4}" srcOrd="1" destOrd="0" presId="urn:microsoft.com/office/officeart/2005/8/layout/orgChart1"/>
    <dgm:cxn modelId="{434062D6-209C-4874-9008-4AF548C6AC58}" type="presOf" srcId="{166C3D1F-A408-4CAC-B033-0729E1DCF7F3}" destId="{DD74368A-DDB7-48A2-AD68-17CC276891EA}" srcOrd="0" destOrd="0" presId="urn:microsoft.com/office/officeart/2005/8/layout/orgChart1"/>
    <dgm:cxn modelId="{8D26C23C-4245-470F-A1DC-43E38E17495E}" srcId="{8281C5AD-B423-4079-A608-FF26ED4B0072}" destId="{0F989402-7C2C-442C-BABD-C63EEAD21ABA}" srcOrd="1" destOrd="0" parTransId="{166C3D1F-A408-4CAC-B033-0729E1DCF7F3}" sibTransId="{7A194A3C-FF00-4164-881F-BDDF796D148A}"/>
    <dgm:cxn modelId="{090973D9-C92F-4E08-B734-009A12EDC1CE}" type="presOf" srcId="{8281C5AD-B423-4079-A608-FF26ED4B0072}" destId="{0E4A457C-7423-479A-A83F-672E60A24830}" srcOrd="0" destOrd="0" presId="urn:microsoft.com/office/officeart/2005/8/layout/orgChart1"/>
    <dgm:cxn modelId="{CEE965B1-E18D-4CD4-A22E-21ADE33982B0}" type="presOf" srcId="{AFB21B17-4D4E-43A1-89C4-72F094F5B794}" destId="{C6F00E39-AFEE-4D8E-8792-20596F4856CB}" srcOrd="0" destOrd="0" presId="urn:microsoft.com/office/officeart/2005/8/layout/orgChart1"/>
    <dgm:cxn modelId="{FD1C4034-8DF2-4606-A83A-0B33E5EBD3AE}" type="presOf" srcId="{5D7DBBA4-6BB5-440C-9C99-94EDFAC85784}" destId="{0A4548BC-6885-4F7A-A06A-72DEFD6B603F}" srcOrd="0" destOrd="0" presId="urn:microsoft.com/office/officeart/2005/8/layout/orgChart1"/>
    <dgm:cxn modelId="{53E4F795-AB9A-4799-901C-E09C513D7982}" type="presOf" srcId="{0D26193E-03ED-44F3-AFF3-897731937734}" destId="{AB2771D6-2B6E-4778-9ADA-A8C825E5AEE4}" srcOrd="0" destOrd="0" presId="urn:microsoft.com/office/officeart/2005/8/layout/orgChart1"/>
    <dgm:cxn modelId="{B2A8BDF9-D612-4610-AC26-AF7F7873110D}" type="presOf" srcId="{CD0A4B62-F752-49A3-9802-008DA6656870}" destId="{C4E37D23-02C4-4761-9784-7EEC38AC4887}" srcOrd="0" destOrd="0" presId="urn:microsoft.com/office/officeart/2005/8/layout/orgChart1"/>
    <dgm:cxn modelId="{ACF9D4A2-FADC-44B8-8B68-FF11B333CA59}" srcId="{38E9C63B-B7FC-4AE2-ABAE-BAE650748276}" destId="{6B6C632F-1C4D-41F3-A2CF-16CF9BB42218}" srcOrd="0" destOrd="0" parTransId="{97E44C6D-889C-4A43-9720-D6A26545B46A}" sibTransId="{6473EF17-1919-47B0-B8D7-4E6AB32462D6}"/>
    <dgm:cxn modelId="{A934A7E8-869D-479E-AB6B-9FFBFA71382D}" type="presOf" srcId="{1F8125BC-A40C-4FB9-B1B9-EA0BCA41810C}" destId="{0F10BE9A-6A42-4165-862C-6BA8931F8C90}" srcOrd="1" destOrd="0" presId="urn:microsoft.com/office/officeart/2005/8/layout/orgChart1"/>
    <dgm:cxn modelId="{37E7FFA7-BCF2-4F0F-987A-BD2EBC09E342}" type="presOf" srcId="{97E44C6D-889C-4A43-9720-D6A26545B46A}" destId="{16A1847F-3E24-4B67-B251-FAC15F707135}" srcOrd="0" destOrd="0" presId="urn:microsoft.com/office/officeart/2005/8/layout/orgChart1"/>
    <dgm:cxn modelId="{CE6178B5-3BE6-4801-A9D8-12AA17038524}" srcId="{6B6C632F-1C4D-41F3-A2CF-16CF9BB42218}" destId="{1F8125BC-A40C-4FB9-B1B9-EA0BCA41810C}" srcOrd="1" destOrd="0" parTransId="{5D7DBBA4-6BB5-440C-9C99-94EDFAC85784}" sibTransId="{07090460-850B-49BB-AC58-04883D66BD44}"/>
    <dgm:cxn modelId="{0D394755-8C85-4887-A311-17CCF59518E4}" type="presOf" srcId="{5C2259E3-2628-4CB8-853F-E06467653CD8}" destId="{6E6D4A9A-C4B8-4A10-B1C9-452A8047C46D}" srcOrd="1" destOrd="0" presId="urn:microsoft.com/office/officeart/2005/8/layout/orgChart1"/>
    <dgm:cxn modelId="{52137E8C-BC71-4C0C-9835-D37A4396312D}" type="presOf" srcId="{D64844F0-5531-4A4A-B152-1F496FFE8CC1}" destId="{4A7CA6B3-A75F-46E0-A53C-A83FED4DC11B}" srcOrd="0" destOrd="0" presId="urn:microsoft.com/office/officeart/2005/8/layout/orgChart1"/>
    <dgm:cxn modelId="{2EE2A1BE-D08F-474E-A73B-12587264D618}" type="presOf" srcId="{0D26193E-03ED-44F3-AFF3-897731937734}" destId="{8E98834B-DDFB-4F60-9906-2320A347C685}" srcOrd="1" destOrd="0" presId="urn:microsoft.com/office/officeart/2005/8/layout/orgChart1"/>
    <dgm:cxn modelId="{F077FA0D-351E-4419-848B-CC123CF815C1}" type="presOf" srcId="{8281C5AD-B423-4079-A608-FF26ED4B0072}" destId="{14CECCC2-5021-40A8-AD8F-77A9ADA9A5DB}" srcOrd="1" destOrd="0" presId="urn:microsoft.com/office/officeart/2005/8/layout/orgChart1"/>
    <dgm:cxn modelId="{3FEA8853-5CA2-46D9-BBF5-E880FE515000}" srcId="{AFB21B17-4D4E-43A1-89C4-72F094F5B794}" destId="{38E9C63B-B7FC-4AE2-ABAE-BAE650748276}" srcOrd="0" destOrd="0" parTransId="{E1AEE680-36D3-48FC-815B-42892622C1D5}" sibTransId="{A6D349D4-66BD-4532-B7F5-6D48A8171802}"/>
    <dgm:cxn modelId="{428CFB10-35FD-4585-A869-91D5886848C9}" srcId="{6B6C632F-1C4D-41F3-A2CF-16CF9BB42218}" destId="{5C2259E3-2628-4CB8-853F-E06467653CD8}" srcOrd="0" destOrd="0" parTransId="{3F166333-734F-41B2-9297-64128C5243E5}" sibTransId="{0A1BDCE8-8A29-4D5B-AF80-CCAD3BC2781E}"/>
    <dgm:cxn modelId="{9F5A809F-3BCB-4728-86AD-26D35003B73C}" type="presOf" srcId="{6B6C632F-1C4D-41F3-A2CF-16CF9BB42218}" destId="{66847B45-2DB9-4C7F-A499-A461C37F4C91}" srcOrd="0" destOrd="0" presId="urn:microsoft.com/office/officeart/2005/8/layout/orgChart1"/>
    <dgm:cxn modelId="{BD2E614C-7502-4D4B-A702-20AC7A52E1B3}" srcId="{38E9C63B-B7FC-4AE2-ABAE-BAE650748276}" destId="{8281C5AD-B423-4079-A608-FF26ED4B0072}" srcOrd="1" destOrd="0" parTransId="{D64844F0-5531-4A4A-B152-1F496FFE8CC1}" sibTransId="{D3B56B21-3BDE-4AA6-8D95-496AF8A179E6}"/>
    <dgm:cxn modelId="{1E0990AF-6A7E-4712-82E3-D2D84642205C}" type="presOf" srcId="{38E9C63B-B7FC-4AE2-ABAE-BAE650748276}" destId="{0A3037B2-E3F0-4A4D-B6B4-B211F10ECD11}" srcOrd="0" destOrd="0" presId="urn:microsoft.com/office/officeart/2005/8/layout/orgChart1"/>
    <dgm:cxn modelId="{58F3C5F3-3623-4581-B1D8-987397CEAFA7}" srcId="{8281C5AD-B423-4079-A608-FF26ED4B0072}" destId="{0D26193E-03ED-44F3-AFF3-897731937734}" srcOrd="0" destOrd="0" parTransId="{CD0A4B62-F752-49A3-9802-008DA6656870}" sibTransId="{5E3E46D4-C693-422A-9E31-0E11332FCF5B}"/>
    <dgm:cxn modelId="{6D4E1277-2D27-49AB-8570-AD906A46C373}" type="presOf" srcId="{5C2259E3-2628-4CB8-853F-E06467653CD8}" destId="{7C3E2C82-65CB-40B0-8C03-1D92FCC9F7DD}" srcOrd="0" destOrd="0" presId="urn:microsoft.com/office/officeart/2005/8/layout/orgChart1"/>
    <dgm:cxn modelId="{052808F5-9AA1-49E2-8986-F7F226B1DEAF}" type="presOf" srcId="{1F8125BC-A40C-4FB9-B1B9-EA0BCA41810C}" destId="{1C472A9B-432E-412E-B499-E806B19E991D}" srcOrd="0" destOrd="0" presId="urn:microsoft.com/office/officeart/2005/8/layout/orgChart1"/>
    <dgm:cxn modelId="{F1E30FAD-4C4A-4FEA-88D4-C46814E0B9C1}" type="presOf" srcId="{38E9C63B-B7FC-4AE2-ABAE-BAE650748276}" destId="{388BDA59-FFED-4952-ADBA-06322CF0B397}" srcOrd="1" destOrd="0" presId="urn:microsoft.com/office/officeart/2005/8/layout/orgChart1"/>
    <dgm:cxn modelId="{D18DF845-426C-4D2E-9A1D-A2514D3FFE4A}" type="presParOf" srcId="{C6F00E39-AFEE-4D8E-8792-20596F4856CB}" destId="{FCCD8D97-9E0D-4187-9D4F-96DD5A62C3DA}" srcOrd="0" destOrd="0" presId="urn:microsoft.com/office/officeart/2005/8/layout/orgChart1"/>
    <dgm:cxn modelId="{C10741C3-F65C-4F35-BCA5-E96D212A5858}" type="presParOf" srcId="{FCCD8D97-9E0D-4187-9D4F-96DD5A62C3DA}" destId="{F3CFEF89-D4A1-4886-B2D2-962DDADB5EFD}" srcOrd="0" destOrd="0" presId="urn:microsoft.com/office/officeart/2005/8/layout/orgChart1"/>
    <dgm:cxn modelId="{F367470C-5126-4762-9D1D-4993D78C9E3F}" type="presParOf" srcId="{F3CFEF89-D4A1-4886-B2D2-962DDADB5EFD}" destId="{0A3037B2-E3F0-4A4D-B6B4-B211F10ECD11}" srcOrd="0" destOrd="0" presId="urn:microsoft.com/office/officeart/2005/8/layout/orgChart1"/>
    <dgm:cxn modelId="{E0DFD326-CA0C-42CB-B481-9476908F516A}" type="presParOf" srcId="{F3CFEF89-D4A1-4886-B2D2-962DDADB5EFD}" destId="{388BDA59-FFED-4952-ADBA-06322CF0B397}" srcOrd="1" destOrd="0" presId="urn:microsoft.com/office/officeart/2005/8/layout/orgChart1"/>
    <dgm:cxn modelId="{10C04398-3F92-4BA1-BBF0-C81A77405775}" type="presParOf" srcId="{FCCD8D97-9E0D-4187-9D4F-96DD5A62C3DA}" destId="{71BB2BCD-5B1C-4F8B-85A1-96A7C08220F3}" srcOrd="1" destOrd="0" presId="urn:microsoft.com/office/officeart/2005/8/layout/orgChart1"/>
    <dgm:cxn modelId="{80E51C71-B6D4-48E9-805E-F3BEF45763CB}" type="presParOf" srcId="{71BB2BCD-5B1C-4F8B-85A1-96A7C08220F3}" destId="{16A1847F-3E24-4B67-B251-FAC15F707135}" srcOrd="0" destOrd="0" presId="urn:microsoft.com/office/officeart/2005/8/layout/orgChart1"/>
    <dgm:cxn modelId="{DC2111E4-50E5-4D54-8D90-ABC56C8A3E38}" type="presParOf" srcId="{71BB2BCD-5B1C-4F8B-85A1-96A7C08220F3}" destId="{9C433EA1-DEDE-473D-93FC-5B68C10203E5}" srcOrd="1" destOrd="0" presId="urn:microsoft.com/office/officeart/2005/8/layout/orgChart1"/>
    <dgm:cxn modelId="{B036C8D3-4070-4141-8C44-0A60F402BEAF}" type="presParOf" srcId="{9C433EA1-DEDE-473D-93FC-5B68C10203E5}" destId="{7DBB732D-7FAE-4CF6-BDAA-316CD9B1D1FA}" srcOrd="0" destOrd="0" presId="urn:microsoft.com/office/officeart/2005/8/layout/orgChart1"/>
    <dgm:cxn modelId="{74F91413-2966-4487-9E67-6CBE3491A345}" type="presParOf" srcId="{7DBB732D-7FAE-4CF6-BDAA-316CD9B1D1FA}" destId="{66847B45-2DB9-4C7F-A499-A461C37F4C91}" srcOrd="0" destOrd="0" presId="urn:microsoft.com/office/officeart/2005/8/layout/orgChart1"/>
    <dgm:cxn modelId="{56CEDE2C-5CE4-4CAE-A1CE-E2D483EBD183}" type="presParOf" srcId="{7DBB732D-7FAE-4CF6-BDAA-316CD9B1D1FA}" destId="{B9E89B3E-7679-48A9-8083-16BBFE7357F4}" srcOrd="1" destOrd="0" presId="urn:microsoft.com/office/officeart/2005/8/layout/orgChart1"/>
    <dgm:cxn modelId="{4381C5C8-313C-403B-B667-8110D0CDF495}" type="presParOf" srcId="{9C433EA1-DEDE-473D-93FC-5B68C10203E5}" destId="{057C615D-F2BC-4DEB-A0FB-7545D8009DFF}" srcOrd="1" destOrd="0" presId="urn:microsoft.com/office/officeart/2005/8/layout/orgChart1"/>
    <dgm:cxn modelId="{5E7D818A-1F1B-4D28-A9F7-869817291729}" type="presParOf" srcId="{057C615D-F2BC-4DEB-A0FB-7545D8009DFF}" destId="{CAA01ACB-98B6-49A7-9200-4543C4E40408}" srcOrd="0" destOrd="0" presId="urn:microsoft.com/office/officeart/2005/8/layout/orgChart1"/>
    <dgm:cxn modelId="{9622211F-AFEE-4497-8EEB-726102A2517D}" type="presParOf" srcId="{057C615D-F2BC-4DEB-A0FB-7545D8009DFF}" destId="{9A66A05A-CFB6-4219-BA34-BA670FB87956}" srcOrd="1" destOrd="0" presId="urn:microsoft.com/office/officeart/2005/8/layout/orgChart1"/>
    <dgm:cxn modelId="{D7988A49-860A-4B17-802F-7DA0DE0AF113}" type="presParOf" srcId="{9A66A05A-CFB6-4219-BA34-BA670FB87956}" destId="{1F6C87BF-E9FB-4D12-AF4C-1DBF2E1EB41F}" srcOrd="0" destOrd="0" presId="urn:microsoft.com/office/officeart/2005/8/layout/orgChart1"/>
    <dgm:cxn modelId="{1018DB0A-186B-4251-8F6A-D8D83A88E97C}" type="presParOf" srcId="{1F6C87BF-E9FB-4D12-AF4C-1DBF2E1EB41F}" destId="{7C3E2C82-65CB-40B0-8C03-1D92FCC9F7DD}" srcOrd="0" destOrd="0" presId="urn:microsoft.com/office/officeart/2005/8/layout/orgChart1"/>
    <dgm:cxn modelId="{5BAA2A02-6802-4D6C-A64B-99F501B2E7E1}" type="presParOf" srcId="{1F6C87BF-E9FB-4D12-AF4C-1DBF2E1EB41F}" destId="{6E6D4A9A-C4B8-4A10-B1C9-452A8047C46D}" srcOrd="1" destOrd="0" presId="urn:microsoft.com/office/officeart/2005/8/layout/orgChart1"/>
    <dgm:cxn modelId="{198E58D9-B33D-41A8-B424-2569AF511CDE}" type="presParOf" srcId="{9A66A05A-CFB6-4219-BA34-BA670FB87956}" destId="{EA18431F-D6CF-4FB3-BB9C-6010B15587A1}" srcOrd="1" destOrd="0" presId="urn:microsoft.com/office/officeart/2005/8/layout/orgChart1"/>
    <dgm:cxn modelId="{C9CD77B2-CD58-44A9-8C0E-05AA99F94510}" type="presParOf" srcId="{9A66A05A-CFB6-4219-BA34-BA670FB87956}" destId="{9357C7AC-590F-43A9-8211-604241C963E4}" srcOrd="2" destOrd="0" presId="urn:microsoft.com/office/officeart/2005/8/layout/orgChart1"/>
    <dgm:cxn modelId="{BEA606D5-5976-4A85-9693-8AC9BC509FCB}" type="presParOf" srcId="{057C615D-F2BC-4DEB-A0FB-7545D8009DFF}" destId="{0A4548BC-6885-4F7A-A06A-72DEFD6B603F}" srcOrd="2" destOrd="0" presId="urn:microsoft.com/office/officeart/2005/8/layout/orgChart1"/>
    <dgm:cxn modelId="{28128966-5574-4CDB-B7A1-3E6A73028564}" type="presParOf" srcId="{057C615D-F2BC-4DEB-A0FB-7545D8009DFF}" destId="{DD30D877-F52F-4B2C-9350-4C92FB5CD8F1}" srcOrd="3" destOrd="0" presId="urn:microsoft.com/office/officeart/2005/8/layout/orgChart1"/>
    <dgm:cxn modelId="{155BC81F-E59A-4FF8-8723-5B54FC3239E6}" type="presParOf" srcId="{DD30D877-F52F-4B2C-9350-4C92FB5CD8F1}" destId="{4A6D234B-AF9F-422F-8394-91C0F54E0784}" srcOrd="0" destOrd="0" presId="urn:microsoft.com/office/officeart/2005/8/layout/orgChart1"/>
    <dgm:cxn modelId="{F96D057F-D9EB-4DDB-B994-5E1F94C401DB}" type="presParOf" srcId="{4A6D234B-AF9F-422F-8394-91C0F54E0784}" destId="{1C472A9B-432E-412E-B499-E806B19E991D}" srcOrd="0" destOrd="0" presId="urn:microsoft.com/office/officeart/2005/8/layout/orgChart1"/>
    <dgm:cxn modelId="{87C411ED-D538-496D-885B-BED1F13FD1CD}" type="presParOf" srcId="{4A6D234B-AF9F-422F-8394-91C0F54E0784}" destId="{0F10BE9A-6A42-4165-862C-6BA8931F8C90}" srcOrd="1" destOrd="0" presId="urn:microsoft.com/office/officeart/2005/8/layout/orgChart1"/>
    <dgm:cxn modelId="{C5A388E9-1085-4978-A719-8FF1D7924095}" type="presParOf" srcId="{DD30D877-F52F-4B2C-9350-4C92FB5CD8F1}" destId="{B36C72CE-5FCB-4446-9658-1FFA44FDBC53}" srcOrd="1" destOrd="0" presId="urn:microsoft.com/office/officeart/2005/8/layout/orgChart1"/>
    <dgm:cxn modelId="{998FE8C3-38D9-43F3-A985-CFE8EAF562F0}" type="presParOf" srcId="{DD30D877-F52F-4B2C-9350-4C92FB5CD8F1}" destId="{344D11C3-7068-4BD5-9F1B-FF334C1956F1}" srcOrd="2" destOrd="0" presId="urn:microsoft.com/office/officeart/2005/8/layout/orgChart1"/>
    <dgm:cxn modelId="{673D08B3-1151-437D-8CA7-329F6674A149}" type="presParOf" srcId="{9C433EA1-DEDE-473D-93FC-5B68C10203E5}" destId="{5EBB489E-41E7-4E8E-84F9-7B9F884DD11C}" srcOrd="2" destOrd="0" presId="urn:microsoft.com/office/officeart/2005/8/layout/orgChart1"/>
    <dgm:cxn modelId="{F651C8B8-484E-4D46-AC7F-13780FB9EEE4}" type="presParOf" srcId="{71BB2BCD-5B1C-4F8B-85A1-96A7C08220F3}" destId="{4A7CA6B3-A75F-46E0-A53C-A83FED4DC11B}" srcOrd="2" destOrd="0" presId="urn:microsoft.com/office/officeart/2005/8/layout/orgChart1"/>
    <dgm:cxn modelId="{DA828E3B-294A-48DE-A3FC-C6B634FB5B8B}" type="presParOf" srcId="{71BB2BCD-5B1C-4F8B-85A1-96A7C08220F3}" destId="{73BBE5D3-55D0-49FD-9991-3D57DDECD7CF}" srcOrd="3" destOrd="0" presId="urn:microsoft.com/office/officeart/2005/8/layout/orgChart1"/>
    <dgm:cxn modelId="{54900D58-2939-4F9A-8A22-93F245C24494}" type="presParOf" srcId="{73BBE5D3-55D0-49FD-9991-3D57DDECD7CF}" destId="{56761DEF-DB0F-4721-A4E8-C8C0410066AD}" srcOrd="0" destOrd="0" presId="urn:microsoft.com/office/officeart/2005/8/layout/orgChart1"/>
    <dgm:cxn modelId="{CB56B8B2-A012-4CD9-B726-5AB788F2E01F}" type="presParOf" srcId="{56761DEF-DB0F-4721-A4E8-C8C0410066AD}" destId="{0E4A457C-7423-479A-A83F-672E60A24830}" srcOrd="0" destOrd="0" presId="urn:microsoft.com/office/officeart/2005/8/layout/orgChart1"/>
    <dgm:cxn modelId="{3F4C2299-86C4-4CAE-99C1-FB1E8C5B811A}" type="presParOf" srcId="{56761DEF-DB0F-4721-A4E8-C8C0410066AD}" destId="{14CECCC2-5021-40A8-AD8F-77A9ADA9A5DB}" srcOrd="1" destOrd="0" presId="urn:microsoft.com/office/officeart/2005/8/layout/orgChart1"/>
    <dgm:cxn modelId="{D7487D68-3740-4D9E-AC39-2447AD85A246}" type="presParOf" srcId="{73BBE5D3-55D0-49FD-9991-3D57DDECD7CF}" destId="{89B9603B-E276-49AD-8AAB-C35C0D9DC51D}" srcOrd="1" destOrd="0" presId="urn:microsoft.com/office/officeart/2005/8/layout/orgChart1"/>
    <dgm:cxn modelId="{2AC2A401-A0BD-49BC-9D9E-BD9A4E1B66F6}" type="presParOf" srcId="{89B9603B-E276-49AD-8AAB-C35C0D9DC51D}" destId="{C4E37D23-02C4-4761-9784-7EEC38AC4887}" srcOrd="0" destOrd="0" presId="urn:microsoft.com/office/officeart/2005/8/layout/orgChart1"/>
    <dgm:cxn modelId="{497ECE03-60B2-46FB-8C42-B8AB13CEB43C}" type="presParOf" srcId="{89B9603B-E276-49AD-8AAB-C35C0D9DC51D}" destId="{94A4AE2B-EE40-4390-9257-A0A69C92689D}" srcOrd="1" destOrd="0" presId="urn:microsoft.com/office/officeart/2005/8/layout/orgChart1"/>
    <dgm:cxn modelId="{354221F8-6D7D-4638-8E77-968B17F2E4E9}" type="presParOf" srcId="{94A4AE2B-EE40-4390-9257-A0A69C92689D}" destId="{0B758CE1-7C07-4A3B-9FD9-D92EFC495E08}" srcOrd="0" destOrd="0" presId="urn:microsoft.com/office/officeart/2005/8/layout/orgChart1"/>
    <dgm:cxn modelId="{50B01E47-6C98-40C9-BAA8-3567604B4B36}" type="presParOf" srcId="{0B758CE1-7C07-4A3B-9FD9-D92EFC495E08}" destId="{AB2771D6-2B6E-4778-9ADA-A8C825E5AEE4}" srcOrd="0" destOrd="0" presId="urn:microsoft.com/office/officeart/2005/8/layout/orgChart1"/>
    <dgm:cxn modelId="{F9192D97-95F3-413E-BB0B-442A20E2F6FE}" type="presParOf" srcId="{0B758CE1-7C07-4A3B-9FD9-D92EFC495E08}" destId="{8E98834B-DDFB-4F60-9906-2320A347C685}" srcOrd="1" destOrd="0" presId="urn:microsoft.com/office/officeart/2005/8/layout/orgChart1"/>
    <dgm:cxn modelId="{C1949DF4-014D-4AC0-BC4C-B2190E2EC55B}" type="presParOf" srcId="{94A4AE2B-EE40-4390-9257-A0A69C92689D}" destId="{7359FF4F-E6F3-4435-8279-2E83D889976C}" srcOrd="1" destOrd="0" presId="urn:microsoft.com/office/officeart/2005/8/layout/orgChart1"/>
    <dgm:cxn modelId="{E5FDDD87-8D2D-4ACF-8F2A-C6496232748F}" type="presParOf" srcId="{94A4AE2B-EE40-4390-9257-A0A69C92689D}" destId="{75828341-D00F-487F-9335-30B2BDAA2CAE}" srcOrd="2" destOrd="0" presId="urn:microsoft.com/office/officeart/2005/8/layout/orgChart1"/>
    <dgm:cxn modelId="{A3B3DD5D-8996-40A3-9829-CC893F17F1C3}" type="presParOf" srcId="{89B9603B-E276-49AD-8AAB-C35C0D9DC51D}" destId="{DD74368A-DDB7-48A2-AD68-17CC276891EA}" srcOrd="2" destOrd="0" presId="urn:microsoft.com/office/officeart/2005/8/layout/orgChart1"/>
    <dgm:cxn modelId="{0110F895-C63F-4B52-874E-F5BC3505F139}" type="presParOf" srcId="{89B9603B-E276-49AD-8AAB-C35C0D9DC51D}" destId="{8410AEA3-4B89-4236-81DB-A35058D025C3}" srcOrd="3" destOrd="0" presId="urn:microsoft.com/office/officeart/2005/8/layout/orgChart1"/>
    <dgm:cxn modelId="{B5CE97FD-7900-4236-98B4-CD91C5110344}" type="presParOf" srcId="{8410AEA3-4B89-4236-81DB-A35058D025C3}" destId="{F0637AA9-8B0E-4755-A579-21972C24123D}" srcOrd="0" destOrd="0" presId="urn:microsoft.com/office/officeart/2005/8/layout/orgChart1"/>
    <dgm:cxn modelId="{CCBDB0A5-B6CB-4E2F-ABCC-CD6A84CBEA94}" type="presParOf" srcId="{F0637AA9-8B0E-4755-A579-21972C24123D}" destId="{76715096-5C72-450B-900C-D4610A8028B0}" srcOrd="0" destOrd="0" presId="urn:microsoft.com/office/officeart/2005/8/layout/orgChart1"/>
    <dgm:cxn modelId="{01C1C462-3491-48E1-BCD1-E72D1EBF4BF8}" type="presParOf" srcId="{F0637AA9-8B0E-4755-A579-21972C24123D}" destId="{E62A2DFC-CAFF-419C-950C-5D3D9A9497C8}" srcOrd="1" destOrd="0" presId="urn:microsoft.com/office/officeart/2005/8/layout/orgChart1"/>
    <dgm:cxn modelId="{2946F7FB-9982-4475-A931-D960CFFE7CCE}" type="presParOf" srcId="{8410AEA3-4B89-4236-81DB-A35058D025C3}" destId="{229E548B-260F-4529-81BD-F29E11B64DE5}" srcOrd="1" destOrd="0" presId="urn:microsoft.com/office/officeart/2005/8/layout/orgChart1"/>
    <dgm:cxn modelId="{402EDEAA-18D9-4C19-8235-BAD402A83F80}" type="presParOf" srcId="{8410AEA3-4B89-4236-81DB-A35058D025C3}" destId="{A9BE29E9-15B8-48C9-88DA-399F20FDC951}" srcOrd="2" destOrd="0" presId="urn:microsoft.com/office/officeart/2005/8/layout/orgChart1"/>
    <dgm:cxn modelId="{0F674B15-3E0E-4E1D-886F-7F047CC909D9}" type="presParOf" srcId="{73BBE5D3-55D0-49FD-9991-3D57DDECD7CF}" destId="{72D79ECF-547B-479D-99B6-35C622E135B1}" srcOrd="2" destOrd="0" presId="urn:microsoft.com/office/officeart/2005/8/layout/orgChart1"/>
    <dgm:cxn modelId="{198A21AB-2B68-4888-A030-9A5CFDF8D1A9}" type="presParOf" srcId="{FCCD8D97-9E0D-4187-9D4F-96DD5A62C3DA}" destId="{9AE728AB-49D5-4870-96CE-41C56C2FF94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EDC56F-CC19-45BE-A83E-C9EA9F2FD43E}" type="doc">
      <dgm:prSet loTypeId="urn:microsoft.com/office/officeart/2005/8/layout/orgChart1" loCatId="hierarchy" qsTypeId="urn:microsoft.com/office/officeart/2005/8/quickstyle/simple3" qsCatId="simple" csTypeId="urn:microsoft.com/office/officeart/2005/8/colors/accent2_2" csCatId="accent2" phldr="1"/>
      <dgm:spPr/>
      <dgm:t>
        <a:bodyPr/>
        <a:lstStyle/>
        <a:p>
          <a:endParaRPr lang="en-US"/>
        </a:p>
      </dgm:t>
    </dgm:pt>
    <dgm:pt modelId="{7FA15D76-AC75-4095-A38B-3A4DDC77A70F}">
      <dgm:prSet phldrT="[Text]" custT="1"/>
      <dgm:spPr/>
      <dgm:t>
        <a:bodyPr/>
        <a:lstStyle/>
        <a:p>
          <a:r>
            <a:rPr lang="en-US" sz="1600" dirty="0" smtClean="0">
              <a:latin typeface="Century Gothic" panose="020B0502020202020204" pitchFamily="34" charset="0"/>
            </a:rPr>
            <a:t>Cooperative Governance</a:t>
          </a:r>
        </a:p>
        <a:p>
          <a:r>
            <a:rPr lang="en-US" sz="1600" dirty="0" smtClean="0">
              <a:latin typeface="Century Gothic" panose="020B0502020202020204" pitchFamily="34" charset="0"/>
            </a:rPr>
            <a:t>R96 billion</a:t>
          </a:r>
          <a:endParaRPr lang="en-US" sz="1600" dirty="0">
            <a:latin typeface="Century Gothic" panose="020B0502020202020204" pitchFamily="34" charset="0"/>
          </a:endParaRPr>
        </a:p>
      </dgm:t>
    </dgm:pt>
    <dgm:pt modelId="{15E172AF-1EE4-409B-87F1-C25C26AC5E62}" type="parTrans" cxnId="{618B4066-5777-47D3-9FFE-4C8A01E1FA7D}">
      <dgm:prSet/>
      <dgm:spPr/>
      <dgm:t>
        <a:bodyPr/>
        <a:lstStyle/>
        <a:p>
          <a:endParaRPr lang="en-US" sz="1600">
            <a:latin typeface="Century Gothic" panose="020B0502020202020204" pitchFamily="34" charset="0"/>
          </a:endParaRPr>
        </a:p>
      </dgm:t>
    </dgm:pt>
    <dgm:pt modelId="{B7590BC8-873C-49EF-A24A-24B3DFB30749}" type="sibTrans" cxnId="{618B4066-5777-47D3-9FFE-4C8A01E1FA7D}">
      <dgm:prSet/>
      <dgm:spPr/>
      <dgm:t>
        <a:bodyPr/>
        <a:lstStyle/>
        <a:p>
          <a:endParaRPr lang="en-US" sz="1600">
            <a:latin typeface="Century Gothic" panose="020B0502020202020204" pitchFamily="34" charset="0"/>
          </a:endParaRPr>
        </a:p>
      </dgm:t>
    </dgm:pt>
    <dgm:pt modelId="{83856DC4-4B71-4CDA-A0FF-D31FA52BC674}">
      <dgm:prSet phldrT="[Text]" custT="1"/>
      <dgm:spPr/>
      <dgm:t>
        <a:bodyPr/>
        <a:lstStyle/>
        <a:p>
          <a:r>
            <a:rPr lang="en-US" sz="1600" dirty="0" smtClean="0">
              <a:latin typeface="Century Gothic" panose="020B0502020202020204" pitchFamily="34" charset="0"/>
            </a:rPr>
            <a:t>Transfers  94.8% </a:t>
          </a:r>
          <a:endParaRPr lang="en-US" sz="1600" dirty="0">
            <a:latin typeface="Century Gothic" panose="020B0502020202020204" pitchFamily="34" charset="0"/>
          </a:endParaRPr>
        </a:p>
      </dgm:t>
    </dgm:pt>
    <dgm:pt modelId="{DD6F7B87-5CE0-43F3-A91A-98627007D069}" type="parTrans" cxnId="{B6165F19-48B2-441D-997A-A53CFB7C1055}">
      <dgm:prSet/>
      <dgm:spPr/>
      <dgm:t>
        <a:bodyPr/>
        <a:lstStyle/>
        <a:p>
          <a:endParaRPr lang="en-US" sz="1600">
            <a:latin typeface="Century Gothic" panose="020B0502020202020204" pitchFamily="34" charset="0"/>
          </a:endParaRPr>
        </a:p>
      </dgm:t>
    </dgm:pt>
    <dgm:pt modelId="{67A68B1A-0AD8-44DE-976A-7CE2D28AADBF}" type="sibTrans" cxnId="{B6165F19-48B2-441D-997A-A53CFB7C1055}">
      <dgm:prSet/>
      <dgm:spPr/>
      <dgm:t>
        <a:bodyPr/>
        <a:lstStyle/>
        <a:p>
          <a:endParaRPr lang="en-US" sz="1600">
            <a:latin typeface="Century Gothic" panose="020B0502020202020204" pitchFamily="34" charset="0"/>
          </a:endParaRPr>
        </a:p>
      </dgm:t>
    </dgm:pt>
    <dgm:pt modelId="{51E1016D-F775-4BCA-AE9D-F5DD5F45F0EA}">
      <dgm:prSet phldrT="[Text]" custT="1"/>
      <dgm:spPr/>
      <dgm:t>
        <a:bodyPr/>
        <a:lstStyle/>
        <a:p>
          <a:r>
            <a:rPr lang="en-US" sz="1600" dirty="0" smtClean="0">
              <a:latin typeface="Century Gothic" panose="020B0502020202020204" pitchFamily="34" charset="0"/>
            </a:rPr>
            <a:t>Current 5.1% </a:t>
          </a:r>
          <a:endParaRPr lang="en-US" sz="1600" dirty="0">
            <a:latin typeface="Century Gothic" panose="020B0502020202020204" pitchFamily="34" charset="0"/>
          </a:endParaRPr>
        </a:p>
      </dgm:t>
    </dgm:pt>
    <dgm:pt modelId="{22136307-DE3D-4915-8DF5-591E0CBCBC0A}" type="parTrans" cxnId="{03973ADA-F338-4F80-B6E2-2F5D6914880F}">
      <dgm:prSet/>
      <dgm:spPr/>
      <dgm:t>
        <a:bodyPr/>
        <a:lstStyle/>
        <a:p>
          <a:endParaRPr lang="en-US" sz="1600">
            <a:latin typeface="Century Gothic" panose="020B0502020202020204" pitchFamily="34" charset="0"/>
          </a:endParaRPr>
        </a:p>
      </dgm:t>
    </dgm:pt>
    <dgm:pt modelId="{48A4868D-15AD-4800-A19E-AC7DB6C97812}" type="sibTrans" cxnId="{03973ADA-F338-4F80-B6E2-2F5D6914880F}">
      <dgm:prSet/>
      <dgm:spPr/>
      <dgm:t>
        <a:bodyPr/>
        <a:lstStyle/>
        <a:p>
          <a:endParaRPr lang="en-US" sz="1600">
            <a:latin typeface="Century Gothic" panose="020B0502020202020204" pitchFamily="34" charset="0"/>
          </a:endParaRPr>
        </a:p>
      </dgm:t>
    </dgm:pt>
    <dgm:pt modelId="{BCADAC6F-D961-412D-86CE-5AE2500B7458}">
      <dgm:prSet phldrT="[Text]" custT="1"/>
      <dgm:spPr/>
      <dgm:t>
        <a:bodyPr/>
        <a:lstStyle/>
        <a:p>
          <a:r>
            <a:rPr lang="en-US" sz="1600" dirty="0" smtClean="0">
              <a:latin typeface="Century Gothic" panose="020B0502020202020204" pitchFamily="34" charset="0"/>
            </a:rPr>
            <a:t>COE 8% (R395 million)</a:t>
          </a:r>
          <a:endParaRPr lang="en-US" sz="1600" dirty="0">
            <a:latin typeface="Century Gothic" panose="020B0502020202020204" pitchFamily="34" charset="0"/>
          </a:endParaRPr>
        </a:p>
      </dgm:t>
    </dgm:pt>
    <dgm:pt modelId="{BC97A84E-9A95-485F-96F3-3FE122AC4B8F}" type="parTrans" cxnId="{036EF513-2363-40A3-9324-E36084672229}">
      <dgm:prSet/>
      <dgm:spPr/>
      <dgm:t>
        <a:bodyPr/>
        <a:lstStyle/>
        <a:p>
          <a:endParaRPr lang="en-US" sz="1600">
            <a:latin typeface="Century Gothic" panose="020B0502020202020204" pitchFamily="34" charset="0"/>
          </a:endParaRPr>
        </a:p>
      </dgm:t>
    </dgm:pt>
    <dgm:pt modelId="{8E406A4D-AE29-48E4-A64A-E7FE96A28CB8}" type="sibTrans" cxnId="{036EF513-2363-40A3-9324-E36084672229}">
      <dgm:prSet/>
      <dgm:spPr/>
      <dgm:t>
        <a:bodyPr/>
        <a:lstStyle/>
        <a:p>
          <a:endParaRPr lang="en-US" sz="1600">
            <a:latin typeface="Century Gothic" panose="020B0502020202020204" pitchFamily="34" charset="0"/>
          </a:endParaRPr>
        </a:p>
      </dgm:t>
    </dgm:pt>
    <dgm:pt modelId="{D3014AF4-D6B0-43EC-9546-EA2375490930}">
      <dgm:prSet phldrT="[Text]" custT="1"/>
      <dgm:spPr/>
      <dgm:t>
        <a:bodyPr/>
        <a:lstStyle/>
        <a:p>
          <a:r>
            <a:rPr lang="en-US" sz="1600" dirty="0" smtClean="0">
              <a:latin typeface="Century Gothic" panose="020B0502020202020204" pitchFamily="34" charset="0"/>
            </a:rPr>
            <a:t>LGES  81.8% </a:t>
          </a:r>
          <a:endParaRPr lang="en-US" sz="1600" dirty="0">
            <a:latin typeface="Century Gothic" panose="020B0502020202020204" pitchFamily="34" charset="0"/>
          </a:endParaRPr>
        </a:p>
      </dgm:t>
    </dgm:pt>
    <dgm:pt modelId="{CAAC57E1-742C-45D9-A885-BA2824EEB2C8}" type="parTrans" cxnId="{9161E9DD-061B-42AB-89F7-B6DF5FE339F7}">
      <dgm:prSet/>
      <dgm:spPr/>
      <dgm:t>
        <a:bodyPr/>
        <a:lstStyle/>
        <a:p>
          <a:endParaRPr lang="en-US" sz="1600">
            <a:latin typeface="Century Gothic" panose="020B0502020202020204" pitchFamily="34" charset="0"/>
          </a:endParaRPr>
        </a:p>
      </dgm:t>
    </dgm:pt>
    <dgm:pt modelId="{70462B0B-B4A4-4E43-ADB9-2C17861D04FF}" type="sibTrans" cxnId="{9161E9DD-061B-42AB-89F7-B6DF5FE339F7}">
      <dgm:prSet/>
      <dgm:spPr/>
      <dgm:t>
        <a:bodyPr/>
        <a:lstStyle/>
        <a:p>
          <a:endParaRPr lang="en-US" sz="1600">
            <a:latin typeface="Century Gothic" panose="020B0502020202020204" pitchFamily="34" charset="0"/>
          </a:endParaRPr>
        </a:p>
      </dgm:t>
    </dgm:pt>
    <dgm:pt modelId="{87CF43A8-7BBA-42F9-BCEC-505E06175ECC}">
      <dgm:prSet phldrT="[Text]" custT="1"/>
      <dgm:spPr/>
      <dgm:t>
        <a:bodyPr/>
        <a:lstStyle/>
        <a:p>
          <a:r>
            <a:rPr lang="en-US" sz="1600" dirty="0" smtClean="0">
              <a:latin typeface="Century Gothic" panose="020B0502020202020204" pitchFamily="34" charset="0"/>
            </a:rPr>
            <a:t>Conditional Grants</a:t>
          </a:r>
          <a:endParaRPr lang="en-US" sz="1600" dirty="0">
            <a:latin typeface="Century Gothic" panose="020B0502020202020204" pitchFamily="34" charset="0"/>
          </a:endParaRPr>
        </a:p>
      </dgm:t>
    </dgm:pt>
    <dgm:pt modelId="{FD8A3104-9A74-43FB-9A17-5064CE42328E}" type="parTrans" cxnId="{AF4D6F94-506F-4FF1-9EC4-8CC5CAC67CDB}">
      <dgm:prSet/>
      <dgm:spPr/>
      <dgm:t>
        <a:bodyPr/>
        <a:lstStyle/>
        <a:p>
          <a:endParaRPr lang="en-US" sz="1600">
            <a:latin typeface="Century Gothic" panose="020B0502020202020204" pitchFamily="34" charset="0"/>
          </a:endParaRPr>
        </a:p>
      </dgm:t>
    </dgm:pt>
    <dgm:pt modelId="{05526CE6-8DDB-4FAE-BAC7-4E1D47F40D77}" type="sibTrans" cxnId="{AF4D6F94-506F-4FF1-9EC4-8CC5CAC67CDB}">
      <dgm:prSet/>
      <dgm:spPr/>
      <dgm:t>
        <a:bodyPr/>
        <a:lstStyle/>
        <a:p>
          <a:endParaRPr lang="en-US" sz="1600">
            <a:latin typeface="Century Gothic" panose="020B0502020202020204" pitchFamily="34" charset="0"/>
          </a:endParaRPr>
        </a:p>
      </dgm:t>
    </dgm:pt>
    <dgm:pt modelId="{0B71C459-855B-4E8D-8680-2686D4B8CD58}">
      <dgm:prSet phldrT="[Text]" custT="1"/>
      <dgm:spPr/>
      <dgm:t>
        <a:bodyPr/>
        <a:lstStyle/>
        <a:p>
          <a:r>
            <a:rPr lang="en-US" sz="1600" dirty="0" smtClean="0">
              <a:latin typeface="Century Gothic" panose="020B0502020202020204" pitchFamily="34" charset="0"/>
            </a:rPr>
            <a:t>G&amp;S 92% of which  CWP (R3.6 billion) </a:t>
          </a:r>
          <a:endParaRPr lang="en-US" sz="1600" dirty="0">
            <a:latin typeface="Century Gothic" panose="020B0502020202020204" pitchFamily="34" charset="0"/>
          </a:endParaRPr>
        </a:p>
      </dgm:t>
    </dgm:pt>
    <dgm:pt modelId="{BC319E26-AE04-417A-84C3-92B089C91B47}" type="parTrans" cxnId="{7865D955-A342-41DE-9A18-226BFD883576}">
      <dgm:prSet/>
      <dgm:spPr/>
      <dgm:t>
        <a:bodyPr/>
        <a:lstStyle/>
        <a:p>
          <a:endParaRPr lang="en-US" sz="1600">
            <a:latin typeface="Century Gothic" panose="020B0502020202020204" pitchFamily="34" charset="0"/>
          </a:endParaRPr>
        </a:p>
      </dgm:t>
    </dgm:pt>
    <dgm:pt modelId="{6A7067E5-7866-4A80-8665-4398B587D858}" type="sibTrans" cxnId="{7865D955-A342-41DE-9A18-226BFD883576}">
      <dgm:prSet/>
      <dgm:spPr/>
      <dgm:t>
        <a:bodyPr/>
        <a:lstStyle/>
        <a:p>
          <a:endParaRPr lang="en-US" sz="1600">
            <a:latin typeface="Century Gothic" panose="020B0502020202020204" pitchFamily="34" charset="0"/>
          </a:endParaRPr>
        </a:p>
      </dgm:t>
    </dgm:pt>
    <dgm:pt modelId="{9133FD73-561F-45FB-AFC9-45C74A355F7D}" type="pres">
      <dgm:prSet presAssocID="{D9EDC56F-CC19-45BE-A83E-C9EA9F2FD43E}" presName="hierChild1" presStyleCnt="0">
        <dgm:presLayoutVars>
          <dgm:orgChart val="1"/>
          <dgm:chPref val="1"/>
          <dgm:dir/>
          <dgm:animOne val="branch"/>
          <dgm:animLvl val="lvl"/>
          <dgm:resizeHandles/>
        </dgm:presLayoutVars>
      </dgm:prSet>
      <dgm:spPr/>
      <dgm:t>
        <a:bodyPr/>
        <a:lstStyle/>
        <a:p>
          <a:endParaRPr lang="en-US"/>
        </a:p>
      </dgm:t>
    </dgm:pt>
    <dgm:pt modelId="{416B64FC-8609-4F09-9AD8-A7547A1ED2BE}" type="pres">
      <dgm:prSet presAssocID="{7FA15D76-AC75-4095-A38B-3A4DDC77A70F}" presName="hierRoot1" presStyleCnt="0">
        <dgm:presLayoutVars>
          <dgm:hierBranch val="init"/>
        </dgm:presLayoutVars>
      </dgm:prSet>
      <dgm:spPr/>
      <dgm:t>
        <a:bodyPr/>
        <a:lstStyle/>
        <a:p>
          <a:endParaRPr lang="en-US"/>
        </a:p>
      </dgm:t>
    </dgm:pt>
    <dgm:pt modelId="{74ECBF16-ACE9-48DF-82ED-D2C36EEAB856}" type="pres">
      <dgm:prSet presAssocID="{7FA15D76-AC75-4095-A38B-3A4DDC77A70F}" presName="rootComposite1" presStyleCnt="0"/>
      <dgm:spPr/>
      <dgm:t>
        <a:bodyPr/>
        <a:lstStyle/>
        <a:p>
          <a:endParaRPr lang="en-US"/>
        </a:p>
      </dgm:t>
    </dgm:pt>
    <dgm:pt modelId="{082C5DB6-174C-4664-92B3-3B5E1CCF5953}" type="pres">
      <dgm:prSet presAssocID="{7FA15D76-AC75-4095-A38B-3A4DDC77A70F}" presName="rootText1" presStyleLbl="node0" presStyleIdx="0" presStyleCnt="1">
        <dgm:presLayoutVars>
          <dgm:chPref val="3"/>
        </dgm:presLayoutVars>
      </dgm:prSet>
      <dgm:spPr/>
      <dgm:t>
        <a:bodyPr/>
        <a:lstStyle/>
        <a:p>
          <a:endParaRPr lang="en-US"/>
        </a:p>
      </dgm:t>
    </dgm:pt>
    <dgm:pt modelId="{49B30C54-67B7-48C9-9C2C-03D0CF8FBC1E}" type="pres">
      <dgm:prSet presAssocID="{7FA15D76-AC75-4095-A38B-3A4DDC77A70F}" presName="rootConnector1" presStyleLbl="node1" presStyleIdx="0" presStyleCnt="0"/>
      <dgm:spPr/>
      <dgm:t>
        <a:bodyPr/>
        <a:lstStyle/>
        <a:p>
          <a:endParaRPr lang="en-US"/>
        </a:p>
      </dgm:t>
    </dgm:pt>
    <dgm:pt modelId="{B893828A-883A-4C7F-AEA9-E613C8660BE7}" type="pres">
      <dgm:prSet presAssocID="{7FA15D76-AC75-4095-A38B-3A4DDC77A70F}" presName="hierChild2" presStyleCnt="0"/>
      <dgm:spPr/>
      <dgm:t>
        <a:bodyPr/>
        <a:lstStyle/>
        <a:p>
          <a:endParaRPr lang="en-US"/>
        </a:p>
      </dgm:t>
    </dgm:pt>
    <dgm:pt modelId="{CA644424-2222-476F-AD71-80483353AD76}" type="pres">
      <dgm:prSet presAssocID="{DD6F7B87-5CE0-43F3-A91A-98627007D069}" presName="Name37" presStyleLbl="parChTrans1D2" presStyleIdx="0" presStyleCnt="2"/>
      <dgm:spPr/>
      <dgm:t>
        <a:bodyPr/>
        <a:lstStyle/>
        <a:p>
          <a:endParaRPr lang="en-US"/>
        </a:p>
      </dgm:t>
    </dgm:pt>
    <dgm:pt modelId="{BF2EA7D9-2622-4A7C-A726-07615A35409C}" type="pres">
      <dgm:prSet presAssocID="{83856DC4-4B71-4CDA-A0FF-D31FA52BC674}" presName="hierRoot2" presStyleCnt="0">
        <dgm:presLayoutVars>
          <dgm:hierBranch val="init"/>
        </dgm:presLayoutVars>
      </dgm:prSet>
      <dgm:spPr/>
      <dgm:t>
        <a:bodyPr/>
        <a:lstStyle/>
        <a:p>
          <a:endParaRPr lang="en-US"/>
        </a:p>
      </dgm:t>
    </dgm:pt>
    <dgm:pt modelId="{852AE479-1D2D-4431-B42E-C88F8806727E}" type="pres">
      <dgm:prSet presAssocID="{83856DC4-4B71-4CDA-A0FF-D31FA52BC674}" presName="rootComposite" presStyleCnt="0"/>
      <dgm:spPr/>
      <dgm:t>
        <a:bodyPr/>
        <a:lstStyle/>
        <a:p>
          <a:endParaRPr lang="en-US"/>
        </a:p>
      </dgm:t>
    </dgm:pt>
    <dgm:pt modelId="{CA5BEECC-0647-499E-B035-BEBB019C1F56}" type="pres">
      <dgm:prSet presAssocID="{83856DC4-4B71-4CDA-A0FF-D31FA52BC674}" presName="rootText" presStyleLbl="node2" presStyleIdx="0" presStyleCnt="2">
        <dgm:presLayoutVars>
          <dgm:chPref val="3"/>
        </dgm:presLayoutVars>
      </dgm:prSet>
      <dgm:spPr/>
      <dgm:t>
        <a:bodyPr/>
        <a:lstStyle/>
        <a:p>
          <a:endParaRPr lang="en-US"/>
        </a:p>
      </dgm:t>
    </dgm:pt>
    <dgm:pt modelId="{ACEE21CF-96BF-49C2-816D-254CF648B827}" type="pres">
      <dgm:prSet presAssocID="{83856DC4-4B71-4CDA-A0FF-D31FA52BC674}" presName="rootConnector" presStyleLbl="node2" presStyleIdx="0" presStyleCnt="2"/>
      <dgm:spPr/>
      <dgm:t>
        <a:bodyPr/>
        <a:lstStyle/>
        <a:p>
          <a:endParaRPr lang="en-US"/>
        </a:p>
      </dgm:t>
    </dgm:pt>
    <dgm:pt modelId="{50BBA309-6F5D-47CB-AF17-64413461B081}" type="pres">
      <dgm:prSet presAssocID="{83856DC4-4B71-4CDA-A0FF-D31FA52BC674}" presName="hierChild4" presStyleCnt="0"/>
      <dgm:spPr/>
      <dgm:t>
        <a:bodyPr/>
        <a:lstStyle/>
        <a:p>
          <a:endParaRPr lang="en-US"/>
        </a:p>
      </dgm:t>
    </dgm:pt>
    <dgm:pt modelId="{58B9A728-16F7-4FF1-B1ED-5C7E80B4823F}" type="pres">
      <dgm:prSet presAssocID="{CAAC57E1-742C-45D9-A885-BA2824EEB2C8}" presName="Name37" presStyleLbl="parChTrans1D3" presStyleIdx="0" presStyleCnt="4"/>
      <dgm:spPr/>
      <dgm:t>
        <a:bodyPr/>
        <a:lstStyle/>
        <a:p>
          <a:endParaRPr lang="en-US"/>
        </a:p>
      </dgm:t>
    </dgm:pt>
    <dgm:pt modelId="{ED08CE6B-98AE-4A80-8C02-884897788CDF}" type="pres">
      <dgm:prSet presAssocID="{D3014AF4-D6B0-43EC-9546-EA2375490930}" presName="hierRoot2" presStyleCnt="0">
        <dgm:presLayoutVars>
          <dgm:hierBranch val="init"/>
        </dgm:presLayoutVars>
      </dgm:prSet>
      <dgm:spPr/>
      <dgm:t>
        <a:bodyPr/>
        <a:lstStyle/>
        <a:p>
          <a:endParaRPr lang="en-US"/>
        </a:p>
      </dgm:t>
    </dgm:pt>
    <dgm:pt modelId="{EB389A12-A5B0-4F0C-8D43-3143BA110AA6}" type="pres">
      <dgm:prSet presAssocID="{D3014AF4-D6B0-43EC-9546-EA2375490930}" presName="rootComposite" presStyleCnt="0"/>
      <dgm:spPr/>
      <dgm:t>
        <a:bodyPr/>
        <a:lstStyle/>
        <a:p>
          <a:endParaRPr lang="en-US"/>
        </a:p>
      </dgm:t>
    </dgm:pt>
    <dgm:pt modelId="{0091C6DC-0BC1-495C-BA8D-19B77074A015}" type="pres">
      <dgm:prSet presAssocID="{D3014AF4-D6B0-43EC-9546-EA2375490930}" presName="rootText" presStyleLbl="node3" presStyleIdx="0" presStyleCnt="4">
        <dgm:presLayoutVars>
          <dgm:chPref val="3"/>
        </dgm:presLayoutVars>
      </dgm:prSet>
      <dgm:spPr/>
      <dgm:t>
        <a:bodyPr/>
        <a:lstStyle/>
        <a:p>
          <a:endParaRPr lang="en-US"/>
        </a:p>
      </dgm:t>
    </dgm:pt>
    <dgm:pt modelId="{227E6D06-3766-42C5-898C-7521BC8EC311}" type="pres">
      <dgm:prSet presAssocID="{D3014AF4-D6B0-43EC-9546-EA2375490930}" presName="rootConnector" presStyleLbl="node3" presStyleIdx="0" presStyleCnt="4"/>
      <dgm:spPr/>
      <dgm:t>
        <a:bodyPr/>
        <a:lstStyle/>
        <a:p>
          <a:endParaRPr lang="en-US"/>
        </a:p>
      </dgm:t>
    </dgm:pt>
    <dgm:pt modelId="{D9AA9107-55EB-47DD-9D60-6D0C6193EAFA}" type="pres">
      <dgm:prSet presAssocID="{D3014AF4-D6B0-43EC-9546-EA2375490930}" presName="hierChild4" presStyleCnt="0"/>
      <dgm:spPr/>
      <dgm:t>
        <a:bodyPr/>
        <a:lstStyle/>
        <a:p>
          <a:endParaRPr lang="en-US"/>
        </a:p>
      </dgm:t>
    </dgm:pt>
    <dgm:pt modelId="{183D5E2E-F668-437D-B9B3-B2A4C394ED06}" type="pres">
      <dgm:prSet presAssocID="{D3014AF4-D6B0-43EC-9546-EA2375490930}" presName="hierChild5" presStyleCnt="0"/>
      <dgm:spPr/>
      <dgm:t>
        <a:bodyPr/>
        <a:lstStyle/>
        <a:p>
          <a:endParaRPr lang="en-US"/>
        </a:p>
      </dgm:t>
    </dgm:pt>
    <dgm:pt modelId="{CEB5E958-BAAA-436C-87E4-F852847234C9}" type="pres">
      <dgm:prSet presAssocID="{FD8A3104-9A74-43FB-9A17-5064CE42328E}" presName="Name37" presStyleLbl="parChTrans1D3" presStyleIdx="1" presStyleCnt="4"/>
      <dgm:spPr/>
      <dgm:t>
        <a:bodyPr/>
        <a:lstStyle/>
        <a:p>
          <a:endParaRPr lang="en-US"/>
        </a:p>
      </dgm:t>
    </dgm:pt>
    <dgm:pt modelId="{FF432DC6-2100-406F-A0D9-9BB8CB1D6363}" type="pres">
      <dgm:prSet presAssocID="{87CF43A8-7BBA-42F9-BCEC-505E06175ECC}" presName="hierRoot2" presStyleCnt="0">
        <dgm:presLayoutVars>
          <dgm:hierBranch val="init"/>
        </dgm:presLayoutVars>
      </dgm:prSet>
      <dgm:spPr/>
      <dgm:t>
        <a:bodyPr/>
        <a:lstStyle/>
        <a:p>
          <a:endParaRPr lang="en-US"/>
        </a:p>
      </dgm:t>
    </dgm:pt>
    <dgm:pt modelId="{74D430FF-F651-4137-9E29-39012E97B02C}" type="pres">
      <dgm:prSet presAssocID="{87CF43A8-7BBA-42F9-BCEC-505E06175ECC}" presName="rootComposite" presStyleCnt="0"/>
      <dgm:spPr/>
      <dgm:t>
        <a:bodyPr/>
        <a:lstStyle/>
        <a:p>
          <a:endParaRPr lang="en-US"/>
        </a:p>
      </dgm:t>
    </dgm:pt>
    <dgm:pt modelId="{D48F53F6-D3FD-447F-B6E4-4796AED51226}" type="pres">
      <dgm:prSet presAssocID="{87CF43A8-7BBA-42F9-BCEC-505E06175ECC}" presName="rootText" presStyleLbl="node3" presStyleIdx="1" presStyleCnt="4">
        <dgm:presLayoutVars>
          <dgm:chPref val="3"/>
        </dgm:presLayoutVars>
      </dgm:prSet>
      <dgm:spPr/>
      <dgm:t>
        <a:bodyPr/>
        <a:lstStyle/>
        <a:p>
          <a:endParaRPr lang="en-US"/>
        </a:p>
      </dgm:t>
    </dgm:pt>
    <dgm:pt modelId="{D303F06A-CB69-468C-81CB-B37E4B20940D}" type="pres">
      <dgm:prSet presAssocID="{87CF43A8-7BBA-42F9-BCEC-505E06175ECC}" presName="rootConnector" presStyleLbl="node3" presStyleIdx="1" presStyleCnt="4"/>
      <dgm:spPr/>
      <dgm:t>
        <a:bodyPr/>
        <a:lstStyle/>
        <a:p>
          <a:endParaRPr lang="en-US"/>
        </a:p>
      </dgm:t>
    </dgm:pt>
    <dgm:pt modelId="{C5453692-9951-4DEB-8281-E52C629D4D2E}" type="pres">
      <dgm:prSet presAssocID="{87CF43A8-7BBA-42F9-BCEC-505E06175ECC}" presName="hierChild4" presStyleCnt="0"/>
      <dgm:spPr/>
      <dgm:t>
        <a:bodyPr/>
        <a:lstStyle/>
        <a:p>
          <a:endParaRPr lang="en-US"/>
        </a:p>
      </dgm:t>
    </dgm:pt>
    <dgm:pt modelId="{7A466AB5-1898-42DF-B5A1-21959339FFBA}" type="pres">
      <dgm:prSet presAssocID="{87CF43A8-7BBA-42F9-BCEC-505E06175ECC}" presName="hierChild5" presStyleCnt="0"/>
      <dgm:spPr/>
      <dgm:t>
        <a:bodyPr/>
        <a:lstStyle/>
        <a:p>
          <a:endParaRPr lang="en-US"/>
        </a:p>
      </dgm:t>
    </dgm:pt>
    <dgm:pt modelId="{5460E49C-4B30-4645-A0F0-A1B8A0FF0240}" type="pres">
      <dgm:prSet presAssocID="{83856DC4-4B71-4CDA-A0FF-D31FA52BC674}" presName="hierChild5" presStyleCnt="0"/>
      <dgm:spPr/>
      <dgm:t>
        <a:bodyPr/>
        <a:lstStyle/>
        <a:p>
          <a:endParaRPr lang="en-US"/>
        </a:p>
      </dgm:t>
    </dgm:pt>
    <dgm:pt modelId="{687B092C-8A4C-4332-A4F8-145A3F984747}" type="pres">
      <dgm:prSet presAssocID="{22136307-DE3D-4915-8DF5-591E0CBCBC0A}" presName="Name37" presStyleLbl="parChTrans1D2" presStyleIdx="1" presStyleCnt="2"/>
      <dgm:spPr/>
      <dgm:t>
        <a:bodyPr/>
        <a:lstStyle/>
        <a:p>
          <a:endParaRPr lang="en-US"/>
        </a:p>
      </dgm:t>
    </dgm:pt>
    <dgm:pt modelId="{1CB877C8-1364-4128-8045-2616A6CAFA56}" type="pres">
      <dgm:prSet presAssocID="{51E1016D-F775-4BCA-AE9D-F5DD5F45F0EA}" presName="hierRoot2" presStyleCnt="0">
        <dgm:presLayoutVars>
          <dgm:hierBranch val="init"/>
        </dgm:presLayoutVars>
      </dgm:prSet>
      <dgm:spPr/>
      <dgm:t>
        <a:bodyPr/>
        <a:lstStyle/>
        <a:p>
          <a:endParaRPr lang="en-US"/>
        </a:p>
      </dgm:t>
    </dgm:pt>
    <dgm:pt modelId="{523A3EA1-C76F-4760-BC30-75259DC1CA63}" type="pres">
      <dgm:prSet presAssocID="{51E1016D-F775-4BCA-AE9D-F5DD5F45F0EA}" presName="rootComposite" presStyleCnt="0"/>
      <dgm:spPr/>
      <dgm:t>
        <a:bodyPr/>
        <a:lstStyle/>
        <a:p>
          <a:endParaRPr lang="en-US"/>
        </a:p>
      </dgm:t>
    </dgm:pt>
    <dgm:pt modelId="{96F5AFFE-E85C-4DC4-B0EA-968C8CB22C2D}" type="pres">
      <dgm:prSet presAssocID="{51E1016D-F775-4BCA-AE9D-F5DD5F45F0EA}" presName="rootText" presStyleLbl="node2" presStyleIdx="1" presStyleCnt="2">
        <dgm:presLayoutVars>
          <dgm:chPref val="3"/>
        </dgm:presLayoutVars>
      </dgm:prSet>
      <dgm:spPr/>
      <dgm:t>
        <a:bodyPr/>
        <a:lstStyle/>
        <a:p>
          <a:endParaRPr lang="en-US"/>
        </a:p>
      </dgm:t>
    </dgm:pt>
    <dgm:pt modelId="{6DC33EC3-D56B-4981-B121-D5FB718AD6BE}" type="pres">
      <dgm:prSet presAssocID="{51E1016D-F775-4BCA-AE9D-F5DD5F45F0EA}" presName="rootConnector" presStyleLbl="node2" presStyleIdx="1" presStyleCnt="2"/>
      <dgm:spPr/>
      <dgm:t>
        <a:bodyPr/>
        <a:lstStyle/>
        <a:p>
          <a:endParaRPr lang="en-US"/>
        </a:p>
      </dgm:t>
    </dgm:pt>
    <dgm:pt modelId="{3F4ADCA8-30E8-456E-838C-C800F31CF937}" type="pres">
      <dgm:prSet presAssocID="{51E1016D-F775-4BCA-AE9D-F5DD5F45F0EA}" presName="hierChild4" presStyleCnt="0"/>
      <dgm:spPr/>
      <dgm:t>
        <a:bodyPr/>
        <a:lstStyle/>
        <a:p>
          <a:endParaRPr lang="en-US"/>
        </a:p>
      </dgm:t>
    </dgm:pt>
    <dgm:pt modelId="{5AA500B1-FFFD-4407-BCF5-15ADCAAD745F}" type="pres">
      <dgm:prSet presAssocID="{BC97A84E-9A95-485F-96F3-3FE122AC4B8F}" presName="Name37" presStyleLbl="parChTrans1D3" presStyleIdx="2" presStyleCnt="4"/>
      <dgm:spPr/>
      <dgm:t>
        <a:bodyPr/>
        <a:lstStyle/>
        <a:p>
          <a:endParaRPr lang="en-US"/>
        </a:p>
      </dgm:t>
    </dgm:pt>
    <dgm:pt modelId="{30A2DC11-12DC-410C-8D85-21F17A6FCC88}" type="pres">
      <dgm:prSet presAssocID="{BCADAC6F-D961-412D-86CE-5AE2500B7458}" presName="hierRoot2" presStyleCnt="0">
        <dgm:presLayoutVars>
          <dgm:hierBranch val="init"/>
        </dgm:presLayoutVars>
      </dgm:prSet>
      <dgm:spPr/>
      <dgm:t>
        <a:bodyPr/>
        <a:lstStyle/>
        <a:p>
          <a:endParaRPr lang="en-US"/>
        </a:p>
      </dgm:t>
    </dgm:pt>
    <dgm:pt modelId="{406DC72F-02D3-41B8-9DDE-2E2FD61B898B}" type="pres">
      <dgm:prSet presAssocID="{BCADAC6F-D961-412D-86CE-5AE2500B7458}" presName="rootComposite" presStyleCnt="0"/>
      <dgm:spPr/>
      <dgm:t>
        <a:bodyPr/>
        <a:lstStyle/>
        <a:p>
          <a:endParaRPr lang="en-US"/>
        </a:p>
      </dgm:t>
    </dgm:pt>
    <dgm:pt modelId="{D607AF59-1FBD-49DC-B6B1-5160210FFBDB}" type="pres">
      <dgm:prSet presAssocID="{BCADAC6F-D961-412D-86CE-5AE2500B7458}" presName="rootText" presStyleLbl="node3" presStyleIdx="2" presStyleCnt="4">
        <dgm:presLayoutVars>
          <dgm:chPref val="3"/>
        </dgm:presLayoutVars>
      </dgm:prSet>
      <dgm:spPr/>
      <dgm:t>
        <a:bodyPr/>
        <a:lstStyle/>
        <a:p>
          <a:endParaRPr lang="en-US"/>
        </a:p>
      </dgm:t>
    </dgm:pt>
    <dgm:pt modelId="{24DAEAC3-A720-4B71-9BD5-99F4868C6DE0}" type="pres">
      <dgm:prSet presAssocID="{BCADAC6F-D961-412D-86CE-5AE2500B7458}" presName="rootConnector" presStyleLbl="node3" presStyleIdx="2" presStyleCnt="4"/>
      <dgm:spPr/>
      <dgm:t>
        <a:bodyPr/>
        <a:lstStyle/>
        <a:p>
          <a:endParaRPr lang="en-US"/>
        </a:p>
      </dgm:t>
    </dgm:pt>
    <dgm:pt modelId="{470E488F-EB85-458C-A347-268C9C7C00A1}" type="pres">
      <dgm:prSet presAssocID="{BCADAC6F-D961-412D-86CE-5AE2500B7458}" presName="hierChild4" presStyleCnt="0"/>
      <dgm:spPr/>
      <dgm:t>
        <a:bodyPr/>
        <a:lstStyle/>
        <a:p>
          <a:endParaRPr lang="en-US"/>
        </a:p>
      </dgm:t>
    </dgm:pt>
    <dgm:pt modelId="{C64C9659-EB5A-4FDA-AE07-01074D23D015}" type="pres">
      <dgm:prSet presAssocID="{BCADAC6F-D961-412D-86CE-5AE2500B7458}" presName="hierChild5" presStyleCnt="0"/>
      <dgm:spPr/>
      <dgm:t>
        <a:bodyPr/>
        <a:lstStyle/>
        <a:p>
          <a:endParaRPr lang="en-US"/>
        </a:p>
      </dgm:t>
    </dgm:pt>
    <dgm:pt modelId="{DD40F290-5A8E-42A6-A60C-958154C45FB6}" type="pres">
      <dgm:prSet presAssocID="{BC319E26-AE04-417A-84C3-92B089C91B47}" presName="Name37" presStyleLbl="parChTrans1D3" presStyleIdx="3" presStyleCnt="4"/>
      <dgm:spPr/>
      <dgm:t>
        <a:bodyPr/>
        <a:lstStyle/>
        <a:p>
          <a:endParaRPr lang="en-US"/>
        </a:p>
      </dgm:t>
    </dgm:pt>
    <dgm:pt modelId="{0A28BB93-6548-40A9-ABFF-C75D591A47CD}" type="pres">
      <dgm:prSet presAssocID="{0B71C459-855B-4E8D-8680-2686D4B8CD58}" presName="hierRoot2" presStyleCnt="0">
        <dgm:presLayoutVars>
          <dgm:hierBranch val="init"/>
        </dgm:presLayoutVars>
      </dgm:prSet>
      <dgm:spPr/>
      <dgm:t>
        <a:bodyPr/>
        <a:lstStyle/>
        <a:p>
          <a:endParaRPr lang="en-US"/>
        </a:p>
      </dgm:t>
    </dgm:pt>
    <dgm:pt modelId="{F51A12E0-5E55-44E1-A571-1C0D748E6A46}" type="pres">
      <dgm:prSet presAssocID="{0B71C459-855B-4E8D-8680-2686D4B8CD58}" presName="rootComposite" presStyleCnt="0"/>
      <dgm:spPr/>
      <dgm:t>
        <a:bodyPr/>
        <a:lstStyle/>
        <a:p>
          <a:endParaRPr lang="en-US"/>
        </a:p>
      </dgm:t>
    </dgm:pt>
    <dgm:pt modelId="{85E62BD5-D3F1-4ED6-815A-2B51330F98F2}" type="pres">
      <dgm:prSet presAssocID="{0B71C459-855B-4E8D-8680-2686D4B8CD58}" presName="rootText" presStyleLbl="node3" presStyleIdx="3" presStyleCnt="4">
        <dgm:presLayoutVars>
          <dgm:chPref val="3"/>
        </dgm:presLayoutVars>
      </dgm:prSet>
      <dgm:spPr/>
      <dgm:t>
        <a:bodyPr/>
        <a:lstStyle/>
        <a:p>
          <a:endParaRPr lang="en-US"/>
        </a:p>
      </dgm:t>
    </dgm:pt>
    <dgm:pt modelId="{104E59CA-C5A0-4B1B-A166-9FB22EC88E07}" type="pres">
      <dgm:prSet presAssocID="{0B71C459-855B-4E8D-8680-2686D4B8CD58}" presName="rootConnector" presStyleLbl="node3" presStyleIdx="3" presStyleCnt="4"/>
      <dgm:spPr/>
      <dgm:t>
        <a:bodyPr/>
        <a:lstStyle/>
        <a:p>
          <a:endParaRPr lang="en-US"/>
        </a:p>
      </dgm:t>
    </dgm:pt>
    <dgm:pt modelId="{CEC77EF4-DBC6-4E3D-885F-5CB116F9DAB4}" type="pres">
      <dgm:prSet presAssocID="{0B71C459-855B-4E8D-8680-2686D4B8CD58}" presName="hierChild4" presStyleCnt="0"/>
      <dgm:spPr/>
      <dgm:t>
        <a:bodyPr/>
        <a:lstStyle/>
        <a:p>
          <a:endParaRPr lang="en-US"/>
        </a:p>
      </dgm:t>
    </dgm:pt>
    <dgm:pt modelId="{76F7CA8D-AA4F-409A-8BDB-5924AB8F34D3}" type="pres">
      <dgm:prSet presAssocID="{0B71C459-855B-4E8D-8680-2686D4B8CD58}" presName="hierChild5" presStyleCnt="0"/>
      <dgm:spPr/>
      <dgm:t>
        <a:bodyPr/>
        <a:lstStyle/>
        <a:p>
          <a:endParaRPr lang="en-US"/>
        </a:p>
      </dgm:t>
    </dgm:pt>
    <dgm:pt modelId="{8C3A3CD1-EC13-4812-B19D-138BA67AC143}" type="pres">
      <dgm:prSet presAssocID="{51E1016D-F775-4BCA-AE9D-F5DD5F45F0EA}" presName="hierChild5" presStyleCnt="0"/>
      <dgm:spPr/>
      <dgm:t>
        <a:bodyPr/>
        <a:lstStyle/>
        <a:p>
          <a:endParaRPr lang="en-US"/>
        </a:p>
      </dgm:t>
    </dgm:pt>
    <dgm:pt modelId="{6AC11E5A-94F2-431C-B82A-4066D416E096}" type="pres">
      <dgm:prSet presAssocID="{7FA15D76-AC75-4095-A38B-3A4DDC77A70F}" presName="hierChild3" presStyleCnt="0"/>
      <dgm:spPr/>
      <dgm:t>
        <a:bodyPr/>
        <a:lstStyle/>
        <a:p>
          <a:endParaRPr lang="en-US"/>
        </a:p>
      </dgm:t>
    </dgm:pt>
  </dgm:ptLst>
  <dgm:cxnLst>
    <dgm:cxn modelId="{036EF513-2363-40A3-9324-E36084672229}" srcId="{51E1016D-F775-4BCA-AE9D-F5DD5F45F0EA}" destId="{BCADAC6F-D961-412D-86CE-5AE2500B7458}" srcOrd="0" destOrd="0" parTransId="{BC97A84E-9A95-485F-96F3-3FE122AC4B8F}" sibTransId="{8E406A4D-AE29-48E4-A64A-E7FE96A28CB8}"/>
    <dgm:cxn modelId="{8DB5D60B-69A4-4A68-B1A8-53188106D973}" type="presOf" srcId="{51E1016D-F775-4BCA-AE9D-F5DD5F45F0EA}" destId="{96F5AFFE-E85C-4DC4-B0EA-968C8CB22C2D}" srcOrd="0" destOrd="0" presId="urn:microsoft.com/office/officeart/2005/8/layout/orgChart1"/>
    <dgm:cxn modelId="{B6165F19-48B2-441D-997A-A53CFB7C1055}" srcId="{7FA15D76-AC75-4095-A38B-3A4DDC77A70F}" destId="{83856DC4-4B71-4CDA-A0FF-D31FA52BC674}" srcOrd="0" destOrd="0" parTransId="{DD6F7B87-5CE0-43F3-A91A-98627007D069}" sibTransId="{67A68B1A-0AD8-44DE-976A-7CE2D28AADBF}"/>
    <dgm:cxn modelId="{A21D34D1-D79C-4A27-9826-5929D63CA86F}" type="presOf" srcId="{87CF43A8-7BBA-42F9-BCEC-505E06175ECC}" destId="{D303F06A-CB69-468C-81CB-B37E4B20940D}" srcOrd="1" destOrd="0" presId="urn:microsoft.com/office/officeart/2005/8/layout/orgChart1"/>
    <dgm:cxn modelId="{5BB4FA05-34CA-47A8-B048-77ED4BDE937B}" type="presOf" srcId="{BCADAC6F-D961-412D-86CE-5AE2500B7458}" destId="{D607AF59-1FBD-49DC-B6B1-5160210FFBDB}" srcOrd="0" destOrd="0" presId="urn:microsoft.com/office/officeart/2005/8/layout/orgChart1"/>
    <dgm:cxn modelId="{12393158-253E-42E1-86AE-D2040774941F}" type="presOf" srcId="{83856DC4-4B71-4CDA-A0FF-D31FA52BC674}" destId="{CA5BEECC-0647-499E-B035-BEBB019C1F56}" srcOrd="0" destOrd="0" presId="urn:microsoft.com/office/officeart/2005/8/layout/orgChart1"/>
    <dgm:cxn modelId="{F2FA4EA5-79B4-4CF3-814D-0E7B22ABF347}" type="presOf" srcId="{83856DC4-4B71-4CDA-A0FF-D31FA52BC674}" destId="{ACEE21CF-96BF-49C2-816D-254CF648B827}" srcOrd="1" destOrd="0" presId="urn:microsoft.com/office/officeart/2005/8/layout/orgChart1"/>
    <dgm:cxn modelId="{9161E9DD-061B-42AB-89F7-B6DF5FE339F7}" srcId="{83856DC4-4B71-4CDA-A0FF-D31FA52BC674}" destId="{D3014AF4-D6B0-43EC-9546-EA2375490930}" srcOrd="0" destOrd="0" parTransId="{CAAC57E1-742C-45D9-A885-BA2824EEB2C8}" sibTransId="{70462B0B-B4A4-4E43-ADB9-2C17861D04FF}"/>
    <dgm:cxn modelId="{5E994AF1-BB8D-45EF-A1AF-467A889B101F}" type="presOf" srcId="{BCADAC6F-D961-412D-86CE-5AE2500B7458}" destId="{24DAEAC3-A720-4B71-9BD5-99F4868C6DE0}" srcOrd="1" destOrd="0" presId="urn:microsoft.com/office/officeart/2005/8/layout/orgChart1"/>
    <dgm:cxn modelId="{AF4D6F94-506F-4FF1-9EC4-8CC5CAC67CDB}" srcId="{83856DC4-4B71-4CDA-A0FF-D31FA52BC674}" destId="{87CF43A8-7BBA-42F9-BCEC-505E06175ECC}" srcOrd="1" destOrd="0" parTransId="{FD8A3104-9A74-43FB-9A17-5064CE42328E}" sibTransId="{05526CE6-8DDB-4FAE-BAC7-4E1D47F40D77}"/>
    <dgm:cxn modelId="{1DE67ABB-17DF-43CB-B32A-F0C81E73E116}" type="presOf" srcId="{87CF43A8-7BBA-42F9-BCEC-505E06175ECC}" destId="{D48F53F6-D3FD-447F-B6E4-4796AED51226}" srcOrd="0" destOrd="0" presId="urn:microsoft.com/office/officeart/2005/8/layout/orgChart1"/>
    <dgm:cxn modelId="{417B306B-1701-430C-87F9-DC89FF156C54}" type="presOf" srcId="{CAAC57E1-742C-45D9-A885-BA2824EEB2C8}" destId="{58B9A728-16F7-4FF1-B1ED-5C7E80B4823F}" srcOrd="0" destOrd="0" presId="urn:microsoft.com/office/officeart/2005/8/layout/orgChart1"/>
    <dgm:cxn modelId="{59C6EBF6-8428-46E5-B1DD-AC1AD979AEE9}" type="presOf" srcId="{7FA15D76-AC75-4095-A38B-3A4DDC77A70F}" destId="{082C5DB6-174C-4664-92B3-3B5E1CCF5953}" srcOrd="0" destOrd="0" presId="urn:microsoft.com/office/officeart/2005/8/layout/orgChart1"/>
    <dgm:cxn modelId="{5BDF3AC2-E1A7-45C9-BE87-CCC109A7AD80}" type="presOf" srcId="{BC97A84E-9A95-485F-96F3-3FE122AC4B8F}" destId="{5AA500B1-FFFD-4407-BCF5-15ADCAAD745F}" srcOrd="0" destOrd="0" presId="urn:microsoft.com/office/officeart/2005/8/layout/orgChart1"/>
    <dgm:cxn modelId="{7865D955-A342-41DE-9A18-226BFD883576}" srcId="{51E1016D-F775-4BCA-AE9D-F5DD5F45F0EA}" destId="{0B71C459-855B-4E8D-8680-2686D4B8CD58}" srcOrd="1" destOrd="0" parTransId="{BC319E26-AE04-417A-84C3-92B089C91B47}" sibTransId="{6A7067E5-7866-4A80-8665-4398B587D858}"/>
    <dgm:cxn modelId="{03973ADA-F338-4F80-B6E2-2F5D6914880F}" srcId="{7FA15D76-AC75-4095-A38B-3A4DDC77A70F}" destId="{51E1016D-F775-4BCA-AE9D-F5DD5F45F0EA}" srcOrd="1" destOrd="0" parTransId="{22136307-DE3D-4915-8DF5-591E0CBCBC0A}" sibTransId="{48A4868D-15AD-4800-A19E-AC7DB6C97812}"/>
    <dgm:cxn modelId="{618B4066-5777-47D3-9FFE-4C8A01E1FA7D}" srcId="{D9EDC56F-CC19-45BE-A83E-C9EA9F2FD43E}" destId="{7FA15D76-AC75-4095-A38B-3A4DDC77A70F}" srcOrd="0" destOrd="0" parTransId="{15E172AF-1EE4-409B-87F1-C25C26AC5E62}" sibTransId="{B7590BC8-873C-49EF-A24A-24B3DFB30749}"/>
    <dgm:cxn modelId="{CF7C97CB-F063-42C9-9F40-C968DCADE565}" type="presOf" srcId="{DD6F7B87-5CE0-43F3-A91A-98627007D069}" destId="{CA644424-2222-476F-AD71-80483353AD76}" srcOrd="0" destOrd="0" presId="urn:microsoft.com/office/officeart/2005/8/layout/orgChart1"/>
    <dgm:cxn modelId="{827C3933-7154-4CD1-A037-26011C4D5AC9}" type="presOf" srcId="{BC319E26-AE04-417A-84C3-92B089C91B47}" destId="{DD40F290-5A8E-42A6-A60C-958154C45FB6}" srcOrd="0" destOrd="0" presId="urn:microsoft.com/office/officeart/2005/8/layout/orgChart1"/>
    <dgm:cxn modelId="{7E4993B1-D9CE-4A23-B29E-4A80B13AB935}" type="presOf" srcId="{22136307-DE3D-4915-8DF5-591E0CBCBC0A}" destId="{687B092C-8A4C-4332-A4F8-145A3F984747}" srcOrd="0" destOrd="0" presId="urn:microsoft.com/office/officeart/2005/8/layout/orgChart1"/>
    <dgm:cxn modelId="{FBAF0E62-4571-4A91-8F1C-457E5E0F671F}" type="presOf" srcId="{7FA15D76-AC75-4095-A38B-3A4DDC77A70F}" destId="{49B30C54-67B7-48C9-9C2C-03D0CF8FBC1E}" srcOrd="1" destOrd="0" presId="urn:microsoft.com/office/officeart/2005/8/layout/orgChart1"/>
    <dgm:cxn modelId="{A00064AF-ACA3-4656-A368-731879007F04}" type="presOf" srcId="{51E1016D-F775-4BCA-AE9D-F5DD5F45F0EA}" destId="{6DC33EC3-D56B-4981-B121-D5FB718AD6BE}" srcOrd="1" destOrd="0" presId="urn:microsoft.com/office/officeart/2005/8/layout/orgChart1"/>
    <dgm:cxn modelId="{AE57CCCA-7FD5-4A2E-99E5-5EF3E4594450}" type="presOf" srcId="{0B71C459-855B-4E8D-8680-2686D4B8CD58}" destId="{85E62BD5-D3F1-4ED6-815A-2B51330F98F2}" srcOrd="0" destOrd="0" presId="urn:microsoft.com/office/officeart/2005/8/layout/orgChart1"/>
    <dgm:cxn modelId="{85A18DA6-262F-4E3D-847A-45BB5B38059C}" type="presOf" srcId="{D9EDC56F-CC19-45BE-A83E-C9EA9F2FD43E}" destId="{9133FD73-561F-45FB-AFC9-45C74A355F7D}" srcOrd="0" destOrd="0" presId="urn:microsoft.com/office/officeart/2005/8/layout/orgChart1"/>
    <dgm:cxn modelId="{CF27DA18-B56E-45E0-BD6C-ECE03CDD1841}" type="presOf" srcId="{D3014AF4-D6B0-43EC-9546-EA2375490930}" destId="{227E6D06-3766-42C5-898C-7521BC8EC311}" srcOrd="1" destOrd="0" presId="urn:microsoft.com/office/officeart/2005/8/layout/orgChart1"/>
    <dgm:cxn modelId="{C223169C-CC82-47A9-B51E-A1860AE5CF02}" type="presOf" srcId="{D3014AF4-D6B0-43EC-9546-EA2375490930}" destId="{0091C6DC-0BC1-495C-BA8D-19B77074A015}" srcOrd="0" destOrd="0" presId="urn:microsoft.com/office/officeart/2005/8/layout/orgChart1"/>
    <dgm:cxn modelId="{876515DB-35F3-4EEA-AE4A-247D0AA74EDA}" type="presOf" srcId="{FD8A3104-9A74-43FB-9A17-5064CE42328E}" destId="{CEB5E958-BAAA-436C-87E4-F852847234C9}" srcOrd="0" destOrd="0" presId="urn:microsoft.com/office/officeart/2005/8/layout/orgChart1"/>
    <dgm:cxn modelId="{E531EE36-107F-4F11-BA74-40709238FCFA}" type="presOf" srcId="{0B71C459-855B-4E8D-8680-2686D4B8CD58}" destId="{104E59CA-C5A0-4B1B-A166-9FB22EC88E07}" srcOrd="1" destOrd="0" presId="urn:microsoft.com/office/officeart/2005/8/layout/orgChart1"/>
    <dgm:cxn modelId="{9A3E2CB1-5CAC-425F-A34F-EADB738316F7}" type="presParOf" srcId="{9133FD73-561F-45FB-AFC9-45C74A355F7D}" destId="{416B64FC-8609-4F09-9AD8-A7547A1ED2BE}" srcOrd="0" destOrd="0" presId="urn:microsoft.com/office/officeart/2005/8/layout/orgChart1"/>
    <dgm:cxn modelId="{11E4B16E-403C-4502-B37A-01851C491487}" type="presParOf" srcId="{416B64FC-8609-4F09-9AD8-A7547A1ED2BE}" destId="{74ECBF16-ACE9-48DF-82ED-D2C36EEAB856}" srcOrd="0" destOrd="0" presId="urn:microsoft.com/office/officeart/2005/8/layout/orgChart1"/>
    <dgm:cxn modelId="{50AFE056-D4B9-4D1A-A900-02864F875243}" type="presParOf" srcId="{74ECBF16-ACE9-48DF-82ED-D2C36EEAB856}" destId="{082C5DB6-174C-4664-92B3-3B5E1CCF5953}" srcOrd="0" destOrd="0" presId="urn:microsoft.com/office/officeart/2005/8/layout/orgChart1"/>
    <dgm:cxn modelId="{2966145D-912F-48AB-9D83-FB61421384E9}" type="presParOf" srcId="{74ECBF16-ACE9-48DF-82ED-D2C36EEAB856}" destId="{49B30C54-67B7-48C9-9C2C-03D0CF8FBC1E}" srcOrd="1" destOrd="0" presId="urn:microsoft.com/office/officeart/2005/8/layout/orgChart1"/>
    <dgm:cxn modelId="{B44C2C47-9F1C-45A2-AC22-DA16A73F7F6E}" type="presParOf" srcId="{416B64FC-8609-4F09-9AD8-A7547A1ED2BE}" destId="{B893828A-883A-4C7F-AEA9-E613C8660BE7}" srcOrd="1" destOrd="0" presId="urn:microsoft.com/office/officeart/2005/8/layout/orgChart1"/>
    <dgm:cxn modelId="{89BB767E-E61E-4FDE-B4AF-B51CE347E1C8}" type="presParOf" srcId="{B893828A-883A-4C7F-AEA9-E613C8660BE7}" destId="{CA644424-2222-476F-AD71-80483353AD76}" srcOrd="0" destOrd="0" presId="urn:microsoft.com/office/officeart/2005/8/layout/orgChart1"/>
    <dgm:cxn modelId="{E992954A-5BFE-4DE0-A79A-6EB467E903C4}" type="presParOf" srcId="{B893828A-883A-4C7F-AEA9-E613C8660BE7}" destId="{BF2EA7D9-2622-4A7C-A726-07615A35409C}" srcOrd="1" destOrd="0" presId="urn:microsoft.com/office/officeart/2005/8/layout/orgChart1"/>
    <dgm:cxn modelId="{42BBA283-8314-4881-B224-CE6F7A47DB9A}" type="presParOf" srcId="{BF2EA7D9-2622-4A7C-A726-07615A35409C}" destId="{852AE479-1D2D-4431-B42E-C88F8806727E}" srcOrd="0" destOrd="0" presId="urn:microsoft.com/office/officeart/2005/8/layout/orgChart1"/>
    <dgm:cxn modelId="{3435C22B-E857-4DDE-BBE9-2DDD830C79F2}" type="presParOf" srcId="{852AE479-1D2D-4431-B42E-C88F8806727E}" destId="{CA5BEECC-0647-499E-B035-BEBB019C1F56}" srcOrd="0" destOrd="0" presId="urn:microsoft.com/office/officeart/2005/8/layout/orgChart1"/>
    <dgm:cxn modelId="{F800EAE0-B473-42BC-A618-2C5C73921D15}" type="presParOf" srcId="{852AE479-1D2D-4431-B42E-C88F8806727E}" destId="{ACEE21CF-96BF-49C2-816D-254CF648B827}" srcOrd="1" destOrd="0" presId="urn:microsoft.com/office/officeart/2005/8/layout/orgChart1"/>
    <dgm:cxn modelId="{68170B7B-77A4-4CC1-88FA-8F789FF1C8DB}" type="presParOf" srcId="{BF2EA7D9-2622-4A7C-A726-07615A35409C}" destId="{50BBA309-6F5D-47CB-AF17-64413461B081}" srcOrd="1" destOrd="0" presId="urn:microsoft.com/office/officeart/2005/8/layout/orgChart1"/>
    <dgm:cxn modelId="{861624EB-05C2-4C7E-9811-938A516B4BB3}" type="presParOf" srcId="{50BBA309-6F5D-47CB-AF17-64413461B081}" destId="{58B9A728-16F7-4FF1-B1ED-5C7E80B4823F}" srcOrd="0" destOrd="0" presId="urn:microsoft.com/office/officeart/2005/8/layout/orgChart1"/>
    <dgm:cxn modelId="{0952DCC4-D616-4C4C-9858-0E35D37A35F3}" type="presParOf" srcId="{50BBA309-6F5D-47CB-AF17-64413461B081}" destId="{ED08CE6B-98AE-4A80-8C02-884897788CDF}" srcOrd="1" destOrd="0" presId="urn:microsoft.com/office/officeart/2005/8/layout/orgChart1"/>
    <dgm:cxn modelId="{D2832606-3CDA-407F-9CD4-7A102F0B9FC5}" type="presParOf" srcId="{ED08CE6B-98AE-4A80-8C02-884897788CDF}" destId="{EB389A12-A5B0-4F0C-8D43-3143BA110AA6}" srcOrd="0" destOrd="0" presId="urn:microsoft.com/office/officeart/2005/8/layout/orgChart1"/>
    <dgm:cxn modelId="{24A92A44-9DC9-4D60-85F8-FDFAA442AE88}" type="presParOf" srcId="{EB389A12-A5B0-4F0C-8D43-3143BA110AA6}" destId="{0091C6DC-0BC1-495C-BA8D-19B77074A015}" srcOrd="0" destOrd="0" presId="urn:microsoft.com/office/officeart/2005/8/layout/orgChart1"/>
    <dgm:cxn modelId="{9458582C-B373-4EC1-B158-FD55F2E00A38}" type="presParOf" srcId="{EB389A12-A5B0-4F0C-8D43-3143BA110AA6}" destId="{227E6D06-3766-42C5-898C-7521BC8EC311}" srcOrd="1" destOrd="0" presId="urn:microsoft.com/office/officeart/2005/8/layout/orgChart1"/>
    <dgm:cxn modelId="{01FDF3D4-2F3E-4C51-95BA-DB5B34DE1272}" type="presParOf" srcId="{ED08CE6B-98AE-4A80-8C02-884897788CDF}" destId="{D9AA9107-55EB-47DD-9D60-6D0C6193EAFA}" srcOrd="1" destOrd="0" presId="urn:microsoft.com/office/officeart/2005/8/layout/orgChart1"/>
    <dgm:cxn modelId="{A2806D17-C916-4725-8B02-DC64D19D43EC}" type="presParOf" srcId="{ED08CE6B-98AE-4A80-8C02-884897788CDF}" destId="{183D5E2E-F668-437D-B9B3-B2A4C394ED06}" srcOrd="2" destOrd="0" presId="urn:microsoft.com/office/officeart/2005/8/layout/orgChart1"/>
    <dgm:cxn modelId="{EFA8DEF2-43CC-42F7-B26E-6359846AAD1E}" type="presParOf" srcId="{50BBA309-6F5D-47CB-AF17-64413461B081}" destId="{CEB5E958-BAAA-436C-87E4-F852847234C9}" srcOrd="2" destOrd="0" presId="urn:microsoft.com/office/officeart/2005/8/layout/orgChart1"/>
    <dgm:cxn modelId="{A61434CA-A6FF-483A-ADCE-C746C68501A6}" type="presParOf" srcId="{50BBA309-6F5D-47CB-AF17-64413461B081}" destId="{FF432DC6-2100-406F-A0D9-9BB8CB1D6363}" srcOrd="3" destOrd="0" presId="urn:microsoft.com/office/officeart/2005/8/layout/orgChart1"/>
    <dgm:cxn modelId="{0FB712A2-217F-4032-B1FB-A9CCE16CCA20}" type="presParOf" srcId="{FF432DC6-2100-406F-A0D9-9BB8CB1D6363}" destId="{74D430FF-F651-4137-9E29-39012E97B02C}" srcOrd="0" destOrd="0" presId="urn:microsoft.com/office/officeart/2005/8/layout/orgChart1"/>
    <dgm:cxn modelId="{0AA9D431-FCEC-491F-B2FF-F53BA2BB9DD8}" type="presParOf" srcId="{74D430FF-F651-4137-9E29-39012E97B02C}" destId="{D48F53F6-D3FD-447F-B6E4-4796AED51226}" srcOrd="0" destOrd="0" presId="urn:microsoft.com/office/officeart/2005/8/layout/orgChart1"/>
    <dgm:cxn modelId="{899BD1A7-2AB2-47FF-BF0E-458E679E68D3}" type="presParOf" srcId="{74D430FF-F651-4137-9E29-39012E97B02C}" destId="{D303F06A-CB69-468C-81CB-B37E4B20940D}" srcOrd="1" destOrd="0" presId="urn:microsoft.com/office/officeart/2005/8/layout/orgChart1"/>
    <dgm:cxn modelId="{7A5A3FAE-F3ED-413B-8B01-706CD10A624C}" type="presParOf" srcId="{FF432DC6-2100-406F-A0D9-9BB8CB1D6363}" destId="{C5453692-9951-4DEB-8281-E52C629D4D2E}" srcOrd="1" destOrd="0" presId="urn:microsoft.com/office/officeart/2005/8/layout/orgChart1"/>
    <dgm:cxn modelId="{DDE299A0-CFBD-4905-BB1A-F3EB456240C4}" type="presParOf" srcId="{FF432DC6-2100-406F-A0D9-9BB8CB1D6363}" destId="{7A466AB5-1898-42DF-B5A1-21959339FFBA}" srcOrd="2" destOrd="0" presId="urn:microsoft.com/office/officeart/2005/8/layout/orgChart1"/>
    <dgm:cxn modelId="{D7F387B0-441F-4A54-97B1-75ED3E6C7AB9}" type="presParOf" srcId="{BF2EA7D9-2622-4A7C-A726-07615A35409C}" destId="{5460E49C-4B30-4645-A0F0-A1B8A0FF0240}" srcOrd="2" destOrd="0" presId="urn:microsoft.com/office/officeart/2005/8/layout/orgChart1"/>
    <dgm:cxn modelId="{893F7A3B-B516-4511-A976-40A347EFCCC6}" type="presParOf" srcId="{B893828A-883A-4C7F-AEA9-E613C8660BE7}" destId="{687B092C-8A4C-4332-A4F8-145A3F984747}" srcOrd="2" destOrd="0" presId="urn:microsoft.com/office/officeart/2005/8/layout/orgChart1"/>
    <dgm:cxn modelId="{DB6408C4-130E-4411-A4A4-63A633A0CB9C}" type="presParOf" srcId="{B893828A-883A-4C7F-AEA9-E613C8660BE7}" destId="{1CB877C8-1364-4128-8045-2616A6CAFA56}" srcOrd="3" destOrd="0" presId="urn:microsoft.com/office/officeart/2005/8/layout/orgChart1"/>
    <dgm:cxn modelId="{0FA115BB-EF57-4431-A926-EFDDC20F52F0}" type="presParOf" srcId="{1CB877C8-1364-4128-8045-2616A6CAFA56}" destId="{523A3EA1-C76F-4760-BC30-75259DC1CA63}" srcOrd="0" destOrd="0" presId="urn:microsoft.com/office/officeart/2005/8/layout/orgChart1"/>
    <dgm:cxn modelId="{2C7FE3D5-FEB5-40D3-9366-F64FDCAA4810}" type="presParOf" srcId="{523A3EA1-C76F-4760-BC30-75259DC1CA63}" destId="{96F5AFFE-E85C-4DC4-B0EA-968C8CB22C2D}" srcOrd="0" destOrd="0" presId="urn:microsoft.com/office/officeart/2005/8/layout/orgChart1"/>
    <dgm:cxn modelId="{7B8A15C5-681A-4EA2-9752-02E808BB765A}" type="presParOf" srcId="{523A3EA1-C76F-4760-BC30-75259DC1CA63}" destId="{6DC33EC3-D56B-4981-B121-D5FB718AD6BE}" srcOrd="1" destOrd="0" presId="urn:microsoft.com/office/officeart/2005/8/layout/orgChart1"/>
    <dgm:cxn modelId="{DF4E983F-7C7B-40F7-B1B0-F0C1CD11F49C}" type="presParOf" srcId="{1CB877C8-1364-4128-8045-2616A6CAFA56}" destId="{3F4ADCA8-30E8-456E-838C-C800F31CF937}" srcOrd="1" destOrd="0" presId="urn:microsoft.com/office/officeart/2005/8/layout/orgChart1"/>
    <dgm:cxn modelId="{0CA3377D-60FF-4EF8-9EA3-C865AD2A7C85}" type="presParOf" srcId="{3F4ADCA8-30E8-456E-838C-C800F31CF937}" destId="{5AA500B1-FFFD-4407-BCF5-15ADCAAD745F}" srcOrd="0" destOrd="0" presId="urn:microsoft.com/office/officeart/2005/8/layout/orgChart1"/>
    <dgm:cxn modelId="{2536A912-A25E-4A5F-8C7B-288A2AAAF9AD}" type="presParOf" srcId="{3F4ADCA8-30E8-456E-838C-C800F31CF937}" destId="{30A2DC11-12DC-410C-8D85-21F17A6FCC88}" srcOrd="1" destOrd="0" presId="urn:microsoft.com/office/officeart/2005/8/layout/orgChart1"/>
    <dgm:cxn modelId="{56DCF580-1DE5-471A-BA9C-1BDC6FD51414}" type="presParOf" srcId="{30A2DC11-12DC-410C-8D85-21F17A6FCC88}" destId="{406DC72F-02D3-41B8-9DDE-2E2FD61B898B}" srcOrd="0" destOrd="0" presId="urn:microsoft.com/office/officeart/2005/8/layout/orgChart1"/>
    <dgm:cxn modelId="{62F8D545-7FA3-444C-8F1D-1AA9216A5A2A}" type="presParOf" srcId="{406DC72F-02D3-41B8-9DDE-2E2FD61B898B}" destId="{D607AF59-1FBD-49DC-B6B1-5160210FFBDB}" srcOrd="0" destOrd="0" presId="urn:microsoft.com/office/officeart/2005/8/layout/orgChart1"/>
    <dgm:cxn modelId="{3F986415-01AE-4F99-97E4-7B772B11E629}" type="presParOf" srcId="{406DC72F-02D3-41B8-9DDE-2E2FD61B898B}" destId="{24DAEAC3-A720-4B71-9BD5-99F4868C6DE0}" srcOrd="1" destOrd="0" presId="urn:microsoft.com/office/officeart/2005/8/layout/orgChart1"/>
    <dgm:cxn modelId="{F08B9436-32E9-427C-9A35-48803BE6DBD2}" type="presParOf" srcId="{30A2DC11-12DC-410C-8D85-21F17A6FCC88}" destId="{470E488F-EB85-458C-A347-268C9C7C00A1}" srcOrd="1" destOrd="0" presId="urn:microsoft.com/office/officeart/2005/8/layout/orgChart1"/>
    <dgm:cxn modelId="{8FF92074-1D20-46E1-B883-3D61A26EA45D}" type="presParOf" srcId="{30A2DC11-12DC-410C-8D85-21F17A6FCC88}" destId="{C64C9659-EB5A-4FDA-AE07-01074D23D015}" srcOrd="2" destOrd="0" presId="urn:microsoft.com/office/officeart/2005/8/layout/orgChart1"/>
    <dgm:cxn modelId="{CA2BE1CF-FE0C-4B71-9393-D16980F99E07}" type="presParOf" srcId="{3F4ADCA8-30E8-456E-838C-C800F31CF937}" destId="{DD40F290-5A8E-42A6-A60C-958154C45FB6}" srcOrd="2" destOrd="0" presId="urn:microsoft.com/office/officeart/2005/8/layout/orgChart1"/>
    <dgm:cxn modelId="{74ED3879-F472-4DC8-B3C7-B5564D5FB9BA}" type="presParOf" srcId="{3F4ADCA8-30E8-456E-838C-C800F31CF937}" destId="{0A28BB93-6548-40A9-ABFF-C75D591A47CD}" srcOrd="3" destOrd="0" presId="urn:microsoft.com/office/officeart/2005/8/layout/orgChart1"/>
    <dgm:cxn modelId="{4C7AA8F0-CBFA-4121-9718-7202D2520631}" type="presParOf" srcId="{0A28BB93-6548-40A9-ABFF-C75D591A47CD}" destId="{F51A12E0-5E55-44E1-A571-1C0D748E6A46}" srcOrd="0" destOrd="0" presId="urn:microsoft.com/office/officeart/2005/8/layout/orgChart1"/>
    <dgm:cxn modelId="{F297398E-8F52-4C84-B2F7-D8441187317D}" type="presParOf" srcId="{F51A12E0-5E55-44E1-A571-1C0D748E6A46}" destId="{85E62BD5-D3F1-4ED6-815A-2B51330F98F2}" srcOrd="0" destOrd="0" presId="urn:microsoft.com/office/officeart/2005/8/layout/orgChart1"/>
    <dgm:cxn modelId="{5DD7423C-F147-4E67-BFDE-61BAE594FC6E}" type="presParOf" srcId="{F51A12E0-5E55-44E1-A571-1C0D748E6A46}" destId="{104E59CA-C5A0-4B1B-A166-9FB22EC88E07}" srcOrd="1" destOrd="0" presId="urn:microsoft.com/office/officeart/2005/8/layout/orgChart1"/>
    <dgm:cxn modelId="{AD1801A4-51A6-4486-B983-B46744F4D3DC}" type="presParOf" srcId="{0A28BB93-6548-40A9-ABFF-C75D591A47CD}" destId="{CEC77EF4-DBC6-4E3D-885F-5CB116F9DAB4}" srcOrd="1" destOrd="0" presId="urn:microsoft.com/office/officeart/2005/8/layout/orgChart1"/>
    <dgm:cxn modelId="{A8D5F5E8-6108-4221-80E0-727E47FE038E}" type="presParOf" srcId="{0A28BB93-6548-40A9-ABFF-C75D591A47CD}" destId="{76F7CA8D-AA4F-409A-8BDB-5924AB8F34D3}" srcOrd="2" destOrd="0" presId="urn:microsoft.com/office/officeart/2005/8/layout/orgChart1"/>
    <dgm:cxn modelId="{08DA182F-2D4C-495C-B96A-16885E18DE56}" type="presParOf" srcId="{1CB877C8-1364-4128-8045-2616A6CAFA56}" destId="{8C3A3CD1-EC13-4812-B19D-138BA67AC143}" srcOrd="2" destOrd="0" presId="urn:microsoft.com/office/officeart/2005/8/layout/orgChart1"/>
    <dgm:cxn modelId="{11C0071A-6A59-46E6-B499-AA27F15FABDA}" type="presParOf" srcId="{416B64FC-8609-4F09-9AD8-A7547A1ED2BE}" destId="{6AC11E5A-94F2-431C-B82A-4066D416E096}"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B21B17-4D4E-43A1-89C4-72F094F5B794}" type="doc">
      <dgm:prSet loTypeId="urn:microsoft.com/office/officeart/2005/8/layout/hierarchy2" loCatId="hierarchy" qsTypeId="urn:microsoft.com/office/officeart/2005/8/quickstyle/simple3" qsCatId="simple" csTypeId="urn:microsoft.com/office/officeart/2005/8/colors/accent6_4" csCatId="accent6" phldr="1"/>
      <dgm:spPr/>
      <dgm:t>
        <a:bodyPr/>
        <a:lstStyle/>
        <a:p>
          <a:endParaRPr lang="en-US"/>
        </a:p>
      </dgm:t>
    </dgm:pt>
    <dgm:pt modelId="{38E9C63B-B7FC-4AE2-ABAE-BAE650748276}">
      <dgm:prSet phldrT="[Text]" custT="1"/>
      <dgm:spPr/>
      <dgm:t>
        <a:bodyPr/>
        <a:lstStyle/>
        <a:p>
          <a:r>
            <a:rPr lang="en-US" sz="1200" b="0" dirty="0" smtClean="0">
              <a:latin typeface="Century Gothic" panose="020B0502020202020204" pitchFamily="34" charset="0"/>
            </a:rPr>
            <a:t>Agriculture, Land Reform and Rural Development R16.8 billion</a:t>
          </a:r>
          <a:endParaRPr lang="en-US" sz="1200" b="0" dirty="0">
            <a:latin typeface="Century Gothic" panose="020B0502020202020204" pitchFamily="34" charset="0"/>
          </a:endParaRPr>
        </a:p>
      </dgm:t>
    </dgm:pt>
    <dgm:pt modelId="{E1AEE680-36D3-48FC-815B-42892622C1D5}" type="parTrans" cxnId="{3FEA8853-5CA2-46D9-BBF5-E880FE515000}">
      <dgm:prSet/>
      <dgm:spPr/>
      <dgm:t>
        <a:bodyPr/>
        <a:lstStyle/>
        <a:p>
          <a:endParaRPr lang="en-US" sz="1200">
            <a:latin typeface="Century Gothic" panose="020B0502020202020204" pitchFamily="34" charset="0"/>
          </a:endParaRPr>
        </a:p>
      </dgm:t>
    </dgm:pt>
    <dgm:pt modelId="{A6D349D4-66BD-4532-B7F5-6D48A8171802}" type="sibTrans" cxnId="{3FEA8853-5CA2-46D9-BBF5-E880FE515000}">
      <dgm:prSet/>
      <dgm:spPr/>
      <dgm:t>
        <a:bodyPr/>
        <a:lstStyle/>
        <a:p>
          <a:endParaRPr lang="en-US" sz="1200">
            <a:latin typeface="Century Gothic" panose="020B0502020202020204" pitchFamily="34" charset="0"/>
          </a:endParaRPr>
        </a:p>
      </dgm:t>
    </dgm:pt>
    <dgm:pt modelId="{6B6C632F-1C4D-41F3-A2CF-16CF9BB42218}">
      <dgm:prSet phldrT="[Text]" custT="1"/>
      <dgm:spPr/>
      <dgm:t>
        <a:bodyPr/>
        <a:lstStyle/>
        <a:p>
          <a:r>
            <a:rPr lang="en-US" sz="1200" dirty="0" smtClean="0">
              <a:latin typeface="Century Gothic" panose="020B0502020202020204" pitchFamily="34" charset="0"/>
            </a:rPr>
            <a:t>Transfers 50% (R8.4 billion)</a:t>
          </a:r>
          <a:endParaRPr lang="en-US" sz="1200" dirty="0">
            <a:latin typeface="Century Gothic" panose="020B0502020202020204" pitchFamily="34" charset="0"/>
          </a:endParaRPr>
        </a:p>
      </dgm:t>
    </dgm:pt>
    <dgm:pt modelId="{97E44C6D-889C-4A43-9720-D6A26545B46A}" type="parTrans" cxnId="{ACF9D4A2-FADC-44B8-8B68-FF11B333CA59}">
      <dgm:prSet custT="1"/>
      <dgm:spPr/>
      <dgm:t>
        <a:bodyPr/>
        <a:lstStyle/>
        <a:p>
          <a:endParaRPr lang="en-US" sz="1200">
            <a:latin typeface="Century Gothic" panose="020B0502020202020204" pitchFamily="34" charset="0"/>
          </a:endParaRPr>
        </a:p>
      </dgm:t>
    </dgm:pt>
    <dgm:pt modelId="{6473EF17-1919-47B0-B8D7-4E6AB32462D6}" type="sibTrans" cxnId="{ACF9D4A2-FADC-44B8-8B68-FF11B333CA59}">
      <dgm:prSet/>
      <dgm:spPr/>
      <dgm:t>
        <a:bodyPr/>
        <a:lstStyle/>
        <a:p>
          <a:endParaRPr lang="en-US" sz="1200">
            <a:latin typeface="Century Gothic" panose="020B0502020202020204" pitchFamily="34" charset="0"/>
          </a:endParaRPr>
        </a:p>
      </dgm:t>
    </dgm:pt>
    <dgm:pt modelId="{5C2259E3-2628-4CB8-853F-E06467653CD8}">
      <dgm:prSet phldrT="[Text]" custT="1"/>
      <dgm:spPr/>
      <dgm:t>
        <a:bodyPr/>
        <a:lstStyle/>
        <a:p>
          <a:r>
            <a:rPr lang="en-US" sz="1200" dirty="0" smtClean="0">
              <a:latin typeface="Century Gothic" panose="020B0502020202020204" pitchFamily="34" charset="0"/>
            </a:rPr>
            <a:t>Conditional Grants</a:t>
          </a:r>
        </a:p>
        <a:p>
          <a:r>
            <a:rPr lang="en-US" sz="1200" dirty="0" smtClean="0">
              <a:latin typeface="Century Gothic" panose="020B0502020202020204" pitchFamily="34" charset="0"/>
            </a:rPr>
            <a:t>25.6% (R2.2 billon)</a:t>
          </a:r>
          <a:endParaRPr lang="en-US" sz="1200" dirty="0">
            <a:latin typeface="Century Gothic" panose="020B0502020202020204" pitchFamily="34" charset="0"/>
          </a:endParaRPr>
        </a:p>
      </dgm:t>
    </dgm:pt>
    <dgm:pt modelId="{3F166333-734F-41B2-9297-64128C5243E5}" type="parTrans" cxnId="{428CFB10-35FD-4585-A869-91D5886848C9}">
      <dgm:prSet custT="1"/>
      <dgm:spPr/>
      <dgm:t>
        <a:bodyPr/>
        <a:lstStyle/>
        <a:p>
          <a:endParaRPr lang="en-US" sz="1200">
            <a:latin typeface="Century Gothic" panose="020B0502020202020204" pitchFamily="34" charset="0"/>
          </a:endParaRPr>
        </a:p>
      </dgm:t>
    </dgm:pt>
    <dgm:pt modelId="{0A1BDCE8-8A29-4D5B-AF80-CCAD3BC2781E}" type="sibTrans" cxnId="{428CFB10-35FD-4585-A869-91D5886848C9}">
      <dgm:prSet/>
      <dgm:spPr/>
      <dgm:t>
        <a:bodyPr/>
        <a:lstStyle/>
        <a:p>
          <a:endParaRPr lang="en-US" sz="1200">
            <a:latin typeface="Century Gothic" panose="020B0502020202020204" pitchFamily="34" charset="0"/>
          </a:endParaRPr>
        </a:p>
      </dgm:t>
    </dgm:pt>
    <dgm:pt modelId="{1F8125BC-A40C-4FB9-B1B9-EA0BCA41810C}">
      <dgm:prSet phldrT="[Text]" custT="1"/>
      <dgm:spPr/>
      <dgm:t>
        <a:bodyPr/>
        <a:lstStyle/>
        <a:p>
          <a:r>
            <a:rPr lang="en-US" sz="1200" dirty="0" smtClean="0">
              <a:latin typeface="Century Gothic" panose="020B0502020202020204" pitchFamily="34" charset="0"/>
            </a:rPr>
            <a:t>Other</a:t>
          </a:r>
        </a:p>
        <a:p>
          <a:r>
            <a:rPr lang="en-US" sz="1200" dirty="0" smtClean="0">
              <a:latin typeface="Century Gothic" panose="020B0502020202020204" pitchFamily="34" charset="0"/>
            </a:rPr>
            <a:t>74.4% (R6.3 billion)</a:t>
          </a:r>
          <a:endParaRPr lang="en-US" sz="1200" dirty="0">
            <a:latin typeface="Century Gothic" panose="020B0502020202020204" pitchFamily="34" charset="0"/>
          </a:endParaRPr>
        </a:p>
      </dgm:t>
    </dgm:pt>
    <dgm:pt modelId="{5D7DBBA4-6BB5-440C-9C99-94EDFAC85784}" type="parTrans" cxnId="{CE6178B5-3BE6-4801-A9D8-12AA17038524}">
      <dgm:prSet custT="1"/>
      <dgm:spPr/>
      <dgm:t>
        <a:bodyPr/>
        <a:lstStyle/>
        <a:p>
          <a:endParaRPr lang="en-US" sz="1200">
            <a:latin typeface="Century Gothic" panose="020B0502020202020204" pitchFamily="34" charset="0"/>
          </a:endParaRPr>
        </a:p>
      </dgm:t>
    </dgm:pt>
    <dgm:pt modelId="{07090460-850B-49BB-AC58-04883D66BD44}" type="sibTrans" cxnId="{CE6178B5-3BE6-4801-A9D8-12AA17038524}">
      <dgm:prSet/>
      <dgm:spPr/>
      <dgm:t>
        <a:bodyPr/>
        <a:lstStyle/>
        <a:p>
          <a:endParaRPr lang="en-US" sz="1200">
            <a:latin typeface="Century Gothic" panose="020B0502020202020204" pitchFamily="34" charset="0"/>
          </a:endParaRPr>
        </a:p>
      </dgm:t>
    </dgm:pt>
    <dgm:pt modelId="{8281C5AD-B423-4079-A608-FF26ED4B0072}">
      <dgm:prSet phldrT="[Text]" custT="1"/>
      <dgm:spPr/>
      <dgm:t>
        <a:bodyPr/>
        <a:lstStyle/>
        <a:p>
          <a:r>
            <a:rPr lang="en-US" sz="1200" dirty="0" smtClean="0">
              <a:latin typeface="Century Gothic" panose="020B0502020202020204" pitchFamily="34" charset="0"/>
            </a:rPr>
            <a:t>Current 47.8% (R8 billion)</a:t>
          </a:r>
          <a:endParaRPr lang="en-US" sz="1200" dirty="0">
            <a:latin typeface="Century Gothic" panose="020B0502020202020204" pitchFamily="34" charset="0"/>
          </a:endParaRPr>
        </a:p>
      </dgm:t>
    </dgm:pt>
    <dgm:pt modelId="{D64844F0-5531-4A4A-B152-1F496FFE8CC1}" type="parTrans" cxnId="{BD2E614C-7502-4D4B-A702-20AC7A52E1B3}">
      <dgm:prSet custT="1"/>
      <dgm:spPr/>
      <dgm:t>
        <a:bodyPr/>
        <a:lstStyle/>
        <a:p>
          <a:endParaRPr lang="en-US" sz="1200">
            <a:latin typeface="Century Gothic" panose="020B0502020202020204" pitchFamily="34" charset="0"/>
          </a:endParaRPr>
        </a:p>
      </dgm:t>
    </dgm:pt>
    <dgm:pt modelId="{D3B56B21-3BDE-4AA6-8D95-496AF8A179E6}" type="sibTrans" cxnId="{BD2E614C-7502-4D4B-A702-20AC7A52E1B3}">
      <dgm:prSet/>
      <dgm:spPr/>
      <dgm:t>
        <a:bodyPr/>
        <a:lstStyle/>
        <a:p>
          <a:endParaRPr lang="en-US" sz="1200">
            <a:latin typeface="Century Gothic" panose="020B0502020202020204" pitchFamily="34" charset="0"/>
          </a:endParaRPr>
        </a:p>
      </dgm:t>
    </dgm:pt>
    <dgm:pt modelId="{0D26193E-03ED-44F3-AFF3-897731937734}">
      <dgm:prSet phldrT="[Text]" custT="1"/>
      <dgm:spPr/>
      <dgm:t>
        <a:bodyPr/>
        <a:lstStyle/>
        <a:p>
          <a:r>
            <a:rPr lang="en-US" sz="1200" dirty="0" smtClean="0">
              <a:latin typeface="Century Gothic" panose="020B0502020202020204" pitchFamily="34" charset="0"/>
            </a:rPr>
            <a:t>COE 55% (R4.4 billion)</a:t>
          </a:r>
          <a:endParaRPr lang="en-US" sz="1200" dirty="0">
            <a:latin typeface="Century Gothic" panose="020B0502020202020204" pitchFamily="34" charset="0"/>
          </a:endParaRPr>
        </a:p>
      </dgm:t>
    </dgm:pt>
    <dgm:pt modelId="{CD0A4B62-F752-49A3-9802-008DA6656870}" type="parTrans" cxnId="{58F3C5F3-3623-4581-B1D8-987397CEAFA7}">
      <dgm:prSet custT="1"/>
      <dgm:spPr/>
      <dgm:t>
        <a:bodyPr/>
        <a:lstStyle/>
        <a:p>
          <a:endParaRPr lang="en-US" sz="1200">
            <a:latin typeface="Century Gothic" panose="020B0502020202020204" pitchFamily="34" charset="0"/>
          </a:endParaRPr>
        </a:p>
      </dgm:t>
    </dgm:pt>
    <dgm:pt modelId="{5E3E46D4-C693-422A-9E31-0E11332FCF5B}" type="sibTrans" cxnId="{58F3C5F3-3623-4581-B1D8-987397CEAFA7}">
      <dgm:prSet/>
      <dgm:spPr/>
      <dgm:t>
        <a:bodyPr/>
        <a:lstStyle/>
        <a:p>
          <a:endParaRPr lang="en-US" sz="1200">
            <a:latin typeface="Century Gothic" panose="020B0502020202020204" pitchFamily="34" charset="0"/>
          </a:endParaRPr>
        </a:p>
      </dgm:t>
    </dgm:pt>
    <dgm:pt modelId="{0F989402-7C2C-442C-BABD-C63EEAD21ABA}">
      <dgm:prSet phldrT="[Text]" custT="1"/>
      <dgm:spPr/>
      <dgm:t>
        <a:bodyPr/>
        <a:lstStyle/>
        <a:p>
          <a:r>
            <a:rPr lang="en-US" sz="1200" dirty="0" smtClean="0">
              <a:latin typeface="Century Gothic" panose="020B0502020202020204" pitchFamily="34" charset="0"/>
            </a:rPr>
            <a:t>G&amp;S 45% (R3.6 billion)</a:t>
          </a:r>
          <a:endParaRPr lang="en-US" sz="1200" dirty="0">
            <a:latin typeface="Century Gothic" panose="020B0502020202020204" pitchFamily="34" charset="0"/>
          </a:endParaRPr>
        </a:p>
      </dgm:t>
    </dgm:pt>
    <dgm:pt modelId="{166C3D1F-A408-4CAC-B033-0729E1DCF7F3}" type="parTrans" cxnId="{8D26C23C-4245-470F-A1DC-43E38E17495E}">
      <dgm:prSet custT="1"/>
      <dgm:spPr/>
      <dgm:t>
        <a:bodyPr/>
        <a:lstStyle/>
        <a:p>
          <a:endParaRPr lang="en-US" sz="1200">
            <a:latin typeface="Century Gothic" panose="020B0502020202020204" pitchFamily="34" charset="0"/>
          </a:endParaRPr>
        </a:p>
      </dgm:t>
    </dgm:pt>
    <dgm:pt modelId="{7A194A3C-FF00-4164-881F-BDDF796D148A}" type="sibTrans" cxnId="{8D26C23C-4245-470F-A1DC-43E38E17495E}">
      <dgm:prSet/>
      <dgm:spPr/>
      <dgm:t>
        <a:bodyPr/>
        <a:lstStyle/>
        <a:p>
          <a:endParaRPr lang="en-US" sz="1200">
            <a:latin typeface="Century Gothic" panose="020B0502020202020204" pitchFamily="34" charset="0"/>
          </a:endParaRPr>
        </a:p>
      </dgm:t>
    </dgm:pt>
    <dgm:pt modelId="{39601660-E403-4FB8-8C8B-245217F1573F}">
      <dgm:prSet phldrT="[Text]" custT="1"/>
      <dgm:spPr/>
      <dgm:t>
        <a:bodyPr/>
        <a:lstStyle/>
        <a:p>
          <a:r>
            <a:rPr lang="en-ZA" sz="1200" b="0" i="0" u="none" dirty="0" err="1" smtClean="0"/>
            <a:t>Ilima</a:t>
          </a:r>
          <a:r>
            <a:rPr lang="en-ZA" sz="1200" b="0" i="0" u="none" dirty="0" smtClean="0"/>
            <a:t>/</a:t>
          </a:r>
          <a:r>
            <a:rPr lang="en-ZA" sz="1200" b="0" i="0" u="none" dirty="0" err="1" smtClean="0"/>
            <a:t>Letsema</a:t>
          </a:r>
          <a:r>
            <a:rPr lang="en-ZA" sz="1200" b="0" i="0" u="none" dirty="0" smtClean="0"/>
            <a:t> projects grant 6.5%</a:t>
          </a:r>
          <a:endParaRPr lang="en-US" sz="1200" dirty="0">
            <a:latin typeface="Century Gothic" panose="020B0502020202020204" pitchFamily="34" charset="0"/>
          </a:endParaRPr>
        </a:p>
      </dgm:t>
    </dgm:pt>
    <dgm:pt modelId="{BAEACB32-99A0-4F84-BE45-B7EE853E0411}" type="parTrans" cxnId="{9F99D72C-6221-4969-B84C-E32CF5BEB522}">
      <dgm:prSet custT="1"/>
      <dgm:spPr/>
      <dgm:t>
        <a:bodyPr/>
        <a:lstStyle/>
        <a:p>
          <a:endParaRPr lang="en-US" sz="1200">
            <a:latin typeface="Century Gothic" panose="020B0502020202020204" pitchFamily="34" charset="0"/>
          </a:endParaRPr>
        </a:p>
      </dgm:t>
    </dgm:pt>
    <dgm:pt modelId="{75E9BE6D-8E05-4C5E-874D-D1A27613220E}" type="sibTrans" cxnId="{9F99D72C-6221-4969-B84C-E32CF5BEB522}">
      <dgm:prSet/>
      <dgm:spPr/>
      <dgm:t>
        <a:bodyPr/>
        <a:lstStyle/>
        <a:p>
          <a:endParaRPr lang="en-US" sz="1200">
            <a:latin typeface="Century Gothic" panose="020B0502020202020204" pitchFamily="34" charset="0"/>
          </a:endParaRPr>
        </a:p>
      </dgm:t>
    </dgm:pt>
    <dgm:pt modelId="{6FAB8329-9049-4E8F-812D-459D194EC6A6}">
      <dgm:prSet phldrT="[Text]" custT="1"/>
      <dgm:spPr/>
      <dgm:t>
        <a:bodyPr/>
        <a:lstStyle/>
        <a:p>
          <a:r>
            <a:rPr lang="en-US" sz="1200" b="0" i="0" u="none" dirty="0" smtClean="0"/>
            <a:t>Land and Agricultural Development Bank 4.8%</a:t>
          </a:r>
          <a:endParaRPr lang="en-US" sz="1200" dirty="0">
            <a:latin typeface="Century Gothic" panose="020B0502020202020204" pitchFamily="34" charset="0"/>
          </a:endParaRPr>
        </a:p>
      </dgm:t>
    </dgm:pt>
    <dgm:pt modelId="{CEB5E012-C19D-411E-BF40-BEF4FD9F2106}" type="parTrans" cxnId="{984FB82F-CFA8-41B0-AD57-D5D23F342389}">
      <dgm:prSet custT="1"/>
      <dgm:spPr/>
      <dgm:t>
        <a:bodyPr/>
        <a:lstStyle/>
        <a:p>
          <a:endParaRPr lang="en-US" sz="1200">
            <a:latin typeface="Century Gothic" panose="020B0502020202020204" pitchFamily="34" charset="0"/>
          </a:endParaRPr>
        </a:p>
      </dgm:t>
    </dgm:pt>
    <dgm:pt modelId="{284D8D6F-DDCD-4618-A72B-1859AC2369F2}" type="sibTrans" cxnId="{984FB82F-CFA8-41B0-AD57-D5D23F342389}">
      <dgm:prSet/>
      <dgm:spPr/>
      <dgm:t>
        <a:bodyPr/>
        <a:lstStyle/>
        <a:p>
          <a:endParaRPr lang="en-US" sz="1200">
            <a:latin typeface="Century Gothic" panose="020B0502020202020204" pitchFamily="34" charset="0"/>
          </a:endParaRPr>
        </a:p>
      </dgm:t>
    </dgm:pt>
    <dgm:pt modelId="{32DA5E16-AA9C-4244-9E58-B49172622313}">
      <dgm:prSet phldrT="[Text]" custT="1"/>
      <dgm:spPr/>
      <dgm:t>
        <a:bodyPr/>
        <a:lstStyle/>
        <a:p>
          <a:r>
            <a:rPr lang="en-US" sz="1200" b="0" i="0" u="none" dirty="0" smtClean="0"/>
            <a:t>Land reform grants: Land redistribution payments 6%</a:t>
          </a:r>
          <a:endParaRPr lang="en-US" sz="1200" dirty="0">
            <a:latin typeface="Century Gothic" panose="020B0502020202020204" pitchFamily="34" charset="0"/>
          </a:endParaRPr>
        </a:p>
      </dgm:t>
    </dgm:pt>
    <dgm:pt modelId="{CA7E36B9-1C92-455E-B6F8-97C83A9687F4}" type="parTrans" cxnId="{18147A1F-DC0E-4E5C-BA29-DC9B386C5257}">
      <dgm:prSet custT="1"/>
      <dgm:spPr/>
      <dgm:t>
        <a:bodyPr/>
        <a:lstStyle/>
        <a:p>
          <a:endParaRPr lang="en-US" sz="1200">
            <a:latin typeface="Century Gothic" panose="020B0502020202020204" pitchFamily="34" charset="0"/>
          </a:endParaRPr>
        </a:p>
      </dgm:t>
    </dgm:pt>
    <dgm:pt modelId="{2A534444-5CCB-48CD-B1F9-CE2B720A4409}" type="sibTrans" cxnId="{18147A1F-DC0E-4E5C-BA29-DC9B386C5257}">
      <dgm:prSet/>
      <dgm:spPr/>
      <dgm:t>
        <a:bodyPr/>
        <a:lstStyle/>
        <a:p>
          <a:endParaRPr lang="en-US" sz="1200">
            <a:latin typeface="Century Gothic" panose="020B0502020202020204" pitchFamily="34" charset="0"/>
          </a:endParaRPr>
        </a:p>
      </dgm:t>
    </dgm:pt>
    <dgm:pt modelId="{D261736C-714B-46C2-9198-F2DDC5A45AE9}">
      <dgm:prSet phldrT="[Text]" custT="1"/>
      <dgm:spPr/>
      <dgm:t>
        <a:bodyPr/>
        <a:lstStyle/>
        <a:p>
          <a:r>
            <a:rPr lang="en-ZA" sz="1200" b="0" i="0" u="none" dirty="0" smtClean="0"/>
            <a:t>Restitution grants 31.9% (2.7 billion)</a:t>
          </a:r>
          <a:endParaRPr lang="en-US" sz="1200" dirty="0">
            <a:latin typeface="Century Gothic" panose="020B0502020202020204" pitchFamily="34" charset="0"/>
          </a:endParaRPr>
        </a:p>
      </dgm:t>
    </dgm:pt>
    <dgm:pt modelId="{3D1184ED-8A0B-44E1-A2A5-7580F6166A3A}" type="parTrans" cxnId="{B46FB15E-FF1A-4D8E-95C9-22ED503B762C}">
      <dgm:prSet custT="1"/>
      <dgm:spPr/>
      <dgm:t>
        <a:bodyPr/>
        <a:lstStyle/>
        <a:p>
          <a:endParaRPr lang="en-US" sz="1200">
            <a:latin typeface="Century Gothic" panose="020B0502020202020204" pitchFamily="34" charset="0"/>
          </a:endParaRPr>
        </a:p>
      </dgm:t>
    </dgm:pt>
    <dgm:pt modelId="{79AE2E49-FC2D-4594-B619-3B84BF4987B6}" type="sibTrans" cxnId="{B46FB15E-FF1A-4D8E-95C9-22ED503B762C}">
      <dgm:prSet/>
      <dgm:spPr/>
      <dgm:t>
        <a:bodyPr/>
        <a:lstStyle/>
        <a:p>
          <a:endParaRPr lang="en-US" sz="1200">
            <a:latin typeface="Century Gothic" panose="020B0502020202020204" pitchFamily="34" charset="0"/>
          </a:endParaRPr>
        </a:p>
      </dgm:t>
    </dgm:pt>
    <dgm:pt modelId="{A422EC8D-A5E2-44F3-BEFD-2AD96A1D0F68}">
      <dgm:prSet custT="1"/>
      <dgm:spPr/>
      <dgm:t>
        <a:bodyPr/>
        <a:lstStyle/>
        <a:p>
          <a:r>
            <a:rPr lang="en-ZA" sz="1200" b="0" i="0" u="none" dirty="0" smtClean="0"/>
            <a:t>Land care programme grant 1%</a:t>
          </a:r>
          <a:endParaRPr lang="en-ZA" sz="1200" dirty="0"/>
        </a:p>
      </dgm:t>
    </dgm:pt>
    <dgm:pt modelId="{E3EA472A-A7B2-47E2-99AE-938AACE17677}" type="parTrans" cxnId="{EB69FAA6-0DFC-49A5-B292-368CA8711ECA}">
      <dgm:prSet/>
      <dgm:spPr/>
      <dgm:t>
        <a:bodyPr/>
        <a:lstStyle/>
        <a:p>
          <a:endParaRPr lang="en-US"/>
        </a:p>
      </dgm:t>
    </dgm:pt>
    <dgm:pt modelId="{17C33AC0-619A-4F1C-80EE-CEFDD709B0BD}" type="sibTrans" cxnId="{EB69FAA6-0DFC-49A5-B292-368CA8711ECA}">
      <dgm:prSet/>
      <dgm:spPr/>
      <dgm:t>
        <a:bodyPr/>
        <a:lstStyle/>
        <a:p>
          <a:endParaRPr lang="en-US"/>
        </a:p>
      </dgm:t>
    </dgm:pt>
    <dgm:pt modelId="{68C9FBC2-E6DB-41FA-A6CB-87002F9A2DB6}">
      <dgm:prSet custT="1"/>
      <dgm:spPr/>
      <dgm:t>
        <a:bodyPr/>
        <a:lstStyle/>
        <a:p>
          <a:r>
            <a:rPr lang="en-ZA" sz="1200" b="0" i="0" u="none" dirty="0" smtClean="0"/>
            <a:t>Comprehensive agricultural support programme 18.1%</a:t>
          </a:r>
          <a:endParaRPr lang="en-ZA" sz="1200" dirty="0"/>
        </a:p>
      </dgm:t>
    </dgm:pt>
    <dgm:pt modelId="{08CE1B08-0220-45AA-9ABC-5C1011C4B296}" type="parTrans" cxnId="{CBEAC9FE-ECF7-4DE4-9524-DFB9439024BB}">
      <dgm:prSet/>
      <dgm:spPr/>
      <dgm:t>
        <a:bodyPr/>
        <a:lstStyle/>
        <a:p>
          <a:endParaRPr lang="en-US"/>
        </a:p>
      </dgm:t>
    </dgm:pt>
    <dgm:pt modelId="{C7E06AF1-95D5-4215-BFCE-E191CF6608D8}" type="sibTrans" cxnId="{CBEAC9FE-ECF7-4DE4-9524-DFB9439024BB}">
      <dgm:prSet/>
      <dgm:spPr/>
      <dgm:t>
        <a:bodyPr/>
        <a:lstStyle/>
        <a:p>
          <a:endParaRPr lang="en-US"/>
        </a:p>
      </dgm:t>
    </dgm:pt>
    <dgm:pt modelId="{7EDDD695-3816-4349-84CC-A65AB2729E23}">
      <dgm:prSet phldrT="[Text]" custT="1"/>
      <dgm:spPr/>
      <dgm:t>
        <a:bodyPr/>
        <a:lstStyle/>
        <a:p>
          <a:r>
            <a:rPr lang="en-ZA" sz="1200" b="0" i="0" u="none" dirty="0" smtClean="0"/>
            <a:t>Agricultural Research Council 15.1%</a:t>
          </a:r>
          <a:endParaRPr lang="en-US" sz="1200" dirty="0">
            <a:latin typeface="Century Gothic" panose="020B0502020202020204" pitchFamily="34" charset="0"/>
          </a:endParaRPr>
        </a:p>
      </dgm:t>
    </dgm:pt>
    <dgm:pt modelId="{13F23C13-9B1D-4ADC-B9EF-3DA037CE58F5}" type="parTrans" cxnId="{11F2162D-ED94-4AA2-9A00-28CF98530C55}">
      <dgm:prSet/>
      <dgm:spPr/>
      <dgm:t>
        <a:bodyPr/>
        <a:lstStyle/>
        <a:p>
          <a:endParaRPr lang="en-US"/>
        </a:p>
      </dgm:t>
    </dgm:pt>
    <dgm:pt modelId="{11016057-7232-4AF3-9436-FA590B0FE664}" type="sibTrans" cxnId="{11F2162D-ED94-4AA2-9A00-28CF98530C55}">
      <dgm:prSet/>
      <dgm:spPr/>
      <dgm:t>
        <a:bodyPr/>
        <a:lstStyle/>
        <a:p>
          <a:endParaRPr lang="en-US"/>
        </a:p>
      </dgm:t>
    </dgm:pt>
    <dgm:pt modelId="{B1D94D7B-C652-414A-B4CC-B0C1FF5224E0}">
      <dgm:prSet custT="1"/>
      <dgm:spPr/>
      <dgm:t>
        <a:bodyPr/>
        <a:lstStyle/>
        <a:p>
          <a:r>
            <a:rPr lang="en-ZA" sz="1200" b="0" i="0" u="none" dirty="0" smtClean="0"/>
            <a:t>Agricultural land holding account 10.6%</a:t>
          </a:r>
          <a:endParaRPr lang="en-ZA" sz="1200" dirty="0"/>
        </a:p>
      </dgm:t>
    </dgm:pt>
    <dgm:pt modelId="{56E4F144-061C-4B78-879C-464034B463A2}" type="parTrans" cxnId="{E3F55479-5B2F-472D-B7EE-707D6B54CAED}">
      <dgm:prSet/>
      <dgm:spPr/>
      <dgm:t>
        <a:bodyPr/>
        <a:lstStyle/>
        <a:p>
          <a:endParaRPr lang="en-US"/>
        </a:p>
      </dgm:t>
    </dgm:pt>
    <dgm:pt modelId="{1A661CC8-4870-4403-A0F2-B17AD016BE18}" type="sibTrans" cxnId="{E3F55479-5B2F-472D-B7EE-707D6B54CAED}">
      <dgm:prSet/>
      <dgm:spPr/>
      <dgm:t>
        <a:bodyPr/>
        <a:lstStyle/>
        <a:p>
          <a:endParaRPr lang="en-US"/>
        </a:p>
      </dgm:t>
    </dgm:pt>
    <dgm:pt modelId="{733C1281-F7E5-4521-8773-DF0B4CA09344}" type="pres">
      <dgm:prSet presAssocID="{AFB21B17-4D4E-43A1-89C4-72F094F5B794}" presName="diagram" presStyleCnt="0">
        <dgm:presLayoutVars>
          <dgm:chPref val="1"/>
          <dgm:dir/>
          <dgm:animOne val="branch"/>
          <dgm:animLvl val="lvl"/>
          <dgm:resizeHandles val="exact"/>
        </dgm:presLayoutVars>
      </dgm:prSet>
      <dgm:spPr/>
      <dgm:t>
        <a:bodyPr/>
        <a:lstStyle/>
        <a:p>
          <a:endParaRPr lang="en-US"/>
        </a:p>
      </dgm:t>
    </dgm:pt>
    <dgm:pt modelId="{306C4937-E863-4DB5-8B4D-ADBDD59F0A8B}" type="pres">
      <dgm:prSet presAssocID="{38E9C63B-B7FC-4AE2-ABAE-BAE650748276}" presName="root1" presStyleCnt="0"/>
      <dgm:spPr/>
      <dgm:t>
        <a:bodyPr/>
        <a:lstStyle/>
        <a:p>
          <a:endParaRPr lang="en-US"/>
        </a:p>
      </dgm:t>
    </dgm:pt>
    <dgm:pt modelId="{B8A29A82-EA24-41AC-ACBF-6FD20A14E93A}" type="pres">
      <dgm:prSet presAssocID="{38E9C63B-B7FC-4AE2-ABAE-BAE650748276}" presName="LevelOneTextNode" presStyleLbl="node0" presStyleIdx="0" presStyleCnt="1" custScaleX="146673" custScaleY="217207" custLinFactNeighborX="-16722" custLinFactNeighborY="-9848">
        <dgm:presLayoutVars>
          <dgm:chPref val="3"/>
        </dgm:presLayoutVars>
      </dgm:prSet>
      <dgm:spPr/>
      <dgm:t>
        <a:bodyPr/>
        <a:lstStyle/>
        <a:p>
          <a:endParaRPr lang="en-US"/>
        </a:p>
      </dgm:t>
    </dgm:pt>
    <dgm:pt modelId="{3DC3175E-7DE7-4B9B-A7DB-A6CCE27EDE8F}" type="pres">
      <dgm:prSet presAssocID="{38E9C63B-B7FC-4AE2-ABAE-BAE650748276}" presName="level2hierChild" presStyleCnt="0"/>
      <dgm:spPr/>
      <dgm:t>
        <a:bodyPr/>
        <a:lstStyle/>
        <a:p>
          <a:endParaRPr lang="en-US"/>
        </a:p>
      </dgm:t>
    </dgm:pt>
    <dgm:pt modelId="{2285DEA6-2CF5-44D0-9BDA-3EEFA01B4727}" type="pres">
      <dgm:prSet presAssocID="{97E44C6D-889C-4A43-9720-D6A26545B46A}" presName="conn2-1" presStyleLbl="parChTrans1D2" presStyleIdx="0" presStyleCnt="2"/>
      <dgm:spPr/>
      <dgm:t>
        <a:bodyPr/>
        <a:lstStyle/>
        <a:p>
          <a:endParaRPr lang="en-US"/>
        </a:p>
      </dgm:t>
    </dgm:pt>
    <dgm:pt modelId="{478A0976-A613-43F0-A878-1D37F0157CAD}" type="pres">
      <dgm:prSet presAssocID="{97E44C6D-889C-4A43-9720-D6A26545B46A}" presName="connTx" presStyleLbl="parChTrans1D2" presStyleIdx="0" presStyleCnt="2"/>
      <dgm:spPr/>
      <dgm:t>
        <a:bodyPr/>
        <a:lstStyle/>
        <a:p>
          <a:endParaRPr lang="en-US"/>
        </a:p>
      </dgm:t>
    </dgm:pt>
    <dgm:pt modelId="{56F72521-6F8D-47F2-9495-41D8FFB913DA}" type="pres">
      <dgm:prSet presAssocID="{6B6C632F-1C4D-41F3-A2CF-16CF9BB42218}" presName="root2" presStyleCnt="0"/>
      <dgm:spPr/>
      <dgm:t>
        <a:bodyPr/>
        <a:lstStyle/>
        <a:p>
          <a:endParaRPr lang="en-US"/>
        </a:p>
      </dgm:t>
    </dgm:pt>
    <dgm:pt modelId="{51861133-1D92-433D-9631-0052B4141934}" type="pres">
      <dgm:prSet presAssocID="{6B6C632F-1C4D-41F3-A2CF-16CF9BB42218}" presName="LevelTwoTextNode" presStyleLbl="node2" presStyleIdx="0" presStyleCnt="2">
        <dgm:presLayoutVars>
          <dgm:chPref val="3"/>
        </dgm:presLayoutVars>
      </dgm:prSet>
      <dgm:spPr/>
      <dgm:t>
        <a:bodyPr/>
        <a:lstStyle/>
        <a:p>
          <a:endParaRPr lang="en-US"/>
        </a:p>
      </dgm:t>
    </dgm:pt>
    <dgm:pt modelId="{5D55E390-6456-421F-B164-AC6703D6B697}" type="pres">
      <dgm:prSet presAssocID="{6B6C632F-1C4D-41F3-A2CF-16CF9BB42218}" presName="level3hierChild" presStyleCnt="0"/>
      <dgm:spPr/>
      <dgm:t>
        <a:bodyPr/>
        <a:lstStyle/>
        <a:p>
          <a:endParaRPr lang="en-US"/>
        </a:p>
      </dgm:t>
    </dgm:pt>
    <dgm:pt modelId="{E338652C-CE61-4DAE-9D01-01BAD92A6FC6}" type="pres">
      <dgm:prSet presAssocID="{3F166333-734F-41B2-9297-64128C5243E5}" presName="conn2-1" presStyleLbl="parChTrans1D3" presStyleIdx="0" presStyleCnt="4"/>
      <dgm:spPr/>
      <dgm:t>
        <a:bodyPr/>
        <a:lstStyle/>
        <a:p>
          <a:endParaRPr lang="en-US"/>
        </a:p>
      </dgm:t>
    </dgm:pt>
    <dgm:pt modelId="{CC12633B-430B-410F-B985-793337CDE2FF}" type="pres">
      <dgm:prSet presAssocID="{3F166333-734F-41B2-9297-64128C5243E5}" presName="connTx" presStyleLbl="parChTrans1D3" presStyleIdx="0" presStyleCnt="4"/>
      <dgm:spPr/>
      <dgm:t>
        <a:bodyPr/>
        <a:lstStyle/>
        <a:p>
          <a:endParaRPr lang="en-US"/>
        </a:p>
      </dgm:t>
    </dgm:pt>
    <dgm:pt modelId="{E177075E-38FB-4423-B53E-619C11440814}" type="pres">
      <dgm:prSet presAssocID="{5C2259E3-2628-4CB8-853F-E06467653CD8}" presName="root2" presStyleCnt="0"/>
      <dgm:spPr/>
      <dgm:t>
        <a:bodyPr/>
        <a:lstStyle/>
        <a:p>
          <a:endParaRPr lang="en-US"/>
        </a:p>
      </dgm:t>
    </dgm:pt>
    <dgm:pt modelId="{72490D77-9A8A-4658-9F91-FF5930DB4E15}" type="pres">
      <dgm:prSet presAssocID="{5C2259E3-2628-4CB8-853F-E06467653CD8}" presName="LevelTwoTextNode" presStyleLbl="node3" presStyleIdx="0" presStyleCnt="4" custScaleX="102028" custScaleY="154866" custLinFactNeighborX="39170" custLinFactNeighborY="-17830">
        <dgm:presLayoutVars>
          <dgm:chPref val="3"/>
        </dgm:presLayoutVars>
      </dgm:prSet>
      <dgm:spPr/>
      <dgm:t>
        <a:bodyPr/>
        <a:lstStyle/>
        <a:p>
          <a:endParaRPr lang="en-US"/>
        </a:p>
      </dgm:t>
    </dgm:pt>
    <dgm:pt modelId="{5915B59A-487F-4328-AE18-726F4A3052F0}" type="pres">
      <dgm:prSet presAssocID="{5C2259E3-2628-4CB8-853F-E06467653CD8}" presName="level3hierChild" presStyleCnt="0"/>
      <dgm:spPr/>
      <dgm:t>
        <a:bodyPr/>
        <a:lstStyle/>
        <a:p>
          <a:endParaRPr lang="en-US"/>
        </a:p>
      </dgm:t>
    </dgm:pt>
    <dgm:pt modelId="{6990A78C-5345-49E4-B0E3-A64CB70A70E5}" type="pres">
      <dgm:prSet presAssocID="{BAEACB32-99A0-4F84-BE45-B7EE853E0411}" presName="conn2-1" presStyleLbl="parChTrans1D4" presStyleIdx="0" presStyleCnt="8"/>
      <dgm:spPr/>
      <dgm:t>
        <a:bodyPr/>
        <a:lstStyle/>
        <a:p>
          <a:endParaRPr lang="en-US"/>
        </a:p>
      </dgm:t>
    </dgm:pt>
    <dgm:pt modelId="{38AA7D32-B8A7-4D06-9D1D-D3091AB12C75}" type="pres">
      <dgm:prSet presAssocID="{BAEACB32-99A0-4F84-BE45-B7EE853E0411}" presName="connTx" presStyleLbl="parChTrans1D4" presStyleIdx="0" presStyleCnt="8"/>
      <dgm:spPr/>
      <dgm:t>
        <a:bodyPr/>
        <a:lstStyle/>
        <a:p>
          <a:endParaRPr lang="en-US"/>
        </a:p>
      </dgm:t>
    </dgm:pt>
    <dgm:pt modelId="{9E6ABDF3-1B75-4541-BB54-AF26AB245764}" type="pres">
      <dgm:prSet presAssocID="{39601660-E403-4FB8-8C8B-245217F1573F}" presName="root2" presStyleCnt="0"/>
      <dgm:spPr/>
      <dgm:t>
        <a:bodyPr/>
        <a:lstStyle/>
        <a:p>
          <a:endParaRPr lang="en-US"/>
        </a:p>
      </dgm:t>
    </dgm:pt>
    <dgm:pt modelId="{78223C4F-4D1C-4E4C-86D8-65FBDFA3120B}" type="pres">
      <dgm:prSet presAssocID="{39601660-E403-4FB8-8C8B-245217F1573F}" presName="LevelTwoTextNode" presStyleLbl="node4" presStyleIdx="0" presStyleCnt="8" custLinFactX="81500" custLinFactNeighborX="100000" custLinFactNeighborY="21557">
        <dgm:presLayoutVars>
          <dgm:chPref val="3"/>
        </dgm:presLayoutVars>
      </dgm:prSet>
      <dgm:spPr/>
      <dgm:t>
        <a:bodyPr/>
        <a:lstStyle/>
        <a:p>
          <a:endParaRPr lang="en-US"/>
        </a:p>
      </dgm:t>
    </dgm:pt>
    <dgm:pt modelId="{E908BC39-9F88-4129-8DCB-9479BE2ECD06}" type="pres">
      <dgm:prSet presAssocID="{39601660-E403-4FB8-8C8B-245217F1573F}" presName="level3hierChild" presStyleCnt="0"/>
      <dgm:spPr/>
      <dgm:t>
        <a:bodyPr/>
        <a:lstStyle/>
        <a:p>
          <a:endParaRPr lang="en-US"/>
        </a:p>
      </dgm:t>
    </dgm:pt>
    <dgm:pt modelId="{4A1AE663-6C9D-42A0-B946-06187E36FCB6}" type="pres">
      <dgm:prSet presAssocID="{E3EA472A-A7B2-47E2-99AE-938AACE17677}" presName="conn2-1" presStyleLbl="parChTrans1D4" presStyleIdx="1" presStyleCnt="8"/>
      <dgm:spPr/>
      <dgm:t>
        <a:bodyPr/>
        <a:lstStyle/>
        <a:p>
          <a:endParaRPr lang="en-US"/>
        </a:p>
      </dgm:t>
    </dgm:pt>
    <dgm:pt modelId="{8B81A68C-D847-48A9-9B72-294EF240987D}" type="pres">
      <dgm:prSet presAssocID="{E3EA472A-A7B2-47E2-99AE-938AACE17677}" presName="connTx" presStyleLbl="parChTrans1D4" presStyleIdx="1" presStyleCnt="8"/>
      <dgm:spPr/>
      <dgm:t>
        <a:bodyPr/>
        <a:lstStyle/>
        <a:p>
          <a:endParaRPr lang="en-US"/>
        </a:p>
      </dgm:t>
    </dgm:pt>
    <dgm:pt modelId="{3908047E-6D79-43C9-B126-72762356A8F3}" type="pres">
      <dgm:prSet presAssocID="{A422EC8D-A5E2-44F3-BEFD-2AD96A1D0F68}" presName="root2" presStyleCnt="0"/>
      <dgm:spPr/>
      <dgm:t>
        <a:bodyPr/>
        <a:lstStyle/>
        <a:p>
          <a:endParaRPr lang="en-US"/>
        </a:p>
      </dgm:t>
    </dgm:pt>
    <dgm:pt modelId="{85A3A864-DBCB-4951-95FF-B0E7FF8AE28E}" type="pres">
      <dgm:prSet presAssocID="{A422EC8D-A5E2-44F3-BEFD-2AD96A1D0F68}" presName="LevelTwoTextNode" presStyleLbl="node4" presStyleIdx="1" presStyleCnt="8" custLinFactX="81500" custLinFactNeighborX="100000" custLinFactNeighborY="28769">
        <dgm:presLayoutVars>
          <dgm:chPref val="3"/>
        </dgm:presLayoutVars>
      </dgm:prSet>
      <dgm:spPr/>
      <dgm:t>
        <a:bodyPr/>
        <a:lstStyle/>
        <a:p>
          <a:endParaRPr lang="en-US"/>
        </a:p>
      </dgm:t>
    </dgm:pt>
    <dgm:pt modelId="{1B165D9E-E48B-4287-A26A-0AD54D1E5920}" type="pres">
      <dgm:prSet presAssocID="{A422EC8D-A5E2-44F3-BEFD-2AD96A1D0F68}" presName="level3hierChild" presStyleCnt="0"/>
      <dgm:spPr/>
      <dgm:t>
        <a:bodyPr/>
        <a:lstStyle/>
        <a:p>
          <a:endParaRPr lang="en-US"/>
        </a:p>
      </dgm:t>
    </dgm:pt>
    <dgm:pt modelId="{07E96F9F-0D31-4093-AE7A-076D997A8F65}" type="pres">
      <dgm:prSet presAssocID="{08CE1B08-0220-45AA-9ABC-5C1011C4B296}" presName="conn2-1" presStyleLbl="parChTrans1D4" presStyleIdx="2" presStyleCnt="8"/>
      <dgm:spPr/>
      <dgm:t>
        <a:bodyPr/>
        <a:lstStyle/>
        <a:p>
          <a:endParaRPr lang="en-US"/>
        </a:p>
      </dgm:t>
    </dgm:pt>
    <dgm:pt modelId="{E98321F3-F853-4640-9909-4D2A2B8720FF}" type="pres">
      <dgm:prSet presAssocID="{08CE1B08-0220-45AA-9ABC-5C1011C4B296}" presName="connTx" presStyleLbl="parChTrans1D4" presStyleIdx="2" presStyleCnt="8"/>
      <dgm:spPr/>
      <dgm:t>
        <a:bodyPr/>
        <a:lstStyle/>
        <a:p>
          <a:endParaRPr lang="en-US"/>
        </a:p>
      </dgm:t>
    </dgm:pt>
    <dgm:pt modelId="{96611C48-B4BE-44AA-9B2D-7BF75534AE91}" type="pres">
      <dgm:prSet presAssocID="{68C9FBC2-E6DB-41FA-A6CB-87002F9A2DB6}" presName="root2" presStyleCnt="0"/>
      <dgm:spPr/>
      <dgm:t>
        <a:bodyPr/>
        <a:lstStyle/>
        <a:p>
          <a:endParaRPr lang="en-US"/>
        </a:p>
      </dgm:t>
    </dgm:pt>
    <dgm:pt modelId="{874D976B-81BC-4FA8-A219-663AE95AADEA}" type="pres">
      <dgm:prSet presAssocID="{68C9FBC2-E6DB-41FA-A6CB-87002F9A2DB6}" presName="LevelTwoTextNode" presStyleLbl="node4" presStyleIdx="2" presStyleCnt="8" custScaleY="187018" custLinFactX="81500" custLinFactNeighborX="100000" custLinFactNeighborY="32897">
        <dgm:presLayoutVars>
          <dgm:chPref val="3"/>
        </dgm:presLayoutVars>
      </dgm:prSet>
      <dgm:spPr/>
      <dgm:t>
        <a:bodyPr/>
        <a:lstStyle/>
        <a:p>
          <a:endParaRPr lang="en-US"/>
        </a:p>
      </dgm:t>
    </dgm:pt>
    <dgm:pt modelId="{E36409AE-D782-49D7-AE88-03E4C244E7C9}" type="pres">
      <dgm:prSet presAssocID="{68C9FBC2-E6DB-41FA-A6CB-87002F9A2DB6}" presName="level3hierChild" presStyleCnt="0"/>
      <dgm:spPr/>
      <dgm:t>
        <a:bodyPr/>
        <a:lstStyle/>
        <a:p>
          <a:endParaRPr lang="en-US"/>
        </a:p>
      </dgm:t>
    </dgm:pt>
    <dgm:pt modelId="{0BACF820-4B8C-4BD6-B645-CB4888B1000E}" type="pres">
      <dgm:prSet presAssocID="{5D7DBBA4-6BB5-440C-9C99-94EDFAC85784}" presName="conn2-1" presStyleLbl="parChTrans1D3" presStyleIdx="1" presStyleCnt="4"/>
      <dgm:spPr/>
      <dgm:t>
        <a:bodyPr/>
        <a:lstStyle/>
        <a:p>
          <a:endParaRPr lang="en-US"/>
        </a:p>
      </dgm:t>
    </dgm:pt>
    <dgm:pt modelId="{2F222B71-6C7C-4C56-B8C5-7CF140919EAD}" type="pres">
      <dgm:prSet presAssocID="{5D7DBBA4-6BB5-440C-9C99-94EDFAC85784}" presName="connTx" presStyleLbl="parChTrans1D3" presStyleIdx="1" presStyleCnt="4"/>
      <dgm:spPr/>
      <dgm:t>
        <a:bodyPr/>
        <a:lstStyle/>
        <a:p>
          <a:endParaRPr lang="en-US"/>
        </a:p>
      </dgm:t>
    </dgm:pt>
    <dgm:pt modelId="{058DAB2D-AF7F-4617-B342-69F7511AB7D9}" type="pres">
      <dgm:prSet presAssocID="{1F8125BC-A40C-4FB9-B1B9-EA0BCA41810C}" presName="root2" presStyleCnt="0"/>
      <dgm:spPr/>
      <dgm:t>
        <a:bodyPr/>
        <a:lstStyle/>
        <a:p>
          <a:endParaRPr lang="en-US"/>
        </a:p>
      </dgm:t>
    </dgm:pt>
    <dgm:pt modelId="{2A86D2BC-ED6F-4554-BAED-E8FC2456AD07}" type="pres">
      <dgm:prSet presAssocID="{1F8125BC-A40C-4FB9-B1B9-EA0BCA41810C}" presName="LevelTwoTextNode" presStyleLbl="node3" presStyleIdx="1" presStyleCnt="4" custScaleX="101682" custScaleY="122872" custLinFactY="-20911" custLinFactNeighborX="4620" custLinFactNeighborY="-100000">
        <dgm:presLayoutVars>
          <dgm:chPref val="3"/>
        </dgm:presLayoutVars>
      </dgm:prSet>
      <dgm:spPr/>
      <dgm:t>
        <a:bodyPr/>
        <a:lstStyle/>
        <a:p>
          <a:endParaRPr lang="en-US"/>
        </a:p>
      </dgm:t>
    </dgm:pt>
    <dgm:pt modelId="{61BE60D1-81D3-4952-BBD7-FD10642906AF}" type="pres">
      <dgm:prSet presAssocID="{1F8125BC-A40C-4FB9-B1B9-EA0BCA41810C}" presName="level3hierChild" presStyleCnt="0"/>
      <dgm:spPr/>
      <dgm:t>
        <a:bodyPr/>
        <a:lstStyle/>
        <a:p>
          <a:endParaRPr lang="en-US"/>
        </a:p>
      </dgm:t>
    </dgm:pt>
    <dgm:pt modelId="{1001F401-1A55-42B5-9FB7-88C028C5ADC7}" type="pres">
      <dgm:prSet presAssocID="{13F23C13-9B1D-4ADC-B9EF-3DA037CE58F5}" presName="conn2-1" presStyleLbl="parChTrans1D4" presStyleIdx="3" presStyleCnt="8"/>
      <dgm:spPr/>
      <dgm:t>
        <a:bodyPr/>
        <a:lstStyle/>
        <a:p>
          <a:endParaRPr lang="en-US"/>
        </a:p>
      </dgm:t>
    </dgm:pt>
    <dgm:pt modelId="{632F6E5C-611E-44D5-9783-6A235CBDDDB5}" type="pres">
      <dgm:prSet presAssocID="{13F23C13-9B1D-4ADC-B9EF-3DA037CE58F5}" presName="connTx" presStyleLbl="parChTrans1D4" presStyleIdx="3" presStyleCnt="8"/>
      <dgm:spPr/>
      <dgm:t>
        <a:bodyPr/>
        <a:lstStyle/>
        <a:p>
          <a:endParaRPr lang="en-US"/>
        </a:p>
      </dgm:t>
    </dgm:pt>
    <dgm:pt modelId="{22A1B8B4-EBC1-47ED-AEED-381D0BD6E565}" type="pres">
      <dgm:prSet presAssocID="{7EDDD695-3816-4349-84CC-A65AB2729E23}" presName="root2" presStyleCnt="0"/>
      <dgm:spPr/>
    </dgm:pt>
    <dgm:pt modelId="{13EE1BAD-0D42-483C-887A-121D9A23A466}" type="pres">
      <dgm:prSet presAssocID="{7EDDD695-3816-4349-84CC-A65AB2729E23}" presName="LevelTwoTextNode" presStyleLbl="node4" presStyleIdx="3" presStyleCnt="8" custLinFactNeighborX="35006" custLinFactNeighborY="-61008">
        <dgm:presLayoutVars>
          <dgm:chPref val="3"/>
        </dgm:presLayoutVars>
      </dgm:prSet>
      <dgm:spPr/>
      <dgm:t>
        <a:bodyPr/>
        <a:lstStyle/>
        <a:p>
          <a:endParaRPr lang="en-US"/>
        </a:p>
      </dgm:t>
    </dgm:pt>
    <dgm:pt modelId="{25AB62D3-FD18-48DE-B652-4668CB0878E6}" type="pres">
      <dgm:prSet presAssocID="{7EDDD695-3816-4349-84CC-A65AB2729E23}" presName="level3hierChild" presStyleCnt="0"/>
      <dgm:spPr/>
    </dgm:pt>
    <dgm:pt modelId="{9388C8A3-2F0F-468B-9884-5B25B078620D}" type="pres">
      <dgm:prSet presAssocID="{56E4F144-061C-4B78-879C-464034B463A2}" presName="conn2-1" presStyleLbl="parChTrans1D4" presStyleIdx="4" presStyleCnt="8"/>
      <dgm:spPr/>
      <dgm:t>
        <a:bodyPr/>
        <a:lstStyle/>
        <a:p>
          <a:endParaRPr lang="en-US"/>
        </a:p>
      </dgm:t>
    </dgm:pt>
    <dgm:pt modelId="{C2104D20-D5E9-4FA6-A17F-2C4084C6338C}" type="pres">
      <dgm:prSet presAssocID="{56E4F144-061C-4B78-879C-464034B463A2}" presName="connTx" presStyleLbl="parChTrans1D4" presStyleIdx="4" presStyleCnt="8"/>
      <dgm:spPr/>
      <dgm:t>
        <a:bodyPr/>
        <a:lstStyle/>
        <a:p>
          <a:endParaRPr lang="en-US"/>
        </a:p>
      </dgm:t>
    </dgm:pt>
    <dgm:pt modelId="{59AE2E39-E99A-4450-9814-90CF81265AB0}" type="pres">
      <dgm:prSet presAssocID="{B1D94D7B-C652-414A-B4CC-B0C1FF5224E0}" presName="root2" presStyleCnt="0"/>
      <dgm:spPr/>
    </dgm:pt>
    <dgm:pt modelId="{D13043BC-8E97-4D3E-9AF4-A9F5C014087E}" type="pres">
      <dgm:prSet presAssocID="{B1D94D7B-C652-414A-B4CC-B0C1FF5224E0}" presName="LevelTwoTextNode" presStyleLbl="node4" presStyleIdx="4" presStyleCnt="8" custScaleY="124992" custLinFactNeighborX="33819" custLinFactNeighborY="-58853">
        <dgm:presLayoutVars>
          <dgm:chPref val="3"/>
        </dgm:presLayoutVars>
      </dgm:prSet>
      <dgm:spPr/>
      <dgm:t>
        <a:bodyPr/>
        <a:lstStyle/>
        <a:p>
          <a:endParaRPr lang="en-US"/>
        </a:p>
      </dgm:t>
    </dgm:pt>
    <dgm:pt modelId="{19A51421-866E-4F72-9F1C-75EEFA9F1B95}" type="pres">
      <dgm:prSet presAssocID="{B1D94D7B-C652-414A-B4CC-B0C1FF5224E0}" presName="level3hierChild" presStyleCnt="0"/>
      <dgm:spPr/>
    </dgm:pt>
    <dgm:pt modelId="{7AA2BDED-40B9-4424-99C9-A8BABBB182C4}" type="pres">
      <dgm:prSet presAssocID="{CA7E36B9-1C92-455E-B6F8-97C83A9687F4}" presName="conn2-1" presStyleLbl="parChTrans1D4" presStyleIdx="5" presStyleCnt="8"/>
      <dgm:spPr/>
      <dgm:t>
        <a:bodyPr/>
        <a:lstStyle/>
        <a:p>
          <a:endParaRPr lang="en-US"/>
        </a:p>
      </dgm:t>
    </dgm:pt>
    <dgm:pt modelId="{D9A73595-4061-47CE-A0EF-615BC6793807}" type="pres">
      <dgm:prSet presAssocID="{CA7E36B9-1C92-455E-B6F8-97C83A9687F4}" presName="connTx" presStyleLbl="parChTrans1D4" presStyleIdx="5" presStyleCnt="8"/>
      <dgm:spPr/>
      <dgm:t>
        <a:bodyPr/>
        <a:lstStyle/>
        <a:p>
          <a:endParaRPr lang="en-US"/>
        </a:p>
      </dgm:t>
    </dgm:pt>
    <dgm:pt modelId="{3088C042-537E-4D8B-AD43-5122750B6E5B}" type="pres">
      <dgm:prSet presAssocID="{32DA5E16-AA9C-4244-9E58-B49172622313}" presName="root2" presStyleCnt="0"/>
      <dgm:spPr/>
      <dgm:t>
        <a:bodyPr/>
        <a:lstStyle/>
        <a:p>
          <a:endParaRPr lang="en-US"/>
        </a:p>
      </dgm:t>
    </dgm:pt>
    <dgm:pt modelId="{C890A2CC-823D-4BEC-8E32-7BF07414C84B}" type="pres">
      <dgm:prSet presAssocID="{32DA5E16-AA9C-4244-9E58-B49172622313}" presName="LevelTwoTextNode" presStyleLbl="node4" presStyleIdx="5" presStyleCnt="8" custScaleY="131509" custLinFactNeighborX="33587" custLinFactNeighborY="-51407">
        <dgm:presLayoutVars>
          <dgm:chPref val="3"/>
        </dgm:presLayoutVars>
      </dgm:prSet>
      <dgm:spPr/>
      <dgm:t>
        <a:bodyPr/>
        <a:lstStyle/>
        <a:p>
          <a:endParaRPr lang="en-US"/>
        </a:p>
      </dgm:t>
    </dgm:pt>
    <dgm:pt modelId="{755EF79B-8625-420C-A07A-334B0271D3C2}" type="pres">
      <dgm:prSet presAssocID="{32DA5E16-AA9C-4244-9E58-B49172622313}" presName="level3hierChild" presStyleCnt="0"/>
      <dgm:spPr/>
      <dgm:t>
        <a:bodyPr/>
        <a:lstStyle/>
        <a:p>
          <a:endParaRPr lang="en-US"/>
        </a:p>
      </dgm:t>
    </dgm:pt>
    <dgm:pt modelId="{95FFE082-B411-4E04-9C72-C69C8D2C5A36}" type="pres">
      <dgm:prSet presAssocID="{3D1184ED-8A0B-44E1-A2A5-7580F6166A3A}" presName="conn2-1" presStyleLbl="parChTrans1D4" presStyleIdx="6" presStyleCnt="8"/>
      <dgm:spPr/>
      <dgm:t>
        <a:bodyPr/>
        <a:lstStyle/>
        <a:p>
          <a:endParaRPr lang="en-US"/>
        </a:p>
      </dgm:t>
    </dgm:pt>
    <dgm:pt modelId="{8F3B9B2C-97FE-4A6B-9DB9-180E690AB9D2}" type="pres">
      <dgm:prSet presAssocID="{3D1184ED-8A0B-44E1-A2A5-7580F6166A3A}" presName="connTx" presStyleLbl="parChTrans1D4" presStyleIdx="6" presStyleCnt="8"/>
      <dgm:spPr/>
      <dgm:t>
        <a:bodyPr/>
        <a:lstStyle/>
        <a:p>
          <a:endParaRPr lang="en-US"/>
        </a:p>
      </dgm:t>
    </dgm:pt>
    <dgm:pt modelId="{60525AA1-B393-447A-A487-C2887F75A1EF}" type="pres">
      <dgm:prSet presAssocID="{D261736C-714B-46C2-9198-F2DDC5A45AE9}" presName="root2" presStyleCnt="0"/>
      <dgm:spPr/>
      <dgm:t>
        <a:bodyPr/>
        <a:lstStyle/>
        <a:p>
          <a:endParaRPr lang="en-US"/>
        </a:p>
      </dgm:t>
    </dgm:pt>
    <dgm:pt modelId="{5B723F43-B602-4121-8262-254B3E307C83}" type="pres">
      <dgm:prSet presAssocID="{D261736C-714B-46C2-9198-F2DDC5A45AE9}" presName="LevelTwoTextNode" presStyleLbl="node4" presStyleIdx="6" presStyleCnt="8" custLinFactNeighborX="33352" custLinFactNeighborY="-46087">
        <dgm:presLayoutVars>
          <dgm:chPref val="3"/>
        </dgm:presLayoutVars>
      </dgm:prSet>
      <dgm:spPr/>
      <dgm:t>
        <a:bodyPr/>
        <a:lstStyle/>
        <a:p>
          <a:endParaRPr lang="en-US"/>
        </a:p>
      </dgm:t>
    </dgm:pt>
    <dgm:pt modelId="{A75CBFF3-109E-4A74-86FC-D5CEFD4D2CA4}" type="pres">
      <dgm:prSet presAssocID="{D261736C-714B-46C2-9198-F2DDC5A45AE9}" presName="level3hierChild" presStyleCnt="0"/>
      <dgm:spPr/>
      <dgm:t>
        <a:bodyPr/>
        <a:lstStyle/>
        <a:p>
          <a:endParaRPr lang="en-US"/>
        </a:p>
      </dgm:t>
    </dgm:pt>
    <dgm:pt modelId="{8D7F6338-3C0A-480E-8B39-EB1DB1E16794}" type="pres">
      <dgm:prSet presAssocID="{CEB5E012-C19D-411E-BF40-BEF4FD9F2106}" presName="conn2-1" presStyleLbl="parChTrans1D4" presStyleIdx="7" presStyleCnt="8"/>
      <dgm:spPr/>
      <dgm:t>
        <a:bodyPr/>
        <a:lstStyle/>
        <a:p>
          <a:endParaRPr lang="en-US"/>
        </a:p>
      </dgm:t>
    </dgm:pt>
    <dgm:pt modelId="{84479D09-57C2-4744-91BC-0368F0516A56}" type="pres">
      <dgm:prSet presAssocID="{CEB5E012-C19D-411E-BF40-BEF4FD9F2106}" presName="connTx" presStyleLbl="parChTrans1D4" presStyleIdx="7" presStyleCnt="8"/>
      <dgm:spPr/>
      <dgm:t>
        <a:bodyPr/>
        <a:lstStyle/>
        <a:p>
          <a:endParaRPr lang="en-US"/>
        </a:p>
      </dgm:t>
    </dgm:pt>
    <dgm:pt modelId="{2EB4E46C-3D96-4813-B674-A20D12DD8DD8}" type="pres">
      <dgm:prSet presAssocID="{6FAB8329-9049-4E8F-812D-459D194EC6A6}" presName="root2" presStyleCnt="0"/>
      <dgm:spPr/>
      <dgm:t>
        <a:bodyPr/>
        <a:lstStyle/>
        <a:p>
          <a:endParaRPr lang="en-US"/>
        </a:p>
      </dgm:t>
    </dgm:pt>
    <dgm:pt modelId="{DF32DD04-0AC5-463E-93F6-4335322052FC}" type="pres">
      <dgm:prSet presAssocID="{6FAB8329-9049-4E8F-812D-459D194EC6A6}" presName="LevelTwoTextNode" presStyleLbl="node4" presStyleIdx="7" presStyleCnt="8" custScaleY="128045" custLinFactNeighborX="32231" custLinFactNeighborY="-37622">
        <dgm:presLayoutVars>
          <dgm:chPref val="3"/>
        </dgm:presLayoutVars>
      </dgm:prSet>
      <dgm:spPr/>
      <dgm:t>
        <a:bodyPr/>
        <a:lstStyle/>
        <a:p>
          <a:endParaRPr lang="en-US"/>
        </a:p>
      </dgm:t>
    </dgm:pt>
    <dgm:pt modelId="{18191B2D-2465-454D-A84D-C159ED8716DC}" type="pres">
      <dgm:prSet presAssocID="{6FAB8329-9049-4E8F-812D-459D194EC6A6}" presName="level3hierChild" presStyleCnt="0"/>
      <dgm:spPr/>
      <dgm:t>
        <a:bodyPr/>
        <a:lstStyle/>
        <a:p>
          <a:endParaRPr lang="en-US"/>
        </a:p>
      </dgm:t>
    </dgm:pt>
    <dgm:pt modelId="{876E19A3-F710-417B-9631-D62D3A1F235D}" type="pres">
      <dgm:prSet presAssocID="{D64844F0-5531-4A4A-B152-1F496FFE8CC1}" presName="conn2-1" presStyleLbl="parChTrans1D2" presStyleIdx="1" presStyleCnt="2"/>
      <dgm:spPr/>
      <dgm:t>
        <a:bodyPr/>
        <a:lstStyle/>
        <a:p>
          <a:endParaRPr lang="en-US"/>
        </a:p>
      </dgm:t>
    </dgm:pt>
    <dgm:pt modelId="{3497B532-B4CA-46F4-B266-DEEABD1477E6}" type="pres">
      <dgm:prSet presAssocID="{D64844F0-5531-4A4A-B152-1F496FFE8CC1}" presName="connTx" presStyleLbl="parChTrans1D2" presStyleIdx="1" presStyleCnt="2"/>
      <dgm:spPr/>
      <dgm:t>
        <a:bodyPr/>
        <a:lstStyle/>
        <a:p>
          <a:endParaRPr lang="en-US"/>
        </a:p>
      </dgm:t>
    </dgm:pt>
    <dgm:pt modelId="{BEFF87EA-402B-4D27-B7E6-A6874550C5B4}" type="pres">
      <dgm:prSet presAssocID="{8281C5AD-B423-4079-A608-FF26ED4B0072}" presName="root2" presStyleCnt="0"/>
      <dgm:spPr/>
      <dgm:t>
        <a:bodyPr/>
        <a:lstStyle/>
        <a:p>
          <a:endParaRPr lang="en-US"/>
        </a:p>
      </dgm:t>
    </dgm:pt>
    <dgm:pt modelId="{51E2AFDC-7E25-4317-BA2F-3832DEDF0424}" type="pres">
      <dgm:prSet presAssocID="{8281C5AD-B423-4079-A608-FF26ED4B0072}" presName="LevelTwoTextNode" presStyleLbl="node2" presStyleIdx="1" presStyleCnt="2">
        <dgm:presLayoutVars>
          <dgm:chPref val="3"/>
        </dgm:presLayoutVars>
      </dgm:prSet>
      <dgm:spPr/>
      <dgm:t>
        <a:bodyPr/>
        <a:lstStyle/>
        <a:p>
          <a:endParaRPr lang="en-US"/>
        </a:p>
      </dgm:t>
    </dgm:pt>
    <dgm:pt modelId="{CE480D67-DB5C-4EB1-A915-3144E54BA955}" type="pres">
      <dgm:prSet presAssocID="{8281C5AD-B423-4079-A608-FF26ED4B0072}" presName="level3hierChild" presStyleCnt="0"/>
      <dgm:spPr/>
      <dgm:t>
        <a:bodyPr/>
        <a:lstStyle/>
        <a:p>
          <a:endParaRPr lang="en-US"/>
        </a:p>
      </dgm:t>
    </dgm:pt>
    <dgm:pt modelId="{1EEF98AE-708F-4B9E-80CD-33C1D7707B1D}" type="pres">
      <dgm:prSet presAssocID="{CD0A4B62-F752-49A3-9802-008DA6656870}" presName="conn2-1" presStyleLbl="parChTrans1D3" presStyleIdx="2" presStyleCnt="4"/>
      <dgm:spPr/>
      <dgm:t>
        <a:bodyPr/>
        <a:lstStyle/>
        <a:p>
          <a:endParaRPr lang="en-US"/>
        </a:p>
      </dgm:t>
    </dgm:pt>
    <dgm:pt modelId="{242606ED-BFCE-4FF7-ADBF-1F9B98FA4AAD}" type="pres">
      <dgm:prSet presAssocID="{CD0A4B62-F752-49A3-9802-008DA6656870}" presName="connTx" presStyleLbl="parChTrans1D3" presStyleIdx="2" presStyleCnt="4"/>
      <dgm:spPr/>
      <dgm:t>
        <a:bodyPr/>
        <a:lstStyle/>
        <a:p>
          <a:endParaRPr lang="en-US"/>
        </a:p>
      </dgm:t>
    </dgm:pt>
    <dgm:pt modelId="{BE634109-3C22-432E-8493-2FD96977B2A5}" type="pres">
      <dgm:prSet presAssocID="{0D26193E-03ED-44F3-AFF3-897731937734}" presName="root2" presStyleCnt="0"/>
      <dgm:spPr/>
      <dgm:t>
        <a:bodyPr/>
        <a:lstStyle/>
        <a:p>
          <a:endParaRPr lang="en-US"/>
        </a:p>
      </dgm:t>
    </dgm:pt>
    <dgm:pt modelId="{1B92AEA9-8FAB-4551-BC8C-287BA8FF347A}" type="pres">
      <dgm:prSet presAssocID="{0D26193E-03ED-44F3-AFF3-897731937734}" presName="LevelTwoTextNode" presStyleLbl="node3" presStyleIdx="2" presStyleCnt="4" custLinFactNeighborX="5461" custLinFactNeighborY="30861">
        <dgm:presLayoutVars>
          <dgm:chPref val="3"/>
        </dgm:presLayoutVars>
      </dgm:prSet>
      <dgm:spPr/>
      <dgm:t>
        <a:bodyPr/>
        <a:lstStyle/>
        <a:p>
          <a:endParaRPr lang="en-US"/>
        </a:p>
      </dgm:t>
    </dgm:pt>
    <dgm:pt modelId="{56ED404C-51D7-4EED-9943-4F2BB1B65086}" type="pres">
      <dgm:prSet presAssocID="{0D26193E-03ED-44F3-AFF3-897731937734}" presName="level3hierChild" presStyleCnt="0"/>
      <dgm:spPr/>
      <dgm:t>
        <a:bodyPr/>
        <a:lstStyle/>
        <a:p>
          <a:endParaRPr lang="en-US"/>
        </a:p>
      </dgm:t>
    </dgm:pt>
    <dgm:pt modelId="{75F06452-39ED-4243-B263-633905E8AD6D}" type="pres">
      <dgm:prSet presAssocID="{166C3D1F-A408-4CAC-B033-0729E1DCF7F3}" presName="conn2-1" presStyleLbl="parChTrans1D3" presStyleIdx="3" presStyleCnt="4"/>
      <dgm:spPr/>
      <dgm:t>
        <a:bodyPr/>
        <a:lstStyle/>
        <a:p>
          <a:endParaRPr lang="en-US"/>
        </a:p>
      </dgm:t>
    </dgm:pt>
    <dgm:pt modelId="{60CA93EE-A053-4F80-B60C-FE4E9D4F1987}" type="pres">
      <dgm:prSet presAssocID="{166C3D1F-A408-4CAC-B033-0729E1DCF7F3}" presName="connTx" presStyleLbl="parChTrans1D3" presStyleIdx="3" presStyleCnt="4"/>
      <dgm:spPr/>
      <dgm:t>
        <a:bodyPr/>
        <a:lstStyle/>
        <a:p>
          <a:endParaRPr lang="en-US"/>
        </a:p>
      </dgm:t>
    </dgm:pt>
    <dgm:pt modelId="{F4E2C895-41C0-4295-86B1-4B770C322AD3}" type="pres">
      <dgm:prSet presAssocID="{0F989402-7C2C-442C-BABD-C63EEAD21ABA}" presName="root2" presStyleCnt="0"/>
      <dgm:spPr/>
      <dgm:t>
        <a:bodyPr/>
        <a:lstStyle/>
        <a:p>
          <a:endParaRPr lang="en-US"/>
        </a:p>
      </dgm:t>
    </dgm:pt>
    <dgm:pt modelId="{0DF7D1AC-5F03-4C48-B2DD-2BCEC0FF1A8A}" type="pres">
      <dgm:prSet presAssocID="{0F989402-7C2C-442C-BABD-C63EEAD21ABA}" presName="LevelTwoTextNode" presStyleLbl="node3" presStyleIdx="3" presStyleCnt="4" custLinFactNeighborX="5461" custLinFactNeighborY="46650">
        <dgm:presLayoutVars>
          <dgm:chPref val="3"/>
        </dgm:presLayoutVars>
      </dgm:prSet>
      <dgm:spPr/>
      <dgm:t>
        <a:bodyPr/>
        <a:lstStyle/>
        <a:p>
          <a:endParaRPr lang="en-US"/>
        </a:p>
      </dgm:t>
    </dgm:pt>
    <dgm:pt modelId="{A7A00EAE-518C-4957-B705-7C7C117E144B}" type="pres">
      <dgm:prSet presAssocID="{0F989402-7C2C-442C-BABD-C63EEAD21ABA}" presName="level3hierChild" presStyleCnt="0"/>
      <dgm:spPr/>
      <dgm:t>
        <a:bodyPr/>
        <a:lstStyle/>
        <a:p>
          <a:endParaRPr lang="en-US"/>
        </a:p>
      </dgm:t>
    </dgm:pt>
  </dgm:ptLst>
  <dgm:cxnLst>
    <dgm:cxn modelId="{F80239D9-06CF-489E-84A7-1B1EBDE29F60}" type="presOf" srcId="{3D1184ED-8A0B-44E1-A2A5-7580F6166A3A}" destId="{8F3B9B2C-97FE-4A6B-9DB9-180E690AB9D2}" srcOrd="1" destOrd="0" presId="urn:microsoft.com/office/officeart/2005/8/layout/hierarchy2"/>
    <dgm:cxn modelId="{3C4FBB50-4671-49FA-9610-08B674BFD4F2}" type="presOf" srcId="{CA7E36B9-1C92-455E-B6F8-97C83A9687F4}" destId="{D9A73595-4061-47CE-A0EF-615BC6793807}" srcOrd="1" destOrd="0" presId="urn:microsoft.com/office/officeart/2005/8/layout/hierarchy2"/>
    <dgm:cxn modelId="{5F9298C5-3763-457C-B3BC-FC51DB752197}" type="presOf" srcId="{08CE1B08-0220-45AA-9ABC-5C1011C4B296}" destId="{07E96F9F-0D31-4093-AE7A-076D997A8F65}" srcOrd="0" destOrd="0" presId="urn:microsoft.com/office/officeart/2005/8/layout/hierarchy2"/>
    <dgm:cxn modelId="{566036FB-60D0-4C6D-93DD-FCD0A11C1B7F}" type="presOf" srcId="{E3EA472A-A7B2-47E2-99AE-938AACE17677}" destId="{4A1AE663-6C9D-42A0-B946-06187E36FCB6}" srcOrd="0" destOrd="0" presId="urn:microsoft.com/office/officeart/2005/8/layout/hierarchy2"/>
    <dgm:cxn modelId="{C458CF40-063F-484F-AAFC-B88C5EB4AF32}" type="presOf" srcId="{32DA5E16-AA9C-4244-9E58-B49172622313}" destId="{C890A2CC-823D-4BEC-8E32-7BF07414C84B}" srcOrd="0" destOrd="0" presId="urn:microsoft.com/office/officeart/2005/8/layout/hierarchy2"/>
    <dgm:cxn modelId="{03C98F7F-3E73-41CA-A6C0-B42B80FDF070}" type="presOf" srcId="{166C3D1F-A408-4CAC-B033-0729E1DCF7F3}" destId="{75F06452-39ED-4243-B263-633905E8AD6D}" srcOrd="0" destOrd="0" presId="urn:microsoft.com/office/officeart/2005/8/layout/hierarchy2"/>
    <dgm:cxn modelId="{9DF58766-C5E6-4738-994B-7F859ED2DADB}" type="presOf" srcId="{BAEACB32-99A0-4F84-BE45-B7EE853E0411}" destId="{38AA7D32-B8A7-4D06-9D1D-D3091AB12C75}" srcOrd="1" destOrd="0" presId="urn:microsoft.com/office/officeart/2005/8/layout/hierarchy2"/>
    <dgm:cxn modelId="{E3F55479-5B2F-472D-B7EE-707D6B54CAED}" srcId="{1F8125BC-A40C-4FB9-B1B9-EA0BCA41810C}" destId="{B1D94D7B-C652-414A-B4CC-B0C1FF5224E0}" srcOrd="1" destOrd="0" parTransId="{56E4F144-061C-4B78-879C-464034B463A2}" sibTransId="{1A661CC8-4870-4403-A0F2-B17AD016BE18}"/>
    <dgm:cxn modelId="{EB69FAA6-0DFC-49A5-B292-368CA8711ECA}" srcId="{5C2259E3-2628-4CB8-853F-E06467653CD8}" destId="{A422EC8D-A5E2-44F3-BEFD-2AD96A1D0F68}" srcOrd="1" destOrd="0" parTransId="{E3EA472A-A7B2-47E2-99AE-938AACE17677}" sibTransId="{17C33AC0-619A-4F1C-80EE-CEFDD709B0BD}"/>
    <dgm:cxn modelId="{272CDB0D-4B46-456F-A497-69CDB4AEB3F6}" type="presOf" srcId="{166C3D1F-A408-4CAC-B033-0729E1DCF7F3}" destId="{60CA93EE-A053-4F80-B60C-FE4E9D4F1987}" srcOrd="1" destOrd="0" presId="urn:microsoft.com/office/officeart/2005/8/layout/hierarchy2"/>
    <dgm:cxn modelId="{58F3C5F3-3623-4581-B1D8-987397CEAFA7}" srcId="{8281C5AD-B423-4079-A608-FF26ED4B0072}" destId="{0D26193E-03ED-44F3-AFF3-897731937734}" srcOrd="0" destOrd="0" parTransId="{CD0A4B62-F752-49A3-9802-008DA6656870}" sibTransId="{5E3E46D4-C693-422A-9E31-0E11332FCF5B}"/>
    <dgm:cxn modelId="{6F49E5F6-CFA0-4D08-BA90-34AAA1CFEF04}" type="presOf" srcId="{CD0A4B62-F752-49A3-9802-008DA6656870}" destId="{242606ED-BFCE-4FF7-ADBF-1F9B98FA4AAD}" srcOrd="1" destOrd="0" presId="urn:microsoft.com/office/officeart/2005/8/layout/hierarchy2"/>
    <dgm:cxn modelId="{6BB36903-0DBB-4C0F-BCA8-BF872DE092E6}" type="presOf" srcId="{3D1184ED-8A0B-44E1-A2A5-7580F6166A3A}" destId="{95FFE082-B411-4E04-9C72-C69C8D2C5A36}" srcOrd="0" destOrd="0" presId="urn:microsoft.com/office/officeart/2005/8/layout/hierarchy2"/>
    <dgm:cxn modelId="{A395E2D6-7602-4B7E-855B-84A17805A747}" type="presOf" srcId="{A422EC8D-A5E2-44F3-BEFD-2AD96A1D0F68}" destId="{85A3A864-DBCB-4951-95FF-B0E7FF8AE28E}" srcOrd="0" destOrd="0" presId="urn:microsoft.com/office/officeart/2005/8/layout/hierarchy2"/>
    <dgm:cxn modelId="{64F915C2-87EB-497F-B729-895BC0B1AFB9}" type="presOf" srcId="{AFB21B17-4D4E-43A1-89C4-72F094F5B794}" destId="{733C1281-F7E5-4521-8773-DF0B4CA09344}" srcOrd="0" destOrd="0" presId="urn:microsoft.com/office/officeart/2005/8/layout/hierarchy2"/>
    <dgm:cxn modelId="{428CFB10-35FD-4585-A869-91D5886848C9}" srcId="{6B6C632F-1C4D-41F3-A2CF-16CF9BB42218}" destId="{5C2259E3-2628-4CB8-853F-E06467653CD8}" srcOrd="0" destOrd="0" parTransId="{3F166333-734F-41B2-9297-64128C5243E5}" sibTransId="{0A1BDCE8-8A29-4D5B-AF80-CCAD3BC2781E}"/>
    <dgm:cxn modelId="{FE816FB2-6EFE-4C2C-933F-05A3011B4F83}" type="presOf" srcId="{97E44C6D-889C-4A43-9720-D6A26545B46A}" destId="{2285DEA6-2CF5-44D0-9BDA-3EEFA01B4727}" srcOrd="0" destOrd="0" presId="urn:microsoft.com/office/officeart/2005/8/layout/hierarchy2"/>
    <dgm:cxn modelId="{ACEC6EE5-9032-4A87-930F-AE1E6845A9B2}" type="presOf" srcId="{D64844F0-5531-4A4A-B152-1F496FFE8CC1}" destId="{3497B532-B4CA-46F4-B266-DEEABD1477E6}" srcOrd="1" destOrd="0" presId="urn:microsoft.com/office/officeart/2005/8/layout/hierarchy2"/>
    <dgm:cxn modelId="{7AC291C7-FDFA-45CC-90FE-227630D43D89}" type="presOf" srcId="{13F23C13-9B1D-4ADC-B9EF-3DA037CE58F5}" destId="{1001F401-1A55-42B5-9FB7-88C028C5ADC7}" srcOrd="0" destOrd="0" presId="urn:microsoft.com/office/officeart/2005/8/layout/hierarchy2"/>
    <dgm:cxn modelId="{27439B4C-F25E-469C-9FC1-4F5178F48418}" type="presOf" srcId="{56E4F144-061C-4B78-879C-464034B463A2}" destId="{9388C8A3-2F0F-468B-9884-5B25B078620D}" srcOrd="0" destOrd="0" presId="urn:microsoft.com/office/officeart/2005/8/layout/hierarchy2"/>
    <dgm:cxn modelId="{BD2E614C-7502-4D4B-A702-20AC7A52E1B3}" srcId="{38E9C63B-B7FC-4AE2-ABAE-BAE650748276}" destId="{8281C5AD-B423-4079-A608-FF26ED4B0072}" srcOrd="1" destOrd="0" parTransId="{D64844F0-5531-4A4A-B152-1F496FFE8CC1}" sibTransId="{D3B56B21-3BDE-4AA6-8D95-496AF8A179E6}"/>
    <dgm:cxn modelId="{CE6178B5-3BE6-4801-A9D8-12AA17038524}" srcId="{6B6C632F-1C4D-41F3-A2CF-16CF9BB42218}" destId="{1F8125BC-A40C-4FB9-B1B9-EA0BCA41810C}" srcOrd="1" destOrd="0" parTransId="{5D7DBBA4-6BB5-440C-9C99-94EDFAC85784}" sibTransId="{07090460-850B-49BB-AC58-04883D66BD44}"/>
    <dgm:cxn modelId="{651B97F4-B34A-4DE4-9F81-26C9893210CA}" type="presOf" srcId="{3F166333-734F-41B2-9297-64128C5243E5}" destId="{CC12633B-430B-410F-B985-793337CDE2FF}" srcOrd="1" destOrd="0" presId="urn:microsoft.com/office/officeart/2005/8/layout/hierarchy2"/>
    <dgm:cxn modelId="{2B303F1E-D978-40D4-A2C2-007038DF1A1B}" type="presOf" srcId="{CEB5E012-C19D-411E-BF40-BEF4FD9F2106}" destId="{84479D09-57C2-4744-91BC-0368F0516A56}" srcOrd="1" destOrd="0" presId="urn:microsoft.com/office/officeart/2005/8/layout/hierarchy2"/>
    <dgm:cxn modelId="{7F0E159C-35A7-4252-9462-4B370D6F208F}" type="presOf" srcId="{5D7DBBA4-6BB5-440C-9C99-94EDFAC85784}" destId="{2F222B71-6C7C-4C56-B8C5-7CF140919EAD}" srcOrd="1" destOrd="0" presId="urn:microsoft.com/office/officeart/2005/8/layout/hierarchy2"/>
    <dgm:cxn modelId="{11F2162D-ED94-4AA2-9A00-28CF98530C55}" srcId="{1F8125BC-A40C-4FB9-B1B9-EA0BCA41810C}" destId="{7EDDD695-3816-4349-84CC-A65AB2729E23}" srcOrd="0" destOrd="0" parTransId="{13F23C13-9B1D-4ADC-B9EF-3DA037CE58F5}" sibTransId="{11016057-7232-4AF3-9436-FA590B0FE664}"/>
    <dgm:cxn modelId="{542F8A0B-3BFD-4C52-B1AC-8309DDEA5ABC}" type="presOf" srcId="{CD0A4B62-F752-49A3-9802-008DA6656870}" destId="{1EEF98AE-708F-4B9E-80CD-33C1D7707B1D}" srcOrd="0" destOrd="0" presId="urn:microsoft.com/office/officeart/2005/8/layout/hierarchy2"/>
    <dgm:cxn modelId="{B46FB15E-FF1A-4D8E-95C9-22ED503B762C}" srcId="{1F8125BC-A40C-4FB9-B1B9-EA0BCA41810C}" destId="{D261736C-714B-46C2-9198-F2DDC5A45AE9}" srcOrd="3" destOrd="0" parTransId="{3D1184ED-8A0B-44E1-A2A5-7580F6166A3A}" sibTransId="{79AE2E49-FC2D-4594-B619-3B84BF4987B6}"/>
    <dgm:cxn modelId="{198EB4FF-B22F-4498-B042-699A07EC9B17}" type="presOf" srcId="{D261736C-714B-46C2-9198-F2DDC5A45AE9}" destId="{5B723F43-B602-4121-8262-254B3E307C83}" srcOrd="0" destOrd="0" presId="urn:microsoft.com/office/officeart/2005/8/layout/hierarchy2"/>
    <dgm:cxn modelId="{9542677A-3B74-46A1-B73D-2AAEA0F9D8EB}" type="presOf" srcId="{5C2259E3-2628-4CB8-853F-E06467653CD8}" destId="{72490D77-9A8A-4658-9F91-FF5930DB4E15}" srcOrd="0" destOrd="0" presId="urn:microsoft.com/office/officeart/2005/8/layout/hierarchy2"/>
    <dgm:cxn modelId="{D52EC69C-04A9-4019-9BB9-40AF26D61E3E}" type="presOf" srcId="{7EDDD695-3816-4349-84CC-A65AB2729E23}" destId="{13EE1BAD-0D42-483C-887A-121D9A23A466}" srcOrd="0" destOrd="0" presId="urn:microsoft.com/office/officeart/2005/8/layout/hierarchy2"/>
    <dgm:cxn modelId="{036025D2-4F86-4CA4-91FF-C6D66A628CB7}" type="presOf" srcId="{CEB5E012-C19D-411E-BF40-BEF4FD9F2106}" destId="{8D7F6338-3C0A-480E-8B39-EB1DB1E16794}" srcOrd="0" destOrd="0" presId="urn:microsoft.com/office/officeart/2005/8/layout/hierarchy2"/>
    <dgm:cxn modelId="{0D5C2716-1BF9-41A8-834B-77D9E0DD13A3}" type="presOf" srcId="{D64844F0-5531-4A4A-B152-1F496FFE8CC1}" destId="{876E19A3-F710-417B-9631-D62D3A1F235D}" srcOrd="0" destOrd="0" presId="urn:microsoft.com/office/officeart/2005/8/layout/hierarchy2"/>
    <dgm:cxn modelId="{1B849E40-50B4-48B9-ADC8-FD075109C3F5}" type="presOf" srcId="{6FAB8329-9049-4E8F-812D-459D194EC6A6}" destId="{DF32DD04-0AC5-463E-93F6-4335322052FC}" srcOrd="0" destOrd="0" presId="urn:microsoft.com/office/officeart/2005/8/layout/hierarchy2"/>
    <dgm:cxn modelId="{EE0F3B3A-1B5F-4356-9C0D-5223325E1B4F}" type="presOf" srcId="{8281C5AD-B423-4079-A608-FF26ED4B0072}" destId="{51E2AFDC-7E25-4317-BA2F-3832DEDF0424}" srcOrd="0" destOrd="0" presId="urn:microsoft.com/office/officeart/2005/8/layout/hierarchy2"/>
    <dgm:cxn modelId="{5C6711E1-F059-496F-B666-690D4B9C7B22}" type="presOf" srcId="{0F989402-7C2C-442C-BABD-C63EEAD21ABA}" destId="{0DF7D1AC-5F03-4C48-B2DD-2BCEC0FF1A8A}" srcOrd="0" destOrd="0" presId="urn:microsoft.com/office/officeart/2005/8/layout/hierarchy2"/>
    <dgm:cxn modelId="{A5C282B6-358A-481B-A971-B99C6E1B17AE}" type="presOf" srcId="{38E9C63B-B7FC-4AE2-ABAE-BAE650748276}" destId="{B8A29A82-EA24-41AC-ACBF-6FD20A14E93A}" srcOrd="0" destOrd="0" presId="urn:microsoft.com/office/officeart/2005/8/layout/hierarchy2"/>
    <dgm:cxn modelId="{18147A1F-DC0E-4E5C-BA29-DC9B386C5257}" srcId="{1F8125BC-A40C-4FB9-B1B9-EA0BCA41810C}" destId="{32DA5E16-AA9C-4244-9E58-B49172622313}" srcOrd="2" destOrd="0" parTransId="{CA7E36B9-1C92-455E-B6F8-97C83A9687F4}" sibTransId="{2A534444-5CCB-48CD-B1F9-CE2B720A4409}"/>
    <dgm:cxn modelId="{984FB82F-CFA8-41B0-AD57-D5D23F342389}" srcId="{1F8125BC-A40C-4FB9-B1B9-EA0BCA41810C}" destId="{6FAB8329-9049-4E8F-812D-459D194EC6A6}" srcOrd="4" destOrd="0" parTransId="{CEB5E012-C19D-411E-BF40-BEF4FD9F2106}" sibTransId="{284D8D6F-DDCD-4618-A72B-1859AC2369F2}"/>
    <dgm:cxn modelId="{9BD45527-A4B7-488E-90BD-B8F4E7F11FDC}" type="presOf" srcId="{5D7DBBA4-6BB5-440C-9C99-94EDFAC85784}" destId="{0BACF820-4B8C-4BD6-B645-CB4888B1000E}" srcOrd="0" destOrd="0" presId="urn:microsoft.com/office/officeart/2005/8/layout/hierarchy2"/>
    <dgm:cxn modelId="{CDBAD9C1-FE1A-4F4E-8674-2BDEDBC91373}" type="presOf" srcId="{3F166333-734F-41B2-9297-64128C5243E5}" destId="{E338652C-CE61-4DAE-9D01-01BAD92A6FC6}" srcOrd="0" destOrd="0" presId="urn:microsoft.com/office/officeart/2005/8/layout/hierarchy2"/>
    <dgm:cxn modelId="{E1E03630-CB38-49B4-98AF-832B48362613}" type="presOf" srcId="{E3EA472A-A7B2-47E2-99AE-938AACE17677}" destId="{8B81A68C-D847-48A9-9B72-294EF240987D}" srcOrd="1" destOrd="0" presId="urn:microsoft.com/office/officeart/2005/8/layout/hierarchy2"/>
    <dgm:cxn modelId="{1EE30AA4-1EA0-4831-9BDF-1FFB1BEEC186}" type="presOf" srcId="{0D26193E-03ED-44F3-AFF3-897731937734}" destId="{1B92AEA9-8FAB-4551-BC8C-287BA8FF347A}" srcOrd="0" destOrd="0" presId="urn:microsoft.com/office/officeart/2005/8/layout/hierarchy2"/>
    <dgm:cxn modelId="{5B08FF78-B4DC-4542-A9E7-A5E66AEEA755}" type="presOf" srcId="{97E44C6D-889C-4A43-9720-D6A26545B46A}" destId="{478A0976-A613-43F0-A878-1D37F0157CAD}" srcOrd="1" destOrd="0" presId="urn:microsoft.com/office/officeart/2005/8/layout/hierarchy2"/>
    <dgm:cxn modelId="{8EFA6571-3DA4-439E-B900-EC763FCB34F5}" type="presOf" srcId="{B1D94D7B-C652-414A-B4CC-B0C1FF5224E0}" destId="{D13043BC-8E97-4D3E-9AF4-A9F5C014087E}" srcOrd="0" destOrd="0" presId="urn:microsoft.com/office/officeart/2005/8/layout/hierarchy2"/>
    <dgm:cxn modelId="{55C20FF0-35E9-446A-8631-5BE26987808B}" type="presOf" srcId="{39601660-E403-4FB8-8C8B-245217F1573F}" destId="{78223C4F-4D1C-4E4C-86D8-65FBDFA3120B}" srcOrd="0" destOrd="0" presId="urn:microsoft.com/office/officeart/2005/8/layout/hierarchy2"/>
    <dgm:cxn modelId="{3FEA8853-5CA2-46D9-BBF5-E880FE515000}" srcId="{AFB21B17-4D4E-43A1-89C4-72F094F5B794}" destId="{38E9C63B-B7FC-4AE2-ABAE-BAE650748276}" srcOrd="0" destOrd="0" parTransId="{E1AEE680-36D3-48FC-815B-42892622C1D5}" sibTransId="{A6D349D4-66BD-4532-B7F5-6D48A8171802}"/>
    <dgm:cxn modelId="{17B9CD82-E82C-4F12-9CE8-185C4EBDB5B2}" type="presOf" srcId="{13F23C13-9B1D-4ADC-B9EF-3DA037CE58F5}" destId="{632F6E5C-611E-44D5-9783-6A235CBDDDB5}" srcOrd="1" destOrd="0" presId="urn:microsoft.com/office/officeart/2005/8/layout/hierarchy2"/>
    <dgm:cxn modelId="{E4AC0AEA-C26D-4365-A4DD-3FC6F9113BB3}" type="presOf" srcId="{BAEACB32-99A0-4F84-BE45-B7EE853E0411}" destId="{6990A78C-5345-49E4-B0E3-A64CB70A70E5}" srcOrd="0" destOrd="0" presId="urn:microsoft.com/office/officeart/2005/8/layout/hierarchy2"/>
    <dgm:cxn modelId="{CBEAC9FE-ECF7-4DE4-9524-DFB9439024BB}" srcId="{5C2259E3-2628-4CB8-853F-E06467653CD8}" destId="{68C9FBC2-E6DB-41FA-A6CB-87002F9A2DB6}" srcOrd="2" destOrd="0" parTransId="{08CE1B08-0220-45AA-9ABC-5C1011C4B296}" sibTransId="{C7E06AF1-95D5-4215-BFCE-E191CF6608D8}"/>
    <dgm:cxn modelId="{1EE8AD76-CAE3-45AC-A919-CDB345491353}" type="presOf" srcId="{68C9FBC2-E6DB-41FA-A6CB-87002F9A2DB6}" destId="{874D976B-81BC-4FA8-A219-663AE95AADEA}" srcOrd="0" destOrd="0" presId="urn:microsoft.com/office/officeart/2005/8/layout/hierarchy2"/>
    <dgm:cxn modelId="{BE3B9CD1-4341-43C9-BB6E-9B28E94F8766}" type="presOf" srcId="{08CE1B08-0220-45AA-9ABC-5C1011C4B296}" destId="{E98321F3-F853-4640-9909-4D2A2B8720FF}" srcOrd="1" destOrd="0" presId="urn:microsoft.com/office/officeart/2005/8/layout/hierarchy2"/>
    <dgm:cxn modelId="{8D26C23C-4245-470F-A1DC-43E38E17495E}" srcId="{8281C5AD-B423-4079-A608-FF26ED4B0072}" destId="{0F989402-7C2C-442C-BABD-C63EEAD21ABA}" srcOrd="1" destOrd="0" parTransId="{166C3D1F-A408-4CAC-B033-0729E1DCF7F3}" sibTransId="{7A194A3C-FF00-4164-881F-BDDF796D148A}"/>
    <dgm:cxn modelId="{D5B386AA-9674-4B8B-9770-EB0FF5F2F1A5}" type="presOf" srcId="{CA7E36B9-1C92-455E-B6F8-97C83A9687F4}" destId="{7AA2BDED-40B9-4424-99C9-A8BABBB182C4}" srcOrd="0" destOrd="0" presId="urn:microsoft.com/office/officeart/2005/8/layout/hierarchy2"/>
    <dgm:cxn modelId="{8E1E4CB4-268D-4290-8288-90986C538E2D}" type="presOf" srcId="{6B6C632F-1C4D-41F3-A2CF-16CF9BB42218}" destId="{51861133-1D92-433D-9631-0052B4141934}" srcOrd="0" destOrd="0" presId="urn:microsoft.com/office/officeart/2005/8/layout/hierarchy2"/>
    <dgm:cxn modelId="{5D353F0B-9DFD-45E2-A86A-358BBCE1B4D2}" type="presOf" srcId="{56E4F144-061C-4B78-879C-464034B463A2}" destId="{C2104D20-D5E9-4FA6-A17F-2C4084C6338C}" srcOrd="1" destOrd="0" presId="urn:microsoft.com/office/officeart/2005/8/layout/hierarchy2"/>
    <dgm:cxn modelId="{0F5E3F99-3B00-4111-B76A-374C300D2225}" type="presOf" srcId="{1F8125BC-A40C-4FB9-B1B9-EA0BCA41810C}" destId="{2A86D2BC-ED6F-4554-BAED-E8FC2456AD07}" srcOrd="0" destOrd="0" presId="urn:microsoft.com/office/officeart/2005/8/layout/hierarchy2"/>
    <dgm:cxn modelId="{9F99D72C-6221-4969-B84C-E32CF5BEB522}" srcId="{5C2259E3-2628-4CB8-853F-E06467653CD8}" destId="{39601660-E403-4FB8-8C8B-245217F1573F}" srcOrd="0" destOrd="0" parTransId="{BAEACB32-99A0-4F84-BE45-B7EE853E0411}" sibTransId="{75E9BE6D-8E05-4C5E-874D-D1A27613220E}"/>
    <dgm:cxn modelId="{ACF9D4A2-FADC-44B8-8B68-FF11B333CA59}" srcId="{38E9C63B-B7FC-4AE2-ABAE-BAE650748276}" destId="{6B6C632F-1C4D-41F3-A2CF-16CF9BB42218}" srcOrd="0" destOrd="0" parTransId="{97E44C6D-889C-4A43-9720-D6A26545B46A}" sibTransId="{6473EF17-1919-47B0-B8D7-4E6AB32462D6}"/>
    <dgm:cxn modelId="{85CA544E-C1E8-4424-97C2-42F937F5DB83}" type="presParOf" srcId="{733C1281-F7E5-4521-8773-DF0B4CA09344}" destId="{306C4937-E863-4DB5-8B4D-ADBDD59F0A8B}" srcOrd="0" destOrd="0" presId="urn:microsoft.com/office/officeart/2005/8/layout/hierarchy2"/>
    <dgm:cxn modelId="{7BA64696-7B1C-459D-B3AC-BF775D421F11}" type="presParOf" srcId="{306C4937-E863-4DB5-8B4D-ADBDD59F0A8B}" destId="{B8A29A82-EA24-41AC-ACBF-6FD20A14E93A}" srcOrd="0" destOrd="0" presId="urn:microsoft.com/office/officeart/2005/8/layout/hierarchy2"/>
    <dgm:cxn modelId="{9A58F3DF-8585-429E-9EC1-C47A95950E08}" type="presParOf" srcId="{306C4937-E863-4DB5-8B4D-ADBDD59F0A8B}" destId="{3DC3175E-7DE7-4B9B-A7DB-A6CCE27EDE8F}" srcOrd="1" destOrd="0" presId="urn:microsoft.com/office/officeart/2005/8/layout/hierarchy2"/>
    <dgm:cxn modelId="{F21C764C-5DED-4EFF-A55F-A0B6041C5C16}" type="presParOf" srcId="{3DC3175E-7DE7-4B9B-A7DB-A6CCE27EDE8F}" destId="{2285DEA6-2CF5-44D0-9BDA-3EEFA01B4727}" srcOrd="0" destOrd="0" presId="urn:microsoft.com/office/officeart/2005/8/layout/hierarchy2"/>
    <dgm:cxn modelId="{CFF67D42-DC8A-4C90-A0C4-4A2637F26A2F}" type="presParOf" srcId="{2285DEA6-2CF5-44D0-9BDA-3EEFA01B4727}" destId="{478A0976-A613-43F0-A878-1D37F0157CAD}" srcOrd="0" destOrd="0" presId="urn:microsoft.com/office/officeart/2005/8/layout/hierarchy2"/>
    <dgm:cxn modelId="{FAC7CCA2-EFD8-495B-ABBA-E4F321A34160}" type="presParOf" srcId="{3DC3175E-7DE7-4B9B-A7DB-A6CCE27EDE8F}" destId="{56F72521-6F8D-47F2-9495-41D8FFB913DA}" srcOrd="1" destOrd="0" presId="urn:microsoft.com/office/officeart/2005/8/layout/hierarchy2"/>
    <dgm:cxn modelId="{71CD2F3B-903C-4C64-AD36-3A4897677340}" type="presParOf" srcId="{56F72521-6F8D-47F2-9495-41D8FFB913DA}" destId="{51861133-1D92-433D-9631-0052B4141934}" srcOrd="0" destOrd="0" presId="urn:microsoft.com/office/officeart/2005/8/layout/hierarchy2"/>
    <dgm:cxn modelId="{9BE8EB6E-CD62-433D-B039-50182E00D94B}" type="presParOf" srcId="{56F72521-6F8D-47F2-9495-41D8FFB913DA}" destId="{5D55E390-6456-421F-B164-AC6703D6B697}" srcOrd="1" destOrd="0" presId="urn:microsoft.com/office/officeart/2005/8/layout/hierarchy2"/>
    <dgm:cxn modelId="{CA11C96B-FD45-4F7C-B9C1-96F6999086A8}" type="presParOf" srcId="{5D55E390-6456-421F-B164-AC6703D6B697}" destId="{E338652C-CE61-4DAE-9D01-01BAD92A6FC6}" srcOrd="0" destOrd="0" presId="urn:microsoft.com/office/officeart/2005/8/layout/hierarchy2"/>
    <dgm:cxn modelId="{D36496A7-4555-49AF-8DD9-462BCBB9E32A}" type="presParOf" srcId="{E338652C-CE61-4DAE-9D01-01BAD92A6FC6}" destId="{CC12633B-430B-410F-B985-793337CDE2FF}" srcOrd="0" destOrd="0" presId="urn:microsoft.com/office/officeart/2005/8/layout/hierarchy2"/>
    <dgm:cxn modelId="{E986D05D-6DCF-4799-A85C-730BEB8ADC79}" type="presParOf" srcId="{5D55E390-6456-421F-B164-AC6703D6B697}" destId="{E177075E-38FB-4423-B53E-619C11440814}" srcOrd="1" destOrd="0" presId="urn:microsoft.com/office/officeart/2005/8/layout/hierarchy2"/>
    <dgm:cxn modelId="{353BBF00-7DD0-4146-B3B6-A0FF578639DE}" type="presParOf" srcId="{E177075E-38FB-4423-B53E-619C11440814}" destId="{72490D77-9A8A-4658-9F91-FF5930DB4E15}" srcOrd="0" destOrd="0" presId="urn:microsoft.com/office/officeart/2005/8/layout/hierarchy2"/>
    <dgm:cxn modelId="{B8840080-843C-4943-9F2C-9861AD2CF53D}" type="presParOf" srcId="{E177075E-38FB-4423-B53E-619C11440814}" destId="{5915B59A-487F-4328-AE18-726F4A3052F0}" srcOrd="1" destOrd="0" presId="urn:microsoft.com/office/officeart/2005/8/layout/hierarchy2"/>
    <dgm:cxn modelId="{F5F76FAB-2647-4DB9-B1DA-E62EE1B6AD4E}" type="presParOf" srcId="{5915B59A-487F-4328-AE18-726F4A3052F0}" destId="{6990A78C-5345-49E4-B0E3-A64CB70A70E5}" srcOrd="0" destOrd="0" presId="urn:microsoft.com/office/officeart/2005/8/layout/hierarchy2"/>
    <dgm:cxn modelId="{68AA8201-7132-41A2-99D7-9A234F518E40}" type="presParOf" srcId="{6990A78C-5345-49E4-B0E3-A64CB70A70E5}" destId="{38AA7D32-B8A7-4D06-9D1D-D3091AB12C75}" srcOrd="0" destOrd="0" presId="urn:microsoft.com/office/officeart/2005/8/layout/hierarchy2"/>
    <dgm:cxn modelId="{97D6D0FE-3F55-4499-8316-B6C41E6B7C3B}" type="presParOf" srcId="{5915B59A-487F-4328-AE18-726F4A3052F0}" destId="{9E6ABDF3-1B75-4541-BB54-AF26AB245764}" srcOrd="1" destOrd="0" presId="urn:microsoft.com/office/officeart/2005/8/layout/hierarchy2"/>
    <dgm:cxn modelId="{6D9F652B-FEEF-4ABB-BECF-0C891EDB3C4E}" type="presParOf" srcId="{9E6ABDF3-1B75-4541-BB54-AF26AB245764}" destId="{78223C4F-4D1C-4E4C-86D8-65FBDFA3120B}" srcOrd="0" destOrd="0" presId="urn:microsoft.com/office/officeart/2005/8/layout/hierarchy2"/>
    <dgm:cxn modelId="{78140FA8-928E-4D73-B478-FF53E87C96DE}" type="presParOf" srcId="{9E6ABDF3-1B75-4541-BB54-AF26AB245764}" destId="{E908BC39-9F88-4129-8DCB-9479BE2ECD06}" srcOrd="1" destOrd="0" presId="urn:microsoft.com/office/officeart/2005/8/layout/hierarchy2"/>
    <dgm:cxn modelId="{20E0E559-CE69-4A8E-8B3B-084A220C0524}" type="presParOf" srcId="{5915B59A-487F-4328-AE18-726F4A3052F0}" destId="{4A1AE663-6C9D-42A0-B946-06187E36FCB6}" srcOrd="2" destOrd="0" presId="urn:microsoft.com/office/officeart/2005/8/layout/hierarchy2"/>
    <dgm:cxn modelId="{14857418-D42F-48B5-B260-67F15DFE5D12}" type="presParOf" srcId="{4A1AE663-6C9D-42A0-B946-06187E36FCB6}" destId="{8B81A68C-D847-48A9-9B72-294EF240987D}" srcOrd="0" destOrd="0" presId="urn:microsoft.com/office/officeart/2005/8/layout/hierarchy2"/>
    <dgm:cxn modelId="{1D776C2D-4213-44CA-9B81-5FED3016F254}" type="presParOf" srcId="{5915B59A-487F-4328-AE18-726F4A3052F0}" destId="{3908047E-6D79-43C9-B126-72762356A8F3}" srcOrd="3" destOrd="0" presId="urn:microsoft.com/office/officeart/2005/8/layout/hierarchy2"/>
    <dgm:cxn modelId="{2FEC94C3-B248-47F1-B134-D68F9DF3EECA}" type="presParOf" srcId="{3908047E-6D79-43C9-B126-72762356A8F3}" destId="{85A3A864-DBCB-4951-95FF-B0E7FF8AE28E}" srcOrd="0" destOrd="0" presId="urn:microsoft.com/office/officeart/2005/8/layout/hierarchy2"/>
    <dgm:cxn modelId="{1A6C01DE-5111-459F-9985-9AA663915B91}" type="presParOf" srcId="{3908047E-6D79-43C9-B126-72762356A8F3}" destId="{1B165D9E-E48B-4287-A26A-0AD54D1E5920}" srcOrd="1" destOrd="0" presId="urn:microsoft.com/office/officeart/2005/8/layout/hierarchy2"/>
    <dgm:cxn modelId="{45797DAF-D628-41B9-9CDB-93453CB64059}" type="presParOf" srcId="{5915B59A-487F-4328-AE18-726F4A3052F0}" destId="{07E96F9F-0D31-4093-AE7A-076D997A8F65}" srcOrd="4" destOrd="0" presId="urn:microsoft.com/office/officeart/2005/8/layout/hierarchy2"/>
    <dgm:cxn modelId="{4A60A529-CAAE-4F4D-9AA3-A4F121FD9139}" type="presParOf" srcId="{07E96F9F-0D31-4093-AE7A-076D997A8F65}" destId="{E98321F3-F853-4640-9909-4D2A2B8720FF}" srcOrd="0" destOrd="0" presId="urn:microsoft.com/office/officeart/2005/8/layout/hierarchy2"/>
    <dgm:cxn modelId="{0FA01C0F-7573-47B6-81DD-88462BCC17F7}" type="presParOf" srcId="{5915B59A-487F-4328-AE18-726F4A3052F0}" destId="{96611C48-B4BE-44AA-9B2D-7BF75534AE91}" srcOrd="5" destOrd="0" presId="urn:microsoft.com/office/officeart/2005/8/layout/hierarchy2"/>
    <dgm:cxn modelId="{8B6F4F96-B211-4A7F-B2E0-267722976375}" type="presParOf" srcId="{96611C48-B4BE-44AA-9B2D-7BF75534AE91}" destId="{874D976B-81BC-4FA8-A219-663AE95AADEA}" srcOrd="0" destOrd="0" presId="urn:microsoft.com/office/officeart/2005/8/layout/hierarchy2"/>
    <dgm:cxn modelId="{47BE4E75-DF8A-4DD6-804A-8D410B53AEF6}" type="presParOf" srcId="{96611C48-B4BE-44AA-9B2D-7BF75534AE91}" destId="{E36409AE-D782-49D7-AE88-03E4C244E7C9}" srcOrd="1" destOrd="0" presId="urn:microsoft.com/office/officeart/2005/8/layout/hierarchy2"/>
    <dgm:cxn modelId="{BD72BDB7-B815-4312-8510-77737AE4A994}" type="presParOf" srcId="{5D55E390-6456-421F-B164-AC6703D6B697}" destId="{0BACF820-4B8C-4BD6-B645-CB4888B1000E}" srcOrd="2" destOrd="0" presId="urn:microsoft.com/office/officeart/2005/8/layout/hierarchy2"/>
    <dgm:cxn modelId="{00EB5E9F-6D97-4B61-8E9A-50A79D0478F9}" type="presParOf" srcId="{0BACF820-4B8C-4BD6-B645-CB4888B1000E}" destId="{2F222B71-6C7C-4C56-B8C5-7CF140919EAD}" srcOrd="0" destOrd="0" presId="urn:microsoft.com/office/officeart/2005/8/layout/hierarchy2"/>
    <dgm:cxn modelId="{650C9A49-771B-45CE-A97B-96CBF8EDCAFE}" type="presParOf" srcId="{5D55E390-6456-421F-B164-AC6703D6B697}" destId="{058DAB2D-AF7F-4617-B342-69F7511AB7D9}" srcOrd="3" destOrd="0" presId="urn:microsoft.com/office/officeart/2005/8/layout/hierarchy2"/>
    <dgm:cxn modelId="{BFA7D98D-2781-47D0-B535-8510D9F66DB9}" type="presParOf" srcId="{058DAB2D-AF7F-4617-B342-69F7511AB7D9}" destId="{2A86D2BC-ED6F-4554-BAED-E8FC2456AD07}" srcOrd="0" destOrd="0" presId="urn:microsoft.com/office/officeart/2005/8/layout/hierarchy2"/>
    <dgm:cxn modelId="{B4C27AAE-D0C4-4FEA-92C1-30B792C5501A}" type="presParOf" srcId="{058DAB2D-AF7F-4617-B342-69F7511AB7D9}" destId="{61BE60D1-81D3-4952-BBD7-FD10642906AF}" srcOrd="1" destOrd="0" presId="urn:microsoft.com/office/officeart/2005/8/layout/hierarchy2"/>
    <dgm:cxn modelId="{E1AE1AE1-0DD7-4FDC-ABE2-5CA796722D7F}" type="presParOf" srcId="{61BE60D1-81D3-4952-BBD7-FD10642906AF}" destId="{1001F401-1A55-42B5-9FB7-88C028C5ADC7}" srcOrd="0" destOrd="0" presId="urn:microsoft.com/office/officeart/2005/8/layout/hierarchy2"/>
    <dgm:cxn modelId="{70A38A61-825B-4F6B-BFE2-5CE723E5D43F}" type="presParOf" srcId="{1001F401-1A55-42B5-9FB7-88C028C5ADC7}" destId="{632F6E5C-611E-44D5-9783-6A235CBDDDB5}" srcOrd="0" destOrd="0" presId="urn:microsoft.com/office/officeart/2005/8/layout/hierarchy2"/>
    <dgm:cxn modelId="{40AD91AE-68E9-4C9D-9920-FB337783EBB2}" type="presParOf" srcId="{61BE60D1-81D3-4952-BBD7-FD10642906AF}" destId="{22A1B8B4-EBC1-47ED-AEED-381D0BD6E565}" srcOrd="1" destOrd="0" presId="urn:microsoft.com/office/officeart/2005/8/layout/hierarchy2"/>
    <dgm:cxn modelId="{6EC12EEC-ECC9-42F7-B74B-F47778A1D7EA}" type="presParOf" srcId="{22A1B8B4-EBC1-47ED-AEED-381D0BD6E565}" destId="{13EE1BAD-0D42-483C-887A-121D9A23A466}" srcOrd="0" destOrd="0" presId="urn:microsoft.com/office/officeart/2005/8/layout/hierarchy2"/>
    <dgm:cxn modelId="{11A7AAA2-C343-4752-A6A0-08A2A1AD1DF7}" type="presParOf" srcId="{22A1B8B4-EBC1-47ED-AEED-381D0BD6E565}" destId="{25AB62D3-FD18-48DE-B652-4668CB0878E6}" srcOrd="1" destOrd="0" presId="urn:microsoft.com/office/officeart/2005/8/layout/hierarchy2"/>
    <dgm:cxn modelId="{F0CBDB5D-7B37-4EE3-B393-FDE995A0F829}" type="presParOf" srcId="{61BE60D1-81D3-4952-BBD7-FD10642906AF}" destId="{9388C8A3-2F0F-468B-9884-5B25B078620D}" srcOrd="2" destOrd="0" presId="urn:microsoft.com/office/officeart/2005/8/layout/hierarchy2"/>
    <dgm:cxn modelId="{27739304-E64F-4FFA-8510-67880E5B9AB7}" type="presParOf" srcId="{9388C8A3-2F0F-468B-9884-5B25B078620D}" destId="{C2104D20-D5E9-4FA6-A17F-2C4084C6338C}" srcOrd="0" destOrd="0" presId="urn:microsoft.com/office/officeart/2005/8/layout/hierarchy2"/>
    <dgm:cxn modelId="{4D374092-C127-4738-BACD-214DAC57A3DA}" type="presParOf" srcId="{61BE60D1-81D3-4952-BBD7-FD10642906AF}" destId="{59AE2E39-E99A-4450-9814-90CF81265AB0}" srcOrd="3" destOrd="0" presId="urn:microsoft.com/office/officeart/2005/8/layout/hierarchy2"/>
    <dgm:cxn modelId="{EE2A4DCC-09BA-4CA0-AF63-EDE4008B5C45}" type="presParOf" srcId="{59AE2E39-E99A-4450-9814-90CF81265AB0}" destId="{D13043BC-8E97-4D3E-9AF4-A9F5C014087E}" srcOrd="0" destOrd="0" presId="urn:microsoft.com/office/officeart/2005/8/layout/hierarchy2"/>
    <dgm:cxn modelId="{EA6B5CE1-ACAB-4C06-A70D-9916409F266E}" type="presParOf" srcId="{59AE2E39-E99A-4450-9814-90CF81265AB0}" destId="{19A51421-866E-4F72-9F1C-75EEFA9F1B95}" srcOrd="1" destOrd="0" presId="urn:microsoft.com/office/officeart/2005/8/layout/hierarchy2"/>
    <dgm:cxn modelId="{C7B6970D-965D-4E44-BCDF-31638959BB0A}" type="presParOf" srcId="{61BE60D1-81D3-4952-BBD7-FD10642906AF}" destId="{7AA2BDED-40B9-4424-99C9-A8BABBB182C4}" srcOrd="4" destOrd="0" presId="urn:microsoft.com/office/officeart/2005/8/layout/hierarchy2"/>
    <dgm:cxn modelId="{94045115-B70D-43C9-8EC4-655758BC03E3}" type="presParOf" srcId="{7AA2BDED-40B9-4424-99C9-A8BABBB182C4}" destId="{D9A73595-4061-47CE-A0EF-615BC6793807}" srcOrd="0" destOrd="0" presId="urn:microsoft.com/office/officeart/2005/8/layout/hierarchy2"/>
    <dgm:cxn modelId="{CFEE5F5F-8182-4BB4-84D0-987FA0330E6E}" type="presParOf" srcId="{61BE60D1-81D3-4952-BBD7-FD10642906AF}" destId="{3088C042-537E-4D8B-AD43-5122750B6E5B}" srcOrd="5" destOrd="0" presId="urn:microsoft.com/office/officeart/2005/8/layout/hierarchy2"/>
    <dgm:cxn modelId="{198B70F5-228A-4D99-B4AE-F6F879946544}" type="presParOf" srcId="{3088C042-537E-4D8B-AD43-5122750B6E5B}" destId="{C890A2CC-823D-4BEC-8E32-7BF07414C84B}" srcOrd="0" destOrd="0" presId="urn:microsoft.com/office/officeart/2005/8/layout/hierarchy2"/>
    <dgm:cxn modelId="{5B3CF7CE-A09B-4B76-8D9C-F58274E27860}" type="presParOf" srcId="{3088C042-537E-4D8B-AD43-5122750B6E5B}" destId="{755EF79B-8625-420C-A07A-334B0271D3C2}" srcOrd="1" destOrd="0" presId="urn:microsoft.com/office/officeart/2005/8/layout/hierarchy2"/>
    <dgm:cxn modelId="{6590C67A-3767-4C11-9235-7609A3178830}" type="presParOf" srcId="{61BE60D1-81D3-4952-BBD7-FD10642906AF}" destId="{95FFE082-B411-4E04-9C72-C69C8D2C5A36}" srcOrd="6" destOrd="0" presId="urn:microsoft.com/office/officeart/2005/8/layout/hierarchy2"/>
    <dgm:cxn modelId="{ABB62CFD-4823-4099-8C06-11A039410451}" type="presParOf" srcId="{95FFE082-B411-4E04-9C72-C69C8D2C5A36}" destId="{8F3B9B2C-97FE-4A6B-9DB9-180E690AB9D2}" srcOrd="0" destOrd="0" presId="urn:microsoft.com/office/officeart/2005/8/layout/hierarchy2"/>
    <dgm:cxn modelId="{9905C5CF-2057-4291-BBB6-B51B05BB6759}" type="presParOf" srcId="{61BE60D1-81D3-4952-BBD7-FD10642906AF}" destId="{60525AA1-B393-447A-A487-C2887F75A1EF}" srcOrd="7" destOrd="0" presId="urn:microsoft.com/office/officeart/2005/8/layout/hierarchy2"/>
    <dgm:cxn modelId="{155E993E-BF43-4C80-B166-8A6313547D47}" type="presParOf" srcId="{60525AA1-B393-447A-A487-C2887F75A1EF}" destId="{5B723F43-B602-4121-8262-254B3E307C83}" srcOrd="0" destOrd="0" presId="urn:microsoft.com/office/officeart/2005/8/layout/hierarchy2"/>
    <dgm:cxn modelId="{818BF418-D8B9-4093-B63C-BF2D8489AD84}" type="presParOf" srcId="{60525AA1-B393-447A-A487-C2887F75A1EF}" destId="{A75CBFF3-109E-4A74-86FC-D5CEFD4D2CA4}" srcOrd="1" destOrd="0" presId="urn:microsoft.com/office/officeart/2005/8/layout/hierarchy2"/>
    <dgm:cxn modelId="{2BA8DECD-375A-4E1B-AB82-D9AFDF1703AA}" type="presParOf" srcId="{61BE60D1-81D3-4952-BBD7-FD10642906AF}" destId="{8D7F6338-3C0A-480E-8B39-EB1DB1E16794}" srcOrd="8" destOrd="0" presId="urn:microsoft.com/office/officeart/2005/8/layout/hierarchy2"/>
    <dgm:cxn modelId="{D3A3DD76-1AE7-4854-B5C4-7A6564BAEAF4}" type="presParOf" srcId="{8D7F6338-3C0A-480E-8B39-EB1DB1E16794}" destId="{84479D09-57C2-4744-91BC-0368F0516A56}" srcOrd="0" destOrd="0" presId="urn:microsoft.com/office/officeart/2005/8/layout/hierarchy2"/>
    <dgm:cxn modelId="{66371B6D-E250-4042-9F16-A4CAE5140184}" type="presParOf" srcId="{61BE60D1-81D3-4952-BBD7-FD10642906AF}" destId="{2EB4E46C-3D96-4813-B674-A20D12DD8DD8}" srcOrd="9" destOrd="0" presId="urn:microsoft.com/office/officeart/2005/8/layout/hierarchy2"/>
    <dgm:cxn modelId="{1C9233C7-526E-4FE7-9123-A53509C6B265}" type="presParOf" srcId="{2EB4E46C-3D96-4813-B674-A20D12DD8DD8}" destId="{DF32DD04-0AC5-463E-93F6-4335322052FC}" srcOrd="0" destOrd="0" presId="urn:microsoft.com/office/officeart/2005/8/layout/hierarchy2"/>
    <dgm:cxn modelId="{6F3B46AE-32B2-4CDC-92AF-1A13876E0080}" type="presParOf" srcId="{2EB4E46C-3D96-4813-B674-A20D12DD8DD8}" destId="{18191B2D-2465-454D-A84D-C159ED8716DC}" srcOrd="1" destOrd="0" presId="urn:microsoft.com/office/officeart/2005/8/layout/hierarchy2"/>
    <dgm:cxn modelId="{E4621AFE-908A-424E-8F31-35082D448E50}" type="presParOf" srcId="{3DC3175E-7DE7-4B9B-A7DB-A6CCE27EDE8F}" destId="{876E19A3-F710-417B-9631-D62D3A1F235D}" srcOrd="2" destOrd="0" presId="urn:microsoft.com/office/officeart/2005/8/layout/hierarchy2"/>
    <dgm:cxn modelId="{7EF197E6-D7DA-49FA-BEDC-047247B1815C}" type="presParOf" srcId="{876E19A3-F710-417B-9631-D62D3A1F235D}" destId="{3497B532-B4CA-46F4-B266-DEEABD1477E6}" srcOrd="0" destOrd="0" presId="urn:microsoft.com/office/officeart/2005/8/layout/hierarchy2"/>
    <dgm:cxn modelId="{C30FF01A-276D-459A-8F14-723E7B892423}" type="presParOf" srcId="{3DC3175E-7DE7-4B9B-A7DB-A6CCE27EDE8F}" destId="{BEFF87EA-402B-4D27-B7E6-A6874550C5B4}" srcOrd="3" destOrd="0" presId="urn:microsoft.com/office/officeart/2005/8/layout/hierarchy2"/>
    <dgm:cxn modelId="{65A5BFF6-56AC-41A7-8B8C-B68A722A0C91}" type="presParOf" srcId="{BEFF87EA-402B-4D27-B7E6-A6874550C5B4}" destId="{51E2AFDC-7E25-4317-BA2F-3832DEDF0424}" srcOrd="0" destOrd="0" presId="urn:microsoft.com/office/officeart/2005/8/layout/hierarchy2"/>
    <dgm:cxn modelId="{3C9C0ED3-7AD5-45C3-91CD-2A5EE921DB3D}" type="presParOf" srcId="{BEFF87EA-402B-4D27-B7E6-A6874550C5B4}" destId="{CE480D67-DB5C-4EB1-A915-3144E54BA955}" srcOrd="1" destOrd="0" presId="urn:microsoft.com/office/officeart/2005/8/layout/hierarchy2"/>
    <dgm:cxn modelId="{E7090754-C1D4-42C3-8BE2-E7691D3613EC}" type="presParOf" srcId="{CE480D67-DB5C-4EB1-A915-3144E54BA955}" destId="{1EEF98AE-708F-4B9E-80CD-33C1D7707B1D}" srcOrd="0" destOrd="0" presId="urn:microsoft.com/office/officeart/2005/8/layout/hierarchy2"/>
    <dgm:cxn modelId="{0592AB94-E949-446B-9B42-5FA0FE6C0F3B}" type="presParOf" srcId="{1EEF98AE-708F-4B9E-80CD-33C1D7707B1D}" destId="{242606ED-BFCE-4FF7-ADBF-1F9B98FA4AAD}" srcOrd="0" destOrd="0" presId="urn:microsoft.com/office/officeart/2005/8/layout/hierarchy2"/>
    <dgm:cxn modelId="{24E5938E-7662-42A5-B492-CF6E7AC8D438}" type="presParOf" srcId="{CE480D67-DB5C-4EB1-A915-3144E54BA955}" destId="{BE634109-3C22-432E-8493-2FD96977B2A5}" srcOrd="1" destOrd="0" presId="urn:microsoft.com/office/officeart/2005/8/layout/hierarchy2"/>
    <dgm:cxn modelId="{BB729B7E-E970-40B2-B32B-BCC0383332EC}" type="presParOf" srcId="{BE634109-3C22-432E-8493-2FD96977B2A5}" destId="{1B92AEA9-8FAB-4551-BC8C-287BA8FF347A}" srcOrd="0" destOrd="0" presId="urn:microsoft.com/office/officeart/2005/8/layout/hierarchy2"/>
    <dgm:cxn modelId="{9A23854E-F5C8-49D3-A011-15F0C30A8ACF}" type="presParOf" srcId="{BE634109-3C22-432E-8493-2FD96977B2A5}" destId="{56ED404C-51D7-4EED-9943-4F2BB1B65086}" srcOrd="1" destOrd="0" presId="urn:microsoft.com/office/officeart/2005/8/layout/hierarchy2"/>
    <dgm:cxn modelId="{9EA200C9-E5E6-445D-BC48-15884A70E685}" type="presParOf" srcId="{CE480D67-DB5C-4EB1-A915-3144E54BA955}" destId="{75F06452-39ED-4243-B263-633905E8AD6D}" srcOrd="2" destOrd="0" presId="urn:microsoft.com/office/officeart/2005/8/layout/hierarchy2"/>
    <dgm:cxn modelId="{0B0E8A91-212A-40FA-8302-2428E7774BC7}" type="presParOf" srcId="{75F06452-39ED-4243-B263-633905E8AD6D}" destId="{60CA93EE-A053-4F80-B60C-FE4E9D4F1987}" srcOrd="0" destOrd="0" presId="urn:microsoft.com/office/officeart/2005/8/layout/hierarchy2"/>
    <dgm:cxn modelId="{D15B36D4-AB9E-4AF6-936E-4D2CFFCF5533}" type="presParOf" srcId="{CE480D67-DB5C-4EB1-A915-3144E54BA955}" destId="{F4E2C895-41C0-4295-86B1-4B770C322AD3}" srcOrd="3" destOrd="0" presId="urn:microsoft.com/office/officeart/2005/8/layout/hierarchy2"/>
    <dgm:cxn modelId="{4050974A-108A-4214-9DC2-C6147A1B2FDC}" type="presParOf" srcId="{F4E2C895-41C0-4295-86B1-4B770C322AD3}" destId="{0DF7D1AC-5F03-4C48-B2DD-2BCEC0FF1A8A}" srcOrd="0" destOrd="0" presId="urn:microsoft.com/office/officeart/2005/8/layout/hierarchy2"/>
    <dgm:cxn modelId="{638FBBEE-3649-4B48-9E87-A89E293780E1}" type="presParOf" srcId="{F4E2C895-41C0-4295-86B1-4B770C322AD3}" destId="{A7A00EAE-518C-4957-B705-7C7C117E144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4368A-DDB7-48A2-AD68-17CC276891EA}">
      <dsp:nvSpPr>
        <dsp:cNvPr id="0" name=""/>
        <dsp:cNvSpPr/>
      </dsp:nvSpPr>
      <dsp:spPr>
        <a:xfrm>
          <a:off x="2371439" y="2558201"/>
          <a:ext cx="271332" cy="2431298"/>
        </a:xfrm>
        <a:custGeom>
          <a:avLst/>
          <a:gdLst/>
          <a:ahLst/>
          <a:cxnLst/>
          <a:rect l="0" t="0" r="0" b="0"/>
          <a:pathLst>
            <a:path>
              <a:moveTo>
                <a:pt x="0" y="0"/>
              </a:moveTo>
              <a:lnTo>
                <a:pt x="0" y="2431298"/>
              </a:lnTo>
              <a:lnTo>
                <a:pt x="271332" y="2431298"/>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E37D23-02C4-4761-9784-7EEC38AC4887}">
      <dsp:nvSpPr>
        <dsp:cNvPr id="0" name=""/>
        <dsp:cNvSpPr/>
      </dsp:nvSpPr>
      <dsp:spPr>
        <a:xfrm>
          <a:off x="2371439" y="2558201"/>
          <a:ext cx="271332" cy="937861"/>
        </a:xfrm>
        <a:custGeom>
          <a:avLst/>
          <a:gdLst/>
          <a:ahLst/>
          <a:cxnLst/>
          <a:rect l="0" t="0" r="0" b="0"/>
          <a:pathLst>
            <a:path>
              <a:moveTo>
                <a:pt x="0" y="0"/>
              </a:moveTo>
              <a:lnTo>
                <a:pt x="0" y="937861"/>
              </a:lnTo>
              <a:lnTo>
                <a:pt x="271332" y="937861"/>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7CA6B3-A75F-46E0-A53C-A83FED4DC11B}">
      <dsp:nvSpPr>
        <dsp:cNvPr id="0" name=""/>
        <dsp:cNvSpPr/>
      </dsp:nvSpPr>
      <dsp:spPr>
        <a:xfrm>
          <a:off x="2000618" y="1273893"/>
          <a:ext cx="1094374" cy="379865"/>
        </a:xfrm>
        <a:custGeom>
          <a:avLst/>
          <a:gdLst/>
          <a:ahLst/>
          <a:cxnLst/>
          <a:rect l="0" t="0" r="0" b="0"/>
          <a:pathLst>
            <a:path>
              <a:moveTo>
                <a:pt x="0" y="0"/>
              </a:moveTo>
              <a:lnTo>
                <a:pt x="0" y="189932"/>
              </a:lnTo>
              <a:lnTo>
                <a:pt x="1094374" y="189932"/>
              </a:lnTo>
              <a:lnTo>
                <a:pt x="1094374" y="379865"/>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4548BC-6885-4F7A-A06A-72DEFD6B603F}">
      <dsp:nvSpPr>
        <dsp:cNvPr id="0" name=""/>
        <dsp:cNvSpPr/>
      </dsp:nvSpPr>
      <dsp:spPr>
        <a:xfrm>
          <a:off x="182689" y="2558201"/>
          <a:ext cx="271332" cy="2426649"/>
        </a:xfrm>
        <a:custGeom>
          <a:avLst/>
          <a:gdLst/>
          <a:ahLst/>
          <a:cxnLst/>
          <a:rect l="0" t="0" r="0" b="0"/>
          <a:pathLst>
            <a:path>
              <a:moveTo>
                <a:pt x="0" y="0"/>
              </a:moveTo>
              <a:lnTo>
                <a:pt x="0" y="2426649"/>
              </a:lnTo>
              <a:lnTo>
                <a:pt x="271332" y="2426649"/>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A01ACB-98B6-49A7-9200-4543C4E40408}">
      <dsp:nvSpPr>
        <dsp:cNvPr id="0" name=""/>
        <dsp:cNvSpPr/>
      </dsp:nvSpPr>
      <dsp:spPr>
        <a:xfrm>
          <a:off x="182689" y="2558201"/>
          <a:ext cx="271332" cy="938960"/>
        </a:xfrm>
        <a:custGeom>
          <a:avLst/>
          <a:gdLst/>
          <a:ahLst/>
          <a:cxnLst/>
          <a:rect l="0" t="0" r="0" b="0"/>
          <a:pathLst>
            <a:path>
              <a:moveTo>
                <a:pt x="0" y="0"/>
              </a:moveTo>
              <a:lnTo>
                <a:pt x="0" y="938960"/>
              </a:lnTo>
              <a:lnTo>
                <a:pt x="271332" y="93896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A1847F-3E24-4B67-B251-FAC15F707135}">
      <dsp:nvSpPr>
        <dsp:cNvPr id="0" name=""/>
        <dsp:cNvSpPr/>
      </dsp:nvSpPr>
      <dsp:spPr>
        <a:xfrm>
          <a:off x="906243" y="1273893"/>
          <a:ext cx="1094374" cy="379865"/>
        </a:xfrm>
        <a:custGeom>
          <a:avLst/>
          <a:gdLst/>
          <a:ahLst/>
          <a:cxnLst/>
          <a:rect l="0" t="0" r="0" b="0"/>
          <a:pathLst>
            <a:path>
              <a:moveTo>
                <a:pt x="1094374" y="0"/>
              </a:moveTo>
              <a:lnTo>
                <a:pt x="1094374" y="189932"/>
              </a:lnTo>
              <a:lnTo>
                <a:pt x="0" y="189932"/>
              </a:lnTo>
              <a:lnTo>
                <a:pt x="0" y="379865"/>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3037B2-E3F0-4A4D-B6B4-B211F10ECD11}">
      <dsp:nvSpPr>
        <dsp:cNvPr id="0" name=""/>
        <dsp:cNvSpPr/>
      </dsp:nvSpPr>
      <dsp:spPr>
        <a:xfrm>
          <a:off x="1096176" y="369451"/>
          <a:ext cx="1808884" cy="904442"/>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anose="020B0502020202020204" pitchFamily="34" charset="0"/>
            </a:rPr>
            <a:t>Public Works and Infrastructure </a:t>
          </a:r>
        </a:p>
        <a:p>
          <a:pPr lvl="0" algn="ctr" defTabSz="711200">
            <a:lnSpc>
              <a:spcPct val="90000"/>
            </a:lnSpc>
            <a:spcBef>
              <a:spcPct val="0"/>
            </a:spcBef>
            <a:spcAft>
              <a:spcPct val="35000"/>
            </a:spcAft>
          </a:pPr>
          <a:r>
            <a:rPr lang="en-US" sz="1600" kern="1200" dirty="0" smtClean="0">
              <a:latin typeface="Century Gothic" panose="020B0502020202020204" pitchFamily="34" charset="0"/>
            </a:rPr>
            <a:t>R8 billion</a:t>
          </a:r>
          <a:endParaRPr lang="en-US" sz="1600" kern="1200" dirty="0">
            <a:latin typeface="Century Gothic" panose="020B0502020202020204" pitchFamily="34" charset="0"/>
          </a:endParaRPr>
        </a:p>
      </dsp:txBody>
      <dsp:txXfrm>
        <a:off x="1096176" y="369451"/>
        <a:ext cx="1808884" cy="904442"/>
      </dsp:txXfrm>
    </dsp:sp>
    <dsp:sp modelId="{66847B45-2DB9-4C7F-A499-A461C37F4C91}">
      <dsp:nvSpPr>
        <dsp:cNvPr id="0" name=""/>
        <dsp:cNvSpPr/>
      </dsp:nvSpPr>
      <dsp:spPr>
        <a:xfrm>
          <a:off x="1801" y="1653759"/>
          <a:ext cx="1808884" cy="904442"/>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anose="020B0502020202020204" pitchFamily="34" charset="0"/>
            </a:rPr>
            <a:t>Transfers 87%</a:t>
          </a:r>
          <a:endParaRPr lang="en-US" sz="1600" kern="1200" dirty="0">
            <a:latin typeface="Century Gothic" panose="020B0502020202020204" pitchFamily="34" charset="0"/>
          </a:endParaRPr>
        </a:p>
      </dsp:txBody>
      <dsp:txXfrm>
        <a:off x="1801" y="1653759"/>
        <a:ext cx="1808884" cy="904442"/>
      </dsp:txXfrm>
    </dsp:sp>
    <dsp:sp modelId="{7C3E2C82-65CB-40B0-8C03-1D92FCC9F7DD}">
      <dsp:nvSpPr>
        <dsp:cNvPr id="0" name=""/>
        <dsp:cNvSpPr/>
      </dsp:nvSpPr>
      <dsp:spPr>
        <a:xfrm>
          <a:off x="454022" y="2938066"/>
          <a:ext cx="1739278" cy="1118188"/>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anose="020B0502020202020204" pitchFamily="34" charset="0"/>
            </a:rPr>
            <a:t>Property Management Entity</a:t>
          </a:r>
        </a:p>
        <a:p>
          <a:pPr lvl="0" algn="ctr" defTabSz="711200">
            <a:lnSpc>
              <a:spcPct val="90000"/>
            </a:lnSpc>
            <a:spcBef>
              <a:spcPct val="0"/>
            </a:spcBef>
            <a:spcAft>
              <a:spcPct val="35000"/>
            </a:spcAft>
          </a:pPr>
          <a:r>
            <a:rPr lang="en-US" sz="1600" kern="1200" dirty="0" smtClean="0">
              <a:latin typeface="Century Gothic" panose="020B0502020202020204" pitchFamily="34" charset="0"/>
            </a:rPr>
            <a:t>62% (R4.4 billon)</a:t>
          </a:r>
          <a:endParaRPr lang="en-US" sz="1600" kern="1200" dirty="0">
            <a:latin typeface="Century Gothic" panose="020B0502020202020204" pitchFamily="34" charset="0"/>
          </a:endParaRPr>
        </a:p>
      </dsp:txBody>
      <dsp:txXfrm>
        <a:off x="454022" y="2938066"/>
        <a:ext cx="1739278" cy="1118188"/>
      </dsp:txXfrm>
    </dsp:sp>
    <dsp:sp modelId="{1C472A9B-432E-412E-B499-E806B19E991D}">
      <dsp:nvSpPr>
        <dsp:cNvPr id="0" name=""/>
        <dsp:cNvSpPr/>
      </dsp:nvSpPr>
      <dsp:spPr>
        <a:xfrm>
          <a:off x="454022" y="4436121"/>
          <a:ext cx="1739278" cy="1097459"/>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anose="020B0502020202020204" pitchFamily="34" charset="0"/>
            </a:rPr>
            <a:t>EPWP</a:t>
          </a:r>
        </a:p>
        <a:p>
          <a:pPr lvl="0" algn="ctr" defTabSz="711200">
            <a:lnSpc>
              <a:spcPct val="90000"/>
            </a:lnSpc>
            <a:spcBef>
              <a:spcPct val="0"/>
            </a:spcBef>
            <a:spcAft>
              <a:spcPct val="35000"/>
            </a:spcAft>
          </a:pPr>
          <a:r>
            <a:rPr lang="en-US" sz="1600" kern="1200" dirty="0" smtClean="0">
              <a:latin typeface="Century Gothic" panose="020B0502020202020204" pitchFamily="34" charset="0"/>
            </a:rPr>
            <a:t>34% (R2.4 billion)</a:t>
          </a:r>
          <a:endParaRPr lang="en-US" sz="1600" kern="1200" dirty="0">
            <a:latin typeface="Century Gothic" panose="020B0502020202020204" pitchFamily="34" charset="0"/>
          </a:endParaRPr>
        </a:p>
      </dsp:txBody>
      <dsp:txXfrm>
        <a:off x="454022" y="4436121"/>
        <a:ext cx="1739278" cy="1097459"/>
      </dsp:txXfrm>
    </dsp:sp>
    <dsp:sp modelId="{0E4A457C-7423-479A-A83F-672E60A24830}">
      <dsp:nvSpPr>
        <dsp:cNvPr id="0" name=""/>
        <dsp:cNvSpPr/>
      </dsp:nvSpPr>
      <dsp:spPr>
        <a:xfrm>
          <a:off x="2190550" y="1653759"/>
          <a:ext cx="1808884" cy="904442"/>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anose="020B0502020202020204" pitchFamily="34" charset="0"/>
            </a:rPr>
            <a:t>Current 13%</a:t>
          </a:r>
          <a:endParaRPr lang="en-US" sz="1600" kern="1200" dirty="0">
            <a:latin typeface="Century Gothic" panose="020B0502020202020204" pitchFamily="34" charset="0"/>
          </a:endParaRPr>
        </a:p>
      </dsp:txBody>
      <dsp:txXfrm>
        <a:off x="2190550" y="1653759"/>
        <a:ext cx="1808884" cy="904442"/>
      </dsp:txXfrm>
    </dsp:sp>
    <dsp:sp modelId="{AB2771D6-2B6E-4778-9ADA-A8C825E5AEE4}">
      <dsp:nvSpPr>
        <dsp:cNvPr id="0" name=""/>
        <dsp:cNvSpPr/>
      </dsp:nvSpPr>
      <dsp:spPr>
        <a:xfrm>
          <a:off x="2642771" y="2938066"/>
          <a:ext cx="1803240" cy="1115991"/>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anose="020B0502020202020204" pitchFamily="34" charset="0"/>
            </a:rPr>
            <a:t>COE 55% (R594 million)</a:t>
          </a:r>
          <a:endParaRPr lang="en-US" sz="1600" kern="1200" dirty="0">
            <a:latin typeface="Century Gothic" panose="020B0502020202020204" pitchFamily="34" charset="0"/>
          </a:endParaRPr>
        </a:p>
      </dsp:txBody>
      <dsp:txXfrm>
        <a:off x="2642771" y="2938066"/>
        <a:ext cx="1803240" cy="1115991"/>
      </dsp:txXfrm>
    </dsp:sp>
    <dsp:sp modelId="{76715096-5C72-450B-900C-D4610A8028B0}">
      <dsp:nvSpPr>
        <dsp:cNvPr id="0" name=""/>
        <dsp:cNvSpPr/>
      </dsp:nvSpPr>
      <dsp:spPr>
        <a:xfrm>
          <a:off x="2642771" y="4433923"/>
          <a:ext cx="1825525" cy="1111152"/>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anose="020B0502020202020204" pitchFamily="34" charset="0"/>
            </a:rPr>
            <a:t>G&amp;S 43% (R460 million)</a:t>
          </a:r>
          <a:endParaRPr lang="en-US" sz="1600" kern="1200" dirty="0">
            <a:latin typeface="Century Gothic" panose="020B0502020202020204" pitchFamily="34" charset="0"/>
          </a:endParaRPr>
        </a:p>
      </dsp:txBody>
      <dsp:txXfrm>
        <a:off x="2642771" y="4433923"/>
        <a:ext cx="1825525" cy="11111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0F290-5A8E-42A6-A60C-958154C45FB6}">
      <dsp:nvSpPr>
        <dsp:cNvPr id="0" name=""/>
        <dsp:cNvSpPr/>
      </dsp:nvSpPr>
      <dsp:spPr>
        <a:xfrm>
          <a:off x="2426788" y="2644041"/>
          <a:ext cx="277870" cy="2167387"/>
        </a:xfrm>
        <a:custGeom>
          <a:avLst/>
          <a:gdLst/>
          <a:ahLst/>
          <a:cxnLst/>
          <a:rect l="0" t="0" r="0" b="0"/>
          <a:pathLst>
            <a:path>
              <a:moveTo>
                <a:pt x="0" y="0"/>
              </a:moveTo>
              <a:lnTo>
                <a:pt x="0" y="2167387"/>
              </a:lnTo>
              <a:lnTo>
                <a:pt x="277870" y="2167387"/>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A500B1-FFFD-4407-BCF5-15ADCAAD745F}">
      <dsp:nvSpPr>
        <dsp:cNvPr id="0" name=""/>
        <dsp:cNvSpPr/>
      </dsp:nvSpPr>
      <dsp:spPr>
        <a:xfrm>
          <a:off x="2426788" y="2644041"/>
          <a:ext cx="277870" cy="852135"/>
        </a:xfrm>
        <a:custGeom>
          <a:avLst/>
          <a:gdLst/>
          <a:ahLst/>
          <a:cxnLst/>
          <a:rect l="0" t="0" r="0" b="0"/>
          <a:pathLst>
            <a:path>
              <a:moveTo>
                <a:pt x="0" y="0"/>
              </a:moveTo>
              <a:lnTo>
                <a:pt x="0" y="852135"/>
              </a:lnTo>
              <a:lnTo>
                <a:pt x="277870" y="852135"/>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7B092C-8A4C-4332-A4F8-145A3F984747}">
      <dsp:nvSpPr>
        <dsp:cNvPr id="0" name=""/>
        <dsp:cNvSpPr/>
      </dsp:nvSpPr>
      <dsp:spPr>
        <a:xfrm>
          <a:off x="2047032" y="1328789"/>
          <a:ext cx="1120743" cy="389018"/>
        </a:xfrm>
        <a:custGeom>
          <a:avLst/>
          <a:gdLst/>
          <a:ahLst/>
          <a:cxnLst/>
          <a:rect l="0" t="0" r="0" b="0"/>
          <a:pathLst>
            <a:path>
              <a:moveTo>
                <a:pt x="0" y="0"/>
              </a:moveTo>
              <a:lnTo>
                <a:pt x="0" y="194509"/>
              </a:lnTo>
              <a:lnTo>
                <a:pt x="1120743" y="194509"/>
              </a:lnTo>
              <a:lnTo>
                <a:pt x="1120743" y="389018"/>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B5E958-BAAA-436C-87E4-F852847234C9}">
      <dsp:nvSpPr>
        <dsp:cNvPr id="0" name=""/>
        <dsp:cNvSpPr/>
      </dsp:nvSpPr>
      <dsp:spPr>
        <a:xfrm>
          <a:off x="185302" y="2644041"/>
          <a:ext cx="277870" cy="2167387"/>
        </a:xfrm>
        <a:custGeom>
          <a:avLst/>
          <a:gdLst/>
          <a:ahLst/>
          <a:cxnLst/>
          <a:rect l="0" t="0" r="0" b="0"/>
          <a:pathLst>
            <a:path>
              <a:moveTo>
                <a:pt x="0" y="0"/>
              </a:moveTo>
              <a:lnTo>
                <a:pt x="0" y="2167387"/>
              </a:lnTo>
              <a:lnTo>
                <a:pt x="277870" y="2167387"/>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B9A728-16F7-4FF1-B1ED-5C7E80B4823F}">
      <dsp:nvSpPr>
        <dsp:cNvPr id="0" name=""/>
        <dsp:cNvSpPr/>
      </dsp:nvSpPr>
      <dsp:spPr>
        <a:xfrm>
          <a:off x="185302" y="2644041"/>
          <a:ext cx="277870" cy="852135"/>
        </a:xfrm>
        <a:custGeom>
          <a:avLst/>
          <a:gdLst/>
          <a:ahLst/>
          <a:cxnLst/>
          <a:rect l="0" t="0" r="0" b="0"/>
          <a:pathLst>
            <a:path>
              <a:moveTo>
                <a:pt x="0" y="0"/>
              </a:moveTo>
              <a:lnTo>
                <a:pt x="0" y="852135"/>
              </a:lnTo>
              <a:lnTo>
                <a:pt x="277870" y="852135"/>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644424-2222-476F-AD71-80483353AD76}">
      <dsp:nvSpPr>
        <dsp:cNvPr id="0" name=""/>
        <dsp:cNvSpPr/>
      </dsp:nvSpPr>
      <dsp:spPr>
        <a:xfrm>
          <a:off x="926289" y="1328789"/>
          <a:ext cx="1120743" cy="389018"/>
        </a:xfrm>
        <a:custGeom>
          <a:avLst/>
          <a:gdLst/>
          <a:ahLst/>
          <a:cxnLst/>
          <a:rect l="0" t="0" r="0" b="0"/>
          <a:pathLst>
            <a:path>
              <a:moveTo>
                <a:pt x="1120743" y="0"/>
              </a:moveTo>
              <a:lnTo>
                <a:pt x="1120743" y="194509"/>
              </a:lnTo>
              <a:lnTo>
                <a:pt x="0" y="194509"/>
              </a:lnTo>
              <a:lnTo>
                <a:pt x="0" y="389018"/>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2C5DB6-174C-4664-92B3-3B5E1CCF5953}">
      <dsp:nvSpPr>
        <dsp:cNvPr id="0" name=""/>
        <dsp:cNvSpPr/>
      </dsp:nvSpPr>
      <dsp:spPr>
        <a:xfrm>
          <a:off x="1120798" y="402555"/>
          <a:ext cx="1852467" cy="926233"/>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anose="020B0502020202020204" pitchFamily="34" charset="0"/>
            </a:rPr>
            <a:t>Cooperative Governance</a:t>
          </a:r>
        </a:p>
        <a:p>
          <a:pPr lvl="0" algn="ctr" defTabSz="711200">
            <a:lnSpc>
              <a:spcPct val="90000"/>
            </a:lnSpc>
            <a:spcBef>
              <a:spcPct val="0"/>
            </a:spcBef>
            <a:spcAft>
              <a:spcPct val="35000"/>
            </a:spcAft>
          </a:pPr>
          <a:r>
            <a:rPr lang="en-US" sz="1600" kern="1200" dirty="0" smtClean="0">
              <a:latin typeface="Century Gothic" panose="020B0502020202020204" pitchFamily="34" charset="0"/>
            </a:rPr>
            <a:t>R96 billion</a:t>
          </a:r>
          <a:endParaRPr lang="en-US" sz="1600" kern="1200" dirty="0">
            <a:latin typeface="Century Gothic" panose="020B0502020202020204" pitchFamily="34" charset="0"/>
          </a:endParaRPr>
        </a:p>
      </dsp:txBody>
      <dsp:txXfrm>
        <a:off x="1120798" y="402555"/>
        <a:ext cx="1852467" cy="926233"/>
      </dsp:txXfrm>
    </dsp:sp>
    <dsp:sp modelId="{CA5BEECC-0647-499E-B035-BEBB019C1F56}">
      <dsp:nvSpPr>
        <dsp:cNvPr id="0" name=""/>
        <dsp:cNvSpPr/>
      </dsp:nvSpPr>
      <dsp:spPr>
        <a:xfrm>
          <a:off x="55" y="1717807"/>
          <a:ext cx="1852467" cy="926233"/>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anose="020B0502020202020204" pitchFamily="34" charset="0"/>
            </a:rPr>
            <a:t>Transfers  94.8% </a:t>
          </a:r>
          <a:endParaRPr lang="en-US" sz="1600" kern="1200" dirty="0">
            <a:latin typeface="Century Gothic" panose="020B0502020202020204" pitchFamily="34" charset="0"/>
          </a:endParaRPr>
        </a:p>
      </dsp:txBody>
      <dsp:txXfrm>
        <a:off x="55" y="1717807"/>
        <a:ext cx="1852467" cy="926233"/>
      </dsp:txXfrm>
    </dsp:sp>
    <dsp:sp modelId="{0091C6DC-0BC1-495C-BA8D-19B77074A015}">
      <dsp:nvSpPr>
        <dsp:cNvPr id="0" name=""/>
        <dsp:cNvSpPr/>
      </dsp:nvSpPr>
      <dsp:spPr>
        <a:xfrm>
          <a:off x="463172" y="3033059"/>
          <a:ext cx="1852467" cy="926233"/>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anose="020B0502020202020204" pitchFamily="34" charset="0"/>
            </a:rPr>
            <a:t>LGES  81.8% </a:t>
          </a:r>
          <a:endParaRPr lang="en-US" sz="1600" kern="1200" dirty="0">
            <a:latin typeface="Century Gothic" panose="020B0502020202020204" pitchFamily="34" charset="0"/>
          </a:endParaRPr>
        </a:p>
      </dsp:txBody>
      <dsp:txXfrm>
        <a:off x="463172" y="3033059"/>
        <a:ext cx="1852467" cy="926233"/>
      </dsp:txXfrm>
    </dsp:sp>
    <dsp:sp modelId="{D48F53F6-D3FD-447F-B6E4-4796AED51226}">
      <dsp:nvSpPr>
        <dsp:cNvPr id="0" name=""/>
        <dsp:cNvSpPr/>
      </dsp:nvSpPr>
      <dsp:spPr>
        <a:xfrm>
          <a:off x="463172" y="4348311"/>
          <a:ext cx="1852467" cy="926233"/>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anose="020B0502020202020204" pitchFamily="34" charset="0"/>
            </a:rPr>
            <a:t>Conditional Grants</a:t>
          </a:r>
          <a:endParaRPr lang="en-US" sz="1600" kern="1200" dirty="0">
            <a:latin typeface="Century Gothic" panose="020B0502020202020204" pitchFamily="34" charset="0"/>
          </a:endParaRPr>
        </a:p>
      </dsp:txBody>
      <dsp:txXfrm>
        <a:off x="463172" y="4348311"/>
        <a:ext cx="1852467" cy="926233"/>
      </dsp:txXfrm>
    </dsp:sp>
    <dsp:sp modelId="{96F5AFFE-E85C-4DC4-B0EA-968C8CB22C2D}">
      <dsp:nvSpPr>
        <dsp:cNvPr id="0" name=""/>
        <dsp:cNvSpPr/>
      </dsp:nvSpPr>
      <dsp:spPr>
        <a:xfrm>
          <a:off x="2241541" y="1717807"/>
          <a:ext cx="1852467" cy="926233"/>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anose="020B0502020202020204" pitchFamily="34" charset="0"/>
            </a:rPr>
            <a:t>Current 5.1% </a:t>
          </a:r>
          <a:endParaRPr lang="en-US" sz="1600" kern="1200" dirty="0">
            <a:latin typeface="Century Gothic" panose="020B0502020202020204" pitchFamily="34" charset="0"/>
          </a:endParaRPr>
        </a:p>
      </dsp:txBody>
      <dsp:txXfrm>
        <a:off x="2241541" y="1717807"/>
        <a:ext cx="1852467" cy="926233"/>
      </dsp:txXfrm>
    </dsp:sp>
    <dsp:sp modelId="{D607AF59-1FBD-49DC-B6B1-5160210FFBDB}">
      <dsp:nvSpPr>
        <dsp:cNvPr id="0" name=""/>
        <dsp:cNvSpPr/>
      </dsp:nvSpPr>
      <dsp:spPr>
        <a:xfrm>
          <a:off x="2704658" y="3033059"/>
          <a:ext cx="1852467" cy="926233"/>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anose="020B0502020202020204" pitchFamily="34" charset="0"/>
            </a:rPr>
            <a:t>COE 8% (R395 million)</a:t>
          </a:r>
          <a:endParaRPr lang="en-US" sz="1600" kern="1200" dirty="0">
            <a:latin typeface="Century Gothic" panose="020B0502020202020204" pitchFamily="34" charset="0"/>
          </a:endParaRPr>
        </a:p>
      </dsp:txBody>
      <dsp:txXfrm>
        <a:off x="2704658" y="3033059"/>
        <a:ext cx="1852467" cy="926233"/>
      </dsp:txXfrm>
    </dsp:sp>
    <dsp:sp modelId="{85E62BD5-D3F1-4ED6-815A-2B51330F98F2}">
      <dsp:nvSpPr>
        <dsp:cNvPr id="0" name=""/>
        <dsp:cNvSpPr/>
      </dsp:nvSpPr>
      <dsp:spPr>
        <a:xfrm>
          <a:off x="2704658" y="4348311"/>
          <a:ext cx="1852467" cy="926233"/>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anose="020B0502020202020204" pitchFamily="34" charset="0"/>
            </a:rPr>
            <a:t>G&amp;S 92% of which  CWP (R3.6 billion) </a:t>
          </a:r>
          <a:endParaRPr lang="en-US" sz="1600" kern="1200" dirty="0">
            <a:latin typeface="Century Gothic" panose="020B0502020202020204" pitchFamily="34" charset="0"/>
          </a:endParaRPr>
        </a:p>
      </dsp:txBody>
      <dsp:txXfrm>
        <a:off x="2704658" y="4348311"/>
        <a:ext cx="1852467" cy="9262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29A82-EA24-41AC-ACBF-6FD20A14E93A}">
      <dsp:nvSpPr>
        <dsp:cNvPr id="0" name=""/>
        <dsp:cNvSpPr/>
      </dsp:nvSpPr>
      <dsp:spPr>
        <a:xfrm>
          <a:off x="4499813" y="3300960"/>
          <a:ext cx="1645256" cy="1218223"/>
        </a:xfrm>
        <a:prstGeom prst="roundRect">
          <a:avLst>
            <a:gd name="adj" fmla="val 10000"/>
          </a:avLst>
        </a:prstGeom>
        <a:gradFill rotWithShape="0">
          <a:gsLst>
            <a:gs pos="0">
              <a:schemeClr val="accent6">
                <a:shade val="60000"/>
                <a:hueOff val="0"/>
                <a:satOff val="0"/>
                <a:lumOff val="0"/>
                <a:alphaOff val="0"/>
                <a:lumMod val="110000"/>
                <a:satMod val="105000"/>
                <a:tint val="67000"/>
              </a:schemeClr>
            </a:gs>
            <a:gs pos="50000">
              <a:schemeClr val="accent6">
                <a:shade val="60000"/>
                <a:hueOff val="0"/>
                <a:satOff val="0"/>
                <a:lumOff val="0"/>
                <a:alphaOff val="0"/>
                <a:lumMod val="105000"/>
                <a:satMod val="103000"/>
                <a:tint val="73000"/>
              </a:schemeClr>
            </a:gs>
            <a:gs pos="100000">
              <a:schemeClr val="accent6">
                <a:shade val="6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latin typeface="Century Gothic" panose="020B0502020202020204" pitchFamily="34" charset="0"/>
            </a:rPr>
            <a:t>Agriculture, Land Reform and Rural Development R16.8 billion</a:t>
          </a:r>
          <a:endParaRPr lang="en-US" sz="1200" b="0" kern="1200" dirty="0">
            <a:latin typeface="Century Gothic" panose="020B0502020202020204" pitchFamily="34" charset="0"/>
          </a:endParaRPr>
        </a:p>
      </dsp:txBody>
      <dsp:txXfrm>
        <a:off x="4535494" y="3336641"/>
        <a:ext cx="1573894" cy="1146861"/>
      </dsp:txXfrm>
    </dsp:sp>
    <dsp:sp modelId="{2285DEA6-2CF5-44D0-9BDA-3EEFA01B4727}">
      <dsp:nvSpPr>
        <dsp:cNvPr id="0" name=""/>
        <dsp:cNvSpPr/>
      </dsp:nvSpPr>
      <dsp:spPr>
        <a:xfrm rot="17820510">
          <a:off x="5762661" y="3277594"/>
          <a:ext cx="1401075" cy="16682"/>
        </a:xfrm>
        <a:custGeom>
          <a:avLst/>
          <a:gdLst/>
          <a:ahLst/>
          <a:cxnLst/>
          <a:rect l="0" t="0" r="0" b="0"/>
          <a:pathLst>
            <a:path>
              <a:moveTo>
                <a:pt x="0" y="8341"/>
              </a:moveTo>
              <a:lnTo>
                <a:pt x="1401075" y="8341"/>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Century Gothic" panose="020B0502020202020204" pitchFamily="34" charset="0"/>
          </a:endParaRPr>
        </a:p>
      </dsp:txBody>
      <dsp:txXfrm>
        <a:off x="6428172" y="3250908"/>
        <a:ext cx="70053" cy="70053"/>
      </dsp:txXfrm>
    </dsp:sp>
    <dsp:sp modelId="{51861133-1D92-433D-9631-0052B4141934}">
      <dsp:nvSpPr>
        <dsp:cNvPr id="0" name=""/>
        <dsp:cNvSpPr/>
      </dsp:nvSpPr>
      <dsp:spPr>
        <a:xfrm>
          <a:off x="6781329" y="2381369"/>
          <a:ext cx="1121717" cy="560858"/>
        </a:xfrm>
        <a:prstGeom prst="roundRect">
          <a:avLst>
            <a:gd name="adj" fmla="val 10000"/>
          </a:avLst>
        </a:prstGeom>
        <a:gradFill rotWithShape="0">
          <a:gsLst>
            <a:gs pos="0">
              <a:schemeClr val="accent6">
                <a:shade val="80000"/>
                <a:hueOff val="0"/>
                <a:satOff val="0"/>
                <a:lumOff val="0"/>
                <a:alphaOff val="0"/>
                <a:lumMod val="110000"/>
                <a:satMod val="105000"/>
                <a:tint val="67000"/>
              </a:schemeClr>
            </a:gs>
            <a:gs pos="50000">
              <a:schemeClr val="accent6">
                <a:shade val="80000"/>
                <a:hueOff val="0"/>
                <a:satOff val="0"/>
                <a:lumOff val="0"/>
                <a:alphaOff val="0"/>
                <a:lumMod val="105000"/>
                <a:satMod val="103000"/>
                <a:tint val="73000"/>
              </a:schemeClr>
            </a:gs>
            <a:gs pos="100000">
              <a:schemeClr val="accent6">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Century Gothic" panose="020B0502020202020204" pitchFamily="34" charset="0"/>
            </a:rPr>
            <a:t>Transfers 50% (R8.4 billion)</a:t>
          </a:r>
          <a:endParaRPr lang="en-US" sz="1200" kern="1200" dirty="0">
            <a:latin typeface="Century Gothic" panose="020B0502020202020204" pitchFamily="34" charset="0"/>
          </a:endParaRPr>
        </a:p>
      </dsp:txBody>
      <dsp:txXfrm>
        <a:off x="6797756" y="2397796"/>
        <a:ext cx="1088863" cy="528004"/>
      </dsp:txXfrm>
    </dsp:sp>
    <dsp:sp modelId="{E338652C-CE61-4DAE-9D01-01BAD92A6FC6}">
      <dsp:nvSpPr>
        <dsp:cNvPr id="0" name=""/>
        <dsp:cNvSpPr/>
      </dsp:nvSpPr>
      <dsp:spPr>
        <a:xfrm rot="17955072">
          <a:off x="7438368" y="1860621"/>
          <a:ext cx="1817420" cy="16682"/>
        </a:xfrm>
        <a:custGeom>
          <a:avLst/>
          <a:gdLst/>
          <a:ahLst/>
          <a:cxnLst/>
          <a:rect l="0" t="0" r="0" b="0"/>
          <a:pathLst>
            <a:path>
              <a:moveTo>
                <a:pt x="0" y="8341"/>
              </a:moveTo>
              <a:lnTo>
                <a:pt x="1817420" y="8341"/>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Century Gothic" panose="020B0502020202020204" pitchFamily="34" charset="0"/>
          </a:endParaRPr>
        </a:p>
      </dsp:txBody>
      <dsp:txXfrm>
        <a:off x="8301643" y="1823527"/>
        <a:ext cx="90871" cy="90871"/>
      </dsp:txXfrm>
    </dsp:sp>
    <dsp:sp modelId="{72490D77-9A8A-4658-9F91-FF5930DB4E15}">
      <dsp:nvSpPr>
        <dsp:cNvPr id="0" name=""/>
        <dsp:cNvSpPr/>
      </dsp:nvSpPr>
      <dsp:spPr>
        <a:xfrm>
          <a:off x="8791110" y="641836"/>
          <a:ext cx="1144465" cy="868579"/>
        </a:xfrm>
        <a:prstGeom prst="roundRect">
          <a:avLst>
            <a:gd name="adj" fmla="val 10000"/>
          </a:avLst>
        </a:prstGeom>
        <a:gradFill rotWithShape="0">
          <a:gsLst>
            <a:gs pos="0">
              <a:schemeClr val="accent6">
                <a:tint val="99000"/>
                <a:hueOff val="0"/>
                <a:satOff val="0"/>
                <a:lumOff val="0"/>
                <a:alphaOff val="0"/>
                <a:lumMod val="110000"/>
                <a:satMod val="105000"/>
                <a:tint val="67000"/>
              </a:schemeClr>
            </a:gs>
            <a:gs pos="50000">
              <a:schemeClr val="accent6">
                <a:tint val="99000"/>
                <a:hueOff val="0"/>
                <a:satOff val="0"/>
                <a:lumOff val="0"/>
                <a:alphaOff val="0"/>
                <a:lumMod val="105000"/>
                <a:satMod val="103000"/>
                <a:tint val="73000"/>
              </a:schemeClr>
            </a:gs>
            <a:gs pos="100000">
              <a:schemeClr val="accent6">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Century Gothic" panose="020B0502020202020204" pitchFamily="34" charset="0"/>
            </a:rPr>
            <a:t>Conditional Grants</a:t>
          </a:r>
        </a:p>
        <a:p>
          <a:pPr lvl="0" algn="ctr" defTabSz="533400">
            <a:lnSpc>
              <a:spcPct val="90000"/>
            </a:lnSpc>
            <a:spcBef>
              <a:spcPct val="0"/>
            </a:spcBef>
            <a:spcAft>
              <a:spcPct val="35000"/>
            </a:spcAft>
          </a:pPr>
          <a:r>
            <a:rPr lang="en-US" sz="1200" kern="1200" dirty="0" smtClean="0">
              <a:latin typeface="Century Gothic" panose="020B0502020202020204" pitchFamily="34" charset="0"/>
            </a:rPr>
            <a:t>25.6% (R2.2 billon)</a:t>
          </a:r>
          <a:endParaRPr lang="en-US" sz="1200" kern="1200" dirty="0">
            <a:latin typeface="Century Gothic" panose="020B0502020202020204" pitchFamily="34" charset="0"/>
          </a:endParaRPr>
        </a:p>
      </dsp:txBody>
      <dsp:txXfrm>
        <a:off x="8816550" y="667276"/>
        <a:ext cx="1093585" cy="817699"/>
      </dsp:txXfrm>
    </dsp:sp>
    <dsp:sp modelId="{6990A78C-5345-49E4-B0E3-A64CB70A70E5}">
      <dsp:nvSpPr>
        <dsp:cNvPr id="0" name=""/>
        <dsp:cNvSpPr/>
      </dsp:nvSpPr>
      <dsp:spPr>
        <a:xfrm rot="20514573">
          <a:off x="9882396" y="733731"/>
          <a:ext cx="2151584" cy="16682"/>
        </a:xfrm>
        <a:custGeom>
          <a:avLst/>
          <a:gdLst/>
          <a:ahLst/>
          <a:cxnLst/>
          <a:rect l="0" t="0" r="0" b="0"/>
          <a:pathLst>
            <a:path>
              <a:moveTo>
                <a:pt x="0" y="8341"/>
              </a:moveTo>
              <a:lnTo>
                <a:pt x="2151584" y="8341"/>
              </a:lnTo>
            </a:path>
          </a:pathLst>
        </a:custGeom>
        <a:noFill/>
        <a:ln w="12700" cap="flat" cmpd="sng" algn="ctr">
          <a:solidFill>
            <a:schemeClr val="accent6">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Century Gothic" panose="020B0502020202020204" pitchFamily="34" charset="0"/>
          </a:endParaRPr>
        </a:p>
      </dsp:txBody>
      <dsp:txXfrm>
        <a:off x="10904399" y="688283"/>
        <a:ext cx="107579" cy="107579"/>
      </dsp:txXfrm>
    </dsp:sp>
    <dsp:sp modelId="{78223C4F-4D1C-4E4C-86D8-65FBDFA3120B}">
      <dsp:nvSpPr>
        <dsp:cNvPr id="0" name=""/>
        <dsp:cNvSpPr/>
      </dsp:nvSpPr>
      <dsp:spPr>
        <a:xfrm>
          <a:off x="11980802" y="127590"/>
          <a:ext cx="1121717" cy="560858"/>
        </a:xfrm>
        <a:prstGeom prst="roundRect">
          <a:avLst>
            <a:gd name="adj" fmla="val 10000"/>
          </a:avLst>
        </a:prstGeom>
        <a:gradFill rotWithShape="0">
          <a:gsLst>
            <a:gs pos="0">
              <a:schemeClr val="accent6">
                <a:tint val="70000"/>
                <a:hueOff val="0"/>
                <a:satOff val="0"/>
                <a:lumOff val="0"/>
                <a:alphaOff val="0"/>
                <a:lumMod val="110000"/>
                <a:satMod val="105000"/>
                <a:tint val="67000"/>
              </a:schemeClr>
            </a:gs>
            <a:gs pos="50000">
              <a:schemeClr val="accent6">
                <a:tint val="70000"/>
                <a:hueOff val="0"/>
                <a:satOff val="0"/>
                <a:lumOff val="0"/>
                <a:alphaOff val="0"/>
                <a:lumMod val="105000"/>
                <a:satMod val="103000"/>
                <a:tint val="73000"/>
              </a:schemeClr>
            </a:gs>
            <a:gs pos="100000">
              <a:schemeClr val="accent6">
                <a:tint val="7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b="0" i="0" u="none" kern="1200" dirty="0" err="1" smtClean="0"/>
            <a:t>Ilima</a:t>
          </a:r>
          <a:r>
            <a:rPr lang="en-ZA" sz="1200" b="0" i="0" u="none" kern="1200" dirty="0" smtClean="0"/>
            <a:t>/</a:t>
          </a:r>
          <a:r>
            <a:rPr lang="en-ZA" sz="1200" b="0" i="0" u="none" kern="1200" dirty="0" err="1" smtClean="0"/>
            <a:t>Letsema</a:t>
          </a:r>
          <a:r>
            <a:rPr lang="en-ZA" sz="1200" b="0" i="0" u="none" kern="1200" dirty="0" smtClean="0"/>
            <a:t> projects grant 6.5%</a:t>
          </a:r>
          <a:endParaRPr lang="en-US" sz="1200" kern="1200" dirty="0">
            <a:latin typeface="Century Gothic" panose="020B0502020202020204" pitchFamily="34" charset="0"/>
          </a:endParaRPr>
        </a:p>
      </dsp:txBody>
      <dsp:txXfrm>
        <a:off x="11997229" y="144017"/>
        <a:ext cx="1088863" cy="528004"/>
      </dsp:txXfrm>
    </dsp:sp>
    <dsp:sp modelId="{4A1AE663-6C9D-42A0-B946-06187E36FCB6}">
      <dsp:nvSpPr>
        <dsp:cNvPr id="0" name=""/>
        <dsp:cNvSpPr/>
      </dsp:nvSpPr>
      <dsp:spPr>
        <a:xfrm rot="29130">
          <a:off x="9935539" y="1076449"/>
          <a:ext cx="2045300" cy="16682"/>
        </a:xfrm>
        <a:custGeom>
          <a:avLst/>
          <a:gdLst/>
          <a:ahLst/>
          <a:cxnLst/>
          <a:rect l="0" t="0" r="0" b="0"/>
          <a:pathLst>
            <a:path>
              <a:moveTo>
                <a:pt x="0" y="8341"/>
              </a:moveTo>
              <a:lnTo>
                <a:pt x="2045300" y="8341"/>
              </a:lnTo>
            </a:path>
          </a:pathLst>
        </a:custGeom>
        <a:noFill/>
        <a:ln w="12700" cap="flat" cmpd="sng" algn="ctr">
          <a:solidFill>
            <a:schemeClr val="accent6">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10907056" y="1033658"/>
        <a:ext cx="102265" cy="102265"/>
      </dsp:txXfrm>
    </dsp:sp>
    <dsp:sp modelId="{85A3A864-DBCB-4951-95FF-B0E7FF8AE28E}">
      <dsp:nvSpPr>
        <dsp:cNvPr id="0" name=""/>
        <dsp:cNvSpPr/>
      </dsp:nvSpPr>
      <dsp:spPr>
        <a:xfrm>
          <a:off x="11980802" y="813027"/>
          <a:ext cx="1121717" cy="560858"/>
        </a:xfrm>
        <a:prstGeom prst="roundRect">
          <a:avLst>
            <a:gd name="adj" fmla="val 10000"/>
          </a:avLst>
        </a:prstGeom>
        <a:gradFill rotWithShape="0">
          <a:gsLst>
            <a:gs pos="0">
              <a:schemeClr val="accent6">
                <a:tint val="70000"/>
                <a:hueOff val="0"/>
                <a:satOff val="0"/>
                <a:lumOff val="0"/>
                <a:alphaOff val="0"/>
                <a:lumMod val="110000"/>
                <a:satMod val="105000"/>
                <a:tint val="67000"/>
              </a:schemeClr>
            </a:gs>
            <a:gs pos="50000">
              <a:schemeClr val="accent6">
                <a:tint val="70000"/>
                <a:hueOff val="0"/>
                <a:satOff val="0"/>
                <a:lumOff val="0"/>
                <a:alphaOff val="0"/>
                <a:lumMod val="105000"/>
                <a:satMod val="103000"/>
                <a:tint val="73000"/>
              </a:schemeClr>
            </a:gs>
            <a:gs pos="100000">
              <a:schemeClr val="accent6">
                <a:tint val="7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b="0" i="0" u="none" kern="1200" dirty="0" smtClean="0"/>
            <a:t>Land care programme grant 1%</a:t>
          </a:r>
          <a:endParaRPr lang="en-ZA" sz="1200" kern="1200" dirty="0"/>
        </a:p>
      </dsp:txBody>
      <dsp:txXfrm>
        <a:off x="11997229" y="829454"/>
        <a:ext cx="1088863" cy="528004"/>
      </dsp:txXfrm>
    </dsp:sp>
    <dsp:sp modelId="{07E96F9F-0D31-4093-AE7A-076D997A8F65}">
      <dsp:nvSpPr>
        <dsp:cNvPr id="0" name=""/>
        <dsp:cNvSpPr/>
      </dsp:nvSpPr>
      <dsp:spPr>
        <a:xfrm rot="1466422">
          <a:off x="9834922" y="1532531"/>
          <a:ext cx="2246533" cy="16682"/>
        </a:xfrm>
        <a:custGeom>
          <a:avLst/>
          <a:gdLst/>
          <a:ahLst/>
          <a:cxnLst/>
          <a:rect l="0" t="0" r="0" b="0"/>
          <a:pathLst>
            <a:path>
              <a:moveTo>
                <a:pt x="0" y="8341"/>
              </a:moveTo>
              <a:lnTo>
                <a:pt x="2246533" y="8341"/>
              </a:lnTo>
            </a:path>
          </a:pathLst>
        </a:custGeom>
        <a:noFill/>
        <a:ln w="12700" cap="flat" cmpd="sng" algn="ctr">
          <a:solidFill>
            <a:schemeClr val="accent6">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10902025" y="1484709"/>
        <a:ext cx="112326" cy="112326"/>
      </dsp:txXfrm>
    </dsp:sp>
    <dsp:sp modelId="{874D976B-81BC-4FA8-A219-663AE95AADEA}">
      <dsp:nvSpPr>
        <dsp:cNvPr id="0" name=""/>
        <dsp:cNvSpPr/>
      </dsp:nvSpPr>
      <dsp:spPr>
        <a:xfrm>
          <a:off x="11980802" y="1481166"/>
          <a:ext cx="1121717" cy="1048906"/>
        </a:xfrm>
        <a:prstGeom prst="roundRect">
          <a:avLst>
            <a:gd name="adj" fmla="val 10000"/>
          </a:avLst>
        </a:prstGeom>
        <a:gradFill rotWithShape="0">
          <a:gsLst>
            <a:gs pos="0">
              <a:schemeClr val="accent6">
                <a:tint val="70000"/>
                <a:hueOff val="0"/>
                <a:satOff val="0"/>
                <a:lumOff val="0"/>
                <a:alphaOff val="0"/>
                <a:lumMod val="110000"/>
                <a:satMod val="105000"/>
                <a:tint val="67000"/>
              </a:schemeClr>
            </a:gs>
            <a:gs pos="50000">
              <a:schemeClr val="accent6">
                <a:tint val="70000"/>
                <a:hueOff val="0"/>
                <a:satOff val="0"/>
                <a:lumOff val="0"/>
                <a:alphaOff val="0"/>
                <a:lumMod val="105000"/>
                <a:satMod val="103000"/>
                <a:tint val="73000"/>
              </a:schemeClr>
            </a:gs>
            <a:gs pos="100000">
              <a:schemeClr val="accent6">
                <a:tint val="7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b="0" i="0" u="none" kern="1200" dirty="0" smtClean="0"/>
            <a:t>Comprehensive agricultural support programme 18.1%</a:t>
          </a:r>
          <a:endParaRPr lang="en-ZA" sz="1200" kern="1200" dirty="0"/>
        </a:p>
      </dsp:txBody>
      <dsp:txXfrm>
        <a:off x="12011523" y="1511887"/>
        <a:ext cx="1060275" cy="987464"/>
      </dsp:txXfrm>
    </dsp:sp>
    <dsp:sp modelId="{0BACF820-4B8C-4BD6-B645-CB4888B1000E}">
      <dsp:nvSpPr>
        <dsp:cNvPr id="0" name=""/>
        <dsp:cNvSpPr/>
      </dsp:nvSpPr>
      <dsp:spPr>
        <a:xfrm rot="3650768">
          <a:off x="7639596" y="3102084"/>
          <a:ext cx="1027411" cy="16682"/>
        </a:xfrm>
        <a:custGeom>
          <a:avLst/>
          <a:gdLst/>
          <a:ahLst/>
          <a:cxnLst/>
          <a:rect l="0" t="0" r="0" b="0"/>
          <a:pathLst>
            <a:path>
              <a:moveTo>
                <a:pt x="0" y="8341"/>
              </a:moveTo>
              <a:lnTo>
                <a:pt x="1027411" y="8341"/>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Century Gothic" panose="020B0502020202020204" pitchFamily="34" charset="0"/>
          </a:endParaRPr>
        </a:p>
      </dsp:txBody>
      <dsp:txXfrm>
        <a:off x="8127616" y="3084740"/>
        <a:ext cx="51370" cy="51370"/>
      </dsp:txXfrm>
    </dsp:sp>
    <dsp:sp modelId="{2A86D2BC-ED6F-4554-BAED-E8FC2456AD07}">
      <dsp:nvSpPr>
        <dsp:cNvPr id="0" name=""/>
        <dsp:cNvSpPr/>
      </dsp:nvSpPr>
      <dsp:spPr>
        <a:xfrm>
          <a:off x="8403557" y="3214483"/>
          <a:ext cx="1140584" cy="689138"/>
        </a:xfrm>
        <a:prstGeom prst="roundRect">
          <a:avLst>
            <a:gd name="adj" fmla="val 10000"/>
          </a:avLst>
        </a:prstGeom>
        <a:gradFill rotWithShape="0">
          <a:gsLst>
            <a:gs pos="0">
              <a:schemeClr val="accent6">
                <a:tint val="99000"/>
                <a:hueOff val="0"/>
                <a:satOff val="0"/>
                <a:lumOff val="0"/>
                <a:alphaOff val="0"/>
                <a:lumMod val="110000"/>
                <a:satMod val="105000"/>
                <a:tint val="67000"/>
              </a:schemeClr>
            </a:gs>
            <a:gs pos="50000">
              <a:schemeClr val="accent6">
                <a:tint val="99000"/>
                <a:hueOff val="0"/>
                <a:satOff val="0"/>
                <a:lumOff val="0"/>
                <a:alphaOff val="0"/>
                <a:lumMod val="105000"/>
                <a:satMod val="103000"/>
                <a:tint val="73000"/>
              </a:schemeClr>
            </a:gs>
            <a:gs pos="100000">
              <a:schemeClr val="accent6">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Century Gothic" panose="020B0502020202020204" pitchFamily="34" charset="0"/>
            </a:rPr>
            <a:t>Other</a:t>
          </a:r>
        </a:p>
        <a:p>
          <a:pPr lvl="0" algn="ctr" defTabSz="533400">
            <a:lnSpc>
              <a:spcPct val="90000"/>
            </a:lnSpc>
            <a:spcBef>
              <a:spcPct val="0"/>
            </a:spcBef>
            <a:spcAft>
              <a:spcPct val="35000"/>
            </a:spcAft>
          </a:pPr>
          <a:r>
            <a:rPr lang="en-US" sz="1200" kern="1200" dirty="0" smtClean="0">
              <a:latin typeface="Century Gothic" panose="020B0502020202020204" pitchFamily="34" charset="0"/>
            </a:rPr>
            <a:t>74.4% (R6.3 billion)</a:t>
          </a:r>
          <a:endParaRPr lang="en-US" sz="1200" kern="1200" dirty="0">
            <a:latin typeface="Century Gothic" panose="020B0502020202020204" pitchFamily="34" charset="0"/>
          </a:endParaRPr>
        </a:p>
      </dsp:txBody>
      <dsp:txXfrm>
        <a:off x="8423741" y="3234667"/>
        <a:ext cx="1100216" cy="648770"/>
      </dsp:txXfrm>
    </dsp:sp>
    <dsp:sp modelId="{1001F401-1A55-42B5-9FB7-88C028C5ADC7}">
      <dsp:nvSpPr>
        <dsp:cNvPr id="0" name=""/>
        <dsp:cNvSpPr/>
      </dsp:nvSpPr>
      <dsp:spPr>
        <a:xfrm rot="18212333">
          <a:off x="9224402" y="2955163"/>
          <a:ext cx="1429009" cy="16682"/>
        </a:xfrm>
        <a:custGeom>
          <a:avLst/>
          <a:gdLst/>
          <a:ahLst/>
          <a:cxnLst/>
          <a:rect l="0" t="0" r="0" b="0"/>
          <a:pathLst>
            <a:path>
              <a:moveTo>
                <a:pt x="0" y="8341"/>
              </a:moveTo>
              <a:lnTo>
                <a:pt x="1429009" y="8341"/>
              </a:lnTo>
            </a:path>
          </a:pathLst>
        </a:custGeom>
        <a:noFill/>
        <a:ln w="12700" cap="flat" cmpd="sng" algn="ctr">
          <a:solidFill>
            <a:schemeClr val="accent6">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903181" y="2927779"/>
        <a:ext cx="71450" cy="71450"/>
      </dsp:txXfrm>
    </dsp:sp>
    <dsp:sp modelId="{13EE1BAD-0D42-483C-887A-121D9A23A466}">
      <dsp:nvSpPr>
        <dsp:cNvPr id="0" name=""/>
        <dsp:cNvSpPr/>
      </dsp:nvSpPr>
      <dsp:spPr>
        <a:xfrm>
          <a:off x="10333673" y="2087527"/>
          <a:ext cx="1121717" cy="560858"/>
        </a:xfrm>
        <a:prstGeom prst="roundRect">
          <a:avLst>
            <a:gd name="adj" fmla="val 10000"/>
          </a:avLst>
        </a:prstGeom>
        <a:gradFill rotWithShape="0">
          <a:gsLst>
            <a:gs pos="0">
              <a:schemeClr val="accent6">
                <a:tint val="70000"/>
                <a:hueOff val="0"/>
                <a:satOff val="0"/>
                <a:lumOff val="0"/>
                <a:alphaOff val="0"/>
                <a:lumMod val="110000"/>
                <a:satMod val="105000"/>
                <a:tint val="67000"/>
              </a:schemeClr>
            </a:gs>
            <a:gs pos="50000">
              <a:schemeClr val="accent6">
                <a:tint val="70000"/>
                <a:hueOff val="0"/>
                <a:satOff val="0"/>
                <a:lumOff val="0"/>
                <a:alphaOff val="0"/>
                <a:lumMod val="105000"/>
                <a:satMod val="103000"/>
                <a:tint val="73000"/>
              </a:schemeClr>
            </a:gs>
            <a:gs pos="100000">
              <a:schemeClr val="accent6">
                <a:tint val="7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b="0" i="0" u="none" kern="1200" dirty="0" smtClean="0"/>
            <a:t>Agricultural Research Council 15.1%</a:t>
          </a:r>
          <a:endParaRPr lang="en-US" sz="1200" kern="1200" dirty="0">
            <a:latin typeface="Century Gothic" panose="020B0502020202020204" pitchFamily="34" charset="0"/>
          </a:endParaRPr>
        </a:p>
      </dsp:txBody>
      <dsp:txXfrm>
        <a:off x="10350100" y="2103954"/>
        <a:ext cx="1088863" cy="528004"/>
      </dsp:txXfrm>
    </dsp:sp>
    <dsp:sp modelId="{9388C8A3-2F0F-468B-9884-5B25B078620D}">
      <dsp:nvSpPr>
        <dsp:cNvPr id="0" name=""/>
        <dsp:cNvSpPr/>
      </dsp:nvSpPr>
      <dsp:spPr>
        <a:xfrm rot="19748022">
          <a:off x="9480102" y="3318742"/>
          <a:ext cx="904295" cy="16682"/>
        </a:xfrm>
        <a:custGeom>
          <a:avLst/>
          <a:gdLst/>
          <a:ahLst/>
          <a:cxnLst/>
          <a:rect l="0" t="0" r="0" b="0"/>
          <a:pathLst>
            <a:path>
              <a:moveTo>
                <a:pt x="0" y="8341"/>
              </a:moveTo>
              <a:lnTo>
                <a:pt x="904295" y="8341"/>
              </a:lnTo>
            </a:path>
          </a:pathLst>
        </a:custGeom>
        <a:noFill/>
        <a:ln w="12700" cap="flat" cmpd="sng" algn="ctr">
          <a:solidFill>
            <a:schemeClr val="accent6">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909642" y="3304476"/>
        <a:ext cx="45214" cy="45214"/>
      </dsp:txXfrm>
    </dsp:sp>
    <dsp:sp modelId="{D13043BC-8E97-4D3E-9AF4-A9F5C014087E}">
      <dsp:nvSpPr>
        <dsp:cNvPr id="0" name=""/>
        <dsp:cNvSpPr/>
      </dsp:nvSpPr>
      <dsp:spPr>
        <a:xfrm>
          <a:off x="10320358" y="2744601"/>
          <a:ext cx="1121717" cy="701028"/>
        </a:xfrm>
        <a:prstGeom prst="roundRect">
          <a:avLst>
            <a:gd name="adj" fmla="val 10000"/>
          </a:avLst>
        </a:prstGeom>
        <a:gradFill rotWithShape="0">
          <a:gsLst>
            <a:gs pos="0">
              <a:schemeClr val="accent6">
                <a:tint val="70000"/>
                <a:hueOff val="0"/>
                <a:satOff val="0"/>
                <a:lumOff val="0"/>
                <a:alphaOff val="0"/>
                <a:lumMod val="110000"/>
                <a:satMod val="105000"/>
                <a:tint val="67000"/>
              </a:schemeClr>
            </a:gs>
            <a:gs pos="50000">
              <a:schemeClr val="accent6">
                <a:tint val="70000"/>
                <a:hueOff val="0"/>
                <a:satOff val="0"/>
                <a:lumOff val="0"/>
                <a:alphaOff val="0"/>
                <a:lumMod val="105000"/>
                <a:satMod val="103000"/>
                <a:tint val="73000"/>
              </a:schemeClr>
            </a:gs>
            <a:gs pos="100000">
              <a:schemeClr val="accent6">
                <a:tint val="7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b="0" i="0" u="none" kern="1200" dirty="0" smtClean="0"/>
            <a:t>Agricultural land holding account 10.6%</a:t>
          </a:r>
          <a:endParaRPr lang="en-ZA" sz="1200" kern="1200" dirty="0"/>
        </a:p>
      </dsp:txBody>
      <dsp:txXfrm>
        <a:off x="10340890" y="2765133"/>
        <a:ext cx="1080653" cy="659964"/>
      </dsp:txXfrm>
    </dsp:sp>
    <dsp:sp modelId="{7AA2BDED-40B9-4424-99C9-A8BABBB182C4}">
      <dsp:nvSpPr>
        <dsp:cNvPr id="0" name=""/>
        <dsp:cNvSpPr/>
      </dsp:nvSpPr>
      <dsp:spPr>
        <a:xfrm rot="1574117">
          <a:off x="9499718" y="3741339"/>
          <a:ext cx="862459" cy="16682"/>
        </a:xfrm>
        <a:custGeom>
          <a:avLst/>
          <a:gdLst/>
          <a:ahLst/>
          <a:cxnLst/>
          <a:rect l="0" t="0" r="0" b="0"/>
          <a:pathLst>
            <a:path>
              <a:moveTo>
                <a:pt x="0" y="8341"/>
              </a:moveTo>
              <a:lnTo>
                <a:pt x="862459" y="8341"/>
              </a:lnTo>
            </a:path>
          </a:pathLst>
        </a:custGeom>
        <a:noFill/>
        <a:ln w="12700" cap="flat" cmpd="sng" algn="ctr">
          <a:solidFill>
            <a:schemeClr val="accent6">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Century Gothic" panose="020B0502020202020204" pitchFamily="34" charset="0"/>
          </a:endParaRPr>
        </a:p>
      </dsp:txBody>
      <dsp:txXfrm>
        <a:off x="9909387" y="3728119"/>
        <a:ext cx="43122" cy="43122"/>
      </dsp:txXfrm>
    </dsp:sp>
    <dsp:sp modelId="{C890A2CC-823D-4BEC-8E32-7BF07414C84B}">
      <dsp:nvSpPr>
        <dsp:cNvPr id="0" name=""/>
        <dsp:cNvSpPr/>
      </dsp:nvSpPr>
      <dsp:spPr>
        <a:xfrm>
          <a:off x="10317755" y="3571520"/>
          <a:ext cx="1121717" cy="737579"/>
        </a:xfrm>
        <a:prstGeom prst="roundRect">
          <a:avLst>
            <a:gd name="adj" fmla="val 10000"/>
          </a:avLst>
        </a:prstGeom>
        <a:gradFill rotWithShape="0">
          <a:gsLst>
            <a:gs pos="0">
              <a:schemeClr val="accent6">
                <a:tint val="70000"/>
                <a:hueOff val="0"/>
                <a:satOff val="0"/>
                <a:lumOff val="0"/>
                <a:alphaOff val="0"/>
                <a:lumMod val="110000"/>
                <a:satMod val="105000"/>
                <a:tint val="67000"/>
              </a:schemeClr>
            </a:gs>
            <a:gs pos="50000">
              <a:schemeClr val="accent6">
                <a:tint val="70000"/>
                <a:hueOff val="0"/>
                <a:satOff val="0"/>
                <a:lumOff val="0"/>
                <a:alphaOff val="0"/>
                <a:lumMod val="105000"/>
                <a:satMod val="103000"/>
                <a:tint val="73000"/>
              </a:schemeClr>
            </a:gs>
            <a:gs pos="100000">
              <a:schemeClr val="accent6">
                <a:tint val="7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i="0" u="none" kern="1200" dirty="0" smtClean="0"/>
            <a:t>Land reform grants: Land redistribution payments 6%</a:t>
          </a:r>
          <a:endParaRPr lang="en-US" sz="1200" kern="1200" dirty="0">
            <a:latin typeface="Century Gothic" panose="020B0502020202020204" pitchFamily="34" charset="0"/>
          </a:endParaRPr>
        </a:p>
      </dsp:txBody>
      <dsp:txXfrm>
        <a:off x="10339358" y="3593123"/>
        <a:ext cx="1078511" cy="694373"/>
      </dsp:txXfrm>
    </dsp:sp>
    <dsp:sp modelId="{95FFE082-B411-4E04-9C72-C69C8D2C5A36}">
      <dsp:nvSpPr>
        <dsp:cNvPr id="0" name=""/>
        <dsp:cNvSpPr/>
      </dsp:nvSpPr>
      <dsp:spPr>
        <a:xfrm rot="3361979">
          <a:off x="9239674" y="4122932"/>
          <a:ext cx="1379912" cy="16682"/>
        </a:xfrm>
        <a:custGeom>
          <a:avLst/>
          <a:gdLst/>
          <a:ahLst/>
          <a:cxnLst/>
          <a:rect l="0" t="0" r="0" b="0"/>
          <a:pathLst>
            <a:path>
              <a:moveTo>
                <a:pt x="0" y="8341"/>
              </a:moveTo>
              <a:lnTo>
                <a:pt x="1379912" y="8341"/>
              </a:lnTo>
            </a:path>
          </a:pathLst>
        </a:custGeom>
        <a:noFill/>
        <a:ln w="12700" cap="flat" cmpd="sng" algn="ctr">
          <a:solidFill>
            <a:schemeClr val="accent6">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Century Gothic" panose="020B0502020202020204" pitchFamily="34" charset="0"/>
          </a:endParaRPr>
        </a:p>
      </dsp:txBody>
      <dsp:txXfrm>
        <a:off x="9895132" y="4096775"/>
        <a:ext cx="68995" cy="68995"/>
      </dsp:txXfrm>
    </dsp:sp>
    <dsp:sp modelId="{5B723F43-B602-4121-8262-254B3E307C83}">
      <dsp:nvSpPr>
        <dsp:cNvPr id="0" name=""/>
        <dsp:cNvSpPr/>
      </dsp:nvSpPr>
      <dsp:spPr>
        <a:xfrm>
          <a:off x="10315119" y="4423065"/>
          <a:ext cx="1121717" cy="560858"/>
        </a:xfrm>
        <a:prstGeom prst="roundRect">
          <a:avLst>
            <a:gd name="adj" fmla="val 10000"/>
          </a:avLst>
        </a:prstGeom>
        <a:gradFill rotWithShape="0">
          <a:gsLst>
            <a:gs pos="0">
              <a:schemeClr val="accent6">
                <a:tint val="70000"/>
                <a:hueOff val="0"/>
                <a:satOff val="0"/>
                <a:lumOff val="0"/>
                <a:alphaOff val="0"/>
                <a:lumMod val="110000"/>
                <a:satMod val="105000"/>
                <a:tint val="67000"/>
              </a:schemeClr>
            </a:gs>
            <a:gs pos="50000">
              <a:schemeClr val="accent6">
                <a:tint val="70000"/>
                <a:hueOff val="0"/>
                <a:satOff val="0"/>
                <a:lumOff val="0"/>
                <a:alphaOff val="0"/>
                <a:lumMod val="105000"/>
                <a:satMod val="103000"/>
                <a:tint val="73000"/>
              </a:schemeClr>
            </a:gs>
            <a:gs pos="100000">
              <a:schemeClr val="accent6">
                <a:tint val="7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b="0" i="0" u="none" kern="1200" dirty="0" smtClean="0"/>
            <a:t>Restitution grants 31.9% (2.7 billion)</a:t>
          </a:r>
          <a:endParaRPr lang="en-US" sz="1200" kern="1200" dirty="0">
            <a:latin typeface="Century Gothic" panose="020B0502020202020204" pitchFamily="34" charset="0"/>
          </a:endParaRPr>
        </a:p>
      </dsp:txBody>
      <dsp:txXfrm>
        <a:off x="10331546" y="4439492"/>
        <a:ext cx="1088863" cy="528004"/>
      </dsp:txXfrm>
    </dsp:sp>
    <dsp:sp modelId="{8D7F6338-3C0A-480E-8B39-EB1DB1E16794}">
      <dsp:nvSpPr>
        <dsp:cNvPr id="0" name=""/>
        <dsp:cNvSpPr/>
      </dsp:nvSpPr>
      <dsp:spPr>
        <a:xfrm rot="4104027">
          <a:off x="8893231" y="4508487"/>
          <a:ext cx="2060223" cy="16682"/>
        </a:xfrm>
        <a:custGeom>
          <a:avLst/>
          <a:gdLst/>
          <a:ahLst/>
          <a:cxnLst/>
          <a:rect l="0" t="0" r="0" b="0"/>
          <a:pathLst>
            <a:path>
              <a:moveTo>
                <a:pt x="0" y="8341"/>
              </a:moveTo>
              <a:lnTo>
                <a:pt x="2060223" y="8341"/>
              </a:lnTo>
            </a:path>
          </a:pathLst>
        </a:custGeom>
        <a:noFill/>
        <a:ln w="12700" cap="flat" cmpd="sng" algn="ctr">
          <a:solidFill>
            <a:schemeClr val="accent6">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Century Gothic" panose="020B0502020202020204" pitchFamily="34" charset="0"/>
          </a:endParaRPr>
        </a:p>
      </dsp:txBody>
      <dsp:txXfrm>
        <a:off x="9871837" y="4465323"/>
        <a:ext cx="103011" cy="103011"/>
      </dsp:txXfrm>
    </dsp:sp>
    <dsp:sp modelId="{DF32DD04-0AC5-463E-93F6-4335322052FC}">
      <dsp:nvSpPr>
        <dsp:cNvPr id="0" name=""/>
        <dsp:cNvSpPr/>
      </dsp:nvSpPr>
      <dsp:spPr>
        <a:xfrm>
          <a:off x="10302545" y="5115529"/>
          <a:ext cx="1121717" cy="718151"/>
        </a:xfrm>
        <a:prstGeom prst="roundRect">
          <a:avLst>
            <a:gd name="adj" fmla="val 10000"/>
          </a:avLst>
        </a:prstGeom>
        <a:gradFill rotWithShape="0">
          <a:gsLst>
            <a:gs pos="0">
              <a:schemeClr val="accent6">
                <a:tint val="70000"/>
                <a:hueOff val="0"/>
                <a:satOff val="0"/>
                <a:lumOff val="0"/>
                <a:alphaOff val="0"/>
                <a:lumMod val="110000"/>
                <a:satMod val="105000"/>
                <a:tint val="67000"/>
              </a:schemeClr>
            </a:gs>
            <a:gs pos="50000">
              <a:schemeClr val="accent6">
                <a:tint val="70000"/>
                <a:hueOff val="0"/>
                <a:satOff val="0"/>
                <a:lumOff val="0"/>
                <a:alphaOff val="0"/>
                <a:lumMod val="105000"/>
                <a:satMod val="103000"/>
                <a:tint val="73000"/>
              </a:schemeClr>
            </a:gs>
            <a:gs pos="100000">
              <a:schemeClr val="accent6">
                <a:tint val="7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i="0" u="none" kern="1200" dirty="0" smtClean="0"/>
            <a:t>Land and Agricultural Development Bank 4.8%</a:t>
          </a:r>
          <a:endParaRPr lang="en-US" sz="1200" kern="1200" dirty="0">
            <a:latin typeface="Century Gothic" panose="020B0502020202020204" pitchFamily="34" charset="0"/>
          </a:endParaRPr>
        </a:p>
      </dsp:txBody>
      <dsp:txXfrm>
        <a:off x="10323579" y="5136563"/>
        <a:ext cx="1079649" cy="676083"/>
      </dsp:txXfrm>
    </dsp:sp>
    <dsp:sp modelId="{876E19A3-F710-417B-9631-D62D3A1F235D}">
      <dsp:nvSpPr>
        <dsp:cNvPr id="0" name=""/>
        <dsp:cNvSpPr/>
      </dsp:nvSpPr>
      <dsp:spPr>
        <a:xfrm rot="3894457">
          <a:off x="5713032" y="4581101"/>
          <a:ext cx="1500333" cy="16682"/>
        </a:xfrm>
        <a:custGeom>
          <a:avLst/>
          <a:gdLst/>
          <a:ahLst/>
          <a:cxnLst/>
          <a:rect l="0" t="0" r="0" b="0"/>
          <a:pathLst>
            <a:path>
              <a:moveTo>
                <a:pt x="0" y="8341"/>
              </a:moveTo>
              <a:lnTo>
                <a:pt x="1500333" y="8341"/>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Century Gothic" panose="020B0502020202020204" pitchFamily="34" charset="0"/>
          </a:endParaRPr>
        </a:p>
      </dsp:txBody>
      <dsp:txXfrm>
        <a:off x="6425691" y="4551934"/>
        <a:ext cx="75016" cy="75016"/>
      </dsp:txXfrm>
    </dsp:sp>
    <dsp:sp modelId="{51E2AFDC-7E25-4317-BA2F-3832DEDF0424}">
      <dsp:nvSpPr>
        <dsp:cNvPr id="0" name=""/>
        <dsp:cNvSpPr/>
      </dsp:nvSpPr>
      <dsp:spPr>
        <a:xfrm>
          <a:off x="6781329" y="4988383"/>
          <a:ext cx="1121717" cy="560858"/>
        </a:xfrm>
        <a:prstGeom prst="roundRect">
          <a:avLst>
            <a:gd name="adj" fmla="val 10000"/>
          </a:avLst>
        </a:prstGeom>
        <a:gradFill rotWithShape="0">
          <a:gsLst>
            <a:gs pos="0">
              <a:schemeClr val="accent6">
                <a:shade val="80000"/>
                <a:hueOff val="0"/>
                <a:satOff val="0"/>
                <a:lumOff val="0"/>
                <a:alphaOff val="0"/>
                <a:lumMod val="110000"/>
                <a:satMod val="105000"/>
                <a:tint val="67000"/>
              </a:schemeClr>
            </a:gs>
            <a:gs pos="50000">
              <a:schemeClr val="accent6">
                <a:shade val="80000"/>
                <a:hueOff val="0"/>
                <a:satOff val="0"/>
                <a:lumOff val="0"/>
                <a:alphaOff val="0"/>
                <a:lumMod val="105000"/>
                <a:satMod val="103000"/>
                <a:tint val="73000"/>
              </a:schemeClr>
            </a:gs>
            <a:gs pos="100000">
              <a:schemeClr val="accent6">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Century Gothic" panose="020B0502020202020204" pitchFamily="34" charset="0"/>
            </a:rPr>
            <a:t>Current 47.8% (R8 billion)</a:t>
          </a:r>
          <a:endParaRPr lang="en-US" sz="1200" kern="1200" dirty="0">
            <a:latin typeface="Century Gothic" panose="020B0502020202020204" pitchFamily="34" charset="0"/>
          </a:endParaRPr>
        </a:p>
      </dsp:txBody>
      <dsp:txXfrm>
        <a:off x="6797756" y="5004810"/>
        <a:ext cx="1088863" cy="528004"/>
      </dsp:txXfrm>
    </dsp:sp>
    <dsp:sp modelId="{1EEF98AE-708F-4B9E-80CD-33C1D7707B1D}">
      <dsp:nvSpPr>
        <dsp:cNvPr id="0" name=""/>
        <dsp:cNvSpPr/>
      </dsp:nvSpPr>
      <dsp:spPr>
        <a:xfrm rot="20620205">
          <a:off x="7892328" y="5185767"/>
          <a:ext cx="531380" cy="16682"/>
        </a:xfrm>
        <a:custGeom>
          <a:avLst/>
          <a:gdLst/>
          <a:ahLst/>
          <a:cxnLst/>
          <a:rect l="0" t="0" r="0" b="0"/>
          <a:pathLst>
            <a:path>
              <a:moveTo>
                <a:pt x="0" y="8341"/>
              </a:moveTo>
              <a:lnTo>
                <a:pt x="531380" y="8341"/>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Century Gothic" panose="020B0502020202020204" pitchFamily="34" charset="0"/>
          </a:endParaRPr>
        </a:p>
      </dsp:txBody>
      <dsp:txXfrm>
        <a:off x="8144734" y="5180824"/>
        <a:ext cx="26569" cy="26569"/>
      </dsp:txXfrm>
    </dsp:sp>
    <dsp:sp modelId="{1B92AEA9-8FAB-4551-BC8C-287BA8FF347A}">
      <dsp:nvSpPr>
        <dsp:cNvPr id="0" name=""/>
        <dsp:cNvSpPr/>
      </dsp:nvSpPr>
      <dsp:spPr>
        <a:xfrm>
          <a:off x="8412990" y="4838976"/>
          <a:ext cx="1121717" cy="560858"/>
        </a:xfrm>
        <a:prstGeom prst="roundRect">
          <a:avLst>
            <a:gd name="adj" fmla="val 10000"/>
          </a:avLst>
        </a:prstGeom>
        <a:gradFill rotWithShape="0">
          <a:gsLst>
            <a:gs pos="0">
              <a:schemeClr val="accent6">
                <a:tint val="99000"/>
                <a:hueOff val="0"/>
                <a:satOff val="0"/>
                <a:lumOff val="0"/>
                <a:alphaOff val="0"/>
                <a:lumMod val="110000"/>
                <a:satMod val="105000"/>
                <a:tint val="67000"/>
              </a:schemeClr>
            </a:gs>
            <a:gs pos="50000">
              <a:schemeClr val="accent6">
                <a:tint val="99000"/>
                <a:hueOff val="0"/>
                <a:satOff val="0"/>
                <a:lumOff val="0"/>
                <a:alphaOff val="0"/>
                <a:lumMod val="105000"/>
                <a:satMod val="103000"/>
                <a:tint val="73000"/>
              </a:schemeClr>
            </a:gs>
            <a:gs pos="100000">
              <a:schemeClr val="accent6">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Century Gothic" panose="020B0502020202020204" pitchFamily="34" charset="0"/>
            </a:rPr>
            <a:t>COE 55% (R4.4 billion)</a:t>
          </a:r>
          <a:endParaRPr lang="en-US" sz="1200" kern="1200" dirty="0">
            <a:latin typeface="Century Gothic" panose="020B0502020202020204" pitchFamily="34" charset="0"/>
          </a:endParaRPr>
        </a:p>
      </dsp:txBody>
      <dsp:txXfrm>
        <a:off x="8429417" y="4855403"/>
        <a:ext cx="1088863" cy="528004"/>
      </dsp:txXfrm>
    </dsp:sp>
    <dsp:sp modelId="{75F06452-39ED-4243-B263-633905E8AD6D}">
      <dsp:nvSpPr>
        <dsp:cNvPr id="0" name=""/>
        <dsp:cNvSpPr/>
      </dsp:nvSpPr>
      <dsp:spPr>
        <a:xfrm rot="2673466">
          <a:off x="7800185" y="5511537"/>
          <a:ext cx="715667" cy="16682"/>
        </a:xfrm>
        <a:custGeom>
          <a:avLst/>
          <a:gdLst/>
          <a:ahLst/>
          <a:cxnLst/>
          <a:rect l="0" t="0" r="0" b="0"/>
          <a:pathLst>
            <a:path>
              <a:moveTo>
                <a:pt x="0" y="8341"/>
              </a:moveTo>
              <a:lnTo>
                <a:pt x="715667" y="8341"/>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Century Gothic" panose="020B0502020202020204" pitchFamily="34" charset="0"/>
          </a:endParaRPr>
        </a:p>
      </dsp:txBody>
      <dsp:txXfrm>
        <a:off x="8140127" y="5501986"/>
        <a:ext cx="35783" cy="35783"/>
      </dsp:txXfrm>
    </dsp:sp>
    <dsp:sp modelId="{0DF7D1AC-5F03-4C48-B2DD-2BCEC0FF1A8A}">
      <dsp:nvSpPr>
        <dsp:cNvPr id="0" name=""/>
        <dsp:cNvSpPr/>
      </dsp:nvSpPr>
      <dsp:spPr>
        <a:xfrm>
          <a:off x="8412990" y="5490515"/>
          <a:ext cx="1121717" cy="560858"/>
        </a:xfrm>
        <a:prstGeom prst="roundRect">
          <a:avLst>
            <a:gd name="adj" fmla="val 10000"/>
          </a:avLst>
        </a:prstGeom>
        <a:gradFill rotWithShape="0">
          <a:gsLst>
            <a:gs pos="0">
              <a:schemeClr val="accent6">
                <a:tint val="99000"/>
                <a:hueOff val="0"/>
                <a:satOff val="0"/>
                <a:lumOff val="0"/>
                <a:alphaOff val="0"/>
                <a:lumMod val="110000"/>
                <a:satMod val="105000"/>
                <a:tint val="67000"/>
              </a:schemeClr>
            </a:gs>
            <a:gs pos="50000">
              <a:schemeClr val="accent6">
                <a:tint val="99000"/>
                <a:hueOff val="0"/>
                <a:satOff val="0"/>
                <a:lumOff val="0"/>
                <a:alphaOff val="0"/>
                <a:lumMod val="105000"/>
                <a:satMod val="103000"/>
                <a:tint val="73000"/>
              </a:schemeClr>
            </a:gs>
            <a:gs pos="100000">
              <a:schemeClr val="accent6">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Century Gothic" panose="020B0502020202020204" pitchFamily="34" charset="0"/>
            </a:rPr>
            <a:t>G&amp;S 45% (R3.6 billion)</a:t>
          </a:r>
          <a:endParaRPr lang="en-US" sz="1200" kern="1200" dirty="0">
            <a:latin typeface="Century Gothic" panose="020B0502020202020204" pitchFamily="34" charset="0"/>
          </a:endParaRPr>
        </a:p>
      </dsp:txBody>
      <dsp:txXfrm>
        <a:off x="8429417" y="5506942"/>
        <a:ext cx="1088863" cy="52800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0.72396</cdr:x>
      <cdr:y>0.20139</cdr:y>
    </cdr:from>
    <cdr:to>
      <cdr:x>0.94063</cdr:x>
      <cdr:y>0.31597</cdr:y>
    </cdr:to>
    <cdr:sp macro="" textlink="">
      <cdr:nvSpPr>
        <cdr:cNvPr id="2" name="TextBox 1"/>
        <cdr:cNvSpPr txBox="1"/>
      </cdr:nvSpPr>
      <cdr:spPr>
        <a:xfrm xmlns:a="http://schemas.openxmlformats.org/drawingml/2006/main">
          <a:off x="3309938" y="552450"/>
          <a:ext cx="990600" cy="3143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0.27368</cdr:x>
      <cdr:y>0.21015</cdr:y>
    </cdr:from>
    <cdr:to>
      <cdr:x>0.86979</cdr:x>
      <cdr:y>0.29873</cdr:y>
    </cdr:to>
    <cdr:sp macro="" textlink="">
      <cdr:nvSpPr>
        <cdr:cNvPr id="3" name="TextBox 2"/>
        <cdr:cNvSpPr txBox="1"/>
      </cdr:nvSpPr>
      <cdr:spPr>
        <a:xfrm xmlns:a="http://schemas.openxmlformats.org/drawingml/2006/main">
          <a:off x="1193042" y="1132884"/>
          <a:ext cx="2598653" cy="477552"/>
        </a:xfrm>
        <a:prstGeom xmlns:a="http://schemas.openxmlformats.org/drawingml/2006/main" prst="rect">
          <a:avLst/>
        </a:prstGeom>
        <a:solidFill xmlns:a="http://schemas.openxmlformats.org/drawingml/2006/main">
          <a:schemeClr val="accent1">
            <a:lumMod val="20000"/>
            <a:lumOff val="80000"/>
          </a:schemeClr>
        </a:solidFill>
        <a:ln xmlns:a="http://schemas.openxmlformats.org/drawingml/2006/main">
          <a:solidFill>
            <a:schemeClr val="accent6">
              <a:lumMod val="60000"/>
            </a:schemeClr>
          </a:solidFill>
        </a:ln>
      </cdr:spPr>
      <cdr:txBody>
        <a:bodyPr xmlns:a="http://schemas.openxmlformats.org/drawingml/2006/main" vertOverflow="clip" wrap="square" rtlCol="0"/>
        <a:lstStyle xmlns:a="http://schemas.openxmlformats.org/drawingml/2006/main"/>
        <a:p xmlns:a="http://schemas.openxmlformats.org/drawingml/2006/main">
          <a:pPr algn="r"/>
          <a:r>
            <a:rPr lang="en-US" sz="1200" dirty="0"/>
            <a:t>R667 (</a:t>
          </a:r>
          <a:r>
            <a:rPr lang="en-US" sz="1200" dirty="0">
              <a:latin typeface="Century Gothic" panose="020B0502020202020204" pitchFamily="34" charset="0"/>
            </a:rPr>
            <a:t>95</a:t>
          </a:r>
          <a:r>
            <a:rPr lang="en-US" sz="1200" dirty="0"/>
            <a:t>%) of the R706 increase in Economic Affairs is</a:t>
          </a:r>
          <a:r>
            <a:rPr lang="en-US" sz="1200" baseline="0" dirty="0"/>
            <a:t> for Fuel and Energy</a:t>
          </a:r>
          <a:endParaRPr lang="en-US" sz="1200" dirty="0"/>
        </a:p>
      </cdr:txBody>
    </cdr:sp>
  </cdr:relSizeAnchor>
  <cdr:relSizeAnchor xmlns:cdr="http://schemas.openxmlformats.org/drawingml/2006/chartDrawing">
    <cdr:from>
      <cdr:x>0.87605</cdr:x>
      <cdr:y>0.25511</cdr:y>
    </cdr:from>
    <cdr:to>
      <cdr:x>0.92643</cdr:x>
      <cdr:y>0.25511</cdr:y>
    </cdr:to>
    <cdr:cxnSp macro="">
      <cdr:nvCxnSpPr>
        <cdr:cNvPr id="5" name="Straight Arrow Connector 4">
          <a:extLst xmlns:a="http://schemas.openxmlformats.org/drawingml/2006/main">
            <a:ext uri="{FF2B5EF4-FFF2-40B4-BE49-F238E27FC236}">
              <a16:creationId xmlns:a16="http://schemas.microsoft.com/office/drawing/2014/main" id="{198460B7-DAD5-2243-9AEA-E62692D53DAD}"/>
            </a:ext>
          </a:extLst>
        </cdr:cNvPr>
        <cdr:cNvCxnSpPr/>
      </cdr:nvCxnSpPr>
      <cdr:spPr>
        <a:xfrm xmlns:a="http://schemas.openxmlformats.org/drawingml/2006/main">
          <a:off x="3818978" y="1375237"/>
          <a:ext cx="219622" cy="0"/>
        </a:xfrm>
        <a:prstGeom xmlns:a="http://schemas.openxmlformats.org/drawingml/2006/main" prst="straightConnector1">
          <a:avLst/>
        </a:prstGeom>
        <a:ln xmlns:a="http://schemas.openxmlformats.org/drawingml/2006/main" w="66675">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F875DE0-0DB2-4A68-A234-51CAF18306E1}" type="datetimeFigureOut">
              <a:rPr lang="en-ZA" smtClean="0"/>
              <a:pPr/>
              <a:t>09 Jun 2020</a:t>
            </a:fld>
            <a:endParaRPr lang="en-ZA"/>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015908E-7B39-4688-8CD9-2C3D2DCB68E4}" type="slidenum">
              <a:rPr lang="en-ZA" smtClean="0"/>
              <a:pPr/>
              <a:t>‹#›</a:t>
            </a:fld>
            <a:endParaRPr lang="en-ZA"/>
          </a:p>
        </p:txBody>
      </p:sp>
    </p:spTree>
    <p:extLst>
      <p:ext uri="{BB962C8B-B14F-4D97-AF65-F5344CB8AC3E}">
        <p14:creationId xmlns:p14="http://schemas.microsoft.com/office/powerpoint/2010/main" val="1283149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9D671FC-BC0F-41A0-B39F-472323CCEE37}" type="datetimeFigureOut">
              <a:rPr lang="en-ZA" smtClean="0"/>
              <a:pPr/>
              <a:t>09 Jun 2020</a:t>
            </a:fld>
            <a:endParaRPr lang="en-ZA"/>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5BE3221-EF27-4A08-8BDD-07B8818EAB47}" type="slidenum">
              <a:rPr lang="en-ZA" smtClean="0"/>
              <a:pPr/>
              <a:t>‹#›</a:t>
            </a:fld>
            <a:endParaRPr lang="en-ZA"/>
          </a:p>
        </p:txBody>
      </p:sp>
    </p:spTree>
    <p:extLst>
      <p:ext uri="{BB962C8B-B14F-4D97-AF65-F5344CB8AC3E}">
        <p14:creationId xmlns:p14="http://schemas.microsoft.com/office/powerpoint/2010/main" val="1032138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5BE3221-EF27-4A08-8BDD-07B8818EAB47}" type="slidenum">
              <a:rPr lang="en-ZA" smtClean="0">
                <a:solidFill>
                  <a:prstClr val="black"/>
                </a:solidFill>
              </a:rPr>
              <a:pPr/>
              <a:t>1</a:t>
            </a:fld>
            <a:endParaRPr lang="en-ZA" dirty="0">
              <a:solidFill>
                <a:prstClr val="black"/>
              </a:solidFill>
            </a:endParaRPr>
          </a:p>
        </p:txBody>
      </p:sp>
      <p:sp>
        <p:nvSpPr>
          <p:cNvPr id="5" name="Header Placeholder 4"/>
          <p:cNvSpPr>
            <a:spLocks noGrp="1"/>
          </p:cNvSpPr>
          <p:nvPr>
            <p:ph type="hdr" sz="quarter" idx="11"/>
          </p:nvPr>
        </p:nvSpPr>
        <p:spPr/>
        <p:txBody>
          <a:bodyPr/>
          <a:lstStyle/>
          <a:p>
            <a:endParaRPr lang="en-ZA" dirty="0">
              <a:solidFill>
                <a:prstClr val="black"/>
              </a:solidFill>
            </a:endParaRPr>
          </a:p>
        </p:txBody>
      </p:sp>
    </p:spTree>
    <p:extLst>
      <p:ext uri="{BB962C8B-B14F-4D97-AF65-F5344CB8AC3E}">
        <p14:creationId xmlns:p14="http://schemas.microsoft.com/office/powerpoint/2010/main" val="2134026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20000"/>
              </a:lnSpc>
              <a:spcBef>
                <a:spcPts val="600"/>
              </a:spcBef>
              <a:spcAft>
                <a:spcPts val="0"/>
              </a:spcAft>
              <a:buClr>
                <a:schemeClr val="accent6">
                  <a:lumMod val="75000"/>
                </a:schemeClr>
              </a:buClr>
              <a:buSzTx/>
              <a:buFontTx/>
              <a:buNone/>
              <a:tabLst/>
              <a:defRPr/>
            </a:pPr>
            <a:endParaRPr lang="en-ZA" sz="1100" dirty="0" smtClean="0"/>
          </a:p>
          <a:p>
            <a:pPr marL="0" marR="0" indent="0" algn="just" defTabSz="914400" rtl="0" eaLnBrk="1" fontAlgn="auto" latinLnBrk="0" hangingPunct="1">
              <a:lnSpc>
                <a:spcPct val="120000"/>
              </a:lnSpc>
              <a:spcBef>
                <a:spcPts val="600"/>
              </a:spcBef>
              <a:spcAft>
                <a:spcPts val="0"/>
              </a:spcAft>
              <a:buClr>
                <a:schemeClr val="accent6">
                  <a:lumMod val="75000"/>
                </a:schemeClr>
              </a:buClr>
              <a:buSzTx/>
              <a:buFontTx/>
              <a:buNone/>
              <a:tabLst/>
              <a:defRPr/>
            </a:pPr>
            <a:r>
              <a:rPr lang="en-ZA" sz="1100" dirty="0" smtClean="0"/>
              <a:t>The biggest proportion of the budget is still in terms of Transfers and subsidies to other spheres of government or institutions that provide services on behalf of government.</a:t>
            </a:r>
          </a:p>
          <a:p>
            <a:pPr marL="0" marR="0" indent="0" algn="just" defTabSz="914400" rtl="0" eaLnBrk="1" fontAlgn="auto" latinLnBrk="0" hangingPunct="1">
              <a:lnSpc>
                <a:spcPct val="120000"/>
              </a:lnSpc>
              <a:spcBef>
                <a:spcPts val="600"/>
              </a:spcBef>
              <a:spcAft>
                <a:spcPts val="0"/>
              </a:spcAft>
              <a:buClr>
                <a:schemeClr val="accent6">
                  <a:lumMod val="75000"/>
                </a:schemeClr>
              </a:buClr>
              <a:buSzTx/>
              <a:buFontTx/>
              <a:buNone/>
              <a:tabLst/>
              <a:defRPr/>
            </a:pPr>
            <a:r>
              <a:rPr lang="en-ZA" sz="1100" dirty="0" smtClean="0"/>
              <a:t>% spend on COE changes from 10.9% to 37.9% after deducting transfers and subsidies</a:t>
            </a:r>
          </a:p>
          <a:p>
            <a:pPr algn="just">
              <a:lnSpc>
                <a:spcPct val="120000"/>
              </a:lnSpc>
              <a:spcBef>
                <a:spcPts val="600"/>
              </a:spcBef>
              <a:buClr>
                <a:schemeClr val="accent6">
                  <a:lumMod val="75000"/>
                </a:schemeClr>
              </a:buClr>
            </a:pPr>
            <a:endParaRPr lang="en-US" sz="1100" dirty="0" smtClean="0">
              <a:latin typeface="Century Gothic" panose="020B0502020202020204" pitchFamily="34" charset="0"/>
            </a:endParaRPr>
          </a:p>
          <a:p>
            <a:pPr algn="just">
              <a:lnSpc>
                <a:spcPct val="120000"/>
              </a:lnSpc>
              <a:spcBef>
                <a:spcPts val="600"/>
              </a:spcBef>
              <a:buClr>
                <a:schemeClr val="accent6">
                  <a:lumMod val="75000"/>
                </a:schemeClr>
              </a:buClr>
            </a:pPr>
            <a:endParaRPr lang="en-US" sz="1100" dirty="0" smtClean="0">
              <a:latin typeface="Century Gothic" panose="020B0502020202020204" pitchFamily="34" charset="0"/>
            </a:endParaRPr>
          </a:p>
          <a:p>
            <a:endParaRPr lang="en-ZA" dirty="0"/>
          </a:p>
        </p:txBody>
      </p:sp>
      <p:sp>
        <p:nvSpPr>
          <p:cNvPr id="4" name="Slide Number Placeholder 3"/>
          <p:cNvSpPr>
            <a:spLocks noGrp="1"/>
          </p:cNvSpPr>
          <p:nvPr>
            <p:ph type="sldNum" sz="quarter" idx="10"/>
          </p:nvPr>
        </p:nvSpPr>
        <p:spPr/>
        <p:txBody>
          <a:bodyPr/>
          <a:lstStyle/>
          <a:p>
            <a:fld id="{25BE3221-EF27-4A08-8BDD-07B8818EAB47}" type="slidenum">
              <a:rPr lang="en-ZA" smtClean="0"/>
              <a:pPr/>
              <a:t>16</a:t>
            </a:fld>
            <a:endParaRPr lang="en-ZA"/>
          </a:p>
        </p:txBody>
      </p:sp>
    </p:spTree>
    <p:extLst>
      <p:ext uri="{BB962C8B-B14F-4D97-AF65-F5344CB8AC3E}">
        <p14:creationId xmlns:p14="http://schemas.microsoft.com/office/powerpoint/2010/main" val="2994647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PW: COE changes to almost</a:t>
            </a:r>
            <a:r>
              <a:rPr lang="en-ZA" baseline="0" dirty="0" smtClean="0"/>
              <a:t> 50 per cent after transfers have been deducted</a:t>
            </a:r>
          </a:p>
          <a:p>
            <a:r>
              <a:rPr lang="en-ZA" baseline="0" dirty="0" smtClean="0"/>
              <a:t>CG: </a:t>
            </a:r>
            <a:r>
              <a:rPr lang="en-ZA" dirty="0" smtClean="0"/>
              <a:t>COE changes to almost</a:t>
            </a:r>
            <a:r>
              <a:rPr lang="en-ZA" baseline="0" dirty="0" smtClean="0"/>
              <a:t> 50 per cent after transfers have been deducted</a:t>
            </a:r>
            <a:endParaRPr lang="en-ZA" dirty="0"/>
          </a:p>
        </p:txBody>
      </p:sp>
      <p:sp>
        <p:nvSpPr>
          <p:cNvPr id="4" name="Slide Number Placeholder 3"/>
          <p:cNvSpPr>
            <a:spLocks noGrp="1"/>
          </p:cNvSpPr>
          <p:nvPr>
            <p:ph type="sldNum" sz="quarter" idx="10"/>
          </p:nvPr>
        </p:nvSpPr>
        <p:spPr/>
        <p:txBody>
          <a:bodyPr/>
          <a:lstStyle/>
          <a:p>
            <a:fld id="{25BE3221-EF27-4A08-8BDD-07B8818EAB47}" type="slidenum">
              <a:rPr lang="en-ZA" smtClean="0"/>
              <a:pPr/>
              <a:t>17</a:t>
            </a:fld>
            <a:endParaRPr lang="en-ZA"/>
          </a:p>
        </p:txBody>
      </p:sp>
    </p:spTree>
    <p:extLst>
      <p:ext uri="{BB962C8B-B14F-4D97-AF65-F5344CB8AC3E}">
        <p14:creationId xmlns:p14="http://schemas.microsoft.com/office/powerpoint/2010/main" val="3832471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 spend on COE changes from 10.9% to 37.9% after deducting transfers </a:t>
            </a:r>
            <a:r>
              <a:rPr lang="en-ZA" smtClean="0"/>
              <a:t>and subsidies</a:t>
            </a:r>
            <a:endParaRPr lang="en-ZA"/>
          </a:p>
        </p:txBody>
      </p:sp>
      <p:sp>
        <p:nvSpPr>
          <p:cNvPr id="4" name="Slide Number Placeholder 3"/>
          <p:cNvSpPr>
            <a:spLocks noGrp="1"/>
          </p:cNvSpPr>
          <p:nvPr>
            <p:ph type="sldNum" sz="quarter" idx="10"/>
          </p:nvPr>
        </p:nvSpPr>
        <p:spPr/>
        <p:txBody>
          <a:bodyPr/>
          <a:lstStyle/>
          <a:p>
            <a:fld id="{25BE3221-EF27-4A08-8BDD-07B8818EAB47}" type="slidenum">
              <a:rPr lang="en-ZA" smtClean="0"/>
              <a:pPr/>
              <a:t>18</a:t>
            </a:fld>
            <a:endParaRPr lang="en-ZA"/>
          </a:p>
        </p:txBody>
      </p:sp>
    </p:spTree>
    <p:extLst>
      <p:ext uri="{BB962C8B-B14F-4D97-AF65-F5344CB8AC3E}">
        <p14:creationId xmlns:p14="http://schemas.microsoft.com/office/powerpoint/2010/main" val="967830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5BE3221-EF27-4A08-8BDD-07B8818EAB47}" type="slidenum">
              <a:rPr lang="en-ZA" smtClean="0"/>
              <a:pPr/>
              <a:t>19</a:t>
            </a:fld>
            <a:endParaRPr lang="en-ZA"/>
          </a:p>
        </p:txBody>
      </p:sp>
    </p:spTree>
    <p:extLst>
      <p:ext uri="{BB962C8B-B14F-4D97-AF65-F5344CB8AC3E}">
        <p14:creationId xmlns:p14="http://schemas.microsoft.com/office/powerpoint/2010/main" val="1469945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5BE3221-EF27-4A08-8BDD-07B8818EAB47}" type="slidenum">
              <a:rPr lang="en-ZA" smtClean="0"/>
              <a:pPr/>
              <a:t>20</a:t>
            </a:fld>
            <a:endParaRPr lang="en-ZA"/>
          </a:p>
        </p:txBody>
      </p:sp>
    </p:spTree>
    <p:extLst>
      <p:ext uri="{BB962C8B-B14F-4D97-AF65-F5344CB8AC3E}">
        <p14:creationId xmlns:p14="http://schemas.microsoft.com/office/powerpoint/2010/main" val="2638437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5BE3221-EF27-4A08-8BDD-07B8818EAB47}" type="slidenum">
              <a:rPr lang="en-ZA" smtClean="0"/>
              <a:pPr/>
              <a:t>21</a:t>
            </a:fld>
            <a:endParaRPr lang="en-ZA"/>
          </a:p>
        </p:txBody>
      </p:sp>
    </p:spTree>
    <p:extLst>
      <p:ext uri="{BB962C8B-B14F-4D97-AF65-F5344CB8AC3E}">
        <p14:creationId xmlns:p14="http://schemas.microsoft.com/office/powerpoint/2010/main" val="442016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Century Gothic" panose="020B0502020202020204" pitchFamily="34" charset="0"/>
              </a:rPr>
              <a:t>Unemployment Insurance Fund</a:t>
            </a:r>
          </a:p>
          <a:p>
            <a:endParaRPr lang="en-US" sz="1000" dirty="0" smtClean="0">
              <a:latin typeface="Century Gothic" panose="020B0502020202020204" pitchFamily="34" charset="0"/>
            </a:endParaRPr>
          </a:p>
          <a:p>
            <a:r>
              <a:rPr lang="en-US" sz="1000" dirty="0" smtClean="0">
                <a:latin typeface="Century Gothic" panose="020B0502020202020204" pitchFamily="34" charset="0"/>
              </a:rPr>
              <a:t>The UIF pays benefits to those who are out of work due to retrenchment,</a:t>
            </a:r>
            <a:r>
              <a:rPr lang="en-US" sz="1000" baseline="0" dirty="0" smtClean="0">
                <a:latin typeface="Century Gothic" panose="020B0502020202020204" pitchFamily="34" charset="0"/>
              </a:rPr>
              <a:t> </a:t>
            </a:r>
            <a:r>
              <a:rPr lang="en-US" sz="1000" dirty="0" smtClean="0">
                <a:latin typeface="Century Gothic" panose="020B0502020202020204" pitchFamily="34" charset="0"/>
              </a:rPr>
              <a:t>illness or maternity leave. Benefit payments are expected to grow from</a:t>
            </a:r>
            <a:r>
              <a:rPr lang="en-US" sz="1000" baseline="0" dirty="0" smtClean="0">
                <a:latin typeface="Century Gothic" panose="020B0502020202020204" pitchFamily="34" charset="0"/>
              </a:rPr>
              <a:t> </a:t>
            </a:r>
            <a:r>
              <a:rPr lang="en-US" sz="1000" dirty="0" smtClean="0">
                <a:latin typeface="Century Gothic" panose="020B0502020202020204" pitchFamily="34" charset="0"/>
              </a:rPr>
              <a:t>R11 billion in 2018/19 to </a:t>
            </a:r>
            <a:br>
              <a:rPr lang="en-US" sz="1000" dirty="0" smtClean="0">
                <a:latin typeface="Century Gothic" panose="020B0502020202020204" pitchFamily="34" charset="0"/>
              </a:rPr>
            </a:br>
            <a:r>
              <a:rPr lang="en-US" sz="1000" dirty="0" smtClean="0">
                <a:latin typeface="Century Gothic" panose="020B0502020202020204" pitchFamily="34" charset="0"/>
              </a:rPr>
              <a:t>R22</a:t>
            </a:r>
            <a:r>
              <a:rPr lang="en-US" sz="1000" baseline="0" dirty="0" smtClean="0">
                <a:latin typeface="Century Gothic" panose="020B0502020202020204" pitchFamily="34" charset="0"/>
              </a:rPr>
              <a:t> </a:t>
            </a:r>
            <a:r>
              <a:rPr lang="en-US" sz="1000" dirty="0" smtClean="0">
                <a:latin typeface="Century Gothic" panose="020B0502020202020204" pitchFamily="34" charset="0"/>
              </a:rPr>
              <a:t>billion in 2022/23. Over this period, the fund</a:t>
            </a:r>
            <a:r>
              <a:rPr lang="en-US" sz="1000" baseline="0" dirty="0" smtClean="0">
                <a:latin typeface="Century Gothic" panose="020B0502020202020204" pitchFamily="34" charset="0"/>
              </a:rPr>
              <a:t> </a:t>
            </a:r>
            <a:r>
              <a:rPr lang="en-US" sz="1000" dirty="0" smtClean="0">
                <a:latin typeface="Century Gothic" panose="020B0502020202020204" pitchFamily="34" charset="0"/>
              </a:rPr>
              <a:t>will run an average surplus of R3.6 billion on an accrual basis and a cash</a:t>
            </a:r>
            <a:r>
              <a:rPr lang="en-US" sz="1000" baseline="0" dirty="0" smtClean="0">
                <a:latin typeface="Century Gothic" panose="020B0502020202020204" pitchFamily="34" charset="0"/>
              </a:rPr>
              <a:t> </a:t>
            </a:r>
            <a:r>
              <a:rPr lang="en-US" sz="1000" dirty="0" smtClean="0">
                <a:latin typeface="Century Gothic" panose="020B0502020202020204" pitchFamily="34" charset="0"/>
              </a:rPr>
              <a:t>deficit. The latter is the result of retrospective payments to claimants who</a:t>
            </a:r>
            <a:r>
              <a:rPr lang="en-US" sz="1000" baseline="0" dirty="0" smtClean="0">
                <a:latin typeface="Century Gothic" panose="020B0502020202020204" pitchFamily="34" charset="0"/>
              </a:rPr>
              <a:t> </a:t>
            </a:r>
            <a:r>
              <a:rPr lang="en-US" sz="1000" dirty="0" smtClean="0">
                <a:latin typeface="Century Gothic" panose="020B0502020202020204" pitchFamily="34" charset="0"/>
              </a:rPr>
              <a:t>were assessed and paid at a rate based on the old legislation, when they</a:t>
            </a:r>
            <a:r>
              <a:rPr lang="en-US" sz="1000" baseline="0" dirty="0" smtClean="0">
                <a:latin typeface="Century Gothic" panose="020B0502020202020204" pitchFamily="34" charset="0"/>
              </a:rPr>
              <a:t> </a:t>
            </a:r>
            <a:r>
              <a:rPr lang="en-US" sz="1000" dirty="0" smtClean="0">
                <a:latin typeface="Century Gothic" panose="020B0502020202020204" pitchFamily="34" charset="0"/>
              </a:rPr>
              <a:t>were meant to be paid based on higher rates in the amended act. The</a:t>
            </a:r>
            <a:r>
              <a:rPr lang="en-US" sz="1000" baseline="0" dirty="0" smtClean="0">
                <a:latin typeface="Century Gothic" panose="020B0502020202020204" pitchFamily="34" charset="0"/>
              </a:rPr>
              <a:t> </a:t>
            </a:r>
            <a:r>
              <a:rPr lang="en-US" sz="1000" dirty="0" smtClean="0">
                <a:latin typeface="Century Gothic" panose="020B0502020202020204" pitchFamily="34" charset="0"/>
              </a:rPr>
              <a:t>additional benefits are expected to cost R12.7 billion. The fund plans to</a:t>
            </a:r>
            <a:r>
              <a:rPr lang="en-US" sz="1000" baseline="0" dirty="0" smtClean="0">
                <a:latin typeface="Century Gothic" panose="020B0502020202020204" pitchFamily="34" charset="0"/>
              </a:rPr>
              <a:t> </a:t>
            </a:r>
            <a:r>
              <a:rPr lang="en-US" sz="1000" dirty="0" err="1" smtClean="0">
                <a:latin typeface="Century Gothic" panose="020B0502020202020204" pitchFamily="34" charset="0"/>
              </a:rPr>
              <a:t>finalise</a:t>
            </a:r>
            <a:r>
              <a:rPr lang="en-US" sz="1000" dirty="0" smtClean="0">
                <a:latin typeface="Century Gothic" panose="020B0502020202020204" pitchFamily="34" charset="0"/>
              </a:rPr>
              <a:t> these claims by 2020/21. The UIF’s net asset value is set to increase</a:t>
            </a:r>
            <a:r>
              <a:rPr lang="en-US" sz="1000" baseline="0" dirty="0" smtClean="0">
                <a:latin typeface="Century Gothic" panose="020B0502020202020204" pitchFamily="34" charset="0"/>
              </a:rPr>
              <a:t> </a:t>
            </a:r>
            <a:r>
              <a:rPr lang="en-US" sz="1000" dirty="0" smtClean="0">
                <a:latin typeface="Century Gothic" panose="020B0502020202020204" pitchFamily="34" charset="0"/>
              </a:rPr>
              <a:t>from R144.3 billion in 2018/19 to R175 billion in 2022/23. </a:t>
            </a:r>
            <a:endParaRPr lang="en-ZA" sz="10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25BE3221-EF27-4A08-8BDD-07B8818EAB47}" type="slidenum">
              <a:rPr lang="en-ZA" smtClean="0"/>
              <a:pPr/>
              <a:t>26</a:t>
            </a:fld>
            <a:endParaRPr lang="en-ZA"/>
          </a:p>
        </p:txBody>
      </p:sp>
    </p:spTree>
    <p:extLst>
      <p:ext uri="{BB962C8B-B14F-4D97-AF65-F5344CB8AC3E}">
        <p14:creationId xmlns:p14="http://schemas.microsoft.com/office/powerpoint/2010/main" val="3341742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5BE3221-EF27-4A08-8BDD-07B8818EAB47}" type="slidenum">
              <a:rPr lang="en-ZA" smtClean="0"/>
              <a:pPr/>
              <a:t>27</a:t>
            </a:fld>
            <a:endParaRPr lang="en-ZA"/>
          </a:p>
        </p:txBody>
      </p:sp>
    </p:spTree>
    <p:extLst>
      <p:ext uri="{BB962C8B-B14F-4D97-AF65-F5344CB8AC3E}">
        <p14:creationId xmlns:p14="http://schemas.microsoft.com/office/powerpoint/2010/main" val="1990249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To put the 2020/21 financial year perspective</a:t>
            </a:r>
            <a:endParaRPr lang="en-ZA" dirty="0"/>
          </a:p>
        </p:txBody>
      </p:sp>
      <p:sp>
        <p:nvSpPr>
          <p:cNvPr id="4" name="Slide Number Placeholder 3"/>
          <p:cNvSpPr>
            <a:spLocks noGrp="1"/>
          </p:cNvSpPr>
          <p:nvPr>
            <p:ph type="sldNum" sz="quarter" idx="10"/>
          </p:nvPr>
        </p:nvSpPr>
        <p:spPr/>
        <p:txBody>
          <a:bodyPr/>
          <a:lstStyle/>
          <a:p>
            <a:fld id="{25BE3221-EF27-4A08-8BDD-07B8818EAB47}" type="slidenum">
              <a:rPr lang="en-ZA" smtClean="0"/>
              <a:pPr/>
              <a:t>29</a:t>
            </a:fld>
            <a:endParaRPr lang="en-ZA"/>
          </a:p>
        </p:txBody>
      </p:sp>
    </p:spTree>
    <p:extLst>
      <p:ext uri="{BB962C8B-B14F-4D97-AF65-F5344CB8AC3E}">
        <p14:creationId xmlns:p14="http://schemas.microsoft.com/office/powerpoint/2010/main" val="665818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smtClean="0"/>
              <a:t>Home Affairs</a:t>
            </a:r>
            <a:r>
              <a:rPr lang="en-ZA" dirty="0" smtClean="0"/>
              <a:t>: capital budget of R13 011 thousand budget, spent R75 903 thousand in Administration Budget: 0.14 % of total budget of R9 029 million</a:t>
            </a:r>
          </a:p>
          <a:p>
            <a:r>
              <a:rPr lang="en-ZA" dirty="0" smtClean="0"/>
              <a:t>Transfer: 26%/R2 389 million of total budget of R9 029 million, spent R460 million in April 2020 mainly for electoral</a:t>
            </a:r>
            <a:r>
              <a:rPr lang="en-ZA" baseline="0" dirty="0" smtClean="0"/>
              <a:t> commission: operations</a:t>
            </a:r>
            <a:endParaRPr lang="en-ZA" dirty="0" smtClean="0"/>
          </a:p>
          <a:p>
            <a:r>
              <a:rPr lang="en-ZA" b="1" dirty="0" smtClean="0"/>
              <a:t>Public Works</a:t>
            </a:r>
            <a:r>
              <a:rPr lang="en-ZA" dirty="0" smtClean="0"/>
              <a:t>: Transfer to Property management trading entity,</a:t>
            </a:r>
            <a:r>
              <a:rPr lang="en-ZA" baseline="0" dirty="0" smtClean="0"/>
              <a:t> EPWP and various institutions for work opportunities</a:t>
            </a:r>
          </a:p>
          <a:p>
            <a:r>
              <a:rPr lang="en-ZA" b="1" baseline="0" dirty="0" smtClean="0"/>
              <a:t>Traditional Affairs</a:t>
            </a:r>
            <a:r>
              <a:rPr lang="en-ZA" baseline="0" dirty="0" smtClean="0"/>
              <a:t>: transfer to Commission for the promotion and protection of the rights of cultural, religious and linguistic communities: operation</a:t>
            </a:r>
          </a:p>
          <a:p>
            <a:r>
              <a:rPr lang="en-ZA" b="1" baseline="0" dirty="0" smtClean="0"/>
              <a:t>Independent police investigation directorate</a:t>
            </a:r>
            <a:r>
              <a:rPr lang="en-ZA" baseline="0" dirty="0" smtClean="0"/>
              <a:t>: capital in administration and investigation and information management: 1.5% of total budget, R5.5 million of R356 million total budget R2.856 million spent in April 2020</a:t>
            </a:r>
          </a:p>
          <a:p>
            <a:r>
              <a:rPr lang="en-ZA" b="1" baseline="0" dirty="0" smtClean="0"/>
              <a:t>Employment and Labour</a:t>
            </a:r>
            <a:r>
              <a:rPr lang="en-ZA" baseline="0" dirty="0" smtClean="0"/>
              <a:t>: transfers38% of total budget. Transfers to departmental agencies, mainly CCMA</a:t>
            </a:r>
          </a:p>
          <a:p>
            <a:r>
              <a:rPr lang="en-ZA" b="1" baseline="0" dirty="0" smtClean="0"/>
              <a:t>Tourism</a:t>
            </a:r>
            <a:r>
              <a:rPr lang="en-ZA" baseline="0" dirty="0" smtClean="0"/>
              <a:t>: capital: 0.15 % of total spent in Administration: Budget R3.8 million of RR2 481 million budget and spent R1.072 million in April</a:t>
            </a:r>
          </a:p>
          <a:p>
            <a:endParaRPr lang="en-ZA" dirty="0"/>
          </a:p>
        </p:txBody>
      </p:sp>
      <p:sp>
        <p:nvSpPr>
          <p:cNvPr id="4" name="Slide Number Placeholder 3"/>
          <p:cNvSpPr>
            <a:spLocks noGrp="1"/>
          </p:cNvSpPr>
          <p:nvPr>
            <p:ph type="sldNum" sz="quarter" idx="10"/>
          </p:nvPr>
        </p:nvSpPr>
        <p:spPr/>
        <p:txBody>
          <a:bodyPr/>
          <a:lstStyle/>
          <a:p>
            <a:fld id="{25BE3221-EF27-4A08-8BDD-07B8818EAB47}" type="slidenum">
              <a:rPr lang="en-ZA" smtClean="0"/>
              <a:pPr/>
              <a:t>30</a:t>
            </a:fld>
            <a:endParaRPr lang="en-ZA"/>
          </a:p>
        </p:txBody>
      </p:sp>
    </p:spTree>
    <p:extLst>
      <p:ext uri="{BB962C8B-B14F-4D97-AF65-F5344CB8AC3E}">
        <p14:creationId xmlns:p14="http://schemas.microsoft.com/office/powerpoint/2010/main" val="3335418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5BE3221-EF27-4A08-8BDD-07B8818EAB47}" type="slidenum">
              <a:rPr lang="en-ZA" smtClean="0"/>
              <a:pPr/>
              <a:t>2</a:t>
            </a:fld>
            <a:endParaRPr lang="en-ZA"/>
          </a:p>
        </p:txBody>
      </p:sp>
    </p:spTree>
    <p:extLst>
      <p:ext uri="{BB962C8B-B14F-4D97-AF65-F5344CB8AC3E}">
        <p14:creationId xmlns:p14="http://schemas.microsoft.com/office/powerpoint/2010/main" val="1330430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5BE3221-EF27-4A08-8BDD-07B8818EAB47}" type="slidenum">
              <a:rPr lang="en-ZA" smtClean="0"/>
              <a:pPr/>
              <a:t>31</a:t>
            </a:fld>
            <a:endParaRPr lang="en-ZA"/>
          </a:p>
        </p:txBody>
      </p:sp>
    </p:spTree>
    <p:extLst>
      <p:ext uri="{BB962C8B-B14F-4D97-AF65-F5344CB8AC3E}">
        <p14:creationId xmlns:p14="http://schemas.microsoft.com/office/powerpoint/2010/main" val="3309223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a:p>
            <a:pPr marL="0" indent="0">
              <a:lnSpc>
                <a:spcPct val="120000"/>
              </a:lnSpc>
              <a:spcBef>
                <a:spcPts val="0"/>
              </a:spcBef>
              <a:buClr>
                <a:schemeClr val="accent6">
                  <a:lumMod val="75000"/>
                </a:schemeClr>
              </a:buClr>
              <a:buNone/>
              <a:defRPr/>
            </a:pPr>
            <a:r>
              <a:rPr lang="en-US" dirty="0" smtClean="0">
                <a:latin typeface="Century Gothic" panose="020B0502020202020204" pitchFamily="34" charset="0"/>
              </a:rPr>
              <a:t>When comparing the 2019 adjustments with the provisions in the 2020 budget the following are provisions to be appropriated/</a:t>
            </a:r>
            <a:r>
              <a:rPr lang="en-US" dirty="0" err="1" smtClean="0">
                <a:latin typeface="Century Gothic" panose="020B0502020202020204" pitchFamily="34" charset="0"/>
              </a:rPr>
              <a:t>reprioritised</a:t>
            </a:r>
            <a:r>
              <a:rPr lang="en-US" dirty="0" smtClean="0">
                <a:latin typeface="Century Gothic" panose="020B0502020202020204" pitchFamily="34" charset="0"/>
              </a:rPr>
              <a:t> in the 2020 adjustments budget:</a:t>
            </a:r>
            <a:endParaRPr lang="en-US" sz="1200" dirty="0" smtClean="0">
              <a:latin typeface="Century Gothic" panose="020B0502020202020204" pitchFamily="34" charset="0"/>
            </a:endParaRPr>
          </a:p>
          <a:p>
            <a:pPr>
              <a:lnSpc>
                <a:spcPct val="120000"/>
              </a:lnSpc>
              <a:spcBef>
                <a:spcPts val="600"/>
              </a:spcBef>
              <a:buClr>
                <a:schemeClr val="accent6">
                  <a:lumMod val="75000"/>
                </a:schemeClr>
              </a:buClr>
              <a:defRPr/>
            </a:pPr>
            <a:r>
              <a:rPr lang="en-US" sz="1200" dirty="0" smtClean="0">
                <a:latin typeface="Century Gothic" panose="020B0502020202020204" pitchFamily="34" charset="0"/>
              </a:rPr>
              <a:t>Provisional allocation for Eskom restructuring R</a:t>
            </a:r>
            <a:r>
              <a:rPr lang="en-ZA" sz="1200" dirty="0" smtClean="0">
                <a:latin typeface="Century Gothic" panose="020B0502020202020204" pitchFamily="34" charset="0"/>
              </a:rPr>
              <a:t>23 000 million </a:t>
            </a:r>
          </a:p>
          <a:p>
            <a:pPr>
              <a:lnSpc>
                <a:spcPct val="120000"/>
              </a:lnSpc>
              <a:spcBef>
                <a:spcPts val="0"/>
              </a:spcBef>
              <a:buClr>
                <a:schemeClr val="accent6">
                  <a:lumMod val="75000"/>
                </a:schemeClr>
              </a:buClr>
            </a:pPr>
            <a:r>
              <a:rPr lang="en-US" sz="1200" dirty="0" smtClean="0">
                <a:latin typeface="Century Gothic" panose="020B0502020202020204" pitchFamily="34" charset="0"/>
              </a:rPr>
              <a:t>Provision for South African Airways: R6 502 million   </a:t>
            </a:r>
          </a:p>
          <a:p>
            <a:pPr>
              <a:lnSpc>
                <a:spcPct val="120000"/>
              </a:lnSpc>
              <a:spcBef>
                <a:spcPts val="0"/>
              </a:spcBef>
              <a:buClr>
                <a:schemeClr val="accent6">
                  <a:lumMod val="75000"/>
                </a:schemeClr>
              </a:buClr>
            </a:pPr>
            <a:r>
              <a:rPr lang="en-US" sz="1200" dirty="0" smtClean="0">
                <a:latin typeface="Century Gothic" panose="020B0502020202020204" pitchFamily="34" charset="0"/>
              </a:rPr>
              <a:t>Provision for disaster recovery efforts: R500 million</a:t>
            </a:r>
          </a:p>
          <a:p>
            <a:pPr>
              <a:lnSpc>
                <a:spcPct val="120000"/>
              </a:lnSpc>
              <a:spcBef>
                <a:spcPts val="0"/>
              </a:spcBef>
              <a:buClr>
                <a:schemeClr val="accent6">
                  <a:lumMod val="75000"/>
                </a:schemeClr>
              </a:buClr>
            </a:pPr>
            <a:r>
              <a:rPr lang="en-ZA" sz="1200" dirty="0" smtClean="0">
                <a:latin typeface="Century Gothic" panose="020B0502020202020204" pitchFamily="34" charset="0"/>
              </a:rPr>
              <a:t>Other: R19 million (</a:t>
            </a:r>
            <a:r>
              <a:rPr lang="en-ZA" sz="1200" dirty="0" err="1" smtClean="0">
                <a:latin typeface="Century Gothic" panose="020B0502020202020204" pitchFamily="34" charset="0"/>
              </a:rPr>
              <a:t>a.o.</a:t>
            </a:r>
            <a:r>
              <a:rPr lang="en-ZA" sz="1200" dirty="0" smtClean="0">
                <a:latin typeface="Century Gothic" panose="020B0502020202020204" pitchFamily="34" charset="0"/>
              </a:rPr>
              <a:t> demarcation board)</a:t>
            </a:r>
          </a:p>
          <a:p>
            <a:pPr>
              <a:lnSpc>
                <a:spcPct val="120000"/>
              </a:lnSpc>
              <a:spcBef>
                <a:spcPts val="0"/>
              </a:spcBef>
              <a:buClr>
                <a:schemeClr val="accent6">
                  <a:lumMod val="75000"/>
                </a:schemeClr>
              </a:buClr>
            </a:pPr>
            <a:r>
              <a:rPr lang="en-ZA" sz="1200" dirty="0" smtClean="0">
                <a:latin typeface="Century Gothic" panose="020B0502020202020204" pitchFamily="34" charset="0"/>
              </a:rPr>
              <a:t>Provisional allocations not assigned to votes: R-7.8 billion</a:t>
            </a:r>
          </a:p>
          <a:p>
            <a:pPr>
              <a:lnSpc>
                <a:spcPct val="120000"/>
              </a:lnSpc>
              <a:spcBef>
                <a:spcPts val="0"/>
              </a:spcBef>
              <a:buClr>
                <a:schemeClr val="accent6">
                  <a:lumMod val="75000"/>
                </a:schemeClr>
              </a:buClr>
            </a:pPr>
            <a:r>
              <a:rPr lang="en-US" sz="1200" dirty="0" smtClean="0">
                <a:latin typeface="Century Gothic" panose="020B0502020202020204" pitchFamily="34" charset="0"/>
              </a:rPr>
              <a:t>Compensation of employees adjustment R</a:t>
            </a:r>
            <a:r>
              <a:rPr lang="en-ZA" sz="1200" dirty="0" smtClean="0">
                <a:latin typeface="Century Gothic" panose="020B0502020202020204" pitchFamily="34" charset="0"/>
              </a:rPr>
              <a:t>-37 806.7 million</a:t>
            </a:r>
            <a:endParaRPr lang="en-US" sz="1200" dirty="0" smtClean="0">
              <a:latin typeface="Century Gothic" panose="020B0502020202020204" pitchFamily="34" charset="0"/>
            </a:endParaRPr>
          </a:p>
          <a:p>
            <a:pPr>
              <a:lnSpc>
                <a:spcPct val="120000"/>
              </a:lnSpc>
              <a:spcBef>
                <a:spcPts val="0"/>
              </a:spcBef>
              <a:buClr>
                <a:schemeClr val="accent6">
                  <a:lumMod val="75000"/>
                </a:schemeClr>
              </a:buClr>
            </a:pPr>
            <a:r>
              <a:rPr lang="en-ZA" sz="1200" dirty="0" smtClean="0">
                <a:latin typeface="Century Gothic" panose="020B0502020202020204" pitchFamily="34" charset="0"/>
              </a:rPr>
              <a:t>Infrastructure fund not assigned:  nothing in 2020/21</a:t>
            </a:r>
          </a:p>
          <a:p>
            <a:pPr>
              <a:lnSpc>
                <a:spcPct val="120000"/>
              </a:lnSpc>
              <a:spcBef>
                <a:spcPts val="0"/>
              </a:spcBef>
              <a:buClr>
                <a:schemeClr val="accent6">
                  <a:lumMod val="75000"/>
                </a:schemeClr>
              </a:buClr>
              <a:defRPr/>
            </a:pPr>
            <a:r>
              <a:rPr lang="en-ZA" sz="1200" dirty="0" smtClean="0">
                <a:latin typeface="Century Gothic" panose="020B0502020202020204" pitchFamily="34" charset="0"/>
              </a:rPr>
              <a:t>Contingency: R5 billion</a:t>
            </a:r>
          </a:p>
          <a:p>
            <a:endParaRPr lang="en-ZA" dirty="0"/>
          </a:p>
        </p:txBody>
      </p:sp>
      <p:sp>
        <p:nvSpPr>
          <p:cNvPr id="4" name="Slide Number Placeholder 3"/>
          <p:cNvSpPr>
            <a:spLocks noGrp="1"/>
          </p:cNvSpPr>
          <p:nvPr>
            <p:ph type="sldNum" sz="quarter" idx="10"/>
          </p:nvPr>
        </p:nvSpPr>
        <p:spPr/>
        <p:txBody>
          <a:bodyPr/>
          <a:lstStyle/>
          <a:p>
            <a:fld id="{25BE3221-EF27-4A08-8BDD-07B8818EAB47}" type="slidenum">
              <a:rPr lang="en-ZA" smtClean="0"/>
              <a:pPr/>
              <a:t>32</a:t>
            </a:fld>
            <a:endParaRPr lang="en-ZA"/>
          </a:p>
        </p:txBody>
      </p:sp>
    </p:spTree>
    <p:extLst>
      <p:ext uri="{BB962C8B-B14F-4D97-AF65-F5344CB8AC3E}">
        <p14:creationId xmlns:p14="http://schemas.microsoft.com/office/powerpoint/2010/main" val="1615150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5BE3221-EF27-4A08-8BDD-07B8818EAB47}" type="slidenum">
              <a:rPr lang="en-ZA" smtClean="0"/>
              <a:pPr/>
              <a:t>34</a:t>
            </a:fld>
            <a:endParaRPr lang="en-ZA" dirty="0"/>
          </a:p>
        </p:txBody>
      </p:sp>
    </p:spTree>
    <p:extLst>
      <p:ext uri="{BB962C8B-B14F-4D97-AF65-F5344CB8AC3E}">
        <p14:creationId xmlns:p14="http://schemas.microsoft.com/office/powerpoint/2010/main" val="757139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RESPECT</a:t>
            </a:r>
            <a:r>
              <a:rPr lang="en-US" baseline="0" dirty="0" smtClean="0"/>
              <a:t> TO INTERNATIONAL TRADE: </a:t>
            </a:r>
            <a:r>
              <a:rPr lang="en-US" dirty="0" smtClean="0"/>
              <a:t>Even after considering implementation of the effective $1.4 trillion stimulus by advanced economies and China, slow growth in these countries will take place throughout 2020. This will mean significantly lower demand for exports from developing economies, and developing countries lowering their own demand for imports. Other items on the current account, such as remittances, royalty payments and profit outflows are likely to add to the financing difficulties facing many developing countries over the course of the coming year. </a:t>
            </a:r>
          </a:p>
          <a:p>
            <a:endParaRPr lang="en-US" dirty="0" smtClean="0"/>
          </a:p>
          <a:p>
            <a:r>
              <a:rPr lang="en-US" dirty="0" smtClean="0"/>
              <a:t>WITH REGARDS TO THE FINANCE CHANNEL: The flight to safety has caused record capital outflows from emerging economies, triggering large currency depreciations against lead currencies and widening spreads. In countries with a high exposure to foreign debt, be it private or public, these trends put pressure on their debt sustainability, by reducing future access to refinancing, all the while driving up their value in foreign currency. </a:t>
            </a:r>
          </a:p>
          <a:p>
            <a:endParaRPr lang="en-US" dirty="0" smtClean="0"/>
          </a:p>
          <a:p>
            <a:r>
              <a:rPr lang="en-US" dirty="0" smtClean="0"/>
              <a:t>IMPACT OF COVID-19 ON THE WORLD</a:t>
            </a:r>
            <a:r>
              <a:rPr lang="en-US" baseline="0" dirty="0" smtClean="0"/>
              <a:t> OF WORK: Following travel bans, border closures and quarantine measures, many workers cannot move to their places of work or carry out their jobs in the way that they used to. Given the current environment of uncertainty and fear, enterprises are likely to delay investments, purchases of goods and the hiring of workers.</a:t>
            </a:r>
          </a:p>
          <a:p>
            <a:r>
              <a:rPr lang="en-US" baseline="0" dirty="0" smtClean="0"/>
              <a:t>Unprotected workers, including the self-employed, casual and gig workers, are likely to be disproportionately hit by the virus since they do not have access to paid or sick leave, and are less protected by social protection contracts and other forms of income protection.</a:t>
            </a:r>
          </a:p>
          <a:p>
            <a:endParaRPr lang="en-ZA" dirty="0"/>
          </a:p>
        </p:txBody>
      </p:sp>
      <p:sp>
        <p:nvSpPr>
          <p:cNvPr id="4" name="Slide Number Placeholder 3"/>
          <p:cNvSpPr>
            <a:spLocks noGrp="1"/>
          </p:cNvSpPr>
          <p:nvPr>
            <p:ph type="sldNum" sz="quarter" idx="10"/>
          </p:nvPr>
        </p:nvSpPr>
        <p:spPr/>
        <p:txBody>
          <a:bodyPr/>
          <a:lstStyle/>
          <a:p>
            <a:fld id="{D03174AC-5741-4E9B-BC31-5235673D1B2C}" type="slidenum">
              <a:rPr lang="en-ZA" smtClean="0"/>
              <a:t>35</a:t>
            </a:fld>
            <a:endParaRPr lang="en-ZA"/>
          </a:p>
        </p:txBody>
      </p:sp>
    </p:spTree>
    <p:extLst>
      <p:ext uri="{BB962C8B-B14F-4D97-AF65-F5344CB8AC3E}">
        <p14:creationId xmlns:p14="http://schemas.microsoft.com/office/powerpoint/2010/main" val="846960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lnSpc>
                <a:spcPct val="120000"/>
              </a:lnSpc>
              <a:spcBef>
                <a:spcPts val="600"/>
              </a:spcBef>
              <a:buClr>
                <a:schemeClr val="accent6">
                  <a:lumMod val="75000"/>
                </a:schemeClr>
              </a:buClr>
            </a:pPr>
            <a:r>
              <a:rPr lang="en-US" sz="1100" dirty="0">
                <a:latin typeface="Century Gothic" panose="020B0502020202020204" pitchFamily="34" charset="0"/>
              </a:rPr>
              <a:t>The PBO was established to support the Finance and Appropriations Committees in both Houses of Parliament with the implementation of the Money Bills and Related Matters Act</a:t>
            </a:r>
            <a:endParaRPr lang="en-ZA" sz="1100" dirty="0">
              <a:latin typeface="Century Gothic" panose="020B0502020202020204" pitchFamily="34" charset="0"/>
            </a:endParaRPr>
          </a:p>
          <a:p>
            <a:pPr algn="just">
              <a:lnSpc>
                <a:spcPct val="120000"/>
              </a:lnSpc>
              <a:spcBef>
                <a:spcPts val="600"/>
              </a:spcBef>
              <a:buClr>
                <a:schemeClr val="accent6">
                  <a:lumMod val="75000"/>
                </a:schemeClr>
              </a:buClr>
            </a:pPr>
            <a:r>
              <a:rPr lang="en-ZA" sz="1100" dirty="0">
                <a:latin typeface="Century Gothic" panose="020B0502020202020204" pitchFamily="34" charset="0"/>
              </a:rPr>
              <a:t>Our pre-budget presentation is one of our standard outputs to facilitate a discussion in preparing for the legislative stage of the budget cycle, which started off with:</a:t>
            </a:r>
          </a:p>
          <a:p>
            <a:pPr marL="355600" lvl="1" algn="just">
              <a:lnSpc>
                <a:spcPct val="120000"/>
              </a:lnSpc>
              <a:spcBef>
                <a:spcPts val="0"/>
              </a:spcBef>
              <a:buClr>
                <a:schemeClr val="accent6">
                  <a:lumMod val="75000"/>
                </a:schemeClr>
              </a:buClr>
            </a:pPr>
            <a:r>
              <a:rPr lang="en-US" sz="1100" dirty="0">
                <a:latin typeface="Century Gothic" panose="020B0502020202020204" pitchFamily="34" charset="0"/>
              </a:rPr>
              <a:t>Planning for the 2020 </a:t>
            </a:r>
            <a:r>
              <a:rPr lang="en-ZA" sz="1100" dirty="0">
                <a:latin typeface="Century Gothic" panose="020B0502020202020204" pitchFamily="34" charset="0"/>
              </a:rPr>
              <a:t>medium term expenditure framework (</a:t>
            </a:r>
            <a:r>
              <a:rPr lang="en-US" sz="1100" dirty="0">
                <a:latin typeface="Century Gothic" panose="020B0502020202020204" pitchFamily="34" charset="0"/>
              </a:rPr>
              <a:t>MTEF), which also marks the beginning of a new 5-year planning and budgeting cycle</a:t>
            </a:r>
          </a:p>
          <a:p>
            <a:pPr marL="355600" lvl="1" algn="just">
              <a:lnSpc>
                <a:spcPct val="120000"/>
              </a:lnSpc>
              <a:spcBef>
                <a:spcPts val="0"/>
              </a:spcBef>
              <a:buClr>
                <a:schemeClr val="accent6">
                  <a:lumMod val="75000"/>
                </a:schemeClr>
              </a:buClr>
            </a:pPr>
            <a:r>
              <a:rPr lang="en-US" sz="1100" dirty="0">
                <a:latin typeface="Century Gothic" panose="020B0502020202020204" pitchFamily="34" charset="0"/>
              </a:rPr>
              <a:t>A critical factor in the planning cycle is the alignment of  resources with policy intent </a:t>
            </a:r>
          </a:p>
          <a:p>
            <a:pPr marL="698500" lvl="2" algn="just">
              <a:lnSpc>
                <a:spcPct val="120000"/>
              </a:lnSpc>
              <a:spcBef>
                <a:spcPts val="0"/>
              </a:spcBef>
              <a:buClr>
                <a:schemeClr val="accent6">
                  <a:lumMod val="75000"/>
                </a:schemeClr>
              </a:buClr>
            </a:pPr>
            <a:r>
              <a:rPr lang="en-US" sz="1100" dirty="0">
                <a:latin typeface="Century Gothic" panose="020B0502020202020204" pitchFamily="34" charset="0"/>
              </a:rPr>
              <a:t>It is also regarded as critical to enable the implementation of the NDP through departmental strategic and annual performance plans</a:t>
            </a:r>
          </a:p>
          <a:p>
            <a:pPr marL="355600" lvl="1" algn="just">
              <a:lnSpc>
                <a:spcPct val="120000"/>
              </a:lnSpc>
              <a:spcBef>
                <a:spcPts val="0"/>
              </a:spcBef>
              <a:buClr>
                <a:schemeClr val="accent6">
                  <a:lumMod val="75000"/>
                </a:schemeClr>
              </a:buClr>
            </a:pPr>
            <a:r>
              <a:rPr lang="en-ZA" sz="1100" dirty="0">
                <a:latin typeface="Century Gothic" panose="020B0502020202020204" pitchFamily="34" charset="0"/>
              </a:rPr>
              <a:t>The Medium Term Budget Policy Statement (approved in 2019) provided the funding priorities for the formulation of the 2020 budget</a:t>
            </a:r>
            <a:endParaRPr lang="en-US" sz="1100" dirty="0">
              <a:latin typeface="Century Gothic" panose="020B0502020202020204" pitchFamily="34" charset="0"/>
            </a:endParaRPr>
          </a:p>
          <a:p>
            <a:pPr algn="just">
              <a:lnSpc>
                <a:spcPct val="120000"/>
              </a:lnSpc>
              <a:spcBef>
                <a:spcPts val="600"/>
              </a:spcBef>
              <a:buClr>
                <a:schemeClr val="accent6">
                  <a:lumMod val="75000"/>
                </a:schemeClr>
              </a:buClr>
            </a:pPr>
            <a:r>
              <a:rPr lang="en-US" sz="1100" dirty="0">
                <a:latin typeface="Century Gothic" panose="020B0502020202020204" pitchFamily="34" charset="0"/>
              </a:rPr>
              <a:t>On  Budget day the Minister of Finance will introduce the National Budget, the Division of Revenue Bill, Appropriation Bill and some revenue proposals which require:</a:t>
            </a:r>
          </a:p>
          <a:p>
            <a:pPr marL="355600" lvl="1" algn="just">
              <a:lnSpc>
                <a:spcPct val="120000"/>
              </a:lnSpc>
              <a:spcBef>
                <a:spcPts val="0"/>
              </a:spcBef>
              <a:buClr>
                <a:schemeClr val="accent6">
                  <a:lumMod val="75000"/>
                </a:schemeClr>
              </a:buClr>
            </a:pPr>
            <a:r>
              <a:rPr lang="en-US" sz="1100" dirty="0">
                <a:latin typeface="Century Gothic" panose="020B0502020202020204" pitchFamily="34" charset="0"/>
              </a:rPr>
              <a:t>Approval or recommendations for amendment</a:t>
            </a:r>
            <a:endParaRPr lang="en-ZA" sz="1100" dirty="0">
              <a:latin typeface="Century Gothic" panose="020B0502020202020204" pitchFamily="34" charset="0"/>
            </a:endParaRPr>
          </a:p>
          <a:p>
            <a:pPr marL="355600" lvl="1" algn="just">
              <a:lnSpc>
                <a:spcPct val="120000"/>
              </a:lnSpc>
              <a:spcBef>
                <a:spcPts val="0"/>
              </a:spcBef>
              <a:buClr>
                <a:schemeClr val="accent6">
                  <a:lumMod val="75000"/>
                </a:schemeClr>
              </a:buClr>
            </a:pPr>
            <a:r>
              <a:rPr lang="en-US" sz="1100" dirty="0">
                <a:latin typeface="Century Gothic" panose="020B0502020202020204" pitchFamily="34" charset="0"/>
              </a:rPr>
              <a:t>Members are then required to monitor and evaluate processes during the implementation stage</a:t>
            </a:r>
            <a:endParaRPr lang="en-ZA" sz="1100" dirty="0">
              <a:latin typeface="Century Gothic" panose="020B0502020202020204" pitchFamily="34" charset="0"/>
            </a:endParaRPr>
          </a:p>
          <a:p>
            <a:endParaRPr lang="en-ZA" dirty="0"/>
          </a:p>
        </p:txBody>
      </p:sp>
      <p:sp>
        <p:nvSpPr>
          <p:cNvPr id="4" name="Slide Number Placeholder 3"/>
          <p:cNvSpPr>
            <a:spLocks noGrp="1"/>
          </p:cNvSpPr>
          <p:nvPr>
            <p:ph type="sldNum" sz="quarter" idx="10"/>
          </p:nvPr>
        </p:nvSpPr>
        <p:spPr/>
        <p:txBody>
          <a:bodyPr/>
          <a:lstStyle/>
          <a:p>
            <a:fld id="{25BE3221-EF27-4A08-8BDD-07B8818EAB47}" type="slidenum">
              <a:rPr lang="en-ZA" smtClean="0"/>
              <a:pPr/>
              <a:t>39</a:t>
            </a:fld>
            <a:endParaRPr lang="en-ZA"/>
          </a:p>
        </p:txBody>
      </p:sp>
    </p:spTree>
    <p:extLst>
      <p:ext uri="{BB962C8B-B14F-4D97-AF65-F5344CB8AC3E}">
        <p14:creationId xmlns:p14="http://schemas.microsoft.com/office/powerpoint/2010/main" val="2103914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lnSpc>
                <a:spcPct val="120000"/>
              </a:lnSpc>
              <a:spcBef>
                <a:spcPts val="600"/>
              </a:spcBef>
              <a:buClr>
                <a:schemeClr val="accent6">
                  <a:lumMod val="75000"/>
                </a:schemeClr>
              </a:buClr>
            </a:pPr>
            <a:r>
              <a:rPr lang="en-US" sz="1100" dirty="0">
                <a:latin typeface="Century Gothic" panose="020B0502020202020204" pitchFamily="34" charset="0"/>
              </a:rPr>
              <a:t>The PBO was established to support the Finance and Appropriations Committees in both Houses of Parliament with the implementation of the Money Bills and Related Matters Act</a:t>
            </a:r>
            <a:endParaRPr lang="en-ZA" sz="1100" dirty="0">
              <a:latin typeface="Century Gothic" panose="020B0502020202020204" pitchFamily="34" charset="0"/>
            </a:endParaRPr>
          </a:p>
          <a:p>
            <a:pPr algn="just">
              <a:lnSpc>
                <a:spcPct val="120000"/>
              </a:lnSpc>
              <a:spcBef>
                <a:spcPts val="600"/>
              </a:spcBef>
              <a:buClr>
                <a:schemeClr val="accent6">
                  <a:lumMod val="75000"/>
                </a:schemeClr>
              </a:buClr>
            </a:pPr>
            <a:r>
              <a:rPr lang="en-ZA" sz="1100" dirty="0">
                <a:latin typeface="Century Gothic" panose="020B0502020202020204" pitchFamily="34" charset="0"/>
              </a:rPr>
              <a:t>Our pre-budget presentation is one of our standard outputs to facilitate a discussion in preparing for the legislative stage of the budget cycle, which started off with:</a:t>
            </a:r>
          </a:p>
          <a:p>
            <a:pPr marL="355600" lvl="1" algn="just">
              <a:lnSpc>
                <a:spcPct val="120000"/>
              </a:lnSpc>
              <a:spcBef>
                <a:spcPts val="0"/>
              </a:spcBef>
              <a:buClr>
                <a:schemeClr val="accent6">
                  <a:lumMod val="75000"/>
                </a:schemeClr>
              </a:buClr>
            </a:pPr>
            <a:r>
              <a:rPr lang="en-US" sz="1100" dirty="0">
                <a:latin typeface="Century Gothic" panose="020B0502020202020204" pitchFamily="34" charset="0"/>
              </a:rPr>
              <a:t>Planning for the 2020 </a:t>
            </a:r>
            <a:r>
              <a:rPr lang="en-ZA" sz="1100" dirty="0">
                <a:latin typeface="Century Gothic" panose="020B0502020202020204" pitchFamily="34" charset="0"/>
              </a:rPr>
              <a:t>medium term expenditure framework (</a:t>
            </a:r>
            <a:r>
              <a:rPr lang="en-US" sz="1100" dirty="0">
                <a:latin typeface="Century Gothic" panose="020B0502020202020204" pitchFamily="34" charset="0"/>
              </a:rPr>
              <a:t>MTEF), which also marks the beginning of a new 5-year planning and budgeting cycle</a:t>
            </a:r>
          </a:p>
          <a:p>
            <a:pPr marL="355600" lvl="1" algn="just">
              <a:lnSpc>
                <a:spcPct val="120000"/>
              </a:lnSpc>
              <a:spcBef>
                <a:spcPts val="0"/>
              </a:spcBef>
              <a:buClr>
                <a:schemeClr val="accent6">
                  <a:lumMod val="75000"/>
                </a:schemeClr>
              </a:buClr>
            </a:pPr>
            <a:r>
              <a:rPr lang="en-US" sz="1100" dirty="0">
                <a:latin typeface="Century Gothic" panose="020B0502020202020204" pitchFamily="34" charset="0"/>
              </a:rPr>
              <a:t>A critical factor in the planning cycle is the alignment of  resources with policy intent </a:t>
            </a:r>
          </a:p>
          <a:p>
            <a:pPr marL="698500" lvl="2" algn="just">
              <a:lnSpc>
                <a:spcPct val="120000"/>
              </a:lnSpc>
              <a:spcBef>
                <a:spcPts val="0"/>
              </a:spcBef>
              <a:buClr>
                <a:schemeClr val="accent6">
                  <a:lumMod val="75000"/>
                </a:schemeClr>
              </a:buClr>
            </a:pPr>
            <a:r>
              <a:rPr lang="en-US" sz="1100" dirty="0">
                <a:latin typeface="Century Gothic" panose="020B0502020202020204" pitchFamily="34" charset="0"/>
              </a:rPr>
              <a:t>It is also regarded as critical to enable the implementation of the NDP through departmental strategic and annual performance plans</a:t>
            </a:r>
          </a:p>
          <a:p>
            <a:pPr marL="355600" lvl="1" algn="just">
              <a:lnSpc>
                <a:spcPct val="120000"/>
              </a:lnSpc>
              <a:spcBef>
                <a:spcPts val="0"/>
              </a:spcBef>
              <a:buClr>
                <a:schemeClr val="accent6">
                  <a:lumMod val="75000"/>
                </a:schemeClr>
              </a:buClr>
            </a:pPr>
            <a:r>
              <a:rPr lang="en-ZA" sz="1100" dirty="0">
                <a:latin typeface="Century Gothic" panose="020B0502020202020204" pitchFamily="34" charset="0"/>
              </a:rPr>
              <a:t>The Medium Term Budget Policy Statement (approved in 2019) provided the funding priorities for the formulation of the 2020 budget</a:t>
            </a:r>
            <a:endParaRPr lang="en-US" sz="1100" dirty="0">
              <a:latin typeface="Century Gothic" panose="020B0502020202020204" pitchFamily="34" charset="0"/>
            </a:endParaRPr>
          </a:p>
          <a:p>
            <a:pPr algn="just">
              <a:lnSpc>
                <a:spcPct val="120000"/>
              </a:lnSpc>
              <a:spcBef>
                <a:spcPts val="600"/>
              </a:spcBef>
              <a:buClr>
                <a:schemeClr val="accent6">
                  <a:lumMod val="75000"/>
                </a:schemeClr>
              </a:buClr>
            </a:pPr>
            <a:r>
              <a:rPr lang="en-US" sz="1100" dirty="0">
                <a:latin typeface="Century Gothic" panose="020B0502020202020204" pitchFamily="34" charset="0"/>
              </a:rPr>
              <a:t>On  Budget day the Minister of Finance will introduce the National Budget, the Division of Revenue Bill, Appropriation Bill and some revenue proposals which require:</a:t>
            </a:r>
          </a:p>
          <a:p>
            <a:pPr marL="355600" lvl="1" algn="just">
              <a:lnSpc>
                <a:spcPct val="120000"/>
              </a:lnSpc>
              <a:spcBef>
                <a:spcPts val="0"/>
              </a:spcBef>
              <a:buClr>
                <a:schemeClr val="accent6">
                  <a:lumMod val="75000"/>
                </a:schemeClr>
              </a:buClr>
            </a:pPr>
            <a:r>
              <a:rPr lang="en-US" sz="1100" dirty="0">
                <a:latin typeface="Century Gothic" panose="020B0502020202020204" pitchFamily="34" charset="0"/>
              </a:rPr>
              <a:t>Approval or recommendations for amendment</a:t>
            </a:r>
            <a:endParaRPr lang="en-ZA" sz="1100" dirty="0">
              <a:latin typeface="Century Gothic" panose="020B0502020202020204" pitchFamily="34" charset="0"/>
            </a:endParaRPr>
          </a:p>
          <a:p>
            <a:pPr marL="355600" lvl="1" algn="just">
              <a:lnSpc>
                <a:spcPct val="120000"/>
              </a:lnSpc>
              <a:spcBef>
                <a:spcPts val="0"/>
              </a:spcBef>
              <a:buClr>
                <a:schemeClr val="accent6">
                  <a:lumMod val="75000"/>
                </a:schemeClr>
              </a:buClr>
            </a:pPr>
            <a:r>
              <a:rPr lang="en-US" sz="1100" dirty="0">
                <a:latin typeface="Century Gothic" panose="020B0502020202020204" pitchFamily="34" charset="0"/>
              </a:rPr>
              <a:t>Members are then required to monitor and evaluate processes during the implementation stage</a:t>
            </a:r>
            <a:endParaRPr lang="en-ZA" sz="1100" dirty="0">
              <a:latin typeface="Century Gothic" panose="020B0502020202020204" pitchFamily="34" charset="0"/>
            </a:endParaRPr>
          </a:p>
          <a:p>
            <a:endParaRPr lang="en-ZA" dirty="0"/>
          </a:p>
        </p:txBody>
      </p:sp>
      <p:sp>
        <p:nvSpPr>
          <p:cNvPr id="4" name="Slide Number Placeholder 3"/>
          <p:cNvSpPr>
            <a:spLocks noGrp="1"/>
          </p:cNvSpPr>
          <p:nvPr>
            <p:ph type="sldNum" sz="quarter" idx="10"/>
          </p:nvPr>
        </p:nvSpPr>
        <p:spPr/>
        <p:txBody>
          <a:bodyPr/>
          <a:lstStyle/>
          <a:p>
            <a:fld id="{25BE3221-EF27-4A08-8BDD-07B8818EAB47}" type="slidenum">
              <a:rPr lang="en-ZA" smtClean="0"/>
              <a:pPr/>
              <a:t>40</a:t>
            </a:fld>
            <a:endParaRPr lang="en-ZA"/>
          </a:p>
        </p:txBody>
      </p:sp>
    </p:spTree>
    <p:extLst>
      <p:ext uri="{BB962C8B-B14F-4D97-AF65-F5344CB8AC3E}">
        <p14:creationId xmlns:p14="http://schemas.microsoft.com/office/powerpoint/2010/main" val="3096314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5BE3221-EF27-4A08-8BDD-07B8818EAB47}" type="slidenum">
              <a:rPr lang="en-ZA" smtClean="0"/>
              <a:pPr/>
              <a:t>3</a:t>
            </a:fld>
            <a:endParaRPr lang="en-ZA"/>
          </a:p>
        </p:txBody>
      </p:sp>
    </p:spTree>
    <p:extLst>
      <p:ext uri="{BB962C8B-B14F-4D97-AF65-F5344CB8AC3E}">
        <p14:creationId xmlns:p14="http://schemas.microsoft.com/office/powerpoint/2010/main" val="3604577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6990" indent="-236990">
              <a:buFont typeface="+mj-lt"/>
              <a:buAutoNum type="arabicPeriod"/>
            </a:pPr>
            <a:endParaRPr lang="en-ZA" dirty="0"/>
          </a:p>
        </p:txBody>
      </p:sp>
      <p:sp>
        <p:nvSpPr>
          <p:cNvPr id="4" name="Slide Number Placeholder 3"/>
          <p:cNvSpPr>
            <a:spLocks noGrp="1"/>
          </p:cNvSpPr>
          <p:nvPr>
            <p:ph type="sldNum" sz="quarter" idx="10"/>
          </p:nvPr>
        </p:nvSpPr>
        <p:spPr/>
        <p:txBody>
          <a:bodyPr/>
          <a:lstStyle/>
          <a:p>
            <a:fld id="{25BE3221-EF27-4A08-8BDD-07B8818EAB47}" type="slidenum">
              <a:rPr lang="en-ZA" smtClean="0"/>
              <a:pPr/>
              <a:t>5</a:t>
            </a:fld>
            <a:endParaRPr lang="en-ZA"/>
          </a:p>
        </p:txBody>
      </p:sp>
    </p:spTree>
    <p:extLst>
      <p:ext uri="{BB962C8B-B14F-4D97-AF65-F5344CB8AC3E}">
        <p14:creationId xmlns:p14="http://schemas.microsoft.com/office/powerpoint/2010/main" val="392475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Household financial wellness is closely connected to economic growth. Aggregate shocks to economic activity can affect welfare (and well-being) at the household and individual level through </a:t>
            </a:r>
            <a:r>
              <a:rPr lang="en-US" dirty="0" err="1" smtClean="0"/>
              <a:t>labour</a:t>
            </a:r>
            <a:r>
              <a:rPr lang="en-US" dirty="0" smtClean="0"/>
              <a:t> income and consumption.</a:t>
            </a:r>
          </a:p>
          <a:p>
            <a:pPr marL="171450" indent="-171450">
              <a:buFont typeface="Arial" panose="020B0604020202020204" pitchFamily="34" charset="0"/>
              <a:buChar char="•"/>
            </a:pPr>
            <a:r>
              <a:rPr lang="en-US" dirty="0" err="1" smtClean="0"/>
              <a:t>Labour</a:t>
            </a:r>
            <a:r>
              <a:rPr lang="en-US" dirty="0" smtClean="0"/>
              <a:t> income is impacted through a decline in quantity of work, or through a reduction in hours of employment. For the self-employed income is reduced via a reduction in economic activity (as a result of a fall in demand and disruptions in supply of inputs), or due to mobility restrictions.</a:t>
            </a:r>
          </a:p>
          <a:p>
            <a:pPr marL="171450" indent="-171450">
              <a:buFont typeface="Arial" panose="020B0604020202020204" pitchFamily="34" charset="0"/>
              <a:buChar char="•"/>
            </a:pPr>
            <a:r>
              <a:rPr lang="en-US" dirty="0" smtClean="0"/>
              <a:t>Changes in prices and shortages of basic consumption goods and essentials due to disruptions in the functioning of markets, ( including a decline in trade through import or export restrictions), have negatively affected how much households consume.</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Statistics South Africa (Stats SA) embarked on a series of online surveys to measure the impact of</a:t>
            </a:r>
            <a:r>
              <a:rPr lang="en-US" baseline="0" dirty="0" smtClean="0"/>
              <a:t> </a:t>
            </a:r>
            <a:r>
              <a:rPr lang="en-US" dirty="0" smtClean="0"/>
              <a:t>the COVID-19 pandemic on individuals in the country. </a:t>
            </a:r>
            <a:r>
              <a:rPr lang="en-US" dirty="0" err="1" smtClean="0"/>
              <a:t>StatsSA’s</a:t>
            </a:r>
            <a:r>
              <a:rPr lang="en-US" dirty="0" smtClean="0"/>
              <a:t> second online survey  focused on employment, income and hunger-related issues</a:t>
            </a:r>
            <a:r>
              <a:rPr lang="en-US" baseline="0" dirty="0" smtClean="0"/>
              <a:t> that affected individuals.</a:t>
            </a:r>
            <a:endParaRPr lang="en-US" dirty="0" smtClean="0"/>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In figure 1,  it is key to note that</a:t>
            </a:r>
            <a:r>
              <a:rPr lang="en-US" baseline="0" dirty="0" smtClean="0"/>
              <a:t> t</a:t>
            </a:r>
            <a:r>
              <a:rPr lang="en-US" dirty="0" smtClean="0"/>
              <a:t>he percentage of respondents who reported no income increased from 5,2% before the lockdown to 15,4% by the sixth week of the national lockdown. The majority of respondents reported salaries/wages as their primary source of income before and during the national lockdown. However, the percentage of respondents who received an income from salaries/wages decreased from 76,6% before the national lockdown to 66,7% by the sixth week of the national lockdown. This decrease in income from salaries/wages seems to have been offset by increases in the percentage of individuals reporting income from savings and investments (increasing from 4,8% prior to the lockdown to 6,0% during the lockdown), from UIF (increasing from 0,3% to 2,1%), and from taking loans from friends, family and/or businesses (increasing from 1,7% to 3,3%).</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In figure 2, approximately 19,5% of respondents said that their spending was about the same before</a:t>
            </a:r>
            <a:r>
              <a:rPr lang="en-US" baseline="0" dirty="0" smtClean="0"/>
              <a:t> and after the lockdown</a:t>
            </a:r>
            <a:r>
              <a:rPr lang="en-US" dirty="0" smtClean="0"/>
              <a:t>. However, almost</a:t>
            </a:r>
            <a:r>
              <a:rPr lang="en-US" baseline="0" dirty="0" smtClean="0"/>
              <a:t> forty percent of</a:t>
            </a:r>
            <a:r>
              <a:rPr lang="en-US" dirty="0" smtClean="0"/>
              <a:t> respondents (38,6%) reported that they were spending less per week during the lockdown compared to before the national lockdown, while above</a:t>
            </a:r>
            <a:r>
              <a:rPr lang="en-US" baseline="0" dirty="0" smtClean="0"/>
              <a:t> </a:t>
            </a:r>
            <a:r>
              <a:rPr lang="en-US" dirty="0" smtClean="0"/>
              <a:t>one-third (35,8%) indicated that they were spending more per week.</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ZA" dirty="0"/>
          </a:p>
        </p:txBody>
      </p:sp>
      <p:sp>
        <p:nvSpPr>
          <p:cNvPr id="4" name="Slide Number Placeholder 3"/>
          <p:cNvSpPr>
            <a:spLocks noGrp="1"/>
          </p:cNvSpPr>
          <p:nvPr>
            <p:ph type="sldNum" sz="quarter" idx="10"/>
          </p:nvPr>
        </p:nvSpPr>
        <p:spPr/>
        <p:txBody>
          <a:bodyPr/>
          <a:lstStyle/>
          <a:p>
            <a:fld id="{D03174AC-5741-4E9B-BC31-5235673D1B2C}" type="slidenum">
              <a:rPr lang="en-ZA" smtClean="0"/>
              <a:t>7</a:t>
            </a:fld>
            <a:endParaRPr lang="en-ZA"/>
          </a:p>
        </p:txBody>
      </p:sp>
    </p:spTree>
    <p:extLst>
      <p:ext uri="{BB962C8B-B14F-4D97-AF65-F5344CB8AC3E}">
        <p14:creationId xmlns:p14="http://schemas.microsoft.com/office/powerpoint/2010/main" val="3620534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ZA" dirty="0"/>
          </a:p>
        </p:txBody>
      </p:sp>
      <p:sp>
        <p:nvSpPr>
          <p:cNvPr id="4" name="Slide Number Placeholder 3"/>
          <p:cNvSpPr>
            <a:spLocks noGrp="1"/>
          </p:cNvSpPr>
          <p:nvPr>
            <p:ph type="sldNum" sz="quarter" idx="10"/>
          </p:nvPr>
        </p:nvSpPr>
        <p:spPr/>
        <p:txBody>
          <a:bodyPr/>
          <a:lstStyle/>
          <a:p>
            <a:fld id="{25BE3221-EF27-4A08-8BDD-07B8818EAB47}" type="slidenum">
              <a:rPr lang="en-ZA" smtClean="0"/>
              <a:pPr/>
              <a:t>8</a:t>
            </a:fld>
            <a:endParaRPr lang="en-ZA"/>
          </a:p>
        </p:txBody>
      </p:sp>
    </p:spTree>
    <p:extLst>
      <p:ext uri="{BB962C8B-B14F-4D97-AF65-F5344CB8AC3E}">
        <p14:creationId xmlns:p14="http://schemas.microsoft.com/office/powerpoint/2010/main" val="2576801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latin typeface="Century Gothic" panose="020B0502020202020204" pitchFamily="34" charset="0"/>
              </a:rPr>
              <a:t>Across-the-board cuts that affect core government </a:t>
            </a:r>
            <a:r>
              <a:rPr lang="en-US" dirty="0" err="1" smtClean="0">
                <a:latin typeface="Century Gothic" panose="020B0502020202020204" pitchFamily="34" charset="0"/>
              </a:rPr>
              <a:t>programmes</a:t>
            </a:r>
            <a:r>
              <a:rPr lang="en-US" dirty="0" smtClean="0">
                <a:latin typeface="Century Gothic" panose="020B0502020202020204" pitchFamily="34" charset="0"/>
              </a:rPr>
              <a:t> </a:t>
            </a:r>
            <a:endParaRPr lang="en-US" sz="1600" dirty="0" smtClean="0">
              <a:latin typeface="Century Gothic" panose="020B0502020202020204" pitchFamily="34" charset="0"/>
            </a:endParaRPr>
          </a:p>
          <a:p>
            <a:pPr>
              <a:buClr>
                <a:schemeClr val="accent6">
                  <a:lumMod val="75000"/>
                </a:schemeClr>
              </a:buClr>
            </a:pPr>
            <a:r>
              <a:rPr lang="en-ZA" sz="2000" dirty="0" smtClean="0">
                <a:latin typeface="Century Gothic" panose="020B0502020202020204" pitchFamily="34" charset="0"/>
              </a:rPr>
              <a:t>Three year expenditure outcomes (2017/18-2019/20) show  slow budget spending by various government departments;</a:t>
            </a:r>
          </a:p>
          <a:p>
            <a:pPr>
              <a:buClr>
                <a:schemeClr val="accent6">
                  <a:lumMod val="75000"/>
                </a:schemeClr>
              </a:buClr>
            </a:pPr>
            <a:r>
              <a:rPr lang="en-ZA" sz="2000" dirty="0" smtClean="0">
                <a:latin typeface="Century Gothic" panose="020B0502020202020204" pitchFamily="34" charset="0"/>
              </a:rPr>
              <a:t>On average Departments had spent 92% of their current expenditure over the three year period. </a:t>
            </a:r>
          </a:p>
          <a:p>
            <a:pPr>
              <a:buClr>
                <a:schemeClr val="accent6">
                  <a:lumMod val="75000"/>
                </a:schemeClr>
              </a:buClr>
            </a:pPr>
            <a:r>
              <a:rPr lang="en-ZA" sz="2000" dirty="0" smtClean="0">
                <a:latin typeface="Century Gothic" panose="020B0502020202020204" pitchFamily="34" charset="0"/>
              </a:rPr>
              <a:t>The following departments spent 85% or less on current expenditure:</a:t>
            </a:r>
          </a:p>
          <a:p>
            <a:pPr lvl="1">
              <a:buClr>
                <a:schemeClr val="accent6">
                  <a:lumMod val="75000"/>
                </a:schemeClr>
              </a:buClr>
            </a:pPr>
            <a:r>
              <a:rPr lang="en-GB" sz="1600" dirty="0" smtClean="0">
                <a:latin typeface="Century Gothic" panose="020B0502020202020204" pitchFamily="34" charset="0"/>
              </a:rPr>
              <a:t>Communication</a:t>
            </a:r>
          </a:p>
          <a:p>
            <a:pPr lvl="1">
              <a:buClr>
                <a:schemeClr val="accent6">
                  <a:lumMod val="75000"/>
                </a:schemeClr>
              </a:buClr>
            </a:pPr>
            <a:r>
              <a:rPr lang="en-GB" sz="1600" dirty="0" smtClean="0">
                <a:latin typeface="Century Gothic" panose="020B0502020202020204" pitchFamily="34" charset="0"/>
              </a:rPr>
              <a:t>Cooperative Governance and Traditional Affairs</a:t>
            </a:r>
          </a:p>
          <a:p>
            <a:pPr lvl="1">
              <a:buClr>
                <a:schemeClr val="accent6">
                  <a:lumMod val="75000"/>
                </a:schemeClr>
              </a:buClr>
            </a:pPr>
            <a:r>
              <a:rPr lang="en-ZA" sz="1600" dirty="0" smtClean="0">
                <a:latin typeface="Century Gothic" panose="020B0502020202020204" pitchFamily="34" charset="0"/>
              </a:rPr>
              <a:t>National Treasury </a:t>
            </a:r>
          </a:p>
          <a:p>
            <a:pPr>
              <a:buClr>
                <a:schemeClr val="accent6">
                  <a:lumMod val="75000"/>
                </a:schemeClr>
              </a:buClr>
            </a:pPr>
            <a:r>
              <a:rPr lang="en-ZA" sz="2000" dirty="0" smtClean="0">
                <a:latin typeface="Century Gothic" panose="020B0502020202020204" pitchFamily="34" charset="0"/>
              </a:rPr>
              <a:t>Departments had on average spent 69% of their capital assets expenditure over the three-year period, </a:t>
            </a:r>
          </a:p>
          <a:p>
            <a:pPr>
              <a:buClr>
                <a:schemeClr val="accent6">
                  <a:lumMod val="75000"/>
                </a:schemeClr>
              </a:buClr>
            </a:pPr>
            <a:r>
              <a:rPr lang="en-ZA" sz="2000" dirty="0" smtClean="0">
                <a:latin typeface="Century Gothic" panose="020B0502020202020204" pitchFamily="34" charset="0"/>
              </a:rPr>
              <a:t>The following departments spent 65% or less on their capital assets expenditure;  </a:t>
            </a:r>
          </a:p>
          <a:p>
            <a:pPr lvl="1">
              <a:buClr>
                <a:schemeClr val="accent6">
                  <a:lumMod val="75000"/>
                </a:schemeClr>
              </a:buClr>
            </a:pPr>
            <a:r>
              <a:rPr lang="en-ZA" sz="1600" dirty="0" smtClean="0">
                <a:latin typeface="Century Gothic" panose="020B0502020202020204" pitchFamily="34" charset="0"/>
              </a:rPr>
              <a:t>International Relations and Cooperation</a:t>
            </a:r>
          </a:p>
          <a:p>
            <a:pPr lvl="1">
              <a:buClr>
                <a:schemeClr val="accent6">
                  <a:lumMod val="75000"/>
                </a:schemeClr>
              </a:buClr>
            </a:pPr>
            <a:r>
              <a:rPr lang="en-ZA" sz="1600" dirty="0" smtClean="0">
                <a:latin typeface="Century Gothic" panose="020B0502020202020204" pitchFamily="34" charset="0"/>
              </a:rPr>
              <a:t>National Treasury </a:t>
            </a:r>
          </a:p>
          <a:p>
            <a:pPr lvl="1">
              <a:buClr>
                <a:schemeClr val="accent6">
                  <a:lumMod val="75000"/>
                </a:schemeClr>
              </a:buClr>
            </a:pPr>
            <a:r>
              <a:rPr lang="en-ZA" sz="1600" dirty="0" smtClean="0">
                <a:latin typeface="Century Gothic" panose="020B0502020202020204" pitchFamily="34" charset="0"/>
              </a:rPr>
              <a:t>Higher Education and Training</a:t>
            </a:r>
          </a:p>
          <a:p>
            <a:pPr lvl="1">
              <a:buClr>
                <a:schemeClr val="accent6">
                  <a:lumMod val="75000"/>
                </a:schemeClr>
              </a:buClr>
            </a:pPr>
            <a:r>
              <a:rPr lang="en-ZA" sz="1600" dirty="0" smtClean="0">
                <a:latin typeface="Century Gothic" panose="020B0502020202020204" pitchFamily="34" charset="0"/>
              </a:rPr>
              <a:t>Social Development</a:t>
            </a:r>
          </a:p>
          <a:p>
            <a:pPr lvl="1">
              <a:buClr>
                <a:schemeClr val="accent6">
                  <a:lumMod val="75000"/>
                </a:schemeClr>
              </a:buClr>
            </a:pPr>
            <a:r>
              <a:rPr lang="en-ZA" sz="1600" dirty="0" smtClean="0">
                <a:latin typeface="Century Gothic" panose="020B0502020202020204" pitchFamily="34" charset="0"/>
              </a:rPr>
              <a:t>Economic Development</a:t>
            </a:r>
          </a:p>
          <a:p>
            <a:pPr lvl="1">
              <a:buClr>
                <a:schemeClr val="accent6">
                  <a:lumMod val="75000"/>
                </a:schemeClr>
              </a:buClr>
            </a:pPr>
            <a:r>
              <a:rPr lang="en-ZA" sz="1600" dirty="0" smtClean="0">
                <a:latin typeface="Century Gothic" panose="020B0502020202020204" pitchFamily="34" charset="0"/>
              </a:rPr>
              <a:t>Energy</a:t>
            </a:r>
          </a:p>
          <a:p>
            <a:pPr lvl="1">
              <a:buClr>
                <a:schemeClr val="accent6">
                  <a:lumMod val="75000"/>
                </a:schemeClr>
              </a:buClr>
            </a:pPr>
            <a:r>
              <a:rPr lang="en-ZA" sz="1600" dirty="0" smtClean="0">
                <a:latin typeface="Century Gothic" panose="020B0502020202020204" pitchFamily="34" charset="0"/>
              </a:rPr>
              <a:t>Telecommunications and Postal Services</a:t>
            </a:r>
          </a:p>
          <a:p>
            <a:pPr lvl="1">
              <a:buClr>
                <a:schemeClr val="accent6">
                  <a:lumMod val="75000"/>
                </a:schemeClr>
              </a:buClr>
            </a:pPr>
            <a:r>
              <a:rPr lang="en-ZA" sz="1600" dirty="0" smtClean="0">
                <a:latin typeface="Century Gothic" panose="020B0502020202020204" pitchFamily="34" charset="0"/>
              </a:rPr>
              <a:t>Arts and Culture</a:t>
            </a:r>
            <a:endParaRPr lang="en-US" sz="1600" dirty="0" smtClean="0">
              <a:latin typeface="Century Gothic" panose="020B0502020202020204" pitchFamily="34" charset="0"/>
            </a:endParaRPr>
          </a:p>
          <a:p>
            <a:endParaRPr lang="en-ZA" dirty="0"/>
          </a:p>
        </p:txBody>
      </p:sp>
      <p:sp>
        <p:nvSpPr>
          <p:cNvPr id="4" name="Slide Number Placeholder 3"/>
          <p:cNvSpPr>
            <a:spLocks noGrp="1"/>
          </p:cNvSpPr>
          <p:nvPr>
            <p:ph type="sldNum" sz="quarter" idx="10"/>
          </p:nvPr>
        </p:nvSpPr>
        <p:spPr/>
        <p:txBody>
          <a:bodyPr/>
          <a:lstStyle/>
          <a:p>
            <a:fld id="{25BE3221-EF27-4A08-8BDD-07B8818EAB47}" type="slidenum">
              <a:rPr lang="en-ZA" smtClean="0"/>
              <a:pPr/>
              <a:t>13</a:t>
            </a:fld>
            <a:endParaRPr lang="en-ZA"/>
          </a:p>
        </p:txBody>
      </p:sp>
    </p:spTree>
    <p:extLst>
      <p:ext uri="{BB962C8B-B14F-4D97-AF65-F5344CB8AC3E}">
        <p14:creationId xmlns:p14="http://schemas.microsoft.com/office/powerpoint/2010/main" val="1065956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20000"/>
              </a:lnSpc>
              <a:spcBef>
                <a:spcPts val="600"/>
              </a:spcBef>
              <a:spcAft>
                <a:spcPts val="0"/>
              </a:spcAft>
              <a:buClr>
                <a:schemeClr val="accent6">
                  <a:lumMod val="75000"/>
                </a:schemeClr>
              </a:buClr>
              <a:buSzTx/>
              <a:buFontTx/>
              <a:buNone/>
              <a:tabLst/>
              <a:defRPr/>
            </a:pPr>
            <a:r>
              <a:rPr lang="en-US" sz="1200" b="0" i="0" u="none" strike="noStrike" kern="1200" dirty="0" smtClean="0">
                <a:solidFill>
                  <a:schemeClr val="tx1"/>
                </a:solidFill>
                <a:effectLst/>
                <a:latin typeface="+mn-lt"/>
                <a:ea typeface="+mn-ea"/>
                <a:cs typeface="+mn-cs"/>
              </a:rPr>
              <a:t>Some of these cuts were informed by the </a:t>
            </a:r>
            <a:r>
              <a:rPr lang="en-ZA" sz="1200" dirty="0" smtClean="0">
                <a:latin typeface="Century Gothic" panose="020B0502020202020204" pitchFamily="34" charset="0"/>
              </a:rPr>
              <a:t>slow budget spending by various government departments;</a:t>
            </a:r>
          </a:p>
          <a:p>
            <a:pPr algn="just">
              <a:lnSpc>
                <a:spcPct val="120000"/>
              </a:lnSpc>
              <a:spcBef>
                <a:spcPts val="600"/>
              </a:spcBef>
              <a:buClr>
                <a:schemeClr val="accent6">
                  <a:lumMod val="75000"/>
                </a:schemeClr>
              </a:buClr>
            </a:pPr>
            <a:endParaRPr lang="en-US" sz="1200" b="0" i="0" u="none" strike="noStrike" kern="1200" dirty="0" smtClean="0">
              <a:solidFill>
                <a:schemeClr val="tx1"/>
              </a:solidFill>
              <a:effectLst/>
              <a:latin typeface="+mn-lt"/>
              <a:ea typeface="+mn-ea"/>
              <a:cs typeface="+mn-cs"/>
            </a:endParaRPr>
          </a:p>
          <a:p>
            <a:pPr algn="just">
              <a:lnSpc>
                <a:spcPct val="120000"/>
              </a:lnSpc>
              <a:spcBef>
                <a:spcPts val="600"/>
              </a:spcBef>
              <a:buClr>
                <a:schemeClr val="accent6">
                  <a:lumMod val="75000"/>
                </a:schemeClr>
              </a:buClr>
            </a:pPr>
            <a:r>
              <a:rPr lang="en-US" sz="1200" b="0" i="0" u="none" strike="noStrike" kern="1200" dirty="0" smtClean="0">
                <a:solidFill>
                  <a:schemeClr val="tx1"/>
                </a:solidFill>
                <a:effectLst/>
                <a:latin typeface="+mn-lt"/>
                <a:ea typeface="+mn-ea"/>
                <a:cs typeface="+mn-cs"/>
              </a:rPr>
              <a:t>R </a:t>
            </a:r>
            <a:r>
              <a:rPr lang="en-US" sz="1200" b="0" i="0" u="none" strike="noStrike" kern="1200" dirty="0">
                <a:solidFill>
                  <a:schemeClr val="tx1"/>
                </a:solidFill>
                <a:effectLst/>
                <a:latin typeface="+mn-lt"/>
                <a:ea typeface="+mn-ea"/>
                <a:cs typeface="+mn-cs"/>
              </a:rPr>
              <a:t>7 499:</a:t>
            </a:r>
          </a:p>
          <a:p>
            <a:pPr algn="just">
              <a:lnSpc>
                <a:spcPct val="120000"/>
              </a:lnSpc>
              <a:spcBef>
                <a:spcPts val="600"/>
              </a:spcBef>
              <a:buClr>
                <a:schemeClr val="accent6">
                  <a:lumMod val="75000"/>
                </a:schemeClr>
              </a:buClr>
            </a:pPr>
            <a:r>
              <a:rPr lang="en-US" sz="1200" b="0" i="0" u="none" strike="noStrike" kern="1200" dirty="0">
                <a:solidFill>
                  <a:schemeClr val="tx1"/>
                </a:solidFill>
                <a:effectLst/>
                <a:latin typeface="+mn-lt"/>
                <a:ea typeface="+mn-ea"/>
                <a:cs typeface="+mn-cs"/>
              </a:rPr>
              <a:t>Post-retirement medical assistance</a:t>
            </a:r>
            <a:r>
              <a:rPr lang="en-US" sz="1100" dirty="0"/>
              <a:t> </a:t>
            </a:r>
          </a:p>
          <a:p>
            <a:pPr algn="just">
              <a:lnSpc>
                <a:spcPct val="120000"/>
              </a:lnSpc>
              <a:spcBef>
                <a:spcPts val="600"/>
              </a:spcBef>
              <a:buClr>
                <a:schemeClr val="accent6">
                  <a:lumMod val="75000"/>
                </a:schemeClr>
              </a:buClr>
            </a:pPr>
            <a:r>
              <a:rPr lang="en-US" sz="1200" b="0" i="0" u="none" strike="noStrike" kern="1200" dirty="0">
                <a:solidFill>
                  <a:schemeClr val="tx1"/>
                </a:solidFill>
                <a:effectLst/>
                <a:latin typeface="+mn-lt"/>
                <a:ea typeface="+mn-ea"/>
                <a:cs typeface="+mn-cs"/>
              </a:rPr>
              <a:t>Common Monetary Area Compensation</a:t>
            </a:r>
            <a:r>
              <a:rPr lang="en-US" sz="1100" dirty="0"/>
              <a:t> </a:t>
            </a:r>
            <a:r>
              <a:rPr lang="en-US" sz="1200" b="0" i="0" u="none" strike="noStrike" kern="1200" dirty="0">
                <a:solidFill>
                  <a:schemeClr val="tx1"/>
                </a:solidFill>
                <a:effectLst/>
                <a:latin typeface="+mn-lt"/>
                <a:ea typeface="+mn-ea"/>
                <a:cs typeface="+mn-cs"/>
              </a:rPr>
              <a:t>Municipal Revenue Management Improvement </a:t>
            </a:r>
            <a:r>
              <a:rPr lang="en-US" sz="1200" b="0" i="0" u="none" strike="noStrike" kern="1200" dirty="0" err="1">
                <a:solidFill>
                  <a:schemeClr val="tx1"/>
                </a:solidFill>
                <a:effectLst/>
                <a:latin typeface="+mn-lt"/>
                <a:ea typeface="+mn-ea"/>
                <a:cs typeface="+mn-cs"/>
              </a:rPr>
              <a:t>Programme</a:t>
            </a:r>
            <a:r>
              <a:rPr lang="en-US" sz="1100" dirty="0"/>
              <a:t> </a:t>
            </a:r>
          </a:p>
          <a:p>
            <a:pPr algn="just">
              <a:lnSpc>
                <a:spcPct val="120000"/>
              </a:lnSpc>
              <a:spcBef>
                <a:spcPts val="600"/>
              </a:spcBef>
              <a:buClr>
                <a:schemeClr val="accent6">
                  <a:lumMod val="75000"/>
                </a:schemeClr>
              </a:buClr>
            </a:pPr>
            <a:r>
              <a:rPr lang="en-US" sz="1200" b="0" i="0" u="none" strike="noStrike" kern="1200" dirty="0">
                <a:solidFill>
                  <a:schemeClr val="tx1"/>
                </a:solidFill>
                <a:effectLst/>
                <a:latin typeface="+mn-lt"/>
                <a:ea typeface="+mn-ea"/>
                <a:cs typeface="+mn-cs"/>
              </a:rPr>
              <a:t>Township Entrepreneurship Fund</a:t>
            </a:r>
            <a:r>
              <a:rPr lang="en-US" sz="1100" dirty="0"/>
              <a:t> </a:t>
            </a:r>
            <a:r>
              <a:rPr lang="en-US" sz="1200" b="0" i="0" u="none" strike="noStrike" kern="1200" dirty="0">
                <a:solidFill>
                  <a:schemeClr val="tx1"/>
                </a:solidFill>
                <a:effectLst/>
                <a:latin typeface="+mn-lt"/>
                <a:ea typeface="+mn-ea"/>
                <a:cs typeface="+mn-cs"/>
              </a:rPr>
              <a:t>Universal Service and Access Fund: New model for broadcasting digital migration</a:t>
            </a:r>
            <a:r>
              <a:rPr lang="en-US" sz="1100" dirty="0"/>
              <a:t> </a:t>
            </a:r>
          </a:p>
          <a:p>
            <a:pPr algn="just">
              <a:lnSpc>
                <a:spcPct val="120000"/>
              </a:lnSpc>
              <a:spcBef>
                <a:spcPts val="600"/>
              </a:spcBef>
              <a:buClr>
                <a:schemeClr val="accent6">
                  <a:lumMod val="75000"/>
                </a:schemeClr>
              </a:buClr>
            </a:pPr>
            <a:r>
              <a:rPr lang="en-US" sz="1200" b="0" i="0" u="none" strike="noStrike" kern="1200" dirty="0">
                <a:solidFill>
                  <a:schemeClr val="tx1"/>
                </a:solidFill>
                <a:effectLst/>
                <a:latin typeface="+mn-lt"/>
                <a:ea typeface="+mn-ea"/>
                <a:cs typeface="+mn-cs"/>
              </a:rPr>
              <a:t>Innovation Fund</a:t>
            </a:r>
            <a:r>
              <a:rPr lang="en-US" sz="1100" dirty="0"/>
              <a:t> </a:t>
            </a:r>
            <a:r>
              <a:rPr lang="en-US" sz="1200" b="0" i="0" u="none" strike="noStrike" kern="1200" dirty="0">
                <a:solidFill>
                  <a:schemeClr val="tx1"/>
                </a:solidFill>
                <a:effectLst/>
                <a:latin typeface="+mn-lt"/>
                <a:ea typeface="+mn-ea"/>
                <a:cs typeface="+mn-cs"/>
              </a:rPr>
              <a:t>South African Revenue Service: Infrastructure-related projects</a:t>
            </a:r>
            <a:r>
              <a:rPr lang="en-US" sz="1100" dirty="0"/>
              <a:t> </a:t>
            </a:r>
            <a:r>
              <a:rPr lang="en-US" sz="1200" b="0" i="0" u="none" strike="noStrike" kern="1200" dirty="0">
                <a:solidFill>
                  <a:schemeClr val="tx1"/>
                </a:solidFill>
                <a:effectLst/>
                <a:latin typeface="+mn-lt"/>
                <a:ea typeface="+mn-ea"/>
                <a:cs typeface="+mn-cs"/>
              </a:rPr>
              <a:t>Provincial conditional grants</a:t>
            </a:r>
            <a:r>
              <a:rPr lang="en-US" sz="1100" dirty="0"/>
              <a:t> </a:t>
            </a:r>
          </a:p>
          <a:p>
            <a:pPr algn="just">
              <a:lnSpc>
                <a:spcPct val="120000"/>
              </a:lnSpc>
              <a:spcBef>
                <a:spcPts val="600"/>
              </a:spcBef>
              <a:buClr>
                <a:schemeClr val="accent6">
                  <a:lumMod val="75000"/>
                </a:schemeClr>
              </a:buClr>
            </a:pPr>
            <a:r>
              <a:rPr lang="en-US" sz="1200" b="0" i="0" u="none" strike="noStrike" kern="1200" dirty="0">
                <a:solidFill>
                  <a:schemeClr val="tx1"/>
                </a:solidFill>
                <a:effectLst/>
                <a:latin typeface="+mn-lt"/>
                <a:ea typeface="+mn-ea"/>
                <a:cs typeface="+mn-cs"/>
              </a:rPr>
              <a:t>Other allocations</a:t>
            </a:r>
            <a:r>
              <a:rPr lang="en-US" sz="1200" b="0" i="0" u="none" strike="noStrike" kern="1200" baseline="30000" dirty="0">
                <a:solidFill>
                  <a:schemeClr val="tx1"/>
                </a:solidFill>
                <a:effectLst/>
                <a:latin typeface="+mn-lt"/>
                <a:ea typeface="+mn-ea"/>
                <a:cs typeface="+mn-cs"/>
              </a:rPr>
              <a:t>1</a:t>
            </a:r>
            <a:r>
              <a:rPr lang="en-US" sz="1100" dirty="0"/>
              <a:t> </a:t>
            </a:r>
          </a:p>
          <a:p>
            <a:pPr algn="just">
              <a:lnSpc>
                <a:spcPct val="120000"/>
              </a:lnSpc>
              <a:spcBef>
                <a:spcPts val="600"/>
              </a:spcBef>
              <a:buClr>
                <a:schemeClr val="accent6">
                  <a:lumMod val="75000"/>
                </a:schemeClr>
              </a:buClr>
            </a:pPr>
            <a:r>
              <a:rPr lang="en-US" sz="1100" dirty="0"/>
              <a:t>Table 5.2 BR</a:t>
            </a:r>
            <a:endParaRPr lang="en-ZA" dirty="0"/>
          </a:p>
        </p:txBody>
      </p:sp>
      <p:sp>
        <p:nvSpPr>
          <p:cNvPr id="4" name="Slide Number Placeholder 3"/>
          <p:cNvSpPr>
            <a:spLocks noGrp="1"/>
          </p:cNvSpPr>
          <p:nvPr>
            <p:ph type="sldNum" sz="quarter" idx="10"/>
          </p:nvPr>
        </p:nvSpPr>
        <p:spPr/>
        <p:txBody>
          <a:bodyPr/>
          <a:lstStyle/>
          <a:p>
            <a:fld id="{25BE3221-EF27-4A08-8BDD-07B8818EAB47}" type="slidenum">
              <a:rPr lang="en-ZA" smtClean="0"/>
              <a:pPr/>
              <a:t>14</a:t>
            </a:fld>
            <a:endParaRPr lang="en-ZA"/>
          </a:p>
        </p:txBody>
      </p:sp>
    </p:spTree>
    <p:extLst>
      <p:ext uri="{BB962C8B-B14F-4D97-AF65-F5344CB8AC3E}">
        <p14:creationId xmlns:p14="http://schemas.microsoft.com/office/powerpoint/2010/main" val="2945917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100" b="0" i="0" u="none" strike="noStrike" kern="1200" dirty="0">
                <a:solidFill>
                  <a:schemeClr val="tx1"/>
                </a:solidFill>
                <a:effectLst/>
                <a:latin typeface="+mn-lt"/>
                <a:ea typeface="+mn-ea"/>
                <a:cs typeface="+mn-cs"/>
              </a:rPr>
              <a:t>R14 670.7 </a:t>
            </a:r>
            <a:r>
              <a:rPr lang="en-ZA" sz="1100" b="0" i="0" u="none" strike="noStrike" kern="1200" dirty="0" err="1">
                <a:solidFill>
                  <a:schemeClr val="tx1"/>
                </a:solidFill>
                <a:effectLst/>
                <a:latin typeface="+mn-lt"/>
                <a:ea typeface="+mn-ea"/>
                <a:cs typeface="+mn-cs"/>
              </a:rPr>
              <a:t>millon</a:t>
            </a:r>
            <a:r>
              <a:rPr lang="en-ZA" sz="1100" b="0" i="0" u="none" strike="noStrike" kern="1200" dirty="0">
                <a:solidFill>
                  <a:schemeClr val="tx1"/>
                </a:solidFill>
                <a:effectLst/>
                <a:latin typeface="+mn-lt"/>
                <a:ea typeface="+mn-ea"/>
                <a:cs typeface="+mn-cs"/>
              </a:rPr>
              <a:t> over spending by social development</a:t>
            </a:r>
          </a:p>
          <a:p>
            <a:r>
              <a:rPr lang="en-ZA" sz="1100" b="0" i="0" u="none" strike="noStrike" kern="1200" dirty="0">
                <a:solidFill>
                  <a:schemeClr val="tx1"/>
                </a:solidFill>
                <a:effectLst/>
                <a:latin typeface="+mn-lt"/>
                <a:ea typeface="+mn-ea"/>
                <a:cs typeface="+mn-cs"/>
              </a:rPr>
              <a:t>R 2 662.8</a:t>
            </a:r>
            <a:r>
              <a:rPr lang="en-ZA" sz="1100" b="0" dirty="0"/>
              <a:t>  </a:t>
            </a:r>
            <a:r>
              <a:rPr lang="en-ZA" sz="1100" b="0" dirty="0" smtClean="0"/>
              <a:t>million</a:t>
            </a:r>
            <a:r>
              <a:rPr lang="en-ZA" sz="1100" b="0" baseline="0" dirty="0" smtClean="0"/>
              <a:t> </a:t>
            </a:r>
            <a:r>
              <a:rPr lang="en-ZA" sz="1100" b="0" dirty="0" smtClean="0"/>
              <a:t>over spending</a:t>
            </a:r>
          </a:p>
          <a:p>
            <a:endParaRPr lang="en-ZA" sz="1100" b="0" dirty="0" smtClean="0"/>
          </a:p>
          <a:p>
            <a:pPr>
              <a:lnSpc>
                <a:spcPct val="120000"/>
              </a:lnSpc>
              <a:spcBef>
                <a:spcPts val="0"/>
              </a:spcBef>
              <a:buClr>
                <a:schemeClr val="accent6">
                  <a:lumMod val="75000"/>
                </a:schemeClr>
              </a:buClr>
            </a:pPr>
            <a:r>
              <a:rPr lang="en-ZA" sz="1100" dirty="0" smtClean="0">
                <a:solidFill>
                  <a:schemeClr val="accent1">
                    <a:lumMod val="75000"/>
                  </a:schemeClr>
                </a:solidFill>
                <a:latin typeface="Century Gothic" panose="020B0502020202020204" pitchFamily="34" charset="0"/>
              </a:rPr>
              <a:t>Compensation growth 2% from 2019/20 to 2020/21</a:t>
            </a:r>
          </a:p>
          <a:p>
            <a:pPr>
              <a:lnSpc>
                <a:spcPct val="120000"/>
              </a:lnSpc>
              <a:spcBef>
                <a:spcPts val="0"/>
              </a:spcBef>
              <a:buClr>
                <a:schemeClr val="accent6">
                  <a:lumMod val="75000"/>
                </a:schemeClr>
              </a:buClr>
            </a:pPr>
            <a:r>
              <a:rPr lang="en-ZA" sz="1100" dirty="0" smtClean="0">
                <a:solidFill>
                  <a:schemeClr val="accent1">
                    <a:lumMod val="75000"/>
                  </a:schemeClr>
                </a:solidFill>
                <a:latin typeface="Century Gothic" panose="020B0502020202020204" pitchFamily="34" charset="0"/>
              </a:rPr>
              <a:t>Goods and Services growth 5.3%</a:t>
            </a:r>
          </a:p>
          <a:p>
            <a:pPr>
              <a:lnSpc>
                <a:spcPct val="120000"/>
              </a:lnSpc>
              <a:spcBef>
                <a:spcPts val="0"/>
              </a:spcBef>
              <a:buClr>
                <a:schemeClr val="accent6">
                  <a:lumMod val="75000"/>
                </a:schemeClr>
              </a:buClr>
            </a:pPr>
            <a:endParaRPr lang="en-ZA" sz="1100" dirty="0" smtClean="0">
              <a:solidFill>
                <a:schemeClr val="accent1">
                  <a:lumMod val="75000"/>
                </a:schemeClr>
              </a:solidFill>
              <a:latin typeface="Century Gothic" panose="020B0502020202020204" pitchFamily="34" charset="0"/>
            </a:endParaRPr>
          </a:p>
          <a:p>
            <a:pPr>
              <a:lnSpc>
                <a:spcPct val="120000"/>
              </a:lnSpc>
              <a:spcBef>
                <a:spcPts val="0"/>
              </a:spcBef>
              <a:buClr>
                <a:schemeClr val="accent6">
                  <a:lumMod val="75000"/>
                </a:schemeClr>
              </a:buClr>
            </a:pPr>
            <a:r>
              <a:rPr lang="en-ZA" sz="1100" dirty="0" smtClean="0">
                <a:solidFill>
                  <a:schemeClr val="accent1">
                    <a:lumMod val="75000"/>
                  </a:schemeClr>
                </a:solidFill>
                <a:latin typeface="Century Gothic" panose="020B0502020202020204" pitchFamily="34" charset="0"/>
              </a:rPr>
              <a:t>Non-profit institutions growth: 10.6%</a:t>
            </a:r>
          </a:p>
          <a:p>
            <a:pPr>
              <a:lnSpc>
                <a:spcPct val="120000"/>
              </a:lnSpc>
              <a:spcBef>
                <a:spcPts val="0"/>
              </a:spcBef>
              <a:buClr>
                <a:schemeClr val="accent6">
                  <a:lumMod val="75000"/>
                </a:schemeClr>
              </a:buClr>
            </a:pPr>
            <a:r>
              <a:rPr lang="en-ZA" sz="1100" dirty="0" smtClean="0">
                <a:solidFill>
                  <a:schemeClr val="accent1">
                    <a:lumMod val="75000"/>
                  </a:schemeClr>
                </a:solidFill>
                <a:latin typeface="Century Gothic" panose="020B0502020202020204" pitchFamily="34" charset="0"/>
              </a:rPr>
              <a:t>Payment for capital assets: 11.3%</a:t>
            </a:r>
          </a:p>
          <a:p>
            <a:endParaRPr lang="en-ZA" sz="1100" b="0" dirty="0"/>
          </a:p>
        </p:txBody>
      </p:sp>
      <p:sp>
        <p:nvSpPr>
          <p:cNvPr id="4" name="Slide Number Placeholder 3"/>
          <p:cNvSpPr>
            <a:spLocks noGrp="1"/>
          </p:cNvSpPr>
          <p:nvPr>
            <p:ph type="sldNum" sz="quarter" idx="10"/>
          </p:nvPr>
        </p:nvSpPr>
        <p:spPr/>
        <p:txBody>
          <a:bodyPr/>
          <a:lstStyle/>
          <a:p>
            <a:fld id="{25BE3221-EF27-4A08-8BDD-07B8818EAB47}" type="slidenum">
              <a:rPr lang="en-ZA" smtClean="0"/>
              <a:pPr/>
              <a:t>15</a:t>
            </a:fld>
            <a:endParaRPr lang="en-ZA"/>
          </a:p>
        </p:txBody>
      </p:sp>
    </p:spTree>
    <p:extLst>
      <p:ext uri="{BB962C8B-B14F-4D97-AF65-F5344CB8AC3E}">
        <p14:creationId xmlns:p14="http://schemas.microsoft.com/office/powerpoint/2010/main" val="3102491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lvl1pPr>
              <a:defRPr/>
            </a:lvl1pPr>
          </a:lstStyle>
          <a:p>
            <a:fld id="{805665C8-59E6-4CEB-AB05-99F67372E5EC}" type="datetime1">
              <a:rPr lang="en-US" smtClean="0"/>
              <a:t>6/9/2020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val="3907413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fld id="{E019985E-FB9E-4D21-A491-2621E86BD3A3}" type="datetime1">
              <a:rPr lang="en-US" smtClean="0"/>
              <a:t>6/9/2020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val="4011151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fld id="{5FF823B8-F4E8-4E22-8D02-82616D40B436}" type="datetime1">
              <a:rPr lang="en-US" smtClean="0"/>
              <a:t>6/9/2020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val="3829122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fld id="{5A351717-8E83-4B01-AFC7-19AEE187E9EF}" type="datetime1">
              <a:rPr lang="en-US" smtClean="0"/>
              <a:t>6/9/2020</a:t>
            </a:fld>
            <a:endParaRPr lang="en-ZA"/>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ZA"/>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889FEBEA-086E-479A-A7F7-1B7935D84714}" type="slidenum">
              <a:rPr lang="en-ZA" smtClean="0"/>
              <a:pPr>
                <a:defRPr/>
              </a:pPr>
              <a:t>‹#›</a:t>
            </a:fld>
            <a:endParaRPr lang="en-ZA"/>
          </a:p>
        </p:txBody>
      </p:sp>
    </p:spTree>
    <p:extLst>
      <p:ext uri="{BB962C8B-B14F-4D97-AF65-F5344CB8AC3E}">
        <p14:creationId xmlns:p14="http://schemas.microsoft.com/office/powerpoint/2010/main" val="110316702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a:defRPr/>
            </a:pPr>
            <a:fld id="{2DFAA006-1FBF-43AB-AE8D-65CC3018FEA0}" type="datetime1">
              <a:rPr lang="en-US" smtClean="0"/>
              <a:t>6/9/2020</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8580CF7F-A45D-4281-9439-22ACBE9E4A59}" type="slidenum">
              <a:rPr lang="en-ZA" smtClean="0"/>
              <a:pPr>
                <a:defRPr/>
              </a:pPr>
              <a:t>‹#›</a:t>
            </a:fld>
            <a:endParaRPr lang="en-ZA"/>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164551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a:defRPr/>
            </a:pPr>
            <a:fld id="{F0B599CA-DBDF-4792-96F1-EDF9CB3D9466}" type="datetime1">
              <a:rPr lang="en-US" smtClean="0"/>
              <a:t>6/9/2020</a:t>
            </a:fld>
            <a:endParaRPr lang="en-ZA"/>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B9F6A6AB-4C77-4EF1-89AD-4E0BA6315370}" type="slidenum">
              <a:rPr lang="en-ZA" smtClean="0"/>
              <a:pPr>
                <a:defRPr/>
              </a:pPr>
              <a:t>‹#›</a:t>
            </a:fld>
            <a:endParaRPr lang="en-ZA"/>
          </a:p>
        </p:txBody>
      </p:sp>
      <p:sp>
        <p:nvSpPr>
          <p:cNvPr id="14" name="Footer Placeholder 13"/>
          <p:cNvSpPr>
            <a:spLocks noGrp="1"/>
          </p:cNvSpPr>
          <p:nvPr>
            <p:ph type="ftr" sz="quarter" idx="12"/>
          </p:nvPr>
        </p:nvSpPr>
        <p:spPr/>
        <p:txBody>
          <a:bodyPr/>
          <a:lstStyle/>
          <a:p>
            <a:pPr>
              <a:defRPr/>
            </a:pPr>
            <a:endParaRPr lang="en-ZA"/>
          </a:p>
        </p:txBody>
      </p:sp>
    </p:spTree>
    <p:extLst>
      <p:ext uri="{BB962C8B-B14F-4D97-AF65-F5344CB8AC3E}">
        <p14:creationId xmlns:p14="http://schemas.microsoft.com/office/powerpoint/2010/main" val="4625146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a:defRPr/>
            </a:pPr>
            <a:fld id="{2F352695-CB0F-4F9E-B4EE-73AD0420793E}" type="datetime1">
              <a:rPr lang="en-US" smtClean="0"/>
              <a:t>6/9/2020</a:t>
            </a:fld>
            <a:endParaRPr lang="en-ZA"/>
          </a:p>
        </p:txBody>
      </p:sp>
      <p:sp>
        <p:nvSpPr>
          <p:cNvPr id="10" name="Slide Number Placeholder 9"/>
          <p:cNvSpPr>
            <a:spLocks noGrp="1"/>
          </p:cNvSpPr>
          <p:nvPr>
            <p:ph type="sldNum" sz="quarter" idx="16"/>
          </p:nvPr>
        </p:nvSpPr>
        <p:spPr/>
        <p:txBody>
          <a:bodyPr rtlCol="0"/>
          <a:lstStyle/>
          <a:p>
            <a:pPr>
              <a:defRPr/>
            </a:pPr>
            <a:fld id="{F338F5F0-0992-404E-B9D0-6CF9A38EB9AD}" type="slidenum">
              <a:rPr lang="en-ZA" smtClean="0"/>
              <a:pPr>
                <a:defRPr/>
              </a:pPr>
              <a:t>‹#›</a:t>
            </a:fld>
            <a:endParaRPr lang="en-ZA"/>
          </a:p>
        </p:txBody>
      </p:sp>
      <p:sp>
        <p:nvSpPr>
          <p:cNvPr id="12" name="Footer Placeholder 11"/>
          <p:cNvSpPr>
            <a:spLocks noGrp="1"/>
          </p:cNvSpPr>
          <p:nvPr>
            <p:ph type="ftr" sz="quarter" idx="17"/>
          </p:nvPr>
        </p:nvSpPr>
        <p:spPr/>
        <p:txBody>
          <a:bodyPr rtlCol="0"/>
          <a:lstStyle/>
          <a:p>
            <a:pPr>
              <a:defRPr/>
            </a:pPr>
            <a:endParaRPr lang="en-ZA"/>
          </a:p>
        </p:txBody>
      </p:sp>
    </p:spTree>
    <p:extLst>
      <p:ext uri="{BB962C8B-B14F-4D97-AF65-F5344CB8AC3E}">
        <p14:creationId xmlns:p14="http://schemas.microsoft.com/office/powerpoint/2010/main" val="1933269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a:defRPr/>
            </a:pPr>
            <a:fld id="{B6D62B38-3E78-47B3-8DF0-D73AA4BEA652}" type="datetime1">
              <a:rPr lang="en-US" smtClean="0"/>
              <a:t>6/9/2020</a:t>
            </a:fld>
            <a:endParaRPr lang="en-ZA"/>
          </a:p>
        </p:txBody>
      </p:sp>
      <p:sp>
        <p:nvSpPr>
          <p:cNvPr id="12" name="Slide Number Placeholder 11"/>
          <p:cNvSpPr>
            <a:spLocks noGrp="1"/>
          </p:cNvSpPr>
          <p:nvPr>
            <p:ph type="sldNum" sz="quarter" idx="16"/>
          </p:nvPr>
        </p:nvSpPr>
        <p:spPr/>
        <p:txBody>
          <a:bodyPr rtlCol="0"/>
          <a:lstStyle/>
          <a:p>
            <a:pPr>
              <a:defRPr/>
            </a:pPr>
            <a:fld id="{25F93155-59F3-48A3-A33B-075DD6946058}" type="slidenum">
              <a:rPr lang="en-ZA" smtClean="0"/>
              <a:pPr>
                <a:defRPr/>
              </a:pPr>
              <a:t>‹#›</a:t>
            </a:fld>
            <a:endParaRPr lang="en-ZA"/>
          </a:p>
        </p:txBody>
      </p:sp>
      <p:sp>
        <p:nvSpPr>
          <p:cNvPr id="14" name="Footer Placeholder 13"/>
          <p:cNvSpPr>
            <a:spLocks noGrp="1"/>
          </p:cNvSpPr>
          <p:nvPr>
            <p:ph type="ftr" sz="quarter" idx="17"/>
          </p:nvPr>
        </p:nvSpPr>
        <p:spPr/>
        <p:txBody>
          <a:bodyPr rtlCol="0"/>
          <a:lstStyle/>
          <a:p>
            <a:pPr>
              <a:defRPr/>
            </a:pPr>
            <a:endParaRPr lang="en-ZA"/>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1637395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94632D18-E4CA-4D81-8157-CAB242EDF715}" type="datetime1">
              <a:rPr lang="en-US" smtClean="0"/>
              <a:t>6/9/2020</a:t>
            </a:fld>
            <a:endParaRPr lang="en-ZA"/>
          </a:p>
        </p:txBody>
      </p:sp>
      <p:sp>
        <p:nvSpPr>
          <p:cNvPr id="4" name="Footer Placeholder 3"/>
          <p:cNvSpPr>
            <a:spLocks noGrp="1"/>
          </p:cNvSpPr>
          <p:nvPr>
            <p:ph type="ftr" sz="quarter" idx="11"/>
          </p:nvPr>
        </p:nvSpPr>
        <p:spPr/>
        <p:txBody>
          <a:bodyPr/>
          <a:lstStyle/>
          <a:p>
            <a:pPr>
              <a:defRPr/>
            </a:pPr>
            <a:endParaRPr lang="en-ZA"/>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53EFC297-2928-45A1-B6E7-4141C246A3A1}" type="slidenum">
              <a:rPr lang="en-ZA" smtClean="0"/>
              <a:pPr>
                <a:defRPr/>
              </a:pPr>
              <a:t>‹#›</a:t>
            </a:fld>
            <a:endParaRPr lang="en-ZA"/>
          </a:p>
        </p:txBody>
      </p:sp>
    </p:spTree>
    <p:extLst>
      <p:ext uri="{BB962C8B-B14F-4D97-AF65-F5344CB8AC3E}">
        <p14:creationId xmlns:p14="http://schemas.microsoft.com/office/powerpoint/2010/main" val="2611890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094F8B4-E273-4FD9-8320-EE8195F04E25}" type="datetime1">
              <a:rPr lang="en-US" smtClean="0"/>
              <a:t>6/9/2020</a:t>
            </a:fld>
            <a:endParaRPr lang="en-ZA"/>
          </a:p>
        </p:txBody>
      </p:sp>
      <p:sp>
        <p:nvSpPr>
          <p:cNvPr id="3" name="Footer Placeholder 2"/>
          <p:cNvSpPr>
            <a:spLocks noGrp="1"/>
          </p:cNvSpPr>
          <p:nvPr>
            <p:ph type="ftr" sz="quarter" idx="11"/>
          </p:nvPr>
        </p:nvSpPr>
        <p:spPr/>
        <p:txBody>
          <a:bodyPr/>
          <a:lstStyle/>
          <a:p>
            <a:pPr>
              <a:defRPr/>
            </a:pPr>
            <a:endParaRPr lang="en-ZA"/>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5BE509C8-1385-4B5D-B2BA-B06075404A88}" type="slidenum">
              <a:rPr lang="en-ZA" smtClean="0"/>
              <a:pPr>
                <a:defRPr/>
              </a:pPr>
              <a:t>‹#›</a:t>
            </a:fld>
            <a:endParaRPr lang="en-ZA"/>
          </a:p>
        </p:txBody>
      </p:sp>
    </p:spTree>
    <p:extLst>
      <p:ext uri="{BB962C8B-B14F-4D97-AF65-F5344CB8AC3E}">
        <p14:creationId xmlns:p14="http://schemas.microsoft.com/office/powerpoint/2010/main" val="11698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pPr>
              <a:defRPr/>
            </a:pPr>
            <a:fld id="{C55CAAA2-6EEC-4AD3-9319-D35362F8F4F1}" type="datetime1">
              <a:rPr lang="en-US" smtClean="0"/>
              <a:t>6/9/2020</a:t>
            </a:fld>
            <a:endParaRPr lang="en-ZA"/>
          </a:p>
        </p:txBody>
      </p:sp>
      <p:sp>
        <p:nvSpPr>
          <p:cNvPr id="6" name="Footer Placeholder 5"/>
          <p:cNvSpPr>
            <a:spLocks noGrp="1"/>
          </p:cNvSpPr>
          <p:nvPr>
            <p:ph type="ftr" sz="quarter" idx="11"/>
          </p:nvPr>
        </p:nvSpPr>
        <p:spPr/>
        <p:txBody>
          <a:bodyPr/>
          <a:lstStyle/>
          <a:p>
            <a:pPr>
              <a:defRPr/>
            </a:pPr>
            <a:endParaRPr lang="en-ZA"/>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64FADD04-B816-4FEC-909F-89CF606BB3DD}" type="slidenum">
              <a:rPr lang="en-ZA" smtClean="0"/>
              <a:pPr>
                <a:defRPr/>
              </a:pPr>
              <a:t>‹#›</a:t>
            </a:fld>
            <a:endParaRPr lang="en-ZA"/>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56246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fld id="{25823B05-7C70-439C-9364-3D711BE09737}" type="datetime1">
              <a:rPr lang="en-US" smtClean="0"/>
              <a:t>6/9/2020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val="921763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fld id="{FBD06CE7-7498-45F2-B3D8-B4FAC5AFDCD7}" type="datetime1">
              <a:rPr lang="en-US" smtClean="0"/>
              <a:t>6/9/2020</a:t>
            </a:fld>
            <a:endParaRPr lang="en-ZA"/>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4C8D9C0C-B401-4812-994A-606B3D169B56}" type="slidenum">
              <a:rPr lang="en-ZA" smtClean="0"/>
              <a:pPr>
                <a:defRPr/>
              </a:pPr>
              <a:t>‹#›</a:t>
            </a:fld>
            <a:endParaRPr lang="en-ZA"/>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ZA"/>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289834912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3FF82904-FEED-4807-B942-495A00CBFBBB}" type="datetime1">
              <a:rPr lang="en-US" smtClean="0"/>
              <a:t>6/9/2020</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pPr>
              <a:defRPr/>
            </a:pPr>
            <a:fld id="{30428750-2B5A-4EAB-A0D4-66A89A00ED57}" type="slidenum">
              <a:rPr lang="en-ZA" smtClean="0"/>
              <a:pPr>
                <a:defRPr/>
              </a:pPr>
              <a:t>‹#›</a:t>
            </a:fld>
            <a:endParaRPr lang="en-ZA"/>
          </a:p>
        </p:txBody>
      </p:sp>
    </p:spTree>
    <p:extLst>
      <p:ext uri="{BB962C8B-B14F-4D97-AF65-F5344CB8AC3E}">
        <p14:creationId xmlns:p14="http://schemas.microsoft.com/office/powerpoint/2010/main" val="980558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fld id="{C3C36EF5-1ED8-4E94-B288-E4964F1D3C11}" type="datetime1">
              <a:rPr lang="en-US" smtClean="0"/>
              <a:t>6/9/2020</a:t>
            </a:fld>
            <a:endParaRPr lang="en-ZA"/>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ZA"/>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812DB16F-ED9D-4ACD-8E3B-BBA0F295F041}" type="slidenum">
              <a:rPr lang="en-ZA" smtClean="0"/>
              <a:pPr>
                <a:defRPr/>
              </a:pPr>
              <a:t>‹#›</a:t>
            </a:fld>
            <a:endParaRPr lang="en-ZA"/>
          </a:p>
        </p:txBody>
      </p:sp>
    </p:spTree>
    <p:extLst>
      <p:ext uri="{BB962C8B-B14F-4D97-AF65-F5344CB8AC3E}">
        <p14:creationId xmlns:p14="http://schemas.microsoft.com/office/powerpoint/2010/main" val="135075148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A14CE9-B4F4-49D2-8A13-007FBF41AC63}" type="datetime1">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3403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8BC271-2610-4856-B649-BC682452806A}" type="datetime1">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val="3443533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98654E-A3DA-47A5-8A23-D9CF58C20680}" type="datetime1">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066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E0E27B-7A18-4FE1-9340-31A89ECB6449}" type="datetime1">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val="25966923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8D45C8-6C86-4294-A22D-759F526082D8}" type="datetime1">
              <a:rPr lang="en-US" smtClean="0"/>
              <a:t>6/9/2020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val="3322745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A71A9D-FBC0-41A2-B364-9CAF1933CE9F}" type="datetime1">
              <a:rPr lang="en-US" smtClean="0"/>
              <a:t>6/9/2020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val="23061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CACFEC8-0CBD-49D9-8332-9F3C597B84CC}" type="datetime1">
              <a:rPr lang="en-US" smtClean="0"/>
              <a:t>6/9/2020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val="236726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ED11EAD0-693C-4CC5-8212-F636CBCC2A82}" type="datetime1">
              <a:rPr lang="en-US" smtClean="0"/>
              <a:t>6/9/2020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val="157764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B0710E2-CCD4-4437-876D-3D4FDDFD8908}" type="datetime1">
              <a:rPr lang="en-US" smtClean="0"/>
              <a:t>6/9/2020</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solidFill>
                <a:srgbClr val="455F51"/>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D22BE80-DED4-504D-BFB9-746F323304E3}" type="slidenum">
              <a:rPr lang="en-US" smtClean="0">
                <a:solidFill>
                  <a:srgbClr val="455F51"/>
                </a:solidFill>
              </a:rPr>
              <a:pPr/>
              <a:t>‹#›</a:t>
            </a:fld>
            <a:endParaRPr lang="en-US">
              <a:solidFill>
                <a:srgbClr val="455F51"/>
              </a:solidFill>
            </a:endParaRPr>
          </a:p>
        </p:txBody>
      </p:sp>
    </p:spTree>
    <p:extLst>
      <p:ext uri="{BB962C8B-B14F-4D97-AF65-F5344CB8AC3E}">
        <p14:creationId xmlns:p14="http://schemas.microsoft.com/office/powerpoint/2010/main" val="3634172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2C51CC-8C91-4B6A-9093-E78677EB7703}" type="datetime1">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val="37755784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8AAB6-ECD9-4E9A-9B60-308011CD2DD1}" type="datetime1">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val="17165506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96186F-C236-4C17-9195-4A67D26E9AF4}" type="datetime1">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val="33477098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5DA14CE9-B4F4-49D2-8A13-007FBF41AC63}" type="datetime1">
              <a:rPr lang="en-US" smtClean="0"/>
              <a:t>6/9/2020</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3D22BE80-DED4-504D-BFB9-746F323304E3}" type="slidenum">
              <a:rPr lang="en-US" smtClean="0"/>
              <a:pPr/>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170633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8BC271-2610-4856-B649-BC682452806A}" type="datetime1">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val="1034218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7398654E-A3DA-47A5-8A23-D9CF58C20680}" type="datetime1">
              <a:rPr lang="en-US" smtClean="0"/>
              <a:t>6/9/2020</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3D22BE80-DED4-504D-BFB9-746F323304E3}" type="slidenum">
              <a:rPr lang="en-US" smtClean="0"/>
              <a:pPr/>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04329106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E0E27B-7A18-4FE1-9340-31A89ECB6449}" type="datetime1">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val="2050098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8D45C8-6C86-4294-A22D-759F526082D8}" type="datetime1">
              <a:rPr lang="en-US" smtClean="0"/>
              <a:t>6/9/2020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val="42382649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A71A9D-FBC0-41A2-B364-9CAF1933CE9F}" type="datetime1">
              <a:rPr lang="en-US" smtClean="0"/>
              <a:t>6/9/2020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val="785131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3"/>
          <p:cNvSpPr>
            <a:spLocks noGrp="1"/>
          </p:cNvSpPr>
          <p:nvPr>
            <p:ph type="dt" sz="half" idx="10"/>
          </p:nvPr>
        </p:nvSpPr>
        <p:spPr/>
        <p:txBody>
          <a:bodyPr/>
          <a:lstStyle>
            <a:lvl1pPr>
              <a:defRPr/>
            </a:lvl1pPr>
          </a:lstStyle>
          <a:p>
            <a:fld id="{AEA40848-39AD-4D3F-8048-441E01051A18}" type="datetime1">
              <a:rPr lang="en-US" smtClean="0"/>
              <a:t>6/9/2020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val="41372893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CFEC8-0CBD-49D9-8332-9F3C597B84CC}" type="datetime1">
              <a:rPr lang="en-US" smtClean="0"/>
              <a:t>6/9/2020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val="4020130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9B0710E2-CCD4-4437-876D-3D4FDDFD8908}" type="datetime1">
              <a:rPr lang="en-US" smtClean="0"/>
              <a:t>6/9/2020</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solidFill>
                <a:srgbClr val="455F51"/>
              </a:solidFill>
            </a:endParaRP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3D22BE80-DED4-504D-BFB9-746F323304E3}" type="slidenum">
              <a:rPr lang="en-US" smtClean="0">
                <a:solidFill>
                  <a:srgbClr val="455F51"/>
                </a:solidFill>
              </a:rPr>
              <a:pPr/>
              <a:t>‹#›</a:t>
            </a:fld>
            <a:endParaRPr lang="en-US">
              <a:solidFill>
                <a:srgbClr val="455F51"/>
              </a:solidFill>
            </a:endParaRPr>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578820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692C51CC-8C91-4B6A-9093-E78677EB7703}" type="datetime1">
              <a:rPr lang="en-US" smtClean="0"/>
              <a:t>6/9/2020</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3D22BE80-DED4-504D-BFB9-746F323304E3}" type="slidenum">
              <a:rPr lang="en-US" smtClean="0"/>
              <a:pPr/>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182740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8AAB6-ECD9-4E9A-9B60-308011CD2DD1}" type="datetime1">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val="301244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96186F-C236-4C17-9195-4A67D26E9AF4}" type="datetime1">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val="35107590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lvl1pPr>
              <a:defRPr/>
            </a:lvl1pPr>
          </a:lstStyle>
          <a:p>
            <a:fld id="{5DA14CE9-B4F4-49D2-8A13-007FBF41AC63}" type="datetime1">
              <a:rPr lang="en-US" smtClean="0"/>
              <a:t>6/9/2020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val="41101969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fld id="{8D8BC271-2610-4856-B649-BC682452806A}" type="datetime1">
              <a:rPr lang="en-US" smtClean="0"/>
              <a:t>6/9/2020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val="2310981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7398654E-A3DA-47A5-8A23-D9CF58C20680}" type="datetime1">
              <a:rPr lang="en-US" smtClean="0"/>
              <a:t>6/9/2020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val="27788806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3"/>
          <p:cNvSpPr>
            <a:spLocks noGrp="1"/>
          </p:cNvSpPr>
          <p:nvPr>
            <p:ph type="dt" sz="half" idx="10"/>
          </p:nvPr>
        </p:nvSpPr>
        <p:spPr/>
        <p:txBody>
          <a:bodyPr/>
          <a:lstStyle>
            <a:lvl1pPr>
              <a:defRPr/>
            </a:lvl1pPr>
          </a:lstStyle>
          <a:p>
            <a:fld id="{88E0E27B-7A18-4FE1-9340-31A89ECB6449}" type="datetime1">
              <a:rPr lang="en-US" smtClean="0"/>
              <a:t>6/9/2020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val="23938183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3"/>
          <p:cNvSpPr>
            <a:spLocks noGrp="1"/>
          </p:cNvSpPr>
          <p:nvPr>
            <p:ph type="dt" sz="half" idx="10"/>
          </p:nvPr>
        </p:nvSpPr>
        <p:spPr/>
        <p:txBody>
          <a:bodyPr/>
          <a:lstStyle>
            <a:lvl1pPr>
              <a:defRPr/>
            </a:lvl1pPr>
          </a:lstStyle>
          <a:p>
            <a:fld id="{C88D45C8-6C86-4294-A22D-759F526082D8}" type="datetime1">
              <a:rPr lang="en-US" smtClean="0"/>
              <a:t>6/9/2020</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val="40627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3"/>
          <p:cNvSpPr>
            <a:spLocks noGrp="1"/>
          </p:cNvSpPr>
          <p:nvPr>
            <p:ph type="dt" sz="half" idx="10"/>
          </p:nvPr>
        </p:nvSpPr>
        <p:spPr/>
        <p:txBody>
          <a:bodyPr/>
          <a:lstStyle>
            <a:lvl1pPr>
              <a:defRPr/>
            </a:lvl1pPr>
          </a:lstStyle>
          <a:p>
            <a:fld id="{39D74799-27CF-45C8-8091-DA9516E6F827}" type="datetime1">
              <a:rPr lang="en-US" smtClean="0"/>
              <a:t>6/9/2020</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val="8093513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3"/>
          <p:cNvSpPr>
            <a:spLocks noGrp="1"/>
          </p:cNvSpPr>
          <p:nvPr>
            <p:ph type="dt" sz="half" idx="10"/>
          </p:nvPr>
        </p:nvSpPr>
        <p:spPr/>
        <p:txBody>
          <a:bodyPr/>
          <a:lstStyle>
            <a:lvl1pPr>
              <a:defRPr/>
            </a:lvl1pPr>
          </a:lstStyle>
          <a:p>
            <a:fld id="{BCA71A9D-FBC0-41A2-B364-9CAF1933CE9F}" type="datetime1">
              <a:rPr lang="en-US" smtClean="0"/>
              <a:t>6/9/2020</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val="31598380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CACFEC8-0CBD-49D9-8332-9F3C597B84CC}" type="datetime1">
              <a:rPr lang="en-US" smtClean="0"/>
              <a:t>6/9/2020</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val="6585744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9B0710E2-CCD4-4437-876D-3D4FDDFD8908}" type="datetime1">
              <a:rPr lang="en-US" smtClean="0"/>
              <a:t>6/9/2020</a:t>
            </a:fld>
            <a:endParaRPr lang="en-US"/>
          </a:p>
        </p:txBody>
      </p:sp>
      <p:sp>
        <p:nvSpPr>
          <p:cNvPr id="6" name="Footer Placeholder 4"/>
          <p:cNvSpPr>
            <a:spLocks noGrp="1"/>
          </p:cNvSpPr>
          <p:nvPr>
            <p:ph type="ftr" sz="quarter" idx="11"/>
          </p:nvPr>
        </p:nvSpPr>
        <p:spPr/>
        <p:txBody>
          <a:bodyPr/>
          <a:lstStyle>
            <a:lvl1pPr>
              <a:defRPr/>
            </a:lvl1pPr>
          </a:lstStyle>
          <a:p>
            <a:endParaRPr lang="en-US">
              <a:solidFill>
                <a:srgbClr val="455F51"/>
              </a:solidFill>
            </a:endParaRPr>
          </a:p>
        </p:txBody>
      </p:sp>
      <p:sp>
        <p:nvSpPr>
          <p:cNvPr id="7" name="Slide Number Placeholder 5"/>
          <p:cNvSpPr>
            <a:spLocks noGrp="1"/>
          </p:cNvSpPr>
          <p:nvPr>
            <p:ph type="sldNum" sz="quarter" idx="12"/>
          </p:nvPr>
        </p:nvSpPr>
        <p:spPr/>
        <p:txBody>
          <a:bodyPr/>
          <a:lstStyle>
            <a:lvl1pPr>
              <a:defRPr/>
            </a:lvl1pPr>
          </a:lstStyle>
          <a:p>
            <a:fld id="{3D22BE80-DED4-504D-BFB9-746F323304E3}" type="slidenum">
              <a:rPr lang="en-US" smtClean="0">
                <a:solidFill>
                  <a:srgbClr val="455F51"/>
                </a:solidFill>
              </a:rPr>
              <a:pPr/>
              <a:t>‹#›</a:t>
            </a:fld>
            <a:endParaRPr lang="en-US">
              <a:solidFill>
                <a:srgbClr val="455F51"/>
              </a:solidFill>
            </a:endParaRPr>
          </a:p>
        </p:txBody>
      </p:sp>
    </p:spTree>
    <p:extLst>
      <p:ext uri="{BB962C8B-B14F-4D97-AF65-F5344CB8AC3E}">
        <p14:creationId xmlns:p14="http://schemas.microsoft.com/office/powerpoint/2010/main" val="2090833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692C51CC-8C91-4B6A-9093-E78677EB7703}" type="datetime1">
              <a:rPr lang="en-US" smtClean="0"/>
              <a:t>6/9/2020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val="17147891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fld id="{9338AAB6-ECD9-4E9A-9B60-308011CD2DD1}" type="datetime1">
              <a:rPr lang="en-US" smtClean="0"/>
              <a:t>6/9/2020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val="19863934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fld id="{3096186F-C236-4C17-9195-4A67D26E9AF4}" type="datetime1">
              <a:rPr lang="en-US" smtClean="0"/>
              <a:t>6/9/2020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val="20694846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fld id="{49D01E11-3F5F-46C0-8BED-84F6230C0F1A}" type="datetime1">
              <a:rPr lang="en-US" smtClean="0"/>
              <a:pPr>
                <a:defRPr/>
              </a:pPr>
              <a:t>6/9/2020</a:t>
            </a:fld>
            <a:endParaRPr lang="en-ZA"/>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ZA"/>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889FEBEA-086E-479A-A7F7-1B7935D84714}" type="slidenum">
              <a:rPr lang="en-ZA" smtClean="0"/>
              <a:pPr>
                <a:defRPr/>
              </a:pPr>
              <a:t>‹#›</a:t>
            </a:fld>
            <a:endParaRPr lang="en-ZA"/>
          </a:p>
        </p:txBody>
      </p:sp>
    </p:spTree>
    <p:extLst>
      <p:ext uri="{BB962C8B-B14F-4D97-AF65-F5344CB8AC3E}">
        <p14:creationId xmlns:p14="http://schemas.microsoft.com/office/powerpoint/2010/main" val="1064355480"/>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a:defRPr/>
            </a:pPr>
            <a:fld id="{52DB8C91-5AA5-4910-B9F0-C6D1953827AE}" type="datetime1">
              <a:rPr lang="en-US" smtClean="0"/>
              <a:pPr>
                <a:defRPr/>
              </a:pPr>
              <a:t>6/9/2020</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8580CF7F-A45D-4281-9439-22ACBE9E4A59}" type="slidenum">
              <a:rPr lang="en-ZA" smtClean="0"/>
              <a:pPr>
                <a:defRPr/>
              </a:pPr>
              <a:t>‹#›</a:t>
            </a:fld>
            <a:endParaRPr lang="en-ZA"/>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8764035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a:defRPr/>
            </a:pPr>
            <a:fld id="{856B9D97-E1C8-4A0A-9AA1-6F7168D2B9C8}" type="datetime1">
              <a:rPr lang="en-US" smtClean="0"/>
              <a:pPr>
                <a:defRPr/>
              </a:pPr>
              <a:t>6/9/2020</a:t>
            </a:fld>
            <a:endParaRPr lang="en-ZA"/>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B9F6A6AB-4C77-4EF1-89AD-4E0BA6315370}" type="slidenum">
              <a:rPr lang="en-ZA" smtClean="0"/>
              <a:pPr>
                <a:defRPr/>
              </a:pPr>
              <a:t>‹#›</a:t>
            </a:fld>
            <a:endParaRPr lang="en-ZA"/>
          </a:p>
        </p:txBody>
      </p:sp>
      <p:sp>
        <p:nvSpPr>
          <p:cNvPr id="14" name="Footer Placeholder 13"/>
          <p:cNvSpPr>
            <a:spLocks noGrp="1"/>
          </p:cNvSpPr>
          <p:nvPr>
            <p:ph type="ftr" sz="quarter" idx="12"/>
          </p:nvPr>
        </p:nvSpPr>
        <p:spPr/>
        <p:txBody>
          <a:bodyPr/>
          <a:lstStyle/>
          <a:p>
            <a:pPr>
              <a:defRPr/>
            </a:pPr>
            <a:endParaRPr lang="en-ZA"/>
          </a:p>
        </p:txBody>
      </p:sp>
    </p:spTree>
    <p:extLst>
      <p:ext uri="{BB962C8B-B14F-4D97-AF65-F5344CB8AC3E}">
        <p14:creationId xmlns:p14="http://schemas.microsoft.com/office/powerpoint/2010/main" val="2368193697"/>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a:defRPr/>
            </a:pPr>
            <a:fld id="{04654416-A9CA-4E25-9CEE-CFE6623C7EE0}" type="datetime1">
              <a:rPr lang="en-US" smtClean="0"/>
              <a:pPr>
                <a:defRPr/>
              </a:pPr>
              <a:t>6/9/2020</a:t>
            </a:fld>
            <a:endParaRPr lang="en-ZA"/>
          </a:p>
        </p:txBody>
      </p:sp>
      <p:sp>
        <p:nvSpPr>
          <p:cNvPr id="10" name="Slide Number Placeholder 9"/>
          <p:cNvSpPr>
            <a:spLocks noGrp="1"/>
          </p:cNvSpPr>
          <p:nvPr>
            <p:ph type="sldNum" sz="quarter" idx="16"/>
          </p:nvPr>
        </p:nvSpPr>
        <p:spPr/>
        <p:txBody>
          <a:bodyPr rtlCol="0"/>
          <a:lstStyle/>
          <a:p>
            <a:pPr>
              <a:defRPr/>
            </a:pPr>
            <a:fld id="{F338F5F0-0992-404E-B9D0-6CF9A38EB9AD}" type="slidenum">
              <a:rPr lang="en-ZA" smtClean="0"/>
              <a:pPr>
                <a:defRPr/>
              </a:pPr>
              <a:t>‹#›</a:t>
            </a:fld>
            <a:endParaRPr lang="en-ZA"/>
          </a:p>
        </p:txBody>
      </p:sp>
      <p:sp>
        <p:nvSpPr>
          <p:cNvPr id="12" name="Footer Placeholder 11"/>
          <p:cNvSpPr>
            <a:spLocks noGrp="1"/>
          </p:cNvSpPr>
          <p:nvPr>
            <p:ph type="ftr" sz="quarter" idx="17"/>
          </p:nvPr>
        </p:nvSpPr>
        <p:spPr/>
        <p:txBody>
          <a:bodyPr rtlCol="0"/>
          <a:lstStyle/>
          <a:p>
            <a:pPr>
              <a:defRPr/>
            </a:pPr>
            <a:endParaRPr lang="en-ZA"/>
          </a:p>
        </p:txBody>
      </p:sp>
    </p:spTree>
    <p:extLst>
      <p:ext uri="{BB962C8B-B14F-4D97-AF65-F5344CB8AC3E}">
        <p14:creationId xmlns:p14="http://schemas.microsoft.com/office/powerpoint/2010/main" val="379733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3"/>
          <p:cNvSpPr>
            <a:spLocks noGrp="1"/>
          </p:cNvSpPr>
          <p:nvPr>
            <p:ph type="dt" sz="half" idx="10"/>
          </p:nvPr>
        </p:nvSpPr>
        <p:spPr/>
        <p:txBody>
          <a:bodyPr/>
          <a:lstStyle>
            <a:lvl1pPr>
              <a:defRPr/>
            </a:lvl1pPr>
          </a:lstStyle>
          <a:p>
            <a:fld id="{FCCCDFD8-63C8-4331-85C0-22F3AB086916}" type="datetime1">
              <a:rPr lang="en-US" smtClean="0"/>
              <a:t>6/9/2020</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val="42726101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a:defRPr/>
            </a:pPr>
            <a:fld id="{FBECA2B6-9B5E-46E8-B236-12A6DD2EA268}" type="datetime1">
              <a:rPr lang="en-US" smtClean="0"/>
              <a:pPr>
                <a:defRPr/>
              </a:pPr>
              <a:t>6/9/2020</a:t>
            </a:fld>
            <a:endParaRPr lang="en-ZA"/>
          </a:p>
        </p:txBody>
      </p:sp>
      <p:sp>
        <p:nvSpPr>
          <p:cNvPr id="12" name="Slide Number Placeholder 11"/>
          <p:cNvSpPr>
            <a:spLocks noGrp="1"/>
          </p:cNvSpPr>
          <p:nvPr>
            <p:ph type="sldNum" sz="quarter" idx="16"/>
          </p:nvPr>
        </p:nvSpPr>
        <p:spPr/>
        <p:txBody>
          <a:bodyPr rtlCol="0"/>
          <a:lstStyle/>
          <a:p>
            <a:pPr>
              <a:defRPr/>
            </a:pPr>
            <a:fld id="{25F93155-59F3-48A3-A33B-075DD6946058}" type="slidenum">
              <a:rPr lang="en-ZA" smtClean="0"/>
              <a:pPr>
                <a:defRPr/>
              </a:pPr>
              <a:t>‹#›</a:t>
            </a:fld>
            <a:endParaRPr lang="en-ZA"/>
          </a:p>
        </p:txBody>
      </p:sp>
      <p:sp>
        <p:nvSpPr>
          <p:cNvPr id="14" name="Footer Placeholder 13"/>
          <p:cNvSpPr>
            <a:spLocks noGrp="1"/>
          </p:cNvSpPr>
          <p:nvPr>
            <p:ph type="ftr" sz="quarter" idx="17"/>
          </p:nvPr>
        </p:nvSpPr>
        <p:spPr/>
        <p:txBody>
          <a:bodyPr rtlCol="0"/>
          <a:lstStyle/>
          <a:p>
            <a:pPr>
              <a:defRPr/>
            </a:pPr>
            <a:endParaRPr lang="en-ZA"/>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9949015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457A17FF-14E9-49D5-985C-A6E147EA36D0}" type="datetime1">
              <a:rPr lang="en-US" smtClean="0"/>
              <a:pPr>
                <a:defRPr/>
              </a:pPr>
              <a:t>6/9/2020</a:t>
            </a:fld>
            <a:endParaRPr lang="en-ZA"/>
          </a:p>
        </p:txBody>
      </p:sp>
      <p:sp>
        <p:nvSpPr>
          <p:cNvPr id="4" name="Footer Placeholder 3"/>
          <p:cNvSpPr>
            <a:spLocks noGrp="1"/>
          </p:cNvSpPr>
          <p:nvPr>
            <p:ph type="ftr" sz="quarter" idx="11"/>
          </p:nvPr>
        </p:nvSpPr>
        <p:spPr/>
        <p:txBody>
          <a:bodyPr/>
          <a:lstStyle/>
          <a:p>
            <a:pPr>
              <a:defRPr/>
            </a:pPr>
            <a:endParaRPr lang="en-ZA"/>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53EFC297-2928-45A1-B6E7-4141C246A3A1}" type="slidenum">
              <a:rPr lang="en-ZA" smtClean="0"/>
              <a:pPr>
                <a:defRPr/>
              </a:pPr>
              <a:t>‹#›</a:t>
            </a:fld>
            <a:endParaRPr lang="en-ZA"/>
          </a:p>
        </p:txBody>
      </p:sp>
    </p:spTree>
    <p:extLst>
      <p:ext uri="{BB962C8B-B14F-4D97-AF65-F5344CB8AC3E}">
        <p14:creationId xmlns:p14="http://schemas.microsoft.com/office/powerpoint/2010/main" val="26911367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C2B1077-FD0A-44CF-85BA-66B32C004001}" type="datetime1">
              <a:rPr lang="en-US" smtClean="0"/>
              <a:pPr>
                <a:defRPr/>
              </a:pPr>
              <a:t>6/9/2020</a:t>
            </a:fld>
            <a:endParaRPr lang="en-ZA"/>
          </a:p>
        </p:txBody>
      </p:sp>
      <p:sp>
        <p:nvSpPr>
          <p:cNvPr id="3" name="Footer Placeholder 2"/>
          <p:cNvSpPr>
            <a:spLocks noGrp="1"/>
          </p:cNvSpPr>
          <p:nvPr>
            <p:ph type="ftr" sz="quarter" idx="11"/>
          </p:nvPr>
        </p:nvSpPr>
        <p:spPr/>
        <p:txBody>
          <a:bodyPr/>
          <a:lstStyle/>
          <a:p>
            <a:pPr>
              <a:defRPr/>
            </a:pPr>
            <a:endParaRPr lang="en-ZA"/>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5BE509C8-1385-4B5D-B2BA-B06075404A88}" type="slidenum">
              <a:rPr lang="en-ZA" smtClean="0"/>
              <a:pPr>
                <a:defRPr/>
              </a:pPr>
              <a:t>‹#›</a:t>
            </a:fld>
            <a:endParaRPr lang="en-ZA"/>
          </a:p>
        </p:txBody>
      </p:sp>
    </p:spTree>
    <p:extLst>
      <p:ext uri="{BB962C8B-B14F-4D97-AF65-F5344CB8AC3E}">
        <p14:creationId xmlns:p14="http://schemas.microsoft.com/office/powerpoint/2010/main" val="34258044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pPr>
              <a:defRPr/>
            </a:pPr>
            <a:fld id="{27A7344B-9263-4B2C-8245-F5BF6C1D035B}" type="datetime1">
              <a:rPr lang="en-US" smtClean="0"/>
              <a:pPr>
                <a:defRPr/>
              </a:pPr>
              <a:t>6/9/2020</a:t>
            </a:fld>
            <a:endParaRPr lang="en-ZA"/>
          </a:p>
        </p:txBody>
      </p:sp>
      <p:sp>
        <p:nvSpPr>
          <p:cNvPr id="6" name="Footer Placeholder 5"/>
          <p:cNvSpPr>
            <a:spLocks noGrp="1"/>
          </p:cNvSpPr>
          <p:nvPr>
            <p:ph type="ftr" sz="quarter" idx="11"/>
          </p:nvPr>
        </p:nvSpPr>
        <p:spPr/>
        <p:txBody>
          <a:bodyPr/>
          <a:lstStyle/>
          <a:p>
            <a:pPr>
              <a:defRPr/>
            </a:pPr>
            <a:endParaRPr lang="en-ZA"/>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64FADD04-B816-4FEC-909F-89CF606BB3DD}" type="slidenum">
              <a:rPr lang="en-ZA" smtClean="0"/>
              <a:pPr>
                <a:defRPr/>
              </a:pPr>
              <a:t>‹#›</a:t>
            </a:fld>
            <a:endParaRPr lang="en-ZA"/>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6099710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fld id="{BBC608F8-95D1-49DE-A397-FCF89E4A4357}" type="datetime1">
              <a:rPr lang="en-US" smtClean="0"/>
              <a:pPr>
                <a:defRPr/>
              </a:pPr>
              <a:t>6/9/2020</a:t>
            </a:fld>
            <a:endParaRPr lang="en-ZA"/>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4C8D9C0C-B401-4812-994A-606B3D169B56}" type="slidenum">
              <a:rPr lang="en-ZA" smtClean="0"/>
              <a:pPr>
                <a:defRPr/>
              </a:pPr>
              <a:t>‹#›</a:t>
            </a:fld>
            <a:endParaRPr lang="en-ZA"/>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ZA"/>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2840467599"/>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663A92C7-250E-49C5-97B9-88094E86CA83}" type="datetime1">
              <a:rPr lang="en-US" smtClean="0"/>
              <a:pPr>
                <a:defRPr/>
              </a:pPr>
              <a:t>6/9/2020</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pPr>
              <a:defRPr/>
            </a:pPr>
            <a:fld id="{30428750-2B5A-4EAB-A0D4-66A89A00ED57}" type="slidenum">
              <a:rPr lang="en-ZA" smtClean="0"/>
              <a:pPr>
                <a:defRPr/>
              </a:pPr>
              <a:t>‹#›</a:t>
            </a:fld>
            <a:endParaRPr lang="en-ZA"/>
          </a:p>
        </p:txBody>
      </p:sp>
    </p:spTree>
    <p:extLst>
      <p:ext uri="{BB962C8B-B14F-4D97-AF65-F5344CB8AC3E}">
        <p14:creationId xmlns:p14="http://schemas.microsoft.com/office/powerpoint/2010/main" val="40252190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fld id="{E9C4C20B-725A-4A40-B805-DDF44315585D}" type="datetime1">
              <a:rPr lang="en-US" smtClean="0"/>
              <a:pPr>
                <a:defRPr/>
              </a:pPr>
              <a:t>6/9/2020</a:t>
            </a:fld>
            <a:endParaRPr lang="en-ZA"/>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ZA"/>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812DB16F-ED9D-4ACD-8E3B-BBA0F295F041}" type="slidenum">
              <a:rPr lang="en-ZA" smtClean="0"/>
              <a:pPr>
                <a:defRPr/>
              </a:pPr>
              <a:t>‹#›</a:t>
            </a:fld>
            <a:endParaRPr lang="en-ZA"/>
          </a:p>
        </p:txBody>
      </p:sp>
    </p:spTree>
    <p:extLst>
      <p:ext uri="{BB962C8B-B14F-4D97-AF65-F5344CB8AC3E}">
        <p14:creationId xmlns:p14="http://schemas.microsoft.com/office/powerpoint/2010/main" val="3810592217"/>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621F38-975F-E847-8472-05E5F5FF3F33}"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1716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621F38-975F-E847-8472-05E5F5FF3F33}"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t>‹#›</a:t>
            </a:fld>
            <a:endParaRPr lang="en-US"/>
          </a:p>
        </p:txBody>
      </p:sp>
    </p:spTree>
    <p:extLst>
      <p:ext uri="{BB962C8B-B14F-4D97-AF65-F5344CB8AC3E}">
        <p14:creationId xmlns:p14="http://schemas.microsoft.com/office/powerpoint/2010/main" val="21418652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621F38-975F-E847-8472-05E5F5FF3F33}"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13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C5D9979-8C0A-4342-9460-0A7992AC8CA7}" type="datetime1">
              <a:rPr lang="en-US" smtClean="0"/>
              <a:t>6/9/2020</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val="28247397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621F38-975F-E847-8472-05E5F5FF3F33}"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2BE80-DED4-504D-BFB9-746F323304E3}" type="slidenum">
              <a:rPr lang="en-US" smtClean="0"/>
              <a:t>‹#›</a:t>
            </a:fld>
            <a:endParaRPr lang="en-US"/>
          </a:p>
        </p:txBody>
      </p:sp>
    </p:spTree>
    <p:extLst>
      <p:ext uri="{BB962C8B-B14F-4D97-AF65-F5344CB8AC3E}">
        <p14:creationId xmlns:p14="http://schemas.microsoft.com/office/powerpoint/2010/main" val="39325674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621F38-975F-E847-8472-05E5F5FF3F33}" type="datetimeFigureOut">
              <a:rPr lang="en-US" smtClean="0"/>
              <a:t>6/9/2020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22BE80-DED4-504D-BFB9-746F323304E3}" type="slidenum">
              <a:rPr lang="en-US" smtClean="0"/>
              <a:t>‹#›</a:t>
            </a:fld>
            <a:endParaRPr lang="en-US"/>
          </a:p>
        </p:txBody>
      </p:sp>
    </p:spTree>
    <p:extLst>
      <p:ext uri="{BB962C8B-B14F-4D97-AF65-F5344CB8AC3E}">
        <p14:creationId xmlns:p14="http://schemas.microsoft.com/office/powerpoint/2010/main" val="10837787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621F38-975F-E847-8472-05E5F5FF3F33}" type="datetimeFigureOut">
              <a:rPr lang="en-US" smtClean="0"/>
              <a:t>6/9/2020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22BE80-DED4-504D-BFB9-746F323304E3}" type="slidenum">
              <a:rPr lang="en-US" smtClean="0"/>
              <a:t>‹#›</a:t>
            </a:fld>
            <a:endParaRPr lang="en-US"/>
          </a:p>
        </p:txBody>
      </p:sp>
    </p:spTree>
    <p:extLst>
      <p:ext uri="{BB962C8B-B14F-4D97-AF65-F5344CB8AC3E}">
        <p14:creationId xmlns:p14="http://schemas.microsoft.com/office/powerpoint/2010/main" val="13835220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2621F38-975F-E847-8472-05E5F5FF3F33}" type="datetimeFigureOut">
              <a:rPr lang="en-US" smtClean="0"/>
              <a:t>6/9/2020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D22BE80-DED4-504D-BFB9-746F323304E3}" type="slidenum">
              <a:rPr lang="en-US" smtClean="0"/>
              <a:t>‹#›</a:t>
            </a:fld>
            <a:endParaRPr lang="en-US"/>
          </a:p>
        </p:txBody>
      </p:sp>
    </p:spTree>
    <p:extLst>
      <p:ext uri="{BB962C8B-B14F-4D97-AF65-F5344CB8AC3E}">
        <p14:creationId xmlns:p14="http://schemas.microsoft.com/office/powerpoint/2010/main" val="27538985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2621F38-975F-E847-8472-05E5F5FF3F33}" type="datetimeFigureOut">
              <a:rPr lang="en-US" smtClean="0"/>
              <a:t>6/9/2020</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D22BE80-DED4-504D-BFB9-746F323304E3}" type="slidenum">
              <a:rPr lang="en-US" smtClean="0"/>
              <a:t>‹#›</a:t>
            </a:fld>
            <a:endParaRPr lang="en-US"/>
          </a:p>
        </p:txBody>
      </p:sp>
    </p:spTree>
    <p:extLst>
      <p:ext uri="{BB962C8B-B14F-4D97-AF65-F5344CB8AC3E}">
        <p14:creationId xmlns:p14="http://schemas.microsoft.com/office/powerpoint/2010/main" val="16710229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621F38-975F-E847-8472-05E5F5FF3F33}"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2BE80-DED4-504D-BFB9-746F323304E3}" type="slidenum">
              <a:rPr lang="en-US" smtClean="0"/>
              <a:t>‹#›</a:t>
            </a:fld>
            <a:endParaRPr lang="en-US"/>
          </a:p>
        </p:txBody>
      </p:sp>
    </p:spTree>
    <p:extLst>
      <p:ext uri="{BB962C8B-B14F-4D97-AF65-F5344CB8AC3E}">
        <p14:creationId xmlns:p14="http://schemas.microsoft.com/office/powerpoint/2010/main" val="3935758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621F38-975F-E847-8472-05E5F5FF3F33}"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t>‹#›</a:t>
            </a:fld>
            <a:endParaRPr lang="en-US"/>
          </a:p>
        </p:txBody>
      </p:sp>
    </p:spTree>
    <p:extLst>
      <p:ext uri="{BB962C8B-B14F-4D97-AF65-F5344CB8AC3E}">
        <p14:creationId xmlns:p14="http://schemas.microsoft.com/office/powerpoint/2010/main" val="40308098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621F38-975F-E847-8472-05E5F5FF3F33}"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t>‹#›</a:t>
            </a:fld>
            <a:endParaRPr lang="en-US"/>
          </a:p>
        </p:txBody>
      </p:sp>
    </p:spTree>
    <p:extLst>
      <p:ext uri="{BB962C8B-B14F-4D97-AF65-F5344CB8AC3E}">
        <p14:creationId xmlns:p14="http://schemas.microsoft.com/office/powerpoint/2010/main" val="2815136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5DA14CE9-B4F4-49D2-8A13-007FBF41AC63}" type="datetime1">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val="27696504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8D8BC271-2610-4856-B649-BC682452806A}" type="datetime1">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val="1314811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921D617-C319-464C-846D-92EA940306FC}" type="datetime1">
              <a:rPr lang="en-US" smtClean="0"/>
              <a:t>6/9/2020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val="38285723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98654E-A3DA-47A5-8A23-D9CF58C20680}" type="datetime1">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val="3027426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88E0E27B-7A18-4FE1-9340-31A89ECB6449}" type="datetime1">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val="5022739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C88D45C8-6C86-4294-A22D-759F526082D8}" type="datetime1">
              <a:rPr lang="en-US" smtClean="0"/>
              <a:t>6/9/2020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val="6361758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BCA71A9D-FBC0-41A2-B364-9CAF1933CE9F}" type="datetime1">
              <a:rPr lang="en-US" smtClean="0"/>
              <a:t>6/9/2020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val="28878431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CFEC8-0CBD-49D9-8332-9F3C597B84CC}" type="datetime1">
              <a:rPr lang="en-US" smtClean="0"/>
              <a:t>6/9/2020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val="36830070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B0710E2-CCD4-4437-876D-3D4FDDFD8908}" type="datetime1">
              <a:rPr lang="en-US" smtClean="0"/>
              <a:t>6/9/2020</a:t>
            </a:fld>
            <a:endParaRPr lang="en-US"/>
          </a:p>
        </p:txBody>
      </p:sp>
      <p:sp>
        <p:nvSpPr>
          <p:cNvPr id="6" name="Footer Placeholder 5"/>
          <p:cNvSpPr>
            <a:spLocks noGrp="1"/>
          </p:cNvSpPr>
          <p:nvPr>
            <p:ph type="ftr" sz="quarter" idx="11"/>
          </p:nvPr>
        </p:nvSpPr>
        <p:spPr/>
        <p:txBody>
          <a:bodyPr/>
          <a:lstStyle/>
          <a:p>
            <a:endParaRPr lang="en-US">
              <a:solidFill>
                <a:srgbClr val="455F51"/>
              </a:solidFill>
            </a:endParaRPr>
          </a:p>
        </p:txBody>
      </p:sp>
      <p:sp>
        <p:nvSpPr>
          <p:cNvPr id="7" name="Slide Number Placeholder 6"/>
          <p:cNvSpPr>
            <a:spLocks noGrp="1"/>
          </p:cNvSpPr>
          <p:nvPr>
            <p:ph type="sldNum" sz="quarter" idx="12"/>
          </p:nvPr>
        </p:nvSpPr>
        <p:spPr/>
        <p:txBody>
          <a:bodyPr/>
          <a:lstStyle/>
          <a:p>
            <a:fld id="{3D22BE80-DED4-504D-BFB9-746F323304E3}" type="slidenum">
              <a:rPr lang="en-US" smtClean="0">
                <a:solidFill>
                  <a:srgbClr val="455F51"/>
                </a:solidFill>
              </a:rPr>
              <a:pPr/>
              <a:t>‹#›</a:t>
            </a:fld>
            <a:endParaRPr lang="en-US">
              <a:solidFill>
                <a:srgbClr val="455F51"/>
              </a:solidFill>
            </a:endParaRPr>
          </a:p>
        </p:txBody>
      </p:sp>
    </p:spTree>
    <p:extLst>
      <p:ext uri="{BB962C8B-B14F-4D97-AF65-F5344CB8AC3E}">
        <p14:creationId xmlns:p14="http://schemas.microsoft.com/office/powerpoint/2010/main" val="6244576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92C51CC-8C91-4B6A-9093-E78677EB7703}" type="datetime1">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val="6524094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338AAB6-ECD9-4E9A-9B60-308011CD2DD1}" type="datetime1">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val="41201221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3096186F-C236-4C17-9195-4A67D26E9AF4}" type="datetime1">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val="1008221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2431CF57-9C64-488A-9EC4-30FF310F9CC3}" type="datetime1">
              <a:rPr lang="en-US" smtClean="0"/>
              <a:t>6/9/2020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val="2391257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55CF4-4B7E-41F5-84F6-11C91A639B81}" type="datetime1">
              <a:rPr lang="en-US" smtClean="0"/>
              <a:t>6/9/2020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val="3416195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3DA81080-5FF7-4BF9-BD53-48FAD0515E93}" type="datetime1">
              <a:rPr lang="en-US" smtClean="0"/>
              <a:t>6/9/2020</a:t>
            </a:fld>
            <a:endParaRPr lang="en-ZA"/>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ZA"/>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8922CB51-E200-4E69-BE7F-FC991BBBCF8C}" type="slidenum">
              <a:rPr lang="en-ZA" smtClean="0"/>
              <a:pPr>
                <a:defRPr/>
              </a:pPr>
              <a:t>‹#›</a:t>
            </a:fld>
            <a:endParaRPr lang="en-ZA"/>
          </a:p>
        </p:txBody>
      </p:sp>
    </p:spTree>
    <p:extLst>
      <p:ext uri="{BB962C8B-B14F-4D97-AF65-F5344CB8AC3E}">
        <p14:creationId xmlns:p14="http://schemas.microsoft.com/office/powerpoint/2010/main" val="14112281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26E59A7-9B13-4A77-BBC1-B9ED0DBCDF84}" type="datetime1">
              <a:rPr lang="en-US" smtClean="0"/>
              <a:t>6/9/2020</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D22BE80-DED4-504D-BFB9-746F323304E3}"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1496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3F755CF4-4B7E-41F5-84F6-11C91A639B81}" type="datetime1">
              <a:rPr lang="en-US" smtClean="0"/>
              <a:t>6/9/2020</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3D22BE80-DED4-504D-BFB9-746F323304E3}" type="slidenum">
              <a:rPr lang="en-US" smtClean="0"/>
              <a:pPr/>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0497109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55CF4-4B7E-41F5-84F6-11C91A639B81}" type="datetime1">
              <a:rPr lang="en-US" smtClean="0"/>
              <a:t>6/9/2020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val="239106821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58A59EB5-B4BA-4D83-AE36-D7D0C56DE112}" type="datetime1">
              <a:rPr lang="en-US" smtClean="0"/>
              <a:pPr>
                <a:defRPr/>
              </a:pPr>
              <a:t>6/9/2020</a:t>
            </a:fld>
            <a:endParaRPr lang="en-ZA"/>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ZA"/>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8922CB51-E200-4E69-BE7F-FC991BBBCF8C}" type="slidenum">
              <a:rPr lang="en-ZA" smtClean="0"/>
              <a:pPr>
                <a:defRPr/>
              </a:pPr>
              <a:t>‹#›</a:t>
            </a:fld>
            <a:endParaRPr lang="en-ZA"/>
          </a:p>
        </p:txBody>
      </p:sp>
    </p:spTree>
    <p:extLst>
      <p:ext uri="{BB962C8B-B14F-4D97-AF65-F5344CB8AC3E}">
        <p14:creationId xmlns:p14="http://schemas.microsoft.com/office/powerpoint/2010/main" val="397838358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2621F38-975F-E847-8472-05E5F5FF3F33}" type="datetimeFigureOut">
              <a:rPr lang="en-US" smtClean="0"/>
              <a:t>6/9/2020</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D22BE80-DED4-504D-BFB9-746F323304E3}"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13449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F755CF4-4B7E-41F5-84F6-11C91A639B81}" type="datetime1">
              <a:rPr lang="en-US" smtClean="0"/>
              <a:t>6/9/2020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val="181445766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9.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9.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7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7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9.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9.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9.xml"/><Relationship Id="rId1" Type="http://schemas.openxmlformats.org/officeDocument/2006/relationships/vmlDrawing" Target="../drawings/vmlDrawing5.vml"/><Relationship Id="rId5" Type="http://schemas.openxmlformats.org/officeDocument/2006/relationships/image" Target="../media/image14.emf"/><Relationship Id="rId4" Type="http://schemas.openxmlformats.org/officeDocument/2006/relationships/oleObject" Target="../embeddings/oleObject5.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4.xml"/></Relationships>
</file>

<file path=ppt/slides/_rels/slide3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4.xml"/></Relationships>
</file>

<file path=ppt/slides/_rels/slide3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4.xml"/></Relationships>
</file>

<file path=ppt/slides/_rels/slide3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9.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9.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ont Cov.jpg"/>
          <p:cNvPicPr>
            <a:picLocks noChangeAspect="1"/>
          </p:cNvPicPr>
          <p:nvPr/>
        </p:nvPicPr>
        <p:blipFill rotWithShape="1">
          <a:blip r:embed="rId3">
            <a:extLst>
              <a:ext uri="{28A0092B-C50C-407E-A947-70E740481C1C}">
                <a14:useLocalDpi xmlns:a14="http://schemas.microsoft.com/office/drawing/2010/main" val="0"/>
              </a:ext>
            </a:extLst>
          </a:blip>
          <a:srcRect l="1427" r="4242"/>
          <a:stretch/>
        </p:blipFill>
        <p:spPr>
          <a:xfrm>
            <a:off x="0" y="0"/>
            <a:ext cx="9144001" cy="6855693"/>
          </a:xfrm>
          <a:prstGeom prst="rect">
            <a:avLst/>
          </a:prstGeom>
        </p:spPr>
      </p:pic>
      <p:sp>
        <p:nvSpPr>
          <p:cNvPr id="7" name="TextBox 6"/>
          <p:cNvSpPr txBox="1"/>
          <p:nvPr/>
        </p:nvSpPr>
        <p:spPr>
          <a:xfrm rot="20957222">
            <a:off x="4226235" y="1718020"/>
            <a:ext cx="5152297" cy="1569660"/>
          </a:xfrm>
          <a:prstGeom prst="rect">
            <a:avLst/>
          </a:prstGeom>
          <a:noFill/>
        </p:spPr>
        <p:txBody>
          <a:bodyPr wrap="square" rtlCol="0">
            <a:spAutoFit/>
          </a:bodyPr>
          <a:lstStyle/>
          <a:p>
            <a:pPr algn="ctr"/>
            <a:r>
              <a:rPr lang="en-ZA" sz="2400" dirty="0" smtClean="0">
                <a:latin typeface="Century Gothic" panose="020B0502020202020204" pitchFamily="34" charset="0"/>
              </a:rPr>
              <a:t>Briefing </a:t>
            </a:r>
            <a:r>
              <a:rPr lang="en-ZA" sz="2400" dirty="0">
                <a:latin typeface="Century Gothic" panose="020B0502020202020204" pitchFamily="34" charset="0"/>
              </a:rPr>
              <a:t>on 2020 Appropriation Bill</a:t>
            </a:r>
          </a:p>
          <a:p>
            <a:pPr algn="ctr"/>
            <a:r>
              <a:rPr lang="en-ZA" sz="2400" dirty="0" smtClean="0">
                <a:latin typeface="Century Gothic" panose="020B0502020202020204" pitchFamily="34" charset="0"/>
              </a:rPr>
              <a:t>Select </a:t>
            </a:r>
            <a:r>
              <a:rPr lang="en-ZA" sz="2400" dirty="0">
                <a:latin typeface="Century Gothic" panose="020B0502020202020204" pitchFamily="34" charset="0"/>
              </a:rPr>
              <a:t>Committee on Appropriations</a:t>
            </a:r>
          </a:p>
          <a:p>
            <a:pPr algn="ctr"/>
            <a:r>
              <a:rPr lang="en-ZA" sz="2400" dirty="0" smtClean="0">
                <a:latin typeface="Century Gothic" panose="020B0502020202020204" pitchFamily="34" charset="0"/>
              </a:rPr>
              <a:t>10 June 2020</a:t>
            </a:r>
            <a:endParaRPr lang="en-US" sz="2400" dirty="0">
              <a:solidFill>
                <a:prstClr val="black">
                  <a:lumMod val="50000"/>
                  <a:lumOff val="50000"/>
                </a:prstClr>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1076536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774095688"/>
              </p:ext>
            </p:extLst>
          </p:nvPr>
        </p:nvGraphicFramePr>
        <p:xfrm>
          <a:off x="109182" y="116006"/>
          <a:ext cx="9034818" cy="67419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8166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1649502275"/>
              </p:ext>
            </p:extLst>
          </p:nvPr>
        </p:nvGraphicFramePr>
        <p:xfrm>
          <a:off x="0" y="150125"/>
          <a:ext cx="9144000" cy="65645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1063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859430958"/>
              </p:ext>
            </p:extLst>
          </p:nvPr>
        </p:nvGraphicFramePr>
        <p:xfrm>
          <a:off x="0" y="177422"/>
          <a:ext cx="9144000" cy="66805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0471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4967" y="1"/>
            <a:ext cx="8639033" cy="1009934"/>
          </a:xfrm>
        </p:spPr>
        <p:txBody>
          <a:bodyPr>
            <a:normAutofit/>
          </a:bodyPr>
          <a:lstStyle/>
          <a:p>
            <a:pPr algn="ctr"/>
            <a:r>
              <a:rPr lang="en-ZA" sz="2600" dirty="0">
                <a:solidFill>
                  <a:schemeClr val="accent6">
                    <a:lumMod val="75000"/>
                  </a:schemeClr>
                </a:solidFill>
                <a:latin typeface="Century Gothic" panose="020B0502020202020204" pitchFamily="34" charset="0"/>
              </a:rPr>
              <a:t>Departments Expenditure </a:t>
            </a:r>
            <a:r>
              <a:rPr lang="en-ZA" sz="2600" dirty="0" smtClean="0">
                <a:solidFill>
                  <a:schemeClr val="accent6">
                    <a:lumMod val="75000"/>
                  </a:schemeClr>
                </a:solidFill>
                <a:latin typeface="Century Gothic" panose="020B0502020202020204" pitchFamily="34" charset="0"/>
              </a:rPr>
              <a:t>outcomes between  </a:t>
            </a:r>
            <a:br>
              <a:rPr lang="en-ZA" sz="2600" dirty="0" smtClean="0">
                <a:solidFill>
                  <a:schemeClr val="accent6">
                    <a:lumMod val="75000"/>
                  </a:schemeClr>
                </a:solidFill>
                <a:latin typeface="Century Gothic" panose="020B0502020202020204" pitchFamily="34" charset="0"/>
              </a:rPr>
            </a:br>
            <a:r>
              <a:rPr lang="en-ZA" sz="2600" dirty="0" smtClean="0">
                <a:solidFill>
                  <a:schemeClr val="accent6">
                    <a:lumMod val="75000"/>
                  </a:schemeClr>
                </a:solidFill>
                <a:latin typeface="Century Gothic" panose="020B0502020202020204" pitchFamily="34" charset="0"/>
              </a:rPr>
              <a:t>2017/18 and 2019/20</a:t>
            </a:r>
            <a:endParaRPr lang="en-US" sz="2600" dirty="0">
              <a:solidFill>
                <a:schemeClr val="accent6">
                  <a:lumMod val="75000"/>
                </a:schemeClr>
              </a:solidFill>
              <a:latin typeface="Century Gothic" panose="020B0502020202020204" pitchFamily="34" charset="0"/>
            </a:endParaRPr>
          </a:p>
        </p:txBody>
      </p:sp>
      <p:sp>
        <p:nvSpPr>
          <p:cNvPr id="5" name="Content Placeholder 4"/>
          <p:cNvSpPr>
            <a:spLocks noGrp="1"/>
          </p:cNvSpPr>
          <p:nvPr>
            <p:ph idx="1"/>
          </p:nvPr>
        </p:nvSpPr>
        <p:spPr>
          <a:xfrm>
            <a:off x="293914" y="1009935"/>
            <a:ext cx="8660674" cy="5848066"/>
          </a:xfrm>
        </p:spPr>
        <p:txBody>
          <a:bodyPr>
            <a:noAutofit/>
          </a:bodyPr>
          <a:lstStyle/>
          <a:p>
            <a:pPr>
              <a:lnSpc>
                <a:spcPct val="120000"/>
              </a:lnSpc>
              <a:spcBef>
                <a:spcPts val="600"/>
              </a:spcBef>
              <a:buClr>
                <a:schemeClr val="accent6">
                  <a:lumMod val="75000"/>
                </a:schemeClr>
              </a:buClr>
            </a:pPr>
            <a:r>
              <a:rPr lang="en-ZA" sz="2000" dirty="0" smtClean="0">
                <a:latin typeface="Century Gothic" panose="020B0502020202020204" pitchFamily="34" charset="0"/>
              </a:rPr>
              <a:t>Average expenditure on current expenditure amounts to 92</a:t>
            </a:r>
            <a:r>
              <a:rPr lang="en-ZA" sz="2000" dirty="0">
                <a:latin typeface="Century Gothic" panose="020B0502020202020204" pitchFamily="34" charset="0"/>
              </a:rPr>
              <a:t>% </a:t>
            </a:r>
            <a:r>
              <a:rPr lang="en-ZA" sz="2000" dirty="0" smtClean="0">
                <a:latin typeface="Century Gothic" panose="020B0502020202020204" pitchFamily="34" charset="0"/>
              </a:rPr>
              <a:t>over </a:t>
            </a:r>
            <a:r>
              <a:rPr lang="en-ZA" sz="2000" dirty="0">
                <a:latin typeface="Century Gothic" panose="020B0502020202020204" pitchFamily="34" charset="0"/>
              </a:rPr>
              <a:t>the three year period. </a:t>
            </a:r>
            <a:r>
              <a:rPr lang="en-ZA" sz="2000" dirty="0" smtClean="0">
                <a:latin typeface="Century Gothic" panose="020B0502020202020204" pitchFamily="34" charset="0"/>
              </a:rPr>
              <a:t>Departments with below 85% expenditure </a:t>
            </a:r>
            <a:r>
              <a:rPr lang="en-ZA" sz="2000" dirty="0">
                <a:latin typeface="Century Gothic" panose="020B0502020202020204" pitchFamily="34" charset="0"/>
              </a:rPr>
              <a:t>on current </a:t>
            </a:r>
            <a:r>
              <a:rPr lang="en-ZA" sz="2000" dirty="0" smtClean="0">
                <a:latin typeface="Century Gothic" panose="020B0502020202020204" pitchFamily="34" charset="0"/>
              </a:rPr>
              <a:t>expenditure are:</a:t>
            </a:r>
            <a:endParaRPr lang="en-ZA" sz="2000" dirty="0">
              <a:latin typeface="Century Gothic" panose="020B0502020202020204" pitchFamily="34" charset="0"/>
            </a:endParaRPr>
          </a:p>
          <a:p>
            <a:pPr marL="355600" lvl="1">
              <a:lnSpc>
                <a:spcPct val="120000"/>
              </a:lnSpc>
              <a:spcBef>
                <a:spcPts val="600"/>
              </a:spcBef>
              <a:buClr>
                <a:schemeClr val="accent6">
                  <a:lumMod val="75000"/>
                </a:schemeClr>
              </a:buClr>
            </a:pPr>
            <a:r>
              <a:rPr lang="en-GB" sz="1600" dirty="0" smtClean="0">
                <a:latin typeface="Century Gothic" panose="020B0502020202020204" pitchFamily="34" charset="0"/>
              </a:rPr>
              <a:t>Communication</a:t>
            </a:r>
            <a:endParaRPr lang="en-GB" sz="1600" dirty="0">
              <a:latin typeface="Century Gothic" panose="020B0502020202020204" pitchFamily="34" charset="0"/>
            </a:endParaRPr>
          </a:p>
          <a:p>
            <a:pPr marL="355600" lvl="1">
              <a:lnSpc>
                <a:spcPct val="120000"/>
              </a:lnSpc>
              <a:spcBef>
                <a:spcPts val="0"/>
              </a:spcBef>
              <a:buClr>
                <a:schemeClr val="accent6">
                  <a:lumMod val="75000"/>
                </a:schemeClr>
              </a:buClr>
            </a:pPr>
            <a:r>
              <a:rPr lang="en-GB" sz="1600" dirty="0">
                <a:latin typeface="Century Gothic" panose="020B0502020202020204" pitchFamily="34" charset="0"/>
              </a:rPr>
              <a:t>Cooperative Governance and Traditional Affairs</a:t>
            </a:r>
          </a:p>
          <a:p>
            <a:pPr marL="355600" lvl="1">
              <a:lnSpc>
                <a:spcPct val="120000"/>
              </a:lnSpc>
              <a:spcBef>
                <a:spcPts val="0"/>
              </a:spcBef>
              <a:buClr>
                <a:schemeClr val="accent6">
                  <a:lumMod val="75000"/>
                </a:schemeClr>
              </a:buClr>
            </a:pPr>
            <a:r>
              <a:rPr lang="en-ZA" sz="1600" dirty="0">
                <a:latin typeface="Century Gothic" panose="020B0502020202020204" pitchFamily="34" charset="0"/>
              </a:rPr>
              <a:t>National Treasury </a:t>
            </a:r>
          </a:p>
          <a:p>
            <a:pPr>
              <a:lnSpc>
                <a:spcPct val="120000"/>
              </a:lnSpc>
              <a:spcBef>
                <a:spcPts val="600"/>
              </a:spcBef>
              <a:buClr>
                <a:schemeClr val="accent6">
                  <a:lumMod val="75000"/>
                </a:schemeClr>
              </a:buClr>
            </a:pPr>
            <a:r>
              <a:rPr lang="en-ZA" sz="2000" dirty="0">
                <a:latin typeface="Century Gothic" panose="020B0502020202020204" pitchFamily="34" charset="0"/>
              </a:rPr>
              <a:t>Average expenditure on </a:t>
            </a:r>
            <a:r>
              <a:rPr lang="en-ZA" sz="2000" dirty="0" smtClean="0">
                <a:latin typeface="Century Gothic" panose="020B0502020202020204" pitchFamily="34" charset="0"/>
              </a:rPr>
              <a:t>capital assets amounts </a:t>
            </a:r>
            <a:r>
              <a:rPr lang="en-ZA" sz="2000" dirty="0">
                <a:latin typeface="Century Gothic" panose="020B0502020202020204" pitchFamily="34" charset="0"/>
              </a:rPr>
              <a:t>to </a:t>
            </a:r>
            <a:r>
              <a:rPr lang="en-ZA" sz="2000" dirty="0" smtClean="0">
                <a:latin typeface="Century Gothic" panose="020B0502020202020204" pitchFamily="34" charset="0"/>
              </a:rPr>
              <a:t>69% </a:t>
            </a:r>
            <a:r>
              <a:rPr lang="en-ZA" sz="2000" dirty="0">
                <a:latin typeface="Century Gothic" panose="020B0502020202020204" pitchFamily="34" charset="0"/>
              </a:rPr>
              <a:t>over the </a:t>
            </a:r>
            <a:r>
              <a:rPr lang="en-ZA" sz="2000" dirty="0" smtClean="0">
                <a:latin typeface="Century Gothic" panose="020B0502020202020204" pitchFamily="34" charset="0"/>
              </a:rPr>
              <a:t>three-year </a:t>
            </a:r>
            <a:r>
              <a:rPr lang="en-ZA" sz="2000" dirty="0">
                <a:latin typeface="Century Gothic" panose="020B0502020202020204" pitchFamily="34" charset="0"/>
              </a:rPr>
              <a:t>period. Departments with below </a:t>
            </a:r>
            <a:r>
              <a:rPr lang="en-ZA" sz="2000" dirty="0" smtClean="0">
                <a:latin typeface="Century Gothic" panose="020B0502020202020204" pitchFamily="34" charset="0"/>
              </a:rPr>
              <a:t>65</a:t>
            </a:r>
            <a:r>
              <a:rPr lang="en-ZA" sz="2000" dirty="0">
                <a:latin typeface="Century Gothic" panose="020B0502020202020204" pitchFamily="34" charset="0"/>
              </a:rPr>
              <a:t>% </a:t>
            </a:r>
            <a:r>
              <a:rPr lang="en-ZA" sz="2000" dirty="0" smtClean="0">
                <a:latin typeface="Century Gothic" panose="020B0502020202020204" pitchFamily="34" charset="0"/>
              </a:rPr>
              <a:t>expenditure on </a:t>
            </a:r>
            <a:r>
              <a:rPr lang="en-ZA" sz="2000" dirty="0">
                <a:latin typeface="Century Gothic" panose="020B0502020202020204" pitchFamily="34" charset="0"/>
              </a:rPr>
              <a:t>capital assets </a:t>
            </a:r>
            <a:r>
              <a:rPr lang="en-ZA" sz="2000" dirty="0" smtClean="0">
                <a:latin typeface="Century Gothic" panose="020B0502020202020204" pitchFamily="34" charset="0"/>
              </a:rPr>
              <a:t>are</a:t>
            </a:r>
            <a:r>
              <a:rPr lang="en-ZA" sz="2000" dirty="0">
                <a:latin typeface="Century Gothic" panose="020B0502020202020204" pitchFamily="34" charset="0"/>
              </a:rPr>
              <a:t>:</a:t>
            </a:r>
            <a:endParaRPr lang="en-ZA" sz="2000" dirty="0" smtClean="0">
              <a:latin typeface="Century Gothic" panose="020B0502020202020204" pitchFamily="34" charset="0"/>
            </a:endParaRPr>
          </a:p>
          <a:p>
            <a:pPr marL="355600" lvl="1">
              <a:lnSpc>
                <a:spcPct val="120000"/>
              </a:lnSpc>
              <a:spcBef>
                <a:spcPts val="600"/>
              </a:spcBef>
              <a:buClr>
                <a:schemeClr val="accent6">
                  <a:lumMod val="75000"/>
                </a:schemeClr>
              </a:buClr>
            </a:pPr>
            <a:r>
              <a:rPr lang="en-ZA" sz="1600" dirty="0" smtClean="0">
                <a:latin typeface="Century Gothic" panose="020B0502020202020204" pitchFamily="34" charset="0"/>
              </a:rPr>
              <a:t>International </a:t>
            </a:r>
            <a:r>
              <a:rPr lang="en-ZA" sz="1600" dirty="0">
                <a:latin typeface="Century Gothic" panose="020B0502020202020204" pitchFamily="34" charset="0"/>
              </a:rPr>
              <a:t>Relations and Cooperation</a:t>
            </a:r>
          </a:p>
          <a:p>
            <a:pPr marL="355600" lvl="1">
              <a:lnSpc>
                <a:spcPct val="120000"/>
              </a:lnSpc>
              <a:spcBef>
                <a:spcPts val="0"/>
              </a:spcBef>
              <a:buClr>
                <a:schemeClr val="accent6">
                  <a:lumMod val="75000"/>
                </a:schemeClr>
              </a:buClr>
            </a:pPr>
            <a:r>
              <a:rPr lang="en-ZA" sz="1600" dirty="0">
                <a:latin typeface="Century Gothic" panose="020B0502020202020204" pitchFamily="34" charset="0"/>
              </a:rPr>
              <a:t>National Treasury </a:t>
            </a:r>
          </a:p>
          <a:p>
            <a:pPr marL="355600" lvl="1">
              <a:lnSpc>
                <a:spcPct val="120000"/>
              </a:lnSpc>
              <a:spcBef>
                <a:spcPts val="0"/>
              </a:spcBef>
              <a:buClr>
                <a:schemeClr val="accent6">
                  <a:lumMod val="75000"/>
                </a:schemeClr>
              </a:buClr>
            </a:pPr>
            <a:r>
              <a:rPr lang="en-ZA" sz="1600" dirty="0">
                <a:latin typeface="Century Gothic" panose="020B0502020202020204" pitchFamily="34" charset="0"/>
              </a:rPr>
              <a:t>Higher Education and Training</a:t>
            </a:r>
          </a:p>
          <a:p>
            <a:pPr marL="355600" lvl="1">
              <a:lnSpc>
                <a:spcPct val="120000"/>
              </a:lnSpc>
              <a:spcBef>
                <a:spcPts val="0"/>
              </a:spcBef>
              <a:buClr>
                <a:schemeClr val="accent6">
                  <a:lumMod val="75000"/>
                </a:schemeClr>
              </a:buClr>
            </a:pPr>
            <a:r>
              <a:rPr lang="en-ZA" sz="1600" dirty="0">
                <a:latin typeface="Century Gothic" panose="020B0502020202020204" pitchFamily="34" charset="0"/>
              </a:rPr>
              <a:t>Social Development</a:t>
            </a:r>
          </a:p>
          <a:p>
            <a:pPr marL="355600" lvl="1">
              <a:lnSpc>
                <a:spcPct val="120000"/>
              </a:lnSpc>
              <a:spcBef>
                <a:spcPts val="0"/>
              </a:spcBef>
              <a:buClr>
                <a:schemeClr val="accent6">
                  <a:lumMod val="75000"/>
                </a:schemeClr>
              </a:buClr>
            </a:pPr>
            <a:r>
              <a:rPr lang="en-ZA" sz="1600" dirty="0">
                <a:latin typeface="Century Gothic" panose="020B0502020202020204" pitchFamily="34" charset="0"/>
              </a:rPr>
              <a:t>Economic Development</a:t>
            </a:r>
          </a:p>
          <a:p>
            <a:pPr marL="355600" lvl="1">
              <a:lnSpc>
                <a:spcPct val="120000"/>
              </a:lnSpc>
              <a:spcBef>
                <a:spcPts val="0"/>
              </a:spcBef>
              <a:buClr>
                <a:schemeClr val="accent6">
                  <a:lumMod val="75000"/>
                </a:schemeClr>
              </a:buClr>
            </a:pPr>
            <a:r>
              <a:rPr lang="en-ZA" sz="1600" dirty="0">
                <a:latin typeface="Century Gothic" panose="020B0502020202020204" pitchFamily="34" charset="0"/>
              </a:rPr>
              <a:t>Energy</a:t>
            </a:r>
          </a:p>
          <a:p>
            <a:pPr marL="355600" lvl="1">
              <a:lnSpc>
                <a:spcPct val="120000"/>
              </a:lnSpc>
              <a:spcBef>
                <a:spcPts val="0"/>
              </a:spcBef>
              <a:buClr>
                <a:schemeClr val="accent6">
                  <a:lumMod val="75000"/>
                </a:schemeClr>
              </a:buClr>
            </a:pPr>
            <a:r>
              <a:rPr lang="en-ZA" sz="1600" dirty="0">
                <a:latin typeface="Century Gothic" panose="020B0502020202020204" pitchFamily="34" charset="0"/>
              </a:rPr>
              <a:t>Telecommunications and Postal </a:t>
            </a:r>
            <a:r>
              <a:rPr lang="en-ZA" sz="1600" dirty="0" smtClean="0">
                <a:latin typeface="Century Gothic" panose="020B0502020202020204" pitchFamily="34" charset="0"/>
              </a:rPr>
              <a:t>Services</a:t>
            </a:r>
          </a:p>
          <a:p>
            <a:pPr marL="355600" lvl="1">
              <a:lnSpc>
                <a:spcPct val="120000"/>
              </a:lnSpc>
              <a:spcBef>
                <a:spcPts val="0"/>
              </a:spcBef>
              <a:buClr>
                <a:schemeClr val="accent6">
                  <a:lumMod val="75000"/>
                </a:schemeClr>
              </a:buClr>
            </a:pPr>
            <a:r>
              <a:rPr lang="en-ZA" sz="1600" dirty="0" smtClean="0">
                <a:latin typeface="Century Gothic" panose="020B0502020202020204" pitchFamily="34" charset="0"/>
              </a:rPr>
              <a:t>Arts </a:t>
            </a:r>
            <a:r>
              <a:rPr lang="en-ZA" sz="1600" dirty="0">
                <a:latin typeface="Century Gothic" panose="020B0502020202020204" pitchFamily="34" charset="0"/>
              </a:rPr>
              <a:t>and Culture</a:t>
            </a:r>
            <a:endParaRPr lang="en-US" sz="1600" dirty="0">
              <a:latin typeface="Century Gothic" panose="020B0502020202020204" pitchFamily="34" charset="0"/>
            </a:endParaRPr>
          </a:p>
        </p:txBody>
      </p:sp>
    </p:spTree>
    <p:extLst>
      <p:ext uri="{BB962C8B-B14F-4D97-AF65-F5344CB8AC3E}">
        <p14:creationId xmlns:p14="http://schemas.microsoft.com/office/powerpoint/2010/main" val="1106790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454" y="114081"/>
            <a:ext cx="7886700" cy="1103835"/>
          </a:xfrm>
        </p:spPr>
        <p:txBody>
          <a:bodyPr>
            <a:normAutofit/>
          </a:bodyPr>
          <a:lstStyle/>
          <a:p>
            <a:r>
              <a:rPr lang="en-US" sz="3200" dirty="0">
                <a:solidFill>
                  <a:schemeClr val="accent6">
                    <a:lumMod val="75000"/>
                  </a:schemeClr>
                </a:solidFill>
                <a:latin typeface="Century Gothic" panose="020B0502020202020204" pitchFamily="34" charset="0"/>
              </a:rPr>
              <a:t>Adjustments to main budget non-interest expenditure since 2019 Budget </a:t>
            </a:r>
            <a:endParaRPr lang="en-ZA" sz="3200" dirty="0">
              <a:solidFill>
                <a:schemeClr val="accent6">
                  <a:lumMod val="75000"/>
                </a:schemeClr>
              </a:solidFill>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3D22BE80-DED4-504D-BFB9-746F323304E3}" type="slidenum">
              <a:rPr lang="en-US" smtClean="0"/>
              <a:pPr/>
              <a:t>14</a:t>
            </a:fld>
            <a:endParaRPr lang="en-US" dirty="0"/>
          </a:p>
        </p:txBody>
      </p:sp>
      <p:sp>
        <p:nvSpPr>
          <p:cNvPr id="5" name="Rectangle 2"/>
          <p:cNvSpPr>
            <a:spLocks noChangeArrowheads="1"/>
          </p:cNvSpPr>
          <p:nvPr/>
        </p:nvSpPr>
        <p:spPr bwMode="auto">
          <a:xfrm>
            <a:off x="1333500" y="1978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3" name="Object 2"/>
          <p:cNvGraphicFramePr>
            <a:graphicFrameLocks noChangeAspect="1"/>
          </p:cNvGraphicFramePr>
          <p:nvPr>
            <p:extLst>
              <p:ext uri="{D42A27DB-BD31-4B8C-83A1-F6EECF244321}">
                <p14:modId xmlns:p14="http://schemas.microsoft.com/office/powerpoint/2010/main" val="2829314021"/>
              </p:ext>
            </p:extLst>
          </p:nvPr>
        </p:nvGraphicFramePr>
        <p:xfrm>
          <a:off x="663575" y="1560513"/>
          <a:ext cx="7735888" cy="5526087"/>
        </p:xfrm>
        <a:graphic>
          <a:graphicData uri="http://schemas.openxmlformats.org/presentationml/2006/ole">
            <mc:AlternateContent xmlns:mc="http://schemas.openxmlformats.org/markup-compatibility/2006">
              <mc:Choice xmlns:v="urn:schemas-microsoft-com:vml" Requires="v">
                <p:oleObj spid="_x0000_s1081" name="Worksheet" r:id="rId4" imgW="3981600" imgH="3305055" progId="Excel.Sheet.12">
                  <p:embed/>
                </p:oleObj>
              </mc:Choice>
              <mc:Fallback>
                <p:oleObj name="Worksheet" r:id="rId4" imgW="3981600" imgH="3305055" progId="Excel.Sheet.12">
                  <p:embed/>
                  <p:pic>
                    <p:nvPicPr>
                      <p:cNvPr id="3" name="Object 2"/>
                      <p:cNvPicPr/>
                      <p:nvPr/>
                    </p:nvPicPr>
                    <p:blipFill>
                      <a:blip r:embed="rId5"/>
                      <a:stretch>
                        <a:fillRect/>
                      </a:stretch>
                    </p:blipFill>
                    <p:spPr>
                      <a:xfrm>
                        <a:off x="663575" y="1560513"/>
                        <a:ext cx="7735888" cy="5526087"/>
                      </a:xfrm>
                      <a:prstGeom prst="rect">
                        <a:avLst/>
                      </a:prstGeom>
                    </p:spPr>
                  </p:pic>
                </p:oleObj>
              </mc:Fallback>
            </mc:AlternateContent>
          </a:graphicData>
        </a:graphic>
      </p:graphicFrame>
    </p:spTree>
    <p:extLst>
      <p:ext uri="{BB962C8B-B14F-4D97-AF65-F5344CB8AC3E}">
        <p14:creationId xmlns:p14="http://schemas.microsoft.com/office/powerpoint/2010/main" val="1121001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24" y="263631"/>
            <a:ext cx="8419815" cy="885719"/>
          </a:xfrm>
        </p:spPr>
        <p:txBody>
          <a:bodyPr>
            <a:normAutofit fontScale="90000"/>
          </a:bodyPr>
          <a:lstStyle/>
          <a:p>
            <a:r>
              <a:rPr lang="en-ZA" sz="3200" dirty="0">
                <a:solidFill>
                  <a:schemeClr val="accent6">
                    <a:lumMod val="75000"/>
                  </a:schemeClr>
                </a:solidFill>
                <a:latin typeface="Century Gothic" panose="020B0502020202020204" pitchFamily="34" charset="0"/>
              </a:rPr>
              <a:t>2020 Appropriations per vote compared with preliminary outcome for 2019/20</a:t>
            </a:r>
            <a:endParaRPr lang="en-ZA" dirty="0"/>
          </a:p>
        </p:txBody>
      </p:sp>
      <p:sp>
        <p:nvSpPr>
          <p:cNvPr id="4" name="Slide Number Placeholder 3"/>
          <p:cNvSpPr>
            <a:spLocks noGrp="1"/>
          </p:cNvSpPr>
          <p:nvPr>
            <p:ph type="sldNum" sz="quarter" idx="12"/>
          </p:nvPr>
        </p:nvSpPr>
        <p:spPr/>
        <p:txBody>
          <a:bodyPr/>
          <a:lstStyle/>
          <a:p>
            <a:fld id="{3D22BE80-DED4-504D-BFB9-746F323304E3}" type="slidenum">
              <a:rPr lang="en-US" smtClean="0"/>
              <a:pPr/>
              <a:t>15</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833355778"/>
              </p:ext>
            </p:extLst>
          </p:nvPr>
        </p:nvGraphicFramePr>
        <p:xfrm>
          <a:off x="52387" y="1021105"/>
          <a:ext cx="9091613" cy="6037263"/>
        </p:xfrm>
        <a:graphic>
          <a:graphicData uri="http://schemas.openxmlformats.org/presentationml/2006/ole">
            <mc:AlternateContent xmlns:mc="http://schemas.openxmlformats.org/markup-compatibility/2006">
              <mc:Choice xmlns:v="urn:schemas-microsoft-com:vml" Requires="v">
                <p:oleObj spid="_x0000_s2106" name="Worksheet" r:id="rId4" imgW="5619780" imgH="4105479" progId="Excel.Sheet.12">
                  <p:embed/>
                </p:oleObj>
              </mc:Choice>
              <mc:Fallback>
                <p:oleObj name="Worksheet" r:id="rId4" imgW="5619780" imgH="4105479" progId="Excel.Sheet.12">
                  <p:embed/>
                  <p:pic>
                    <p:nvPicPr>
                      <p:cNvPr id="8" name="Object 7"/>
                      <p:cNvPicPr/>
                      <p:nvPr/>
                    </p:nvPicPr>
                    <p:blipFill>
                      <a:blip r:embed="rId5"/>
                      <a:stretch>
                        <a:fillRect/>
                      </a:stretch>
                    </p:blipFill>
                    <p:spPr>
                      <a:xfrm>
                        <a:off x="52387" y="1021105"/>
                        <a:ext cx="9091613" cy="6037263"/>
                      </a:xfrm>
                      <a:prstGeom prst="rect">
                        <a:avLst/>
                      </a:prstGeom>
                    </p:spPr>
                  </p:pic>
                </p:oleObj>
              </mc:Fallback>
            </mc:AlternateContent>
          </a:graphicData>
        </a:graphic>
      </p:graphicFrame>
      <p:sp>
        <p:nvSpPr>
          <p:cNvPr id="3" name="Oval 2"/>
          <p:cNvSpPr/>
          <p:nvPr/>
        </p:nvSpPr>
        <p:spPr>
          <a:xfrm>
            <a:off x="4515371" y="3561782"/>
            <a:ext cx="559558" cy="38213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Oval 4"/>
          <p:cNvSpPr/>
          <p:nvPr/>
        </p:nvSpPr>
        <p:spPr>
          <a:xfrm>
            <a:off x="4515371" y="6151773"/>
            <a:ext cx="559558" cy="3786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777598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25" y="263631"/>
            <a:ext cx="7886700" cy="1103835"/>
          </a:xfrm>
        </p:spPr>
        <p:txBody>
          <a:bodyPr>
            <a:normAutofit/>
          </a:bodyPr>
          <a:lstStyle/>
          <a:p>
            <a:r>
              <a:rPr lang="en-ZA" sz="3200" dirty="0" smtClean="0">
                <a:solidFill>
                  <a:schemeClr val="accent6">
                    <a:lumMod val="75000"/>
                  </a:schemeClr>
                </a:solidFill>
                <a:latin typeface="Century Gothic" panose="020B0502020202020204" pitchFamily="34" charset="0"/>
              </a:rPr>
              <a:t>Estimated proportions </a:t>
            </a:r>
            <a:r>
              <a:rPr lang="en-ZA" sz="3200" dirty="0">
                <a:solidFill>
                  <a:schemeClr val="accent6">
                    <a:lumMod val="75000"/>
                  </a:schemeClr>
                </a:solidFill>
                <a:latin typeface="Century Gothic" panose="020B0502020202020204" pitchFamily="34" charset="0"/>
              </a:rPr>
              <a:t>allocated per economic classification</a:t>
            </a:r>
            <a:endParaRPr lang="en-ZA" dirty="0"/>
          </a:p>
        </p:txBody>
      </p:sp>
      <p:sp>
        <p:nvSpPr>
          <p:cNvPr id="4" name="Slide Number Placeholder 3"/>
          <p:cNvSpPr>
            <a:spLocks noGrp="1"/>
          </p:cNvSpPr>
          <p:nvPr>
            <p:ph type="sldNum" sz="quarter" idx="12"/>
          </p:nvPr>
        </p:nvSpPr>
        <p:spPr/>
        <p:txBody>
          <a:bodyPr/>
          <a:lstStyle/>
          <a:p>
            <a:fld id="{3D22BE80-DED4-504D-BFB9-746F323304E3}" type="slidenum">
              <a:rPr lang="en-US" smtClean="0"/>
              <a:pPr/>
              <a:t>16</a:t>
            </a:fld>
            <a:endParaRPr lang="en-US" dirty="0"/>
          </a:p>
        </p:txBody>
      </p:sp>
      <p:sp>
        <p:nvSpPr>
          <p:cNvPr id="5" name="Rectangle 2"/>
          <p:cNvSpPr>
            <a:spLocks noChangeArrowheads="1"/>
          </p:cNvSpPr>
          <p:nvPr/>
        </p:nvSpPr>
        <p:spPr bwMode="auto">
          <a:xfrm>
            <a:off x="1333500" y="1978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6" name="Chart 5"/>
          <p:cNvGraphicFramePr>
            <a:graphicFrameLocks/>
          </p:cNvGraphicFramePr>
          <p:nvPr>
            <p:extLst>
              <p:ext uri="{D42A27DB-BD31-4B8C-83A1-F6EECF244321}">
                <p14:modId xmlns:p14="http://schemas.microsoft.com/office/powerpoint/2010/main" val="3794004267"/>
              </p:ext>
            </p:extLst>
          </p:nvPr>
        </p:nvGraphicFramePr>
        <p:xfrm>
          <a:off x="478525" y="1187355"/>
          <a:ext cx="8296985" cy="53772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1642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1" y="29028"/>
            <a:ext cx="8382000" cy="1199271"/>
          </a:xfrm>
        </p:spPr>
        <p:txBody>
          <a:bodyPr>
            <a:normAutofit/>
          </a:bodyPr>
          <a:lstStyle/>
          <a:p>
            <a:r>
              <a:rPr lang="en-ZA" sz="2600" dirty="0" smtClean="0">
                <a:solidFill>
                  <a:schemeClr val="accent6">
                    <a:lumMod val="75000"/>
                  </a:schemeClr>
                </a:solidFill>
                <a:latin typeface="Century Gothic" panose="020B0502020202020204" pitchFamily="34" charset="0"/>
              </a:rPr>
              <a:t>Examples of how the appropriations are structured</a:t>
            </a:r>
            <a:endParaRPr lang="en-US" sz="2600" dirty="0">
              <a:solidFill>
                <a:schemeClr val="accent6">
                  <a:lumMod val="75000"/>
                </a:schemeClr>
              </a:solidFill>
              <a:latin typeface="Century Gothic" panose="020B0502020202020204" pitchFamily="34" charset="0"/>
            </a:endParaRPr>
          </a:p>
        </p:txBody>
      </p:sp>
      <p:sp>
        <p:nvSpPr>
          <p:cNvPr id="5" name="Content Placeholder 4"/>
          <p:cNvSpPr>
            <a:spLocks noGrp="1"/>
          </p:cNvSpPr>
          <p:nvPr>
            <p:ph idx="1"/>
          </p:nvPr>
        </p:nvSpPr>
        <p:spPr>
          <a:xfrm>
            <a:off x="518615" y="1228300"/>
            <a:ext cx="7875148" cy="5254388"/>
          </a:xfrm>
        </p:spPr>
        <p:txBody>
          <a:bodyPr>
            <a:noAutofit/>
          </a:bodyPr>
          <a:lstStyle/>
          <a:p>
            <a:pPr marL="0" indent="0">
              <a:buClr>
                <a:schemeClr val="accent6">
                  <a:lumMod val="75000"/>
                </a:schemeClr>
              </a:buClr>
              <a:buNone/>
            </a:pPr>
            <a:endParaRPr lang="en-US" sz="1600" dirty="0" smtClean="0">
              <a:latin typeface="Century Gothic" panose="020B0502020202020204" pitchFamily="34" charset="0"/>
            </a:endParaRPr>
          </a:p>
          <a:p>
            <a:pPr>
              <a:buClr>
                <a:schemeClr val="accent6">
                  <a:lumMod val="75000"/>
                </a:schemeClr>
              </a:buClr>
            </a:pPr>
            <a:endParaRPr lang="en-US" sz="1600" dirty="0">
              <a:latin typeface="Century Gothic" panose="020B0502020202020204" pitchFamily="34" charset="0"/>
            </a:endParaRPr>
          </a:p>
          <a:p>
            <a:pPr>
              <a:buClr>
                <a:schemeClr val="accent6">
                  <a:lumMod val="75000"/>
                </a:schemeClr>
              </a:buClr>
            </a:pPr>
            <a:endParaRPr lang="en-US" sz="1600" dirty="0" smtClean="0">
              <a:latin typeface="Century Gothic" panose="020B0502020202020204" pitchFamily="34" charset="0"/>
            </a:endParaRPr>
          </a:p>
          <a:p>
            <a:pPr>
              <a:buClr>
                <a:schemeClr val="accent6">
                  <a:lumMod val="75000"/>
                </a:schemeClr>
              </a:buClr>
            </a:pPr>
            <a:endParaRPr lang="en-US" sz="1600" dirty="0">
              <a:latin typeface="Century Gothic" panose="020B0502020202020204" pitchFamily="34" charset="0"/>
            </a:endParaRPr>
          </a:p>
          <a:p>
            <a:pPr>
              <a:buClr>
                <a:schemeClr val="accent6">
                  <a:lumMod val="75000"/>
                </a:schemeClr>
              </a:buClr>
            </a:pPr>
            <a:endParaRPr lang="en-US" sz="1600" dirty="0" smtClean="0">
              <a:latin typeface="Century Gothic" panose="020B0502020202020204" pitchFamily="34" charset="0"/>
            </a:endParaRPr>
          </a:p>
          <a:p>
            <a:pPr>
              <a:buClr>
                <a:schemeClr val="accent6">
                  <a:lumMod val="75000"/>
                </a:schemeClr>
              </a:buClr>
            </a:pPr>
            <a:endParaRPr lang="en-US" sz="1600" dirty="0">
              <a:latin typeface="Century Gothic" panose="020B0502020202020204" pitchFamily="34" charset="0"/>
            </a:endParaRPr>
          </a:p>
          <a:p>
            <a:pPr>
              <a:buClr>
                <a:schemeClr val="accent6">
                  <a:lumMod val="75000"/>
                </a:schemeClr>
              </a:buClr>
            </a:pPr>
            <a:endParaRPr lang="en-US" sz="1600" dirty="0" smtClean="0">
              <a:latin typeface="Century Gothic" panose="020B0502020202020204" pitchFamily="34" charset="0"/>
            </a:endParaRPr>
          </a:p>
          <a:p>
            <a:pPr>
              <a:buClr>
                <a:schemeClr val="accent6">
                  <a:lumMod val="75000"/>
                </a:schemeClr>
              </a:buClr>
            </a:pPr>
            <a:endParaRPr lang="en-US" sz="1600" dirty="0" smtClean="0">
              <a:latin typeface="Century Gothic" panose="020B0502020202020204" pitchFamily="34" charset="0"/>
            </a:endParaRPr>
          </a:p>
          <a:p>
            <a:pPr>
              <a:buClr>
                <a:schemeClr val="accent6">
                  <a:lumMod val="75000"/>
                </a:schemeClr>
              </a:buClr>
            </a:pPr>
            <a:endParaRPr lang="en-US" sz="1600" dirty="0">
              <a:latin typeface="Century Gothic" panose="020B0502020202020204" pitchFamily="34" charset="0"/>
            </a:endParaRPr>
          </a:p>
          <a:p>
            <a:pPr>
              <a:buClr>
                <a:schemeClr val="accent6">
                  <a:lumMod val="75000"/>
                </a:schemeClr>
              </a:buClr>
            </a:pPr>
            <a:endParaRPr lang="en-US" sz="1600" dirty="0" smtClean="0">
              <a:latin typeface="Century Gothic" panose="020B0502020202020204" pitchFamily="34" charset="0"/>
            </a:endParaRPr>
          </a:p>
          <a:p>
            <a:pPr marL="0" indent="0">
              <a:buClr>
                <a:schemeClr val="accent6">
                  <a:lumMod val="75000"/>
                </a:schemeClr>
              </a:buClr>
              <a:buNone/>
            </a:pPr>
            <a:endParaRPr lang="en-US" sz="1600" dirty="0">
              <a:latin typeface="Century Gothic" panose="020B0502020202020204" pitchFamily="34" charset="0"/>
            </a:endParaRPr>
          </a:p>
        </p:txBody>
      </p:sp>
      <p:graphicFrame>
        <p:nvGraphicFramePr>
          <p:cNvPr id="2" name="Diagram 1"/>
          <p:cNvGraphicFramePr/>
          <p:nvPr>
            <p:extLst>
              <p:ext uri="{D42A27DB-BD31-4B8C-83A1-F6EECF244321}">
                <p14:modId xmlns:p14="http://schemas.microsoft.com/office/powerpoint/2010/main" val="4162480780"/>
              </p:ext>
            </p:extLst>
          </p:nvPr>
        </p:nvGraphicFramePr>
        <p:xfrm>
          <a:off x="29333" y="805587"/>
          <a:ext cx="4470099" cy="5914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1411939764"/>
              </p:ext>
            </p:extLst>
          </p:nvPr>
        </p:nvGraphicFramePr>
        <p:xfrm>
          <a:off x="4456190" y="805587"/>
          <a:ext cx="4557182" cy="56771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71929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47681" y="191621"/>
            <a:ext cx="7101386" cy="914769"/>
          </a:xfrm>
        </p:spPr>
        <p:txBody>
          <a:bodyPr>
            <a:normAutofit/>
          </a:bodyPr>
          <a:lstStyle/>
          <a:p>
            <a:r>
              <a:rPr lang="en-ZA" sz="2600" dirty="0">
                <a:solidFill>
                  <a:schemeClr val="accent6">
                    <a:lumMod val="75000"/>
                  </a:schemeClr>
                </a:solidFill>
                <a:latin typeface="Century Gothic" panose="020B0502020202020204" pitchFamily="34" charset="0"/>
              </a:rPr>
              <a:t>Examples of how the appropriations are </a:t>
            </a:r>
            <a:r>
              <a:rPr lang="en-ZA" sz="2600" dirty="0" smtClean="0">
                <a:solidFill>
                  <a:schemeClr val="accent6">
                    <a:lumMod val="75000"/>
                  </a:schemeClr>
                </a:solidFill>
                <a:latin typeface="Century Gothic" panose="020B0502020202020204" pitchFamily="34" charset="0"/>
              </a:rPr>
              <a:t>structured (contd.)</a:t>
            </a:r>
            <a:endParaRPr lang="en-US" sz="2600" dirty="0">
              <a:solidFill>
                <a:schemeClr val="accent6">
                  <a:lumMod val="75000"/>
                </a:schemeClr>
              </a:solidFill>
              <a:latin typeface="Century Gothic" panose="020B0502020202020204" pitchFamily="34" charset="0"/>
            </a:endParaRPr>
          </a:p>
        </p:txBody>
      </p:sp>
      <p:sp>
        <p:nvSpPr>
          <p:cNvPr id="5" name="Content Placeholder 4"/>
          <p:cNvSpPr>
            <a:spLocks noGrp="1"/>
          </p:cNvSpPr>
          <p:nvPr>
            <p:ph idx="1"/>
          </p:nvPr>
        </p:nvSpPr>
        <p:spPr>
          <a:xfrm>
            <a:off x="518615" y="1228300"/>
            <a:ext cx="7875148" cy="5254388"/>
          </a:xfrm>
        </p:spPr>
        <p:txBody>
          <a:bodyPr>
            <a:noAutofit/>
          </a:bodyPr>
          <a:lstStyle/>
          <a:p>
            <a:pPr marL="0" indent="0">
              <a:buClr>
                <a:schemeClr val="accent6">
                  <a:lumMod val="75000"/>
                </a:schemeClr>
              </a:buClr>
              <a:buNone/>
            </a:pPr>
            <a:endParaRPr lang="en-US" sz="1600" dirty="0" smtClean="0">
              <a:latin typeface="Century Gothic" panose="020B0502020202020204" pitchFamily="34" charset="0"/>
            </a:endParaRPr>
          </a:p>
          <a:p>
            <a:pPr>
              <a:buClr>
                <a:schemeClr val="accent6">
                  <a:lumMod val="75000"/>
                </a:schemeClr>
              </a:buClr>
            </a:pPr>
            <a:endParaRPr lang="en-US" sz="1600" dirty="0">
              <a:latin typeface="Century Gothic" panose="020B0502020202020204" pitchFamily="34" charset="0"/>
            </a:endParaRPr>
          </a:p>
          <a:p>
            <a:pPr>
              <a:buClr>
                <a:schemeClr val="accent6">
                  <a:lumMod val="75000"/>
                </a:schemeClr>
              </a:buClr>
            </a:pPr>
            <a:endParaRPr lang="en-US" sz="1600" dirty="0" smtClean="0">
              <a:latin typeface="Century Gothic" panose="020B0502020202020204" pitchFamily="34" charset="0"/>
            </a:endParaRPr>
          </a:p>
          <a:p>
            <a:pPr>
              <a:buClr>
                <a:schemeClr val="accent6">
                  <a:lumMod val="75000"/>
                </a:schemeClr>
              </a:buClr>
            </a:pPr>
            <a:endParaRPr lang="en-US" sz="1600" dirty="0">
              <a:latin typeface="Century Gothic" panose="020B0502020202020204" pitchFamily="34" charset="0"/>
            </a:endParaRPr>
          </a:p>
          <a:p>
            <a:pPr>
              <a:buClr>
                <a:schemeClr val="accent6">
                  <a:lumMod val="75000"/>
                </a:schemeClr>
              </a:buClr>
            </a:pPr>
            <a:endParaRPr lang="en-US" sz="1600" dirty="0" smtClean="0">
              <a:latin typeface="Century Gothic" panose="020B0502020202020204" pitchFamily="34" charset="0"/>
            </a:endParaRPr>
          </a:p>
          <a:p>
            <a:pPr>
              <a:buClr>
                <a:schemeClr val="accent6">
                  <a:lumMod val="75000"/>
                </a:schemeClr>
              </a:buClr>
            </a:pPr>
            <a:endParaRPr lang="en-US" sz="1600" dirty="0">
              <a:latin typeface="Century Gothic" panose="020B0502020202020204" pitchFamily="34" charset="0"/>
            </a:endParaRPr>
          </a:p>
          <a:p>
            <a:pPr>
              <a:buClr>
                <a:schemeClr val="accent6">
                  <a:lumMod val="75000"/>
                </a:schemeClr>
              </a:buClr>
            </a:pPr>
            <a:endParaRPr lang="en-US" sz="1600" dirty="0" smtClean="0">
              <a:latin typeface="Century Gothic" panose="020B0502020202020204" pitchFamily="34" charset="0"/>
            </a:endParaRPr>
          </a:p>
          <a:p>
            <a:pPr>
              <a:buClr>
                <a:schemeClr val="accent6">
                  <a:lumMod val="75000"/>
                </a:schemeClr>
              </a:buClr>
            </a:pPr>
            <a:endParaRPr lang="en-US" sz="1600" dirty="0" smtClean="0">
              <a:latin typeface="Century Gothic" panose="020B0502020202020204" pitchFamily="34" charset="0"/>
            </a:endParaRPr>
          </a:p>
          <a:p>
            <a:pPr>
              <a:buClr>
                <a:schemeClr val="accent6">
                  <a:lumMod val="75000"/>
                </a:schemeClr>
              </a:buClr>
            </a:pPr>
            <a:endParaRPr lang="en-US" sz="1600" dirty="0">
              <a:latin typeface="Century Gothic" panose="020B0502020202020204" pitchFamily="34" charset="0"/>
            </a:endParaRPr>
          </a:p>
          <a:p>
            <a:pPr>
              <a:buClr>
                <a:schemeClr val="accent6">
                  <a:lumMod val="75000"/>
                </a:schemeClr>
              </a:buClr>
            </a:pPr>
            <a:endParaRPr lang="en-US" sz="1600" dirty="0" smtClean="0">
              <a:latin typeface="Century Gothic" panose="020B0502020202020204" pitchFamily="34" charset="0"/>
            </a:endParaRPr>
          </a:p>
          <a:p>
            <a:pPr marL="0" indent="0">
              <a:buClr>
                <a:schemeClr val="accent6">
                  <a:lumMod val="75000"/>
                </a:schemeClr>
              </a:buClr>
              <a:buNone/>
            </a:pPr>
            <a:endParaRPr lang="en-US" sz="1600" dirty="0">
              <a:latin typeface="Century Gothic" panose="020B0502020202020204" pitchFamily="34" charset="0"/>
            </a:endParaRPr>
          </a:p>
        </p:txBody>
      </p:sp>
      <p:graphicFrame>
        <p:nvGraphicFramePr>
          <p:cNvPr id="2" name="Diagram 1"/>
          <p:cNvGraphicFramePr/>
          <p:nvPr>
            <p:extLst>
              <p:ext uri="{D42A27DB-BD31-4B8C-83A1-F6EECF244321}">
                <p14:modId xmlns:p14="http://schemas.microsoft.com/office/powerpoint/2010/main" val="597212427"/>
              </p:ext>
            </p:extLst>
          </p:nvPr>
        </p:nvGraphicFramePr>
        <p:xfrm>
          <a:off x="-4443566" y="829807"/>
          <a:ext cx="15753990" cy="6051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6387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73" y="307574"/>
            <a:ext cx="8707273" cy="975316"/>
          </a:xfrm>
        </p:spPr>
        <p:txBody>
          <a:bodyPr>
            <a:noAutofit/>
          </a:bodyPr>
          <a:lstStyle/>
          <a:p>
            <a:pPr>
              <a:lnSpc>
                <a:spcPct val="100000"/>
              </a:lnSpc>
            </a:pPr>
            <a:r>
              <a:rPr lang="en-ZA" sz="3100" dirty="0">
                <a:solidFill>
                  <a:schemeClr val="accent6">
                    <a:lumMod val="75000"/>
                  </a:schemeClr>
                </a:solidFill>
                <a:latin typeface="Century Gothic" panose="020B0502020202020204" pitchFamily="34" charset="0"/>
              </a:rPr>
              <a:t>The unforeseen and unavoidable: Covid-19</a:t>
            </a:r>
          </a:p>
        </p:txBody>
      </p:sp>
      <p:sp>
        <p:nvSpPr>
          <p:cNvPr id="3" name="Content Placeholder 2"/>
          <p:cNvSpPr>
            <a:spLocks noGrp="1"/>
          </p:cNvSpPr>
          <p:nvPr>
            <p:ph idx="1"/>
          </p:nvPr>
        </p:nvSpPr>
        <p:spPr>
          <a:xfrm>
            <a:off x="436728" y="1378424"/>
            <a:ext cx="8434318" cy="5213445"/>
          </a:xfrm>
        </p:spPr>
        <p:txBody>
          <a:bodyPr>
            <a:noAutofit/>
          </a:bodyPr>
          <a:lstStyle/>
          <a:p>
            <a:pPr>
              <a:lnSpc>
                <a:spcPct val="120000"/>
              </a:lnSpc>
              <a:spcBef>
                <a:spcPts val="600"/>
              </a:spcBef>
              <a:buClr>
                <a:schemeClr val="accent6">
                  <a:lumMod val="75000"/>
                </a:schemeClr>
              </a:buClr>
            </a:pPr>
            <a:r>
              <a:rPr lang="en-US" sz="2000" dirty="0">
                <a:latin typeface="Century Gothic" panose="020B0502020202020204" pitchFamily="34" charset="0"/>
              </a:rPr>
              <a:t>The coronavirus not only exposes long-standing deep underlying problems such as inequality, failure to deliver key services and a failing health system.</a:t>
            </a:r>
          </a:p>
          <a:p>
            <a:pPr>
              <a:lnSpc>
                <a:spcPct val="120000"/>
              </a:lnSpc>
              <a:spcBef>
                <a:spcPts val="600"/>
              </a:spcBef>
              <a:buClr>
                <a:schemeClr val="accent6">
                  <a:lumMod val="75000"/>
                </a:schemeClr>
              </a:buClr>
            </a:pPr>
            <a:r>
              <a:rPr lang="en-US" sz="2000" dirty="0">
                <a:latin typeface="Century Gothic" panose="020B0502020202020204" pitchFamily="34" charset="0"/>
              </a:rPr>
              <a:t>It requires:</a:t>
            </a:r>
          </a:p>
          <a:p>
            <a:pPr marL="355600" lvl="1">
              <a:lnSpc>
                <a:spcPct val="120000"/>
              </a:lnSpc>
              <a:spcBef>
                <a:spcPts val="600"/>
              </a:spcBef>
              <a:buClr>
                <a:schemeClr val="accent6">
                  <a:lumMod val="75000"/>
                </a:schemeClr>
              </a:buClr>
            </a:pPr>
            <a:r>
              <a:rPr lang="en-US" sz="2000" dirty="0">
                <a:latin typeface="Century Gothic" panose="020B0502020202020204" pitchFamily="34" charset="0"/>
              </a:rPr>
              <a:t>Government to act immediately with funds provided for disasters </a:t>
            </a:r>
          </a:p>
          <a:p>
            <a:pPr marL="355600" lvl="1">
              <a:lnSpc>
                <a:spcPct val="120000"/>
              </a:lnSpc>
              <a:spcBef>
                <a:spcPts val="600"/>
              </a:spcBef>
              <a:buClr>
                <a:schemeClr val="accent6">
                  <a:lumMod val="75000"/>
                </a:schemeClr>
              </a:buClr>
            </a:pPr>
            <a:r>
              <a:rPr lang="en-US" sz="2000" dirty="0" err="1">
                <a:latin typeface="Century Gothic" panose="020B0502020202020204" pitchFamily="34" charset="0"/>
              </a:rPr>
              <a:t>Reprioritise</a:t>
            </a:r>
            <a:r>
              <a:rPr lang="en-US" sz="2000" dirty="0">
                <a:latin typeface="Century Gothic" panose="020B0502020202020204" pitchFamily="34" charset="0"/>
              </a:rPr>
              <a:t> plans and budgets tabled to provide:</a:t>
            </a:r>
          </a:p>
          <a:p>
            <a:pPr lvl="1">
              <a:lnSpc>
                <a:spcPct val="120000"/>
              </a:lnSpc>
              <a:spcBef>
                <a:spcPts val="600"/>
              </a:spcBef>
              <a:buClr>
                <a:schemeClr val="accent6">
                  <a:lumMod val="75000"/>
                </a:schemeClr>
              </a:buClr>
            </a:pPr>
            <a:r>
              <a:rPr lang="en-US" sz="1700" dirty="0">
                <a:latin typeface="Century Gothic" panose="020B0502020202020204" pitchFamily="34" charset="0"/>
              </a:rPr>
              <a:t>Fiscal support</a:t>
            </a:r>
          </a:p>
          <a:p>
            <a:pPr lvl="1">
              <a:lnSpc>
                <a:spcPct val="120000"/>
              </a:lnSpc>
              <a:spcBef>
                <a:spcPts val="600"/>
              </a:spcBef>
              <a:buClr>
                <a:schemeClr val="accent6">
                  <a:lumMod val="75000"/>
                </a:schemeClr>
              </a:buClr>
            </a:pPr>
            <a:r>
              <a:rPr lang="en-US" sz="1700" dirty="0">
                <a:latin typeface="Century Gothic" panose="020B0502020202020204" pitchFamily="34" charset="0"/>
              </a:rPr>
              <a:t>Preventative measures</a:t>
            </a:r>
          </a:p>
          <a:p>
            <a:pPr lvl="1">
              <a:lnSpc>
                <a:spcPct val="120000"/>
              </a:lnSpc>
              <a:spcBef>
                <a:spcPts val="600"/>
              </a:spcBef>
              <a:buClr>
                <a:schemeClr val="accent6">
                  <a:lumMod val="75000"/>
                </a:schemeClr>
              </a:buClr>
            </a:pPr>
            <a:r>
              <a:rPr lang="en-US" sz="1700" dirty="0">
                <a:latin typeface="Century Gothic" panose="020B0502020202020204" pitchFamily="34" charset="0"/>
              </a:rPr>
              <a:t>Policing</a:t>
            </a:r>
          </a:p>
          <a:p>
            <a:pPr lvl="1">
              <a:lnSpc>
                <a:spcPct val="120000"/>
              </a:lnSpc>
              <a:spcBef>
                <a:spcPts val="600"/>
              </a:spcBef>
              <a:buClr>
                <a:schemeClr val="accent6">
                  <a:lumMod val="75000"/>
                </a:schemeClr>
              </a:buClr>
            </a:pPr>
            <a:r>
              <a:rPr lang="en-US" sz="1700" dirty="0">
                <a:latin typeface="Century Gothic" panose="020B0502020202020204" pitchFamily="34" charset="0"/>
              </a:rPr>
              <a:t>New </a:t>
            </a:r>
            <a:r>
              <a:rPr lang="en-US" sz="1700" dirty="0" err="1">
                <a:latin typeface="Century Gothic" panose="020B0502020202020204" pitchFamily="34" charset="0"/>
              </a:rPr>
              <a:t>programmes</a:t>
            </a:r>
            <a:r>
              <a:rPr lang="en-US" sz="1700" dirty="0">
                <a:latin typeface="Century Gothic" panose="020B0502020202020204" pitchFamily="34" charset="0"/>
              </a:rPr>
              <a:t> with new objectives</a:t>
            </a:r>
          </a:p>
          <a:p>
            <a:pPr lvl="1">
              <a:lnSpc>
                <a:spcPct val="120000"/>
              </a:lnSpc>
              <a:spcBef>
                <a:spcPts val="600"/>
              </a:spcBef>
              <a:buClr>
                <a:schemeClr val="accent6">
                  <a:lumMod val="75000"/>
                </a:schemeClr>
              </a:buClr>
            </a:pPr>
            <a:r>
              <a:rPr lang="en-US" sz="1700" dirty="0">
                <a:latin typeface="Century Gothic" panose="020B0502020202020204" pitchFamily="34" charset="0"/>
              </a:rPr>
              <a:t>Recovery plans for fiscal sustainability and economic growth</a:t>
            </a:r>
          </a:p>
          <a:p>
            <a:pPr>
              <a:lnSpc>
                <a:spcPct val="120000"/>
              </a:lnSpc>
              <a:spcBef>
                <a:spcPts val="600"/>
              </a:spcBef>
              <a:buClr>
                <a:schemeClr val="accent6">
                  <a:lumMod val="75000"/>
                </a:schemeClr>
              </a:buClr>
            </a:pPr>
            <a:endParaRPr lang="en-US" sz="2000" dirty="0">
              <a:latin typeface="Century Gothic" panose="020B0502020202020204" pitchFamily="34" charset="0"/>
            </a:endParaRPr>
          </a:p>
          <a:p>
            <a:pPr marL="0" indent="0">
              <a:lnSpc>
                <a:spcPct val="120000"/>
              </a:lnSpc>
              <a:spcBef>
                <a:spcPts val="600"/>
              </a:spcBef>
              <a:buClr>
                <a:schemeClr val="accent6">
                  <a:lumMod val="75000"/>
                </a:schemeClr>
              </a:buClr>
              <a:buNone/>
            </a:pPr>
            <a:endParaRPr lang="en-US" sz="2000" dirty="0">
              <a:latin typeface="Century Gothic" panose="020B0502020202020204" pitchFamily="34" charset="0"/>
            </a:endParaRPr>
          </a:p>
          <a:p>
            <a:pPr>
              <a:lnSpc>
                <a:spcPct val="120000"/>
              </a:lnSpc>
              <a:spcBef>
                <a:spcPts val="600"/>
              </a:spcBef>
              <a:buClr>
                <a:schemeClr val="accent6">
                  <a:lumMod val="75000"/>
                </a:schemeClr>
              </a:buClr>
            </a:pPr>
            <a:endParaRPr lang="en-ZA" sz="20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3D22BE80-DED4-504D-BFB9-746F323304E3}" type="slidenum">
              <a:rPr lang="en-US" smtClean="0"/>
              <a:pPr/>
              <a:t>19</a:t>
            </a:fld>
            <a:endParaRPr lang="en-US" dirty="0"/>
          </a:p>
        </p:txBody>
      </p:sp>
    </p:spTree>
    <p:extLst>
      <p:ext uri="{BB962C8B-B14F-4D97-AF65-F5344CB8AC3E}">
        <p14:creationId xmlns:p14="http://schemas.microsoft.com/office/powerpoint/2010/main" val="1742084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6583" y="86197"/>
            <a:ext cx="7886700" cy="1037209"/>
          </a:xfrm>
        </p:spPr>
        <p:txBody>
          <a:bodyPr>
            <a:normAutofit/>
          </a:bodyPr>
          <a:lstStyle/>
          <a:p>
            <a:r>
              <a:rPr lang="en-ZA" sz="3600" dirty="0">
                <a:solidFill>
                  <a:schemeClr val="accent6">
                    <a:lumMod val="75000"/>
                  </a:schemeClr>
                </a:solidFill>
                <a:latin typeface="Century Gothic" panose="020B0502020202020204" pitchFamily="34" charset="0"/>
              </a:rPr>
              <a:t>Outline</a:t>
            </a:r>
          </a:p>
        </p:txBody>
      </p:sp>
      <p:sp>
        <p:nvSpPr>
          <p:cNvPr id="3" name="Content Placeholder 2"/>
          <p:cNvSpPr>
            <a:spLocks noGrp="1"/>
          </p:cNvSpPr>
          <p:nvPr>
            <p:ph idx="1"/>
          </p:nvPr>
        </p:nvSpPr>
        <p:spPr>
          <a:xfrm>
            <a:off x="391887" y="1123404"/>
            <a:ext cx="8752113" cy="5734595"/>
          </a:xfrm>
        </p:spPr>
        <p:txBody>
          <a:bodyPr>
            <a:normAutofit/>
          </a:bodyPr>
          <a:lstStyle/>
          <a:p>
            <a:pPr>
              <a:buClr>
                <a:schemeClr val="accent6">
                  <a:lumMod val="75000"/>
                </a:schemeClr>
              </a:buClr>
            </a:pPr>
            <a:r>
              <a:rPr lang="en-ZA" sz="2000" dirty="0">
                <a:latin typeface="Century Gothic" panose="020B0502020202020204" pitchFamily="34" charset="0"/>
              </a:rPr>
              <a:t>Introduction</a:t>
            </a:r>
          </a:p>
          <a:p>
            <a:pPr>
              <a:buClr>
                <a:schemeClr val="accent6">
                  <a:lumMod val="75000"/>
                </a:schemeClr>
              </a:buClr>
            </a:pPr>
            <a:r>
              <a:rPr lang="en-ZA" sz="2000" dirty="0" smtClean="0">
                <a:latin typeface="Century Gothic" panose="020B0502020202020204" pitchFamily="34" charset="0"/>
              </a:rPr>
              <a:t>Background to the development of the 2020 Appropriations</a:t>
            </a:r>
            <a:endParaRPr lang="en-ZA" sz="2000" dirty="0">
              <a:latin typeface="Century Gothic" panose="020B0502020202020204" pitchFamily="34" charset="0"/>
            </a:endParaRPr>
          </a:p>
          <a:p>
            <a:pPr>
              <a:buClr>
                <a:schemeClr val="accent6">
                  <a:lumMod val="75000"/>
                </a:schemeClr>
              </a:buClr>
            </a:pPr>
            <a:r>
              <a:rPr lang="en-ZA" sz="2000" dirty="0" smtClean="0">
                <a:latin typeface="Century Gothic" panose="020B0502020202020204" pitchFamily="34" charset="0"/>
              </a:rPr>
              <a:t>Changes to the economic outlook since the tabling of the 2020 Budget</a:t>
            </a:r>
          </a:p>
          <a:p>
            <a:pPr>
              <a:buClr>
                <a:schemeClr val="accent6">
                  <a:lumMod val="75000"/>
                </a:schemeClr>
              </a:buClr>
            </a:pPr>
            <a:r>
              <a:rPr lang="en-ZA" sz="2000" dirty="0" smtClean="0">
                <a:latin typeface="Century Gothic" panose="020B0502020202020204" pitchFamily="34" charset="0"/>
              </a:rPr>
              <a:t>Impact of Covid-19 on the Economy and the Budget</a:t>
            </a:r>
          </a:p>
          <a:p>
            <a:pPr>
              <a:buClr>
                <a:schemeClr val="accent6">
                  <a:lumMod val="75000"/>
                </a:schemeClr>
              </a:buClr>
            </a:pPr>
            <a:r>
              <a:rPr lang="en-ZA" sz="2000" dirty="0" smtClean="0">
                <a:latin typeface="Century Gothic" panose="020B0502020202020204" pitchFamily="34" charset="0"/>
              </a:rPr>
              <a:t>Overview of </a:t>
            </a:r>
            <a:r>
              <a:rPr lang="en-ZA" sz="2000" dirty="0">
                <a:latin typeface="Century Gothic" panose="020B0502020202020204" pitchFamily="34" charset="0"/>
              </a:rPr>
              <a:t>p</a:t>
            </a:r>
            <a:r>
              <a:rPr lang="en-ZA" sz="2000" dirty="0" smtClean="0">
                <a:latin typeface="Century Gothic" panose="020B0502020202020204" pitchFamily="34" charset="0"/>
              </a:rPr>
              <a:t>ublic expenditure</a:t>
            </a:r>
            <a:endParaRPr lang="en-ZA" sz="2000" dirty="0">
              <a:latin typeface="Century Gothic" panose="020B0502020202020204" pitchFamily="34" charset="0"/>
            </a:endParaRPr>
          </a:p>
          <a:p>
            <a:pPr>
              <a:buClr>
                <a:schemeClr val="accent6">
                  <a:lumMod val="75000"/>
                </a:schemeClr>
              </a:buClr>
            </a:pPr>
            <a:r>
              <a:rPr lang="en-ZA" sz="2000" dirty="0" smtClean="0">
                <a:latin typeface="Century Gothic" panose="020B0502020202020204" pitchFamily="34" charset="0"/>
              </a:rPr>
              <a:t>Structure of the 2020 </a:t>
            </a:r>
            <a:r>
              <a:rPr lang="en-ZA" sz="2000" dirty="0">
                <a:latin typeface="Century Gothic" panose="020B0502020202020204" pitchFamily="34" charset="0"/>
              </a:rPr>
              <a:t>Appropriations </a:t>
            </a:r>
            <a:endParaRPr lang="en-ZA" sz="2000" dirty="0" smtClean="0">
              <a:latin typeface="Century Gothic" panose="020B0502020202020204" pitchFamily="34" charset="0"/>
            </a:endParaRPr>
          </a:p>
          <a:p>
            <a:pPr>
              <a:buClr>
                <a:schemeClr val="accent6">
                  <a:lumMod val="75000"/>
                </a:schemeClr>
              </a:buClr>
            </a:pPr>
            <a:r>
              <a:rPr lang="en-ZA" sz="2000" dirty="0" smtClean="0">
                <a:latin typeface="Century Gothic" panose="020B0502020202020204" pitchFamily="34" charset="0"/>
              </a:rPr>
              <a:t>Unforeseen </a:t>
            </a:r>
            <a:r>
              <a:rPr lang="en-ZA" sz="2000" dirty="0">
                <a:latin typeface="Century Gothic" panose="020B0502020202020204" pitchFamily="34" charset="0"/>
              </a:rPr>
              <a:t>and unavoidable expenditure</a:t>
            </a:r>
          </a:p>
          <a:p>
            <a:pPr>
              <a:buClr>
                <a:schemeClr val="accent6">
                  <a:lumMod val="75000"/>
                </a:schemeClr>
              </a:buClr>
            </a:pPr>
            <a:r>
              <a:rPr lang="en-ZA" sz="2000" dirty="0">
                <a:latin typeface="Century Gothic" panose="020B0502020202020204" pitchFamily="34" charset="0"/>
              </a:rPr>
              <a:t>Disaster relief funds </a:t>
            </a:r>
            <a:r>
              <a:rPr lang="en-ZA" sz="2000" dirty="0" smtClean="0">
                <a:latin typeface="Century Gothic" panose="020B0502020202020204" pitchFamily="34" charset="0"/>
              </a:rPr>
              <a:t>and programmes available </a:t>
            </a:r>
            <a:r>
              <a:rPr lang="en-ZA" sz="2000" dirty="0">
                <a:latin typeface="Century Gothic" panose="020B0502020202020204" pitchFamily="34" charset="0"/>
              </a:rPr>
              <a:t>to respond to the Covid-19 </a:t>
            </a:r>
            <a:r>
              <a:rPr lang="en-ZA" sz="2000" dirty="0" smtClean="0">
                <a:latin typeface="Century Gothic" panose="020B0502020202020204" pitchFamily="34" charset="0"/>
              </a:rPr>
              <a:t>pandemic</a:t>
            </a:r>
          </a:p>
          <a:p>
            <a:pPr>
              <a:buClr>
                <a:schemeClr val="accent6">
                  <a:lumMod val="75000"/>
                </a:schemeClr>
              </a:buClr>
            </a:pPr>
            <a:r>
              <a:rPr lang="en-ZA" sz="2000" dirty="0">
                <a:latin typeface="Century Gothic" panose="020B0502020202020204" pitchFamily="34" charset="0"/>
              </a:rPr>
              <a:t>Authorisation </a:t>
            </a:r>
            <a:r>
              <a:rPr lang="en-ZA" sz="2000" dirty="0" smtClean="0">
                <a:latin typeface="Century Gothic" panose="020B0502020202020204" pitchFamily="34" charset="0"/>
              </a:rPr>
              <a:t>required for reprioritisation, changes to conditions and outputs</a:t>
            </a:r>
            <a:endParaRPr lang="en-ZA" sz="2000" dirty="0">
              <a:latin typeface="Century Gothic" panose="020B0502020202020204" pitchFamily="34" charset="0"/>
            </a:endParaRPr>
          </a:p>
          <a:p>
            <a:pPr>
              <a:buClr>
                <a:schemeClr val="accent6">
                  <a:lumMod val="75000"/>
                </a:schemeClr>
              </a:buClr>
            </a:pPr>
            <a:r>
              <a:rPr lang="en-ZA" sz="2000" dirty="0">
                <a:latin typeface="Century Gothic" panose="020B0502020202020204" pitchFamily="34" charset="0"/>
              </a:rPr>
              <a:t>Preliminary provisions and possibilities for reprioritisation within the 2020/21 allocations</a:t>
            </a:r>
          </a:p>
          <a:p>
            <a:pPr>
              <a:buClr>
                <a:schemeClr val="accent6">
                  <a:lumMod val="75000"/>
                </a:schemeClr>
              </a:buClr>
            </a:pPr>
            <a:r>
              <a:rPr lang="en-ZA" sz="2000" dirty="0">
                <a:latin typeface="Century Gothic" panose="020B0502020202020204" pitchFamily="34" charset="0"/>
              </a:rPr>
              <a:t>Conclusion</a:t>
            </a:r>
          </a:p>
          <a:p>
            <a:pPr>
              <a:buClr>
                <a:schemeClr val="accent6">
                  <a:lumMod val="75000"/>
                </a:schemeClr>
              </a:buClr>
            </a:pPr>
            <a:endParaRPr lang="en-ZA" sz="2400" dirty="0">
              <a:latin typeface="Century Gothic" panose="020B0502020202020204" pitchFamily="34" charset="0"/>
            </a:endParaRPr>
          </a:p>
          <a:p>
            <a:pPr>
              <a:buClr>
                <a:schemeClr val="accent6">
                  <a:lumMod val="75000"/>
                </a:schemeClr>
              </a:buClr>
            </a:pPr>
            <a:endParaRPr lang="en-ZA" sz="24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3D22BE80-DED4-504D-BFB9-746F323304E3}" type="slidenum">
              <a:rPr lang="en-US" smtClean="0"/>
              <a:pPr/>
              <a:t>2</a:t>
            </a:fld>
            <a:endParaRPr lang="en-US" dirty="0"/>
          </a:p>
        </p:txBody>
      </p:sp>
    </p:spTree>
    <p:extLst>
      <p:ext uri="{BB962C8B-B14F-4D97-AF65-F5344CB8AC3E}">
        <p14:creationId xmlns:p14="http://schemas.microsoft.com/office/powerpoint/2010/main" val="1114108140"/>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263636"/>
            <a:ext cx="7886700" cy="1101139"/>
          </a:xfrm>
        </p:spPr>
        <p:txBody>
          <a:bodyPr>
            <a:normAutofit fontScale="90000"/>
          </a:bodyPr>
          <a:lstStyle/>
          <a:p>
            <a:r>
              <a:rPr lang="en-ZA" sz="3200" dirty="0">
                <a:solidFill>
                  <a:schemeClr val="accent6">
                    <a:lumMod val="75000"/>
                  </a:schemeClr>
                </a:solidFill>
                <a:latin typeface="Century Gothic" panose="020B0502020202020204" pitchFamily="34" charset="0"/>
              </a:rPr>
              <a:t>Disaster Relief Funds of R982 million in the 2020/21 Budget for immediate response</a:t>
            </a:r>
            <a:endParaRPr lang="en-ZA" dirty="0"/>
          </a:p>
        </p:txBody>
      </p:sp>
      <p:sp>
        <p:nvSpPr>
          <p:cNvPr id="4" name="Slide Number Placeholder 3"/>
          <p:cNvSpPr>
            <a:spLocks noGrp="1"/>
          </p:cNvSpPr>
          <p:nvPr>
            <p:ph type="sldNum" sz="quarter" idx="12"/>
          </p:nvPr>
        </p:nvSpPr>
        <p:spPr/>
        <p:txBody>
          <a:bodyPr/>
          <a:lstStyle/>
          <a:p>
            <a:fld id="{3D22BE80-DED4-504D-BFB9-746F323304E3}" type="slidenum">
              <a:rPr lang="en-US" smtClean="0"/>
              <a:pPr/>
              <a:t>20</a:t>
            </a:fld>
            <a:endParaRPr lang="en-US" dirty="0"/>
          </a:p>
        </p:txBody>
      </p:sp>
      <p:sp>
        <p:nvSpPr>
          <p:cNvPr id="3" name="Content Placeholder 2"/>
          <p:cNvSpPr>
            <a:spLocks noGrp="1"/>
          </p:cNvSpPr>
          <p:nvPr>
            <p:ph idx="1"/>
          </p:nvPr>
        </p:nvSpPr>
        <p:spPr>
          <a:xfrm>
            <a:off x="354841" y="1557811"/>
            <a:ext cx="8529851" cy="4812187"/>
          </a:xfrm>
        </p:spPr>
        <p:txBody>
          <a:bodyPr>
            <a:normAutofit/>
          </a:bodyPr>
          <a:lstStyle/>
          <a:p>
            <a:pPr>
              <a:lnSpc>
                <a:spcPct val="120000"/>
              </a:lnSpc>
              <a:spcBef>
                <a:spcPts val="600"/>
              </a:spcBef>
              <a:buClr>
                <a:schemeClr val="accent6">
                  <a:lumMod val="75000"/>
                </a:schemeClr>
              </a:buClr>
            </a:pPr>
            <a:r>
              <a:rPr lang="en-ZA" sz="2000" dirty="0">
                <a:latin typeface="Century Gothic" panose="020B0502020202020204" pitchFamily="34" charset="0"/>
              </a:rPr>
              <a:t>R138 million: Provincial Disaster Relief Grant: To provide for the immediate release of funds for disaster response</a:t>
            </a:r>
          </a:p>
          <a:p>
            <a:pPr>
              <a:lnSpc>
                <a:spcPct val="120000"/>
              </a:lnSpc>
              <a:spcBef>
                <a:spcPts val="600"/>
              </a:spcBef>
              <a:buClr>
                <a:schemeClr val="accent6">
                  <a:lumMod val="75000"/>
                </a:schemeClr>
              </a:buClr>
            </a:pPr>
            <a:r>
              <a:rPr lang="en-ZA" sz="2000" dirty="0">
                <a:latin typeface="Century Gothic" panose="020B0502020202020204" pitchFamily="34" charset="0"/>
              </a:rPr>
              <a:t>R295 million: Provincial Emergency Housing Grant: Provides funding to provinces for the provision of temporary shelter assistance to households affected by disasters or a housing emergency</a:t>
            </a:r>
          </a:p>
          <a:p>
            <a:pPr>
              <a:lnSpc>
                <a:spcPct val="120000"/>
              </a:lnSpc>
              <a:spcBef>
                <a:spcPts val="600"/>
              </a:spcBef>
              <a:buClr>
                <a:schemeClr val="accent6">
                  <a:lumMod val="75000"/>
                </a:schemeClr>
              </a:buClr>
            </a:pPr>
            <a:r>
              <a:rPr lang="en-ZA" sz="2000" dirty="0">
                <a:latin typeface="Century Gothic" panose="020B0502020202020204" pitchFamily="34" charset="0"/>
              </a:rPr>
              <a:t>R354 million: Municipal Disaster Relief Grant: To provide for the immediate release of funds for disaster response</a:t>
            </a:r>
          </a:p>
          <a:p>
            <a:pPr>
              <a:lnSpc>
                <a:spcPct val="120000"/>
              </a:lnSpc>
              <a:spcBef>
                <a:spcPts val="600"/>
              </a:spcBef>
              <a:buClr>
                <a:schemeClr val="accent6">
                  <a:lumMod val="75000"/>
                </a:schemeClr>
              </a:buClr>
            </a:pPr>
            <a:r>
              <a:rPr lang="en-ZA" sz="2000" dirty="0">
                <a:latin typeface="Century Gothic" panose="020B0502020202020204" pitchFamily="34" charset="0"/>
              </a:rPr>
              <a:t>R195 million: Municipal Emergency Housing Grant: Provides funding to municipalities for the provision of temporary shelter assistance to households affected by disasters or a housing emergency</a:t>
            </a:r>
          </a:p>
          <a:p>
            <a:pPr>
              <a:lnSpc>
                <a:spcPct val="120000"/>
              </a:lnSpc>
              <a:spcBef>
                <a:spcPts val="600"/>
              </a:spcBef>
              <a:buClr>
                <a:schemeClr val="accent6">
                  <a:lumMod val="75000"/>
                </a:schemeClr>
              </a:buClr>
            </a:pPr>
            <a:endParaRPr lang="en-ZA" sz="2000" dirty="0">
              <a:latin typeface="Century Gothic" panose="020B0502020202020204" pitchFamily="34" charset="0"/>
            </a:endParaRPr>
          </a:p>
          <a:p>
            <a:pPr>
              <a:lnSpc>
                <a:spcPct val="100000"/>
              </a:lnSpc>
              <a:buClr>
                <a:schemeClr val="accent6">
                  <a:lumMod val="75000"/>
                </a:schemeClr>
              </a:buClr>
            </a:pPr>
            <a:endParaRPr lang="en-ZA" sz="2000" dirty="0">
              <a:latin typeface="Century Gothic" panose="020B0502020202020204" pitchFamily="34" charset="0"/>
            </a:endParaRPr>
          </a:p>
        </p:txBody>
      </p:sp>
    </p:spTree>
    <p:extLst>
      <p:ext uri="{BB962C8B-B14F-4D97-AF65-F5344CB8AC3E}">
        <p14:creationId xmlns:p14="http://schemas.microsoft.com/office/powerpoint/2010/main" val="1926675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263636"/>
            <a:ext cx="7886700" cy="1101139"/>
          </a:xfrm>
        </p:spPr>
        <p:txBody>
          <a:bodyPr>
            <a:normAutofit/>
          </a:bodyPr>
          <a:lstStyle/>
          <a:p>
            <a:r>
              <a:rPr lang="en-ZA" sz="3200" dirty="0">
                <a:solidFill>
                  <a:schemeClr val="accent6">
                    <a:lumMod val="75000"/>
                  </a:schemeClr>
                </a:solidFill>
                <a:latin typeface="Century Gothic" panose="020B0502020202020204" pitchFamily="34" charset="0"/>
              </a:rPr>
              <a:t>Programmes available in the 2020/21 Budget to respond to disasters</a:t>
            </a:r>
            <a:endParaRPr lang="en-ZA" dirty="0"/>
          </a:p>
        </p:txBody>
      </p:sp>
      <p:sp>
        <p:nvSpPr>
          <p:cNvPr id="4" name="Slide Number Placeholder 3"/>
          <p:cNvSpPr>
            <a:spLocks noGrp="1"/>
          </p:cNvSpPr>
          <p:nvPr>
            <p:ph type="sldNum" sz="quarter" idx="12"/>
          </p:nvPr>
        </p:nvSpPr>
        <p:spPr/>
        <p:txBody>
          <a:bodyPr/>
          <a:lstStyle/>
          <a:p>
            <a:fld id="{3D22BE80-DED4-504D-BFB9-746F323304E3}" type="slidenum">
              <a:rPr lang="en-US" smtClean="0"/>
              <a:pPr/>
              <a:t>21</a:t>
            </a:fld>
            <a:endParaRPr lang="en-US" dirty="0"/>
          </a:p>
        </p:txBody>
      </p:sp>
      <p:sp>
        <p:nvSpPr>
          <p:cNvPr id="3" name="Content Placeholder 2"/>
          <p:cNvSpPr>
            <a:spLocks noGrp="1"/>
          </p:cNvSpPr>
          <p:nvPr>
            <p:ph idx="1"/>
          </p:nvPr>
        </p:nvSpPr>
        <p:spPr>
          <a:xfrm>
            <a:off x="628650" y="1364776"/>
            <a:ext cx="7886700" cy="5356700"/>
          </a:xfrm>
        </p:spPr>
        <p:txBody>
          <a:bodyPr>
            <a:normAutofit lnSpcReduction="10000"/>
          </a:bodyPr>
          <a:lstStyle/>
          <a:p>
            <a:pPr>
              <a:lnSpc>
                <a:spcPct val="120000"/>
              </a:lnSpc>
              <a:spcBef>
                <a:spcPts val="600"/>
              </a:spcBef>
              <a:buClr>
                <a:schemeClr val="accent6">
                  <a:lumMod val="75000"/>
                </a:schemeClr>
              </a:buClr>
            </a:pPr>
            <a:r>
              <a:rPr lang="en-ZA" sz="2000" dirty="0">
                <a:latin typeface="Century Gothic" panose="020B0502020202020204" pitchFamily="34" charset="0"/>
              </a:rPr>
              <a:t>Cooperative Governance: National Disaster Management Centre</a:t>
            </a:r>
          </a:p>
          <a:p>
            <a:pPr>
              <a:lnSpc>
                <a:spcPct val="120000"/>
              </a:lnSpc>
              <a:spcBef>
                <a:spcPts val="600"/>
              </a:spcBef>
              <a:buClr>
                <a:schemeClr val="accent6">
                  <a:lumMod val="75000"/>
                </a:schemeClr>
              </a:buClr>
            </a:pPr>
            <a:r>
              <a:rPr lang="en-ZA" sz="2000" dirty="0">
                <a:latin typeface="Century Gothic" panose="020B0502020202020204" pitchFamily="34" charset="0"/>
              </a:rPr>
              <a:t>Health: Communicable and Non- Communicable Diseases</a:t>
            </a:r>
          </a:p>
          <a:p>
            <a:pPr>
              <a:lnSpc>
                <a:spcPct val="120000"/>
              </a:lnSpc>
              <a:spcBef>
                <a:spcPts val="600"/>
              </a:spcBef>
              <a:buClr>
                <a:schemeClr val="accent6">
                  <a:lumMod val="75000"/>
                </a:schemeClr>
              </a:buClr>
            </a:pPr>
            <a:r>
              <a:rPr lang="en-ZA" sz="2000" dirty="0">
                <a:latin typeface="Century Gothic" panose="020B0502020202020204" pitchFamily="34" charset="0"/>
              </a:rPr>
              <a:t>Social Development:</a:t>
            </a:r>
          </a:p>
          <a:p>
            <a:pPr lvl="1">
              <a:lnSpc>
                <a:spcPct val="120000"/>
              </a:lnSpc>
              <a:spcBef>
                <a:spcPts val="600"/>
              </a:spcBef>
              <a:buClr>
                <a:schemeClr val="accent6">
                  <a:lumMod val="75000"/>
                </a:schemeClr>
              </a:buClr>
            </a:pPr>
            <a:r>
              <a:rPr lang="en-ZA" sz="1700" dirty="0">
                <a:latin typeface="Century Gothic" panose="020B0502020202020204" pitchFamily="34" charset="0"/>
              </a:rPr>
              <a:t>Social Assistance</a:t>
            </a:r>
          </a:p>
          <a:p>
            <a:pPr lvl="1">
              <a:lnSpc>
                <a:spcPct val="120000"/>
              </a:lnSpc>
              <a:spcBef>
                <a:spcPts val="600"/>
              </a:spcBef>
              <a:buClr>
                <a:schemeClr val="accent6">
                  <a:lumMod val="75000"/>
                </a:schemeClr>
              </a:buClr>
            </a:pPr>
            <a:r>
              <a:rPr lang="en-ZA" sz="1700" dirty="0">
                <a:latin typeface="Century Gothic" panose="020B0502020202020204" pitchFamily="34" charset="0"/>
              </a:rPr>
              <a:t>Welfare Services Policy and Implementation Support </a:t>
            </a:r>
          </a:p>
          <a:p>
            <a:pPr>
              <a:lnSpc>
                <a:spcPct val="120000"/>
              </a:lnSpc>
              <a:spcBef>
                <a:spcPts val="600"/>
              </a:spcBef>
              <a:buClr>
                <a:schemeClr val="accent6">
                  <a:lumMod val="75000"/>
                </a:schemeClr>
              </a:buClr>
            </a:pPr>
            <a:r>
              <a:rPr lang="en-ZA" sz="2000" dirty="0">
                <a:latin typeface="Century Gothic" panose="020B0502020202020204" pitchFamily="34" charset="0"/>
              </a:rPr>
              <a:t>Defence: Military Health Support</a:t>
            </a:r>
          </a:p>
          <a:p>
            <a:pPr>
              <a:lnSpc>
                <a:spcPct val="120000"/>
              </a:lnSpc>
              <a:spcBef>
                <a:spcPts val="600"/>
              </a:spcBef>
              <a:buClr>
                <a:schemeClr val="accent6">
                  <a:lumMod val="75000"/>
                </a:schemeClr>
              </a:buClr>
            </a:pPr>
            <a:r>
              <a:rPr lang="en-ZA" sz="2000" dirty="0">
                <a:latin typeface="Century Gothic" panose="020B0502020202020204" pitchFamily="34" charset="0"/>
              </a:rPr>
              <a:t>Police: Visible Policing</a:t>
            </a:r>
          </a:p>
          <a:p>
            <a:pPr>
              <a:lnSpc>
                <a:spcPct val="120000"/>
              </a:lnSpc>
              <a:spcBef>
                <a:spcPts val="600"/>
              </a:spcBef>
              <a:buClr>
                <a:schemeClr val="accent6">
                  <a:lumMod val="75000"/>
                </a:schemeClr>
              </a:buClr>
            </a:pPr>
            <a:r>
              <a:rPr lang="en-ZA" sz="2000" dirty="0">
                <a:latin typeface="Century Gothic" panose="020B0502020202020204" pitchFamily="34" charset="0"/>
              </a:rPr>
              <a:t>Housing: Informal Settlements (temporary housing)</a:t>
            </a:r>
          </a:p>
          <a:p>
            <a:pPr>
              <a:lnSpc>
                <a:spcPct val="120000"/>
              </a:lnSpc>
              <a:spcBef>
                <a:spcPts val="600"/>
              </a:spcBef>
              <a:buClr>
                <a:schemeClr val="accent6">
                  <a:lumMod val="75000"/>
                </a:schemeClr>
              </a:buClr>
            </a:pPr>
            <a:r>
              <a:rPr lang="en-ZA" sz="2000" dirty="0">
                <a:latin typeface="Century Gothic" panose="020B0502020202020204" pitchFamily="34" charset="0"/>
              </a:rPr>
              <a:t>Science and Innovation: Technology Innovation (health research)</a:t>
            </a:r>
          </a:p>
          <a:p>
            <a:pPr>
              <a:lnSpc>
                <a:spcPct val="120000"/>
              </a:lnSpc>
              <a:spcBef>
                <a:spcPts val="600"/>
              </a:spcBef>
              <a:buClr>
                <a:schemeClr val="accent6">
                  <a:lumMod val="75000"/>
                </a:schemeClr>
              </a:buClr>
            </a:pPr>
            <a:r>
              <a:rPr lang="en-ZA" sz="2000" dirty="0">
                <a:latin typeface="Century Gothic" panose="020B0502020202020204" pitchFamily="34" charset="0"/>
              </a:rPr>
              <a:t>Trade, Industry and Competition: Industrial Financing</a:t>
            </a:r>
          </a:p>
          <a:p>
            <a:pPr>
              <a:lnSpc>
                <a:spcPct val="120000"/>
              </a:lnSpc>
              <a:spcBef>
                <a:spcPts val="600"/>
              </a:spcBef>
              <a:buClr>
                <a:schemeClr val="accent6">
                  <a:lumMod val="75000"/>
                </a:schemeClr>
              </a:buClr>
            </a:pPr>
            <a:r>
              <a:rPr lang="en-ZA" sz="2000" dirty="0">
                <a:latin typeface="Century Gothic" panose="020B0502020202020204" pitchFamily="34" charset="0"/>
              </a:rPr>
              <a:t>Water and Sanitation: Water Infrastructure Development</a:t>
            </a:r>
          </a:p>
        </p:txBody>
      </p:sp>
    </p:spTree>
    <p:extLst>
      <p:ext uri="{BB962C8B-B14F-4D97-AF65-F5344CB8AC3E}">
        <p14:creationId xmlns:p14="http://schemas.microsoft.com/office/powerpoint/2010/main" val="3840907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082" y="160409"/>
            <a:ext cx="8229600" cy="1325563"/>
          </a:xfrm>
        </p:spPr>
        <p:txBody>
          <a:bodyPr>
            <a:normAutofit/>
          </a:bodyPr>
          <a:lstStyle/>
          <a:p>
            <a:r>
              <a:rPr lang="en-ZA" sz="3600" dirty="0" smtClean="0">
                <a:solidFill>
                  <a:schemeClr val="accent6">
                    <a:lumMod val="75000"/>
                  </a:schemeClr>
                </a:solidFill>
                <a:latin typeface="Century Gothic" panose="020B0502020202020204" pitchFamily="34" charset="0"/>
              </a:rPr>
              <a:t>Outputs of Conditional Grants </a:t>
            </a:r>
            <a:r>
              <a:rPr lang="en-US" sz="3600" dirty="0" smtClean="0">
                <a:solidFill>
                  <a:schemeClr val="accent6">
                    <a:lumMod val="75000"/>
                  </a:schemeClr>
                </a:solidFill>
                <a:latin typeface="Century Gothic" panose="020B0502020202020204" pitchFamily="34" charset="0"/>
              </a:rPr>
              <a:t>require amendments</a:t>
            </a:r>
            <a:endParaRPr lang="en-ZA" dirty="0"/>
          </a:p>
        </p:txBody>
      </p:sp>
      <p:sp>
        <p:nvSpPr>
          <p:cNvPr id="3" name="Content Placeholder 2"/>
          <p:cNvSpPr>
            <a:spLocks noGrp="1"/>
          </p:cNvSpPr>
          <p:nvPr>
            <p:ph idx="1"/>
          </p:nvPr>
        </p:nvSpPr>
        <p:spPr>
          <a:xfrm>
            <a:off x="300251" y="1255594"/>
            <a:ext cx="8488907" cy="5602406"/>
          </a:xfrm>
        </p:spPr>
        <p:txBody>
          <a:bodyPr>
            <a:normAutofit fontScale="25000" lnSpcReduction="20000"/>
          </a:bodyPr>
          <a:lstStyle/>
          <a:p>
            <a:endParaRPr lang="en-ZA" dirty="0"/>
          </a:p>
          <a:p>
            <a:pPr marL="0" indent="0">
              <a:lnSpc>
                <a:spcPct val="140000"/>
              </a:lnSpc>
              <a:spcBef>
                <a:spcPts val="600"/>
              </a:spcBef>
              <a:buClr>
                <a:schemeClr val="accent6">
                  <a:lumMod val="75000"/>
                </a:schemeClr>
              </a:buClr>
              <a:buNone/>
            </a:pPr>
            <a:r>
              <a:rPr lang="en-US" sz="8000" dirty="0" smtClean="0">
                <a:latin typeface="Century Gothic" panose="020B0502020202020204" pitchFamily="34" charset="0"/>
              </a:rPr>
              <a:t>NT suggests changes </a:t>
            </a:r>
            <a:r>
              <a:rPr lang="en-US" sz="8000" dirty="0">
                <a:latin typeface="Century Gothic" panose="020B0502020202020204" pitchFamily="34" charset="0"/>
              </a:rPr>
              <a:t>to grant frameworks to accommodate spending on additional </a:t>
            </a:r>
            <a:r>
              <a:rPr lang="en-US" sz="8000" dirty="0" smtClean="0">
                <a:latin typeface="Century Gothic" panose="020B0502020202020204" pitchFamily="34" charset="0"/>
              </a:rPr>
              <a:t>needs of Covid-19(for </a:t>
            </a:r>
            <a:r>
              <a:rPr lang="en-US" sz="8000" dirty="0">
                <a:latin typeface="Century Gothic" panose="020B0502020202020204" pitchFamily="34" charset="0"/>
              </a:rPr>
              <a:t>example the purchasing of personal protective equipment</a:t>
            </a:r>
            <a:r>
              <a:rPr lang="en-US" sz="8000" dirty="0" smtClean="0">
                <a:latin typeface="Century Gothic" panose="020B0502020202020204" pitchFamily="34" charset="0"/>
              </a:rPr>
              <a:t>): </a:t>
            </a:r>
            <a:endParaRPr lang="en-US" sz="8000" dirty="0">
              <a:latin typeface="Century Gothic" panose="020B0502020202020204" pitchFamily="34" charset="0"/>
            </a:endParaRPr>
          </a:p>
          <a:p>
            <a:pPr>
              <a:lnSpc>
                <a:spcPct val="140000"/>
              </a:lnSpc>
              <a:spcBef>
                <a:spcPts val="600"/>
              </a:spcBef>
              <a:buClr>
                <a:schemeClr val="accent6">
                  <a:lumMod val="75000"/>
                </a:schemeClr>
              </a:buClr>
            </a:pPr>
            <a:r>
              <a:rPr lang="en-ZA" sz="8000" b="1" dirty="0">
                <a:latin typeface="Century Gothic" panose="020B0502020202020204" pitchFamily="34" charset="0"/>
              </a:rPr>
              <a:t>School Infrastructure Backlogs Grant</a:t>
            </a:r>
            <a:r>
              <a:rPr lang="en-ZA" sz="8000" dirty="0">
                <a:latin typeface="Century Gothic" panose="020B0502020202020204" pitchFamily="34" charset="0"/>
              </a:rPr>
              <a:t>	</a:t>
            </a:r>
          </a:p>
          <a:p>
            <a:pPr>
              <a:lnSpc>
                <a:spcPct val="140000"/>
              </a:lnSpc>
              <a:spcBef>
                <a:spcPts val="600"/>
              </a:spcBef>
              <a:buClr>
                <a:schemeClr val="accent6">
                  <a:lumMod val="75000"/>
                </a:schemeClr>
              </a:buClr>
            </a:pPr>
            <a:r>
              <a:rPr lang="en-US" sz="8000" dirty="0" smtClean="0">
                <a:latin typeface="Century Gothic" panose="020B0502020202020204" pitchFamily="34" charset="0"/>
              </a:rPr>
              <a:t>The trucking </a:t>
            </a:r>
            <a:r>
              <a:rPr lang="en-US" sz="8000" dirty="0">
                <a:latin typeface="Century Gothic" panose="020B0502020202020204" pitchFamily="34" charset="0"/>
              </a:rPr>
              <a:t>of water to fill </a:t>
            </a:r>
            <a:r>
              <a:rPr lang="en-US" sz="8000" dirty="0" smtClean="0">
                <a:latin typeface="Century Gothic" panose="020B0502020202020204" pitchFamily="34" charset="0"/>
              </a:rPr>
              <a:t>tanks</a:t>
            </a:r>
            <a:endParaRPr lang="en-US" sz="8000" dirty="0">
              <a:latin typeface="Century Gothic" panose="020B0502020202020204" pitchFamily="34" charset="0"/>
            </a:endParaRPr>
          </a:p>
          <a:p>
            <a:pPr>
              <a:lnSpc>
                <a:spcPct val="140000"/>
              </a:lnSpc>
              <a:spcBef>
                <a:spcPts val="600"/>
              </a:spcBef>
              <a:buClr>
                <a:schemeClr val="accent6">
                  <a:lumMod val="75000"/>
                </a:schemeClr>
              </a:buClr>
            </a:pPr>
            <a:r>
              <a:rPr lang="en-US" sz="8000" dirty="0" smtClean="0">
                <a:latin typeface="Century Gothic" panose="020B0502020202020204" pitchFamily="34" charset="0"/>
              </a:rPr>
              <a:t>Conditions must </a:t>
            </a:r>
            <a:r>
              <a:rPr lang="en-US" sz="8000" dirty="0">
                <a:latin typeface="Century Gothic" panose="020B0502020202020204" pitchFamily="34" charset="0"/>
              </a:rPr>
              <a:t>allow for </a:t>
            </a:r>
            <a:r>
              <a:rPr lang="en-US" sz="8000" dirty="0" smtClean="0">
                <a:latin typeface="Century Gothic" panose="020B0502020202020204" pitchFamily="34" charset="0"/>
              </a:rPr>
              <a:t>the submission </a:t>
            </a:r>
            <a:r>
              <a:rPr lang="en-US" sz="8000" dirty="0">
                <a:latin typeface="Century Gothic" panose="020B0502020202020204" pitchFamily="34" charset="0"/>
              </a:rPr>
              <a:t>of an amended business </a:t>
            </a:r>
            <a:r>
              <a:rPr lang="en-US" sz="8000" dirty="0" smtClean="0">
                <a:latin typeface="Century Gothic" panose="020B0502020202020204" pitchFamily="34" charset="0"/>
              </a:rPr>
              <a:t>plan</a:t>
            </a:r>
          </a:p>
          <a:p>
            <a:pPr>
              <a:lnSpc>
                <a:spcPct val="140000"/>
              </a:lnSpc>
              <a:spcBef>
                <a:spcPts val="600"/>
              </a:spcBef>
              <a:buClr>
                <a:schemeClr val="accent6">
                  <a:lumMod val="75000"/>
                </a:schemeClr>
              </a:buClr>
            </a:pPr>
            <a:r>
              <a:rPr lang="en-ZA" sz="8000" b="1" dirty="0">
                <a:latin typeface="Century Gothic" panose="020B0502020202020204" pitchFamily="34" charset="0"/>
              </a:rPr>
              <a:t>Education Infrastructure Grant </a:t>
            </a:r>
            <a:r>
              <a:rPr lang="en-ZA" sz="8000" dirty="0">
                <a:latin typeface="Century Gothic" panose="020B0502020202020204" pitchFamily="34" charset="0"/>
              </a:rPr>
              <a:t>	</a:t>
            </a:r>
          </a:p>
          <a:p>
            <a:pPr>
              <a:lnSpc>
                <a:spcPct val="140000"/>
              </a:lnSpc>
              <a:spcBef>
                <a:spcPts val="600"/>
              </a:spcBef>
              <a:buClr>
                <a:schemeClr val="accent6">
                  <a:lumMod val="75000"/>
                </a:schemeClr>
              </a:buClr>
            </a:pPr>
            <a:r>
              <a:rPr lang="en-US" sz="8000" dirty="0" smtClean="0">
                <a:latin typeface="Century Gothic" panose="020B0502020202020204" pitchFamily="34" charset="0"/>
              </a:rPr>
              <a:t>Allow the </a:t>
            </a:r>
            <a:r>
              <a:rPr lang="en-US" sz="8000" dirty="0">
                <a:latin typeface="Century Gothic" panose="020B0502020202020204" pitchFamily="34" charset="0"/>
              </a:rPr>
              <a:t>grant to fund the costs to connect to local water supplies or drill and equip boreholes</a:t>
            </a:r>
          </a:p>
          <a:p>
            <a:pPr>
              <a:lnSpc>
                <a:spcPct val="140000"/>
              </a:lnSpc>
              <a:spcBef>
                <a:spcPts val="600"/>
              </a:spcBef>
              <a:buClr>
                <a:schemeClr val="accent6">
                  <a:lumMod val="75000"/>
                </a:schemeClr>
              </a:buClr>
            </a:pPr>
            <a:r>
              <a:rPr lang="en-US" sz="8000" dirty="0" smtClean="0">
                <a:latin typeface="Century Gothic" panose="020B0502020202020204" pitchFamily="34" charset="0"/>
              </a:rPr>
              <a:t>Allow the </a:t>
            </a:r>
            <a:r>
              <a:rPr lang="en-US" sz="8000" dirty="0">
                <a:latin typeface="Century Gothic" panose="020B0502020202020204" pitchFamily="34" charset="0"/>
              </a:rPr>
              <a:t>grant to be used to truck water to schools for a limited period of time, subject to approval by the Department of Basic Education </a:t>
            </a:r>
            <a:r>
              <a:rPr lang="en-ZA" sz="8000" dirty="0">
                <a:latin typeface="Century Gothic" panose="020B0502020202020204" pitchFamily="34" charset="0"/>
              </a:rPr>
              <a:t>	</a:t>
            </a:r>
          </a:p>
          <a:p>
            <a:pPr marL="0" indent="0">
              <a:lnSpc>
                <a:spcPct val="140000"/>
              </a:lnSpc>
              <a:spcBef>
                <a:spcPts val="600"/>
              </a:spcBef>
              <a:buClr>
                <a:schemeClr val="accent6">
                  <a:lumMod val="75000"/>
                </a:schemeClr>
              </a:buClr>
              <a:buNone/>
            </a:pPr>
            <a:endParaRPr lang="en-ZA" sz="8000" dirty="0">
              <a:latin typeface="Century Gothic" panose="020B0502020202020204" pitchFamily="34" charset="0"/>
            </a:endParaRPr>
          </a:p>
          <a:p>
            <a:pPr marL="0" indent="0">
              <a:buNone/>
            </a:pPr>
            <a:r>
              <a:rPr lang="en-US" sz="8000" dirty="0"/>
              <a:t>	</a:t>
            </a:r>
          </a:p>
          <a:p>
            <a:endParaRPr lang="en-ZA" dirty="0"/>
          </a:p>
        </p:txBody>
      </p:sp>
      <p:sp>
        <p:nvSpPr>
          <p:cNvPr id="4" name="Slide Number Placeholder 3"/>
          <p:cNvSpPr>
            <a:spLocks noGrp="1"/>
          </p:cNvSpPr>
          <p:nvPr>
            <p:ph type="sldNum" sz="quarter" idx="12"/>
          </p:nvPr>
        </p:nvSpPr>
        <p:spPr/>
        <p:txBody>
          <a:bodyPr/>
          <a:lstStyle/>
          <a:p>
            <a:fld id="{3D22BE80-DED4-504D-BFB9-746F323304E3}" type="slidenum">
              <a:rPr lang="en-US" smtClean="0"/>
              <a:pPr/>
              <a:t>22</a:t>
            </a:fld>
            <a:endParaRPr lang="en-US"/>
          </a:p>
        </p:txBody>
      </p:sp>
    </p:spTree>
    <p:extLst>
      <p:ext uri="{BB962C8B-B14F-4D97-AF65-F5344CB8AC3E}">
        <p14:creationId xmlns:p14="http://schemas.microsoft.com/office/powerpoint/2010/main" val="2715369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024031" cy="1325563"/>
          </a:xfrm>
        </p:spPr>
        <p:txBody>
          <a:bodyPr>
            <a:normAutofit/>
          </a:bodyPr>
          <a:lstStyle/>
          <a:p>
            <a:r>
              <a:rPr lang="en-ZA" sz="3600" dirty="0">
                <a:solidFill>
                  <a:schemeClr val="accent6">
                    <a:lumMod val="75000"/>
                  </a:schemeClr>
                </a:solidFill>
                <a:latin typeface="Century Gothic" panose="020B0502020202020204" pitchFamily="34" charset="0"/>
              </a:rPr>
              <a:t>Outputs of Conditional Grants </a:t>
            </a:r>
            <a:r>
              <a:rPr lang="en-US" sz="3600">
                <a:solidFill>
                  <a:schemeClr val="accent6">
                    <a:lumMod val="75000"/>
                  </a:schemeClr>
                </a:solidFill>
                <a:latin typeface="Century Gothic" panose="020B0502020202020204" pitchFamily="34" charset="0"/>
              </a:rPr>
              <a:t>require amendments </a:t>
            </a:r>
            <a:r>
              <a:rPr lang="en-US" sz="2400">
                <a:solidFill>
                  <a:schemeClr val="accent6">
                    <a:lumMod val="75000"/>
                  </a:schemeClr>
                </a:solidFill>
                <a:latin typeface="Century Gothic" panose="020B0502020202020204" pitchFamily="34" charset="0"/>
              </a:rPr>
              <a:t>(contd.)</a:t>
            </a:r>
            <a:endParaRPr lang="en-ZA" dirty="0"/>
          </a:p>
        </p:txBody>
      </p:sp>
      <p:sp>
        <p:nvSpPr>
          <p:cNvPr id="3" name="Content Placeholder 2"/>
          <p:cNvSpPr>
            <a:spLocks noGrp="1"/>
          </p:cNvSpPr>
          <p:nvPr>
            <p:ph idx="1"/>
          </p:nvPr>
        </p:nvSpPr>
        <p:spPr>
          <a:xfrm>
            <a:off x="341193" y="1416004"/>
            <a:ext cx="8461613" cy="5305472"/>
          </a:xfrm>
        </p:spPr>
        <p:txBody>
          <a:bodyPr>
            <a:normAutofit fontScale="25000" lnSpcReduction="20000"/>
          </a:bodyPr>
          <a:lstStyle/>
          <a:p>
            <a:pPr>
              <a:lnSpc>
                <a:spcPct val="140000"/>
              </a:lnSpc>
              <a:spcBef>
                <a:spcPts val="600"/>
              </a:spcBef>
              <a:buClr>
                <a:schemeClr val="accent6">
                  <a:lumMod val="75000"/>
                </a:schemeClr>
              </a:buClr>
            </a:pPr>
            <a:r>
              <a:rPr lang="en-ZA" sz="8000" b="1" dirty="0" smtClean="0">
                <a:latin typeface="Century Gothic" panose="020B0502020202020204" pitchFamily="34" charset="0"/>
              </a:rPr>
              <a:t>National </a:t>
            </a:r>
            <a:r>
              <a:rPr lang="en-ZA" sz="8000" b="1" dirty="0">
                <a:latin typeface="Century Gothic" panose="020B0502020202020204" pitchFamily="34" charset="0"/>
              </a:rPr>
              <a:t>School Nutrition Programme Grant</a:t>
            </a:r>
            <a:r>
              <a:rPr lang="en-ZA" sz="8000" dirty="0">
                <a:latin typeface="Century Gothic" panose="020B0502020202020204" pitchFamily="34" charset="0"/>
              </a:rPr>
              <a:t>	</a:t>
            </a:r>
          </a:p>
          <a:p>
            <a:pPr>
              <a:lnSpc>
                <a:spcPct val="140000"/>
              </a:lnSpc>
              <a:spcBef>
                <a:spcPts val="600"/>
              </a:spcBef>
              <a:buClr>
                <a:schemeClr val="accent6">
                  <a:lumMod val="75000"/>
                </a:schemeClr>
              </a:buClr>
            </a:pPr>
            <a:r>
              <a:rPr lang="en-US" sz="8000" dirty="0" smtClean="0">
                <a:latin typeface="Century Gothic" panose="020B0502020202020204" pitchFamily="34" charset="0"/>
              </a:rPr>
              <a:t>Add </a:t>
            </a:r>
            <a:r>
              <a:rPr lang="en-US" sz="8000" dirty="0">
                <a:latin typeface="Century Gothic" panose="020B0502020202020204" pitchFamily="34" charset="0"/>
              </a:rPr>
              <a:t>a condition that personal protective equipment (PPE) and </a:t>
            </a:r>
            <a:r>
              <a:rPr lang="en-US" sz="8000" dirty="0" smtClean="0">
                <a:latin typeface="Century Gothic" panose="020B0502020202020204" pitchFamily="34" charset="0"/>
              </a:rPr>
              <a:t>sanitation </a:t>
            </a:r>
            <a:r>
              <a:rPr lang="en-US" sz="8000" dirty="0">
                <a:latin typeface="Century Gothic" panose="020B0502020202020204" pitchFamily="34" charset="0"/>
              </a:rPr>
              <a:t>equipment may be funded from the grant</a:t>
            </a:r>
          </a:p>
          <a:p>
            <a:pPr>
              <a:lnSpc>
                <a:spcPct val="140000"/>
              </a:lnSpc>
              <a:spcBef>
                <a:spcPts val="600"/>
              </a:spcBef>
              <a:buClr>
                <a:schemeClr val="accent6">
                  <a:lumMod val="75000"/>
                </a:schemeClr>
              </a:buClr>
            </a:pPr>
            <a:r>
              <a:rPr lang="en-US" sz="8000" dirty="0" smtClean="0">
                <a:latin typeface="Century Gothic" panose="020B0502020202020204" pitchFamily="34" charset="0"/>
              </a:rPr>
              <a:t>Add </a:t>
            </a:r>
            <a:r>
              <a:rPr lang="en-US" sz="8000" dirty="0">
                <a:latin typeface="Century Gothic" panose="020B0502020202020204" pitchFamily="34" charset="0"/>
              </a:rPr>
              <a:t>a condition that if schools are closed due to a declared state of disaster, funds from the grant that would have been spent on providing meals in schools may instead be used to provide meals to learners through alternative </a:t>
            </a:r>
            <a:r>
              <a:rPr lang="en-US" sz="8000" dirty="0" smtClean="0">
                <a:latin typeface="Century Gothic" panose="020B0502020202020204" pitchFamily="34" charset="0"/>
              </a:rPr>
              <a:t>means</a:t>
            </a:r>
            <a:r>
              <a:rPr lang="en-ZA" sz="8000" dirty="0">
                <a:latin typeface="Century Gothic" panose="020B0502020202020204" pitchFamily="34" charset="0"/>
              </a:rPr>
              <a:t>	</a:t>
            </a:r>
          </a:p>
          <a:p>
            <a:pPr>
              <a:lnSpc>
                <a:spcPct val="140000"/>
              </a:lnSpc>
              <a:spcBef>
                <a:spcPts val="600"/>
              </a:spcBef>
              <a:buClr>
                <a:schemeClr val="accent6">
                  <a:lumMod val="75000"/>
                </a:schemeClr>
              </a:buClr>
            </a:pPr>
            <a:r>
              <a:rPr lang="en-US" sz="8000" b="1" dirty="0" err="1" smtClean="0">
                <a:latin typeface="Century Gothic" panose="020B0502020202020204" pitchFamily="34" charset="0"/>
              </a:rPr>
              <a:t>Maths</a:t>
            </a:r>
            <a:r>
              <a:rPr lang="en-US" sz="8000" b="1" dirty="0" smtClean="0">
                <a:latin typeface="Century Gothic" panose="020B0502020202020204" pitchFamily="34" charset="0"/>
              </a:rPr>
              <a:t>, </a:t>
            </a:r>
            <a:r>
              <a:rPr lang="en-US" sz="8000" b="1" dirty="0">
                <a:latin typeface="Century Gothic" panose="020B0502020202020204" pitchFamily="34" charset="0"/>
              </a:rPr>
              <a:t>Science and Technology Grant 	</a:t>
            </a:r>
          </a:p>
          <a:p>
            <a:pPr>
              <a:lnSpc>
                <a:spcPct val="140000"/>
              </a:lnSpc>
              <a:spcBef>
                <a:spcPts val="600"/>
              </a:spcBef>
              <a:buClr>
                <a:schemeClr val="accent6">
                  <a:lumMod val="75000"/>
                </a:schemeClr>
              </a:buClr>
            </a:pPr>
            <a:r>
              <a:rPr lang="en-US" sz="8000" dirty="0">
                <a:latin typeface="Century Gothic" panose="020B0502020202020204" pitchFamily="34" charset="0"/>
              </a:rPr>
              <a:t>Add conditions to allow funds to be used to support catch up activities. </a:t>
            </a:r>
          </a:p>
          <a:p>
            <a:pPr>
              <a:lnSpc>
                <a:spcPct val="140000"/>
              </a:lnSpc>
              <a:spcBef>
                <a:spcPts val="600"/>
              </a:spcBef>
              <a:buClr>
                <a:schemeClr val="accent6">
                  <a:lumMod val="75000"/>
                </a:schemeClr>
              </a:buClr>
            </a:pPr>
            <a:r>
              <a:rPr lang="en-US" sz="8000" dirty="0">
                <a:latin typeface="Century Gothic" panose="020B0502020202020204" pitchFamily="34" charset="0"/>
              </a:rPr>
              <a:t>Add provision for provinces to be exempted from percentage spending restrictions prescribed for existing business plans.</a:t>
            </a:r>
            <a:r>
              <a:rPr lang="en-ZA" sz="8000" dirty="0">
                <a:latin typeface="Century Gothic" panose="020B0502020202020204" pitchFamily="34" charset="0"/>
              </a:rPr>
              <a:t>	</a:t>
            </a:r>
          </a:p>
          <a:p>
            <a:pPr marL="0" indent="0">
              <a:buNone/>
            </a:pPr>
            <a:r>
              <a:rPr lang="en-US" dirty="0"/>
              <a:t>	</a:t>
            </a:r>
          </a:p>
          <a:p>
            <a:endParaRPr lang="en-ZA" dirty="0"/>
          </a:p>
        </p:txBody>
      </p:sp>
      <p:sp>
        <p:nvSpPr>
          <p:cNvPr id="4" name="Slide Number Placeholder 3"/>
          <p:cNvSpPr>
            <a:spLocks noGrp="1"/>
          </p:cNvSpPr>
          <p:nvPr>
            <p:ph type="sldNum" sz="quarter" idx="12"/>
          </p:nvPr>
        </p:nvSpPr>
        <p:spPr/>
        <p:txBody>
          <a:bodyPr/>
          <a:lstStyle/>
          <a:p>
            <a:fld id="{3D22BE80-DED4-504D-BFB9-746F323304E3}" type="slidenum">
              <a:rPr lang="en-US" smtClean="0"/>
              <a:pPr/>
              <a:t>23</a:t>
            </a:fld>
            <a:endParaRPr lang="en-US"/>
          </a:p>
        </p:txBody>
      </p:sp>
    </p:spTree>
    <p:extLst>
      <p:ext uri="{BB962C8B-B14F-4D97-AF65-F5344CB8AC3E}">
        <p14:creationId xmlns:p14="http://schemas.microsoft.com/office/powerpoint/2010/main" val="4220569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0409"/>
            <a:ext cx="8024031" cy="1325563"/>
          </a:xfrm>
        </p:spPr>
        <p:txBody>
          <a:bodyPr>
            <a:normAutofit/>
          </a:bodyPr>
          <a:lstStyle/>
          <a:p>
            <a:r>
              <a:rPr lang="en-ZA" sz="3600" dirty="0">
                <a:solidFill>
                  <a:schemeClr val="accent6">
                    <a:lumMod val="75000"/>
                  </a:schemeClr>
                </a:solidFill>
                <a:latin typeface="Century Gothic" panose="020B0502020202020204" pitchFamily="34" charset="0"/>
              </a:rPr>
              <a:t>Outputs of Conditional Grants </a:t>
            </a:r>
            <a:r>
              <a:rPr lang="en-US" sz="3600" dirty="0">
                <a:solidFill>
                  <a:schemeClr val="accent6">
                    <a:lumMod val="75000"/>
                  </a:schemeClr>
                </a:solidFill>
                <a:latin typeface="Century Gothic" panose="020B0502020202020204" pitchFamily="34" charset="0"/>
              </a:rPr>
              <a:t>require </a:t>
            </a:r>
            <a:r>
              <a:rPr lang="en-US" sz="3600" dirty="0" smtClean="0">
                <a:solidFill>
                  <a:schemeClr val="accent6">
                    <a:lumMod val="75000"/>
                  </a:schemeClr>
                </a:solidFill>
                <a:latin typeface="Century Gothic" panose="020B0502020202020204" pitchFamily="34" charset="0"/>
              </a:rPr>
              <a:t>amendments </a:t>
            </a:r>
            <a:r>
              <a:rPr lang="en-US" sz="2400" dirty="0" smtClean="0">
                <a:solidFill>
                  <a:schemeClr val="accent6">
                    <a:lumMod val="75000"/>
                  </a:schemeClr>
                </a:solidFill>
                <a:latin typeface="Century Gothic" panose="020B0502020202020204" pitchFamily="34" charset="0"/>
              </a:rPr>
              <a:t>(contd.)</a:t>
            </a:r>
            <a:endParaRPr lang="en-ZA" sz="2400" dirty="0"/>
          </a:p>
        </p:txBody>
      </p:sp>
      <p:sp>
        <p:nvSpPr>
          <p:cNvPr id="3" name="Content Placeholder 2"/>
          <p:cNvSpPr>
            <a:spLocks noGrp="1"/>
          </p:cNvSpPr>
          <p:nvPr>
            <p:ph idx="1"/>
          </p:nvPr>
        </p:nvSpPr>
        <p:spPr>
          <a:xfrm>
            <a:off x="484922" y="1166886"/>
            <a:ext cx="8311486" cy="5508552"/>
          </a:xfrm>
        </p:spPr>
        <p:txBody>
          <a:bodyPr>
            <a:normAutofit fontScale="40000" lnSpcReduction="20000"/>
          </a:bodyPr>
          <a:lstStyle/>
          <a:p>
            <a:endParaRPr lang="en-ZA" dirty="0"/>
          </a:p>
          <a:p>
            <a:pPr>
              <a:lnSpc>
                <a:spcPct val="140000"/>
              </a:lnSpc>
              <a:spcBef>
                <a:spcPts val="600"/>
              </a:spcBef>
              <a:buClr>
                <a:schemeClr val="accent6">
                  <a:lumMod val="75000"/>
                </a:schemeClr>
              </a:buClr>
            </a:pPr>
            <a:r>
              <a:rPr lang="en-US" sz="5000" b="1" dirty="0">
                <a:latin typeface="Century Gothic" panose="020B0502020202020204" pitchFamily="34" charset="0"/>
              </a:rPr>
              <a:t>Learners with Profound Intellectual Disabilities Grant</a:t>
            </a:r>
            <a:endParaRPr lang="en-ZA" sz="5000" dirty="0">
              <a:latin typeface="Century Gothic" panose="020B0502020202020204" pitchFamily="34" charset="0"/>
            </a:endParaRPr>
          </a:p>
          <a:p>
            <a:pPr>
              <a:lnSpc>
                <a:spcPct val="140000"/>
              </a:lnSpc>
              <a:spcBef>
                <a:spcPts val="600"/>
              </a:spcBef>
              <a:buClr>
                <a:schemeClr val="accent6">
                  <a:lumMod val="75000"/>
                </a:schemeClr>
              </a:buClr>
            </a:pPr>
            <a:r>
              <a:rPr lang="en-US" sz="5000" dirty="0">
                <a:latin typeface="Century Gothic" panose="020B0502020202020204" pitchFamily="34" charset="0"/>
              </a:rPr>
              <a:t>Add a condition to allow purchase of PPE and sanitizer</a:t>
            </a:r>
            <a:r>
              <a:rPr lang="en-US" sz="5000" dirty="0" smtClean="0">
                <a:latin typeface="Century Gothic" panose="020B0502020202020204" pitchFamily="34" charset="0"/>
              </a:rPr>
              <a:t>.</a:t>
            </a:r>
            <a:endParaRPr lang="en-ZA" sz="5000" b="1" dirty="0" smtClean="0">
              <a:latin typeface="Century Gothic" panose="020B0502020202020204" pitchFamily="34" charset="0"/>
            </a:endParaRPr>
          </a:p>
          <a:p>
            <a:pPr>
              <a:lnSpc>
                <a:spcPct val="140000"/>
              </a:lnSpc>
              <a:spcBef>
                <a:spcPts val="600"/>
              </a:spcBef>
              <a:buClr>
                <a:schemeClr val="accent6">
                  <a:lumMod val="75000"/>
                </a:schemeClr>
              </a:buClr>
            </a:pPr>
            <a:r>
              <a:rPr lang="en-ZA" sz="5000" b="1" dirty="0" smtClean="0">
                <a:latin typeface="Century Gothic" panose="020B0502020202020204" pitchFamily="34" charset="0"/>
              </a:rPr>
              <a:t>HIV, Aids Life Skills Grant</a:t>
            </a:r>
            <a:r>
              <a:rPr lang="en-ZA" sz="5000" dirty="0" smtClean="0">
                <a:latin typeface="Century Gothic" panose="020B0502020202020204" pitchFamily="34" charset="0"/>
              </a:rPr>
              <a:t>	</a:t>
            </a:r>
          </a:p>
          <a:p>
            <a:pPr>
              <a:lnSpc>
                <a:spcPct val="140000"/>
              </a:lnSpc>
              <a:spcBef>
                <a:spcPts val="600"/>
              </a:spcBef>
              <a:buClr>
                <a:schemeClr val="accent6">
                  <a:lumMod val="75000"/>
                </a:schemeClr>
              </a:buClr>
            </a:pPr>
            <a:r>
              <a:rPr lang="en-US" sz="5000" dirty="0" smtClean="0">
                <a:latin typeface="Century Gothic" panose="020B0502020202020204" pitchFamily="34" charset="0"/>
              </a:rPr>
              <a:t>Add conditions to allow funds to be used to support catch up activities and to provide education on measures to respond to the pandemic. </a:t>
            </a:r>
            <a:r>
              <a:rPr lang="en-ZA" sz="5000" dirty="0" smtClean="0">
                <a:latin typeface="Century Gothic" panose="020B0502020202020204" pitchFamily="34" charset="0"/>
              </a:rPr>
              <a:t>	</a:t>
            </a:r>
          </a:p>
          <a:p>
            <a:pPr>
              <a:lnSpc>
                <a:spcPct val="140000"/>
              </a:lnSpc>
              <a:spcBef>
                <a:spcPts val="600"/>
              </a:spcBef>
              <a:buClr>
                <a:schemeClr val="accent6">
                  <a:lumMod val="75000"/>
                </a:schemeClr>
              </a:buClr>
            </a:pPr>
            <a:r>
              <a:rPr lang="en-ZA" sz="5000" b="1" dirty="0" smtClean="0">
                <a:latin typeface="Century Gothic" panose="020B0502020202020204" pitchFamily="34" charset="0"/>
              </a:rPr>
              <a:t>Community Library Services Grant</a:t>
            </a:r>
            <a:r>
              <a:rPr lang="en-ZA" sz="5000" dirty="0" smtClean="0">
                <a:latin typeface="Century Gothic" panose="020B0502020202020204" pitchFamily="34" charset="0"/>
              </a:rPr>
              <a:t>	</a:t>
            </a:r>
          </a:p>
          <a:p>
            <a:pPr>
              <a:lnSpc>
                <a:spcPct val="140000"/>
              </a:lnSpc>
              <a:spcBef>
                <a:spcPts val="600"/>
              </a:spcBef>
              <a:buClr>
                <a:schemeClr val="accent6">
                  <a:lumMod val="75000"/>
                </a:schemeClr>
              </a:buClr>
            </a:pPr>
            <a:r>
              <a:rPr lang="en-US" sz="5000" dirty="0" smtClean="0">
                <a:latin typeface="Century Gothic" panose="020B0502020202020204" pitchFamily="34" charset="0"/>
              </a:rPr>
              <a:t>Add a condition to allow purchase of PPE and sanitizer from the grant and to pay for the deep cleaning of libraries.</a:t>
            </a:r>
          </a:p>
          <a:p>
            <a:pPr>
              <a:lnSpc>
                <a:spcPct val="140000"/>
              </a:lnSpc>
              <a:spcBef>
                <a:spcPts val="600"/>
              </a:spcBef>
              <a:buClr>
                <a:schemeClr val="accent6">
                  <a:lumMod val="75000"/>
                </a:schemeClr>
              </a:buClr>
            </a:pPr>
            <a:r>
              <a:rPr lang="en-ZA" sz="5000" b="1" dirty="0">
                <a:latin typeface="Century Gothic" panose="020B0502020202020204" pitchFamily="34" charset="0"/>
              </a:rPr>
              <a:t>Early Childhood Development Grant</a:t>
            </a:r>
            <a:r>
              <a:rPr lang="en-ZA" sz="5000" dirty="0">
                <a:latin typeface="Century Gothic" panose="020B0502020202020204" pitchFamily="34" charset="0"/>
              </a:rPr>
              <a:t>	</a:t>
            </a:r>
          </a:p>
          <a:p>
            <a:pPr>
              <a:lnSpc>
                <a:spcPct val="140000"/>
              </a:lnSpc>
              <a:spcBef>
                <a:spcPts val="600"/>
              </a:spcBef>
              <a:buClr>
                <a:schemeClr val="accent6">
                  <a:lumMod val="75000"/>
                </a:schemeClr>
              </a:buClr>
            </a:pPr>
            <a:r>
              <a:rPr lang="en-US" sz="5000" dirty="0">
                <a:latin typeface="Century Gothic" panose="020B0502020202020204" pitchFamily="34" charset="0"/>
              </a:rPr>
              <a:t>Add a condition that allows the maintenance component of the grant to be used to install additional hand washing facilities and to provide PPE for ECD practitioners. </a:t>
            </a:r>
            <a:r>
              <a:rPr lang="en-ZA" sz="5000" dirty="0">
                <a:latin typeface="Century Gothic" panose="020B0502020202020204" pitchFamily="34" charset="0"/>
              </a:rPr>
              <a:t>	</a:t>
            </a:r>
            <a:r>
              <a:rPr lang="en-ZA" sz="4300" dirty="0" smtClean="0">
                <a:latin typeface="Century Gothic" panose="020B0502020202020204" pitchFamily="34" charset="0"/>
              </a:rPr>
              <a:t>	</a:t>
            </a:r>
            <a:endParaRPr lang="en-ZA" sz="43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3D22BE80-DED4-504D-BFB9-746F323304E3}" type="slidenum">
              <a:rPr lang="en-US" smtClean="0"/>
              <a:pPr/>
              <a:t>24</a:t>
            </a:fld>
            <a:endParaRPr lang="en-US"/>
          </a:p>
        </p:txBody>
      </p:sp>
    </p:spTree>
    <p:extLst>
      <p:ext uri="{BB962C8B-B14F-4D97-AF65-F5344CB8AC3E}">
        <p14:creationId xmlns:p14="http://schemas.microsoft.com/office/powerpoint/2010/main" val="3658197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984" y="0"/>
            <a:ext cx="8024031" cy="1178900"/>
          </a:xfrm>
        </p:spPr>
        <p:txBody>
          <a:bodyPr>
            <a:normAutofit/>
          </a:bodyPr>
          <a:lstStyle/>
          <a:p>
            <a:r>
              <a:rPr lang="en-ZA" sz="3600" dirty="0">
                <a:solidFill>
                  <a:schemeClr val="accent6">
                    <a:lumMod val="75000"/>
                  </a:schemeClr>
                </a:solidFill>
                <a:latin typeface="Century Gothic" panose="020B0502020202020204" pitchFamily="34" charset="0"/>
              </a:rPr>
              <a:t>Outputs of Conditional Grants </a:t>
            </a:r>
            <a:r>
              <a:rPr lang="en-US" sz="3600" dirty="0">
                <a:solidFill>
                  <a:schemeClr val="accent6">
                    <a:lumMod val="75000"/>
                  </a:schemeClr>
                </a:solidFill>
                <a:latin typeface="Century Gothic" panose="020B0502020202020204" pitchFamily="34" charset="0"/>
              </a:rPr>
              <a:t>require amendments </a:t>
            </a:r>
            <a:r>
              <a:rPr lang="en-US" sz="2400" dirty="0">
                <a:solidFill>
                  <a:schemeClr val="accent6">
                    <a:lumMod val="75000"/>
                  </a:schemeClr>
                </a:solidFill>
                <a:latin typeface="Century Gothic" panose="020B0502020202020204" pitchFamily="34" charset="0"/>
              </a:rPr>
              <a:t>(contd.)</a:t>
            </a:r>
            <a:endParaRPr lang="en-ZA" sz="2000" dirty="0"/>
          </a:p>
        </p:txBody>
      </p:sp>
      <p:sp>
        <p:nvSpPr>
          <p:cNvPr id="3" name="Content Placeholder 2"/>
          <p:cNvSpPr>
            <a:spLocks noGrp="1"/>
          </p:cNvSpPr>
          <p:nvPr>
            <p:ph idx="1"/>
          </p:nvPr>
        </p:nvSpPr>
        <p:spPr>
          <a:xfrm>
            <a:off x="382137" y="1081612"/>
            <a:ext cx="8133213" cy="5372028"/>
          </a:xfrm>
        </p:spPr>
        <p:txBody>
          <a:bodyPr>
            <a:normAutofit fontScale="92500" lnSpcReduction="10000"/>
          </a:bodyPr>
          <a:lstStyle/>
          <a:p>
            <a:pPr>
              <a:lnSpc>
                <a:spcPct val="120000"/>
              </a:lnSpc>
              <a:spcBef>
                <a:spcPts val="600"/>
              </a:spcBef>
              <a:buClr>
                <a:schemeClr val="accent6">
                  <a:lumMod val="75000"/>
                </a:schemeClr>
              </a:buClr>
            </a:pPr>
            <a:r>
              <a:rPr lang="en-ZA" sz="2000" b="1" dirty="0" smtClean="0">
                <a:latin typeface="Century Gothic" panose="020B0502020202020204" pitchFamily="34" charset="0"/>
              </a:rPr>
              <a:t>Public </a:t>
            </a:r>
            <a:r>
              <a:rPr lang="en-ZA" sz="2000" b="1" dirty="0">
                <a:latin typeface="Century Gothic" panose="020B0502020202020204" pitchFamily="34" charset="0"/>
              </a:rPr>
              <a:t>Transport Operations Grant</a:t>
            </a:r>
            <a:r>
              <a:rPr lang="en-ZA" sz="2000" dirty="0">
                <a:latin typeface="Century Gothic" panose="020B0502020202020204" pitchFamily="34" charset="0"/>
              </a:rPr>
              <a:t>	</a:t>
            </a:r>
          </a:p>
          <a:p>
            <a:pPr>
              <a:lnSpc>
                <a:spcPct val="120000"/>
              </a:lnSpc>
              <a:spcBef>
                <a:spcPts val="600"/>
              </a:spcBef>
              <a:buClr>
                <a:schemeClr val="accent6">
                  <a:lumMod val="75000"/>
                </a:schemeClr>
              </a:buClr>
            </a:pPr>
            <a:r>
              <a:rPr lang="en-US" sz="2000" dirty="0" smtClean="0">
                <a:latin typeface="Century Gothic" panose="020B0502020202020204" pitchFamily="34" charset="0"/>
              </a:rPr>
              <a:t>Add </a:t>
            </a:r>
            <a:r>
              <a:rPr lang="en-US" sz="2000" dirty="0">
                <a:latin typeface="Century Gothic" panose="020B0502020202020204" pitchFamily="34" charset="0"/>
              </a:rPr>
              <a:t>outputs for the number of vehicles and public transport facilities sanitized and personal protective equipment provided for drivers and other employees </a:t>
            </a:r>
          </a:p>
          <a:p>
            <a:pPr>
              <a:lnSpc>
                <a:spcPct val="120000"/>
              </a:lnSpc>
              <a:spcBef>
                <a:spcPts val="600"/>
              </a:spcBef>
              <a:buClr>
                <a:schemeClr val="accent6">
                  <a:lumMod val="75000"/>
                </a:schemeClr>
              </a:buClr>
            </a:pPr>
            <a:r>
              <a:rPr lang="en-US" sz="2000" dirty="0" smtClean="0">
                <a:latin typeface="Century Gothic" panose="020B0502020202020204" pitchFamily="34" charset="0"/>
              </a:rPr>
              <a:t>Add </a:t>
            </a:r>
            <a:r>
              <a:rPr lang="en-US" sz="2000" dirty="0">
                <a:latin typeface="Century Gothic" panose="020B0502020202020204" pitchFamily="34" charset="0"/>
              </a:rPr>
              <a:t>a condition that provinces may use funds form this grant to pay for the sanitizing of busses and public transport facilities and the provision of personal protective equipment for staff of the bus operators and provision for hand washing and </a:t>
            </a:r>
            <a:r>
              <a:rPr lang="en-US" sz="2000" dirty="0" err="1" smtClean="0">
                <a:latin typeface="Century Gothic" panose="020B0502020202020204" pitchFamily="34" charset="0"/>
              </a:rPr>
              <a:t>sanitisation</a:t>
            </a:r>
            <a:r>
              <a:rPr lang="en-US" sz="2000" dirty="0" smtClean="0">
                <a:latin typeface="Century Gothic" panose="020B0502020202020204" pitchFamily="34" charset="0"/>
              </a:rPr>
              <a:t> </a:t>
            </a:r>
            <a:r>
              <a:rPr lang="en-US" sz="2000" dirty="0">
                <a:latin typeface="Century Gothic" panose="020B0502020202020204" pitchFamily="34" charset="0"/>
              </a:rPr>
              <a:t>for </a:t>
            </a:r>
            <a:r>
              <a:rPr lang="en-US" sz="2000" dirty="0" smtClean="0">
                <a:latin typeface="Century Gothic" panose="020B0502020202020204" pitchFamily="34" charset="0"/>
              </a:rPr>
              <a:t>passengers</a:t>
            </a:r>
            <a:r>
              <a:rPr lang="en-ZA" sz="2000" dirty="0">
                <a:latin typeface="Century Gothic" panose="020B0502020202020204" pitchFamily="34" charset="0"/>
              </a:rPr>
              <a:t>	</a:t>
            </a:r>
          </a:p>
          <a:p>
            <a:pPr>
              <a:lnSpc>
                <a:spcPct val="120000"/>
              </a:lnSpc>
              <a:spcBef>
                <a:spcPts val="600"/>
              </a:spcBef>
              <a:buClr>
                <a:schemeClr val="accent6">
                  <a:lumMod val="75000"/>
                </a:schemeClr>
              </a:buClr>
            </a:pPr>
            <a:r>
              <a:rPr lang="en-US" sz="2000" b="1" dirty="0">
                <a:latin typeface="Century Gothic" panose="020B0502020202020204" pitchFamily="34" charset="0"/>
              </a:rPr>
              <a:t>HIV, TB, Malaria, Community Outreach Grant</a:t>
            </a:r>
            <a:r>
              <a:rPr lang="en-US" sz="2000" dirty="0">
                <a:latin typeface="Century Gothic" panose="020B0502020202020204" pitchFamily="34" charset="0"/>
              </a:rPr>
              <a:t>	</a:t>
            </a:r>
          </a:p>
          <a:p>
            <a:pPr>
              <a:lnSpc>
                <a:spcPct val="120000"/>
              </a:lnSpc>
              <a:spcBef>
                <a:spcPts val="600"/>
              </a:spcBef>
              <a:buClr>
                <a:schemeClr val="accent6">
                  <a:lumMod val="75000"/>
                </a:schemeClr>
              </a:buClr>
            </a:pPr>
            <a:r>
              <a:rPr lang="en-US" sz="2000" dirty="0" smtClean="0">
                <a:latin typeface="Century Gothic" panose="020B0502020202020204" pitchFamily="34" charset="0"/>
              </a:rPr>
              <a:t>Create </a:t>
            </a:r>
            <a:r>
              <a:rPr lang="en-US" sz="2000" dirty="0">
                <a:latin typeface="Century Gothic" panose="020B0502020202020204" pitchFamily="34" charset="0"/>
              </a:rPr>
              <a:t>a new COVID-19 component. </a:t>
            </a:r>
            <a:r>
              <a:rPr lang="en-US" sz="2000" dirty="0" smtClean="0">
                <a:latin typeface="Century Gothic" panose="020B0502020202020204" pitchFamily="34" charset="0"/>
              </a:rPr>
              <a:t>The </a:t>
            </a:r>
            <a:r>
              <a:rPr lang="en-US" sz="2000" dirty="0">
                <a:latin typeface="Century Gothic" panose="020B0502020202020204" pitchFamily="34" charset="0"/>
              </a:rPr>
              <a:t>Department of Health has reallocated R452 million to this component. </a:t>
            </a:r>
          </a:p>
          <a:p>
            <a:pPr>
              <a:lnSpc>
                <a:spcPct val="120000"/>
              </a:lnSpc>
              <a:spcBef>
                <a:spcPts val="600"/>
              </a:spcBef>
              <a:buClr>
                <a:schemeClr val="accent6">
                  <a:lumMod val="75000"/>
                </a:schemeClr>
              </a:buClr>
            </a:pPr>
            <a:r>
              <a:rPr lang="en-US" sz="2000" dirty="0" smtClean="0">
                <a:latin typeface="Century Gothic" panose="020B0502020202020204" pitchFamily="34" charset="0"/>
              </a:rPr>
              <a:t>In </a:t>
            </a:r>
            <a:r>
              <a:rPr lang="en-US" sz="2000" dirty="0">
                <a:latin typeface="Century Gothic" panose="020B0502020202020204" pitchFamily="34" charset="0"/>
              </a:rPr>
              <a:t>the Community Outreach component, add outputs for number of people screened for COVID-19 and number of COVID-19 contacts </a:t>
            </a:r>
            <a:r>
              <a:rPr lang="en-US" sz="2000" dirty="0" smtClean="0">
                <a:latin typeface="Century Gothic" panose="020B0502020202020204" pitchFamily="34" charset="0"/>
              </a:rPr>
              <a:t>traced</a:t>
            </a:r>
            <a:r>
              <a:rPr lang="en-ZA" sz="2000" dirty="0">
                <a:latin typeface="Century Gothic" panose="020B0502020202020204" pitchFamily="34" charset="0"/>
              </a:rPr>
              <a:t>	</a:t>
            </a:r>
          </a:p>
          <a:p>
            <a:endParaRPr lang="en-ZA" sz="2000" dirty="0"/>
          </a:p>
        </p:txBody>
      </p:sp>
      <p:sp>
        <p:nvSpPr>
          <p:cNvPr id="4" name="Slide Number Placeholder 3"/>
          <p:cNvSpPr>
            <a:spLocks noGrp="1"/>
          </p:cNvSpPr>
          <p:nvPr>
            <p:ph type="sldNum" sz="quarter" idx="12"/>
          </p:nvPr>
        </p:nvSpPr>
        <p:spPr/>
        <p:txBody>
          <a:bodyPr/>
          <a:lstStyle/>
          <a:p>
            <a:fld id="{3D22BE80-DED4-504D-BFB9-746F323304E3}" type="slidenum">
              <a:rPr lang="en-US" smtClean="0"/>
              <a:pPr/>
              <a:t>25</a:t>
            </a:fld>
            <a:endParaRPr lang="en-US"/>
          </a:p>
        </p:txBody>
      </p:sp>
    </p:spTree>
    <p:extLst>
      <p:ext uri="{BB962C8B-B14F-4D97-AF65-F5344CB8AC3E}">
        <p14:creationId xmlns:p14="http://schemas.microsoft.com/office/powerpoint/2010/main" val="2033387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194" y="307574"/>
            <a:ext cx="8297839" cy="975316"/>
          </a:xfrm>
        </p:spPr>
        <p:txBody>
          <a:bodyPr>
            <a:noAutofit/>
          </a:bodyPr>
          <a:lstStyle/>
          <a:p>
            <a:pPr>
              <a:lnSpc>
                <a:spcPct val="100000"/>
              </a:lnSpc>
            </a:pPr>
            <a:r>
              <a:rPr lang="en-ZA" sz="2900" dirty="0">
                <a:solidFill>
                  <a:schemeClr val="accent6">
                    <a:lumMod val="75000"/>
                  </a:schemeClr>
                </a:solidFill>
                <a:latin typeface="Century Gothic" panose="020B0502020202020204" pitchFamily="34" charset="0"/>
              </a:rPr>
              <a:t>Preliminary provisions to address Covid-19 pandemic pressures</a:t>
            </a:r>
          </a:p>
        </p:txBody>
      </p:sp>
      <p:sp>
        <p:nvSpPr>
          <p:cNvPr id="3" name="Content Placeholder 2"/>
          <p:cNvSpPr>
            <a:spLocks noGrp="1"/>
          </p:cNvSpPr>
          <p:nvPr>
            <p:ph idx="1"/>
          </p:nvPr>
        </p:nvSpPr>
        <p:spPr>
          <a:xfrm>
            <a:off x="436728" y="1419367"/>
            <a:ext cx="8434318" cy="5438633"/>
          </a:xfrm>
        </p:spPr>
        <p:txBody>
          <a:bodyPr>
            <a:noAutofit/>
          </a:bodyPr>
          <a:lstStyle/>
          <a:p>
            <a:pPr marL="0" indent="0">
              <a:lnSpc>
                <a:spcPct val="100000"/>
              </a:lnSpc>
              <a:buClr>
                <a:schemeClr val="accent6">
                  <a:lumMod val="75000"/>
                </a:schemeClr>
              </a:buClr>
              <a:buNone/>
            </a:pPr>
            <a:r>
              <a:rPr lang="en-US" sz="2000" b="1" dirty="0">
                <a:latin typeface="Century Gothic" panose="020B0502020202020204" pitchFamily="34" charset="0"/>
              </a:rPr>
              <a:t>R500 billion fiscal support package combines revenue and spending measures, as well as loan guarantees:</a:t>
            </a:r>
          </a:p>
          <a:p>
            <a:pPr>
              <a:lnSpc>
                <a:spcPct val="100000"/>
              </a:lnSpc>
              <a:buClr>
                <a:schemeClr val="accent6">
                  <a:lumMod val="75000"/>
                </a:schemeClr>
              </a:buClr>
            </a:pPr>
            <a:r>
              <a:rPr lang="en-US" sz="2000" dirty="0">
                <a:latin typeface="Century Gothic" panose="020B0502020202020204" pitchFamily="34" charset="0"/>
              </a:rPr>
              <a:t>R200 </a:t>
            </a:r>
            <a:r>
              <a:rPr lang="en-US" sz="2000" dirty="0" smtClean="0">
                <a:latin typeface="Century Gothic" panose="020B0502020202020204" pitchFamily="34" charset="0"/>
              </a:rPr>
              <a:t>billion: </a:t>
            </a:r>
            <a:r>
              <a:rPr lang="en-US" sz="2000" dirty="0">
                <a:latin typeface="Century Gothic" panose="020B0502020202020204" pitchFamily="34" charset="0"/>
              </a:rPr>
              <a:t>Credit Guarantee scheme</a:t>
            </a:r>
          </a:p>
          <a:p>
            <a:pPr>
              <a:lnSpc>
                <a:spcPct val="100000"/>
              </a:lnSpc>
              <a:buClr>
                <a:schemeClr val="accent6">
                  <a:lumMod val="75000"/>
                </a:schemeClr>
              </a:buClr>
            </a:pPr>
            <a:r>
              <a:rPr lang="en-US" sz="2000" dirty="0">
                <a:latin typeface="Century Gothic" panose="020B0502020202020204" pitchFamily="34" charset="0"/>
              </a:rPr>
              <a:t>R100 </a:t>
            </a:r>
            <a:r>
              <a:rPr lang="en-US" sz="2000" dirty="0" smtClean="0">
                <a:latin typeface="Century Gothic" panose="020B0502020202020204" pitchFamily="34" charset="0"/>
              </a:rPr>
              <a:t>billion: </a:t>
            </a:r>
            <a:r>
              <a:rPr lang="en-US" sz="2000" dirty="0">
                <a:latin typeface="Century Gothic" panose="020B0502020202020204" pitchFamily="34" charset="0"/>
              </a:rPr>
              <a:t>Job creation and support for SME and informal businesses (R95 billion borrowing from multilateral finance institutions)</a:t>
            </a:r>
          </a:p>
          <a:p>
            <a:pPr>
              <a:lnSpc>
                <a:spcPct val="100000"/>
              </a:lnSpc>
              <a:buClr>
                <a:schemeClr val="accent6">
                  <a:lumMod val="75000"/>
                </a:schemeClr>
              </a:buClr>
            </a:pPr>
            <a:r>
              <a:rPr lang="en-US" sz="2000" dirty="0">
                <a:latin typeface="Century Gothic" panose="020B0502020202020204" pitchFamily="34" charset="0"/>
              </a:rPr>
              <a:t>R70 </a:t>
            </a:r>
            <a:r>
              <a:rPr lang="en-US" sz="2000" dirty="0" smtClean="0">
                <a:latin typeface="Century Gothic" panose="020B0502020202020204" pitchFamily="34" charset="0"/>
              </a:rPr>
              <a:t>billion: </a:t>
            </a:r>
            <a:r>
              <a:rPr lang="en-US" sz="2000" dirty="0">
                <a:latin typeface="Century Gothic" panose="020B0502020202020204" pitchFamily="34" charset="0"/>
              </a:rPr>
              <a:t>Measures for income support (Tax deferrals, SDL holiday and ETI extension)</a:t>
            </a:r>
          </a:p>
          <a:p>
            <a:pPr>
              <a:lnSpc>
                <a:spcPct val="100000"/>
              </a:lnSpc>
              <a:buClr>
                <a:schemeClr val="accent6">
                  <a:lumMod val="75000"/>
                </a:schemeClr>
              </a:buClr>
            </a:pPr>
            <a:r>
              <a:rPr lang="en-US" sz="2000" dirty="0">
                <a:latin typeface="Century Gothic" panose="020B0502020202020204" pitchFamily="34" charset="0"/>
              </a:rPr>
              <a:t>R130 billion </a:t>
            </a:r>
            <a:r>
              <a:rPr lang="en-US" sz="2000" dirty="0" err="1">
                <a:latin typeface="Century Gothic" panose="020B0502020202020204" pitchFamily="34" charset="0"/>
              </a:rPr>
              <a:t>reprioritisation</a:t>
            </a:r>
            <a:r>
              <a:rPr lang="en-US" sz="2000" dirty="0">
                <a:latin typeface="Century Gothic" panose="020B0502020202020204" pitchFamily="34" charset="0"/>
              </a:rPr>
              <a:t>:</a:t>
            </a:r>
          </a:p>
          <a:p>
            <a:pPr marL="355600" lvl="1" indent="-177800">
              <a:lnSpc>
                <a:spcPct val="100000"/>
              </a:lnSpc>
              <a:buClr>
                <a:schemeClr val="accent6">
                  <a:lumMod val="75000"/>
                </a:schemeClr>
              </a:buClr>
            </a:pPr>
            <a:r>
              <a:rPr lang="en-US" sz="2000" dirty="0">
                <a:latin typeface="Century Gothic" panose="020B0502020202020204" pitchFamily="34" charset="0"/>
              </a:rPr>
              <a:t>R50 billion support to vulnerable households for 6 month</a:t>
            </a:r>
          </a:p>
          <a:p>
            <a:pPr marL="355600" lvl="1" indent="-177800">
              <a:lnSpc>
                <a:spcPct val="100000"/>
              </a:lnSpc>
              <a:buClr>
                <a:schemeClr val="accent6">
                  <a:lumMod val="75000"/>
                </a:schemeClr>
              </a:buClr>
            </a:pPr>
            <a:r>
              <a:rPr lang="en-US" sz="2000" dirty="0">
                <a:latin typeface="Century Gothic" panose="020B0502020202020204" pitchFamily="34" charset="0"/>
              </a:rPr>
              <a:t>R40 billion wage protection (UIF)</a:t>
            </a:r>
          </a:p>
          <a:p>
            <a:pPr marL="355600" lvl="1" indent="-177800">
              <a:lnSpc>
                <a:spcPct val="100000"/>
              </a:lnSpc>
              <a:buClr>
                <a:schemeClr val="accent6">
                  <a:lumMod val="75000"/>
                </a:schemeClr>
              </a:buClr>
            </a:pPr>
            <a:r>
              <a:rPr lang="en-ZA" sz="2000" dirty="0">
                <a:latin typeface="Century Gothic" panose="020B0502020202020204" pitchFamily="34" charset="0"/>
              </a:rPr>
              <a:t>R20 billion to health and other frontline services</a:t>
            </a:r>
          </a:p>
          <a:p>
            <a:pPr marL="355600" lvl="1" indent="-177800">
              <a:lnSpc>
                <a:spcPct val="100000"/>
              </a:lnSpc>
              <a:buClr>
                <a:schemeClr val="accent6">
                  <a:lumMod val="75000"/>
                </a:schemeClr>
              </a:buClr>
            </a:pPr>
            <a:r>
              <a:rPr lang="en-US" sz="2000" dirty="0">
                <a:latin typeface="Century Gothic" panose="020B0502020202020204" pitchFamily="34" charset="0"/>
              </a:rPr>
              <a:t>R20 billion to municipalities</a:t>
            </a:r>
          </a:p>
          <a:p>
            <a:pPr marL="177800" lvl="3" indent="-177800">
              <a:lnSpc>
                <a:spcPct val="100000"/>
              </a:lnSpc>
              <a:spcBef>
                <a:spcPts val="750"/>
              </a:spcBef>
              <a:buClr>
                <a:schemeClr val="accent6">
                  <a:lumMod val="75000"/>
                </a:schemeClr>
              </a:buClr>
            </a:pPr>
            <a:r>
              <a:rPr lang="en-ZA" sz="1850" dirty="0">
                <a:latin typeface="Century Gothic" panose="020B0502020202020204" pitchFamily="34" charset="0"/>
              </a:rPr>
              <a:t>R15 billion in Social Development 2020/21 budget (social grant payments for April paid in March)</a:t>
            </a:r>
            <a:endParaRPr lang="en-US" sz="1850" dirty="0">
              <a:latin typeface="Century Gothic" panose="020B0502020202020204" pitchFamily="34" charset="0"/>
            </a:endParaRPr>
          </a:p>
          <a:p>
            <a:pPr marL="12700" indent="-177800">
              <a:lnSpc>
                <a:spcPct val="100000"/>
              </a:lnSpc>
              <a:buClr>
                <a:schemeClr val="accent6">
                  <a:lumMod val="75000"/>
                </a:schemeClr>
              </a:buClr>
            </a:pPr>
            <a:endParaRPr lang="en-ZA" sz="2300" dirty="0">
              <a:latin typeface="Century Gothic" panose="020B0502020202020204" pitchFamily="34" charset="0"/>
            </a:endParaRPr>
          </a:p>
          <a:p>
            <a:pPr marL="0" indent="0">
              <a:buClr>
                <a:schemeClr val="accent6">
                  <a:lumMod val="75000"/>
                </a:schemeClr>
              </a:buClr>
              <a:buNone/>
            </a:pPr>
            <a:endParaRPr lang="en-ZA" sz="20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3D22BE80-DED4-504D-BFB9-746F323304E3}" type="slidenum">
              <a:rPr lang="en-US" smtClean="0"/>
              <a:pPr/>
              <a:t>26</a:t>
            </a:fld>
            <a:endParaRPr lang="en-US" dirty="0"/>
          </a:p>
        </p:txBody>
      </p:sp>
    </p:spTree>
    <p:extLst>
      <p:ext uri="{BB962C8B-B14F-4D97-AF65-F5344CB8AC3E}">
        <p14:creationId xmlns:p14="http://schemas.microsoft.com/office/powerpoint/2010/main" val="29615830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30" y="0"/>
            <a:ext cx="8918470" cy="1260859"/>
          </a:xfrm>
        </p:spPr>
        <p:txBody>
          <a:bodyPr>
            <a:normAutofit fontScale="90000"/>
          </a:bodyPr>
          <a:lstStyle/>
          <a:p>
            <a:r>
              <a:rPr lang="en-ZA" sz="3200" dirty="0">
                <a:solidFill>
                  <a:schemeClr val="accent6">
                    <a:lumMod val="75000"/>
                  </a:schemeClr>
                </a:solidFill>
                <a:latin typeface="Century Gothic" panose="020B0502020202020204" pitchFamily="34" charset="0"/>
              </a:rPr>
              <a:t>Authorisation of expenditure before the introduction of an Adjustments Appropriation Bill</a:t>
            </a:r>
            <a:endParaRPr lang="en-ZA" dirty="0">
              <a:solidFill>
                <a:srgbClr val="FF0000"/>
              </a:solidFill>
            </a:endParaRPr>
          </a:p>
        </p:txBody>
      </p:sp>
      <p:sp>
        <p:nvSpPr>
          <p:cNvPr id="3" name="Content Placeholder 2"/>
          <p:cNvSpPr>
            <a:spLocks noGrp="1"/>
          </p:cNvSpPr>
          <p:nvPr>
            <p:ph idx="1"/>
          </p:nvPr>
        </p:nvSpPr>
        <p:spPr>
          <a:xfrm>
            <a:off x="95534" y="1064525"/>
            <a:ext cx="8860812" cy="6864823"/>
          </a:xfrm>
        </p:spPr>
        <p:txBody>
          <a:bodyPr>
            <a:noAutofit/>
          </a:bodyPr>
          <a:lstStyle/>
          <a:p>
            <a:pPr>
              <a:lnSpc>
                <a:spcPct val="100000"/>
              </a:lnSpc>
              <a:buClr>
                <a:schemeClr val="accent6">
                  <a:lumMod val="75000"/>
                </a:schemeClr>
              </a:buClr>
            </a:pPr>
            <a:r>
              <a:rPr lang="en-US" sz="2000" dirty="0">
                <a:latin typeface="Century Gothic" panose="020B0502020202020204" pitchFamily="34" charset="0"/>
              </a:rPr>
              <a:t>(1)The Minister may approve expenditure, if it cannot be delayed for:</a:t>
            </a:r>
          </a:p>
          <a:p>
            <a:pPr marL="355600" lvl="1">
              <a:lnSpc>
                <a:spcPct val="100000"/>
              </a:lnSpc>
              <a:buClr>
                <a:schemeClr val="accent6">
                  <a:lumMod val="75000"/>
                </a:schemeClr>
              </a:buClr>
            </a:pPr>
            <a:r>
              <a:rPr lang="en-US" sz="1700" dirty="0">
                <a:latin typeface="Century Gothic" panose="020B0502020202020204" pitchFamily="34" charset="0"/>
              </a:rPr>
              <a:t>(a) Unforeseeable and unavoidable</a:t>
            </a:r>
          </a:p>
          <a:p>
            <a:pPr marL="355600" lvl="1">
              <a:lnSpc>
                <a:spcPct val="100000"/>
              </a:lnSpc>
              <a:buClr>
                <a:schemeClr val="accent6">
                  <a:lumMod val="75000"/>
                </a:schemeClr>
              </a:buClr>
            </a:pPr>
            <a:r>
              <a:rPr lang="en-US" sz="1700" dirty="0">
                <a:latin typeface="Century Gothic" panose="020B0502020202020204" pitchFamily="34" charset="0"/>
              </a:rPr>
              <a:t>(b) Announced during the tabling of the 2020/21 national annual budget</a:t>
            </a:r>
          </a:p>
          <a:p>
            <a:pPr marL="355600" lvl="1">
              <a:lnSpc>
                <a:spcPct val="100000"/>
              </a:lnSpc>
              <a:buClr>
                <a:schemeClr val="accent6">
                  <a:lumMod val="75000"/>
                </a:schemeClr>
              </a:buClr>
            </a:pPr>
            <a:r>
              <a:rPr lang="en-US" sz="1700" dirty="0">
                <a:latin typeface="Century Gothic" panose="020B0502020202020204" pitchFamily="34" charset="0"/>
              </a:rPr>
              <a:t>(c) </a:t>
            </a:r>
            <a:r>
              <a:rPr lang="en-US" sz="1700" dirty="0">
                <a:solidFill>
                  <a:srgbClr val="C00000"/>
                </a:solidFill>
                <a:latin typeface="Century Gothic" panose="020B0502020202020204" pitchFamily="34" charset="0"/>
              </a:rPr>
              <a:t>Was approved in the appropriation for the 2019/20 financial year and shall be proposed to be rolled over to the 2020/21 financial year in order to </a:t>
            </a:r>
            <a:r>
              <a:rPr lang="en-US" sz="1700" dirty="0" err="1">
                <a:solidFill>
                  <a:srgbClr val="C00000"/>
                </a:solidFill>
                <a:latin typeface="Century Gothic" panose="020B0502020202020204" pitchFamily="34" charset="0"/>
              </a:rPr>
              <a:t>finalise</a:t>
            </a:r>
            <a:r>
              <a:rPr lang="en-US" sz="1700" dirty="0">
                <a:solidFill>
                  <a:srgbClr val="C00000"/>
                </a:solidFill>
                <a:latin typeface="Century Gothic" panose="020B0502020202020204" pitchFamily="34" charset="0"/>
              </a:rPr>
              <a:t> expenditure that could not take place in the 2019/20 financial year as originally planned</a:t>
            </a:r>
            <a:r>
              <a:rPr lang="en-US" sz="1700" dirty="0">
                <a:latin typeface="Century Gothic" panose="020B0502020202020204" pitchFamily="34" charset="0"/>
              </a:rPr>
              <a:t>. </a:t>
            </a:r>
          </a:p>
          <a:p>
            <a:pPr>
              <a:lnSpc>
                <a:spcPct val="100000"/>
              </a:lnSpc>
              <a:buClr>
                <a:schemeClr val="accent6">
                  <a:lumMod val="75000"/>
                </a:schemeClr>
              </a:buClr>
            </a:pPr>
            <a:r>
              <a:rPr lang="en-US" sz="2000" dirty="0">
                <a:latin typeface="Century Gothic" panose="020B0502020202020204" pitchFamily="34" charset="0"/>
              </a:rPr>
              <a:t>The amount of expenditure approved in terms of subsection (1)</a:t>
            </a:r>
          </a:p>
          <a:p>
            <a:pPr marL="355600" lvl="1">
              <a:lnSpc>
                <a:spcPct val="100000"/>
              </a:lnSpc>
              <a:buClr>
                <a:schemeClr val="accent6">
                  <a:lumMod val="75000"/>
                </a:schemeClr>
              </a:buClr>
            </a:pPr>
            <a:r>
              <a:rPr lang="en-US" sz="1700" dirty="0">
                <a:latin typeface="Century Gothic" panose="020B0502020202020204" pitchFamily="34" charset="0"/>
              </a:rPr>
              <a:t>May not exceed the total amount for contingencies for the financial year </a:t>
            </a:r>
          </a:p>
          <a:p>
            <a:pPr marL="355600" lvl="1">
              <a:lnSpc>
                <a:spcPct val="100000"/>
              </a:lnSpc>
              <a:buClr>
                <a:schemeClr val="accent6">
                  <a:lumMod val="75000"/>
                </a:schemeClr>
              </a:buClr>
            </a:pPr>
            <a:r>
              <a:rPr lang="en-US" sz="1700" dirty="0">
                <a:latin typeface="Century Gothic" panose="020B0502020202020204" pitchFamily="34" charset="0"/>
              </a:rPr>
              <a:t>Any expenditure approved in terms of subsection (1)(b) may not exceed the amount announced by the Minister for a specific item during the tabling of the national annual budget</a:t>
            </a:r>
          </a:p>
          <a:p>
            <a:pPr marL="12700">
              <a:lnSpc>
                <a:spcPct val="100000"/>
              </a:lnSpc>
              <a:buClr>
                <a:schemeClr val="accent6">
                  <a:lumMod val="75000"/>
                </a:schemeClr>
              </a:buClr>
            </a:pPr>
            <a:r>
              <a:rPr lang="en-US" sz="2000" dirty="0">
                <a:latin typeface="Century Gothic" panose="020B0502020202020204" pitchFamily="34" charset="0"/>
              </a:rPr>
              <a:t>Expenditure approved in terms of subsection (1)</a:t>
            </a:r>
          </a:p>
          <a:p>
            <a:pPr marL="355600" lvl="1">
              <a:lnSpc>
                <a:spcPct val="100000"/>
              </a:lnSpc>
              <a:buClr>
                <a:schemeClr val="accent6">
                  <a:lumMod val="75000"/>
                </a:schemeClr>
              </a:buClr>
            </a:pPr>
            <a:r>
              <a:rPr lang="en-US" sz="1700" dirty="0">
                <a:latin typeface="Century Gothic" panose="020B0502020202020204" pitchFamily="34" charset="0"/>
              </a:rPr>
              <a:t>Is a direct charge against the National Revenue Fund</a:t>
            </a:r>
          </a:p>
          <a:p>
            <a:pPr marL="355600" lvl="1">
              <a:lnSpc>
                <a:spcPct val="100000"/>
              </a:lnSpc>
              <a:buClr>
                <a:schemeClr val="accent6">
                  <a:lumMod val="75000"/>
                </a:schemeClr>
              </a:buClr>
            </a:pPr>
            <a:r>
              <a:rPr lang="en-US" sz="1700" dirty="0">
                <a:latin typeface="Century Gothic" panose="020B0502020202020204" pitchFamily="34" charset="0"/>
              </a:rPr>
              <a:t>May be made subject to conditions imposed by the Minister</a:t>
            </a:r>
          </a:p>
          <a:p>
            <a:pPr marL="355600" lvl="1">
              <a:lnSpc>
                <a:spcPct val="100000"/>
              </a:lnSpc>
              <a:buClr>
                <a:schemeClr val="accent6">
                  <a:lumMod val="75000"/>
                </a:schemeClr>
              </a:buClr>
            </a:pPr>
            <a:r>
              <a:rPr lang="en-US" sz="1700" dirty="0">
                <a:solidFill>
                  <a:srgbClr val="C00000"/>
                </a:solidFill>
                <a:latin typeface="Century Gothic" panose="020B0502020202020204" pitchFamily="34" charset="0"/>
              </a:rPr>
              <a:t>Must be disclosed in the National Treasury’s next quarterly report to the relevant Parliamentary Committees</a:t>
            </a:r>
          </a:p>
          <a:p>
            <a:pPr marL="355600" lvl="1">
              <a:lnSpc>
                <a:spcPct val="100000"/>
              </a:lnSpc>
              <a:buClr>
                <a:schemeClr val="accent6">
                  <a:lumMod val="75000"/>
                </a:schemeClr>
              </a:buClr>
            </a:pPr>
            <a:r>
              <a:rPr lang="en-US" sz="1700" dirty="0">
                <a:latin typeface="Century Gothic" panose="020B0502020202020204" pitchFamily="34" charset="0"/>
              </a:rPr>
              <a:t>Must be included in the Adjustments Appropriation Bill for the 2020/21 financial year</a:t>
            </a:r>
            <a:endParaRPr lang="en-ZA" sz="17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3D22BE80-DED4-504D-BFB9-746F323304E3}" type="slidenum">
              <a:rPr lang="en-US" smtClean="0"/>
              <a:pPr/>
              <a:t>27</a:t>
            </a:fld>
            <a:endParaRPr lang="en-US" dirty="0"/>
          </a:p>
        </p:txBody>
      </p:sp>
    </p:spTree>
    <p:extLst>
      <p:ext uri="{BB962C8B-B14F-4D97-AF65-F5344CB8AC3E}">
        <p14:creationId xmlns:p14="http://schemas.microsoft.com/office/powerpoint/2010/main" val="3898671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9182"/>
            <a:ext cx="7886700" cy="1187355"/>
          </a:xfrm>
        </p:spPr>
        <p:txBody>
          <a:bodyPr>
            <a:normAutofit fontScale="90000"/>
          </a:bodyPr>
          <a:lstStyle/>
          <a:p>
            <a:pPr>
              <a:lnSpc>
                <a:spcPct val="100000"/>
              </a:lnSpc>
            </a:pPr>
            <a:r>
              <a:rPr lang="en-US" sz="3200" dirty="0" smtClean="0">
                <a:solidFill>
                  <a:schemeClr val="accent6">
                    <a:lumMod val="75000"/>
                  </a:schemeClr>
                </a:solidFill>
                <a:latin typeface="Century Gothic" panose="020B0502020202020204" pitchFamily="34" charset="0"/>
              </a:rPr>
              <a:t>Responding to the COVID-19 pandemic in the 2019/20 municipal financial year </a:t>
            </a:r>
            <a:endParaRPr lang="en-ZA" sz="3200" dirty="0">
              <a:solidFill>
                <a:schemeClr val="accent6">
                  <a:lumMod val="75000"/>
                </a:schemeClr>
              </a:solidFill>
              <a:latin typeface="Century Gothic" panose="020B0502020202020204" pitchFamily="34" charset="0"/>
            </a:endParaRPr>
          </a:p>
        </p:txBody>
      </p:sp>
      <p:sp>
        <p:nvSpPr>
          <p:cNvPr id="3" name="Content Placeholder 2"/>
          <p:cNvSpPr>
            <a:spLocks noGrp="1"/>
          </p:cNvSpPr>
          <p:nvPr>
            <p:ph idx="1"/>
          </p:nvPr>
        </p:nvSpPr>
        <p:spPr>
          <a:xfrm>
            <a:off x="409433" y="1474003"/>
            <a:ext cx="8105917" cy="5424939"/>
          </a:xfrm>
        </p:spPr>
        <p:txBody>
          <a:bodyPr>
            <a:noAutofit/>
          </a:bodyPr>
          <a:lstStyle/>
          <a:p>
            <a:pPr marL="0" indent="0">
              <a:lnSpc>
                <a:spcPct val="120000"/>
              </a:lnSpc>
              <a:spcBef>
                <a:spcPts val="0"/>
              </a:spcBef>
              <a:buNone/>
            </a:pPr>
            <a:r>
              <a:rPr lang="en-US" sz="1800" dirty="0" smtClean="0">
                <a:latin typeface="Century Gothic" panose="020B0502020202020204" pitchFamily="34" charset="0"/>
              </a:rPr>
              <a:t>National Treasury has granted approvals that funds transferred to municipalities can be reallocated to be used to respond to the COVID-19 pandemic. </a:t>
            </a:r>
          </a:p>
          <a:p>
            <a:pPr>
              <a:lnSpc>
                <a:spcPct val="120000"/>
              </a:lnSpc>
              <a:spcBef>
                <a:spcPts val="600"/>
              </a:spcBef>
              <a:buClr>
                <a:schemeClr val="accent6">
                  <a:lumMod val="75000"/>
                </a:schemeClr>
              </a:buClr>
            </a:pPr>
            <a:r>
              <a:rPr lang="en-US" sz="1800" b="1" dirty="0" smtClean="0">
                <a:latin typeface="Century Gothic" panose="020B0502020202020204" pitchFamily="34" charset="0"/>
              </a:rPr>
              <a:t>R2.4 billion </a:t>
            </a:r>
            <a:r>
              <a:rPr lang="en-US" sz="1800" dirty="0" smtClean="0">
                <a:latin typeface="Century Gothic" panose="020B0502020202020204" pitchFamily="34" charset="0"/>
              </a:rPr>
              <a:t>in Urban Settlements Development Grant: To provide water and sanitation, mainly in under-serviced informal settlements and to cover the increased costs of more frequent waste management and other services. </a:t>
            </a:r>
          </a:p>
          <a:p>
            <a:pPr>
              <a:lnSpc>
                <a:spcPct val="120000"/>
              </a:lnSpc>
              <a:spcBef>
                <a:spcPts val="600"/>
              </a:spcBef>
              <a:buClr>
                <a:schemeClr val="accent6">
                  <a:lumMod val="75000"/>
                </a:schemeClr>
              </a:buClr>
            </a:pPr>
            <a:r>
              <a:rPr lang="en-US" sz="1800" b="1" dirty="0">
                <a:latin typeface="Century Gothic" panose="020B0502020202020204" pitchFamily="34" charset="0"/>
              </a:rPr>
              <a:t>R1.5 billion </a:t>
            </a:r>
            <a:r>
              <a:rPr lang="en-US" sz="1800" dirty="0">
                <a:latin typeface="Century Gothic" panose="020B0502020202020204" pitchFamily="34" charset="0"/>
              </a:rPr>
              <a:t>in Municipal Infrastructure Grant allocations can be reallocated: To provide for water and sanitation, including where urgent maintenance is needed to restore the functionality of water infrastructure. </a:t>
            </a:r>
          </a:p>
          <a:p>
            <a:pPr>
              <a:lnSpc>
                <a:spcPct val="120000"/>
              </a:lnSpc>
              <a:spcBef>
                <a:spcPts val="600"/>
              </a:spcBef>
              <a:buClr>
                <a:schemeClr val="accent6">
                  <a:lumMod val="75000"/>
                </a:schemeClr>
              </a:buClr>
            </a:pPr>
            <a:r>
              <a:rPr lang="en-US" sz="1800" b="1" dirty="0">
                <a:latin typeface="Century Gothic" panose="020B0502020202020204" pitchFamily="34" charset="0"/>
              </a:rPr>
              <a:t>R970 million </a:t>
            </a:r>
            <a:r>
              <a:rPr lang="en-US" sz="1800" dirty="0">
                <a:latin typeface="Century Gothic" panose="020B0502020202020204" pitchFamily="34" charset="0"/>
              </a:rPr>
              <a:t>in Public Transport Network Grant allocations may be reallocated, mainly for </a:t>
            </a:r>
            <a:r>
              <a:rPr lang="en-US" sz="1800" dirty="0" err="1">
                <a:latin typeface="Century Gothic" panose="020B0502020202020204" pitchFamily="34" charset="0"/>
              </a:rPr>
              <a:t>sanitisation</a:t>
            </a:r>
            <a:r>
              <a:rPr lang="en-US" sz="1800" dirty="0">
                <a:latin typeface="Century Gothic" panose="020B0502020202020204" pitchFamily="34" charset="0"/>
              </a:rPr>
              <a:t> of public transport facilities. </a:t>
            </a:r>
          </a:p>
        </p:txBody>
      </p:sp>
      <p:sp>
        <p:nvSpPr>
          <p:cNvPr id="4" name="Slide Number Placeholder 3"/>
          <p:cNvSpPr>
            <a:spLocks noGrp="1"/>
          </p:cNvSpPr>
          <p:nvPr>
            <p:ph type="sldNum" sz="quarter" idx="12"/>
          </p:nvPr>
        </p:nvSpPr>
        <p:spPr/>
        <p:txBody>
          <a:bodyPr/>
          <a:lstStyle/>
          <a:p>
            <a:fld id="{3D22BE80-DED4-504D-BFB9-746F323304E3}" type="slidenum">
              <a:rPr lang="en-US" smtClean="0"/>
              <a:pPr/>
              <a:t>28</a:t>
            </a:fld>
            <a:endParaRPr lang="en-US"/>
          </a:p>
        </p:txBody>
      </p:sp>
    </p:spTree>
    <p:extLst>
      <p:ext uri="{BB962C8B-B14F-4D97-AF65-F5344CB8AC3E}">
        <p14:creationId xmlns:p14="http://schemas.microsoft.com/office/powerpoint/2010/main" val="1942572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9182"/>
            <a:ext cx="8392520" cy="1187355"/>
          </a:xfrm>
        </p:spPr>
        <p:txBody>
          <a:bodyPr>
            <a:normAutofit fontScale="90000"/>
          </a:bodyPr>
          <a:lstStyle/>
          <a:p>
            <a:pPr>
              <a:lnSpc>
                <a:spcPct val="100000"/>
              </a:lnSpc>
            </a:pPr>
            <a:r>
              <a:rPr lang="en-US" sz="3200" dirty="0" smtClean="0">
                <a:solidFill>
                  <a:schemeClr val="accent6">
                    <a:lumMod val="75000"/>
                  </a:schemeClr>
                </a:solidFill>
                <a:latin typeface="Century Gothic" panose="020B0502020202020204" pitchFamily="34" charset="0"/>
              </a:rPr>
              <a:t>Responding to </a:t>
            </a:r>
            <a:r>
              <a:rPr lang="en-US" sz="3200" dirty="0">
                <a:solidFill>
                  <a:schemeClr val="accent6">
                    <a:lumMod val="75000"/>
                  </a:schemeClr>
                </a:solidFill>
                <a:latin typeface="Century Gothic" panose="020B0502020202020204" pitchFamily="34" charset="0"/>
              </a:rPr>
              <a:t>the COVID-19 pandemic in the 2019/20 municipal financial </a:t>
            </a:r>
            <a:r>
              <a:rPr lang="en-US" sz="3200" dirty="0" smtClean="0">
                <a:solidFill>
                  <a:schemeClr val="accent6">
                    <a:lumMod val="75000"/>
                  </a:schemeClr>
                </a:solidFill>
                <a:latin typeface="Century Gothic" panose="020B0502020202020204" pitchFamily="34" charset="0"/>
              </a:rPr>
              <a:t>year (contd.)</a:t>
            </a:r>
            <a:endParaRPr lang="en-ZA" sz="3200" dirty="0">
              <a:solidFill>
                <a:schemeClr val="accent6">
                  <a:lumMod val="75000"/>
                </a:schemeClr>
              </a:solidFill>
              <a:latin typeface="Century Gothic" panose="020B0502020202020204" pitchFamily="34" charset="0"/>
            </a:endParaRPr>
          </a:p>
        </p:txBody>
      </p:sp>
      <p:sp>
        <p:nvSpPr>
          <p:cNvPr id="3" name="Content Placeholder 2"/>
          <p:cNvSpPr>
            <a:spLocks noGrp="1"/>
          </p:cNvSpPr>
          <p:nvPr>
            <p:ph idx="1"/>
          </p:nvPr>
        </p:nvSpPr>
        <p:spPr>
          <a:xfrm>
            <a:off x="519041" y="1552481"/>
            <a:ext cx="8105917" cy="5168995"/>
          </a:xfrm>
        </p:spPr>
        <p:txBody>
          <a:bodyPr>
            <a:noAutofit/>
          </a:bodyPr>
          <a:lstStyle/>
          <a:p>
            <a:pPr>
              <a:lnSpc>
                <a:spcPct val="120000"/>
              </a:lnSpc>
              <a:spcBef>
                <a:spcPts val="600"/>
              </a:spcBef>
              <a:buClr>
                <a:schemeClr val="accent6">
                  <a:lumMod val="75000"/>
                </a:schemeClr>
              </a:buClr>
            </a:pPr>
            <a:r>
              <a:rPr lang="en-US" sz="1800" b="1" dirty="0">
                <a:latin typeface="Century Gothic" panose="020B0502020202020204" pitchFamily="34" charset="0"/>
              </a:rPr>
              <a:t>R306 million </a:t>
            </a:r>
            <a:r>
              <a:rPr lang="en-US" sz="1800" dirty="0">
                <a:latin typeface="Century Gothic" panose="020B0502020202020204" pitchFamily="34" charset="0"/>
              </a:rPr>
              <a:t>in the indirect Regional Bulk Infrastructure Grant was reallocated at the end of the 2019/20 national financial year and transferred to Rand Water to fund the roll-out of water tanks to supply communities without reliable access to water services. </a:t>
            </a:r>
          </a:p>
          <a:p>
            <a:pPr>
              <a:lnSpc>
                <a:spcPct val="120000"/>
              </a:lnSpc>
              <a:spcBef>
                <a:spcPts val="600"/>
              </a:spcBef>
              <a:buClr>
                <a:schemeClr val="accent6">
                  <a:lumMod val="75000"/>
                </a:schemeClr>
              </a:buClr>
            </a:pPr>
            <a:r>
              <a:rPr lang="en-US" sz="1800" b="1" dirty="0">
                <a:latin typeface="Century Gothic" panose="020B0502020202020204" pitchFamily="34" charset="0"/>
              </a:rPr>
              <a:t>R151 million </a:t>
            </a:r>
            <a:r>
              <a:rPr lang="en-US" sz="1800" dirty="0">
                <a:latin typeface="Century Gothic" panose="020B0502020202020204" pitchFamily="34" charset="0"/>
              </a:rPr>
              <a:t>from the Municipal Disaster Relief Grant to support non-metropolitan municipalities with the costs of </a:t>
            </a:r>
            <a:r>
              <a:rPr lang="en-US" sz="1800" dirty="0" err="1" smtClean="0">
                <a:latin typeface="Century Gothic" panose="020B0502020202020204" pitchFamily="34" charset="0"/>
              </a:rPr>
              <a:t>sanitisation</a:t>
            </a:r>
            <a:r>
              <a:rPr lang="en-US" sz="1800" dirty="0" smtClean="0">
                <a:latin typeface="Century Gothic" panose="020B0502020202020204" pitchFamily="34" charset="0"/>
              </a:rPr>
              <a:t>, </a:t>
            </a:r>
            <a:r>
              <a:rPr lang="en-US" sz="1800" dirty="0">
                <a:latin typeface="Century Gothic" panose="020B0502020202020204" pitchFamily="34" charset="0"/>
              </a:rPr>
              <a:t>and increased provision of other municipal services. Government is also supporting municipalities to reallocate funds from other conditional grants that are projected to be underspent. </a:t>
            </a:r>
          </a:p>
          <a:p>
            <a:pPr marL="0" indent="0">
              <a:lnSpc>
                <a:spcPct val="120000"/>
              </a:lnSpc>
              <a:spcBef>
                <a:spcPts val="1200"/>
              </a:spcBef>
              <a:buClr>
                <a:schemeClr val="accent6">
                  <a:lumMod val="75000"/>
                </a:schemeClr>
              </a:buClr>
              <a:buNone/>
            </a:pPr>
            <a:r>
              <a:rPr lang="en-US" sz="1800" dirty="0" smtClean="0">
                <a:latin typeface="Century Gothic" panose="020B0502020202020204" pitchFamily="34" charset="0"/>
              </a:rPr>
              <a:t>Details </a:t>
            </a:r>
            <a:r>
              <a:rPr lang="en-US" sz="1800" dirty="0">
                <a:latin typeface="Century Gothic" panose="020B0502020202020204" pitchFamily="34" charset="0"/>
              </a:rPr>
              <a:t>of further support to municipalities in the 2020/21 municipal financial year will be announced when the Minister of Finance tables the special adjustment budget to respond to the COVID-19 pandemic that was announced by the President. </a:t>
            </a:r>
            <a:endParaRPr lang="en-ZA" sz="18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3D22BE80-DED4-504D-BFB9-746F323304E3}" type="slidenum">
              <a:rPr lang="en-US" smtClean="0"/>
              <a:pPr/>
              <a:t>29</a:t>
            </a:fld>
            <a:endParaRPr lang="en-US"/>
          </a:p>
        </p:txBody>
      </p:sp>
    </p:spTree>
    <p:extLst>
      <p:ext uri="{BB962C8B-B14F-4D97-AF65-F5344CB8AC3E}">
        <p14:creationId xmlns:p14="http://schemas.microsoft.com/office/powerpoint/2010/main" val="1314993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17" y="263631"/>
            <a:ext cx="8195408" cy="898419"/>
          </a:xfrm>
        </p:spPr>
        <p:txBody>
          <a:bodyPr/>
          <a:lstStyle/>
          <a:p>
            <a:r>
              <a:rPr lang="en-ZA" sz="3200" dirty="0">
                <a:solidFill>
                  <a:schemeClr val="accent6">
                    <a:lumMod val="75000"/>
                  </a:schemeClr>
                </a:solidFill>
                <a:latin typeface="Century Gothic" panose="020B0502020202020204" pitchFamily="34" charset="0"/>
              </a:rPr>
              <a:t>Introduction</a:t>
            </a:r>
            <a:endParaRPr lang="en-ZA" dirty="0"/>
          </a:p>
        </p:txBody>
      </p:sp>
      <p:sp>
        <p:nvSpPr>
          <p:cNvPr id="3" name="Content Placeholder 2"/>
          <p:cNvSpPr>
            <a:spLocks noGrp="1"/>
          </p:cNvSpPr>
          <p:nvPr>
            <p:ph idx="1"/>
          </p:nvPr>
        </p:nvSpPr>
        <p:spPr>
          <a:xfrm>
            <a:off x="326570" y="1162048"/>
            <a:ext cx="8038655" cy="5559427"/>
          </a:xfrm>
        </p:spPr>
        <p:txBody>
          <a:bodyPr>
            <a:noAutofit/>
          </a:bodyPr>
          <a:lstStyle/>
          <a:p>
            <a:pPr>
              <a:lnSpc>
                <a:spcPct val="120000"/>
              </a:lnSpc>
              <a:spcBef>
                <a:spcPts val="600"/>
              </a:spcBef>
              <a:buClr>
                <a:schemeClr val="accent6">
                  <a:lumMod val="75000"/>
                </a:schemeClr>
              </a:buClr>
            </a:pPr>
            <a:r>
              <a:rPr lang="en-US" sz="2000" dirty="0">
                <a:latin typeface="Century Gothic" panose="020B0502020202020204" pitchFamily="34" charset="0"/>
              </a:rPr>
              <a:t>Parliament must pass, with or without amendments, or reject the Appropriation Bill within four months after the start of the financial year to which it relates.</a:t>
            </a:r>
          </a:p>
          <a:p>
            <a:pPr>
              <a:lnSpc>
                <a:spcPct val="120000"/>
              </a:lnSpc>
              <a:spcBef>
                <a:spcPts val="600"/>
              </a:spcBef>
              <a:buClr>
                <a:schemeClr val="accent6">
                  <a:lumMod val="75000"/>
                </a:schemeClr>
              </a:buClr>
            </a:pPr>
            <a:r>
              <a:rPr lang="en-US" sz="2000" dirty="0">
                <a:latin typeface="Century Gothic" panose="020B0502020202020204" pitchFamily="34" charset="0"/>
              </a:rPr>
              <a:t>The PBO was established to support the Finance and Appropriations Committees in both Houses of Parliament with the implementation of the Money Bills and Related Matters Act of 2009, including the Appropriations Bill, which amongst others provides for the:</a:t>
            </a:r>
            <a:endParaRPr lang="en-US" sz="900" dirty="0">
              <a:latin typeface="Century Gothic" panose="020B0502020202020204" pitchFamily="34" charset="0"/>
            </a:endParaRPr>
          </a:p>
          <a:p>
            <a:pPr marL="355600" lvl="1">
              <a:lnSpc>
                <a:spcPct val="120000"/>
              </a:lnSpc>
              <a:spcBef>
                <a:spcPts val="600"/>
              </a:spcBef>
              <a:buClr>
                <a:schemeClr val="accent6">
                  <a:lumMod val="75000"/>
                </a:schemeClr>
              </a:buClr>
            </a:pPr>
            <a:r>
              <a:rPr lang="en-US" dirty="0">
                <a:latin typeface="Century Gothic" panose="020B0502020202020204" pitchFamily="34" charset="0"/>
              </a:rPr>
              <a:t>Appropriation of money from the National Revenue Fund for the requirements of the State in the 2020/21 financial year to the main divisions within a vote for the purposes that are </a:t>
            </a:r>
            <a:r>
              <a:rPr lang="en-US" dirty="0" smtClean="0">
                <a:latin typeface="Century Gothic" panose="020B0502020202020204" pitchFamily="34" charset="0"/>
              </a:rPr>
              <a:t>specified per </a:t>
            </a:r>
            <a:r>
              <a:rPr lang="en-US" dirty="0" err="1" smtClean="0">
                <a:latin typeface="Century Gothic" panose="020B0502020202020204" pitchFamily="34" charset="0"/>
              </a:rPr>
              <a:t>programme</a:t>
            </a:r>
            <a:endParaRPr lang="en-US" dirty="0">
              <a:latin typeface="Century Gothic" panose="020B0502020202020204" pitchFamily="34" charset="0"/>
            </a:endParaRPr>
          </a:p>
          <a:p>
            <a:pPr marL="355600" lvl="1">
              <a:lnSpc>
                <a:spcPct val="120000"/>
              </a:lnSpc>
              <a:spcBef>
                <a:spcPts val="600"/>
              </a:spcBef>
              <a:buClr>
                <a:schemeClr val="accent6">
                  <a:lumMod val="75000"/>
                </a:schemeClr>
              </a:buClr>
            </a:pPr>
            <a:r>
              <a:rPr lang="en-US" dirty="0">
                <a:latin typeface="Century Gothic" panose="020B0502020202020204" pitchFamily="34" charset="0"/>
              </a:rPr>
              <a:t>The spending of funds withdrawn from the National Revenue Fund before this Act takes </a:t>
            </a:r>
            <a:r>
              <a:rPr lang="en-US" dirty="0" smtClean="0">
                <a:latin typeface="Century Gothic" panose="020B0502020202020204" pitchFamily="34" charset="0"/>
              </a:rPr>
              <a:t>effect</a:t>
            </a:r>
            <a:endParaRPr lang="en-ZA"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3D22BE80-DED4-504D-BFB9-746F323304E3}" type="slidenum">
              <a:rPr lang="en-US" smtClean="0"/>
              <a:pPr/>
              <a:t>3</a:t>
            </a:fld>
            <a:endParaRPr lang="en-US" dirty="0"/>
          </a:p>
        </p:txBody>
      </p:sp>
    </p:spTree>
    <p:extLst>
      <p:ext uri="{BB962C8B-B14F-4D97-AF65-F5344CB8AC3E}">
        <p14:creationId xmlns:p14="http://schemas.microsoft.com/office/powerpoint/2010/main" val="2935543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116" y="146762"/>
            <a:ext cx="7886700" cy="955886"/>
          </a:xfrm>
        </p:spPr>
        <p:txBody>
          <a:bodyPr>
            <a:normAutofit/>
          </a:bodyPr>
          <a:lstStyle/>
          <a:p>
            <a:r>
              <a:rPr lang="en-ZA" sz="2900" dirty="0">
                <a:solidFill>
                  <a:schemeClr val="accent6">
                    <a:lumMod val="75000"/>
                  </a:schemeClr>
                </a:solidFill>
                <a:latin typeface="Century Gothic" panose="020B0502020202020204" pitchFamily="34" charset="0"/>
              </a:rPr>
              <a:t>Expenditure by National </a:t>
            </a:r>
            <a:r>
              <a:rPr lang="en-ZA" sz="2900" dirty="0" smtClean="0">
                <a:solidFill>
                  <a:schemeClr val="accent6">
                    <a:lumMod val="75000"/>
                  </a:schemeClr>
                </a:solidFill>
                <a:latin typeface="Century Gothic" panose="020B0502020202020204" pitchFamily="34" charset="0"/>
              </a:rPr>
              <a:t>Vote, April 2020</a:t>
            </a:r>
            <a:endParaRPr lang="en-ZA" sz="2900" dirty="0">
              <a:solidFill>
                <a:schemeClr val="accent6">
                  <a:lumMod val="75000"/>
                </a:schemeClr>
              </a:solidFill>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3D22BE80-DED4-504D-BFB9-746F323304E3}" type="slidenum">
              <a:rPr lang="en-US" smtClean="0"/>
              <a:pPr/>
              <a:t>30</a:t>
            </a:fld>
            <a:endParaRPr lang="en-US"/>
          </a:p>
        </p:txBody>
      </p:sp>
      <p:graphicFrame>
        <p:nvGraphicFramePr>
          <p:cNvPr id="5" name="Content Placeholder 4"/>
          <p:cNvGraphicFramePr>
            <a:graphicFrameLocks noGrp="1" noChangeAspect="1"/>
          </p:cNvGraphicFramePr>
          <p:nvPr>
            <p:ph idx="1"/>
            <p:extLst/>
          </p:nvPr>
        </p:nvGraphicFramePr>
        <p:xfrm>
          <a:off x="481403" y="1240460"/>
          <a:ext cx="8389641" cy="5255873"/>
        </p:xfrm>
        <a:graphic>
          <a:graphicData uri="http://schemas.openxmlformats.org/presentationml/2006/ole">
            <mc:AlternateContent xmlns:mc="http://schemas.openxmlformats.org/markup-compatibility/2006">
              <mc:Choice xmlns:v="urn:schemas-microsoft-com:vml" Requires="v">
                <p:oleObj spid="_x0000_s8208" name="Worksheet" r:id="rId4" imgW="6629558" imgH="4152674" progId="Excel.Sheet.12">
                  <p:embed/>
                </p:oleObj>
              </mc:Choice>
              <mc:Fallback>
                <p:oleObj name="Worksheet" r:id="rId4" imgW="6629558" imgH="4152674" progId="Excel.Sheet.12">
                  <p:embed/>
                  <p:pic>
                    <p:nvPicPr>
                      <p:cNvPr id="5" name="Content Placeholder 4"/>
                      <p:cNvPicPr/>
                      <p:nvPr/>
                    </p:nvPicPr>
                    <p:blipFill>
                      <a:blip r:embed="rId5"/>
                      <a:stretch>
                        <a:fillRect/>
                      </a:stretch>
                    </p:blipFill>
                    <p:spPr>
                      <a:xfrm>
                        <a:off x="481403" y="1240460"/>
                        <a:ext cx="8389641" cy="5255873"/>
                      </a:xfrm>
                      <a:prstGeom prst="rect">
                        <a:avLst/>
                      </a:prstGeom>
                    </p:spPr>
                  </p:pic>
                </p:oleObj>
              </mc:Fallback>
            </mc:AlternateContent>
          </a:graphicData>
        </a:graphic>
      </p:graphicFrame>
    </p:spTree>
    <p:extLst>
      <p:ext uri="{BB962C8B-B14F-4D97-AF65-F5344CB8AC3E}">
        <p14:creationId xmlns:p14="http://schemas.microsoft.com/office/powerpoint/2010/main" val="1441467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55" y="209046"/>
            <a:ext cx="8598089" cy="674004"/>
          </a:xfrm>
        </p:spPr>
        <p:txBody>
          <a:bodyPr>
            <a:normAutofit fontScale="90000"/>
          </a:bodyPr>
          <a:lstStyle/>
          <a:p>
            <a:r>
              <a:rPr lang="en-ZA" sz="3200" dirty="0" smtClean="0">
                <a:solidFill>
                  <a:schemeClr val="accent6">
                    <a:lumMod val="75000"/>
                  </a:schemeClr>
                </a:solidFill>
                <a:latin typeface="Century Gothic" panose="020B0502020202020204" pitchFamily="34" charset="0"/>
              </a:rPr>
              <a:t>An example of a Goods and Services budget</a:t>
            </a:r>
            <a:endParaRPr lang="en-ZA" dirty="0"/>
          </a:p>
        </p:txBody>
      </p:sp>
      <p:sp>
        <p:nvSpPr>
          <p:cNvPr id="4" name="Slide Number Placeholder 3"/>
          <p:cNvSpPr>
            <a:spLocks noGrp="1"/>
          </p:cNvSpPr>
          <p:nvPr>
            <p:ph type="sldNum" sz="quarter" idx="12"/>
          </p:nvPr>
        </p:nvSpPr>
        <p:spPr/>
        <p:txBody>
          <a:bodyPr/>
          <a:lstStyle/>
          <a:p>
            <a:fld id="{3D22BE80-DED4-504D-BFB9-746F323304E3}" type="slidenum">
              <a:rPr lang="en-US" smtClean="0"/>
              <a:pPr/>
              <a:t>31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4754739"/>
              </p:ext>
            </p:extLst>
          </p:nvPr>
        </p:nvGraphicFramePr>
        <p:xfrm>
          <a:off x="615950" y="1033175"/>
          <a:ext cx="8004260" cy="5728167"/>
        </p:xfrm>
        <a:graphic>
          <a:graphicData uri="http://schemas.openxmlformats.org/presentationml/2006/ole">
            <mc:AlternateContent xmlns:mc="http://schemas.openxmlformats.org/markup-compatibility/2006">
              <mc:Choice xmlns:v="urn:schemas-microsoft-com:vml" Requires="v">
                <p:oleObj spid="_x0000_s7206" name="Worksheet" r:id="rId4" imgW="6029442" imgH="4315024" progId="Excel.Sheet.12">
                  <p:embed/>
                </p:oleObj>
              </mc:Choice>
              <mc:Fallback>
                <p:oleObj name="Worksheet" r:id="rId4" imgW="6029442" imgH="4315024" progId="Excel.Sheet.12">
                  <p:embed/>
                  <p:pic>
                    <p:nvPicPr>
                      <p:cNvPr id="0" name=""/>
                      <p:cNvPicPr/>
                      <p:nvPr/>
                    </p:nvPicPr>
                    <p:blipFill>
                      <a:blip r:embed="rId5"/>
                      <a:stretch>
                        <a:fillRect/>
                      </a:stretch>
                    </p:blipFill>
                    <p:spPr>
                      <a:xfrm>
                        <a:off x="615950" y="1033175"/>
                        <a:ext cx="8004260" cy="5728167"/>
                      </a:xfrm>
                      <a:prstGeom prst="rect">
                        <a:avLst/>
                      </a:prstGeom>
                    </p:spPr>
                  </p:pic>
                </p:oleObj>
              </mc:Fallback>
            </mc:AlternateContent>
          </a:graphicData>
        </a:graphic>
      </p:graphicFrame>
    </p:spTree>
    <p:extLst>
      <p:ext uri="{BB962C8B-B14F-4D97-AF65-F5344CB8AC3E}">
        <p14:creationId xmlns:p14="http://schemas.microsoft.com/office/powerpoint/2010/main" val="22311166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287"/>
            <a:ext cx="7886700" cy="325382"/>
          </a:xfrm>
        </p:spPr>
        <p:txBody>
          <a:bodyPr>
            <a:normAutofit fontScale="90000"/>
          </a:bodyPr>
          <a:lstStyle/>
          <a:p>
            <a:r>
              <a:rPr lang="en-ZA" sz="3200" dirty="0" smtClean="0">
                <a:solidFill>
                  <a:schemeClr val="accent6">
                    <a:lumMod val="75000"/>
                  </a:schemeClr>
                </a:solidFill>
                <a:latin typeface="Century Gothic" panose="020B0502020202020204" pitchFamily="34" charset="0"/>
              </a:rPr>
              <a:t>Adjustments</a:t>
            </a:r>
            <a:endParaRPr lang="en-ZA" dirty="0"/>
          </a:p>
        </p:txBody>
      </p:sp>
      <p:sp>
        <p:nvSpPr>
          <p:cNvPr id="4" name="Slide Number Placeholder 3"/>
          <p:cNvSpPr>
            <a:spLocks noGrp="1"/>
          </p:cNvSpPr>
          <p:nvPr>
            <p:ph type="sldNum" sz="quarter" idx="12"/>
          </p:nvPr>
        </p:nvSpPr>
        <p:spPr/>
        <p:txBody>
          <a:bodyPr/>
          <a:lstStyle/>
          <a:p>
            <a:fld id="{3D22BE80-DED4-504D-BFB9-746F323304E3}" type="slidenum">
              <a:rPr lang="en-US" smtClean="0"/>
              <a:pPr/>
              <a:t>32</a:t>
            </a:fld>
            <a:endParaRPr lang="en-US" dirty="0"/>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766080585"/>
              </p:ext>
            </p:extLst>
          </p:nvPr>
        </p:nvGraphicFramePr>
        <p:xfrm>
          <a:off x="95534" y="0"/>
          <a:ext cx="8884693" cy="7083425"/>
        </p:xfrm>
        <a:graphic>
          <a:graphicData uri="http://schemas.openxmlformats.org/presentationml/2006/ole">
            <mc:AlternateContent xmlns:mc="http://schemas.openxmlformats.org/markup-compatibility/2006">
              <mc:Choice xmlns:v="urn:schemas-microsoft-com:vml" Requires="v">
                <p:oleObj spid="_x0000_s5178" name="Worksheet" r:id="rId4" imgW="6877053" imgH="5762490" progId="Excel.Sheet.12">
                  <p:embed/>
                </p:oleObj>
              </mc:Choice>
              <mc:Fallback>
                <p:oleObj name="Worksheet" r:id="rId4" imgW="6877053" imgH="5762490" progId="Excel.Sheet.12">
                  <p:embed/>
                  <p:pic>
                    <p:nvPicPr>
                      <p:cNvPr id="0" name=""/>
                      <p:cNvPicPr/>
                      <p:nvPr/>
                    </p:nvPicPr>
                    <p:blipFill>
                      <a:blip r:embed="rId5"/>
                      <a:stretch>
                        <a:fillRect/>
                      </a:stretch>
                    </p:blipFill>
                    <p:spPr>
                      <a:xfrm>
                        <a:off x="95534" y="0"/>
                        <a:ext cx="8884693" cy="7083425"/>
                      </a:xfrm>
                      <a:prstGeom prst="rect">
                        <a:avLst/>
                      </a:prstGeom>
                    </p:spPr>
                  </p:pic>
                </p:oleObj>
              </mc:Fallback>
            </mc:AlternateContent>
          </a:graphicData>
        </a:graphic>
      </p:graphicFrame>
    </p:spTree>
    <p:extLst>
      <p:ext uri="{BB962C8B-B14F-4D97-AF65-F5344CB8AC3E}">
        <p14:creationId xmlns:p14="http://schemas.microsoft.com/office/powerpoint/2010/main" val="8005446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54" y="204716"/>
            <a:ext cx="7928496" cy="792797"/>
          </a:xfrm>
        </p:spPr>
        <p:txBody>
          <a:bodyPr>
            <a:noAutofit/>
          </a:bodyPr>
          <a:lstStyle/>
          <a:p>
            <a:r>
              <a:rPr lang="en-ZA" sz="3200" dirty="0">
                <a:solidFill>
                  <a:schemeClr val="accent6">
                    <a:lumMod val="75000"/>
                  </a:schemeClr>
                </a:solidFill>
                <a:latin typeface="Century Gothic" panose="020B0502020202020204" pitchFamily="34" charset="0"/>
              </a:rPr>
              <a:t>Conclusion</a:t>
            </a:r>
            <a:endParaRPr lang="en-US" sz="3200" dirty="0">
              <a:solidFill>
                <a:schemeClr val="accent6">
                  <a:lumMod val="75000"/>
                </a:schemeClr>
              </a:solidFill>
              <a:latin typeface="Century Gothic" panose="020B0502020202020204" pitchFamily="34" charset="0"/>
            </a:endParaRPr>
          </a:p>
        </p:txBody>
      </p:sp>
      <p:sp>
        <p:nvSpPr>
          <p:cNvPr id="3" name="Content Placeholder 2"/>
          <p:cNvSpPr>
            <a:spLocks noGrp="1"/>
          </p:cNvSpPr>
          <p:nvPr>
            <p:ph idx="1"/>
          </p:nvPr>
        </p:nvSpPr>
        <p:spPr>
          <a:xfrm>
            <a:off x="300446" y="1206161"/>
            <a:ext cx="8634548" cy="5165064"/>
          </a:xfrm>
        </p:spPr>
        <p:txBody>
          <a:bodyPr>
            <a:noAutofit/>
          </a:bodyPr>
          <a:lstStyle/>
          <a:p>
            <a:pPr>
              <a:lnSpc>
                <a:spcPct val="110000"/>
              </a:lnSpc>
              <a:buClr>
                <a:schemeClr val="accent6">
                  <a:lumMod val="75000"/>
                </a:schemeClr>
              </a:buClr>
            </a:pPr>
            <a:r>
              <a:rPr lang="en-US" sz="2000" dirty="0">
                <a:latin typeface="Century Gothic" panose="020B0502020202020204" pitchFamily="34" charset="0"/>
              </a:rPr>
              <a:t>The 2020 Budget </a:t>
            </a:r>
            <a:r>
              <a:rPr lang="en-US" sz="2000" dirty="0" smtClean="0">
                <a:latin typeface="Century Gothic" panose="020B0502020202020204" pitchFamily="34" charset="0"/>
              </a:rPr>
              <a:t>proposes expenditure </a:t>
            </a:r>
            <a:r>
              <a:rPr lang="en-US" sz="2000" dirty="0">
                <a:latin typeface="Century Gothic" panose="020B0502020202020204" pitchFamily="34" charset="0"/>
              </a:rPr>
              <a:t>reductions </a:t>
            </a:r>
            <a:r>
              <a:rPr lang="en-US" sz="2000" dirty="0" smtClean="0">
                <a:latin typeface="Century Gothic" panose="020B0502020202020204" pitchFamily="34" charset="0"/>
              </a:rPr>
              <a:t>based on economic and fiscal pressures on government</a:t>
            </a:r>
            <a:endParaRPr lang="en-US" sz="2000" dirty="0">
              <a:latin typeface="Century Gothic" panose="020B0502020202020204" pitchFamily="34" charset="0"/>
            </a:endParaRPr>
          </a:p>
          <a:p>
            <a:pPr>
              <a:lnSpc>
                <a:spcPct val="110000"/>
              </a:lnSpc>
              <a:buClr>
                <a:schemeClr val="accent6">
                  <a:lumMod val="75000"/>
                </a:schemeClr>
              </a:buClr>
            </a:pPr>
            <a:r>
              <a:rPr lang="en-ZA" sz="2000" dirty="0" smtClean="0">
                <a:latin typeface="Century Gothic" panose="020B0502020202020204" pitchFamily="34" charset="0"/>
              </a:rPr>
              <a:t>The Covid-19 pandemic has put additional pressures on government not only to respond to the needs of the crisis, but also to ensure economic and fiscal sustainability</a:t>
            </a:r>
          </a:p>
          <a:p>
            <a:pPr>
              <a:lnSpc>
                <a:spcPct val="110000"/>
              </a:lnSpc>
              <a:buClr>
                <a:schemeClr val="accent6">
                  <a:lumMod val="75000"/>
                </a:schemeClr>
              </a:buClr>
            </a:pPr>
            <a:r>
              <a:rPr lang="en-ZA" sz="2000" dirty="0" smtClean="0">
                <a:latin typeface="Century Gothic" panose="020B0502020202020204" pitchFamily="34" charset="0"/>
              </a:rPr>
              <a:t>Although current programmes and conditional funding to other spheres of government are available for immediate response, reprioritisation, additional funding and criteria for spending are required</a:t>
            </a:r>
          </a:p>
          <a:p>
            <a:pPr>
              <a:lnSpc>
                <a:spcPct val="110000"/>
              </a:lnSpc>
              <a:buClr>
                <a:schemeClr val="accent6">
                  <a:lumMod val="75000"/>
                </a:schemeClr>
              </a:buClr>
            </a:pPr>
            <a:r>
              <a:rPr lang="en-ZA" sz="2000" dirty="0" smtClean="0">
                <a:latin typeface="Century Gothic" panose="020B0502020202020204" pitchFamily="34" charset="0"/>
              </a:rPr>
              <a:t>Legislation provides for the implementation of such measures as well as for the regular reporting and monitoring through the oversight processes</a:t>
            </a:r>
            <a:endParaRPr lang="en-ZA" sz="20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3D22BE80-DED4-504D-BFB9-746F323304E3}" type="slidenum">
              <a:rPr lang="en-US" smtClean="0"/>
              <a:pPr/>
              <a:t>33</a:t>
            </a:fld>
            <a:endParaRPr lang="en-US"/>
          </a:p>
        </p:txBody>
      </p:sp>
    </p:spTree>
    <p:extLst>
      <p:ext uri="{BB962C8B-B14F-4D97-AF65-F5344CB8AC3E}">
        <p14:creationId xmlns:p14="http://schemas.microsoft.com/office/powerpoint/2010/main" val="29034458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00953" y="1122363"/>
            <a:ext cx="6858000" cy="2387600"/>
          </a:xfrm>
        </p:spPr>
        <p:txBody>
          <a:bodyPr/>
          <a:lstStyle/>
          <a:p>
            <a:r>
              <a:rPr lang="en-ZA" dirty="0">
                <a:solidFill>
                  <a:schemeClr val="accent6">
                    <a:lumMod val="75000"/>
                  </a:schemeClr>
                </a:solidFill>
                <a:latin typeface="Century Gothic" panose="020B0502020202020204" pitchFamily="34" charset="0"/>
              </a:rPr>
              <a:t>Thank You</a:t>
            </a:r>
          </a:p>
        </p:txBody>
      </p:sp>
      <p:sp>
        <p:nvSpPr>
          <p:cNvPr id="6" name="Subtitle 5"/>
          <p:cNvSpPr>
            <a:spLocks noGrp="1"/>
          </p:cNvSpPr>
          <p:nvPr>
            <p:ph type="subTitle" idx="1"/>
          </p:nvPr>
        </p:nvSpPr>
        <p:spPr>
          <a:xfrm>
            <a:off x="900953" y="4118646"/>
            <a:ext cx="7005918" cy="1190333"/>
          </a:xfrm>
        </p:spPr>
        <p:txBody>
          <a:bodyPr>
            <a:normAutofit/>
          </a:bodyPr>
          <a:lstStyle/>
          <a:p>
            <a:pPr algn="just"/>
            <a:endParaRPr lang="en-ZA" dirty="0"/>
          </a:p>
        </p:txBody>
      </p:sp>
      <p:sp>
        <p:nvSpPr>
          <p:cNvPr id="4" name="Slide Number Placeholder 3"/>
          <p:cNvSpPr>
            <a:spLocks noGrp="1"/>
          </p:cNvSpPr>
          <p:nvPr>
            <p:ph type="sldNum" sz="quarter" idx="12"/>
          </p:nvPr>
        </p:nvSpPr>
        <p:spPr/>
        <p:txBody>
          <a:bodyPr/>
          <a:lstStyle/>
          <a:p>
            <a:fld id="{3D22BE80-DED4-504D-BFB9-746F323304E3}" type="slidenum">
              <a:rPr lang="en-US" smtClean="0"/>
              <a:pPr/>
              <a:t>34</a:t>
            </a:fld>
            <a:endParaRPr lang="en-US" dirty="0"/>
          </a:p>
        </p:txBody>
      </p:sp>
    </p:spTree>
    <p:extLst>
      <p:ext uri="{BB962C8B-B14F-4D97-AF65-F5344CB8AC3E}">
        <p14:creationId xmlns:p14="http://schemas.microsoft.com/office/powerpoint/2010/main" val="25218648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4024" y="185536"/>
            <a:ext cx="7886700" cy="551444"/>
          </a:xfrm>
        </p:spPr>
        <p:txBody>
          <a:bodyPr>
            <a:normAutofit/>
          </a:bodyPr>
          <a:lstStyle/>
          <a:p>
            <a:pPr algn="ctr" fontAlgn="base">
              <a:spcAft>
                <a:spcPct val="0"/>
              </a:spcAft>
            </a:pPr>
            <a:r>
              <a:rPr lang="en-US" sz="3200" dirty="0">
                <a:solidFill>
                  <a:schemeClr val="accent6">
                    <a:lumMod val="75000"/>
                  </a:schemeClr>
                </a:solidFill>
                <a:latin typeface="Century Gothic" panose="020B0502020202020204" pitchFamily="34" charset="0"/>
              </a:rPr>
              <a:t>Economic impact of Covid-19 </a:t>
            </a:r>
            <a:endParaRPr lang="en-ZA" sz="3200" dirty="0">
              <a:solidFill>
                <a:schemeClr val="accent6">
                  <a:lumMod val="75000"/>
                </a:schemeClr>
              </a:solidFill>
              <a:latin typeface="Century Gothic" panose="020B0502020202020204" pitchFamily="34" charset="0"/>
            </a:endParaRPr>
          </a:p>
        </p:txBody>
      </p:sp>
      <p:sp>
        <p:nvSpPr>
          <p:cNvPr id="5" name="Content Placeholder 4"/>
          <p:cNvSpPr>
            <a:spLocks noGrp="1"/>
          </p:cNvSpPr>
          <p:nvPr>
            <p:ph idx="1"/>
          </p:nvPr>
        </p:nvSpPr>
        <p:spPr>
          <a:xfrm>
            <a:off x="245660" y="736980"/>
            <a:ext cx="8898340" cy="6121020"/>
          </a:xfrm>
        </p:spPr>
        <p:txBody>
          <a:bodyPr>
            <a:noAutofit/>
          </a:bodyPr>
          <a:lstStyle/>
          <a:p>
            <a:pPr>
              <a:lnSpc>
                <a:spcPct val="110000"/>
              </a:lnSpc>
              <a:spcBef>
                <a:spcPts val="0"/>
              </a:spcBef>
              <a:buClr>
                <a:schemeClr val="accent6">
                  <a:lumMod val="75000"/>
                </a:schemeClr>
              </a:buClr>
            </a:pPr>
            <a:r>
              <a:rPr lang="en-US" sz="2000" dirty="0">
                <a:latin typeface="Century Gothic" panose="020B0502020202020204" pitchFamily="34" charset="0"/>
              </a:rPr>
              <a:t>Many developing countries’ economic growth rates had already slowed by the final quarter of 2019 and several had entered into technical recessions. </a:t>
            </a:r>
          </a:p>
          <a:p>
            <a:pPr>
              <a:lnSpc>
                <a:spcPct val="110000"/>
              </a:lnSpc>
              <a:spcBef>
                <a:spcPts val="0"/>
              </a:spcBef>
              <a:buClr>
                <a:schemeClr val="accent6">
                  <a:lumMod val="75000"/>
                </a:schemeClr>
              </a:buClr>
            </a:pPr>
            <a:r>
              <a:rPr lang="en-US" sz="2000" dirty="0">
                <a:latin typeface="Century Gothic" panose="020B0502020202020204" pitchFamily="34" charset="0"/>
              </a:rPr>
              <a:t>Conditions have deteriorated since then and the full effects of the Covid-19 pandemic have yet to be felt.</a:t>
            </a:r>
          </a:p>
          <a:p>
            <a:pPr>
              <a:lnSpc>
                <a:spcPct val="110000"/>
              </a:lnSpc>
              <a:spcBef>
                <a:spcPts val="0"/>
              </a:spcBef>
              <a:buClr>
                <a:schemeClr val="accent6">
                  <a:lumMod val="75000"/>
                </a:schemeClr>
              </a:buClr>
            </a:pPr>
            <a:r>
              <a:rPr lang="en-US" sz="2000" dirty="0">
                <a:latin typeface="Century Gothic" panose="020B0502020202020204" pitchFamily="34" charset="0"/>
              </a:rPr>
              <a:t>Notable transmission mechanisms for the impact of Covid-19 developing economies are: </a:t>
            </a:r>
          </a:p>
          <a:p>
            <a:pPr marL="450850" lvl="1" indent="-273050">
              <a:lnSpc>
                <a:spcPct val="120000"/>
              </a:lnSpc>
              <a:spcBef>
                <a:spcPts val="0"/>
              </a:spcBef>
              <a:buClr>
                <a:schemeClr val="accent6">
                  <a:lumMod val="75000"/>
                </a:schemeClr>
              </a:buClr>
            </a:pPr>
            <a:r>
              <a:rPr lang="en-ZA" dirty="0">
                <a:latin typeface="Century Gothic" panose="020B0502020202020204" pitchFamily="34" charset="0"/>
              </a:rPr>
              <a:t>Businesses operations are constrained and lower demand </a:t>
            </a:r>
          </a:p>
          <a:p>
            <a:pPr marL="450850" lvl="1" indent="-273050">
              <a:lnSpc>
                <a:spcPct val="120000"/>
              </a:lnSpc>
              <a:spcBef>
                <a:spcPts val="0"/>
              </a:spcBef>
              <a:buClr>
                <a:schemeClr val="accent6">
                  <a:lumMod val="75000"/>
                </a:schemeClr>
              </a:buClr>
            </a:pPr>
            <a:r>
              <a:rPr lang="en-US" dirty="0">
                <a:latin typeface="Century Gothic" panose="020B0502020202020204" pitchFamily="34" charset="0"/>
              </a:rPr>
              <a:t>Reduced volumes of international trade and lower global </a:t>
            </a:r>
            <a:r>
              <a:rPr lang="en-US" dirty="0" smtClean="0">
                <a:latin typeface="Century Gothic" panose="020B0502020202020204" pitchFamily="34" charset="0"/>
              </a:rPr>
              <a:t>demand</a:t>
            </a:r>
          </a:p>
          <a:p>
            <a:pPr marL="450850" lvl="1" indent="-273050">
              <a:lnSpc>
                <a:spcPct val="120000"/>
              </a:lnSpc>
              <a:spcBef>
                <a:spcPts val="0"/>
              </a:spcBef>
              <a:buClr>
                <a:schemeClr val="accent6">
                  <a:lumMod val="75000"/>
                </a:schemeClr>
              </a:buClr>
            </a:pPr>
            <a:r>
              <a:rPr lang="en-US" dirty="0" smtClean="0">
                <a:latin typeface="Century Gothic" panose="020B0502020202020204" pitchFamily="34" charset="0"/>
              </a:rPr>
              <a:t>Financial </a:t>
            </a:r>
            <a:r>
              <a:rPr lang="en-US" dirty="0">
                <a:latin typeface="Century Gothic" panose="020B0502020202020204" pitchFamily="34" charset="0"/>
              </a:rPr>
              <a:t>pressures as a result of foreign capital outflows and domestic constraints related to efforts to deal with Covid-19’s health and economic impacts</a:t>
            </a:r>
          </a:p>
          <a:p>
            <a:pPr marL="450850" lvl="1" indent="-273050">
              <a:lnSpc>
                <a:spcPct val="120000"/>
              </a:lnSpc>
              <a:spcBef>
                <a:spcPts val="0"/>
              </a:spcBef>
              <a:buClr>
                <a:schemeClr val="accent6">
                  <a:lumMod val="75000"/>
                </a:schemeClr>
              </a:buClr>
            </a:pPr>
            <a:r>
              <a:rPr lang="en-US" dirty="0" smtClean="0">
                <a:latin typeface="Century Gothic" panose="020B0502020202020204" pitchFamily="34" charset="0"/>
              </a:rPr>
              <a:t>There </a:t>
            </a:r>
            <a:r>
              <a:rPr lang="en-US" dirty="0">
                <a:latin typeface="Century Gothic" panose="020B0502020202020204" pitchFamily="34" charset="0"/>
              </a:rPr>
              <a:t>is a huge impact on </a:t>
            </a:r>
            <a:r>
              <a:rPr lang="en-US" dirty="0" err="1">
                <a:latin typeface="Century Gothic" panose="020B0502020202020204" pitchFamily="34" charset="0"/>
              </a:rPr>
              <a:t>labour</a:t>
            </a:r>
            <a:r>
              <a:rPr lang="en-US" dirty="0">
                <a:latin typeface="Century Gothic" panose="020B0502020202020204" pitchFamily="34" charset="0"/>
              </a:rPr>
              <a:t> markets as millions of workers, particularly those with precarious employment, face job losses</a:t>
            </a:r>
          </a:p>
          <a:p>
            <a:pPr>
              <a:lnSpc>
                <a:spcPct val="110000"/>
              </a:lnSpc>
              <a:spcBef>
                <a:spcPts val="0"/>
              </a:spcBef>
              <a:buClr>
                <a:schemeClr val="accent6">
                  <a:lumMod val="75000"/>
                </a:schemeClr>
              </a:buClr>
            </a:pPr>
            <a:r>
              <a:rPr lang="en-US" sz="2000" dirty="0">
                <a:latin typeface="Century Gothic" panose="020B0502020202020204" pitchFamily="34" charset="0"/>
              </a:rPr>
              <a:t>As countries open, employers and workers fear growing infections and further disruptions</a:t>
            </a:r>
          </a:p>
        </p:txBody>
      </p:sp>
      <p:sp>
        <p:nvSpPr>
          <p:cNvPr id="2" name="Slide Number Placeholder 1"/>
          <p:cNvSpPr>
            <a:spLocks noGrp="1"/>
          </p:cNvSpPr>
          <p:nvPr>
            <p:ph type="sldNum" sz="quarter" idx="12"/>
          </p:nvPr>
        </p:nvSpPr>
        <p:spPr/>
        <p:txBody>
          <a:bodyPr/>
          <a:lstStyle/>
          <a:p>
            <a:fld id="{3D22BE80-DED4-504D-BFB9-746F323304E3}" type="slidenum">
              <a:rPr lang="en-US" smtClean="0"/>
              <a:pPr/>
              <a:t>35</a:t>
            </a:fld>
            <a:endParaRPr lang="en-US"/>
          </a:p>
        </p:txBody>
      </p:sp>
    </p:spTree>
    <p:extLst>
      <p:ext uri="{BB962C8B-B14F-4D97-AF65-F5344CB8AC3E}">
        <p14:creationId xmlns:p14="http://schemas.microsoft.com/office/powerpoint/2010/main" val="3155690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nvPr>
        </p:nvGraphicFramePr>
        <p:xfrm>
          <a:off x="0" y="95534"/>
          <a:ext cx="9144000" cy="66191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99289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nvPr>
        </p:nvGraphicFramePr>
        <p:xfrm>
          <a:off x="0" y="109182"/>
          <a:ext cx="9144000" cy="6619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295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nvPr>
        </p:nvGraphicFramePr>
        <p:xfrm>
          <a:off x="0" y="1"/>
          <a:ext cx="9021170" cy="6857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55883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0" y="1"/>
          <a:ext cx="9144000" cy="672147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3D22BE80-DED4-504D-BFB9-746F323304E3}" type="slidenum">
              <a:rPr lang="en-US" smtClean="0"/>
              <a:pPr/>
              <a:t>39</a:t>
            </a:fld>
            <a:endParaRPr lang="en-US" dirty="0"/>
          </a:p>
        </p:txBody>
      </p:sp>
    </p:spTree>
    <p:extLst>
      <p:ext uri="{BB962C8B-B14F-4D97-AF65-F5344CB8AC3E}">
        <p14:creationId xmlns:p14="http://schemas.microsoft.com/office/powerpoint/2010/main" val="2798482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25" y="52861"/>
            <a:ext cx="8051325" cy="1311914"/>
          </a:xfrm>
        </p:spPr>
        <p:txBody>
          <a:bodyPr>
            <a:normAutofit/>
          </a:bodyPr>
          <a:lstStyle/>
          <a:p>
            <a:r>
              <a:rPr lang="en-ZA" sz="3200" dirty="0">
                <a:solidFill>
                  <a:schemeClr val="accent6">
                    <a:lumMod val="75000"/>
                  </a:schemeClr>
                </a:solidFill>
                <a:latin typeface="Century Gothic" panose="020B0502020202020204" pitchFamily="34" charset="0"/>
              </a:rPr>
              <a:t>Background to the development of the 2020 Appropriations Bill</a:t>
            </a:r>
          </a:p>
        </p:txBody>
      </p:sp>
      <p:sp>
        <p:nvSpPr>
          <p:cNvPr id="3" name="Content Placeholder 2"/>
          <p:cNvSpPr>
            <a:spLocks noGrp="1"/>
          </p:cNvSpPr>
          <p:nvPr>
            <p:ph idx="1"/>
          </p:nvPr>
        </p:nvSpPr>
        <p:spPr>
          <a:xfrm>
            <a:off x="232012" y="1364775"/>
            <a:ext cx="8911988" cy="5493225"/>
          </a:xfrm>
        </p:spPr>
        <p:txBody>
          <a:bodyPr>
            <a:noAutofit/>
          </a:bodyPr>
          <a:lstStyle/>
          <a:p>
            <a:pPr>
              <a:lnSpc>
                <a:spcPct val="120000"/>
              </a:lnSpc>
              <a:spcBef>
                <a:spcPts val="600"/>
              </a:spcBef>
              <a:buClr>
                <a:schemeClr val="accent6">
                  <a:lumMod val="75000"/>
                </a:schemeClr>
              </a:buClr>
            </a:pPr>
            <a:r>
              <a:rPr lang="en-US" sz="2000" dirty="0">
                <a:latin typeface="Century Gothic" panose="020B0502020202020204" pitchFamily="34" charset="0"/>
              </a:rPr>
              <a:t>The 2020 Budget proposed a significant reduction in growth of expenditure to reduce the budget deficit and level of debt</a:t>
            </a:r>
          </a:p>
          <a:p>
            <a:pPr>
              <a:lnSpc>
                <a:spcPct val="120000"/>
              </a:lnSpc>
              <a:spcBef>
                <a:spcPts val="600"/>
              </a:spcBef>
              <a:buClr>
                <a:schemeClr val="accent6">
                  <a:lumMod val="75000"/>
                </a:schemeClr>
              </a:buClr>
            </a:pPr>
            <a:r>
              <a:rPr lang="en-US" sz="2000" dirty="0">
                <a:latin typeface="Century Gothic" panose="020B0502020202020204" pitchFamily="34" charset="0"/>
              </a:rPr>
              <a:t>Lower debt requires targeted spending cuts of specific </a:t>
            </a:r>
            <a:r>
              <a:rPr lang="en-US" sz="2000" dirty="0" err="1">
                <a:latin typeface="Century Gothic" panose="020B0502020202020204" pitchFamily="34" charset="0"/>
              </a:rPr>
              <a:t>programmes</a:t>
            </a:r>
            <a:endParaRPr lang="en-US" sz="2000" dirty="0">
              <a:latin typeface="Century Gothic" panose="020B0502020202020204" pitchFamily="34" charset="0"/>
            </a:endParaRPr>
          </a:p>
          <a:p>
            <a:pPr>
              <a:lnSpc>
                <a:spcPct val="120000"/>
              </a:lnSpc>
              <a:spcBef>
                <a:spcPts val="600"/>
              </a:spcBef>
              <a:buClr>
                <a:schemeClr val="accent6">
                  <a:lumMod val="75000"/>
                </a:schemeClr>
              </a:buClr>
            </a:pPr>
            <a:r>
              <a:rPr lang="en-US" sz="2000" dirty="0">
                <a:latin typeface="Century Gothic" panose="020B0502020202020204" pitchFamily="34" charset="0"/>
              </a:rPr>
              <a:t>Steps proposed in the 2020 budget included:</a:t>
            </a:r>
          </a:p>
          <a:p>
            <a:pPr marL="355600" lvl="1">
              <a:lnSpc>
                <a:spcPct val="120000"/>
              </a:lnSpc>
              <a:spcBef>
                <a:spcPts val="600"/>
              </a:spcBef>
              <a:buClr>
                <a:schemeClr val="accent6">
                  <a:lumMod val="75000"/>
                </a:schemeClr>
              </a:buClr>
            </a:pPr>
            <a:r>
              <a:rPr lang="en-US" dirty="0">
                <a:latin typeface="Century Gothic" panose="020B0502020202020204" pitchFamily="34" charset="0"/>
              </a:rPr>
              <a:t>Reduction of the public wage bill</a:t>
            </a:r>
          </a:p>
          <a:p>
            <a:pPr marL="355600" lvl="1">
              <a:lnSpc>
                <a:spcPct val="120000"/>
              </a:lnSpc>
              <a:spcBef>
                <a:spcPts val="600"/>
              </a:spcBef>
              <a:buClr>
                <a:schemeClr val="accent6">
                  <a:lumMod val="75000"/>
                </a:schemeClr>
              </a:buClr>
            </a:pPr>
            <a:r>
              <a:rPr lang="en-US" dirty="0">
                <a:latin typeface="Century Gothic" panose="020B0502020202020204" pitchFamily="34" charset="0"/>
              </a:rPr>
              <a:t>Reform of state-owned companies and the Road Accident Fund</a:t>
            </a:r>
          </a:p>
          <a:p>
            <a:pPr marL="355600" lvl="1">
              <a:lnSpc>
                <a:spcPct val="120000"/>
              </a:lnSpc>
              <a:spcBef>
                <a:spcPts val="600"/>
              </a:spcBef>
              <a:buClr>
                <a:schemeClr val="accent6">
                  <a:lumMod val="75000"/>
                </a:schemeClr>
              </a:buClr>
            </a:pPr>
            <a:r>
              <a:rPr lang="en-US" dirty="0">
                <a:latin typeface="Century Gothic" panose="020B0502020202020204" pitchFamily="34" charset="0"/>
              </a:rPr>
              <a:t>Across-the-board cuts that affect core government </a:t>
            </a:r>
            <a:r>
              <a:rPr lang="en-US" dirty="0" err="1">
                <a:latin typeface="Century Gothic" panose="020B0502020202020204" pitchFamily="34" charset="0"/>
              </a:rPr>
              <a:t>programmes</a:t>
            </a:r>
            <a:r>
              <a:rPr lang="en-US" dirty="0">
                <a:latin typeface="Century Gothic" panose="020B0502020202020204" pitchFamily="34" charset="0"/>
              </a:rPr>
              <a:t> </a:t>
            </a:r>
            <a:endParaRPr lang="en-US" sz="1600" dirty="0">
              <a:latin typeface="Century Gothic" panose="020B0502020202020204" pitchFamily="34" charset="0"/>
            </a:endParaRPr>
          </a:p>
          <a:p>
            <a:pPr>
              <a:lnSpc>
                <a:spcPct val="120000"/>
              </a:lnSpc>
              <a:spcBef>
                <a:spcPts val="600"/>
              </a:spcBef>
              <a:buClr>
                <a:schemeClr val="accent6">
                  <a:lumMod val="75000"/>
                </a:schemeClr>
              </a:buClr>
            </a:pPr>
            <a:r>
              <a:rPr lang="en-US" sz="2000" dirty="0">
                <a:latin typeface="Century Gothic" panose="020B0502020202020204" pitchFamily="34" charset="0"/>
              </a:rPr>
              <a:t>These steps will moderate spending as a share of GDP and adjust the composition of expenditure, but will not reduce the debt level</a:t>
            </a:r>
          </a:p>
          <a:p>
            <a:pPr>
              <a:lnSpc>
                <a:spcPct val="120000"/>
              </a:lnSpc>
              <a:spcBef>
                <a:spcPts val="600"/>
              </a:spcBef>
              <a:buClr>
                <a:schemeClr val="accent6">
                  <a:lumMod val="75000"/>
                </a:schemeClr>
              </a:buClr>
            </a:pPr>
            <a:r>
              <a:rPr lang="en-US" sz="2000" dirty="0">
                <a:latin typeface="Century Gothic" panose="020B0502020202020204" pitchFamily="34" charset="0"/>
              </a:rPr>
              <a:t>Further expenditure cuts could severely harm service </a:t>
            </a:r>
            <a:r>
              <a:rPr lang="en-US" sz="2000" dirty="0" smtClean="0">
                <a:latin typeface="Century Gothic" panose="020B0502020202020204" pitchFamily="34" charset="0"/>
              </a:rPr>
              <a:t>delivery</a:t>
            </a:r>
          </a:p>
          <a:p>
            <a:pPr>
              <a:lnSpc>
                <a:spcPct val="120000"/>
              </a:lnSpc>
              <a:spcBef>
                <a:spcPts val="600"/>
              </a:spcBef>
              <a:buClr>
                <a:schemeClr val="accent6">
                  <a:lumMod val="75000"/>
                </a:schemeClr>
              </a:buClr>
            </a:pPr>
            <a:r>
              <a:rPr lang="en-US" sz="2000" dirty="0" smtClean="0">
                <a:latin typeface="Century Gothic" panose="020B0502020202020204" pitchFamily="34" charset="0"/>
              </a:rPr>
              <a:t>Critical factors include:</a:t>
            </a:r>
          </a:p>
          <a:p>
            <a:pPr marL="355600" lvl="1">
              <a:lnSpc>
                <a:spcPct val="120000"/>
              </a:lnSpc>
              <a:spcBef>
                <a:spcPts val="600"/>
              </a:spcBef>
              <a:buClr>
                <a:schemeClr val="accent6">
                  <a:lumMod val="75000"/>
                </a:schemeClr>
              </a:buClr>
            </a:pPr>
            <a:r>
              <a:rPr lang="en-US" dirty="0">
                <a:latin typeface="Century Gothic" panose="020B0502020202020204" pitchFamily="34" charset="0"/>
              </a:rPr>
              <a:t>Efficiency and effectiveness, together with monitoring and evaluation</a:t>
            </a:r>
          </a:p>
          <a:p>
            <a:pPr marL="355600" lvl="1">
              <a:lnSpc>
                <a:spcPct val="120000"/>
              </a:lnSpc>
              <a:spcBef>
                <a:spcPts val="600"/>
              </a:spcBef>
              <a:buClr>
                <a:schemeClr val="accent6">
                  <a:lumMod val="75000"/>
                </a:schemeClr>
              </a:buClr>
            </a:pPr>
            <a:r>
              <a:rPr lang="en-US" dirty="0">
                <a:latin typeface="Century Gothic" panose="020B0502020202020204" pitchFamily="34" charset="0"/>
              </a:rPr>
              <a:t>Discussions on increased taxes in the current economic environment</a:t>
            </a:r>
          </a:p>
          <a:p>
            <a:pPr>
              <a:lnSpc>
                <a:spcPct val="120000"/>
              </a:lnSpc>
              <a:spcBef>
                <a:spcPts val="600"/>
              </a:spcBef>
              <a:buClr>
                <a:schemeClr val="accent6">
                  <a:lumMod val="75000"/>
                </a:schemeClr>
              </a:buClr>
            </a:pPr>
            <a:endParaRPr lang="en-US" sz="2000" dirty="0">
              <a:latin typeface="Century Gothic" panose="020B0502020202020204" pitchFamily="34" charset="0"/>
            </a:endParaRPr>
          </a:p>
          <a:p>
            <a:pPr>
              <a:lnSpc>
                <a:spcPct val="120000"/>
              </a:lnSpc>
              <a:spcBef>
                <a:spcPts val="600"/>
              </a:spcBef>
              <a:buClr>
                <a:schemeClr val="accent6">
                  <a:lumMod val="75000"/>
                </a:schemeClr>
              </a:buClr>
            </a:pPr>
            <a:endParaRPr lang="en-ZA" sz="2000" dirty="0">
              <a:latin typeface="Century Gothic" panose="020B0502020202020204" pitchFamily="34" charset="0"/>
            </a:endParaRPr>
          </a:p>
        </p:txBody>
      </p:sp>
      <p:sp>
        <p:nvSpPr>
          <p:cNvPr id="4" name="Slide Number Placeholder 3"/>
          <p:cNvSpPr>
            <a:spLocks noGrp="1"/>
          </p:cNvSpPr>
          <p:nvPr>
            <p:ph type="sldNum" sz="quarter" idx="12"/>
          </p:nvPr>
        </p:nvSpPr>
        <p:spPr>
          <a:xfrm>
            <a:off x="7086600" y="6173788"/>
            <a:ext cx="2057400" cy="365125"/>
          </a:xfrm>
        </p:spPr>
        <p:txBody>
          <a:bodyPr/>
          <a:lstStyle/>
          <a:p>
            <a:fld id="{3D22BE80-DED4-504D-BFB9-746F323304E3}" type="slidenum">
              <a:rPr lang="en-US" smtClean="0"/>
              <a:pPr/>
              <a:t>4</a:t>
            </a:fld>
            <a:endParaRPr lang="en-US" dirty="0"/>
          </a:p>
        </p:txBody>
      </p:sp>
    </p:spTree>
    <p:extLst>
      <p:ext uri="{BB962C8B-B14F-4D97-AF65-F5344CB8AC3E}">
        <p14:creationId xmlns:p14="http://schemas.microsoft.com/office/powerpoint/2010/main" val="36846097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91441" y="91440"/>
          <a:ext cx="9052560" cy="676656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3D22BE80-DED4-504D-BFB9-746F323304E3}" type="slidenum">
              <a:rPr lang="en-US" smtClean="0"/>
              <a:pPr/>
              <a:t>40</a:t>
            </a:fld>
            <a:endParaRPr lang="en-US" dirty="0"/>
          </a:p>
        </p:txBody>
      </p:sp>
    </p:spTree>
    <p:extLst>
      <p:ext uri="{BB962C8B-B14F-4D97-AF65-F5344CB8AC3E}">
        <p14:creationId xmlns:p14="http://schemas.microsoft.com/office/powerpoint/2010/main" val="3383863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24" y="137376"/>
            <a:ext cx="8215099" cy="1020170"/>
          </a:xfrm>
        </p:spPr>
        <p:txBody>
          <a:bodyPr/>
          <a:lstStyle/>
          <a:p>
            <a:r>
              <a:rPr lang="en-ZA" sz="3200" dirty="0" smtClean="0">
                <a:solidFill>
                  <a:schemeClr val="accent6">
                    <a:lumMod val="75000"/>
                  </a:schemeClr>
                </a:solidFill>
                <a:latin typeface="Century Gothic" panose="020B0502020202020204" pitchFamily="34" charset="0"/>
              </a:rPr>
              <a:t>Changes to the economic outlook since the tabling of the 2020 Budget</a:t>
            </a:r>
            <a:endParaRPr lang="en-ZA" dirty="0"/>
          </a:p>
        </p:txBody>
      </p:sp>
      <p:sp>
        <p:nvSpPr>
          <p:cNvPr id="4" name="Slide Number Placeholder 3"/>
          <p:cNvSpPr>
            <a:spLocks noGrp="1"/>
          </p:cNvSpPr>
          <p:nvPr>
            <p:ph type="sldNum" sz="quarter" idx="12"/>
          </p:nvPr>
        </p:nvSpPr>
        <p:spPr/>
        <p:txBody>
          <a:bodyPr/>
          <a:lstStyle/>
          <a:p>
            <a:fld id="{3D22BE80-DED4-504D-BFB9-746F323304E3}" type="slidenum">
              <a:rPr lang="en-US" smtClean="0"/>
              <a:pPr/>
              <a:t>5</a:t>
            </a:fld>
            <a:endParaRPr lang="en-US" dirty="0"/>
          </a:p>
        </p:txBody>
      </p:sp>
      <p:pic>
        <p:nvPicPr>
          <p:cNvPr id="3" name="Picture 2"/>
          <p:cNvPicPr>
            <a:picLocks noChangeAspect="1"/>
          </p:cNvPicPr>
          <p:nvPr/>
        </p:nvPicPr>
        <p:blipFill>
          <a:blip r:embed="rId3"/>
          <a:stretch>
            <a:fillRect/>
          </a:stretch>
        </p:blipFill>
        <p:spPr>
          <a:xfrm>
            <a:off x="208154" y="1306396"/>
            <a:ext cx="8698313" cy="2367078"/>
          </a:xfrm>
          <a:prstGeom prst="rect">
            <a:avLst/>
          </a:prstGeom>
          <a:ln>
            <a:solidFill>
              <a:schemeClr val="tx1"/>
            </a:solidFill>
          </a:ln>
        </p:spPr>
      </p:pic>
      <p:sp>
        <p:nvSpPr>
          <p:cNvPr id="7" name="TextBox 6"/>
          <p:cNvSpPr txBox="1"/>
          <p:nvPr/>
        </p:nvSpPr>
        <p:spPr>
          <a:xfrm>
            <a:off x="208154" y="3822324"/>
            <a:ext cx="8585626" cy="3117456"/>
          </a:xfrm>
          <a:prstGeom prst="rect">
            <a:avLst/>
          </a:prstGeom>
          <a:noFill/>
        </p:spPr>
        <p:txBody>
          <a:bodyPr wrap="square" rtlCol="0">
            <a:spAutoFit/>
          </a:bodyPr>
          <a:lstStyle/>
          <a:p>
            <a:pPr marL="171450" indent="-171450" defTabSz="685800">
              <a:lnSpc>
                <a:spcPct val="110000"/>
              </a:lnSpc>
              <a:spcAft>
                <a:spcPts val="800"/>
              </a:spcAft>
              <a:buClr>
                <a:schemeClr val="accent6">
                  <a:lumMod val="75000"/>
                </a:schemeClr>
              </a:buClr>
              <a:buFont typeface="Arial" panose="020B0604020202020204" pitchFamily="34" charset="0"/>
              <a:buChar char="•"/>
            </a:pPr>
            <a:r>
              <a:rPr lang="en-ZA" dirty="0">
                <a:latin typeface="Century Gothic" panose="020B0502020202020204" pitchFamily="34" charset="0"/>
              </a:rPr>
              <a:t>SA was already on a slow growth path, with rising socio-economic demands, record-high unemployment, and concerns over sustainability of national debt</a:t>
            </a:r>
          </a:p>
          <a:p>
            <a:pPr marL="171450" indent="-171450" defTabSz="685800">
              <a:lnSpc>
                <a:spcPct val="110000"/>
              </a:lnSpc>
              <a:spcAft>
                <a:spcPts val="800"/>
              </a:spcAft>
              <a:buClr>
                <a:schemeClr val="accent6">
                  <a:lumMod val="75000"/>
                </a:schemeClr>
              </a:buClr>
              <a:buFont typeface="Arial" panose="020B0604020202020204" pitchFamily="34" charset="0"/>
              <a:buChar char="•"/>
            </a:pPr>
            <a:r>
              <a:rPr lang="en-ZA" dirty="0">
                <a:latin typeface="Century Gothic" panose="020B0502020202020204" pitchFamily="34" charset="0"/>
              </a:rPr>
              <a:t>Covid-19 and policy responses to reduce and contain spread (lock-down, travel restrictions) will push the world and SA economy into </a:t>
            </a:r>
            <a:r>
              <a:rPr lang="en-ZA" dirty="0" smtClean="0">
                <a:latin typeface="Century Gothic" panose="020B0502020202020204" pitchFamily="34" charset="0"/>
              </a:rPr>
              <a:t>a deep </a:t>
            </a:r>
            <a:r>
              <a:rPr lang="en-ZA" dirty="0">
                <a:latin typeface="Century Gothic" panose="020B0502020202020204" pitchFamily="34" charset="0"/>
              </a:rPr>
              <a:t>and prolonged recession</a:t>
            </a:r>
          </a:p>
          <a:p>
            <a:pPr marL="171450" indent="-171450" defTabSz="685800">
              <a:lnSpc>
                <a:spcPct val="110000"/>
              </a:lnSpc>
              <a:spcAft>
                <a:spcPts val="800"/>
              </a:spcAft>
              <a:buClr>
                <a:schemeClr val="accent6">
                  <a:lumMod val="75000"/>
                </a:schemeClr>
              </a:buClr>
              <a:buFont typeface="Arial" panose="020B0604020202020204" pitchFamily="34" charset="0"/>
              <a:buChar char="•"/>
            </a:pPr>
            <a:r>
              <a:rPr lang="en-ZA" dirty="0">
                <a:latin typeface="Century Gothic" panose="020B0502020202020204" pitchFamily="34" charset="0"/>
              </a:rPr>
              <a:t>Forecasts during a recession are especially uncertain and varied</a:t>
            </a:r>
          </a:p>
          <a:p>
            <a:pPr marL="171450" indent="-171450" defTabSz="685800">
              <a:lnSpc>
                <a:spcPct val="110000"/>
              </a:lnSpc>
              <a:spcAft>
                <a:spcPts val="800"/>
              </a:spcAft>
              <a:buClr>
                <a:schemeClr val="accent6">
                  <a:lumMod val="75000"/>
                </a:schemeClr>
              </a:buClr>
              <a:buFont typeface="Arial" panose="020B0604020202020204" pitchFamily="34" charset="0"/>
              <a:buChar char="•"/>
            </a:pPr>
            <a:r>
              <a:rPr lang="en-ZA" dirty="0">
                <a:latin typeface="Century Gothic" panose="020B0502020202020204" pitchFamily="34" charset="0"/>
              </a:rPr>
              <a:t>SA will (almost) certainly experience a recession, with large losses to </a:t>
            </a:r>
            <a:r>
              <a:rPr lang="en-ZA" dirty="0" smtClean="0">
                <a:latin typeface="Century Gothic" panose="020B0502020202020204" pitchFamily="34" charset="0"/>
              </a:rPr>
              <a:t>income and employment</a:t>
            </a:r>
            <a:endParaRPr lang="en-ZA" dirty="0">
              <a:latin typeface="Century Gothic" panose="020B0502020202020204" pitchFamily="34" charset="0"/>
            </a:endParaRPr>
          </a:p>
        </p:txBody>
      </p:sp>
    </p:spTree>
    <p:extLst>
      <p:ext uri="{BB962C8B-B14F-4D97-AF65-F5344CB8AC3E}">
        <p14:creationId xmlns:p14="http://schemas.microsoft.com/office/powerpoint/2010/main" val="3828397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251" y="300252"/>
            <a:ext cx="8488907" cy="1390438"/>
          </a:xfrm>
        </p:spPr>
        <p:txBody>
          <a:bodyPr>
            <a:normAutofit/>
          </a:bodyPr>
          <a:lstStyle/>
          <a:p>
            <a:pPr algn="ctr" fontAlgn="base">
              <a:spcAft>
                <a:spcPct val="0"/>
              </a:spcAft>
            </a:pPr>
            <a:r>
              <a:rPr lang="en-US" sz="3200" dirty="0">
                <a:solidFill>
                  <a:schemeClr val="accent6">
                    <a:lumMod val="75000"/>
                  </a:schemeClr>
                </a:solidFill>
                <a:latin typeface="Century Gothic" panose="020B0502020202020204" pitchFamily="34" charset="0"/>
              </a:rPr>
              <a:t>Broad impact of Covid-19 on the South African Economy</a:t>
            </a:r>
            <a:endParaRPr lang="en-ZA" sz="3200" dirty="0">
              <a:solidFill>
                <a:schemeClr val="accent6">
                  <a:lumMod val="75000"/>
                </a:schemeClr>
              </a:solidFill>
              <a:latin typeface="Century Gothic" panose="020B0502020202020204" pitchFamily="34" charset="0"/>
            </a:endParaRPr>
          </a:p>
        </p:txBody>
      </p:sp>
      <p:sp>
        <p:nvSpPr>
          <p:cNvPr id="3" name="Content Placeholder 2"/>
          <p:cNvSpPr>
            <a:spLocks noGrp="1"/>
          </p:cNvSpPr>
          <p:nvPr>
            <p:ph idx="1"/>
          </p:nvPr>
        </p:nvSpPr>
        <p:spPr>
          <a:xfrm>
            <a:off x="300251" y="1748930"/>
            <a:ext cx="8488907" cy="4848130"/>
          </a:xfrm>
        </p:spPr>
        <p:txBody>
          <a:bodyPr>
            <a:normAutofit lnSpcReduction="10000"/>
          </a:bodyPr>
          <a:lstStyle/>
          <a:p>
            <a:pPr marL="342900" indent="-342900" fontAlgn="base">
              <a:lnSpc>
                <a:spcPct val="120000"/>
              </a:lnSpc>
              <a:spcBef>
                <a:spcPts val="600"/>
              </a:spcBef>
              <a:spcAft>
                <a:spcPct val="0"/>
              </a:spcAft>
              <a:buClr>
                <a:schemeClr val="accent6">
                  <a:lumMod val="75000"/>
                </a:schemeClr>
              </a:buClr>
              <a:buFont typeface="Arial" charset="0"/>
              <a:buChar char="•"/>
            </a:pPr>
            <a:r>
              <a:rPr lang="en-US" sz="2000" dirty="0" smtClean="0">
                <a:latin typeface="Century Gothic" panose="020B0502020202020204" pitchFamily="34" charset="0"/>
              </a:rPr>
              <a:t>Channels by </a:t>
            </a:r>
            <a:r>
              <a:rPr lang="en-US" sz="2000" dirty="0">
                <a:latin typeface="Century Gothic" panose="020B0502020202020204" pitchFamily="34" charset="0"/>
              </a:rPr>
              <a:t>which the national lockdown and efforts to contain the spread of Covid-19 impact on economic activity: </a:t>
            </a:r>
          </a:p>
          <a:p>
            <a:pPr lvl="1">
              <a:lnSpc>
                <a:spcPct val="120000"/>
              </a:lnSpc>
              <a:spcBef>
                <a:spcPts val="600"/>
              </a:spcBef>
              <a:buClr>
                <a:schemeClr val="accent6">
                  <a:lumMod val="75000"/>
                </a:schemeClr>
              </a:buClr>
            </a:pPr>
            <a:r>
              <a:rPr lang="en-US" sz="2000" dirty="0" smtClean="0">
                <a:latin typeface="Century Gothic" panose="020B0502020202020204" pitchFamily="34" charset="0"/>
              </a:rPr>
              <a:t>A forced reduction in production and other restrictions on non-essential business operations; </a:t>
            </a:r>
          </a:p>
          <a:p>
            <a:pPr lvl="1">
              <a:lnSpc>
                <a:spcPct val="120000"/>
              </a:lnSpc>
              <a:spcBef>
                <a:spcPts val="600"/>
              </a:spcBef>
              <a:buClr>
                <a:schemeClr val="accent6">
                  <a:lumMod val="75000"/>
                </a:schemeClr>
              </a:buClr>
            </a:pPr>
            <a:r>
              <a:rPr lang="en-US" sz="2000" dirty="0" smtClean="0">
                <a:latin typeface="Century Gothic" panose="020B0502020202020204" pitchFamily="34" charset="0"/>
              </a:rPr>
              <a:t>A large, but indeterminate reduction in household demands for goods, especially, services (travel and movement restrictions affect tourist and related activities); </a:t>
            </a:r>
          </a:p>
          <a:p>
            <a:pPr lvl="1">
              <a:lnSpc>
                <a:spcPct val="120000"/>
              </a:lnSpc>
              <a:spcBef>
                <a:spcPts val="600"/>
              </a:spcBef>
              <a:buClr>
                <a:schemeClr val="accent6">
                  <a:lumMod val="75000"/>
                </a:schemeClr>
              </a:buClr>
            </a:pPr>
            <a:r>
              <a:rPr lang="en-US" sz="2000" dirty="0" smtClean="0">
                <a:latin typeface="Century Gothic" panose="020B0502020202020204" pitchFamily="34" charset="0"/>
              </a:rPr>
              <a:t>The disruption in global production and supply chains which could greatly affect South African exports;</a:t>
            </a:r>
          </a:p>
          <a:p>
            <a:pPr lvl="1">
              <a:lnSpc>
                <a:spcPct val="120000"/>
              </a:lnSpc>
              <a:spcBef>
                <a:spcPts val="600"/>
              </a:spcBef>
              <a:buClr>
                <a:schemeClr val="accent6">
                  <a:lumMod val="75000"/>
                </a:schemeClr>
              </a:buClr>
            </a:pPr>
            <a:r>
              <a:rPr lang="en-US" sz="2000" dirty="0" smtClean="0">
                <a:latin typeface="Century Gothic" panose="020B0502020202020204" pitchFamily="34" charset="0"/>
              </a:rPr>
              <a:t>The effect of uncertainty on business investment; and</a:t>
            </a:r>
          </a:p>
          <a:p>
            <a:pPr lvl="1">
              <a:lnSpc>
                <a:spcPct val="120000"/>
              </a:lnSpc>
              <a:spcBef>
                <a:spcPts val="600"/>
              </a:spcBef>
              <a:buClr>
                <a:schemeClr val="accent6">
                  <a:lumMod val="75000"/>
                </a:schemeClr>
              </a:buClr>
            </a:pPr>
            <a:r>
              <a:rPr lang="en-US" sz="2000" dirty="0">
                <a:latin typeface="Century Gothic" panose="020B0502020202020204" pitchFamily="34" charset="0"/>
              </a:rPr>
              <a:t>As </a:t>
            </a:r>
            <a:r>
              <a:rPr lang="en-US" sz="2000" dirty="0" smtClean="0">
                <a:latin typeface="Century Gothic" panose="020B0502020202020204" pitchFamily="34" charset="0"/>
              </a:rPr>
              <a:t>businesses </a:t>
            </a:r>
            <a:r>
              <a:rPr lang="en-US" sz="2000" dirty="0">
                <a:latin typeface="Century Gothic" panose="020B0502020202020204" pitchFamily="34" charset="0"/>
              </a:rPr>
              <a:t>open, employers and workers fear growing infections and further </a:t>
            </a:r>
            <a:r>
              <a:rPr lang="en-US" sz="2000" dirty="0" smtClean="0">
                <a:latin typeface="Century Gothic" panose="020B0502020202020204" pitchFamily="34" charset="0"/>
              </a:rPr>
              <a:t>disruptions.</a:t>
            </a:r>
            <a:endParaRPr lang="en-US" sz="2000" dirty="0">
              <a:latin typeface="Century Gothic" panose="020B0502020202020204" pitchFamily="34" charset="0"/>
            </a:endParaRPr>
          </a:p>
          <a:p>
            <a:pPr marL="342900" lvl="1" indent="0">
              <a:lnSpc>
                <a:spcPct val="120000"/>
              </a:lnSpc>
              <a:spcBef>
                <a:spcPts val="600"/>
              </a:spcBef>
              <a:buClr>
                <a:schemeClr val="accent6">
                  <a:lumMod val="75000"/>
                </a:schemeClr>
              </a:buClr>
              <a:buNone/>
            </a:pPr>
            <a:endParaRPr lang="en-US" sz="2000" dirty="0" smtClean="0">
              <a:latin typeface="Century Gothic" panose="020B0502020202020204" pitchFamily="34" charset="0"/>
            </a:endParaRPr>
          </a:p>
          <a:p>
            <a:pPr>
              <a:lnSpc>
                <a:spcPct val="110000"/>
              </a:lnSpc>
            </a:pPr>
            <a:endParaRPr lang="en-ZA" dirty="0">
              <a:latin typeface="Century Gothic" panose="020B0502020202020204" pitchFamily="34" charset="0"/>
            </a:endParaRPr>
          </a:p>
        </p:txBody>
      </p:sp>
    </p:spTree>
    <p:extLst>
      <p:ext uri="{BB962C8B-B14F-4D97-AF65-F5344CB8AC3E}">
        <p14:creationId xmlns:p14="http://schemas.microsoft.com/office/powerpoint/2010/main" val="1970975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33" y="228650"/>
            <a:ext cx="8622217" cy="699398"/>
          </a:xfrm>
        </p:spPr>
        <p:txBody>
          <a:bodyPr>
            <a:noAutofit/>
          </a:bodyPr>
          <a:lstStyle/>
          <a:p>
            <a:pPr algn="ctr" fontAlgn="base">
              <a:spcAft>
                <a:spcPct val="0"/>
              </a:spcAft>
            </a:pPr>
            <a:r>
              <a:rPr lang="en-US" sz="3200" dirty="0">
                <a:solidFill>
                  <a:schemeClr val="accent6">
                    <a:lumMod val="75000"/>
                  </a:schemeClr>
                </a:solidFill>
                <a:latin typeface="Century Gothic" panose="020B0502020202020204" pitchFamily="34" charset="0"/>
              </a:rPr>
              <a:t>Impact of Covid-19 on South African Households </a:t>
            </a:r>
            <a:endParaRPr lang="en-ZA" sz="3200" dirty="0">
              <a:solidFill>
                <a:schemeClr val="accent6">
                  <a:lumMod val="75000"/>
                </a:schemeClr>
              </a:solidFill>
              <a:latin typeface="Century Gothic" panose="020B0502020202020204" pitchFamily="34" charset="0"/>
            </a:endParaRPr>
          </a:p>
        </p:txBody>
      </p:sp>
      <p:pic>
        <p:nvPicPr>
          <p:cNvPr id="4" name="Content Placeholder 3"/>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70000"/>
                    </a14:imgEffect>
                    <a14:imgEffect>
                      <a14:brightnessContrast bright="-5000" contrast="76000"/>
                    </a14:imgEffect>
                  </a14:imgLayer>
                </a14:imgProps>
              </a:ext>
            </a:extLst>
          </a:blip>
          <a:stretch>
            <a:fillRect/>
          </a:stretch>
        </p:blipFill>
        <p:spPr>
          <a:xfrm>
            <a:off x="84238" y="2276188"/>
            <a:ext cx="4501410" cy="3919896"/>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20000" contrast="70000"/>
                    </a14:imgEffect>
                  </a14:imgLayer>
                </a14:imgProps>
              </a:ext>
            </a:extLst>
          </a:blip>
          <a:stretch>
            <a:fillRect/>
          </a:stretch>
        </p:blipFill>
        <p:spPr>
          <a:xfrm>
            <a:off x="4690290" y="2276188"/>
            <a:ext cx="4341941" cy="3919896"/>
          </a:xfrm>
          <a:prstGeom prst="rect">
            <a:avLst/>
          </a:prstGeom>
        </p:spPr>
      </p:pic>
      <p:sp>
        <p:nvSpPr>
          <p:cNvPr id="6" name="TextBox 5"/>
          <p:cNvSpPr txBox="1"/>
          <p:nvPr/>
        </p:nvSpPr>
        <p:spPr>
          <a:xfrm>
            <a:off x="172888" y="1628575"/>
            <a:ext cx="4412760" cy="738664"/>
          </a:xfrm>
          <a:prstGeom prst="rect">
            <a:avLst/>
          </a:prstGeom>
          <a:noFill/>
        </p:spPr>
        <p:txBody>
          <a:bodyPr wrap="square" rtlCol="0">
            <a:spAutoFit/>
          </a:bodyPr>
          <a:lstStyle/>
          <a:p>
            <a:r>
              <a:rPr lang="en-US" sz="1400" b="1" dirty="0">
                <a:latin typeface="Century Gothic" panose="020B0502020202020204" pitchFamily="34" charset="0"/>
              </a:rPr>
              <a:t>Figure 1: Percentage change in income source for respondents, before and during </a:t>
            </a:r>
            <a:r>
              <a:rPr lang="en-US" sz="1400" b="1" dirty="0" smtClean="0">
                <a:latin typeface="Century Gothic" panose="020B0502020202020204" pitchFamily="34" charset="0"/>
              </a:rPr>
              <a:t>the national lockdown*.</a:t>
            </a:r>
            <a:endParaRPr lang="en-ZA" sz="1400" b="1" dirty="0">
              <a:latin typeface="Century Gothic" panose="020B0502020202020204" pitchFamily="34" charset="0"/>
            </a:endParaRPr>
          </a:p>
        </p:txBody>
      </p:sp>
      <p:sp>
        <p:nvSpPr>
          <p:cNvPr id="7" name="TextBox 6"/>
          <p:cNvSpPr txBox="1"/>
          <p:nvPr/>
        </p:nvSpPr>
        <p:spPr>
          <a:xfrm>
            <a:off x="4873561" y="1583050"/>
            <a:ext cx="4054028" cy="738664"/>
          </a:xfrm>
          <a:prstGeom prst="rect">
            <a:avLst/>
          </a:prstGeom>
          <a:noFill/>
        </p:spPr>
        <p:txBody>
          <a:bodyPr wrap="square" rtlCol="0">
            <a:spAutoFit/>
          </a:bodyPr>
          <a:lstStyle/>
          <a:p>
            <a:r>
              <a:rPr lang="en-US" sz="1400" b="1" dirty="0">
                <a:latin typeface="Century Gothic" panose="020B0502020202020204" pitchFamily="34" charset="0"/>
              </a:rPr>
              <a:t>Figure 2: Weekly spending </a:t>
            </a:r>
            <a:r>
              <a:rPr lang="en-US" sz="1400" b="1" dirty="0" err="1">
                <a:latin typeface="Century Gothic" panose="020B0502020202020204" pitchFamily="34" charset="0"/>
              </a:rPr>
              <a:t>behaviour</a:t>
            </a:r>
            <a:r>
              <a:rPr lang="en-US" sz="1400" b="1" dirty="0">
                <a:latin typeface="Century Gothic" panose="020B0502020202020204" pitchFamily="34" charset="0"/>
              </a:rPr>
              <a:t> of respondents during the national </a:t>
            </a:r>
            <a:r>
              <a:rPr lang="en-US" sz="1400" b="1" dirty="0" smtClean="0">
                <a:latin typeface="Century Gothic" panose="020B0502020202020204" pitchFamily="34" charset="0"/>
              </a:rPr>
              <a:t>lockdown*, </a:t>
            </a:r>
            <a:r>
              <a:rPr lang="en-US" sz="1400" b="1" dirty="0">
                <a:latin typeface="Century Gothic" panose="020B0502020202020204" pitchFamily="34" charset="0"/>
              </a:rPr>
              <a:t>as a percentage.</a:t>
            </a:r>
            <a:endParaRPr lang="en-ZA" sz="1400" b="1" dirty="0">
              <a:latin typeface="Century Gothic" panose="020B0502020202020204" pitchFamily="34" charset="0"/>
            </a:endParaRPr>
          </a:p>
        </p:txBody>
      </p:sp>
      <p:sp>
        <p:nvSpPr>
          <p:cNvPr id="8" name="TextBox 7"/>
          <p:cNvSpPr txBox="1"/>
          <p:nvPr/>
        </p:nvSpPr>
        <p:spPr>
          <a:xfrm>
            <a:off x="172888" y="6336624"/>
            <a:ext cx="8210550" cy="461665"/>
          </a:xfrm>
          <a:prstGeom prst="rect">
            <a:avLst/>
          </a:prstGeom>
          <a:noFill/>
        </p:spPr>
        <p:txBody>
          <a:bodyPr wrap="square" rtlCol="0">
            <a:spAutoFit/>
          </a:bodyPr>
          <a:lstStyle/>
          <a:p>
            <a:r>
              <a:rPr lang="en-US" sz="1200" b="1" dirty="0">
                <a:latin typeface="Century Gothic" panose="020B0502020202020204" pitchFamily="34" charset="0"/>
              </a:rPr>
              <a:t>Source</a:t>
            </a:r>
            <a:r>
              <a:rPr lang="en-US" sz="1200" dirty="0">
                <a:latin typeface="Century Gothic" panose="020B0502020202020204" pitchFamily="34" charset="0"/>
              </a:rPr>
              <a:t>: </a:t>
            </a:r>
            <a:r>
              <a:rPr lang="en-US" sz="1200" dirty="0" err="1">
                <a:latin typeface="Century Gothic" panose="020B0502020202020204" pitchFamily="34" charset="0"/>
              </a:rPr>
              <a:t>StatsSA</a:t>
            </a:r>
            <a:r>
              <a:rPr lang="en-US" sz="1200" dirty="0">
                <a:latin typeface="Century Gothic" panose="020B0502020202020204" pitchFamily="34" charset="0"/>
              </a:rPr>
              <a:t>, </a:t>
            </a:r>
            <a:r>
              <a:rPr lang="en-US" sz="1200" i="1" dirty="0">
                <a:latin typeface="Century Gothic" panose="020B0502020202020204" pitchFamily="34" charset="0"/>
              </a:rPr>
              <a:t>“Results from Wave 2 survey on the impact of the COVID-19 pandemic on employment and income in South Africa”, </a:t>
            </a:r>
            <a:r>
              <a:rPr lang="en-US" sz="1200" dirty="0">
                <a:latin typeface="Century Gothic" panose="020B0502020202020204" pitchFamily="34" charset="0"/>
              </a:rPr>
              <a:t>2020.</a:t>
            </a:r>
            <a:endParaRPr lang="en-ZA" sz="1200" dirty="0">
              <a:latin typeface="Century Gothic" panose="020B0502020202020204" pitchFamily="34" charset="0"/>
            </a:endParaRPr>
          </a:p>
        </p:txBody>
      </p:sp>
      <p:sp>
        <p:nvSpPr>
          <p:cNvPr id="3" name="TextBox 2"/>
          <p:cNvSpPr txBox="1"/>
          <p:nvPr/>
        </p:nvSpPr>
        <p:spPr>
          <a:xfrm>
            <a:off x="139065" y="1045155"/>
            <a:ext cx="8893166" cy="523220"/>
          </a:xfrm>
          <a:prstGeom prst="rect">
            <a:avLst/>
          </a:prstGeom>
          <a:noFill/>
        </p:spPr>
        <p:txBody>
          <a:bodyPr wrap="square" rtlCol="0">
            <a:spAutoFit/>
          </a:bodyPr>
          <a:lstStyle/>
          <a:p>
            <a:r>
              <a:rPr lang="en-US" sz="1400" b="1" dirty="0" smtClean="0">
                <a:latin typeface="Century Gothic" panose="020B0502020202020204" pitchFamily="34" charset="0"/>
              </a:rPr>
              <a:t>* The national lockdown in the graphs refers to its first 6 weeks, beginning on the 26</a:t>
            </a:r>
            <a:r>
              <a:rPr lang="en-US" sz="1400" b="1" baseline="30000" dirty="0" smtClean="0">
                <a:latin typeface="Century Gothic" panose="020B0502020202020204" pitchFamily="34" charset="0"/>
              </a:rPr>
              <a:t>th</a:t>
            </a:r>
            <a:r>
              <a:rPr lang="en-US" sz="1400" b="1" dirty="0" smtClean="0">
                <a:latin typeface="Century Gothic" panose="020B0502020202020204" pitchFamily="34" charset="0"/>
              </a:rPr>
              <a:t> of March 2020- to the 6</a:t>
            </a:r>
            <a:r>
              <a:rPr lang="en-US" sz="1400" b="1" baseline="30000" dirty="0" smtClean="0">
                <a:latin typeface="Century Gothic" panose="020B0502020202020204" pitchFamily="34" charset="0"/>
              </a:rPr>
              <a:t>th </a:t>
            </a:r>
            <a:r>
              <a:rPr lang="en-US" sz="1400" b="1" dirty="0" smtClean="0">
                <a:latin typeface="Century Gothic" panose="020B0502020202020204" pitchFamily="34" charset="0"/>
              </a:rPr>
              <a:t> of May 2020.</a:t>
            </a:r>
          </a:p>
        </p:txBody>
      </p:sp>
    </p:spTree>
    <p:extLst>
      <p:ext uri="{BB962C8B-B14F-4D97-AF65-F5344CB8AC3E}">
        <p14:creationId xmlns:p14="http://schemas.microsoft.com/office/powerpoint/2010/main" val="2446598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25" y="137376"/>
            <a:ext cx="7886700" cy="654194"/>
          </a:xfrm>
        </p:spPr>
        <p:txBody>
          <a:bodyPr>
            <a:normAutofit/>
          </a:bodyPr>
          <a:lstStyle/>
          <a:p>
            <a:r>
              <a:rPr lang="en-ZA" sz="3200" dirty="0" smtClean="0">
                <a:solidFill>
                  <a:schemeClr val="accent6">
                    <a:lumMod val="75000"/>
                  </a:schemeClr>
                </a:solidFill>
                <a:latin typeface="Century Gothic" panose="020B0502020202020204" pitchFamily="34" charset="0"/>
              </a:rPr>
              <a:t>Implications for Budget and 2020 MTEF </a:t>
            </a:r>
            <a:endParaRPr lang="en-ZA" dirty="0"/>
          </a:p>
        </p:txBody>
      </p:sp>
      <p:sp>
        <p:nvSpPr>
          <p:cNvPr id="4" name="Slide Number Placeholder 3"/>
          <p:cNvSpPr>
            <a:spLocks noGrp="1"/>
          </p:cNvSpPr>
          <p:nvPr>
            <p:ph type="sldNum" sz="quarter" idx="12"/>
          </p:nvPr>
        </p:nvSpPr>
        <p:spPr/>
        <p:txBody>
          <a:bodyPr/>
          <a:lstStyle/>
          <a:p>
            <a:fld id="{3D22BE80-DED4-504D-BFB9-746F323304E3}" type="slidenum">
              <a:rPr lang="en-US" smtClean="0"/>
              <a:pPr/>
              <a:t>8</a:t>
            </a:fld>
            <a:endParaRPr lang="en-US" dirty="0"/>
          </a:p>
        </p:txBody>
      </p:sp>
      <p:sp>
        <p:nvSpPr>
          <p:cNvPr id="6" name="TextBox 5"/>
          <p:cNvSpPr txBox="1"/>
          <p:nvPr/>
        </p:nvSpPr>
        <p:spPr>
          <a:xfrm>
            <a:off x="136479" y="5010540"/>
            <a:ext cx="9007522" cy="1821011"/>
          </a:xfrm>
          <a:prstGeom prst="rect">
            <a:avLst/>
          </a:prstGeom>
          <a:noFill/>
        </p:spPr>
        <p:txBody>
          <a:bodyPr wrap="square" rtlCol="0">
            <a:spAutoFit/>
          </a:bodyPr>
          <a:lstStyle/>
          <a:p>
            <a:pPr marL="171450" indent="-171450" defTabSz="685800">
              <a:lnSpc>
                <a:spcPct val="110000"/>
              </a:lnSpc>
              <a:spcAft>
                <a:spcPts val="800"/>
              </a:spcAft>
              <a:buClr>
                <a:schemeClr val="accent6">
                  <a:lumMod val="75000"/>
                </a:schemeClr>
              </a:buClr>
              <a:buFont typeface="Arial" panose="020B0604020202020204" pitchFamily="34" charset="0"/>
              <a:buChar char="•"/>
            </a:pPr>
            <a:r>
              <a:rPr lang="en-ZA" dirty="0">
                <a:latin typeface="Century Gothic" panose="020B0502020202020204" pitchFamily="34" charset="0"/>
              </a:rPr>
              <a:t>Data for </a:t>
            </a:r>
            <a:r>
              <a:rPr lang="en-ZA" dirty="0" smtClean="0">
                <a:latin typeface="Century Gothic" panose="020B0502020202020204" pitchFamily="34" charset="0"/>
              </a:rPr>
              <a:t>April </a:t>
            </a:r>
            <a:r>
              <a:rPr lang="en-ZA" dirty="0">
                <a:latin typeface="Century Gothic" panose="020B0502020202020204" pitchFamily="34" charset="0"/>
              </a:rPr>
              <a:t>shows a 9.1% fall in gross revenue collected compared with the previous year (CIT: -66.6% PIT: -4.9% VAT: -1.6%) </a:t>
            </a:r>
          </a:p>
          <a:p>
            <a:pPr marL="171450" indent="-171450" defTabSz="685800">
              <a:lnSpc>
                <a:spcPct val="110000"/>
              </a:lnSpc>
              <a:spcAft>
                <a:spcPts val="800"/>
              </a:spcAft>
              <a:buClr>
                <a:schemeClr val="accent6">
                  <a:lumMod val="75000"/>
                </a:schemeClr>
              </a:buClr>
              <a:buFont typeface="Arial" panose="020B0604020202020204" pitchFamily="34" charset="0"/>
              <a:buChar char="•"/>
            </a:pPr>
            <a:r>
              <a:rPr lang="en-ZA" dirty="0">
                <a:latin typeface="Century Gothic" panose="020B0502020202020204" pitchFamily="34" charset="0"/>
              </a:rPr>
              <a:t>This trend is likely to worsen over the rest of the year</a:t>
            </a:r>
          </a:p>
          <a:p>
            <a:pPr marL="171450" indent="-171450" defTabSz="685800">
              <a:lnSpc>
                <a:spcPct val="110000"/>
              </a:lnSpc>
              <a:spcAft>
                <a:spcPts val="800"/>
              </a:spcAft>
              <a:buClr>
                <a:schemeClr val="accent6">
                  <a:lumMod val="75000"/>
                </a:schemeClr>
              </a:buClr>
              <a:buFont typeface="Arial" panose="020B0604020202020204" pitchFamily="34" charset="0"/>
              <a:buChar char="•"/>
            </a:pPr>
            <a:r>
              <a:rPr lang="en-ZA" dirty="0">
                <a:latin typeface="Century Gothic" panose="020B0502020202020204" pitchFamily="34" charset="0"/>
              </a:rPr>
              <a:t>Revisions to budget are necessary to take account of </a:t>
            </a:r>
            <a:r>
              <a:rPr lang="en-ZA" dirty="0" smtClean="0">
                <a:latin typeface="Century Gothic" panose="020B0502020202020204" pitchFamily="34" charset="0"/>
              </a:rPr>
              <a:t>the changed </a:t>
            </a:r>
            <a:r>
              <a:rPr lang="en-ZA" dirty="0">
                <a:latin typeface="Century Gothic" panose="020B0502020202020204" pitchFamily="34" charset="0"/>
              </a:rPr>
              <a:t>outlook, and finance measures to respond to </a:t>
            </a:r>
            <a:r>
              <a:rPr lang="en-ZA" dirty="0" smtClean="0">
                <a:latin typeface="Century Gothic" panose="020B0502020202020204" pitchFamily="34" charset="0"/>
              </a:rPr>
              <a:t>the crisis</a:t>
            </a:r>
            <a:r>
              <a:rPr lang="en-ZA" dirty="0">
                <a:latin typeface="Century Gothic" panose="020B0502020202020204" pitchFamily="34" charset="0"/>
              </a:rPr>
              <a:t>, and stimulate economy</a:t>
            </a:r>
          </a:p>
        </p:txBody>
      </p:sp>
      <p:sp>
        <p:nvSpPr>
          <p:cNvPr id="9" name="TextBox 8"/>
          <p:cNvSpPr txBox="1"/>
          <p:nvPr/>
        </p:nvSpPr>
        <p:spPr>
          <a:xfrm>
            <a:off x="7997588" y="2269075"/>
            <a:ext cx="1050878" cy="1200329"/>
          </a:xfrm>
          <a:prstGeom prst="rect">
            <a:avLst/>
          </a:prstGeom>
          <a:noFill/>
        </p:spPr>
        <p:txBody>
          <a:bodyPr wrap="square" rtlCol="0">
            <a:spAutoFit/>
          </a:bodyPr>
          <a:lstStyle/>
          <a:p>
            <a:r>
              <a:rPr lang="en-ZA" sz="1200" dirty="0" smtClean="0"/>
              <a:t>*PBO scenario based on median outlook of forecasts</a:t>
            </a:r>
            <a:endParaRPr lang="en-ZA" sz="1200" dirty="0"/>
          </a:p>
        </p:txBody>
      </p:sp>
      <p:pic>
        <p:nvPicPr>
          <p:cNvPr id="11" name="Picture 10"/>
          <p:cNvPicPr>
            <a:picLocks noChangeAspect="1"/>
          </p:cNvPicPr>
          <p:nvPr/>
        </p:nvPicPr>
        <p:blipFill>
          <a:blip r:embed="rId3"/>
          <a:stretch>
            <a:fillRect/>
          </a:stretch>
        </p:blipFill>
        <p:spPr>
          <a:xfrm>
            <a:off x="1132764" y="755234"/>
            <a:ext cx="6864824" cy="2017470"/>
          </a:xfrm>
          <a:prstGeom prst="rect">
            <a:avLst/>
          </a:prstGeom>
        </p:spPr>
      </p:pic>
      <p:pic>
        <p:nvPicPr>
          <p:cNvPr id="12" name="Picture 11"/>
          <p:cNvPicPr>
            <a:picLocks noChangeAspect="1"/>
          </p:cNvPicPr>
          <p:nvPr/>
        </p:nvPicPr>
        <p:blipFill>
          <a:blip r:embed="rId4"/>
          <a:stretch>
            <a:fillRect/>
          </a:stretch>
        </p:blipFill>
        <p:spPr>
          <a:xfrm>
            <a:off x="1132764" y="2864275"/>
            <a:ext cx="6864824" cy="2054693"/>
          </a:xfrm>
          <a:prstGeom prst="rect">
            <a:avLst/>
          </a:prstGeom>
        </p:spPr>
      </p:pic>
    </p:spTree>
    <p:extLst>
      <p:ext uri="{BB962C8B-B14F-4D97-AF65-F5344CB8AC3E}">
        <p14:creationId xmlns:p14="http://schemas.microsoft.com/office/powerpoint/2010/main" val="199013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6728" y="252626"/>
            <a:ext cx="8250072" cy="620831"/>
          </a:xfrm>
        </p:spPr>
        <p:txBody>
          <a:bodyPr/>
          <a:lstStyle/>
          <a:p>
            <a:r>
              <a:rPr lang="en-ZA" sz="3200" dirty="0">
                <a:solidFill>
                  <a:schemeClr val="accent1">
                    <a:lumMod val="75000"/>
                  </a:schemeClr>
                </a:solidFill>
                <a:latin typeface="Century Gothic" panose="020B0502020202020204" pitchFamily="34" charset="0"/>
              </a:rPr>
              <a:t>Overview of public expenditure during the period of fiscal consolidation</a:t>
            </a:r>
            <a:endParaRPr lang="en-US" sz="3200" dirty="0">
              <a:solidFill>
                <a:schemeClr val="accent1">
                  <a:lumMod val="75000"/>
                </a:schemeClr>
              </a:solidFill>
              <a:latin typeface="Century Gothic" panose="020B0502020202020204" pitchFamily="34" charset="0"/>
            </a:endParaRPr>
          </a:p>
        </p:txBody>
      </p:sp>
      <p:sp>
        <p:nvSpPr>
          <p:cNvPr id="4" name="Content Placeholder 3"/>
          <p:cNvSpPr>
            <a:spLocks noGrp="1"/>
          </p:cNvSpPr>
          <p:nvPr>
            <p:ph sz="half" idx="1"/>
          </p:nvPr>
        </p:nvSpPr>
        <p:spPr>
          <a:xfrm>
            <a:off x="76201" y="1132740"/>
            <a:ext cx="4585647" cy="5656998"/>
          </a:xfrm>
        </p:spPr>
        <p:txBody>
          <a:bodyPr/>
          <a:lstStyle/>
          <a:p>
            <a:pPr>
              <a:spcBef>
                <a:spcPts val="800"/>
              </a:spcBef>
              <a:buClr>
                <a:schemeClr val="accent2">
                  <a:lumMod val="75000"/>
                </a:schemeClr>
              </a:buClr>
            </a:pPr>
            <a:r>
              <a:rPr lang="en-ZA" sz="1800" dirty="0">
                <a:latin typeface="Century Gothic" panose="020B0502020202020204" pitchFamily="34" charset="0"/>
              </a:rPr>
              <a:t>Real government expenditure per capita has been slow during the fiscal consolidation era</a:t>
            </a:r>
          </a:p>
          <a:p>
            <a:pPr>
              <a:spcBef>
                <a:spcPts val="800"/>
              </a:spcBef>
              <a:buClr>
                <a:schemeClr val="accent2">
                  <a:lumMod val="75000"/>
                </a:schemeClr>
              </a:buClr>
            </a:pPr>
            <a:r>
              <a:rPr lang="en-ZA" sz="1800" dirty="0">
                <a:latin typeface="Century Gothic" panose="020B0502020202020204" pitchFamily="34" charset="0"/>
              </a:rPr>
              <a:t>It was lower in each of the years 2016/17, 2018/19 and 2019/20 than it was  in 2015/16</a:t>
            </a:r>
          </a:p>
          <a:p>
            <a:pPr>
              <a:spcBef>
                <a:spcPts val="800"/>
              </a:spcBef>
              <a:buClr>
                <a:schemeClr val="accent2">
                  <a:lumMod val="75000"/>
                </a:schemeClr>
              </a:buClr>
            </a:pPr>
            <a:r>
              <a:rPr lang="en-ZA" sz="1800" dirty="0">
                <a:latin typeface="Century Gothic" panose="020B0502020202020204" pitchFamily="34" charset="0"/>
              </a:rPr>
              <a:t>There was a significant reduction in real per capita expenditure on housing and community amenities</a:t>
            </a:r>
          </a:p>
          <a:p>
            <a:pPr>
              <a:spcBef>
                <a:spcPts val="800"/>
              </a:spcBef>
              <a:buClr>
                <a:schemeClr val="accent2">
                  <a:lumMod val="75000"/>
                </a:schemeClr>
              </a:buClr>
            </a:pPr>
            <a:r>
              <a:rPr lang="en-ZA" sz="1800" dirty="0">
                <a:latin typeface="Century Gothic" panose="020B0502020202020204" pitchFamily="34" charset="0"/>
              </a:rPr>
              <a:t>Real per capita expenditure on Health and Education was very slow</a:t>
            </a:r>
          </a:p>
          <a:p>
            <a:pPr>
              <a:spcBef>
                <a:spcPts val="800"/>
              </a:spcBef>
              <a:buClr>
                <a:schemeClr val="accent2">
                  <a:lumMod val="75000"/>
                </a:schemeClr>
              </a:buClr>
            </a:pPr>
            <a:r>
              <a:rPr lang="en-ZA" sz="1800" dirty="0">
                <a:latin typeface="Century Gothic" panose="020B0502020202020204" pitchFamily="34" charset="0"/>
              </a:rPr>
              <a:t>Social Protection expenditure was flat until there were slightly bigger increases in 2019/20</a:t>
            </a:r>
          </a:p>
          <a:p>
            <a:pPr>
              <a:spcBef>
                <a:spcPts val="800"/>
              </a:spcBef>
              <a:buClr>
                <a:schemeClr val="accent2">
                  <a:lumMod val="75000"/>
                </a:schemeClr>
              </a:buClr>
            </a:pPr>
            <a:r>
              <a:rPr lang="en-ZA" sz="1800" dirty="0">
                <a:latin typeface="Century Gothic" panose="020B0502020202020204" pitchFamily="34" charset="0"/>
              </a:rPr>
              <a:t>Most of the increase in expenditure from 2019/20 to 2020/21 was to assist Eskom</a:t>
            </a:r>
          </a:p>
          <a:p>
            <a:endParaRPr lang="en-ZA" sz="1800" dirty="0">
              <a:latin typeface="Century Gothic" panose="020B0502020202020204" pitchFamily="34" charset="0"/>
            </a:endParaRPr>
          </a:p>
          <a:p>
            <a:endParaRPr lang="en-ZA" sz="1800" dirty="0">
              <a:latin typeface="Century Gothic" panose="020B0502020202020204" pitchFamily="34" charset="0"/>
            </a:endParaRPr>
          </a:p>
          <a:p>
            <a:endParaRPr lang="en-US" sz="1800" dirty="0">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fld id="{3D22BE80-DED4-504D-BFB9-746F323304E3}" type="slidenum">
              <a:rPr lang="en-US" smtClean="0"/>
              <a:pPr/>
              <a:t>9</a:t>
            </a:fld>
            <a:endParaRPr lang="en-US"/>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1755754509"/>
              </p:ext>
            </p:extLst>
          </p:nvPr>
        </p:nvGraphicFramePr>
        <p:xfrm>
          <a:off x="4648200" y="1132740"/>
          <a:ext cx="4359322" cy="56569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4168208"/>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3F51BA9E-E7FF-4503-87F5-1FB00CA58BAC}" vid="{B61FD4DF-877F-4B4B-B84A-F5A625D55A89}"/>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dia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Retrospec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1_Crop">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5.xml><?xml version="1.0" encoding="utf-8"?>
<a:theme xmlns:a="http://schemas.openxmlformats.org/drawingml/2006/main" name="Theme3 PB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3 PBO" id="{FA53394D-9EEB-4EAA-A7ED-EB9473DE9537}" vid="{1F74C261-28DE-454B-AD82-7FBA92BB2844}"/>
    </a:ext>
  </a:extLst>
</a:theme>
</file>

<file path=ppt/theme/theme6.xml><?xml version="1.0" encoding="utf-8"?>
<a:theme xmlns:a="http://schemas.openxmlformats.org/drawingml/2006/main" name="1_Media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Retrospec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42989</TotalTime>
  <Words>4096</Words>
  <Application>Microsoft Office PowerPoint</Application>
  <PresentationFormat>On-screen Show (4:3)</PresentationFormat>
  <Paragraphs>408</Paragraphs>
  <Slides>40</Slides>
  <Notes>25</Notes>
  <HiddenSlides>0</HiddenSlides>
  <MMClips>0</MMClips>
  <ScaleCrop>false</ScaleCrop>
  <HeadingPairs>
    <vt:vector size="8" baseType="variant">
      <vt:variant>
        <vt:lpstr>Fonts Used</vt:lpstr>
      </vt:variant>
      <vt:variant>
        <vt:i4>8</vt:i4>
      </vt:variant>
      <vt:variant>
        <vt:lpstr>Theme</vt:lpstr>
      </vt:variant>
      <vt:variant>
        <vt:i4>8</vt:i4>
      </vt:variant>
      <vt:variant>
        <vt:lpstr>Embedded OLE Servers</vt:lpstr>
      </vt:variant>
      <vt:variant>
        <vt:i4>1</vt:i4>
      </vt:variant>
      <vt:variant>
        <vt:lpstr>Slide Titles</vt:lpstr>
      </vt:variant>
      <vt:variant>
        <vt:i4>40</vt:i4>
      </vt:variant>
    </vt:vector>
  </HeadingPairs>
  <TitlesOfParts>
    <vt:vector size="57" baseType="lpstr">
      <vt:lpstr>Arial</vt:lpstr>
      <vt:lpstr>Calibri</vt:lpstr>
      <vt:lpstr>Calibri Light</vt:lpstr>
      <vt:lpstr>Century Gothic</vt:lpstr>
      <vt:lpstr>Franklin Gothic Book</vt:lpstr>
      <vt:lpstr>Tw Cen MT</vt:lpstr>
      <vt:lpstr>Wingdings</vt:lpstr>
      <vt:lpstr>Wingdings 2</vt:lpstr>
      <vt:lpstr>Theme1</vt:lpstr>
      <vt:lpstr>Median</vt:lpstr>
      <vt:lpstr>1_Retrospect</vt:lpstr>
      <vt:lpstr>1_Crop</vt:lpstr>
      <vt:lpstr>Theme3 PBO</vt:lpstr>
      <vt:lpstr>1_Median</vt:lpstr>
      <vt:lpstr>Retrospect</vt:lpstr>
      <vt:lpstr>Office Theme</vt:lpstr>
      <vt:lpstr>Worksheet</vt:lpstr>
      <vt:lpstr>PowerPoint Presentation</vt:lpstr>
      <vt:lpstr>Outline</vt:lpstr>
      <vt:lpstr>Introduction</vt:lpstr>
      <vt:lpstr>Background to the development of the 2020 Appropriations Bill</vt:lpstr>
      <vt:lpstr>Changes to the economic outlook since the tabling of the 2020 Budget</vt:lpstr>
      <vt:lpstr>Broad impact of Covid-19 on the South African Economy</vt:lpstr>
      <vt:lpstr>Impact of Covid-19 on South African Households </vt:lpstr>
      <vt:lpstr>Implications for Budget and 2020 MTEF </vt:lpstr>
      <vt:lpstr>Overview of public expenditure during the period of fiscal consolidation</vt:lpstr>
      <vt:lpstr>PowerPoint Presentation</vt:lpstr>
      <vt:lpstr>PowerPoint Presentation</vt:lpstr>
      <vt:lpstr>PowerPoint Presentation</vt:lpstr>
      <vt:lpstr>Departments Expenditure outcomes between   2017/18 and 2019/20</vt:lpstr>
      <vt:lpstr>Adjustments to main budget non-interest expenditure since 2019 Budget </vt:lpstr>
      <vt:lpstr>2020 Appropriations per vote compared with preliminary outcome for 2019/20</vt:lpstr>
      <vt:lpstr>Estimated proportions allocated per economic classification</vt:lpstr>
      <vt:lpstr>Examples of how the appropriations are structured</vt:lpstr>
      <vt:lpstr>Examples of how the appropriations are structured (contd.)</vt:lpstr>
      <vt:lpstr>The unforeseen and unavoidable: Covid-19</vt:lpstr>
      <vt:lpstr>Disaster Relief Funds of R982 million in the 2020/21 Budget for immediate response</vt:lpstr>
      <vt:lpstr>Programmes available in the 2020/21 Budget to respond to disasters</vt:lpstr>
      <vt:lpstr>Outputs of Conditional Grants require amendments</vt:lpstr>
      <vt:lpstr>Outputs of Conditional Grants require amendments (contd.)</vt:lpstr>
      <vt:lpstr>Outputs of Conditional Grants require amendments (contd.)</vt:lpstr>
      <vt:lpstr>Outputs of Conditional Grants require amendments (contd.)</vt:lpstr>
      <vt:lpstr>Preliminary provisions to address Covid-19 pandemic pressures</vt:lpstr>
      <vt:lpstr>Authorisation of expenditure before the introduction of an Adjustments Appropriation Bill</vt:lpstr>
      <vt:lpstr>Responding to the COVID-19 pandemic in the 2019/20 municipal financial year </vt:lpstr>
      <vt:lpstr>Responding to the COVID-19 pandemic in the 2019/20 municipal financial year (contd.)</vt:lpstr>
      <vt:lpstr>Expenditure by National Vote, April 2020</vt:lpstr>
      <vt:lpstr>An example of a Goods and Services budget</vt:lpstr>
      <vt:lpstr>Adjustments</vt:lpstr>
      <vt:lpstr>Conclusion</vt:lpstr>
      <vt:lpstr>Thank You</vt:lpstr>
      <vt:lpstr>Economic impact of Covid-19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Input to SCAP planning</dc:title>
  <dc:creator>PBO</dc:creator>
  <cp:lastModifiedBy>Estelle Grunewald</cp:lastModifiedBy>
  <cp:revision>1530</cp:revision>
  <cp:lastPrinted>2020-03-02T11:36:06Z</cp:lastPrinted>
  <dcterms:created xsi:type="dcterms:W3CDTF">2014-06-25T15:15:37Z</dcterms:created>
  <dcterms:modified xsi:type="dcterms:W3CDTF">2020-06-09T12:12:45Z</dcterms:modified>
</cp:coreProperties>
</file>