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900" r:id="rId2"/>
    <p:sldId id="903" r:id="rId3"/>
    <p:sldId id="904" r:id="rId4"/>
    <p:sldId id="884" r:id="rId5"/>
    <p:sldId id="951" r:id="rId6"/>
    <p:sldId id="967" r:id="rId7"/>
    <p:sldId id="972" r:id="rId8"/>
    <p:sldId id="971" r:id="rId9"/>
    <p:sldId id="968" r:id="rId10"/>
    <p:sldId id="905" r:id="rId11"/>
    <p:sldId id="964" r:id="rId12"/>
    <p:sldId id="906" r:id="rId13"/>
    <p:sldId id="870" r:id="rId14"/>
    <p:sldId id="966" r:id="rId15"/>
    <p:sldId id="873" r:id="rId16"/>
    <p:sldId id="960" r:id="rId17"/>
    <p:sldId id="874" r:id="rId18"/>
    <p:sldId id="875" r:id="rId19"/>
    <p:sldId id="878" r:id="rId20"/>
    <p:sldId id="942" r:id="rId21"/>
    <p:sldId id="943" r:id="rId22"/>
    <p:sldId id="944" r:id="rId23"/>
    <p:sldId id="908" r:id="rId24"/>
    <p:sldId id="945" r:id="rId25"/>
    <p:sldId id="925" r:id="rId26"/>
    <p:sldId id="923" r:id="rId27"/>
    <p:sldId id="932" r:id="rId28"/>
    <p:sldId id="933" r:id="rId29"/>
    <p:sldId id="893" r:id="rId30"/>
    <p:sldId id="913" r:id="rId31"/>
    <p:sldId id="889" r:id="rId32"/>
    <p:sldId id="948" r:id="rId33"/>
    <p:sldId id="917" r:id="rId3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Sasha Peters" initials="SP" lastIdx="2" clrIdx="2">
    <p:extLst>
      <p:ext uri="{19B8F6BF-5375-455C-9EA6-DF929625EA0E}">
        <p15:presenceInfo xmlns:p15="http://schemas.microsoft.com/office/powerpoint/2012/main" userId="S-1-5-21-1960408961-796845957-839522115-3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7ECF1B"/>
    <a:srgbClr val="FFFF66"/>
    <a:srgbClr val="66FF33"/>
    <a:srgbClr val="041606"/>
    <a:srgbClr val="B3BCC5"/>
    <a:srgbClr val="9DBC58"/>
    <a:srgbClr val="B9C9CB"/>
    <a:srgbClr val="76FC8C"/>
    <a:srgbClr val="CD7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9" autoAdjust="0"/>
    <p:restoredTop sz="93011" autoAdjust="0"/>
  </p:normalViewPr>
  <p:slideViewPr>
    <p:cSldViewPr>
      <p:cViewPr varScale="1">
        <p:scale>
          <a:sx n="68" d="100"/>
          <a:sy n="68" d="100"/>
        </p:scale>
        <p:origin x="1590"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Sheet1!$F$35:$F$49</c:f>
              <c:strCache>
                <c:ptCount val="15"/>
                <c:pt idx="0">
                  <c:v>2016Q2</c:v>
                </c:pt>
                <c:pt idx="1">
                  <c:v>2016Q3</c:v>
                </c:pt>
                <c:pt idx="2">
                  <c:v>2016Q4</c:v>
                </c:pt>
                <c:pt idx="3">
                  <c:v>2017Q1</c:v>
                </c:pt>
                <c:pt idx="4">
                  <c:v>2017Q2</c:v>
                </c:pt>
                <c:pt idx="5">
                  <c:v>2017Q3</c:v>
                </c:pt>
                <c:pt idx="6">
                  <c:v>2017Q4</c:v>
                </c:pt>
                <c:pt idx="7">
                  <c:v>2018Q1</c:v>
                </c:pt>
                <c:pt idx="8">
                  <c:v>2018Q2</c:v>
                </c:pt>
                <c:pt idx="9">
                  <c:v>2018Q3</c:v>
                </c:pt>
                <c:pt idx="10">
                  <c:v>2018Q4</c:v>
                </c:pt>
                <c:pt idx="11">
                  <c:v>2019Q1</c:v>
                </c:pt>
                <c:pt idx="12">
                  <c:v>2019Q2</c:v>
                </c:pt>
                <c:pt idx="13">
                  <c:v>2019Q3</c:v>
                </c:pt>
                <c:pt idx="14">
                  <c:v>2019Q4</c:v>
                </c:pt>
              </c:strCache>
            </c:strRef>
          </c:cat>
          <c:val>
            <c:numRef>
              <c:f>Sheet1!$G$35:$G$49</c:f>
              <c:numCache>
                <c:formatCode>General</c:formatCode>
                <c:ptCount val="15"/>
                <c:pt idx="0">
                  <c:v>3.2</c:v>
                </c:pt>
                <c:pt idx="1">
                  <c:v>0.9</c:v>
                </c:pt>
                <c:pt idx="2">
                  <c:v>0.3</c:v>
                </c:pt>
                <c:pt idx="3">
                  <c:v>-0.3</c:v>
                </c:pt>
                <c:pt idx="4">
                  <c:v>3</c:v>
                </c:pt>
                <c:pt idx="5">
                  <c:v>2.8</c:v>
                </c:pt>
                <c:pt idx="6">
                  <c:v>3.4</c:v>
                </c:pt>
                <c:pt idx="7">
                  <c:v>-2.7</c:v>
                </c:pt>
                <c:pt idx="8">
                  <c:v>-0.5</c:v>
                </c:pt>
                <c:pt idx="9">
                  <c:v>2.6</c:v>
                </c:pt>
                <c:pt idx="10">
                  <c:v>1.4</c:v>
                </c:pt>
                <c:pt idx="11">
                  <c:v>-3.2</c:v>
                </c:pt>
                <c:pt idx="12">
                  <c:v>3.3</c:v>
                </c:pt>
                <c:pt idx="13">
                  <c:v>-0.8</c:v>
                </c:pt>
                <c:pt idx="14">
                  <c:v>-1.4</c:v>
                </c:pt>
              </c:numCache>
            </c:numRef>
          </c:val>
          <c:extLst>
            <c:ext xmlns:c16="http://schemas.microsoft.com/office/drawing/2014/chart" uri="{C3380CC4-5D6E-409C-BE32-E72D297353CC}">
              <c16:uniqueId val="{00000000-EBE9-46A1-B349-613622ACEB38}"/>
            </c:ext>
          </c:extLst>
        </c:ser>
        <c:dLbls>
          <c:showLegendKey val="0"/>
          <c:showVal val="0"/>
          <c:showCatName val="0"/>
          <c:showSerName val="0"/>
          <c:showPercent val="0"/>
          <c:showBubbleSize val="0"/>
        </c:dLbls>
        <c:gapWidth val="219"/>
        <c:overlap val="-27"/>
        <c:axId val="179387456"/>
        <c:axId val="179388016"/>
      </c:barChart>
      <c:catAx>
        <c:axId val="179387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9388016"/>
        <c:crosses val="autoZero"/>
        <c:auto val="1"/>
        <c:lblAlgn val="ctr"/>
        <c:lblOffset val="100"/>
        <c:noMultiLvlLbl val="0"/>
      </c:catAx>
      <c:valAx>
        <c:axId val="179388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Percentage</a:t>
                </a:r>
                <a:r>
                  <a:rPr lang="en-ZA" baseline="0"/>
                  <a:t> </a:t>
                </a:r>
                <a:endParaRPr lang="en-ZA"/>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387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712565525409593E-2"/>
          <c:y val="7.6423519976669588E-2"/>
          <c:w val="0.91243228127124776"/>
          <c:h val="0.89814814814814814"/>
        </c:manualLayout>
      </c:layout>
      <c:barChart>
        <c:barDir val="col"/>
        <c:grouping val="clustered"/>
        <c:varyColors val="0"/>
        <c:ser>
          <c:idx val="0"/>
          <c:order val="0"/>
          <c:tx>
            <c:strRef>
              <c:f>Sheet1!$C$5</c:f>
              <c:strCache>
                <c:ptCount val="1"/>
                <c:pt idx="0">
                  <c:v>2020</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0-AD04-445E-BE62-4128ACE0FDF3}"/>
              </c:ext>
            </c:extLst>
          </c:dPt>
          <c:dPt>
            <c:idx val="1"/>
            <c:invertIfNegative val="0"/>
            <c:bubble3D val="0"/>
            <c:spPr>
              <a:solidFill>
                <a:srgbClr val="7ECF1B"/>
              </a:solidFill>
              <a:ln>
                <a:noFill/>
              </a:ln>
              <a:effectLst/>
            </c:spPr>
            <c:extLst>
              <c:ext xmlns:c16="http://schemas.microsoft.com/office/drawing/2014/chart" uri="{C3380CC4-5D6E-409C-BE32-E72D297353CC}">
                <c16:uniqueId val="{00000001-AD04-445E-BE62-4128ACE0FDF3}"/>
              </c:ext>
            </c:extLst>
          </c:dPt>
          <c:dPt>
            <c:idx val="2"/>
            <c:invertIfNegative val="0"/>
            <c:bubble3D val="0"/>
            <c:spPr>
              <a:solidFill>
                <a:srgbClr val="FF0000"/>
              </a:solidFill>
              <a:ln>
                <a:noFill/>
              </a:ln>
              <a:effectLst/>
            </c:spPr>
            <c:extLst>
              <c:ext xmlns:c16="http://schemas.microsoft.com/office/drawing/2014/chart" uri="{C3380CC4-5D6E-409C-BE32-E72D297353CC}">
                <c16:uniqueId val="{00000002-AD04-445E-BE62-4128ACE0FDF3}"/>
              </c:ext>
            </c:extLst>
          </c:dPt>
          <c:dPt>
            <c:idx val="3"/>
            <c:invertIfNegative val="0"/>
            <c:bubble3D val="0"/>
            <c:spPr>
              <a:solidFill>
                <a:srgbClr val="F79646">
                  <a:lumMod val="75000"/>
                </a:srgbClr>
              </a:solidFill>
              <a:ln>
                <a:noFill/>
              </a:ln>
              <a:effectLst/>
            </c:spPr>
            <c:extLst>
              <c:ext xmlns:c16="http://schemas.microsoft.com/office/drawing/2014/chart" uri="{C3380CC4-5D6E-409C-BE32-E72D297353CC}">
                <c16:uniqueId val="{00000003-AD04-445E-BE62-4128ACE0FDF3}"/>
              </c:ext>
            </c:extLst>
          </c:dPt>
          <c:cat>
            <c:strRef>
              <c:f>Sheet1!$B$6:$B$10</c:f>
              <c:strCache>
                <c:ptCount val="5"/>
                <c:pt idx="0">
                  <c:v>National Treasury*</c:v>
                </c:pt>
                <c:pt idx="1">
                  <c:v>SARB</c:v>
                </c:pt>
                <c:pt idx="2">
                  <c:v>IMF</c:v>
                </c:pt>
                <c:pt idx="3">
                  <c:v>PwC*</c:v>
                </c:pt>
                <c:pt idx="4">
                  <c:v>McKinsey &amp; Company*</c:v>
                </c:pt>
              </c:strCache>
            </c:strRef>
          </c:cat>
          <c:val>
            <c:numRef>
              <c:f>Sheet1!$C$6:$C$10</c:f>
              <c:numCache>
                <c:formatCode>General</c:formatCode>
                <c:ptCount val="5"/>
                <c:pt idx="0">
                  <c:v>-16.100000000000001</c:v>
                </c:pt>
                <c:pt idx="1">
                  <c:v>-6.1</c:v>
                </c:pt>
                <c:pt idx="2">
                  <c:v>-5.8</c:v>
                </c:pt>
                <c:pt idx="3">
                  <c:v>-20.399999999999999</c:v>
                </c:pt>
                <c:pt idx="4">
                  <c:v>-8.3000000000000007</c:v>
                </c:pt>
              </c:numCache>
            </c:numRef>
          </c:val>
          <c:extLst>
            <c:ext xmlns:c16="http://schemas.microsoft.com/office/drawing/2014/chart" uri="{C3380CC4-5D6E-409C-BE32-E72D297353CC}">
              <c16:uniqueId val="{00000000-CCFE-418E-8660-79347C5D2F9A}"/>
            </c:ext>
          </c:extLst>
        </c:ser>
        <c:dLbls>
          <c:showLegendKey val="0"/>
          <c:showVal val="0"/>
          <c:showCatName val="0"/>
          <c:showSerName val="0"/>
          <c:showPercent val="0"/>
          <c:showBubbleSize val="0"/>
        </c:dLbls>
        <c:gapWidth val="219"/>
        <c:overlap val="-27"/>
        <c:axId val="244397280"/>
        <c:axId val="244397840"/>
      </c:barChart>
      <c:catAx>
        <c:axId val="2443972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44397840"/>
        <c:crosses val="autoZero"/>
        <c:auto val="1"/>
        <c:lblAlgn val="ctr"/>
        <c:lblOffset val="100"/>
        <c:noMultiLvlLbl val="0"/>
      </c:catAx>
      <c:valAx>
        <c:axId val="244397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397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Sheet1!$F$35:$F$49</c:f>
              <c:strCache>
                <c:ptCount val="15"/>
                <c:pt idx="0">
                  <c:v>2016Q2</c:v>
                </c:pt>
                <c:pt idx="1">
                  <c:v>2016Q3</c:v>
                </c:pt>
                <c:pt idx="2">
                  <c:v>2016Q4</c:v>
                </c:pt>
                <c:pt idx="3">
                  <c:v>2017Q1</c:v>
                </c:pt>
                <c:pt idx="4">
                  <c:v>2017Q2</c:v>
                </c:pt>
                <c:pt idx="5">
                  <c:v>2017Q3</c:v>
                </c:pt>
                <c:pt idx="6">
                  <c:v>2017Q4</c:v>
                </c:pt>
                <c:pt idx="7">
                  <c:v>2018Q1</c:v>
                </c:pt>
                <c:pt idx="8">
                  <c:v>2018Q2</c:v>
                </c:pt>
                <c:pt idx="9">
                  <c:v>2018Q3</c:v>
                </c:pt>
                <c:pt idx="10">
                  <c:v>2018Q4</c:v>
                </c:pt>
                <c:pt idx="11">
                  <c:v>2019Q1</c:v>
                </c:pt>
                <c:pt idx="12">
                  <c:v>2019Q2</c:v>
                </c:pt>
                <c:pt idx="13">
                  <c:v>2019Q3</c:v>
                </c:pt>
                <c:pt idx="14">
                  <c:v>2019Q4</c:v>
                </c:pt>
              </c:strCache>
            </c:strRef>
          </c:cat>
          <c:val>
            <c:numRef>
              <c:f>Sheet1!$G$35:$G$49</c:f>
              <c:numCache>
                <c:formatCode>General</c:formatCode>
                <c:ptCount val="15"/>
                <c:pt idx="0">
                  <c:v>3.2</c:v>
                </c:pt>
                <c:pt idx="1">
                  <c:v>0.9</c:v>
                </c:pt>
                <c:pt idx="2">
                  <c:v>0.3</c:v>
                </c:pt>
                <c:pt idx="3">
                  <c:v>-0.3</c:v>
                </c:pt>
                <c:pt idx="4">
                  <c:v>3</c:v>
                </c:pt>
                <c:pt idx="5">
                  <c:v>2.8</c:v>
                </c:pt>
                <c:pt idx="6">
                  <c:v>3.4</c:v>
                </c:pt>
                <c:pt idx="7">
                  <c:v>-2.7</c:v>
                </c:pt>
                <c:pt idx="8">
                  <c:v>-0.5</c:v>
                </c:pt>
                <c:pt idx="9">
                  <c:v>2.6</c:v>
                </c:pt>
                <c:pt idx="10">
                  <c:v>1.4</c:v>
                </c:pt>
                <c:pt idx="11">
                  <c:v>-3.2</c:v>
                </c:pt>
                <c:pt idx="12">
                  <c:v>3.3</c:v>
                </c:pt>
                <c:pt idx="13">
                  <c:v>-0.8</c:v>
                </c:pt>
                <c:pt idx="14">
                  <c:v>-1.4</c:v>
                </c:pt>
              </c:numCache>
            </c:numRef>
          </c:val>
          <c:extLst>
            <c:ext xmlns:c16="http://schemas.microsoft.com/office/drawing/2014/chart" uri="{C3380CC4-5D6E-409C-BE32-E72D297353CC}">
              <c16:uniqueId val="{00000000-BDB0-4D3C-9FB4-268C7C3617F8}"/>
            </c:ext>
          </c:extLst>
        </c:ser>
        <c:dLbls>
          <c:showLegendKey val="0"/>
          <c:showVal val="0"/>
          <c:showCatName val="0"/>
          <c:showSerName val="0"/>
          <c:showPercent val="0"/>
          <c:showBubbleSize val="0"/>
        </c:dLbls>
        <c:gapWidth val="219"/>
        <c:overlap val="-27"/>
        <c:axId val="179387456"/>
        <c:axId val="179388016"/>
      </c:barChart>
      <c:catAx>
        <c:axId val="1793874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9388016"/>
        <c:crosses val="autoZero"/>
        <c:auto val="1"/>
        <c:lblAlgn val="ctr"/>
        <c:lblOffset val="100"/>
        <c:noMultiLvlLbl val="0"/>
      </c:catAx>
      <c:valAx>
        <c:axId val="179388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ZA"/>
                  <a:t>Percentage </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9387456"/>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712565525409593E-2"/>
          <c:y val="7.6423519976669588E-2"/>
          <c:w val="0.91243228127124776"/>
          <c:h val="0.75858998866514304"/>
        </c:manualLayout>
      </c:layout>
      <c:barChart>
        <c:barDir val="col"/>
        <c:grouping val="clustered"/>
        <c:varyColors val="0"/>
        <c:ser>
          <c:idx val="0"/>
          <c:order val="0"/>
          <c:tx>
            <c:strRef>
              <c:f>Sheet1!$C$5</c:f>
              <c:strCache>
                <c:ptCount val="1"/>
                <c:pt idx="0">
                  <c:v>2020</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743C-4A6A-B3E3-5EDB717EF4D0}"/>
              </c:ext>
            </c:extLst>
          </c:dPt>
          <c:dPt>
            <c:idx val="1"/>
            <c:invertIfNegative val="0"/>
            <c:bubble3D val="0"/>
            <c:spPr>
              <a:solidFill>
                <a:srgbClr val="7ECF1B"/>
              </a:solidFill>
              <a:ln>
                <a:noFill/>
              </a:ln>
              <a:effectLst/>
            </c:spPr>
            <c:extLst>
              <c:ext xmlns:c16="http://schemas.microsoft.com/office/drawing/2014/chart" uri="{C3380CC4-5D6E-409C-BE32-E72D297353CC}">
                <c16:uniqueId val="{00000003-743C-4A6A-B3E3-5EDB717EF4D0}"/>
              </c:ext>
            </c:extLst>
          </c:dPt>
          <c:dPt>
            <c:idx val="2"/>
            <c:invertIfNegative val="0"/>
            <c:bubble3D val="0"/>
            <c:spPr>
              <a:solidFill>
                <a:srgbClr val="FF0000"/>
              </a:solidFill>
              <a:ln>
                <a:noFill/>
              </a:ln>
              <a:effectLst/>
            </c:spPr>
            <c:extLst>
              <c:ext xmlns:c16="http://schemas.microsoft.com/office/drawing/2014/chart" uri="{C3380CC4-5D6E-409C-BE32-E72D297353CC}">
                <c16:uniqueId val="{00000005-743C-4A6A-B3E3-5EDB717EF4D0}"/>
              </c:ext>
            </c:extLst>
          </c:dPt>
          <c:dPt>
            <c:idx val="3"/>
            <c:invertIfNegative val="0"/>
            <c:bubble3D val="0"/>
            <c:spPr>
              <a:solidFill>
                <a:srgbClr val="F79646">
                  <a:lumMod val="75000"/>
                </a:srgbClr>
              </a:solidFill>
              <a:ln>
                <a:noFill/>
              </a:ln>
              <a:effectLst/>
            </c:spPr>
            <c:extLst>
              <c:ext xmlns:c16="http://schemas.microsoft.com/office/drawing/2014/chart" uri="{C3380CC4-5D6E-409C-BE32-E72D297353CC}">
                <c16:uniqueId val="{00000007-743C-4A6A-B3E3-5EDB717EF4D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Sheet1!$B$6:$B$10</c:f>
              <c:strCache>
                <c:ptCount val="5"/>
                <c:pt idx="0">
                  <c:v>National Treasury*</c:v>
                </c:pt>
                <c:pt idx="1">
                  <c:v>SARB</c:v>
                </c:pt>
                <c:pt idx="2">
                  <c:v>IMF</c:v>
                </c:pt>
                <c:pt idx="3">
                  <c:v>PwC*</c:v>
                </c:pt>
                <c:pt idx="4">
                  <c:v>McKinsey &amp; Company*</c:v>
                </c:pt>
              </c:strCache>
            </c:strRef>
          </c:cat>
          <c:val>
            <c:numRef>
              <c:f>Sheet1!$C$6:$C$10</c:f>
              <c:numCache>
                <c:formatCode>General</c:formatCode>
                <c:ptCount val="5"/>
                <c:pt idx="0">
                  <c:v>-16.100000000000001</c:v>
                </c:pt>
                <c:pt idx="1">
                  <c:v>-6.1</c:v>
                </c:pt>
                <c:pt idx="2">
                  <c:v>-5.8</c:v>
                </c:pt>
                <c:pt idx="3">
                  <c:v>-20.399999999999999</c:v>
                </c:pt>
                <c:pt idx="4">
                  <c:v>-8.3000000000000007</c:v>
                </c:pt>
              </c:numCache>
            </c:numRef>
          </c:val>
          <c:extLst>
            <c:ext xmlns:c16="http://schemas.microsoft.com/office/drawing/2014/chart" uri="{C3380CC4-5D6E-409C-BE32-E72D297353CC}">
              <c16:uniqueId val="{00000008-743C-4A6A-B3E3-5EDB717EF4D0}"/>
            </c:ext>
          </c:extLst>
        </c:ser>
        <c:dLbls>
          <c:showLegendKey val="0"/>
          <c:showVal val="0"/>
          <c:showCatName val="0"/>
          <c:showSerName val="0"/>
          <c:showPercent val="0"/>
          <c:showBubbleSize val="0"/>
        </c:dLbls>
        <c:gapWidth val="219"/>
        <c:overlap val="-27"/>
        <c:axId val="244397280"/>
        <c:axId val="244397840"/>
      </c:barChart>
      <c:catAx>
        <c:axId val="2443972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44397840"/>
        <c:crosses val="autoZero"/>
        <c:auto val="1"/>
        <c:lblAlgn val="ctr"/>
        <c:lblOffset val="50"/>
        <c:noMultiLvlLbl val="0"/>
      </c:catAx>
      <c:valAx>
        <c:axId val="244397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397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Data!$C$4</c:f>
              <c:strCache>
                <c:ptCount val="1"/>
                <c:pt idx="0">
                  <c:v>0,8</c:v>
                </c:pt>
              </c:strCache>
            </c:strRef>
          </c:tx>
          <c:spPr>
            <a:solidFill>
              <a:schemeClr val="accent1"/>
            </a:solidFill>
            <a:ln>
              <a:noFill/>
            </a:ln>
            <a:effectLst/>
          </c:spPr>
          <c:invertIfNegative val="0"/>
          <c:dPt>
            <c:idx val="14"/>
            <c:invertIfNegative val="0"/>
            <c:bubble3D val="0"/>
            <c:spPr>
              <a:solidFill>
                <a:schemeClr val="accent2"/>
              </a:solidFill>
              <a:ln>
                <a:noFill/>
              </a:ln>
              <a:effectLst/>
            </c:spPr>
            <c:extLst>
              <c:ext xmlns:c16="http://schemas.microsoft.com/office/drawing/2014/chart" uri="{C3380CC4-5D6E-409C-BE32-E72D297353CC}">
                <c16:uniqueId val="{00000001-2405-4E50-8C6C-1A5ECB3795B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Data!$B$5:$B$23</c:f>
              <c:strCache>
                <c:ptCount val="17"/>
                <c:pt idx="0">
                  <c:v>South Korea</c:v>
                </c:pt>
                <c:pt idx="1">
                  <c:v>Argentina</c:v>
                </c:pt>
                <c:pt idx="2">
                  <c:v>Italy</c:v>
                </c:pt>
                <c:pt idx="3">
                  <c:v>Turkey</c:v>
                </c:pt>
                <c:pt idx="4">
                  <c:v>China</c:v>
                </c:pt>
                <c:pt idx="5">
                  <c:v>Indonesia</c:v>
                </c:pt>
                <c:pt idx="6">
                  <c:v>Saudi Arabia</c:v>
                </c:pt>
                <c:pt idx="7">
                  <c:v>Russia</c:v>
                </c:pt>
                <c:pt idx="8">
                  <c:v>European Union</c:v>
                </c:pt>
                <c:pt idx="9">
                  <c:v>Germany</c:v>
                </c:pt>
                <c:pt idx="10">
                  <c:v>France</c:v>
                </c:pt>
                <c:pt idx="11">
                  <c:v>Brazil</c:v>
                </c:pt>
                <c:pt idx="12">
                  <c:v>Canada</c:v>
                </c:pt>
                <c:pt idx="13">
                  <c:v>Australia</c:v>
                </c:pt>
                <c:pt idx="14">
                  <c:v>South Africa</c:v>
                </c:pt>
                <c:pt idx="15">
                  <c:v>United States</c:v>
                </c:pt>
                <c:pt idx="16">
                  <c:v>Japan</c:v>
                </c:pt>
              </c:strCache>
            </c:strRef>
          </c:cat>
          <c:val>
            <c:numRef>
              <c:f>Data!$C$5:$C$23</c:f>
              <c:numCache>
                <c:formatCode>#,##0.##</c:formatCode>
                <c:ptCount val="19"/>
                <c:pt idx="0">
                  <c:v>0.8</c:v>
                </c:pt>
                <c:pt idx="1">
                  <c:v>1.2</c:v>
                </c:pt>
                <c:pt idx="2">
                  <c:v>1.4</c:v>
                </c:pt>
                <c:pt idx="3">
                  <c:v>1.5</c:v>
                </c:pt>
                <c:pt idx="4">
                  <c:v>2.5</c:v>
                </c:pt>
                <c:pt idx="5">
                  <c:v>2.6</c:v>
                </c:pt>
                <c:pt idx="6">
                  <c:v>2.8</c:v>
                </c:pt>
                <c:pt idx="7" formatCode="#,##0">
                  <c:v>3</c:v>
                </c:pt>
                <c:pt idx="8" formatCode="#,##0">
                  <c:v>4</c:v>
                </c:pt>
                <c:pt idx="9">
                  <c:v>4.9000000000000004</c:v>
                </c:pt>
                <c:pt idx="10" formatCode="#,##0">
                  <c:v>5</c:v>
                </c:pt>
                <c:pt idx="11">
                  <c:v>6.5</c:v>
                </c:pt>
                <c:pt idx="12">
                  <c:v>8.4</c:v>
                </c:pt>
                <c:pt idx="13">
                  <c:v>9.9</c:v>
                </c:pt>
                <c:pt idx="14">
                  <c:v>10</c:v>
                </c:pt>
                <c:pt idx="15" formatCode="#,##0">
                  <c:v>11</c:v>
                </c:pt>
                <c:pt idx="16" formatCode="#,##0">
                  <c:v>20</c:v>
                </c:pt>
              </c:numCache>
            </c:numRef>
          </c:val>
          <c:extLst>
            <c:ext xmlns:c16="http://schemas.microsoft.com/office/drawing/2014/chart" uri="{C3380CC4-5D6E-409C-BE32-E72D297353CC}">
              <c16:uniqueId val="{00000000-2405-4E50-8C6C-1A5ECB3795B8}"/>
            </c:ext>
          </c:extLst>
        </c:ser>
        <c:dLbls>
          <c:showLegendKey val="0"/>
          <c:showVal val="0"/>
          <c:showCatName val="0"/>
          <c:showSerName val="0"/>
          <c:showPercent val="0"/>
          <c:showBubbleSize val="0"/>
        </c:dLbls>
        <c:gapWidth val="219"/>
        <c:overlap val="-27"/>
        <c:axId val="248494592"/>
        <c:axId val="248495152"/>
      </c:barChart>
      <c:catAx>
        <c:axId val="248494592"/>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ZA" b="1" dirty="0"/>
                  <a:t>Source:</a:t>
                </a:r>
                <a:r>
                  <a:rPr lang="en-ZA" b="1" baseline="0" dirty="0"/>
                  <a:t> International Monetary Fund                </a:t>
                </a:r>
                <a:endParaRPr lang="en-ZA" b="1" dirty="0"/>
              </a:p>
            </c:rich>
          </c:tx>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48495152"/>
        <c:crosses val="autoZero"/>
        <c:auto val="1"/>
        <c:lblAlgn val="ctr"/>
        <c:lblOffset val="100"/>
        <c:noMultiLvlLbl val="0"/>
      </c:catAx>
      <c:valAx>
        <c:axId val="248495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dirty="0"/>
                  <a:t>Percentage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48494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Data!$C$4</c:f>
              <c:strCache>
                <c:ptCount val="1"/>
                <c:pt idx="0">
                  <c:v>0,8</c:v>
                </c:pt>
              </c:strCache>
            </c:strRef>
          </c:tx>
          <c:spPr>
            <a:solidFill>
              <a:schemeClr val="accent1"/>
            </a:solidFill>
            <a:ln>
              <a:noFill/>
            </a:ln>
            <a:effectLst/>
          </c:spPr>
          <c:invertIfNegative val="0"/>
          <c:dPt>
            <c:idx val="14"/>
            <c:invertIfNegative val="0"/>
            <c:bubble3D val="0"/>
            <c:spPr>
              <a:solidFill>
                <a:schemeClr val="accent2"/>
              </a:solidFill>
              <a:ln>
                <a:noFill/>
              </a:ln>
              <a:effectLst/>
            </c:spPr>
            <c:extLst>
              <c:ext xmlns:c16="http://schemas.microsoft.com/office/drawing/2014/chart" uri="{C3380CC4-5D6E-409C-BE32-E72D297353CC}">
                <c16:uniqueId val="{00000001-6856-4BA2-BCBE-FD4BCD330D00}"/>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Data!$B$5:$B$23</c:f>
              <c:strCache>
                <c:ptCount val="17"/>
                <c:pt idx="0">
                  <c:v>South Korea</c:v>
                </c:pt>
                <c:pt idx="1">
                  <c:v>Argentina</c:v>
                </c:pt>
                <c:pt idx="2">
                  <c:v>Italy</c:v>
                </c:pt>
                <c:pt idx="3">
                  <c:v>Turkey</c:v>
                </c:pt>
                <c:pt idx="4">
                  <c:v>China</c:v>
                </c:pt>
                <c:pt idx="5">
                  <c:v>Indonesia</c:v>
                </c:pt>
                <c:pt idx="6">
                  <c:v>Saudi Arabia</c:v>
                </c:pt>
                <c:pt idx="7">
                  <c:v>Russia</c:v>
                </c:pt>
                <c:pt idx="8">
                  <c:v>European Union</c:v>
                </c:pt>
                <c:pt idx="9">
                  <c:v>Germany</c:v>
                </c:pt>
                <c:pt idx="10">
                  <c:v>France</c:v>
                </c:pt>
                <c:pt idx="11">
                  <c:v>Brazil</c:v>
                </c:pt>
                <c:pt idx="12">
                  <c:v>Canada</c:v>
                </c:pt>
                <c:pt idx="13">
                  <c:v>Australia</c:v>
                </c:pt>
                <c:pt idx="14">
                  <c:v>South Africa</c:v>
                </c:pt>
                <c:pt idx="15">
                  <c:v>United States</c:v>
                </c:pt>
                <c:pt idx="16">
                  <c:v>Japan</c:v>
                </c:pt>
              </c:strCache>
            </c:strRef>
          </c:cat>
          <c:val>
            <c:numRef>
              <c:f>Data!$C$5:$C$23</c:f>
              <c:numCache>
                <c:formatCode>#,##0.##</c:formatCode>
                <c:ptCount val="19"/>
                <c:pt idx="0">
                  <c:v>0.8</c:v>
                </c:pt>
                <c:pt idx="1">
                  <c:v>1.2</c:v>
                </c:pt>
                <c:pt idx="2">
                  <c:v>1.4</c:v>
                </c:pt>
                <c:pt idx="3">
                  <c:v>1.5</c:v>
                </c:pt>
                <c:pt idx="4">
                  <c:v>2.5</c:v>
                </c:pt>
                <c:pt idx="5">
                  <c:v>2.6</c:v>
                </c:pt>
                <c:pt idx="6">
                  <c:v>2.8</c:v>
                </c:pt>
                <c:pt idx="7" formatCode="#,##0">
                  <c:v>3</c:v>
                </c:pt>
                <c:pt idx="8" formatCode="#,##0">
                  <c:v>4</c:v>
                </c:pt>
                <c:pt idx="9">
                  <c:v>4.9000000000000004</c:v>
                </c:pt>
                <c:pt idx="10" formatCode="#,##0">
                  <c:v>5</c:v>
                </c:pt>
                <c:pt idx="11">
                  <c:v>6.5</c:v>
                </c:pt>
                <c:pt idx="12">
                  <c:v>8.4</c:v>
                </c:pt>
                <c:pt idx="13">
                  <c:v>9.9</c:v>
                </c:pt>
                <c:pt idx="14">
                  <c:v>10</c:v>
                </c:pt>
                <c:pt idx="15" formatCode="#,##0">
                  <c:v>11</c:v>
                </c:pt>
                <c:pt idx="16" formatCode="#,##0">
                  <c:v>20</c:v>
                </c:pt>
              </c:numCache>
            </c:numRef>
          </c:val>
          <c:extLst>
            <c:ext xmlns:c16="http://schemas.microsoft.com/office/drawing/2014/chart" uri="{C3380CC4-5D6E-409C-BE32-E72D297353CC}">
              <c16:uniqueId val="{00000002-6856-4BA2-BCBE-FD4BCD330D00}"/>
            </c:ext>
          </c:extLst>
        </c:ser>
        <c:dLbls>
          <c:showLegendKey val="0"/>
          <c:showVal val="0"/>
          <c:showCatName val="0"/>
          <c:showSerName val="0"/>
          <c:showPercent val="0"/>
          <c:showBubbleSize val="0"/>
        </c:dLbls>
        <c:gapWidth val="219"/>
        <c:overlap val="-27"/>
        <c:axId val="248494592"/>
        <c:axId val="248495152"/>
      </c:barChart>
      <c:catAx>
        <c:axId val="2484945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r>
                  <a:rPr lang="en-ZA"/>
                  <a:t>Source: International Monetary Fund                </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en-US"/>
          </a:p>
        </c:txPr>
        <c:crossAx val="248495152"/>
        <c:crosses val="autoZero"/>
        <c:auto val="1"/>
        <c:lblAlgn val="ctr"/>
        <c:lblOffset val="100"/>
        <c:noMultiLvlLbl val="0"/>
      </c:catAx>
      <c:valAx>
        <c:axId val="248495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r>
                  <a:rPr lang="en-ZA" dirty="0"/>
                  <a:t>Percentage GDP</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effectLst/>
                <a:latin typeface="Times New Roman" panose="02020603050405020304" pitchFamily="18" charset="0"/>
                <a:ea typeface="+mn-ea"/>
                <a:cs typeface="Times New Roman" panose="02020603050405020304" pitchFamily="18" charset="0"/>
              </a:defRPr>
            </a:pPr>
            <a:endParaRPr lang="en-US"/>
          </a:p>
        </c:txPr>
        <c:crossAx val="24849459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effectLst/>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2E0A16-A863-4F3A-89AA-40357F351B51}"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C49C3FB-73F5-40EB-91E7-A382B3C7E0AF}">
      <dgm:prSet phldrT="[Text]" custT="1"/>
      <dgm:spPr/>
      <dgm:t>
        <a:bodyPr/>
        <a:lstStyle/>
        <a:p>
          <a:r>
            <a:rPr lang="en-US" sz="2400" dirty="0">
              <a:latin typeface="Times New Roman" panose="02020603050405020304" pitchFamily="18" charset="0"/>
              <a:cs typeface="Times New Roman" panose="02020603050405020304" pitchFamily="18" charset="0"/>
            </a:rPr>
            <a:t>MTBPS 2019 Projections</a:t>
          </a:r>
        </a:p>
      </dgm:t>
    </dgm:pt>
    <dgm:pt modelId="{03F9D96C-9173-4C6B-8169-8FC220DF407B}" type="parTrans" cxnId="{CA5A1361-689C-4E9A-884B-F0DE737BA23F}">
      <dgm:prSet/>
      <dgm:spPr/>
      <dgm:t>
        <a:bodyPr/>
        <a:lstStyle/>
        <a:p>
          <a:endParaRPr lang="en-US"/>
        </a:p>
      </dgm:t>
    </dgm:pt>
    <dgm:pt modelId="{3CA21362-B113-4FF1-A365-A27599676C28}" type="sibTrans" cxnId="{CA5A1361-689C-4E9A-884B-F0DE737BA23F}">
      <dgm:prSet/>
      <dgm:spPr/>
      <dgm:t>
        <a:bodyPr/>
        <a:lstStyle/>
        <a:p>
          <a:endParaRPr lang="en-US"/>
        </a:p>
      </dgm:t>
    </dgm:pt>
    <dgm:pt modelId="{29FE3F11-AD7D-484A-ADFB-4DEB6DCA2E2A}">
      <dgm:prSet phldrT="[Text]"/>
      <dgm:spPr>
        <a:solidFill>
          <a:srgbClr val="92D050"/>
        </a:solidFill>
        <a:ln>
          <a:solidFill>
            <a:schemeClr val="bg1"/>
          </a:solidFill>
        </a:ln>
      </dgm:spPr>
      <dgm:t>
        <a:bodyPr/>
        <a:lstStyle/>
        <a:p>
          <a:r>
            <a:rPr lang="en-US" dirty="0">
              <a:solidFill>
                <a:schemeClr val="tx1"/>
              </a:solidFill>
              <a:latin typeface="Times New Roman" panose="02020603050405020304" pitchFamily="18" charset="0"/>
              <a:cs typeface="Times New Roman" panose="02020603050405020304" pitchFamily="18" charset="0"/>
            </a:rPr>
            <a:t>1.2%</a:t>
          </a:r>
        </a:p>
      </dgm:t>
    </dgm:pt>
    <dgm:pt modelId="{CF0E368E-0FAB-4BE1-858C-7719CA3F0CBC}" type="parTrans" cxnId="{395A0C42-9903-4E0E-8F1F-4F464A7C2F12}">
      <dgm:prSet/>
      <dgm:spPr/>
      <dgm:t>
        <a:bodyPr/>
        <a:lstStyle/>
        <a:p>
          <a:endParaRPr lang="en-US"/>
        </a:p>
      </dgm:t>
    </dgm:pt>
    <dgm:pt modelId="{7A187141-3E44-43D0-9449-8BEC877869AD}" type="sibTrans" cxnId="{395A0C42-9903-4E0E-8F1F-4F464A7C2F12}">
      <dgm:prSet/>
      <dgm:spPr/>
      <dgm:t>
        <a:bodyPr/>
        <a:lstStyle/>
        <a:p>
          <a:endParaRPr lang="en-US"/>
        </a:p>
      </dgm:t>
    </dgm:pt>
    <dgm:pt modelId="{59DC3413-56B8-4B84-9748-197F5B6795DE}">
      <dgm:prSet phldrT="[Text]"/>
      <dgm:spPr>
        <a:solidFill>
          <a:srgbClr val="92D050"/>
        </a:solidFill>
      </dgm:spPr>
      <dgm:t>
        <a:bodyPr/>
        <a:lstStyle/>
        <a:p>
          <a:r>
            <a:rPr lang="en-US" dirty="0">
              <a:solidFill>
                <a:schemeClr val="tx1"/>
              </a:solidFill>
              <a:latin typeface="Times New Roman" panose="02020603050405020304" pitchFamily="18" charset="0"/>
              <a:cs typeface="Times New Roman" panose="02020603050405020304" pitchFamily="18" charset="0"/>
            </a:rPr>
            <a:t>-6.5% (NT)</a:t>
          </a:r>
        </a:p>
      </dgm:t>
    </dgm:pt>
    <dgm:pt modelId="{BFE699A8-36AF-4846-B346-B9A7F07E02D5}" type="parTrans" cxnId="{8E980F6E-943A-455E-8386-C6821F5A21C1}">
      <dgm:prSet/>
      <dgm:spPr/>
      <dgm:t>
        <a:bodyPr/>
        <a:lstStyle/>
        <a:p>
          <a:endParaRPr lang="en-US"/>
        </a:p>
      </dgm:t>
    </dgm:pt>
    <dgm:pt modelId="{E279F67A-0A23-474A-8685-2B54A4CD5E72}" type="sibTrans" cxnId="{8E980F6E-943A-455E-8386-C6821F5A21C1}">
      <dgm:prSet/>
      <dgm:spPr/>
      <dgm:t>
        <a:bodyPr/>
        <a:lstStyle/>
        <a:p>
          <a:endParaRPr lang="en-US"/>
        </a:p>
      </dgm:t>
    </dgm:pt>
    <dgm:pt modelId="{16EB2883-3515-4E58-8F38-B600DD01A487}">
      <dgm:prSet phldrT="[Text]" custT="1"/>
      <dgm:spPr/>
      <dgm:t>
        <a:bodyPr/>
        <a:lstStyle/>
        <a:p>
          <a:r>
            <a:rPr lang="en-US" sz="2400" dirty="0">
              <a:latin typeface="Times New Roman" panose="02020603050405020304" pitchFamily="18" charset="0"/>
              <a:cs typeface="Times New Roman" panose="02020603050405020304" pitchFamily="18" charset="0"/>
            </a:rPr>
            <a:t>Budget 2020 Projections</a:t>
          </a:r>
        </a:p>
      </dgm:t>
    </dgm:pt>
    <dgm:pt modelId="{4ADEC42F-4402-42DA-82C0-8E48652324D9}" type="parTrans" cxnId="{1434FF93-CE54-437D-AC35-3B1EB2E4112A}">
      <dgm:prSet/>
      <dgm:spPr/>
      <dgm:t>
        <a:bodyPr/>
        <a:lstStyle/>
        <a:p>
          <a:endParaRPr lang="en-US"/>
        </a:p>
      </dgm:t>
    </dgm:pt>
    <dgm:pt modelId="{4B714962-3BA6-41DE-9D00-C731646E68DB}" type="sibTrans" cxnId="{1434FF93-CE54-437D-AC35-3B1EB2E4112A}">
      <dgm:prSet/>
      <dgm:spPr/>
      <dgm:t>
        <a:bodyPr/>
        <a:lstStyle/>
        <a:p>
          <a:endParaRPr lang="en-US"/>
        </a:p>
      </dgm:t>
    </dgm:pt>
    <dgm:pt modelId="{0A27F118-339B-452C-81E5-767961AC4A7E}">
      <dgm:prSet phldrT="[Text]"/>
      <dgm:spPr>
        <a:solidFill>
          <a:schemeClr val="accent2">
            <a:lumMod val="20000"/>
            <a:lumOff val="8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65.6% (NT)</a:t>
          </a:r>
        </a:p>
      </dgm:t>
    </dgm:pt>
    <dgm:pt modelId="{0B395545-4C00-4405-A039-F8C497DFD461}" type="parTrans" cxnId="{86972D91-F483-431C-A164-043394630F46}">
      <dgm:prSet/>
      <dgm:spPr/>
      <dgm:t>
        <a:bodyPr/>
        <a:lstStyle/>
        <a:p>
          <a:endParaRPr lang="en-US"/>
        </a:p>
      </dgm:t>
    </dgm:pt>
    <dgm:pt modelId="{2878383E-0F70-4B16-9902-BDAFD335788C}" type="sibTrans" cxnId="{86972D91-F483-431C-A164-043394630F46}">
      <dgm:prSet/>
      <dgm:spPr/>
      <dgm:t>
        <a:bodyPr/>
        <a:lstStyle/>
        <a:p>
          <a:endParaRPr lang="en-US"/>
        </a:p>
      </dgm:t>
    </dgm:pt>
    <dgm:pt modelId="{BD0F1B3F-0EC2-4F6A-B08F-C3E797659AD4}">
      <dgm:prSet phldrT="[Text]"/>
      <dgm:spPr>
        <a:solidFill>
          <a:schemeClr val="accent2">
            <a:lumMod val="20000"/>
            <a:lumOff val="8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R63.3 billion</a:t>
          </a:r>
        </a:p>
      </dgm:t>
    </dgm:pt>
    <dgm:pt modelId="{AF8479DE-20F3-4180-B326-497464D62E2D}" type="parTrans" cxnId="{6BBF9791-9427-49C1-9603-3053AB4BE7E0}">
      <dgm:prSet/>
      <dgm:spPr/>
      <dgm:t>
        <a:bodyPr/>
        <a:lstStyle/>
        <a:p>
          <a:endParaRPr lang="en-US"/>
        </a:p>
      </dgm:t>
    </dgm:pt>
    <dgm:pt modelId="{2BC0C20E-0F8F-4DB6-8782-53D70C7BFE8A}" type="sibTrans" cxnId="{6BBF9791-9427-49C1-9603-3053AB4BE7E0}">
      <dgm:prSet/>
      <dgm:spPr/>
      <dgm:t>
        <a:bodyPr/>
        <a:lstStyle/>
        <a:p>
          <a:endParaRPr lang="en-US"/>
        </a:p>
      </dgm:t>
    </dgm:pt>
    <dgm:pt modelId="{EE46C1A8-32F7-42F7-84D7-3C6B6FD5267C}">
      <dgm:prSet phldrT="[Text]" custT="1"/>
      <dgm:spPr/>
      <dgm:t>
        <a:bodyPr/>
        <a:lstStyle/>
        <a:p>
          <a:r>
            <a:rPr lang="en-US" sz="2400" dirty="0">
              <a:latin typeface="Times New Roman" panose="02020603050405020304" pitchFamily="18" charset="0"/>
              <a:cs typeface="Times New Roman" panose="02020603050405020304" pitchFamily="18" charset="0"/>
            </a:rPr>
            <a:t>Covid-19 Impact Projections</a:t>
          </a:r>
        </a:p>
      </dgm:t>
    </dgm:pt>
    <dgm:pt modelId="{E2D3AE8B-52AA-445E-B996-32564295B774}" type="parTrans" cxnId="{E292246B-7FBB-471C-B01D-09119F2181E6}">
      <dgm:prSet/>
      <dgm:spPr/>
      <dgm:t>
        <a:bodyPr/>
        <a:lstStyle/>
        <a:p>
          <a:endParaRPr lang="en-US"/>
        </a:p>
      </dgm:t>
    </dgm:pt>
    <dgm:pt modelId="{FBC3897F-55E6-45FA-BBD1-5DF4AB7BC425}" type="sibTrans" cxnId="{E292246B-7FBB-471C-B01D-09119F2181E6}">
      <dgm:prSet/>
      <dgm:spPr/>
      <dgm:t>
        <a:bodyPr/>
        <a:lstStyle/>
        <a:p>
          <a:endParaRPr lang="en-US"/>
        </a:p>
      </dgm:t>
    </dgm:pt>
    <dgm:pt modelId="{FB773262-E575-48F1-9AF0-72F7BDF631F2}">
      <dgm:prSet phldrT="[Text]"/>
      <dgm:spPr>
        <a:solidFill>
          <a:schemeClr val="accent6">
            <a:lumMod val="40000"/>
            <a:lumOff val="6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77.4%  (IMF)</a:t>
          </a:r>
        </a:p>
      </dgm:t>
    </dgm:pt>
    <dgm:pt modelId="{EAE0EF12-B391-4D91-9302-EC60BF05DF82}" type="parTrans" cxnId="{0B30A15F-E388-40F1-8B17-EA326A1CF4BA}">
      <dgm:prSet/>
      <dgm:spPr/>
      <dgm:t>
        <a:bodyPr/>
        <a:lstStyle/>
        <a:p>
          <a:endParaRPr lang="en-US"/>
        </a:p>
      </dgm:t>
    </dgm:pt>
    <dgm:pt modelId="{60E1738E-5F92-4E4D-9A56-DC1346A2DE25}" type="sibTrans" cxnId="{0B30A15F-E388-40F1-8B17-EA326A1CF4BA}">
      <dgm:prSet/>
      <dgm:spPr/>
      <dgm:t>
        <a:bodyPr/>
        <a:lstStyle/>
        <a:p>
          <a:endParaRPr lang="en-US"/>
        </a:p>
      </dgm:t>
    </dgm:pt>
    <dgm:pt modelId="{8D5C1768-1DE3-4633-9FEC-75D48C9BE8C1}">
      <dgm:prSet phldrT="[Text]"/>
      <dgm:spPr>
        <a:solidFill>
          <a:schemeClr val="accent6">
            <a:lumMod val="40000"/>
            <a:lumOff val="6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R220 to R285 billion</a:t>
          </a:r>
        </a:p>
      </dgm:t>
    </dgm:pt>
    <dgm:pt modelId="{9986319C-4DA6-4558-B25B-2390E2BE6B27}" type="parTrans" cxnId="{A17E151A-48CD-477B-99B5-A684F50A87E3}">
      <dgm:prSet/>
      <dgm:spPr/>
      <dgm:t>
        <a:bodyPr/>
        <a:lstStyle/>
        <a:p>
          <a:endParaRPr lang="en-US"/>
        </a:p>
      </dgm:t>
    </dgm:pt>
    <dgm:pt modelId="{294AF326-28A2-4BD5-A104-3A8C7F70D057}" type="sibTrans" cxnId="{A17E151A-48CD-477B-99B5-A684F50A87E3}">
      <dgm:prSet/>
      <dgm:spPr/>
      <dgm:t>
        <a:bodyPr/>
        <a:lstStyle/>
        <a:p>
          <a:endParaRPr lang="en-US"/>
        </a:p>
      </dgm:t>
    </dgm:pt>
    <dgm:pt modelId="{2586F67E-3C10-4CC1-95F1-115914592654}">
      <dgm:prSet/>
      <dgm:spPr>
        <a:solidFill>
          <a:srgbClr val="92D050"/>
        </a:solidFill>
      </dgm:spPr>
      <dgm:t>
        <a:bodyPr/>
        <a:lstStyle/>
        <a:p>
          <a:r>
            <a:rPr lang="en-US" dirty="0">
              <a:solidFill>
                <a:schemeClr val="tx1"/>
              </a:solidFill>
              <a:latin typeface="Times New Roman" panose="02020603050405020304" pitchFamily="18" charset="0"/>
              <a:cs typeface="Times New Roman" panose="02020603050405020304" pitchFamily="18" charset="0"/>
            </a:rPr>
            <a:t>R52.5 billion</a:t>
          </a:r>
        </a:p>
      </dgm:t>
    </dgm:pt>
    <dgm:pt modelId="{9A2F2917-C874-4EBD-8C9C-C0885B05324A}" type="parTrans" cxnId="{A240B05B-CE05-4DEC-BBEE-DF8FF0D4A632}">
      <dgm:prSet/>
      <dgm:spPr/>
      <dgm:t>
        <a:bodyPr/>
        <a:lstStyle/>
        <a:p>
          <a:endParaRPr lang="en-US"/>
        </a:p>
      </dgm:t>
    </dgm:pt>
    <dgm:pt modelId="{E03B24B1-CB6D-42AB-8A65-91422F673E62}" type="sibTrans" cxnId="{A240B05B-CE05-4DEC-BBEE-DF8FF0D4A632}">
      <dgm:prSet/>
      <dgm:spPr/>
      <dgm:t>
        <a:bodyPr/>
        <a:lstStyle/>
        <a:p>
          <a:endParaRPr lang="en-US"/>
        </a:p>
      </dgm:t>
    </dgm:pt>
    <dgm:pt modelId="{453C8ABD-B543-42F2-9E50-9CDBB5BCA724}">
      <dgm:prSet/>
      <dgm:spPr/>
      <dgm:t>
        <a:bodyPr/>
        <a:lstStyle/>
        <a:p>
          <a:endParaRPr lang="en-US"/>
        </a:p>
      </dgm:t>
    </dgm:pt>
    <dgm:pt modelId="{95053306-9D42-4F53-93DB-2DB648396722}" type="parTrans" cxnId="{B55DDDD5-96AD-41CE-B94F-BDFD59E68D50}">
      <dgm:prSet/>
      <dgm:spPr/>
      <dgm:t>
        <a:bodyPr/>
        <a:lstStyle/>
        <a:p>
          <a:endParaRPr lang="en-US"/>
        </a:p>
      </dgm:t>
    </dgm:pt>
    <dgm:pt modelId="{C6638DCA-61BF-45C9-B26A-99A917815E75}" type="sibTrans" cxnId="{B55DDDD5-96AD-41CE-B94F-BDFD59E68D50}">
      <dgm:prSet/>
      <dgm:spPr/>
      <dgm:t>
        <a:bodyPr/>
        <a:lstStyle/>
        <a:p>
          <a:endParaRPr lang="en-US"/>
        </a:p>
      </dgm:t>
    </dgm:pt>
    <dgm:pt modelId="{A8FA65C4-DB15-48CC-8C94-3AA0F2D149CB}">
      <dgm:prSet/>
      <dgm:spPr>
        <a:solidFill>
          <a:schemeClr val="accent2">
            <a:lumMod val="20000"/>
            <a:lumOff val="8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0.9%</a:t>
          </a:r>
        </a:p>
      </dgm:t>
    </dgm:pt>
    <dgm:pt modelId="{6B303329-ADF3-4D93-B3C4-3C5021E4DA3A}" type="parTrans" cxnId="{87E2119A-DBB5-4185-A299-33CDD11BA850}">
      <dgm:prSet/>
      <dgm:spPr/>
      <dgm:t>
        <a:bodyPr/>
        <a:lstStyle/>
        <a:p>
          <a:endParaRPr lang="en-US"/>
        </a:p>
      </dgm:t>
    </dgm:pt>
    <dgm:pt modelId="{06B10005-67D2-4CA3-BED2-239AE0848FD2}" type="sibTrans" cxnId="{87E2119A-DBB5-4185-A299-33CDD11BA850}">
      <dgm:prSet/>
      <dgm:spPr/>
      <dgm:t>
        <a:bodyPr/>
        <a:lstStyle/>
        <a:p>
          <a:endParaRPr lang="en-US"/>
        </a:p>
      </dgm:t>
    </dgm:pt>
    <dgm:pt modelId="{AC953343-D365-4983-ABD4-FF4545096FD7}">
      <dgm:prSet/>
      <dgm:spPr>
        <a:solidFill>
          <a:schemeClr val="accent2">
            <a:lumMod val="20000"/>
            <a:lumOff val="8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-6.8% (NT)</a:t>
          </a:r>
        </a:p>
      </dgm:t>
    </dgm:pt>
    <dgm:pt modelId="{B164F066-BC97-4443-A8E6-3EDB2904E79F}" type="parTrans" cxnId="{B6E745A4-C79A-40D3-8BAD-11DFD99D58DF}">
      <dgm:prSet/>
      <dgm:spPr/>
      <dgm:t>
        <a:bodyPr/>
        <a:lstStyle/>
        <a:p>
          <a:endParaRPr lang="en-US"/>
        </a:p>
      </dgm:t>
    </dgm:pt>
    <dgm:pt modelId="{330A5C6A-5452-4A73-9DC8-9C5B7C45C2D9}" type="sibTrans" cxnId="{B6E745A4-C79A-40D3-8BAD-11DFD99D58DF}">
      <dgm:prSet/>
      <dgm:spPr/>
      <dgm:t>
        <a:bodyPr/>
        <a:lstStyle/>
        <a:p>
          <a:endParaRPr lang="en-US"/>
        </a:p>
      </dgm:t>
    </dgm:pt>
    <dgm:pt modelId="{EA29CB03-B65D-49F4-B4DC-A63D3B246EC7}">
      <dgm:prSet/>
      <dgm:spPr>
        <a:solidFill>
          <a:schemeClr val="accent6">
            <a:lumMod val="40000"/>
            <a:lumOff val="6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-13.3% (IMF)</a:t>
          </a:r>
        </a:p>
      </dgm:t>
    </dgm:pt>
    <dgm:pt modelId="{A3183BE7-5969-4148-A017-160144ACE9D8}" type="parTrans" cxnId="{21B5B2D2-6937-42D5-AC44-80397734A083}">
      <dgm:prSet/>
      <dgm:spPr/>
      <dgm:t>
        <a:bodyPr/>
        <a:lstStyle/>
        <a:p>
          <a:endParaRPr lang="en-US"/>
        </a:p>
      </dgm:t>
    </dgm:pt>
    <dgm:pt modelId="{61EACECB-BC94-4506-B438-F30B592EF86B}" type="sibTrans" cxnId="{21B5B2D2-6937-42D5-AC44-80397734A083}">
      <dgm:prSet/>
      <dgm:spPr/>
      <dgm:t>
        <a:bodyPr/>
        <a:lstStyle/>
        <a:p>
          <a:endParaRPr lang="en-US"/>
        </a:p>
      </dgm:t>
    </dgm:pt>
    <dgm:pt modelId="{8701C5F5-0982-4BF4-B681-8812D3508E86}">
      <dgm:prSet/>
      <dgm:spPr>
        <a:solidFill>
          <a:schemeClr val="accent6">
            <a:lumMod val="40000"/>
            <a:lumOff val="60000"/>
          </a:schemeClr>
        </a:solidFill>
      </dgm:spPr>
      <dgm:t>
        <a:bodyPr/>
        <a:lstStyle/>
        <a:p>
          <a:r>
            <a:rPr lang="en-US" dirty="0">
              <a:solidFill>
                <a:schemeClr val="tx1"/>
              </a:solidFill>
              <a:latin typeface="Times New Roman" panose="02020603050405020304" pitchFamily="18" charset="0"/>
              <a:cs typeface="Times New Roman" panose="02020603050405020304" pitchFamily="18" charset="0"/>
            </a:rPr>
            <a:t>-5.8 to -20.4%</a:t>
          </a:r>
        </a:p>
        <a:p>
          <a:r>
            <a:rPr lang="en-US" dirty="0">
              <a:solidFill>
                <a:schemeClr val="tx1"/>
              </a:solidFill>
              <a:latin typeface="Times New Roman" panose="02020603050405020304" pitchFamily="18" charset="0"/>
              <a:cs typeface="Times New Roman" panose="02020603050405020304" pitchFamily="18" charset="0"/>
            </a:rPr>
            <a:t>(Various)</a:t>
          </a:r>
        </a:p>
      </dgm:t>
    </dgm:pt>
    <dgm:pt modelId="{5A8FB084-F107-4F91-BABA-B7DFA37AFF09}" type="parTrans" cxnId="{CAABC1DA-3A80-4A03-9B50-A63BDC4655DE}">
      <dgm:prSet/>
      <dgm:spPr/>
      <dgm:t>
        <a:bodyPr/>
        <a:lstStyle/>
        <a:p>
          <a:endParaRPr lang="en-US"/>
        </a:p>
      </dgm:t>
    </dgm:pt>
    <dgm:pt modelId="{9BB6CD8C-DA3B-4C63-B6AD-3B97E08D0F1D}" type="sibTrans" cxnId="{CAABC1DA-3A80-4A03-9B50-A63BDC4655DE}">
      <dgm:prSet/>
      <dgm:spPr/>
      <dgm:t>
        <a:bodyPr/>
        <a:lstStyle/>
        <a:p>
          <a:endParaRPr lang="en-US"/>
        </a:p>
      </dgm:t>
    </dgm:pt>
    <dgm:pt modelId="{60E01806-D721-4312-9824-CD4C4009E88D}">
      <dgm:prSet/>
      <dgm:spPr>
        <a:solidFill>
          <a:srgbClr val="92D050"/>
        </a:solidFill>
      </dgm:spPr>
      <dgm:t>
        <a:bodyPr/>
        <a:lstStyle/>
        <a:p>
          <a:r>
            <a:rPr lang="en-US" dirty="0">
              <a:solidFill>
                <a:schemeClr val="tx1"/>
              </a:solidFill>
              <a:latin typeface="Times New Roman" panose="02020603050405020304" pitchFamily="18" charset="0"/>
              <a:cs typeface="Times New Roman" panose="02020603050405020304" pitchFamily="18" charset="0"/>
            </a:rPr>
            <a:t>64.9% (NT)</a:t>
          </a:r>
        </a:p>
      </dgm:t>
    </dgm:pt>
    <dgm:pt modelId="{7408395C-378A-46E3-ACF0-2F21863B790F}" type="parTrans" cxnId="{69423B73-A839-45C3-A6C7-29AC07CDE83A}">
      <dgm:prSet/>
      <dgm:spPr/>
      <dgm:t>
        <a:bodyPr/>
        <a:lstStyle/>
        <a:p>
          <a:endParaRPr lang="en-US"/>
        </a:p>
      </dgm:t>
    </dgm:pt>
    <dgm:pt modelId="{A8E9D6BC-2C26-4493-8932-3A5E0C00F2CF}" type="sibTrans" cxnId="{69423B73-A839-45C3-A6C7-29AC07CDE83A}">
      <dgm:prSet/>
      <dgm:spPr/>
      <dgm:t>
        <a:bodyPr/>
        <a:lstStyle/>
        <a:p>
          <a:endParaRPr lang="en-US"/>
        </a:p>
      </dgm:t>
    </dgm:pt>
    <dgm:pt modelId="{2390339B-4E5C-4F1F-962C-5E05002D1774}" type="pres">
      <dgm:prSet presAssocID="{462E0A16-A863-4F3A-89AA-40357F351B51}" presName="theList" presStyleCnt="0">
        <dgm:presLayoutVars>
          <dgm:dir/>
          <dgm:animLvl val="lvl"/>
          <dgm:resizeHandles val="exact"/>
        </dgm:presLayoutVars>
      </dgm:prSet>
      <dgm:spPr/>
      <dgm:t>
        <a:bodyPr/>
        <a:lstStyle/>
        <a:p>
          <a:endParaRPr lang="en-US"/>
        </a:p>
      </dgm:t>
    </dgm:pt>
    <dgm:pt modelId="{0B459908-90FF-40AA-BCC0-8D37C164E5B2}" type="pres">
      <dgm:prSet presAssocID="{453C8ABD-B543-42F2-9E50-9CDBB5BCA724}" presName="compNode" presStyleCnt="0"/>
      <dgm:spPr/>
    </dgm:pt>
    <dgm:pt modelId="{FAB247D8-2613-46AE-B798-AF6072AA5F18}" type="pres">
      <dgm:prSet presAssocID="{453C8ABD-B543-42F2-9E50-9CDBB5BCA724}" presName="aNode" presStyleLbl="bgShp" presStyleIdx="0" presStyleCnt="4" custLinFactNeighborX="-1457" custLinFactNeighborY="-789"/>
      <dgm:spPr/>
      <dgm:t>
        <a:bodyPr/>
        <a:lstStyle/>
        <a:p>
          <a:endParaRPr lang="en-US"/>
        </a:p>
      </dgm:t>
    </dgm:pt>
    <dgm:pt modelId="{185A9805-AB70-4BF0-B55A-D3EEF2D2B852}" type="pres">
      <dgm:prSet presAssocID="{453C8ABD-B543-42F2-9E50-9CDBB5BCA724}" presName="textNode" presStyleLbl="bgShp" presStyleIdx="0" presStyleCnt="4"/>
      <dgm:spPr/>
      <dgm:t>
        <a:bodyPr/>
        <a:lstStyle/>
        <a:p>
          <a:endParaRPr lang="en-US"/>
        </a:p>
      </dgm:t>
    </dgm:pt>
    <dgm:pt modelId="{ADF1ECD2-02B7-454D-A4E3-272865EFFC97}" type="pres">
      <dgm:prSet presAssocID="{453C8ABD-B543-42F2-9E50-9CDBB5BCA724}" presName="compChildNode" presStyleCnt="0"/>
      <dgm:spPr/>
    </dgm:pt>
    <dgm:pt modelId="{6CADD8C9-D82D-4662-AC69-309A4F504F92}" type="pres">
      <dgm:prSet presAssocID="{453C8ABD-B543-42F2-9E50-9CDBB5BCA724}" presName="theInnerList" presStyleCnt="0"/>
      <dgm:spPr/>
    </dgm:pt>
    <dgm:pt modelId="{514162A3-703A-4F55-A427-DEEE3CCCEC31}" type="pres">
      <dgm:prSet presAssocID="{453C8ABD-B543-42F2-9E50-9CDBB5BCA724}" presName="aSpace" presStyleCnt="0"/>
      <dgm:spPr/>
    </dgm:pt>
    <dgm:pt modelId="{3995E79C-A205-4D86-BEFA-DD4F44F808B9}" type="pres">
      <dgm:prSet presAssocID="{9C49C3FB-73F5-40EB-91E7-A382B3C7E0AF}" presName="compNode" presStyleCnt="0"/>
      <dgm:spPr/>
    </dgm:pt>
    <dgm:pt modelId="{4E11547D-A8C4-4B06-81BA-2A5316DC2478}" type="pres">
      <dgm:prSet presAssocID="{9C49C3FB-73F5-40EB-91E7-A382B3C7E0AF}" presName="aNode" presStyleLbl="bgShp" presStyleIdx="1" presStyleCnt="4"/>
      <dgm:spPr/>
      <dgm:t>
        <a:bodyPr/>
        <a:lstStyle/>
        <a:p>
          <a:endParaRPr lang="en-US"/>
        </a:p>
      </dgm:t>
    </dgm:pt>
    <dgm:pt modelId="{549FC833-4BF8-44E8-93BA-4D32A658CF24}" type="pres">
      <dgm:prSet presAssocID="{9C49C3FB-73F5-40EB-91E7-A382B3C7E0AF}" presName="textNode" presStyleLbl="bgShp" presStyleIdx="1" presStyleCnt="4"/>
      <dgm:spPr/>
      <dgm:t>
        <a:bodyPr/>
        <a:lstStyle/>
        <a:p>
          <a:endParaRPr lang="en-US"/>
        </a:p>
      </dgm:t>
    </dgm:pt>
    <dgm:pt modelId="{8D366622-D248-47DB-90FE-A25F71090F10}" type="pres">
      <dgm:prSet presAssocID="{9C49C3FB-73F5-40EB-91E7-A382B3C7E0AF}" presName="compChildNode" presStyleCnt="0"/>
      <dgm:spPr/>
    </dgm:pt>
    <dgm:pt modelId="{E2934D4F-E8B7-4AE8-A95A-1EBA511A8B4E}" type="pres">
      <dgm:prSet presAssocID="{9C49C3FB-73F5-40EB-91E7-A382B3C7E0AF}" presName="theInnerList" presStyleCnt="0"/>
      <dgm:spPr/>
    </dgm:pt>
    <dgm:pt modelId="{C9F38197-444F-4F13-BE98-02985022BF83}" type="pres">
      <dgm:prSet presAssocID="{29FE3F11-AD7D-484A-ADFB-4DEB6DCA2E2A}" presName="childNode" presStyleLbl="node1" presStyleIdx="0" presStyleCnt="12">
        <dgm:presLayoutVars>
          <dgm:bulletEnabled val="1"/>
        </dgm:presLayoutVars>
      </dgm:prSet>
      <dgm:spPr/>
      <dgm:t>
        <a:bodyPr/>
        <a:lstStyle/>
        <a:p>
          <a:endParaRPr lang="en-US"/>
        </a:p>
      </dgm:t>
    </dgm:pt>
    <dgm:pt modelId="{312066E9-F0E6-4F45-8292-F6714A30900C}" type="pres">
      <dgm:prSet presAssocID="{29FE3F11-AD7D-484A-ADFB-4DEB6DCA2E2A}" presName="aSpace2" presStyleCnt="0"/>
      <dgm:spPr/>
    </dgm:pt>
    <dgm:pt modelId="{741DFD9C-58AD-4B23-9ACC-C6611B5E156E}" type="pres">
      <dgm:prSet presAssocID="{59DC3413-56B8-4B84-9748-197F5B6795DE}" presName="childNode" presStyleLbl="node1" presStyleIdx="1" presStyleCnt="12">
        <dgm:presLayoutVars>
          <dgm:bulletEnabled val="1"/>
        </dgm:presLayoutVars>
      </dgm:prSet>
      <dgm:spPr/>
      <dgm:t>
        <a:bodyPr/>
        <a:lstStyle/>
        <a:p>
          <a:endParaRPr lang="en-US"/>
        </a:p>
      </dgm:t>
    </dgm:pt>
    <dgm:pt modelId="{661E8CBA-DF9C-4DF8-BE4D-01582781F9CF}" type="pres">
      <dgm:prSet presAssocID="{59DC3413-56B8-4B84-9748-197F5B6795DE}" presName="aSpace2" presStyleCnt="0"/>
      <dgm:spPr/>
    </dgm:pt>
    <dgm:pt modelId="{4CD8C3E2-474A-4BAD-B4C6-BFA9B51CE334}" type="pres">
      <dgm:prSet presAssocID="{60E01806-D721-4312-9824-CD4C4009E88D}" presName="childNode" presStyleLbl="node1" presStyleIdx="2" presStyleCnt="12">
        <dgm:presLayoutVars>
          <dgm:bulletEnabled val="1"/>
        </dgm:presLayoutVars>
      </dgm:prSet>
      <dgm:spPr/>
      <dgm:t>
        <a:bodyPr/>
        <a:lstStyle/>
        <a:p>
          <a:endParaRPr lang="en-US"/>
        </a:p>
      </dgm:t>
    </dgm:pt>
    <dgm:pt modelId="{66FCAEF7-867D-4445-A836-A99E55E73F61}" type="pres">
      <dgm:prSet presAssocID="{60E01806-D721-4312-9824-CD4C4009E88D}" presName="aSpace2" presStyleCnt="0"/>
      <dgm:spPr/>
    </dgm:pt>
    <dgm:pt modelId="{63852167-A7E2-4CF2-BAB0-E1F20B8608A2}" type="pres">
      <dgm:prSet presAssocID="{2586F67E-3C10-4CC1-95F1-115914592654}" presName="childNode" presStyleLbl="node1" presStyleIdx="3" presStyleCnt="12">
        <dgm:presLayoutVars>
          <dgm:bulletEnabled val="1"/>
        </dgm:presLayoutVars>
      </dgm:prSet>
      <dgm:spPr/>
      <dgm:t>
        <a:bodyPr/>
        <a:lstStyle/>
        <a:p>
          <a:endParaRPr lang="en-US"/>
        </a:p>
      </dgm:t>
    </dgm:pt>
    <dgm:pt modelId="{181EE8D5-9E80-4DD3-9A47-31F0DCD11829}" type="pres">
      <dgm:prSet presAssocID="{9C49C3FB-73F5-40EB-91E7-A382B3C7E0AF}" presName="aSpace" presStyleCnt="0"/>
      <dgm:spPr/>
    </dgm:pt>
    <dgm:pt modelId="{F52A9755-6CBB-4110-B8BF-AD484151A468}" type="pres">
      <dgm:prSet presAssocID="{16EB2883-3515-4E58-8F38-B600DD01A487}" presName="compNode" presStyleCnt="0"/>
      <dgm:spPr/>
    </dgm:pt>
    <dgm:pt modelId="{82B69CC0-1B04-4AF8-8464-091E5CF9962E}" type="pres">
      <dgm:prSet presAssocID="{16EB2883-3515-4E58-8F38-B600DD01A487}" presName="aNode" presStyleLbl="bgShp" presStyleIdx="2" presStyleCnt="4"/>
      <dgm:spPr/>
      <dgm:t>
        <a:bodyPr/>
        <a:lstStyle/>
        <a:p>
          <a:endParaRPr lang="en-US"/>
        </a:p>
      </dgm:t>
    </dgm:pt>
    <dgm:pt modelId="{5BAF783E-886F-46A8-A4E1-8D08BDEB0CD8}" type="pres">
      <dgm:prSet presAssocID="{16EB2883-3515-4E58-8F38-B600DD01A487}" presName="textNode" presStyleLbl="bgShp" presStyleIdx="2" presStyleCnt="4"/>
      <dgm:spPr/>
      <dgm:t>
        <a:bodyPr/>
        <a:lstStyle/>
        <a:p>
          <a:endParaRPr lang="en-US"/>
        </a:p>
      </dgm:t>
    </dgm:pt>
    <dgm:pt modelId="{BFE7B72B-0746-4DBD-B219-59A3A09AF075}" type="pres">
      <dgm:prSet presAssocID="{16EB2883-3515-4E58-8F38-B600DD01A487}" presName="compChildNode" presStyleCnt="0"/>
      <dgm:spPr/>
    </dgm:pt>
    <dgm:pt modelId="{A139BE9C-596B-4ADE-A812-2BF88F76C2B9}" type="pres">
      <dgm:prSet presAssocID="{16EB2883-3515-4E58-8F38-B600DD01A487}" presName="theInnerList" presStyleCnt="0"/>
      <dgm:spPr/>
    </dgm:pt>
    <dgm:pt modelId="{31B3BD84-BB91-4677-80DF-89C65C7CB5F4}" type="pres">
      <dgm:prSet presAssocID="{A8FA65C4-DB15-48CC-8C94-3AA0F2D149CB}" presName="childNode" presStyleLbl="node1" presStyleIdx="4" presStyleCnt="12">
        <dgm:presLayoutVars>
          <dgm:bulletEnabled val="1"/>
        </dgm:presLayoutVars>
      </dgm:prSet>
      <dgm:spPr/>
      <dgm:t>
        <a:bodyPr/>
        <a:lstStyle/>
        <a:p>
          <a:endParaRPr lang="en-US"/>
        </a:p>
      </dgm:t>
    </dgm:pt>
    <dgm:pt modelId="{56EF4DD2-13DF-42A5-8682-B9F173BD3EC0}" type="pres">
      <dgm:prSet presAssocID="{A8FA65C4-DB15-48CC-8C94-3AA0F2D149CB}" presName="aSpace2" presStyleCnt="0"/>
      <dgm:spPr/>
    </dgm:pt>
    <dgm:pt modelId="{CAFE16B3-FA6A-483A-90A3-8B3E5BC3300C}" type="pres">
      <dgm:prSet presAssocID="{AC953343-D365-4983-ABD4-FF4545096FD7}" presName="childNode" presStyleLbl="node1" presStyleIdx="5" presStyleCnt="12">
        <dgm:presLayoutVars>
          <dgm:bulletEnabled val="1"/>
        </dgm:presLayoutVars>
      </dgm:prSet>
      <dgm:spPr/>
      <dgm:t>
        <a:bodyPr/>
        <a:lstStyle/>
        <a:p>
          <a:endParaRPr lang="en-US"/>
        </a:p>
      </dgm:t>
    </dgm:pt>
    <dgm:pt modelId="{CE1613F4-2986-4B1B-9A71-A9EC4847A566}" type="pres">
      <dgm:prSet presAssocID="{AC953343-D365-4983-ABD4-FF4545096FD7}" presName="aSpace2" presStyleCnt="0"/>
      <dgm:spPr/>
    </dgm:pt>
    <dgm:pt modelId="{1D117572-0897-4C5F-99E0-DA966C716D12}" type="pres">
      <dgm:prSet presAssocID="{0A27F118-339B-452C-81E5-767961AC4A7E}" presName="childNode" presStyleLbl="node1" presStyleIdx="6" presStyleCnt="12">
        <dgm:presLayoutVars>
          <dgm:bulletEnabled val="1"/>
        </dgm:presLayoutVars>
      </dgm:prSet>
      <dgm:spPr/>
      <dgm:t>
        <a:bodyPr/>
        <a:lstStyle/>
        <a:p>
          <a:endParaRPr lang="en-US"/>
        </a:p>
      </dgm:t>
    </dgm:pt>
    <dgm:pt modelId="{942849F9-2ECA-4246-A9CF-88F87561AA73}" type="pres">
      <dgm:prSet presAssocID="{0A27F118-339B-452C-81E5-767961AC4A7E}" presName="aSpace2" presStyleCnt="0"/>
      <dgm:spPr/>
    </dgm:pt>
    <dgm:pt modelId="{9D66F3AA-B24A-4D6A-B2C6-24F082DD637A}" type="pres">
      <dgm:prSet presAssocID="{BD0F1B3F-0EC2-4F6A-B08F-C3E797659AD4}" presName="childNode" presStyleLbl="node1" presStyleIdx="7" presStyleCnt="12">
        <dgm:presLayoutVars>
          <dgm:bulletEnabled val="1"/>
        </dgm:presLayoutVars>
      </dgm:prSet>
      <dgm:spPr/>
      <dgm:t>
        <a:bodyPr/>
        <a:lstStyle/>
        <a:p>
          <a:endParaRPr lang="en-US"/>
        </a:p>
      </dgm:t>
    </dgm:pt>
    <dgm:pt modelId="{BA764380-5478-429E-83E8-73324E33DC00}" type="pres">
      <dgm:prSet presAssocID="{16EB2883-3515-4E58-8F38-B600DD01A487}" presName="aSpace" presStyleCnt="0"/>
      <dgm:spPr/>
    </dgm:pt>
    <dgm:pt modelId="{DF4123F5-AE33-40BD-9FA8-BE08B7EB4630}" type="pres">
      <dgm:prSet presAssocID="{EE46C1A8-32F7-42F7-84D7-3C6B6FD5267C}" presName="compNode" presStyleCnt="0"/>
      <dgm:spPr/>
    </dgm:pt>
    <dgm:pt modelId="{AC6CA65B-8D7B-4B81-B0CB-027B66B967A7}" type="pres">
      <dgm:prSet presAssocID="{EE46C1A8-32F7-42F7-84D7-3C6B6FD5267C}" presName="aNode" presStyleLbl="bgShp" presStyleIdx="3" presStyleCnt="4"/>
      <dgm:spPr/>
      <dgm:t>
        <a:bodyPr/>
        <a:lstStyle/>
        <a:p>
          <a:endParaRPr lang="en-US"/>
        </a:p>
      </dgm:t>
    </dgm:pt>
    <dgm:pt modelId="{D27CAC39-DE89-4A29-861D-A16ACE8C9770}" type="pres">
      <dgm:prSet presAssocID="{EE46C1A8-32F7-42F7-84D7-3C6B6FD5267C}" presName="textNode" presStyleLbl="bgShp" presStyleIdx="3" presStyleCnt="4"/>
      <dgm:spPr/>
      <dgm:t>
        <a:bodyPr/>
        <a:lstStyle/>
        <a:p>
          <a:endParaRPr lang="en-US"/>
        </a:p>
      </dgm:t>
    </dgm:pt>
    <dgm:pt modelId="{88C54CB7-48E5-42AA-9F08-436D3B763F4A}" type="pres">
      <dgm:prSet presAssocID="{EE46C1A8-32F7-42F7-84D7-3C6B6FD5267C}" presName="compChildNode" presStyleCnt="0"/>
      <dgm:spPr/>
    </dgm:pt>
    <dgm:pt modelId="{51A79A9C-4E08-47BE-9925-6D8A700E1782}" type="pres">
      <dgm:prSet presAssocID="{EE46C1A8-32F7-42F7-84D7-3C6B6FD5267C}" presName="theInnerList" presStyleCnt="0"/>
      <dgm:spPr/>
    </dgm:pt>
    <dgm:pt modelId="{A5F572E8-2B9A-425C-9985-D2D96880C900}" type="pres">
      <dgm:prSet presAssocID="{8701C5F5-0982-4BF4-B681-8812D3508E86}" presName="childNode" presStyleLbl="node1" presStyleIdx="8" presStyleCnt="12">
        <dgm:presLayoutVars>
          <dgm:bulletEnabled val="1"/>
        </dgm:presLayoutVars>
      </dgm:prSet>
      <dgm:spPr/>
      <dgm:t>
        <a:bodyPr/>
        <a:lstStyle/>
        <a:p>
          <a:endParaRPr lang="en-US"/>
        </a:p>
      </dgm:t>
    </dgm:pt>
    <dgm:pt modelId="{EB73CCE1-82E9-4460-8DF2-D5FAFA3FCBC4}" type="pres">
      <dgm:prSet presAssocID="{8701C5F5-0982-4BF4-B681-8812D3508E86}" presName="aSpace2" presStyleCnt="0"/>
      <dgm:spPr/>
    </dgm:pt>
    <dgm:pt modelId="{A4C5BDFE-0ABB-4C00-9A3F-195C10307F46}" type="pres">
      <dgm:prSet presAssocID="{EA29CB03-B65D-49F4-B4DC-A63D3B246EC7}" presName="childNode" presStyleLbl="node1" presStyleIdx="9" presStyleCnt="12">
        <dgm:presLayoutVars>
          <dgm:bulletEnabled val="1"/>
        </dgm:presLayoutVars>
      </dgm:prSet>
      <dgm:spPr/>
      <dgm:t>
        <a:bodyPr/>
        <a:lstStyle/>
        <a:p>
          <a:endParaRPr lang="en-US"/>
        </a:p>
      </dgm:t>
    </dgm:pt>
    <dgm:pt modelId="{83506647-EF4B-4AE2-8072-B21594BBE76F}" type="pres">
      <dgm:prSet presAssocID="{EA29CB03-B65D-49F4-B4DC-A63D3B246EC7}" presName="aSpace2" presStyleCnt="0"/>
      <dgm:spPr/>
    </dgm:pt>
    <dgm:pt modelId="{EAC996F7-34E7-4E8A-AEC6-C485A4248266}" type="pres">
      <dgm:prSet presAssocID="{FB773262-E575-48F1-9AF0-72F7BDF631F2}" presName="childNode" presStyleLbl="node1" presStyleIdx="10" presStyleCnt="12">
        <dgm:presLayoutVars>
          <dgm:bulletEnabled val="1"/>
        </dgm:presLayoutVars>
      </dgm:prSet>
      <dgm:spPr/>
      <dgm:t>
        <a:bodyPr/>
        <a:lstStyle/>
        <a:p>
          <a:endParaRPr lang="en-US"/>
        </a:p>
      </dgm:t>
    </dgm:pt>
    <dgm:pt modelId="{922419BE-FCDE-4BD8-966E-1E47F68E5D16}" type="pres">
      <dgm:prSet presAssocID="{FB773262-E575-48F1-9AF0-72F7BDF631F2}" presName="aSpace2" presStyleCnt="0"/>
      <dgm:spPr/>
    </dgm:pt>
    <dgm:pt modelId="{1BE91C09-7DC4-423B-9D5A-8A5E7728B681}" type="pres">
      <dgm:prSet presAssocID="{8D5C1768-1DE3-4633-9FEC-75D48C9BE8C1}" presName="childNode" presStyleLbl="node1" presStyleIdx="11" presStyleCnt="12">
        <dgm:presLayoutVars>
          <dgm:bulletEnabled val="1"/>
        </dgm:presLayoutVars>
      </dgm:prSet>
      <dgm:spPr/>
      <dgm:t>
        <a:bodyPr/>
        <a:lstStyle/>
        <a:p>
          <a:endParaRPr lang="en-US"/>
        </a:p>
      </dgm:t>
    </dgm:pt>
  </dgm:ptLst>
  <dgm:cxnLst>
    <dgm:cxn modelId="{E292246B-7FBB-471C-B01D-09119F2181E6}" srcId="{462E0A16-A863-4F3A-89AA-40357F351B51}" destId="{EE46C1A8-32F7-42F7-84D7-3C6B6FD5267C}" srcOrd="3" destOrd="0" parTransId="{E2D3AE8B-52AA-445E-B996-32564295B774}" sibTransId="{FBC3897F-55E6-45FA-BBD1-5DF4AB7BC425}"/>
    <dgm:cxn modelId="{49B47CC6-0A8A-4C2B-BF10-2C9EEA5CC900}" type="presOf" srcId="{60E01806-D721-4312-9824-CD4C4009E88D}" destId="{4CD8C3E2-474A-4BAD-B4C6-BFA9B51CE334}" srcOrd="0" destOrd="0" presId="urn:microsoft.com/office/officeart/2005/8/layout/lProcess2"/>
    <dgm:cxn modelId="{D4036626-964E-45FB-89CC-F820227C8458}" type="presOf" srcId="{8D5C1768-1DE3-4633-9FEC-75D48C9BE8C1}" destId="{1BE91C09-7DC4-423B-9D5A-8A5E7728B681}" srcOrd="0" destOrd="0" presId="urn:microsoft.com/office/officeart/2005/8/layout/lProcess2"/>
    <dgm:cxn modelId="{3FF83DB2-3DE8-4A7F-BDDA-EDCCC23FD77C}" type="presOf" srcId="{453C8ABD-B543-42F2-9E50-9CDBB5BCA724}" destId="{FAB247D8-2613-46AE-B798-AF6072AA5F18}" srcOrd="0" destOrd="0" presId="urn:microsoft.com/office/officeart/2005/8/layout/lProcess2"/>
    <dgm:cxn modelId="{ADB02D50-ACE4-46B9-9748-743DF960EC41}" type="presOf" srcId="{EE46C1A8-32F7-42F7-84D7-3C6B6FD5267C}" destId="{AC6CA65B-8D7B-4B81-B0CB-027B66B967A7}" srcOrd="0" destOrd="0" presId="urn:microsoft.com/office/officeart/2005/8/layout/lProcess2"/>
    <dgm:cxn modelId="{76B8B14B-6019-4151-8987-3AE6365C9DC6}" type="presOf" srcId="{16EB2883-3515-4E58-8F38-B600DD01A487}" destId="{82B69CC0-1B04-4AF8-8464-091E5CF9962E}" srcOrd="0" destOrd="0" presId="urn:microsoft.com/office/officeart/2005/8/layout/lProcess2"/>
    <dgm:cxn modelId="{CE020A39-9289-40C0-84B4-BBEB45F19664}" type="presOf" srcId="{FB773262-E575-48F1-9AF0-72F7BDF631F2}" destId="{EAC996F7-34E7-4E8A-AEC6-C485A4248266}" srcOrd="0" destOrd="0" presId="urn:microsoft.com/office/officeart/2005/8/layout/lProcess2"/>
    <dgm:cxn modelId="{D668790D-E73F-479B-A638-896C17916603}" type="presOf" srcId="{9C49C3FB-73F5-40EB-91E7-A382B3C7E0AF}" destId="{549FC833-4BF8-44E8-93BA-4D32A658CF24}" srcOrd="1" destOrd="0" presId="urn:microsoft.com/office/officeart/2005/8/layout/lProcess2"/>
    <dgm:cxn modelId="{CA5A1361-689C-4E9A-884B-F0DE737BA23F}" srcId="{462E0A16-A863-4F3A-89AA-40357F351B51}" destId="{9C49C3FB-73F5-40EB-91E7-A382B3C7E0AF}" srcOrd="1" destOrd="0" parTransId="{03F9D96C-9173-4C6B-8169-8FC220DF407B}" sibTransId="{3CA21362-B113-4FF1-A365-A27599676C28}"/>
    <dgm:cxn modelId="{8E980F6E-943A-455E-8386-C6821F5A21C1}" srcId="{9C49C3FB-73F5-40EB-91E7-A382B3C7E0AF}" destId="{59DC3413-56B8-4B84-9748-197F5B6795DE}" srcOrd="1" destOrd="0" parTransId="{BFE699A8-36AF-4846-B346-B9A7F07E02D5}" sibTransId="{E279F67A-0A23-474A-8685-2B54A4CD5E72}"/>
    <dgm:cxn modelId="{327A6A51-B068-4966-8F41-3CF7F8637FE6}" type="presOf" srcId="{453C8ABD-B543-42F2-9E50-9CDBB5BCA724}" destId="{185A9805-AB70-4BF0-B55A-D3EEF2D2B852}" srcOrd="1" destOrd="0" presId="urn:microsoft.com/office/officeart/2005/8/layout/lProcess2"/>
    <dgm:cxn modelId="{E864AF39-5091-49B9-BED9-DABB9A8852F1}" type="presOf" srcId="{2586F67E-3C10-4CC1-95F1-115914592654}" destId="{63852167-A7E2-4CF2-BAB0-E1F20B8608A2}" srcOrd="0" destOrd="0" presId="urn:microsoft.com/office/officeart/2005/8/layout/lProcess2"/>
    <dgm:cxn modelId="{8D3BCD78-6203-40F0-8BA0-75E378624415}" type="presOf" srcId="{A8FA65C4-DB15-48CC-8C94-3AA0F2D149CB}" destId="{31B3BD84-BB91-4677-80DF-89C65C7CB5F4}" srcOrd="0" destOrd="0" presId="urn:microsoft.com/office/officeart/2005/8/layout/lProcess2"/>
    <dgm:cxn modelId="{3AF812C1-C042-4BC7-A47F-C258A1F7B08B}" type="presOf" srcId="{EA29CB03-B65D-49F4-B4DC-A63D3B246EC7}" destId="{A4C5BDFE-0ABB-4C00-9A3F-195C10307F46}" srcOrd="0" destOrd="0" presId="urn:microsoft.com/office/officeart/2005/8/layout/lProcess2"/>
    <dgm:cxn modelId="{AA0055D6-1BF6-416D-B0F6-5C8E006606D8}" type="presOf" srcId="{462E0A16-A863-4F3A-89AA-40357F351B51}" destId="{2390339B-4E5C-4F1F-962C-5E05002D1774}" srcOrd="0" destOrd="0" presId="urn:microsoft.com/office/officeart/2005/8/layout/lProcess2"/>
    <dgm:cxn modelId="{204D11DB-45B2-4A6E-B117-9984251161A7}" type="presOf" srcId="{BD0F1B3F-0EC2-4F6A-B08F-C3E797659AD4}" destId="{9D66F3AA-B24A-4D6A-B2C6-24F082DD637A}" srcOrd="0" destOrd="0" presId="urn:microsoft.com/office/officeart/2005/8/layout/lProcess2"/>
    <dgm:cxn modelId="{07E112D8-D2BE-4826-AD45-324243BAEDE8}" type="presOf" srcId="{AC953343-D365-4983-ABD4-FF4545096FD7}" destId="{CAFE16B3-FA6A-483A-90A3-8B3E5BC3300C}" srcOrd="0" destOrd="0" presId="urn:microsoft.com/office/officeart/2005/8/layout/lProcess2"/>
    <dgm:cxn modelId="{663862B4-D23E-4517-8144-F8CBEEB8A687}" type="presOf" srcId="{59DC3413-56B8-4B84-9748-197F5B6795DE}" destId="{741DFD9C-58AD-4B23-9ACC-C6611B5E156E}" srcOrd="0" destOrd="0" presId="urn:microsoft.com/office/officeart/2005/8/layout/lProcess2"/>
    <dgm:cxn modelId="{27187A4F-2D26-48A9-A1D6-EEDFD73C5EC4}" type="presOf" srcId="{16EB2883-3515-4E58-8F38-B600DD01A487}" destId="{5BAF783E-886F-46A8-A4E1-8D08BDEB0CD8}" srcOrd="1" destOrd="0" presId="urn:microsoft.com/office/officeart/2005/8/layout/lProcess2"/>
    <dgm:cxn modelId="{B32F8047-9631-4737-BECA-6507D47F2F4E}" type="presOf" srcId="{29FE3F11-AD7D-484A-ADFB-4DEB6DCA2E2A}" destId="{C9F38197-444F-4F13-BE98-02985022BF83}" srcOrd="0" destOrd="0" presId="urn:microsoft.com/office/officeart/2005/8/layout/lProcess2"/>
    <dgm:cxn modelId="{21B5B2D2-6937-42D5-AC44-80397734A083}" srcId="{EE46C1A8-32F7-42F7-84D7-3C6B6FD5267C}" destId="{EA29CB03-B65D-49F4-B4DC-A63D3B246EC7}" srcOrd="1" destOrd="0" parTransId="{A3183BE7-5969-4148-A017-160144ACE9D8}" sibTransId="{61EACECB-BC94-4506-B438-F30B592EF86B}"/>
    <dgm:cxn modelId="{68FD98D4-1E25-425A-A2C6-B586C644D631}" type="presOf" srcId="{9C49C3FB-73F5-40EB-91E7-A382B3C7E0AF}" destId="{4E11547D-A8C4-4B06-81BA-2A5316DC2478}" srcOrd="0" destOrd="0" presId="urn:microsoft.com/office/officeart/2005/8/layout/lProcess2"/>
    <dgm:cxn modelId="{B55DDDD5-96AD-41CE-B94F-BDFD59E68D50}" srcId="{462E0A16-A863-4F3A-89AA-40357F351B51}" destId="{453C8ABD-B543-42F2-9E50-9CDBB5BCA724}" srcOrd="0" destOrd="0" parTransId="{95053306-9D42-4F53-93DB-2DB648396722}" sibTransId="{C6638DCA-61BF-45C9-B26A-99A917815E75}"/>
    <dgm:cxn modelId="{6BBF9791-9427-49C1-9603-3053AB4BE7E0}" srcId="{16EB2883-3515-4E58-8F38-B600DD01A487}" destId="{BD0F1B3F-0EC2-4F6A-B08F-C3E797659AD4}" srcOrd="3" destOrd="0" parTransId="{AF8479DE-20F3-4180-B326-497464D62E2D}" sibTransId="{2BC0C20E-0F8F-4DB6-8782-53D70C7BFE8A}"/>
    <dgm:cxn modelId="{87E2119A-DBB5-4185-A299-33CDD11BA850}" srcId="{16EB2883-3515-4E58-8F38-B600DD01A487}" destId="{A8FA65C4-DB15-48CC-8C94-3AA0F2D149CB}" srcOrd="0" destOrd="0" parTransId="{6B303329-ADF3-4D93-B3C4-3C5021E4DA3A}" sibTransId="{06B10005-67D2-4CA3-BED2-239AE0848FD2}"/>
    <dgm:cxn modelId="{69423B73-A839-45C3-A6C7-29AC07CDE83A}" srcId="{9C49C3FB-73F5-40EB-91E7-A382B3C7E0AF}" destId="{60E01806-D721-4312-9824-CD4C4009E88D}" srcOrd="2" destOrd="0" parTransId="{7408395C-378A-46E3-ACF0-2F21863B790F}" sibTransId="{A8E9D6BC-2C26-4493-8932-3A5E0C00F2CF}"/>
    <dgm:cxn modelId="{86972D91-F483-431C-A164-043394630F46}" srcId="{16EB2883-3515-4E58-8F38-B600DD01A487}" destId="{0A27F118-339B-452C-81E5-767961AC4A7E}" srcOrd="2" destOrd="0" parTransId="{0B395545-4C00-4405-A039-F8C497DFD461}" sibTransId="{2878383E-0F70-4B16-9902-BDAFD335788C}"/>
    <dgm:cxn modelId="{395A0C42-9903-4E0E-8F1F-4F464A7C2F12}" srcId="{9C49C3FB-73F5-40EB-91E7-A382B3C7E0AF}" destId="{29FE3F11-AD7D-484A-ADFB-4DEB6DCA2E2A}" srcOrd="0" destOrd="0" parTransId="{CF0E368E-0FAB-4BE1-858C-7719CA3F0CBC}" sibTransId="{7A187141-3E44-43D0-9449-8BEC877869AD}"/>
    <dgm:cxn modelId="{C0D48167-8BA5-47B2-BB1E-4BACE9AB0547}" type="presOf" srcId="{8701C5F5-0982-4BF4-B681-8812D3508E86}" destId="{A5F572E8-2B9A-425C-9985-D2D96880C900}" srcOrd="0" destOrd="0" presId="urn:microsoft.com/office/officeart/2005/8/layout/lProcess2"/>
    <dgm:cxn modelId="{A240B05B-CE05-4DEC-BBEE-DF8FF0D4A632}" srcId="{9C49C3FB-73F5-40EB-91E7-A382B3C7E0AF}" destId="{2586F67E-3C10-4CC1-95F1-115914592654}" srcOrd="3" destOrd="0" parTransId="{9A2F2917-C874-4EBD-8C9C-C0885B05324A}" sibTransId="{E03B24B1-CB6D-42AB-8A65-91422F673E62}"/>
    <dgm:cxn modelId="{C4F43D3A-63B1-48AA-968A-E97E836DA648}" type="presOf" srcId="{0A27F118-339B-452C-81E5-767961AC4A7E}" destId="{1D117572-0897-4C5F-99E0-DA966C716D12}" srcOrd="0" destOrd="0" presId="urn:microsoft.com/office/officeart/2005/8/layout/lProcess2"/>
    <dgm:cxn modelId="{B6E745A4-C79A-40D3-8BAD-11DFD99D58DF}" srcId="{16EB2883-3515-4E58-8F38-B600DD01A487}" destId="{AC953343-D365-4983-ABD4-FF4545096FD7}" srcOrd="1" destOrd="0" parTransId="{B164F066-BC97-4443-A8E6-3EDB2904E79F}" sibTransId="{330A5C6A-5452-4A73-9DC8-9C5B7C45C2D9}"/>
    <dgm:cxn modelId="{7D4A06E7-33A3-4ED4-876F-7A2AB2B2BB3A}" type="presOf" srcId="{EE46C1A8-32F7-42F7-84D7-3C6B6FD5267C}" destId="{D27CAC39-DE89-4A29-861D-A16ACE8C9770}" srcOrd="1" destOrd="0" presId="urn:microsoft.com/office/officeart/2005/8/layout/lProcess2"/>
    <dgm:cxn modelId="{A17E151A-48CD-477B-99B5-A684F50A87E3}" srcId="{EE46C1A8-32F7-42F7-84D7-3C6B6FD5267C}" destId="{8D5C1768-1DE3-4633-9FEC-75D48C9BE8C1}" srcOrd="3" destOrd="0" parTransId="{9986319C-4DA6-4558-B25B-2390E2BE6B27}" sibTransId="{294AF326-28A2-4BD5-A104-3A8C7F70D057}"/>
    <dgm:cxn modelId="{0B30A15F-E388-40F1-8B17-EA326A1CF4BA}" srcId="{EE46C1A8-32F7-42F7-84D7-3C6B6FD5267C}" destId="{FB773262-E575-48F1-9AF0-72F7BDF631F2}" srcOrd="2" destOrd="0" parTransId="{EAE0EF12-B391-4D91-9302-EC60BF05DF82}" sibTransId="{60E1738E-5F92-4E4D-9A56-DC1346A2DE25}"/>
    <dgm:cxn modelId="{1434FF93-CE54-437D-AC35-3B1EB2E4112A}" srcId="{462E0A16-A863-4F3A-89AA-40357F351B51}" destId="{16EB2883-3515-4E58-8F38-B600DD01A487}" srcOrd="2" destOrd="0" parTransId="{4ADEC42F-4402-42DA-82C0-8E48652324D9}" sibTransId="{4B714962-3BA6-41DE-9D00-C731646E68DB}"/>
    <dgm:cxn modelId="{CAABC1DA-3A80-4A03-9B50-A63BDC4655DE}" srcId="{EE46C1A8-32F7-42F7-84D7-3C6B6FD5267C}" destId="{8701C5F5-0982-4BF4-B681-8812D3508E86}" srcOrd="0" destOrd="0" parTransId="{5A8FB084-F107-4F91-BABA-B7DFA37AFF09}" sibTransId="{9BB6CD8C-DA3B-4C63-B6AD-3B97E08D0F1D}"/>
    <dgm:cxn modelId="{E95543DE-BBC3-4604-941B-2957E969BFA3}" type="presParOf" srcId="{2390339B-4E5C-4F1F-962C-5E05002D1774}" destId="{0B459908-90FF-40AA-BCC0-8D37C164E5B2}" srcOrd="0" destOrd="0" presId="urn:microsoft.com/office/officeart/2005/8/layout/lProcess2"/>
    <dgm:cxn modelId="{02078EC6-3F53-4DEC-9F42-8A0F43233972}" type="presParOf" srcId="{0B459908-90FF-40AA-BCC0-8D37C164E5B2}" destId="{FAB247D8-2613-46AE-B798-AF6072AA5F18}" srcOrd="0" destOrd="0" presId="urn:microsoft.com/office/officeart/2005/8/layout/lProcess2"/>
    <dgm:cxn modelId="{2F1F11BF-C843-44F7-9D24-8FDFEF02307B}" type="presParOf" srcId="{0B459908-90FF-40AA-BCC0-8D37C164E5B2}" destId="{185A9805-AB70-4BF0-B55A-D3EEF2D2B852}" srcOrd="1" destOrd="0" presId="urn:microsoft.com/office/officeart/2005/8/layout/lProcess2"/>
    <dgm:cxn modelId="{B54F8687-C445-451A-AB6D-9BC3452A9E59}" type="presParOf" srcId="{0B459908-90FF-40AA-BCC0-8D37C164E5B2}" destId="{ADF1ECD2-02B7-454D-A4E3-272865EFFC97}" srcOrd="2" destOrd="0" presId="urn:microsoft.com/office/officeart/2005/8/layout/lProcess2"/>
    <dgm:cxn modelId="{DCA81DEC-36D1-456E-9393-293442362AC0}" type="presParOf" srcId="{ADF1ECD2-02B7-454D-A4E3-272865EFFC97}" destId="{6CADD8C9-D82D-4662-AC69-309A4F504F92}" srcOrd="0" destOrd="0" presId="urn:microsoft.com/office/officeart/2005/8/layout/lProcess2"/>
    <dgm:cxn modelId="{3E4B55CF-4B4E-438A-B896-A8BFCD9661A6}" type="presParOf" srcId="{2390339B-4E5C-4F1F-962C-5E05002D1774}" destId="{514162A3-703A-4F55-A427-DEEE3CCCEC31}" srcOrd="1" destOrd="0" presId="urn:microsoft.com/office/officeart/2005/8/layout/lProcess2"/>
    <dgm:cxn modelId="{53356955-ADD8-4F1B-B294-EFB2CC4E07A0}" type="presParOf" srcId="{2390339B-4E5C-4F1F-962C-5E05002D1774}" destId="{3995E79C-A205-4D86-BEFA-DD4F44F808B9}" srcOrd="2" destOrd="0" presId="urn:microsoft.com/office/officeart/2005/8/layout/lProcess2"/>
    <dgm:cxn modelId="{0F69B3B8-8A84-4E73-A1B8-962184168CD3}" type="presParOf" srcId="{3995E79C-A205-4D86-BEFA-DD4F44F808B9}" destId="{4E11547D-A8C4-4B06-81BA-2A5316DC2478}" srcOrd="0" destOrd="0" presId="urn:microsoft.com/office/officeart/2005/8/layout/lProcess2"/>
    <dgm:cxn modelId="{491BD4C1-4100-44A7-9E5F-6659EADDDF6E}" type="presParOf" srcId="{3995E79C-A205-4D86-BEFA-DD4F44F808B9}" destId="{549FC833-4BF8-44E8-93BA-4D32A658CF24}" srcOrd="1" destOrd="0" presId="urn:microsoft.com/office/officeart/2005/8/layout/lProcess2"/>
    <dgm:cxn modelId="{F08FACE1-8240-479D-9FFD-F8F22D7DC16B}" type="presParOf" srcId="{3995E79C-A205-4D86-BEFA-DD4F44F808B9}" destId="{8D366622-D248-47DB-90FE-A25F71090F10}" srcOrd="2" destOrd="0" presId="urn:microsoft.com/office/officeart/2005/8/layout/lProcess2"/>
    <dgm:cxn modelId="{4C15BB33-EE20-4868-AB9C-74E839906AFB}" type="presParOf" srcId="{8D366622-D248-47DB-90FE-A25F71090F10}" destId="{E2934D4F-E8B7-4AE8-A95A-1EBA511A8B4E}" srcOrd="0" destOrd="0" presId="urn:microsoft.com/office/officeart/2005/8/layout/lProcess2"/>
    <dgm:cxn modelId="{B9833BAF-7DC8-4972-A2BB-C60ADBE56B74}" type="presParOf" srcId="{E2934D4F-E8B7-4AE8-A95A-1EBA511A8B4E}" destId="{C9F38197-444F-4F13-BE98-02985022BF83}" srcOrd="0" destOrd="0" presId="urn:microsoft.com/office/officeart/2005/8/layout/lProcess2"/>
    <dgm:cxn modelId="{B6581D10-ED89-471E-AC89-98DB96165F16}" type="presParOf" srcId="{E2934D4F-E8B7-4AE8-A95A-1EBA511A8B4E}" destId="{312066E9-F0E6-4F45-8292-F6714A30900C}" srcOrd="1" destOrd="0" presId="urn:microsoft.com/office/officeart/2005/8/layout/lProcess2"/>
    <dgm:cxn modelId="{D347747D-19D8-44B1-B8D6-B6E4C573D4D5}" type="presParOf" srcId="{E2934D4F-E8B7-4AE8-A95A-1EBA511A8B4E}" destId="{741DFD9C-58AD-4B23-9ACC-C6611B5E156E}" srcOrd="2" destOrd="0" presId="urn:microsoft.com/office/officeart/2005/8/layout/lProcess2"/>
    <dgm:cxn modelId="{4AE07998-5D0E-4DA0-AB7B-F9FB1D4310AC}" type="presParOf" srcId="{E2934D4F-E8B7-4AE8-A95A-1EBA511A8B4E}" destId="{661E8CBA-DF9C-4DF8-BE4D-01582781F9CF}" srcOrd="3" destOrd="0" presId="urn:microsoft.com/office/officeart/2005/8/layout/lProcess2"/>
    <dgm:cxn modelId="{F0FCBB7B-30FB-40E6-97C6-9E4DF37B18B9}" type="presParOf" srcId="{E2934D4F-E8B7-4AE8-A95A-1EBA511A8B4E}" destId="{4CD8C3E2-474A-4BAD-B4C6-BFA9B51CE334}" srcOrd="4" destOrd="0" presId="urn:microsoft.com/office/officeart/2005/8/layout/lProcess2"/>
    <dgm:cxn modelId="{7BC0C884-C11F-439B-BA6B-2D732255F5AE}" type="presParOf" srcId="{E2934D4F-E8B7-4AE8-A95A-1EBA511A8B4E}" destId="{66FCAEF7-867D-4445-A836-A99E55E73F61}" srcOrd="5" destOrd="0" presId="urn:microsoft.com/office/officeart/2005/8/layout/lProcess2"/>
    <dgm:cxn modelId="{42A07388-9715-483A-963C-3FE1BBFAFC72}" type="presParOf" srcId="{E2934D4F-E8B7-4AE8-A95A-1EBA511A8B4E}" destId="{63852167-A7E2-4CF2-BAB0-E1F20B8608A2}" srcOrd="6" destOrd="0" presId="urn:microsoft.com/office/officeart/2005/8/layout/lProcess2"/>
    <dgm:cxn modelId="{50FF29D8-79F6-499B-A1F7-D9700F5A67E1}" type="presParOf" srcId="{2390339B-4E5C-4F1F-962C-5E05002D1774}" destId="{181EE8D5-9E80-4DD3-9A47-31F0DCD11829}" srcOrd="3" destOrd="0" presId="urn:microsoft.com/office/officeart/2005/8/layout/lProcess2"/>
    <dgm:cxn modelId="{57C04570-EB20-4CC0-B7A8-EFC35561E8D3}" type="presParOf" srcId="{2390339B-4E5C-4F1F-962C-5E05002D1774}" destId="{F52A9755-6CBB-4110-B8BF-AD484151A468}" srcOrd="4" destOrd="0" presId="urn:microsoft.com/office/officeart/2005/8/layout/lProcess2"/>
    <dgm:cxn modelId="{DD0EC63B-CD21-4E98-BC5D-3484BA36BC30}" type="presParOf" srcId="{F52A9755-6CBB-4110-B8BF-AD484151A468}" destId="{82B69CC0-1B04-4AF8-8464-091E5CF9962E}" srcOrd="0" destOrd="0" presId="urn:microsoft.com/office/officeart/2005/8/layout/lProcess2"/>
    <dgm:cxn modelId="{D615E7B5-0044-4976-A077-B08E00C4C272}" type="presParOf" srcId="{F52A9755-6CBB-4110-B8BF-AD484151A468}" destId="{5BAF783E-886F-46A8-A4E1-8D08BDEB0CD8}" srcOrd="1" destOrd="0" presId="urn:microsoft.com/office/officeart/2005/8/layout/lProcess2"/>
    <dgm:cxn modelId="{FFBF1B98-B0AC-4308-AC16-2954B5F0128F}" type="presParOf" srcId="{F52A9755-6CBB-4110-B8BF-AD484151A468}" destId="{BFE7B72B-0746-4DBD-B219-59A3A09AF075}" srcOrd="2" destOrd="0" presId="urn:microsoft.com/office/officeart/2005/8/layout/lProcess2"/>
    <dgm:cxn modelId="{1A016FD7-7AED-4531-BB8B-D625B40F3B40}" type="presParOf" srcId="{BFE7B72B-0746-4DBD-B219-59A3A09AF075}" destId="{A139BE9C-596B-4ADE-A812-2BF88F76C2B9}" srcOrd="0" destOrd="0" presId="urn:microsoft.com/office/officeart/2005/8/layout/lProcess2"/>
    <dgm:cxn modelId="{644A14EA-95ED-424D-A0F1-6373DA2B1110}" type="presParOf" srcId="{A139BE9C-596B-4ADE-A812-2BF88F76C2B9}" destId="{31B3BD84-BB91-4677-80DF-89C65C7CB5F4}" srcOrd="0" destOrd="0" presId="urn:microsoft.com/office/officeart/2005/8/layout/lProcess2"/>
    <dgm:cxn modelId="{337313C1-A739-4140-8EF1-3E9D539E7218}" type="presParOf" srcId="{A139BE9C-596B-4ADE-A812-2BF88F76C2B9}" destId="{56EF4DD2-13DF-42A5-8682-B9F173BD3EC0}" srcOrd="1" destOrd="0" presId="urn:microsoft.com/office/officeart/2005/8/layout/lProcess2"/>
    <dgm:cxn modelId="{B2058E2F-50EE-4DBC-9FC7-3B05E074626E}" type="presParOf" srcId="{A139BE9C-596B-4ADE-A812-2BF88F76C2B9}" destId="{CAFE16B3-FA6A-483A-90A3-8B3E5BC3300C}" srcOrd="2" destOrd="0" presId="urn:microsoft.com/office/officeart/2005/8/layout/lProcess2"/>
    <dgm:cxn modelId="{C2577F7B-E012-4FA2-8199-5A9D3646655B}" type="presParOf" srcId="{A139BE9C-596B-4ADE-A812-2BF88F76C2B9}" destId="{CE1613F4-2986-4B1B-9A71-A9EC4847A566}" srcOrd="3" destOrd="0" presId="urn:microsoft.com/office/officeart/2005/8/layout/lProcess2"/>
    <dgm:cxn modelId="{14E9D761-AD85-42B7-907E-373A05874648}" type="presParOf" srcId="{A139BE9C-596B-4ADE-A812-2BF88F76C2B9}" destId="{1D117572-0897-4C5F-99E0-DA966C716D12}" srcOrd="4" destOrd="0" presId="urn:microsoft.com/office/officeart/2005/8/layout/lProcess2"/>
    <dgm:cxn modelId="{9ECFA016-871A-4E11-95B6-60A3EAE25168}" type="presParOf" srcId="{A139BE9C-596B-4ADE-A812-2BF88F76C2B9}" destId="{942849F9-2ECA-4246-A9CF-88F87561AA73}" srcOrd="5" destOrd="0" presId="urn:microsoft.com/office/officeart/2005/8/layout/lProcess2"/>
    <dgm:cxn modelId="{D425BFB6-7121-47C9-9C32-AADC4487926B}" type="presParOf" srcId="{A139BE9C-596B-4ADE-A812-2BF88F76C2B9}" destId="{9D66F3AA-B24A-4D6A-B2C6-24F082DD637A}" srcOrd="6" destOrd="0" presId="urn:microsoft.com/office/officeart/2005/8/layout/lProcess2"/>
    <dgm:cxn modelId="{3194DABB-C000-4698-B87A-678656E6DC1B}" type="presParOf" srcId="{2390339B-4E5C-4F1F-962C-5E05002D1774}" destId="{BA764380-5478-429E-83E8-73324E33DC00}" srcOrd="5" destOrd="0" presId="urn:microsoft.com/office/officeart/2005/8/layout/lProcess2"/>
    <dgm:cxn modelId="{DE478CFF-1B5E-4FD7-9772-DC0B4EC3EE50}" type="presParOf" srcId="{2390339B-4E5C-4F1F-962C-5E05002D1774}" destId="{DF4123F5-AE33-40BD-9FA8-BE08B7EB4630}" srcOrd="6" destOrd="0" presId="urn:microsoft.com/office/officeart/2005/8/layout/lProcess2"/>
    <dgm:cxn modelId="{9118D0EB-CC97-4DD4-BD93-BCF1DEC55003}" type="presParOf" srcId="{DF4123F5-AE33-40BD-9FA8-BE08B7EB4630}" destId="{AC6CA65B-8D7B-4B81-B0CB-027B66B967A7}" srcOrd="0" destOrd="0" presId="urn:microsoft.com/office/officeart/2005/8/layout/lProcess2"/>
    <dgm:cxn modelId="{6987359E-A7B8-495C-AA7F-8F073F6211A4}" type="presParOf" srcId="{DF4123F5-AE33-40BD-9FA8-BE08B7EB4630}" destId="{D27CAC39-DE89-4A29-861D-A16ACE8C9770}" srcOrd="1" destOrd="0" presId="urn:microsoft.com/office/officeart/2005/8/layout/lProcess2"/>
    <dgm:cxn modelId="{C10254EE-6172-4B4E-B874-624F4A8FD1E3}" type="presParOf" srcId="{DF4123F5-AE33-40BD-9FA8-BE08B7EB4630}" destId="{88C54CB7-48E5-42AA-9F08-436D3B763F4A}" srcOrd="2" destOrd="0" presId="urn:microsoft.com/office/officeart/2005/8/layout/lProcess2"/>
    <dgm:cxn modelId="{48562E1F-7125-42A7-A496-34BF09CD0770}" type="presParOf" srcId="{88C54CB7-48E5-42AA-9F08-436D3B763F4A}" destId="{51A79A9C-4E08-47BE-9925-6D8A700E1782}" srcOrd="0" destOrd="0" presId="urn:microsoft.com/office/officeart/2005/8/layout/lProcess2"/>
    <dgm:cxn modelId="{73610A58-8D8C-4506-840A-BC9C14BC2AC1}" type="presParOf" srcId="{51A79A9C-4E08-47BE-9925-6D8A700E1782}" destId="{A5F572E8-2B9A-425C-9985-D2D96880C900}" srcOrd="0" destOrd="0" presId="urn:microsoft.com/office/officeart/2005/8/layout/lProcess2"/>
    <dgm:cxn modelId="{96910A64-C13C-41FE-BA3C-AC9D2B5BA4A1}" type="presParOf" srcId="{51A79A9C-4E08-47BE-9925-6D8A700E1782}" destId="{EB73CCE1-82E9-4460-8DF2-D5FAFA3FCBC4}" srcOrd="1" destOrd="0" presId="urn:microsoft.com/office/officeart/2005/8/layout/lProcess2"/>
    <dgm:cxn modelId="{A66A9455-4FB9-4B9A-AD73-69270C067149}" type="presParOf" srcId="{51A79A9C-4E08-47BE-9925-6D8A700E1782}" destId="{A4C5BDFE-0ABB-4C00-9A3F-195C10307F46}" srcOrd="2" destOrd="0" presId="urn:microsoft.com/office/officeart/2005/8/layout/lProcess2"/>
    <dgm:cxn modelId="{13AFF95E-7BAD-4F4B-BA0B-7135E5332321}" type="presParOf" srcId="{51A79A9C-4E08-47BE-9925-6D8A700E1782}" destId="{83506647-EF4B-4AE2-8072-B21594BBE76F}" srcOrd="3" destOrd="0" presId="urn:microsoft.com/office/officeart/2005/8/layout/lProcess2"/>
    <dgm:cxn modelId="{067A1792-F0C9-4E78-A432-49109EAE5DAA}" type="presParOf" srcId="{51A79A9C-4E08-47BE-9925-6D8A700E1782}" destId="{EAC996F7-34E7-4E8A-AEC6-C485A4248266}" srcOrd="4" destOrd="0" presId="urn:microsoft.com/office/officeart/2005/8/layout/lProcess2"/>
    <dgm:cxn modelId="{5FC1130E-51A4-4D0E-9BDC-54957AF7B53A}" type="presParOf" srcId="{51A79A9C-4E08-47BE-9925-6D8A700E1782}" destId="{922419BE-FCDE-4BD8-966E-1E47F68E5D16}" srcOrd="5" destOrd="0" presId="urn:microsoft.com/office/officeart/2005/8/layout/lProcess2"/>
    <dgm:cxn modelId="{28E37430-E485-46B7-9B13-5D92E2483C23}" type="presParOf" srcId="{51A79A9C-4E08-47BE-9925-6D8A700E1782}" destId="{1BE91C09-7DC4-423B-9D5A-8A5E7728B681}"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247D8-2613-46AE-B798-AF6072AA5F18}">
      <dsp:nvSpPr>
        <dsp:cNvPr id="0" name=""/>
        <dsp:cNvSpPr/>
      </dsp:nvSpPr>
      <dsp:spPr>
        <a:xfrm>
          <a:off x="0" y="0"/>
          <a:ext cx="2078281" cy="49971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a:p>
      </dsp:txBody>
      <dsp:txXfrm>
        <a:off x="0" y="0"/>
        <a:ext cx="2078281" cy="1499145"/>
      </dsp:txXfrm>
    </dsp:sp>
    <dsp:sp modelId="{4E11547D-A8C4-4B06-81BA-2A5316DC2478}">
      <dsp:nvSpPr>
        <dsp:cNvPr id="0" name=""/>
        <dsp:cNvSpPr/>
      </dsp:nvSpPr>
      <dsp:spPr>
        <a:xfrm>
          <a:off x="2236270" y="0"/>
          <a:ext cx="2078281" cy="49971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MTBPS 2019 Projections</a:t>
          </a:r>
        </a:p>
      </dsp:txBody>
      <dsp:txXfrm>
        <a:off x="2236270" y="0"/>
        <a:ext cx="2078281" cy="1499145"/>
      </dsp:txXfrm>
    </dsp:sp>
    <dsp:sp modelId="{C9F38197-444F-4F13-BE98-02985022BF83}">
      <dsp:nvSpPr>
        <dsp:cNvPr id="0" name=""/>
        <dsp:cNvSpPr/>
      </dsp:nvSpPr>
      <dsp:spPr>
        <a:xfrm>
          <a:off x="2444098" y="1499267"/>
          <a:ext cx="1662625" cy="727978"/>
        </a:xfrm>
        <a:prstGeom prst="roundRect">
          <a:avLst>
            <a:gd name="adj" fmla="val 10000"/>
          </a:avLst>
        </a:prstGeom>
        <a:solidFill>
          <a:srgbClr val="92D05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1.2%</a:t>
          </a:r>
        </a:p>
      </dsp:txBody>
      <dsp:txXfrm>
        <a:off x="2465420" y="1520589"/>
        <a:ext cx="1619981" cy="685334"/>
      </dsp:txXfrm>
    </dsp:sp>
    <dsp:sp modelId="{741DFD9C-58AD-4B23-9ACC-C6611B5E156E}">
      <dsp:nvSpPr>
        <dsp:cNvPr id="0" name=""/>
        <dsp:cNvSpPr/>
      </dsp:nvSpPr>
      <dsp:spPr>
        <a:xfrm>
          <a:off x="2444098" y="2339242"/>
          <a:ext cx="1662625" cy="72797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-6.5% (NT)</a:t>
          </a:r>
        </a:p>
      </dsp:txBody>
      <dsp:txXfrm>
        <a:off x="2465420" y="2360564"/>
        <a:ext cx="1619981" cy="685334"/>
      </dsp:txXfrm>
    </dsp:sp>
    <dsp:sp modelId="{4CD8C3E2-474A-4BAD-B4C6-BFA9B51CE334}">
      <dsp:nvSpPr>
        <dsp:cNvPr id="0" name=""/>
        <dsp:cNvSpPr/>
      </dsp:nvSpPr>
      <dsp:spPr>
        <a:xfrm>
          <a:off x="2444098" y="3179218"/>
          <a:ext cx="1662625" cy="72797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64.9% (NT)</a:t>
          </a:r>
        </a:p>
      </dsp:txBody>
      <dsp:txXfrm>
        <a:off x="2465420" y="3200540"/>
        <a:ext cx="1619981" cy="685334"/>
      </dsp:txXfrm>
    </dsp:sp>
    <dsp:sp modelId="{63852167-A7E2-4CF2-BAB0-E1F20B8608A2}">
      <dsp:nvSpPr>
        <dsp:cNvPr id="0" name=""/>
        <dsp:cNvSpPr/>
      </dsp:nvSpPr>
      <dsp:spPr>
        <a:xfrm>
          <a:off x="2444098" y="4019193"/>
          <a:ext cx="1662625" cy="727978"/>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R52.5 billion</a:t>
          </a:r>
        </a:p>
      </dsp:txBody>
      <dsp:txXfrm>
        <a:off x="2465420" y="4040515"/>
        <a:ext cx="1619981" cy="685334"/>
      </dsp:txXfrm>
    </dsp:sp>
    <dsp:sp modelId="{82B69CC0-1B04-4AF8-8464-091E5CF9962E}">
      <dsp:nvSpPr>
        <dsp:cNvPr id="0" name=""/>
        <dsp:cNvSpPr/>
      </dsp:nvSpPr>
      <dsp:spPr>
        <a:xfrm>
          <a:off x="4470423" y="0"/>
          <a:ext cx="2078281" cy="49971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Budget 2020 Projections</a:t>
          </a:r>
        </a:p>
      </dsp:txBody>
      <dsp:txXfrm>
        <a:off x="4470423" y="0"/>
        <a:ext cx="2078281" cy="1499145"/>
      </dsp:txXfrm>
    </dsp:sp>
    <dsp:sp modelId="{31B3BD84-BB91-4677-80DF-89C65C7CB5F4}">
      <dsp:nvSpPr>
        <dsp:cNvPr id="0" name=""/>
        <dsp:cNvSpPr/>
      </dsp:nvSpPr>
      <dsp:spPr>
        <a:xfrm>
          <a:off x="4678251" y="1499267"/>
          <a:ext cx="1662625" cy="727978"/>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0.9%</a:t>
          </a:r>
        </a:p>
      </dsp:txBody>
      <dsp:txXfrm>
        <a:off x="4699573" y="1520589"/>
        <a:ext cx="1619981" cy="685334"/>
      </dsp:txXfrm>
    </dsp:sp>
    <dsp:sp modelId="{CAFE16B3-FA6A-483A-90A3-8B3E5BC3300C}">
      <dsp:nvSpPr>
        <dsp:cNvPr id="0" name=""/>
        <dsp:cNvSpPr/>
      </dsp:nvSpPr>
      <dsp:spPr>
        <a:xfrm>
          <a:off x="4678251" y="2339242"/>
          <a:ext cx="1662625" cy="727978"/>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-6.8% (NT)</a:t>
          </a:r>
        </a:p>
      </dsp:txBody>
      <dsp:txXfrm>
        <a:off x="4699573" y="2360564"/>
        <a:ext cx="1619981" cy="685334"/>
      </dsp:txXfrm>
    </dsp:sp>
    <dsp:sp modelId="{1D117572-0897-4C5F-99E0-DA966C716D12}">
      <dsp:nvSpPr>
        <dsp:cNvPr id="0" name=""/>
        <dsp:cNvSpPr/>
      </dsp:nvSpPr>
      <dsp:spPr>
        <a:xfrm>
          <a:off x="4678251" y="3179218"/>
          <a:ext cx="1662625" cy="727978"/>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65.6% (NT)</a:t>
          </a:r>
        </a:p>
      </dsp:txBody>
      <dsp:txXfrm>
        <a:off x="4699573" y="3200540"/>
        <a:ext cx="1619981" cy="685334"/>
      </dsp:txXfrm>
    </dsp:sp>
    <dsp:sp modelId="{9D66F3AA-B24A-4D6A-B2C6-24F082DD637A}">
      <dsp:nvSpPr>
        <dsp:cNvPr id="0" name=""/>
        <dsp:cNvSpPr/>
      </dsp:nvSpPr>
      <dsp:spPr>
        <a:xfrm>
          <a:off x="4678251" y="4019193"/>
          <a:ext cx="1662625" cy="727978"/>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R63.3 billion</a:t>
          </a:r>
        </a:p>
      </dsp:txBody>
      <dsp:txXfrm>
        <a:off x="4699573" y="4040515"/>
        <a:ext cx="1619981" cy="685334"/>
      </dsp:txXfrm>
    </dsp:sp>
    <dsp:sp modelId="{AC6CA65B-8D7B-4B81-B0CB-027B66B967A7}">
      <dsp:nvSpPr>
        <dsp:cNvPr id="0" name=""/>
        <dsp:cNvSpPr/>
      </dsp:nvSpPr>
      <dsp:spPr>
        <a:xfrm>
          <a:off x="6704576" y="0"/>
          <a:ext cx="2078281" cy="49971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Covid-19 Impact Projections</a:t>
          </a:r>
        </a:p>
      </dsp:txBody>
      <dsp:txXfrm>
        <a:off x="6704576" y="0"/>
        <a:ext cx="2078281" cy="1499145"/>
      </dsp:txXfrm>
    </dsp:sp>
    <dsp:sp modelId="{A5F572E8-2B9A-425C-9985-D2D96880C900}">
      <dsp:nvSpPr>
        <dsp:cNvPr id="0" name=""/>
        <dsp:cNvSpPr/>
      </dsp:nvSpPr>
      <dsp:spPr>
        <a:xfrm>
          <a:off x="6912404" y="1499267"/>
          <a:ext cx="1662625" cy="727978"/>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-5.8 to -20.4%</a:t>
          </a:r>
        </a:p>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(Various)</a:t>
          </a:r>
        </a:p>
      </dsp:txBody>
      <dsp:txXfrm>
        <a:off x="6933726" y="1520589"/>
        <a:ext cx="1619981" cy="685334"/>
      </dsp:txXfrm>
    </dsp:sp>
    <dsp:sp modelId="{A4C5BDFE-0ABB-4C00-9A3F-195C10307F46}">
      <dsp:nvSpPr>
        <dsp:cNvPr id="0" name=""/>
        <dsp:cNvSpPr/>
      </dsp:nvSpPr>
      <dsp:spPr>
        <a:xfrm>
          <a:off x="6912404" y="2339242"/>
          <a:ext cx="1662625" cy="727978"/>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-13.3% (IMF)</a:t>
          </a:r>
        </a:p>
      </dsp:txBody>
      <dsp:txXfrm>
        <a:off x="6933726" y="2360564"/>
        <a:ext cx="1619981" cy="685334"/>
      </dsp:txXfrm>
    </dsp:sp>
    <dsp:sp modelId="{EAC996F7-34E7-4E8A-AEC6-C485A4248266}">
      <dsp:nvSpPr>
        <dsp:cNvPr id="0" name=""/>
        <dsp:cNvSpPr/>
      </dsp:nvSpPr>
      <dsp:spPr>
        <a:xfrm>
          <a:off x="6912404" y="3179218"/>
          <a:ext cx="1662625" cy="727978"/>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77.4%  (IMF)</a:t>
          </a:r>
        </a:p>
      </dsp:txBody>
      <dsp:txXfrm>
        <a:off x="6933726" y="3200540"/>
        <a:ext cx="1619981" cy="685334"/>
      </dsp:txXfrm>
    </dsp:sp>
    <dsp:sp modelId="{1BE91C09-7DC4-423B-9D5A-8A5E7728B681}">
      <dsp:nvSpPr>
        <dsp:cNvPr id="0" name=""/>
        <dsp:cNvSpPr/>
      </dsp:nvSpPr>
      <dsp:spPr>
        <a:xfrm>
          <a:off x="6912404" y="4019193"/>
          <a:ext cx="1662625" cy="727978"/>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a:solidFill>
                <a:schemeClr val="tx1"/>
              </a:solidFill>
              <a:latin typeface="Times New Roman" panose="02020603050405020304" pitchFamily="18" charset="0"/>
              <a:cs typeface="Times New Roman" panose="02020603050405020304" pitchFamily="18" charset="0"/>
            </a:rPr>
            <a:t>R220 to R285 billion</a:t>
          </a:r>
        </a:p>
      </dsp:txBody>
      <dsp:txXfrm>
        <a:off x="6933726" y="4040515"/>
        <a:ext cx="1619981" cy="68533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3851814"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algn="r" defTabSz="890594">
              <a:defRPr sz="1200">
                <a:latin typeface="Calibri" pitchFamily="34" charset="0"/>
              </a:defRPr>
            </a:lvl1pPr>
          </a:lstStyle>
          <a:p>
            <a:pPr>
              <a:defRPr/>
            </a:pPr>
            <a:fld id="{06BEFFA2-CC14-4FDE-A445-50A6B94DBAB3}" type="datetimeFigureOut">
              <a:rPr lang="en-ZA"/>
              <a:pPr>
                <a:defRPr/>
              </a:pPr>
              <a:t>10 Jun 2020</a:t>
            </a:fld>
            <a:endParaRPr lang="en-ZA" dirty="0"/>
          </a:p>
        </p:txBody>
      </p:sp>
      <p:sp>
        <p:nvSpPr>
          <p:cNvPr id="4" name="Footer Placeholder 3"/>
          <p:cNvSpPr>
            <a:spLocks noGrp="1"/>
          </p:cNvSpPr>
          <p:nvPr>
            <p:ph type="ftr" sz="quarter" idx="2"/>
          </p:nvPr>
        </p:nvSpPr>
        <p:spPr bwMode="auto">
          <a:xfrm>
            <a:off x="0"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3851814"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algn="r" defTabSz="890594">
              <a:defRPr sz="12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val="299558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3851814"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algn="r" defTabSz="890594">
              <a:defRPr sz="1200">
                <a:latin typeface="Calibri" pitchFamily="34" charset="0"/>
              </a:defRPr>
            </a:lvl1pPr>
          </a:lstStyle>
          <a:p>
            <a:pPr>
              <a:defRPr/>
            </a:pPr>
            <a:fld id="{84B5B533-3D88-4860-9C61-8F3E6D3ABFC6}" type="datetimeFigureOut">
              <a:rPr lang="en-ZA"/>
              <a:pPr>
                <a:defRPr/>
              </a:pPr>
              <a:t>10 Jun 2020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5213" tIns="42606" rIns="85213" bIns="42606" rtlCol="0" anchor="ctr"/>
          <a:lstStyle/>
          <a:p>
            <a:pPr lvl="0"/>
            <a:endParaRPr lang="en-ZA" noProof="0" dirty="0"/>
          </a:p>
        </p:txBody>
      </p:sp>
      <p:sp>
        <p:nvSpPr>
          <p:cNvPr id="5" name="Notes Placeholder 4"/>
          <p:cNvSpPr>
            <a:spLocks noGrp="1"/>
          </p:cNvSpPr>
          <p:nvPr>
            <p:ph type="body" sz="quarter" idx="3"/>
          </p:nvPr>
        </p:nvSpPr>
        <p:spPr bwMode="auto">
          <a:xfrm>
            <a:off x="679464" y="4716194"/>
            <a:ext cx="5438748" cy="4466755"/>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bwMode="auto">
          <a:xfrm>
            <a:off x="0"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3851814"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algn="r" defTabSz="890594">
              <a:defRPr sz="12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val="2297541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364949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12</a:t>
            </a:fld>
            <a:endParaRPr lang="en-ZA" dirty="0"/>
          </a:p>
        </p:txBody>
      </p:sp>
    </p:spTree>
    <p:extLst>
      <p:ext uri="{BB962C8B-B14F-4D97-AF65-F5344CB8AC3E}">
        <p14:creationId xmlns:p14="http://schemas.microsoft.com/office/powerpoint/2010/main" val="563560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653136"/>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US"/>
              <a:t>FFC Briefing to the Select  Committee on Appropriations 10/06/2020</a:t>
            </a: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US"/>
              <a:t>FFC Briefing to the Select  Committee on Appropriations 10/06/2020</a:t>
            </a: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US"/>
              <a:t>FFC Briefing to the Select  Committee on Appropriations 10/06/2020</a:t>
            </a: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pitchFamily="18" charset="0"/>
                <a:cs typeface="Times New Roman" pitchFamily="18" charset="0"/>
              </a:defRPr>
            </a:lvl1pPr>
          </a:lstStyle>
          <a:p>
            <a:pPr>
              <a:defRPr/>
            </a:pPr>
            <a:r>
              <a:rPr lang="en-US"/>
              <a:t>FFC Briefing to the Select  Committee on Appropriations 10/06/2020</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sldNum="0"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p:nvPr>
        </p:nvSpPr>
        <p:spPr>
          <a:xfrm>
            <a:off x="251520" y="2780928"/>
            <a:ext cx="8640960" cy="2046401"/>
          </a:xfrm>
          <a:prstGeom prst="rect">
            <a:avLst/>
          </a:prstGeom>
        </p:spPr>
        <p:txBody>
          <a:bodyPr>
            <a:normAutofit/>
          </a:bodyPr>
          <a:lstStyle>
            <a:lvl1pPr defTabSz="877823">
              <a:defRPr sz="4224"/>
            </a:lvl1pPr>
          </a:lstStyle>
          <a:p>
            <a:pPr lvl="0">
              <a:defRPr sz="1800" cap="none">
                <a:solidFill>
                  <a:srgbClr val="000000"/>
                </a:solidFill>
                <a:effectLst/>
              </a:defRPr>
            </a:pPr>
            <a:r>
              <a:rPr lang="en-ZA" sz="3600" cap="small" dirty="0">
                <a:solidFill>
                  <a:srgbClr val="366C5B"/>
                </a:solidFill>
              </a:rPr>
              <a:t>Briefing to the Select  Committee on Appropriations</a:t>
            </a:r>
            <a:endParaRPr sz="3600" cap="small" dirty="0">
              <a:solidFill>
                <a:srgbClr val="366C5B"/>
              </a:solidFill>
            </a:endParaRPr>
          </a:p>
        </p:txBody>
      </p:sp>
      <p:sp>
        <p:nvSpPr>
          <p:cNvPr id="28" name="Shape 28"/>
          <p:cNvSpPr>
            <a:spLocks noGrp="1"/>
          </p:cNvSpPr>
          <p:nvPr>
            <p:ph type="body" idx="1"/>
          </p:nvPr>
        </p:nvSpPr>
        <p:spPr>
          <a:xfrm>
            <a:off x="1371600" y="6237312"/>
            <a:ext cx="6400800" cy="360338"/>
          </a:xfrm>
          <a:prstGeom prst="rect">
            <a:avLst/>
          </a:prstGeom>
        </p:spPr>
        <p:txBody>
          <a:bodyPr lIns="0" tIns="0" rIns="0" bIns="0">
            <a:normAutofit/>
          </a:bodyPr>
          <a:lstStyle>
            <a:lvl1pPr>
              <a:spcBef>
                <a:spcPts val="400"/>
              </a:spcBef>
              <a:defRPr sz="1800" i="1" cap="none">
                <a:solidFill>
                  <a:srgbClr val="366C5B"/>
                </a:solidFill>
                <a:effectLst>
                  <a:outerShdw blurRad="38100" dist="38100" dir="2700000" rotWithShape="0">
                    <a:srgbClr val="C0C0C0"/>
                  </a:outerShdw>
                </a:effectLst>
              </a:defRPr>
            </a:lvl1pPr>
          </a:lstStyle>
          <a:p>
            <a:pPr lvl="0">
              <a:defRPr i="0">
                <a:solidFill>
                  <a:srgbClr val="000000"/>
                </a:solidFill>
                <a:effectLst/>
              </a:defRPr>
            </a:pPr>
            <a:r>
              <a:rPr i="1" dirty="0">
                <a:solidFill>
                  <a:srgbClr val="366C5B"/>
                </a:solidFill>
                <a:effectLst>
                  <a:outerShdw blurRad="38100" dist="38100" dir="2700000" rotWithShape="0">
                    <a:srgbClr val="C0C0C0"/>
                  </a:outerShdw>
                </a:effectLst>
              </a:rPr>
              <a:t>For an Equitable Sharing of National Revenue</a:t>
            </a:r>
          </a:p>
        </p:txBody>
      </p:sp>
      <p:sp>
        <p:nvSpPr>
          <p:cNvPr id="29" name="Shape 29"/>
          <p:cNvSpPr/>
          <p:nvPr/>
        </p:nvSpPr>
        <p:spPr>
          <a:xfrm>
            <a:off x="1524000" y="5084762"/>
            <a:ext cx="6400800" cy="89511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spcBef>
                <a:spcPts val="500"/>
              </a:spcBef>
            </a:pPr>
            <a:r>
              <a:rPr sz="2400" dirty="0">
                <a:latin typeface="Times New Roman"/>
                <a:ea typeface="Times New Roman"/>
                <a:cs typeface="Times New Roman"/>
                <a:sym typeface="Times New Roman"/>
              </a:rPr>
              <a:t>Financial and Fiscal Commission</a:t>
            </a:r>
            <a:endParaRPr dirty="0">
              <a:latin typeface="Arial"/>
              <a:ea typeface="Arial"/>
              <a:cs typeface="Arial"/>
              <a:sym typeface="Arial"/>
            </a:endParaRPr>
          </a:p>
          <a:p>
            <a:pPr lvl="0" algn="ctr">
              <a:spcBef>
                <a:spcPts val="500"/>
              </a:spcBef>
            </a:pPr>
            <a:r>
              <a:rPr lang="en-ZA" sz="2400" dirty="0">
                <a:latin typeface="Times New Roman"/>
                <a:ea typeface="Times New Roman"/>
                <a:cs typeface="Times New Roman"/>
                <a:sym typeface="Times New Roman"/>
              </a:rPr>
              <a:t>10 June 2020</a:t>
            </a:r>
            <a:endParaRPr sz="2400" dirty="0">
              <a:latin typeface="Times New Roman"/>
              <a:ea typeface="Times New Roman"/>
              <a:cs typeface="Times New Roman"/>
              <a:sym typeface="Times New Roman"/>
            </a:endParaRPr>
          </a:p>
        </p:txBody>
      </p:sp>
      <p:pic>
        <p:nvPicPr>
          <p:cNvPr id="6" name="Picture 5"/>
          <p:cNvPicPr/>
          <p:nvPr/>
        </p:nvPicPr>
        <p:blipFill rotWithShape="1">
          <a:blip r:embed="rId3"/>
          <a:srcRect l="81765" t="51538" r="7819"/>
          <a:stretch/>
        </p:blipFill>
        <p:spPr bwMode="auto">
          <a:xfrm>
            <a:off x="419100" y="332656"/>
            <a:ext cx="952500" cy="5803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9611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10000"/>
          </a:bodyPr>
          <a:lstStyle/>
          <a:p>
            <a:r>
              <a:rPr lang="en-ZA" dirty="0">
                <a:effectLst/>
              </a:rPr>
              <a:t>Overview of FFC response to revenue and expenditure proposals in the 2020 Budget</a:t>
            </a:r>
            <a:endParaRPr lang="en-GB" dirty="0"/>
          </a:p>
        </p:txBody>
      </p:sp>
      <p:sp>
        <p:nvSpPr>
          <p:cNvPr id="3" name="Footer Placeholder 2"/>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3287367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effectLst/>
              </a:rPr>
              <a:t>revenue and expenditure proposals-Summary </a:t>
            </a:r>
            <a:endParaRPr lang="en-GB" dirty="0"/>
          </a:p>
        </p:txBody>
      </p:sp>
      <p:sp>
        <p:nvSpPr>
          <p:cNvPr id="3" name="Content Placeholder 2"/>
          <p:cNvSpPr>
            <a:spLocks noGrp="1"/>
          </p:cNvSpPr>
          <p:nvPr>
            <p:ph idx="1"/>
          </p:nvPr>
        </p:nvSpPr>
        <p:spPr>
          <a:xfrm>
            <a:off x="251520" y="1453308"/>
            <a:ext cx="8712968" cy="5000028"/>
          </a:xfrm>
        </p:spPr>
        <p:txBody>
          <a:bodyPr/>
          <a:lstStyle/>
          <a:p>
            <a:pPr lvl="0" algn="just"/>
            <a:r>
              <a:rPr lang="en-ZA" sz="1900" dirty="0"/>
              <a:t>The Commission notes and welcomes the shift from a purely “social sector” focus evident over the 2016/17 to 2019/20 period to economic development, community development and social development over the next three years. This approach balances the financing for the provision of a safety net to the poor alongside interventions to grow the economy;</a:t>
            </a:r>
            <a:endParaRPr lang="en-GB" sz="1900" dirty="0"/>
          </a:p>
          <a:p>
            <a:pPr lvl="0" algn="just"/>
            <a:r>
              <a:rPr lang="en-ZA" sz="1900" dirty="0"/>
              <a:t>The rapid growth in debt service costs outstrips and crowds out spending on all aspects of government service delivery programmes, e.g. spending on debt service costs will exceed spending on health and community development;</a:t>
            </a:r>
            <a:endParaRPr lang="en-GB" sz="1900" dirty="0"/>
          </a:p>
          <a:p>
            <a:pPr lvl="0" algn="just"/>
            <a:r>
              <a:rPr lang="en-ZA" sz="1900" dirty="0"/>
              <a:t>The assessment of spending by economic classification highlights government’s attempts to rein in spending on personnel while at the same time increasing spending on capital. </a:t>
            </a:r>
            <a:endParaRPr lang="en-ZA" sz="1900" dirty="0" smtClean="0"/>
          </a:p>
          <a:p>
            <a:pPr algn="just"/>
            <a:r>
              <a:rPr lang="en-ZA" sz="1900" dirty="0"/>
              <a:t>The Commission notes that the debate on the public sector wage bill should be preceded by a </a:t>
            </a:r>
            <a:r>
              <a:rPr lang="en-GB" sz="1900" dirty="0" smtClean="0"/>
              <a:t>determination </a:t>
            </a:r>
            <a:r>
              <a:rPr lang="en-GB" sz="1900" dirty="0"/>
              <a:t>of the size and shape of government that suits the South African context. </a:t>
            </a:r>
            <a:r>
              <a:rPr lang="en-ZA" sz="1900" dirty="0" smtClean="0"/>
              <a:t>Already</a:t>
            </a:r>
            <a:r>
              <a:rPr lang="en-ZA" sz="1900" dirty="0"/>
              <a:t>, the amount of potential </a:t>
            </a:r>
            <a:r>
              <a:rPr lang="en-ZA" sz="1900" dirty="0" smtClean="0"/>
              <a:t>savings </a:t>
            </a:r>
            <a:r>
              <a:rPr lang="en-ZA" sz="1900" dirty="0"/>
              <a:t>as proposed in Budget 2020 related to a muted wage freeze, cannot materialise as it is being offset in the Covid-19 frontline personnel response – and will continue throughout the 2020/21 financial year. </a:t>
            </a:r>
          </a:p>
        </p:txBody>
      </p:sp>
    </p:spTree>
    <p:extLst>
      <p:ext uri="{BB962C8B-B14F-4D97-AF65-F5344CB8AC3E}">
        <p14:creationId xmlns:p14="http://schemas.microsoft.com/office/powerpoint/2010/main" val="4069463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10000"/>
          </a:bodyPr>
          <a:lstStyle/>
          <a:p>
            <a:r>
              <a:rPr lang="en-ZA" dirty="0">
                <a:solidFill>
                  <a:srgbClr val="366C5B"/>
                </a:solidFill>
                <a:effectLst/>
              </a:rPr>
              <a:t>Covid-19 Fiscal and Monetary Response for Transformation and Growth </a:t>
            </a:r>
            <a:endParaRPr lang="en-GB" dirty="0">
              <a:effectLst/>
            </a:endParaRPr>
          </a:p>
        </p:txBody>
      </p:sp>
      <p:sp>
        <p:nvSpPr>
          <p:cNvPr id="3" name="Footer Placeholder 2"/>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3103000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effectLst/>
              </a:rPr>
              <a:t>2020/21 Fiscal Framework is at Risk </a:t>
            </a:r>
          </a:p>
        </p:txBody>
      </p:sp>
      <p:sp>
        <p:nvSpPr>
          <p:cNvPr id="3" name="Content Placeholder 2"/>
          <p:cNvSpPr>
            <a:spLocks noGrp="1"/>
          </p:cNvSpPr>
          <p:nvPr>
            <p:ph idx="1"/>
          </p:nvPr>
        </p:nvSpPr>
        <p:spPr>
          <a:xfrm>
            <a:off x="179512" y="1417638"/>
            <a:ext cx="8856984" cy="4708525"/>
          </a:xfrm>
        </p:spPr>
        <p:txBody>
          <a:bodyPr/>
          <a:lstStyle/>
          <a:p>
            <a:r>
              <a:rPr lang="en-ZA" sz="2000" dirty="0"/>
              <a:t>The Covid-19 crises hit the SA economy when it was already on a cyclical downward path </a:t>
            </a:r>
          </a:p>
          <a:p>
            <a:r>
              <a:rPr lang="en-ZA" sz="2000" dirty="0"/>
              <a:t>The fiscal framework tabled in February is no longer attainable due to the Covid-19 induced economic shutdown and slump</a:t>
            </a:r>
          </a:p>
          <a:p>
            <a:r>
              <a:rPr lang="en-ZA" sz="2000" dirty="0"/>
              <a:t>Estimates indicate that the economy is likely to contract by 6 to 16 percent (or even 20%) depending on the longevity and severity of the economic shutdown</a:t>
            </a:r>
          </a:p>
          <a:p>
            <a:pPr marL="0" indent="0">
              <a:buNone/>
            </a:pPr>
            <a:endParaRPr lang="en-ZA" sz="1400" dirty="0"/>
          </a:p>
        </p:txBody>
      </p:sp>
      <p:graphicFrame>
        <p:nvGraphicFramePr>
          <p:cNvPr id="5" name="Table 4"/>
          <p:cNvGraphicFramePr>
            <a:graphicFrameLocks noGrp="1"/>
          </p:cNvGraphicFramePr>
          <p:nvPr>
            <p:extLst>
              <p:ext uri="{D42A27DB-BD31-4B8C-83A1-F6EECF244321}">
                <p14:modId xmlns:p14="http://schemas.microsoft.com/office/powerpoint/2010/main" val="4106622012"/>
              </p:ext>
            </p:extLst>
          </p:nvPr>
        </p:nvGraphicFramePr>
        <p:xfrm>
          <a:off x="395536" y="3573016"/>
          <a:ext cx="8352928" cy="3027348"/>
        </p:xfrm>
        <a:graphic>
          <a:graphicData uri="http://schemas.openxmlformats.org/drawingml/2006/table">
            <a:tbl>
              <a:tblPr firstRow="1" firstCol="1" bandRow="1">
                <a:tableStyleId>{1FECB4D8-DB02-4DC6-A0A2-4F2EBAE1DC90}</a:tableStyleId>
              </a:tblPr>
              <a:tblGrid>
                <a:gridCol w="3546908">
                  <a:extLst>
                    <a:ext uri="{9D8B030D-6E8A-4147-A177-3AD203B41FA5}">
                      <a16:colId xmlns:a16="http://schemas.microsoft.com/office/drawing/2014/main" val="20000"/>
                    </a:ext>
                  </a:extLst>
                </a:gridCol>
                <a:gridCol w="917131">
                  <a:extLst>
                    <a:ext uri="{9D8B030D-6E8A-4147-A177-3AD203B41FA5}">
                      <a16:colId xmlns:a16="http://schemas.microsoft.com/office/drawing/2014/main" val="20001"/>
                    </a:ext>
                  </a:extLst>
                </a:gridCol>
                <a:gridCol w="1296601">
                  <a:extLst>
                    <a:ext uri="{9D8B030D-6E8A-4147-A177-3AD203B41FA5}">
                      <a16:colId xmlns:a16="http://schemas.microsoft.com/office/drawing/2014/main" val="20002"/>
                    </a:ext>
                  </a:extLst>
                </a:gridCol>
                <a:gridCol w="1296601">
                  <a:extLst>
                    <a:ext uri="{9D8B030D-6E8A-4147-A177-3AD203B41FA5}">
                      <a16:colId xmlns:a16="http://schemas.microsoft.com/office/drawing/2014/main" val="20003"/>
                    </a:ext>
                  </a:extLst>
                </a:gridCol>
                <a:gridCol w="1295687">
                  <a:extLst>
                    <a:ext uri="{9D8B030D-6E8A-4147-A177-3AD203B41FA5}">
                      <a16:colId xmlns:a16="http://schemas.microsoft.com/office/drawing/2014/main" val="20004"/>
                    </a:ext>
                  </a:extLst>
                </a:gridCol>
              </a:tblGrid>
              <a:tr h="504056">
                <a:tc rowSpan="2">
                  <a:txBody>
                    <a:bodyPr/>
                    <a:lstStyle/>
                    <a:p>
                      <a:pPr algn="just">
                        <a:lnSpc>
                          <a:spcPct val="115000"/>
                        </a:lnSpc>
                      </a:pPr>
                      <a:r>
                        <a:rPr lang="en-ZA" sz="1100" dirty="0">
                          <a:effectLst/>
                          <a:latin typeface="Times New Roman" panose="02020603050405020304" pitchFamily="18" charset="0"/>
                          <a:cs typeface="Times New Roman" panose="02020603050405020304" pitchFamily="18" charset="0"/>
                        </a:rPr>
                        <a:t>R’ billion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pPr>
                      <a:r>
                        <a:rPr lang="en-ZA" sz="1100">
                          <a:effectLst/>
                          <a:latin typeface="Times New Roman" panose="02020603050405020304" pitchFamily="18" charset="0"/>
                          <a:cs typeface="Times New Roman" panose="02020603050405020304" pitchFamily="18" charset="0"/>
                        </a:rPr>
                        <a:t>2020/21 Budget </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lgn="ctr">
                        <a:lnSpc>
                          <a:spcPct val="115000"/>
                        </a:lnSpc>
                      </a:pPr>
                      <a:r>
                        <a:rPr lang="en-ZA" sz="1100" dirty="0">
                          <a:effectLst/>
                          <a:latin typeface="Times New Roman" panose="02020603050405020304" pitchFamily="18" charset="0"/>
                          <a:cs typeface="Times New Roman" panose="02020603050405020304" pitchFamily="18" charset="0"/>
                        </a:rPr>
                        <a:t>Revised GDP contraction estimates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81130">
                <a:tc vMerge="1">
                  <a:txBody>
                    <a:bodyPr/>
                    <a:lstStyle/>
                    <a:p>
                      <a:endParaRPr lang="en-ZA"/>
                    </a:p>
                  </a:txBody>
                  <a:tcPr/>
                </a:tc>
                <a:tc vMerge="1">
                  <a:txBody>
                    <a:bodyPr/>
                    <a:lstStyle/>
                    <a:p>
                      <a:endParaRPr lang="en-ZA"/>
                    </a:p>
                  </a:txBody>
                  <a:tcPr/>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12%</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16%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7027">
                <a:tc>
                  <a:txBody>
                    <a:bodyPr/>
                    <a:lstStyle/>
                    <a:p>
                      <a:pPr algn="just">
                        <a:lnSpc>
                          <a:spcPct val="115000"/>
                        </a:lnSpc>
                      </a:pPr>
                      <a:r>
                        <a:rPr lang="en-ZA" sz="1100" dirty="0">
                          <a:effectLst/>
                          <a:latin typeface="Times New Roman" panose="02020603050405020304" pitchFamily="18" charset="0"/>
                          <a:cs typeface="Times New Roman" panose="02020603050405020304" pitchFamily="18" charset="0"/>
                        </a:rPr>
                        <a:t>GDP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5 428</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5 151</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4 776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4 559</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57027">
                <a:tc>
                  <a:txBody>
                    <a:bodyPr/>
                    <a:lstStyle/>
                    <a:p>
                      <a:pPr algn="just">
                        <a:lnSpc>
                          <a:spcPct val="115000"/>
                        </a:lnSpc>
                      </a:pPr>
                      <a:r>
                        <a:rPr lang="en-ZA" sz="1100">
                          <a:effectLst/>
                          <a:latin typeface="Times New Roman" panose="02020603050405020304" pitchFamily="18" charset="0"/>
                          <a:cs typeface="Times New Roman" panose="02020603050405020304" pitchFamily="18" charset="0"/>
                        </a:rPr>
                        <a:t>Main budget revenue </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dirty="0">
                          <a:effectLst/>
                          <a:latin typeface="Times New Roman" panose="02020603050405020304" pitchFamily="18" charset="0"/>
                          <a:cs typeface="Times New Roman" panose="02020603050405020304" pitchFamily="18" charset="0"/>
                        </a:rPr>
                        <a:t>R 1 583</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1 315</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dirty="0">
                          <a:effectLst/>
                          <a:latin typeface="Times New Roman" panose="02020603050405020304" pitchFamily="18" charset="0"/>
                          <a:cs typeface="Times New Roman" panose="02020603050405020304" pitchFamily="18" charset="0"/>
                        </a:rPr>
                        <a:t>R 1 232</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1 176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7027">
                <a:tc>
                  <a:txBody>
                    <a:bodyPr/>
                    <a:lstStyle/>
                    <a:p>
                      <a:pPr algn="just">
                        <a:lnSpc>
                          <a:spcPct val="115000"/>
                        </a:lnSpc>
                      </a:pPr>
                      <a:r>
                        <a:rPr lang="en-ZA" sz="1100">
                          <a:effectLst/>
                          <a:latin typeface="Times New Roman" panose="02020603050405020304" pitchFamily="18" charset="0"/>
                          <a:cs typeface="Times New Roman" panose="02020603050405020304" pitchFamily="18" charset="0"/>
                        </a:rPr>
                        <a:t>Revenue as % of GDP </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dirty="0">
                          <a:effectLst/>
                          <a:latin typeface="Times New Roman" panose="02020603050405020304" pitchFamily="18" charset="0"/>
                          <a:cs typeface="Times New Roman" panose="02020603050405020304" pitchFamily="18" charset="0"/>
                        </a:rPr>
                        <a:t>25.80%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25.80%</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25.80%</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25.80%</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7027">
                <a:tc>
                  <a:txBody>
                    <a:bodyPr/>
                    <a:lstStyle/>
                    <a:p>
                      <a:pPr algn="just">
                        <a:lnSpc>
                          <a:spcPct val="115000"/>
                        </a:lnSpc>
                      </a:pPr>
                      <a:r>
                        <a:rPr lang="en-ZA" sz="1100">
                          <a:effectLst/>
                          <a:latin typeface="Times New Roman" panose="02020603050405020304" pitchFamily="18" charset="0"/>
                          <a:cs typeface="Times New Roman" panose="02020603050405020304" pitchFamily="18" charset="0"/>
                        </a:rPr>
                        <a:t>Revenue shortfall</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ZA" sz="11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-83</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-165.63</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-222</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7027">
                <a:tc>
                  <a:txBody>
                    <a:bodyPr/>
                    <a:lstStyle/>
                    <a:p>
                      <a:pPr algn="just">
                        <a:lnSpc>
                          <a:spcPct val="115000"/>
                        </a:lnSpc>
                      </a:pPr>
                      <a:r>
                        <a:rPr lang="en-ZA" sz="1100">
                          <a:effectLst/>
                          <a:latin typeface="Times New Roman" panose="02020603050405020304" pitchFamily="18" charset="0"/>
                          <a:cs typeface="Times New Roman" panose="02020603050405020304" pitchFamily="18" charset="0"/>
                        </a:rPr>
                        <a:t>Main budget expenditure </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dirty="0">
                          <a:effectLst/>
                          <a:latin typeface="Times New Roman" panose="02020603050405020304" pitchFamily="18" charset="0"/>
                          <a:cs typeface="Times New Roman" panose="02020603050405020304" pitchFamily="18" charset="0"/>
                        </a:rPr>
                        <a:t>R 1 954</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1 766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1 766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1 766</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57027">
                <a:tc>
                  <a:txBody>
                    <a:bodyPr/>
                    <a:lstStyle/>
                    <a:p>
                      <a:pPr algn="just">
                        <a:lnSpc>
                          <a:spcPct val="115000"/>
                        </a:lnSpc>
                      </a:pPr>
                      <a:r>
                        <a:rPr lang="en-ZA" sz="1100">
                          <a:effectLst/>
                          <a:latin typeface="Times New Roman" panose="02020603050405020304" pitchFamily="18" charset="0"/>
                          <a:cs typeface="Times New Roman" panose="02020603050405020304" pitchFamily="18" charset="0"/>
                        </a:rPr>
                        <a:t>Main budget balance deficit </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-368</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-451</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a:effectLst/>
                          <a:latin typeface="Times New Roman" panose="02020603050405020304" pitchFamily="18" charset="0"/>
                          <a:cs typeface="Times New Roman" panose="02020603050405020304" pitchFamily="18" charset="0"/>
                        </a:rPr>
                        <a:t>R -534</a:t>
                      </a:r>
                      <a:endParaRPr lang="en-Z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ZA" sz="1100" dirty="0">
                          <a:effectLst/>
                          <a:latin typeface="Times New Roman" panose="02020603050405020304" pitchFamily="18" charset="0"/>
                          <a:cs typeface="Times New Roman" panose="02020603050405020304" pitchFamily="18" charset="0"/>
                        </a:rPr>
                        <a:t>R -590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8451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EF4E-E03E-F949-B958-2F685053F45E}"/>
              </a:ext>
            </a:extLst>
          </p:cNvPr>
          <p:cNvSpPr>
            <a:spLocks noGrp="1"/>
          </p:cNvSpPr>
          <p:nvPr>
            <p:ph type="title"/>
          </p:nvPr>
        </p:nvSpPr>
        <p:spPr>
          <a:xfrm>
            <a:off x="215516" y="260648"/>
            <a:ext cx="8676964" cy="937675"/>
          </a:xfrm>
        </p:spPr>
        <p:txBody>
          <a:bodyPr>
            <a:normAutofit fontScale="90000"/>
          </a:bodyPr>
          <a:lstStyle/>
          <a:p>
            <a:r>
              <a:rPr lang="en-US" sz="3600" dirty="0"/>
              <a:t>Combined direct Lockdown Implications of Sector</a:t>
            </a:r>
            <a:endParaRPr lang="en-US" sz="2700" dirty="0"/>
          </a:p>
        </p:txBody>
      </p:sp>
      <p:graphicFrame>
        <p:nvGraphicFramePr>
          <p:cNvPr id="5" name="Content Placeholder 4">
            <a:extLst>
              <a:ext uri="{FF2B5EF4-FFF2-40B4-BE49-F238E27FC236}">
                <a16:creationId xmlns:a16="http://schemas.microsoft.com/office/drawing/2014/main" id="{7FA621AC-005B-414D-9257-50152500E3B7}"/>
              </a:ext>
            </a:extLst>
          </p:cNvPr>
          <p:cNvGraphicFramePr>
            <a:graphicFrameLocks noGrp="1"/>
          </p:cNvGraphicFramePr>
          <p:nvPr>
            <p:ph idx="1"/>
            <p:extLst>
              <p:ext uri="{D42A27DB-BD31-4B8C-83A1-F6EECF244321}">
                <p14:modId xmlns:p14="http://schemas.microsoft.com/office/powerpoint/2010/main" val="2688091671"/>
              </p:ext>
            </p:extLst>
          </p:nvPr>
        </p:nvGraphicFramePr>
        <p:xfrm>
          <a:off x="215516" y="1340768"/>
          <a:ext cx="8748973" cy="5379720"/>
        </p:xfrm>
        <a:graphic>
          <a:graphicData uri="http://schemas.openxmlformats.org/drawingml/2006/table">
            <a:tbl>
              <a:tblPr firstRow="1" bandRow="1">
                <a:tableStyleId>{F5AB1C69-6EDB-4FF4-983F-18BD219EF322}</a:tableStyleId>
              </a:tblPr>
              <a:tblGrid>
                <a:gridCol w="1807639">
                  <a:extLst>
                    <a:ext uri="{9D8B030D-6E8A-4147-A177-3AD203B41FA5}">
                      <a16:colId xmlns:a16="http://schemas.microsoft.com/office/drawing/2014/main" val="244246311"/>
                    </a:ext>
                  </a:extLst>
                </a:gridCol>
                <a:gridCol w="1756757">
                  <a:extLst>
                    <a:ext uri="{9D8B030D-6E8A-4147-A177-3AD203B41FA5}">
                      <a16:colId xmlns:a16="http://schemas.microsoft.com/office/drawing/2014/main" val="2562699888"/>
                    </a:ext>
                  </a:extLst>
                </a:gridCol>
                <a:gridCol w="2520280">
                  <a:extLst>
                    <a:ext uri="{9D8B030D-6E8A-4147-A177-3AD203B41FA5}">
                      <a16:colId xmlns:a16="http://schemas.microsoft.com/office/drawing/2014/main" val="3667875735"/>
                    </a:ext>
                  </a:extLst>
                </a:gridCol>
                <a:gridCol w="2664297">
                  <a:extLst>
                    <a:ext uri="{9D8B030D-6E8A-4147-A177-3AD203B41FA5}">
                      <a16:colId xmlns:a16="http://schemas.microsoft.com/office/drawing/2014/main" val="3987811935"/>
                    </a:ext>
                  </a:extLst>
                </a:gridCol>
              </a:tblGrid>
              <a:tr h="411037">
                <a:tc>
                  <a:txBody>
                    <a:bodyPr/>
                    <a:lstStyle/>
                    <a:p>
                      <a:r>
                        <a:rPr lang="en-US" sz="1400" dirty="0">
                          <a:latin typeface="Times New Roman" panose="02020603050405020304" pitchFamily="18" charset="0"/>
                          <a:cs typeface="Times New Roman" panose="02020603050405020304" pitchFamily="18" charset="0"/>
                        </a:rPr>
                        <a:t>Mild decline (0-10%)</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Moderate decline (-10 to -30%)</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Large decline (-30% to -60%)</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Severe decline (larger than -60%)</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66053676"/>
                  </a:ext>
                </a:extLst>
              </a:tr>
              <a:tr h="411037">
                <a:tc>
                  <a:txBody>
                    <a:bodyPr/>
                    <a:lstStyle/>
                    <a:p>
                      <a:r>
                        <a:rPr lang="en-US" sz="1400" dirty="0">
                          <a:latin typeface="Times New Roman" panose="02020603050405020304" pitchFamily="18" charset="0"/>
                          <a:cs typeface="Times New Roman" panose="02020603050405020304" pitchFamily="18" charset="0"/>
                        </a:rPr>
                        <a:t>Agriculture, forestry and fishing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Mining and quarrying</a:t>
                      </a: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Machinery and equipment (manufacturing)</a:t>
                      </a:r>
                    </a:p>
                  </a:txBody>
                  <a:tcPr marL="68580" marR="68580" marT="34290" marB="34290"/>
                </a:tc>
                <a:extLst>
                  <a:ext uri="{0D108BD9-81ED-4DB2-BD59-A6C34878D82A}">
                    <a16:rowId xmlns:a16="http://schemas.microsoft.com/office/drawing/2014/main" val="1302304037"/>
                  </a:ext>
                </a:extLst>
              </a:tr>
              <a:tr h="588099">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Food and non alcoholic beverages (manufacturing)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Education services</a:t>
                      </a: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Alcoholic beverages and tobacco</a:t>
                      </a:r>
                    </a:p>
                  </a:txBody>
                  <a:tcPr marL="68580" marR="68580" marT="34290" marB="34290"/>
                </a:tc>
                <a:extLst>
                  <a:ext uri="{0D108BD9-81ED-4DB2-BD59-A6C34878D82A}">
                    <a16:rowId xmlns:a16="http://schemas.microsoft.com/office/drawing/2014/main" val="2892797104"/>
                  </a:ext>
                </a:extLst>
              </a:tr>
              <a:tr h="411037">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Textiles, clothing, leather and footwear</a:t>
                      </a: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Iron steel metal products (manufacturing)</a:t>
                      </a:r>
                    </a:p>
                  </a:txBody>
                  <a:tcPr marL="68580" marR="68580" marT="34290" marB="34290"/>
                </a:tc>
                <a:extLst>
                  <a:ext uri="{0D108BD9-81ED-4DB2-BD59-A6C34878D82A}">
                    <a16:rowId xmlns:a16="http://schemas.microsoft.com/office/drawing/2014/main" val="2811930880"/>
                  </a:ext>
                </a:extLst>
              </a:tr>
              <a:tr h="411037">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Paper, paper products</a:t>
                      </a:r>
                    </a:p>
                  </a:txBody>
                  <a:tcPr marL="68580" marR="68580" marT="34290" marB="34290"/>
                </a:tc>
                <a:tc>
                  <a:txBody>
                    <a:bodyPr/>
                    <a:lstStyle/>
                    <a:p>
                      <a:r>
                        <a:rPr lang="en-US" sz="1400" dirty="0">
                          <a:solidFill>
                            <a:schemeClr val="tx1"/>
                          </a:solidFill>
                          <a:latin typeface="Times New Roman" panose="02020603050405020304" pitchFamily="18" charset="0"/>
                          <a:cs typeface="Times New Roman" panose="02020603050405020304" pitchFamily="18" charset="0"/>
                        </a:rPr>
                        <a:t>Wood, wood products (manufacturing)</a:t>
                      </a:r>
                    </a:p>
                  </a:txBody>
                  <a:tcPr marL="68580" marR="68580" marT="34290" marB="34290"/>
                </a:tc>
                <a:extLst>
                  <a:ext uri="{0D108BD9-81ED-4DB2-BD59-A6C34878D82A}">
                    <a16:rowId xmlns:a16="http://schemas.microsoft.com/office/drawing/2014/main" val="2947001330"/>
                  </a:ext>
                </a:extLst>
              </a:tr>
              <a:tr h="588099">
                <a:tc>
                  <a:txBody>
                    <a:bodyPr/>
                    <a:lstStyle/>
                    <a:p>
                      <a:r>
                        <a:rPr lang="en-US" sz="1400" dirty="0">
                          <a:latin typeface="Times New Roman" panose="02020603050405020304" pitchFamily="18" charset="0"/>
                          <a:cs typeface="Times New Roman" panose="02020603050405020304" pitchFamily="18" charset="0"/>
                        </a:rPr>
                        <a:t>Pharmaceuticals hygiene and cleaning (manufacturing)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Petroleum (manufacturing)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Basic chemicals, fertilizer, paint and other (manufacturing)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Non metallic minerals and products (cement and concrete)</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1596511714"/>
                  </a:ext>
                </a:extLst>
              </a:tr>
              <a:tr h="411037">
                <a:tc>
                  <a:txBody>
                    <a:bodyPr/>
                    <a:lstStyle/>
                    <a:p>
                      <a:r>
                        <a:rPr lang="en-US" sz="1400" dirty="0">
                          <a:latin typeface="Times New Roman" panose="02020603050405020304" pitchFamily="18" charset="0"/>
                          <a:cs typeface="Times New Roman" panose="02020603050405020304" pitchFamily="18" charset="0"/>
                        </a:rPr>
                        <a:t>Finance and insurance, computing services</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Plastic, glass(manufacturing)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Wholesale, retail trade</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Tyres, rubber products (manufacturing)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4102935291"/>
                  </a:ext>
                </a:extLst>
              </a:tr>
              <a:tr h="588099">
                <a:tc>
                  <a:txBody>
                    <a:bodyPr/>
                    <a:lstStyle/>
                    <a:p>
                      <a:r>
                        <a:rPr lang="en-US" sz="1400" dirty="0">
                          <a:latin typeface="Times New Roman" panose="02020603050405020304" pitchFamily="18" charset="0"/>
                          <a:cs typeface="Times New Roman" panose="02020603050405020304" pitchFamily="18" charset="0"/>
                        </a:rPr>
                        <a:t>Electricity and gas</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Real estate, legal and other accounting support services</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Transport and storage</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construction</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600398920"/>
                  </a:ext>
                </a:extLst>
              </a:tr>
              <a:tr h="411037">
                <a:tc>
                  <a:txBody>
                    <a:bodyPr/>
                    <a:lstStyle/>
                    <a:p>
                      <a:r>
                        <a:rPr lang="en-US" sz="1400" dirty="0">
                          <a:latin typeface="Times New Roman" panose="02020603050405020304" pitchFamily="18" charset="0"/>
                          <a:cs typeface="Times New Roman" panose="02020603050405020304" pitchFamily="18" charset="0"/>
                        </a:rPr>
                        <a:t>Health services</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Rentals, research, manufacturing services other business services</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Recreation and community services</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181322907"/>
                  </a:ext>
                </a:extLst>
              </a:tr>
              <a:tr h="233975">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400" dirty="0">
                          <a:latin typeface="Times New Roman" panose="02020603050405020304" pitchFamily="18" charset="0"/>
                          <a:cs typeface="Times New Roman" panose="02020603050405020304" pitchFamily="18" charset="0"/>
                        </a:rPr>
                        <a:t>Accommodation and catering</a:t>
                      </a:r>
                      <a:endParaRPr 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1214641887"/>
                  </a:ext>
                </a:extLst>
              </a:tr>
            </a:tbl>
          </a:graphicData>
        </a:graphic>
      </p:graphicFrame>
    </p:spTree>
    <p:extLst>
      <p:ext uri="{BB962C8B-B14F-4D97-AF65-F5344CB8AC3E}">
        <p14:creationId xmlns:p14="http://schemas.microsoft.com/office/powerpoint/2010/main" val="1123614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SA Government Economic Response to Covid-19  </a:t>
            </a:r>
          </a:p>
        </p:txBody>
      </p:sp>
      <p:sp>
        <p:nvSpPr>
          <p:cNvPr id="3" name="Content Placeholder 2"/>
          <p:cNvSpPr>
            <a:spLocks noGrp="1"/>
          </p:cNvSpPr>
          <p:nvPr>
            <p:ph idx="1"/>
          </p:nvPr>
        </p:nvSpPr>
        <p:spPr>
          <a:xfrm>
            <a:off x="323528" y="1484784"/>
            <a:ext cx="8568952" cy="5117629"/>
          </a:xfrm>
        </p:spPr>
        <p:txBody>
          <a:bodyPr/>
          <a:lstStyle/>
          <a:p>
            <a:pPr algn="just"/>
            <a:r>
              <a:rPr lang="en-ZA" sz="2400" dirty="0"/>
              <a:t>Government has introduced a combined fiscal and monetary </a:t>
            </a:r>
            <a:r>
              <a:rPr lang="en-ZA" sz="2400" dirty="0" smtClean="0"/>
              <a:t>response</a:t>
            </a:r>
            <a:endParaRPr lang="en-ZA" sz="2400" dirty="0">
              <a:solidFill>
                <a:srgbClr val="FF0000"/>
              </a:solidFill>
            </a:endParaRPr>
          </a:p>
          <a:p>
            <a:pPr lvl="1" algn="just"/>
            <a:r>
              <a:rPr lang="en-ZA" sz="2000" dirty="0" err="1"/>
              <a:t>R500</a:t>
            </a:r>
            <a:r>
              <a:rPr lang="en-ZA" sz="2000" dirty="0"/>
              <a:t> billion comprises of fiscal support </a:t>
            </a:r>
          </a:p>
          <a:p>
            <a:pPr lvl="1" algn="just"/>
            <a:r>
              <a:rPr lang="en-ZA" sz="2000" dirty="0"/>
              <a:t>Additional support is made up of monetary and financial market interventions </a:t>
            </a:r>
          </a:p>
          <a:p>
            <a:pPr algn="just"/>
            <a:r>
              <a:rPr lang="en-ZA" sz="2400" dirty="0"/>
              <a:t>The fiscal support is purportedly equivalent to 10% of GDP (18% when monetary response is taken into account) </a:t>
            </a:r>
          </a:p>
          <a:p>
            <a:endParaRPr lang="en-ZA" sz="2400" dirty="0"/>
          </a:p>
        </p:txBody>
      </p:sp>
      <p:graphicFrame>
        <p:nvGraphicFramePr>
          <p:cNvPr id="5" name="Chart 4">
            <a:extLst>
              <a:ext uri="{FF2B5EF4-FFF2-40B4-BE49-F238E27FC236}">
                <a16:creationId xmlns:a16="http://schemas.microsoft.com/office/drawing/2014/main" id="{9A1E1186-CF55-4CF7-BDBF-63FC2DE85780}"/>
              </a:ext>
            </a:extLst>
          </p:cNvPr>
          <p:cNvGraphicFramePr/>
          <p:nvPr/>
        </p:nvGraphicFramePr>
        <p:xfrm>
          <a:off x="527409" y="4077072"/>
          <a:ext cx="8147248" cy="2525341"/>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191485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SA Government Economic Response to Covid-19 </a:t>
            </a:r>
            <a:endParaRPr lang="en-GB" dirty="0"/>
          </a:p>
        </p:txBody>
      </p:sp>
      <p:graphicFrame>
        <p:nvGraphicFramePr>
          <p:cNvPr id="5" name="Content Placeholder 4">
            <a:extLst>
              <a:ext uri="{FF2B5EF4-FFF2-40B4-BE49-F238E27FC236}">
                <a16:creationId xmlns:a16="http://schemas.microsoft.com/office/drawing/2014/main" id="{9A1E1186-CF55-4CF7-BDBF-63FC2DE85780}"/>
              </a:ext>
            </a:extLst>
          </p:cNvPr>
          <p:cNvGraphicFramePr>
            <a:graphicFrameLocks noGrp="1"/>
          </p:cNvGraphicFramePr>
          <p:nvPr>
            <p:ph idx="1"/>
            <p:extLst>
              <p:ext uri="{D42A27DB-BD31-4B8C-83A1-F6EECF244321}">
                <p14:modId xmlns:p14="http://schemas.microsoft.com/office/powerpoint/2010/main" val="15113877"/>
              </p:ext>
            </p:extLst>
          </p:nvPr>
        </p:nvGraphicFramePr>
        <p:xfrm>
          <a:off x="457200" y="1600200"/>
          <a:ext cx="8507288" cy="4925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2452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effectLst/>
              </a:rPr>
              <a:t>Breakdown of Fiscal and Monetary Responses</a:t>
            </a:r>
          </a:p>
        </p:txBody>
      </p:sp>
      <p:graphicFrame>
        <p:nvGraphicFramePr>
          <p:cNvPr id="6" name="Content Placeholder 5"/>
          <p:cNvGraphicFramePr>
            <a:graphicFrameLocks noGrp="1"/>
          </p:cNvGraphicFramePr>
          <p:nvPr>
            <p:ph idx="1"/>
          </p:nvPr>
        </p:nvGraphicFramePr>
        <p:xfrm>
          <a:off x="457200" y="1563688"/>
          <a:ext cx="4258816" cy="4673599"/>
        </p:xfrm>
        <a:graphic>
          <a:graphicData uri="http://schemas.openxmlformats.org/drawingml/2006/table">
            <a:tbl>
              <a:tblPr firstRow="1" bandRow="1">
                <a:tableStyleId>{F5AB1C69-6EDB-4FF4-983F-18BD219EF322}</a:tableStyleId>
              </a:tblPr>
              <a:tblGrid>
                <a:gridCol w="3250362">
                  <a:extLst>
                    <a:ext uri="{9D8B030D-6E8A-4147-A177-3AD203B41FA5}">
                      <a16:colId xmlns:a16="http://schemas.microsoft.com/office/drawing/2014/main" val="20000"/>
                    </a:ext>
                  </a:extLst>
                </a:gridCol>
                <a:gridCol w="1008454">
                  <a:extLst>
                    <a:ext uri="{9D8B030D-6E8A-4147-A177-3AD203B41FA5}">
                      <a16:colId xmlns:a16="http://schemas.microsoft.com/office/drawing/2014/main" val="20001"/>
                    </a:ext>
                  </a:extLst>
                </a:gridCol>
              </a:tblGrid>
              <a:tr h="929419">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Expenditure</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pPr>
                      <a:r>
                        <a:rPr lang="en-GB" sz="1600">
                          <a:effectLst/>
                          <a:latin typeface="Times New Roman" panose="02020603050405020304" pitchFamily="18" charset="0"/>
                          <a:cs typeface="Times New Roman" panose="02020603050405020304" pitchFamily="18" charset="0"/>
                        </a:rPr>
                        <a:t>Amount (R’ billion)</a:t>
                      </a:r>
                      <a:endParaRPr lang="en-Z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2657">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Health – Covid-19 intervention</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R20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65953">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Municipal allocation</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R20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65953">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Social and basic income grant</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R50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56873">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Job creation and support for SMEs and Informal sector</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R100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40987">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Salary income support (UIF)</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R40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57442">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Tax relief</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R70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57442">
                <a:tc>
                  <a:txBody>
                    <a:bodyPr/>
                    <a:lstStyle/>
                    <a:p>
                      <a:pPr algn="just">
                        <a:lnSpc>
                          <a:spcPct val="100000"/>
                        </a:lnSpc>
                      </a:pPr>
                      <a:r>
                        <a:rPr lang="en-GB" sz="1600" dirty="0">
                          <a:effectLst/>
                          <a:latin typeface="Times New Roman" panose="02020603050405020304" pitchFamily="18" charset="0"/>
                          <a:cs typeface="Times New Roman" panose="02020603050405020304" pitchFamily="18" charset="0"/>
                        </a:rPr>
                        <a:t>Business loan guarantee scheme</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dirty="0">
                          <a:effectLst/>
                          <a:latin typeface="Times New Roman" panose="02020603050405020304" pitchFamily="18" charset="0"/>
                          <a:cs typeface="Times New Roman" panose="02020603050405020304" pitchFamily="18" charset="0"/>
                        </a:rPr>
                        <a:t>R200</a:t>
                      </a:r>
                      <a:endParaRPr lang="en-Z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656873">
                <a:tc>
                  <a:txBody>
                    <a:bodyPr/>
                    <a:lstStyle/>
                    <a:p>
                      <a:pPr algn="just">
                        <a:lnSpc>
                          <a:spcPct val="100000"/>
                        </a:lnSpc>
                      </a:pPr>
                      <a:r>
                        <a:rPr lang="en-GB" sz="1600" b="1" dirty="0">
                          <a:effectLst/>
                          <a:latin typeface="Times New Roman" panose="02020603050405020304" pitchFamily="18" charset="0"/>
                          <a:cs typeface="Times New Roman" panose="02020603050405020304" pitchFamily="18" charset="0"/>
                        </a:rPr>
                        <a:t>Total</a:t>
                      </a:r>
                      <a:endParaRPr lang="en-ZA"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pPr>
                      <a:r>
                        <a:rPr lang="en-GB" sz="1600" b="1" dirty="0">
                          <a:effectLst/>
                          <a:latin typeface="Times New Roman" panose="02020603050405020304" pitchFamily="18" charset="0"/>
                          <a:cs typeface="Times New Roman" panose="02020603050405020304" pitchFamily="18" charset="0"/>
                        </a:rPr>
                        <a:t>R500</a:t>
                      </a:r>
                      <a:endParaRPr lang="en-ZA"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bwMode="auto">
          <a:xfrm>
            <a:off x="4716016" y="1564048"/>
            <a:ext cx="4104456" cy="46728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ZA" dirty="0"/>
              <a:t>Monetary response package includes:</a:t>
            </a:r>
          </a:p>
          <a:p>
            <a:pPr lvl="1"/>
            <a:r>
              <a:rPr lang="en-ZA" sz="2400" dirty="0"/>
              <a:t>225 basis point interest reduction </a:t>
            </a:r>
          </a:p>
          <a:p>
            <a:pPr lvl="1"/>
            <a:r>
              <a:rPr lang="en-ZA" sz="2400" dirty="0"/>
              <a:t>Relaxation of credit extension regulations </a:t>
            </a:r>
          </a:p>
          <a:p>
            <a:pPr lvl="1"/>
            <a:r>
              <a:rPr lang="en-ZA" sz="2400" dirty="0"/>
              <a:t>Repurchasing of bonds in the secondary market </a:t>
            </a:r>
          </a:p>
          <a:p>
            <a:pPr lvl="1"/>
            <a:r>
              <a:rPr lang="en-ZA" sz="2400" dirty="0"/>
              <a:t>Discretionary credit payment holidays </a:t>
            </a:r>
          </a:p>
        </p:txBody>
      </p:sp>
      <p:sp>
        <p:nvSpPr>
          <p:cNvPr id="3" name="Footer Placeholder 2"/>
          <p:cNvSpPr>
            <a:spLocks noGrp="1"/>
          </p:cNvSpPr>
          <p:nvPr>
            <p:ph type="ftr" sz="quarter" idx="11"/>
          </p:nvPr>
        </p:nvSpPr>
        <p:spPr>
          <a:xfrm>
            <a:off x="2339752" y="6237288"/>
            <a:ext cx="5328592" cy="365125"/>
          </a:xfrm>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2246964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effectLst/>
              </a:rPr>
              <a:t>Funding Sources for Covid-19 Fiscal Response</a:t>
            </a:r>
          </a:p>
        </p:txBody>
      </p:sp>
      <p:sp>
        <p:nvSpPr>
          <p:cNvPr id="3" name="Content Placeholder 2"/>
          <p:cNvSpPr>
            <a:spLocks noGrp="1"/>
          </p:cNvSpPr>
          <p:nvPr>
            <p:ph idx="1"/>
          </p:nvPr>
        </p:nvSpPr>
        <p:spPr>
          <a:xfrm>
            <a:off x="251520" y="1600200"/>
            <a:ext cx="8784976" cy="4525963"/>
          </a:xfrm>
        </p:spPr>
        <p:txBody>
          <a:bodyPr/>
          <a:lstStyle/>
          <a:p>
            <a:pPr algn="just"/>
            <a:r>
              <a:rPr lang="en-ZA" sz="2100" dirty="0"/>
              <a:t>Government has been vigilant to call it a response package and not a stimulus </a:t>
            </a:r>
          </a:p>
          <a:p>
            <a:pPr algn="just"/>
            <a:r>
              <a:rPr lang="en-ZA" sz="2100" dirty="0"/>
              <a:t>Only R95 billion of the total fiscal package constitutes new injection into the economy </a:t>
            </a:r>
          </a:p>
          <a:p>
            <a:pPr lvl="1" algn="just"/>
            <a:r>
              <a:rPr lang="en-ZA" sz="2100" dirty="0"/>
              <a:t>The debt is intended for business support and jobs protection </a:t>
            </a:r>
          </a:p>
          <a:p>
            <a:pPr algn="just"/>
            <a:r>
              <a:rPr lang="en-ZA" sz="2100" dirty="0"/>
              <a:t>There is no </a:t>
            </a:r>
            <a:r>
              <a:rPr lang="en-ZA" sz="2100" dirty="0" smtClean="0"/>
              <a:t>discernible </a:t>
            </a:r>
            <a:r>
              <a:rPr lang="en-ZA" sz="2100" dirty="0"/>
              <a:t>baseline increase to the R1.95 trillion budget tabled in February arising from the R500 billion fiscal package </a:t>
            </a:r>
          </a:p>
          <a:p>
            <a:pPr marL="0" indent="0" algn="just">
              <a:buNone/>
            </a:pPr>
            <a:endParaRPr lang="en-ZA" sz="2400" dirty="0"/>
          </a:p>
        </p:txBody>
      </p:sp>
      <p:graphicFrame>
        <p:nvGraphicFramePr>
          <p:cNvPr id="5" name="Table 4"/>
          <p:cNvGraphicFramePr>
            <a:graphicFrameLocks noGrp="1"/>
          </p:cNvGraphicFramePr>
          <p:nvPr>
            <p:extLst>
              <p:ext uri="{D42A27DB-BD31-4B8C-83A1-F6EECF244321}">
                <p14:modId xmlns:p14="http://schemas.microsoft.com/office/powerpoint/2010/main" val="4026605555"/>
              </p:ext>
            </p:extLst>
          </p:nvPr>
        </p:nvGraphicFramePr>
        <p:xfrm>
          <a:off x="1259632" y="4149080"/>
          <a:ext cx="7560840" cy="2350746"/>
        </p:xfrm>
        <a:graphic>
          <a:graphicData uri="http://schemas.openxmlformats.org/drawingml/2006/table">
            <a:tbl>
              <a:tblPr firstRow="1" firstCol="1" bandRow="1">
                <a:tableStyleId>{8799B23B-EC83-4686-B30A-512413B5E67A}</a:tableStyleId>
              </a:tblPr>
              <a:tblGrid>
                <a:gridCol w="5701658">
                  <a:extLst>
                    <a:ext uri="{9D8B030D-6E8A-4147-A177-3AD203B41FA5}">
                      <a16:colId xmlns:a16="http://schemas.microsoft.com/office/drawing/2014/main" val="20000"/>
                    </a:ext>
                  </a:extLst>
                </a:gridCol>
                <a:gridCol w="1859182">
                  <a:extLst>
                    <a:ext uri="{9D8B030D-6E8A-4147-A177-3AD203B41FA5}">
                      <a16:colId xmlns:a16="http://schemas.microsoft.com/office/drawing/2014/main" val="20001"/>
                    </a:ext>
                  </a:extLst>
                </a:gridCol>
              </a:tblGrid>
              <a:tr h="298319">
                <a:tc>
                  <a:txBody>
                    <a:bodyPr/>
                    <a:lstStyle/>
                    <a:p>
                      <a:pPr algn="just">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Source</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Amount R’ billion</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98319">
                <a:tc>
                  <a:txBody>
                    <a:bodyPr/>
                    <a:lstStyle/>
                    <a:p>
                      <a:pPr algn="just">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Credit guarantee scheme</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a:effectLst/>
                          <a:latin typeface="Times New Roman" panose="02020603050405020304" pitchFamily="18" charset="0"/>
                          <a:cs typeface="Times New Roman" panose="02020603050405020304" pitchFamily="18" charset="0"/>
                        </a:rPr>
                        <a:t>R200</a:t>
                      </a:r>
                      <a:endParaRPr lang="en-ZA"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98319">
                <a:tc>
                  <a:txBody>
                    <a:bodyPr/>
                    <a:lstStyle/>
                    <a:p>
                      <a:pPr algn="just">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Budget reprioritisation </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a:effectLst/>
                          <a:latin typeface="Times New Roman" panose="02020603050405020304" pitchFamily="18" charset="0"/>
                          <a:cs typeface="Times New Roman" panose="02020603050405020304" pitchFamily="18" charset="0"/>
                        </a:rPr>
                        <a:t>R130</a:t>
                      </a:r>
                      <a:endParaRPr lang="en-ZA"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98319">
                <a:tc>
                  <a:txBody>
                    <a:bodyPr/>
                    <a:lstStyle/>
                    <a:p>
                      <a:pPr algn="just">
                        <a:lnSpc>
                          <a:spcPct val="115000"/>
                        </a:lnSpc>
                        <a:tabLst>
                          <a:tab pos="5095875" algn="l"/>
                        </a:tabLst>
                      </a:pPr>
                      <a:r>
                        <a:rPr lang="en-GB" sz="1600" b="0" dirty="0">
                          <a:solidFill>
                            <a:schemeClr val="tx1"/>
                          </a:solidFill>
                          <a:effectLst/>
                          <a:latin typeface="Times New Roman" panose="02020603050405020304" pitchFamily="18" charset="0"/>
                          <a:cs typeface="Times New Roman" panose="02020603050405020304" pitchFamily="18" charset="0"/>
                        </a:rPr>
                        <a:t>Borrowing from multilateral finance institutions for business support</a:t>
                      </a:r>
                      <a:endParaRPr lang="en-ZA"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dirty="0" err="1">
                          <a:solidFill>
                            <a:schemeClr val="tx1"/>
                          </a:solidFill>
                          <a:effectLst/>
                          <a:latin typeface="Times New Roman" panose="02020603050405020304" pitchFamily="18" charset="0"/>
                          <a:cs typeface="Times New Roman" panose="02020603050405020304" pitchFamily="18" charset="0"/>
                        </a:rPr>
                        <a:t>R95</a:t>
                      </a:r>
                      <a:endParaRPr lang="en-ZA"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98319">
                <a:tc>
                  <a:txBody>
                    <a:bodyPr/>
                    <a:lstStyle/>
                    <a:p>
                      <a:pPr algn="just">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Transfers and subsidies from social security funds </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dirty="0" err="1">
                          <a:effectLst/>
                          <a:latin typeface="Times New Roman" panose="02020603050405020304" pitchFamily="18" charset="0"/>
                          <a:cs typeface="Times New Roman" panose="02020603050405020304" pitchFamily="18" charset="0"/>
                        </a:rPr>
                        <a:t>R60</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98319">
                <a:tc>
                  <a:txBody>
                    <a:bodyPr/>
                    <a:lstStyle/>
                    <a:p>
                      <a:pPr algn="just">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2020/21 Social development baseline budget </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dirty="0" err="1">
                          <a:effectLst/>
                          <a:latin typeface="Times New Roman" panose="02020603050405020304" pitchFamily="18" charset="0"/>
                          <a:cs typeface="Times New Roman" panose="02020603050405020304" pitchFamily="18" charset="0"/>
                        </a:rPr>
                        <a:t>R15</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98319">
                <a:tc>
                  <a:txBody>
                    <a:bodyPr/>
                    <a:lstStyle/>
                    <a:p>
                      <a:pPr algn="just">
                        <a:lnSpc>
                          <a:spcPct val="115000"/>
                        </a:lnSpc>
                        <a:tabLst>
                          <a:tab pos="5095875" algn="l"/>
                        </a:tabLst>
                      </a:pPr>
                      <a:r>
                        <a:rPr lang="en-GB" sz="1600" b="0">
                          <a:effectLst/>
                          <a:latin typeface="Times New Roman" panose="02020603050405020304" pitchFamily="18" charset="0"/>
                          <a:cs typeface="Times New Roman" panose="02020603050405020304" pitchFamily="18" charset="0"/>
                        </a:rPr>
                        <a:t>Total </a:t>
                      </a:r>
                      <a:endParaRPr lang="en-ZA"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tabLst>
                          <a:tab pos="5095875" algn="l"/>
                        </a:tabLst>
                      </a:pPr>
                      <a:r>
                        <a:rPr lang="en-GB" sz="1600" b="0" dirty="0">
                          <a:effectLst/>
                          <a:latin typeface="Times New Roman" panose="02020603050405020304" pitchFamily="18" charset="0"/>
                          <a:cs typeface="Times New Roman" panose="02020603050405020304" pitchFamily="18" charset="0"/>
                        </a:rPr>
                        <a:t>R500</a:t>
                      </a:r>
                      <a:endParaRPr lang="en-ZA"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58536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Overall Assessment of Fiscal and Monetary Response </a:t>
            </a:r>
          </a:p>
        </p:txBody>
      </p:sp>
      <p:sp>
        <p:nvSpPr>
          <p:cNvPr id="3" name="Content Placeholder 2"/>
          <p:cNvSpPr>
            <a:spLocks noGrp="1"/>
          </p:cNvSpPr>
          <p:nvPr>
            <p:ph idx="1"/>
          </p:nvPr>
        </p:nvSpPr>
        <p:spPr>
          <a:xfrm>
            <a:off x="457200" y="1600200"/>
            <a:ext cx="8507288" cy="4525963"/>
          </a:xfrm>
        </p:spPr>
        <p:txBody>
          <a:bodyPr/>
          <a:lstStyle/>
          <a:p>
            <a:pPr algn="just"/>
            <a:r>
              <a:rPr lang="en-ZA" sz="2000" dirty="0"/>
              <a:t>The Commission commends the immediate response by government to cushion businesses and households from the impact of the lockdown</a:t>
            </a:r>
          </a:p>
          <a:p>
            <a:pPr algn="just"/>
            <a:r>
              <a:rPr lang="en-ZA" sz="2000" dirty="0"/>
              <a:t>However, only R95 billion in response could be considered a fiscal stimulus. This means the stimulus falls far too short, given the expected shock to the economy.</a:t>
            </a:r>
          </a:p>
          <a:p>
            <a:pPr lvl="1" algn="just"/>
            <a:r>
              <a:rPr lang="en-ZA" sz="1600" dirty="0"/>
              <a:t>GDP growth in 2020 will contract significantly (between -5.4 per cent to -20.4 per cent).</a:t>
            </a:r>
          </a:p>
          <a:p>
            <a:pPr lvl="1" algn="just"/>
            <a:r>
              <a:rPr lang="en-ZA" sz="1600" dirty="0"/>
              <a:t>Job losses increased- variously estimated at over a million.  </a:t>
            </a:r>
          </a:p>
          <a:p>
            <a:pPr algn="just"/>
            <a:r>
              <a:rPr lang="en-ZA" sz="2000" dirty="0"/>
              <a:t>Fiscal and monetary support should be commensurate with the magnitude of the forecasted economic contraction.  </a:t>
            </a:r>
          </a:p>
          <a:p>
            <a:pPr algn="just"/>
            <a:r>
              <a:rPr lang="en-ZA" sz="2000" dirty="0"/>
              <a:t>FFC therefore recommends:</a:t>
            </a:r>
          </a:p>
          <a:p>
            <a:pPr lvl="1" algn="just"/>
            <a:r>
              <a:rPr lang="en-ZA" sz="1600" dirty="0"/>
              <a:t>A more aggressive bond purchase programme by SARB is feasible and would substantially strengthen liquidity in the markets. </a:t>
            </a:r>
          </a:p>
          <a:p>
            <a:pPr lvl="1" algn="just"/>
            <a:r>
              <a:rPr lang="en-ZA" sz="1600" dirty="0"/>
              <a:t>Government should consider its total balance sheet: Assets from PIC, GEPF, UIF and SARB foreign exchange reserves. </a:t>
            </a:r>
          </a:p>
          <a:p>
            <a:pPr lvl="1" algn="just"/>
            <a:r>
              <a:rPr lang="en-ZA" sz="1600" dirty="0"/>
              <a:t>That both the fiscal and monetary responses embrace distributional equity principles outlined in section 214 (a-j) of the Constitution </a:t>
            </a:r>
          </a:p>
        </p:txBody>
      </p:sp>
    </p:spTree>
    <p:extLst>
      <p:ext uri="{BB962C8B-B14F-4D97-AF65-F5344CB8AC3E}">
        <p14:creationId xmlns:p14="http://schemas.microsoft.com/office/powerpoint/2010/main" val="349588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lstStyle/>
          <a:p>
            <a:r>
              <a:rPr lang="en-ZA" dirty="0"/>
              <a:t>Introduction</a:t>
            </a:r>
            <a:endParaRPr lang="en-GB" dirty="0"/>
          </a:p>
        </p:txBody>
      </p:sp>
      <p:sp>
        <p:nvSpPr>
          <p:cNvPr id="3" name="Content Placeholder 2"/>
          <p:cNvSpPr>
            <a:spLocks noGrp="1"/>
          </p:cNvSpPr>
          <p:nvPr>
            <p:ph idx="1"/>
          </p:nvPr>
        </p:nvSpPr>
        <p:spPr>
          <a:xfrm>
            <a:off x="251520" y="1417638"/>
            <a:ext cx="8784976" cy="5323730"/>
          </a:xfrm>
        </p:spPr>
        <p:txBody>
          <a:bodyPr/>
          <a:lstStyle/>
          <a:p>
            <a:pPr algn="just"/>
            <a:r>
              <a:rPr lang="en-ZA" sz="1800" dirty="0"/>
              <a:t>The 2020 Budget was formulated against the backdrop of an accelerated deteriorating economic environment- trend experienced since the 2009 financial crisis-the economy had effectively slipped into a second technical recession end of 2019 </a:t>
            </a:r>
          </a:p>
          <a:p>
            <a:pPr algn="just"/>
            <a:r>
              <a:rPr lang="en-ZA" sz="1800" dirty="0"/>
              <a:t>Post 2020 February budget, economy suffered two major setbacks: the Covid-19 pandemic  and downgrading of </a:t>
            </a:r>
            <a:r>
              <a:rPr lang="en-GB" sz="1800" dirty="0"/>
              <a:t>South Africa’s sovereign debt rating to junk status </a:t>
            </a:r>
          </a:p>
          <a:p>
            <a:pPr algn="just"/>
            <a:r>
              <a:rPr lang="en-ZA" sz="1800" dirty="0"/>
              <a:t>The Covid-19 pandemic has caused unprecedented disruptions to the socio-economic landscape of South Africa-forcing Government to make difficult choices between protecting lives, </a:t>
            </a:r>
            <a:r>
              <a:rPr lang="en-ZA" sz="1800" dirty="0" err="1" smtClean="0"/>
              <a:t>livelih</a:t>
            </a:r>
            <a:r>
              <a:rPr lang="en-ZA" sz="1800" dirty="0" smtClean="0"/>
              <a:t>,./</a:t>
            </a:r>
            <a:r>
              <a:rPr lang="en-ZA" sz="1800" dirty="0" err="1" smtClean="0"/>
              <a:t>oods</a:t>
            </a:r>
            <a:r>
              <a:rPr lang="en-ZA" sz="1800" dirty="0" smtClean="0"/>
              <a:t> </a:t>
            </a:r>
            <a:r>
              <a:rPr lang="en-ZA" sz="1800" dirty="0"/>
              <a:t>and the economy. </a:t>
            </a:r>
          </a:p>
          <a:p>
            <a:pPr algn="just"/>
            <a:r>
              <a:rPr lang="en-ZA" sz="1800" dirty="0"/>
              <a:t>It has turned the February 2020 budget upside down and made the fiscal framework tabled in February no longer attainable </a:t>
            </a:r>
          </a:p>
          <a:p>
            <a:pPr algn="just"/>
            <a:r>
              <a:rPr lang="en-US" sz="1800" dirty="0"/>
              <a:t>In line with the request from SCoA, and in anticipation of an adjustment budget, the Commission makes this submission in terms of S4(4c) of MBARARMA (Act 9 of 2009), as amended focusing on: </a:t>
            </a:r>
          </a:p>
          <a:p>
            <a:pPr lvl="1" algn="just"/>
            <a:r>
              <a:rPr lang="en-US" sz="1800" dirty="0"/>
              <a:t>the macroeconomic and fiscal outlook; </a:t>
            </a:r>
          </a:p>
          <a:p>
            <a:pPr lvl="1" algn="just"/>
            <a:r>
              <a:rPr lang="en-US" sz="1800" dirty="0"/>
              <a:t>revenue and expenditure proposals as contained in the 2020 Budget; </a:t>
            </a:r>
          </a:p>
          <a:p>
            <a:pPr lvl="1" algn="just"/>
            <a:r>
              <a:rPr lang="en-US" sz="1800" dirty="0"/>
              <a:t>Government’s fiscal and monetary responses to Covid-19  and</a:t>
            </a:r>
          </a:p>
          <a:p>
            <a:pPr lvl="1" algn="just"/>
            <a:r>
              <a:rPr lang="en-US" sz="1800" dirty="0"/>
              <a:t> Reprioritisation for Covid-19 pandemic</a:t>
            </a:r>
          </a:p>
          <a:p>
            <a:pPr algn="just"/>
            <a:endParaRPr lang="en-GB" sz="1800" dirty="0"/>
          </a:p>
        </p:txBody>
      </p:sp>
    </p:spTree>
    <p:extLst>
      <p:ext uri="{BB962C8B-B14F-4D97-AF65-F5344CB8AC3E}">
        <p14:creationId xmlns:p14="http://schemas.microsoft.com/office/powerpoint/2010/main" val="3386703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Towards a Broader Reform Agenda</a:t>
            </a:r>
            <a:endParaRPr lang="en-GB" dirty="0"/>
          </a:p>
        </p:txBody>
      </p:sp>
      <p:sp>
        <p:nvSpPr>
          <p:cNvPr id="3" name="Content Placeholder 2"/>
          <p:cNvSpPr>
            <a:spLocks noGrp="1"/>
          </p:cNvSpPr>
          <p:nvPr>
            <p:ph idx="1"/>
          </p:nvPr>
        </p:nvSpPr>
        <p:spPr>
          <a:xfrm>
            <a:off x="251520" y="1484784"/>
            <a:ext cx="8712968" cy="5040560"/>
          </a:xfrm>
        </p:spPr>
        <p:txBody>
          <a:bodyPr/>
          <a:lstStyle/>
          <a:p>
            <a:pPr algn="just"/>
            <a:r>
              <a:rPr lang="en-ZA" sz="2000" dirty="0"/>
              <a:t>The Commission welcomes the reforms advocated by government in the National Treasury paper: “Economic transformation, inclusive growth, and competitiveness: Towards an Economic Strategy for South Africa”. </a:t>
            </a:r>
          </a:p>
          <a:p>
            <a:pPr algn="just"/>
            <a:r>
              <a:rPr lang="en-ZA" sz="2000" dirty="0"/>
              <a:t>It is the view of the Commission that the reforms are relevant to the current economic situation because they</a:t>
            </a:r>
            <a:r>
              <a:rPr lang="en-ZA" sz="2000" i="1" dirty="0"/>
              <a:t> </a:t>
            </a:r>
            <a:r>
              <a:rPr lang="en-ZA" sz="2000" dirty="0"/>
              <a:t>are broadly pro-growth and they support, competitiveness and higher productivity. </a:t>
            </a:r>
          </a:p>
          <a:p>
            <a:pPr algn="just"/>
            <a:r>
              <a:rPr lang="en-ZA" sz="2000" dirty="0"/>
              <a:t>However, implementing these reforms will compete with other initiatives such as land expropriation without compensation, deepening the establishment of the national health insurance (NHI) and extension of tax incentives to selected industries - highlighting the importance of prioritisation and sequencing of the reforms. </a:t>
            </a:r>
          </a:p>
          <a:p>
            <a:pPr algn="just"/>
            <a:r>
              <a:rPr lang="en-ZA" sz="2000" dirty="0"/>
              <a:t> The Commission recommends that the cycle of low growth and high inequality must be broken through other bold actions aimed at giving poor South Africans better access to good jobs so that they can fully participate in the economy. </a:t>
            </a:r>
          </a:p>
          <a:p>
            <a:pPr algn="just"/>
            <a:r>
              <a:rPr lang="en-ZA" sz="2000" dirty="0"/>
              <a:t>As such the reform agenda should be multifaceted and bolder</a:t>
            </a:r>
          </a:p>
          <a:p>
            <a:endParaRPr lang="en-GB" sz="1000" dirty="0"/>
          </a:p>
        </p:txBody>
      </p:sp>
    </p:spTree>
    <p:extLst>
      <p:ext uri="{BB962C8B-B14F-4D97-AF65-F5344CB8AC3E}">
        <p14:creationId xmlns:p14="http://schemas.microsoft.com/office/powerpoint/2010/main" val="1319980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Towards a Broader Reform Agenda </a:t>
            </a:r>
            <a:r>
              <a:rPr lang="en-ZA" dirty="0" err="1"/>
              <a:t>cont</a:t>
            </a:r>
            <a:r>
              <a:rPr lang="en-ZA" dirty="0"/>
              <a: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0639878"/>
              </p:ext>
            </p:extLst>
          </p:nvPr>
        </p:nvGraphicFramePr>
        <p:xfrm>
          <a:off x="179512" y="1417637"/>
          <a:ext cx="8784976" cy="5012436"/>
        </p:xfrm>
        <a:graphic>
          <a:graphicData uri="http://schemas.openxmlformats.org/drawingml/2006/table">
            <a:tbl>
              <a:tblPr firstRow="1" firstCol="1" bandRow="1">
                <a:tableStyleId>{F2DE63D5-997A-4646-A377-4702673A728D}</a:tableStyleId>
              </a:tblPr>
              <a:tblGrid>
                <a:gridCol w="1390955">
                  <a:extLst>
                    <a:ext uri="{9D8B030D-6E8A-4147-A177-3AD203B41FA5}">
                      <a16:colId xmlns:a16="http://schemas.microsoft.com/office/drawing/2014/main" val="1722195843"/>
                    </a:ext>
                  </a:extLst>
                </a:gridCol>
                <a:gridCol w="7394021">
                  <a:extLst>
                    <a:ext uri="{9D8B030D-6E8A-4147-A177-3AD203B41FA5}">
                      <a16:colId xmlns:a16="http://schemas.microsoft.com/office/drawing/2014/main" val="3241092887"/>
                    </a:ext>
                  </a:extLst>
                </a:gridCol>
              </a:tblGrid>
              <a:tr h="209878">
                <a:tc>
                  <a:txBody>
                    <a:bodyPr/>
                    <a:lstStyle/>
                    <a:p>
                      <a:pPr algn="just">
                        <a:lnSpc>
                          <a:spcPct val="115000"/>
                        </a:lnSpc>
                        <a:spcAft>
                          <a:spcPts val="0"/>
                        </a:spcAft>
                      </a:pPr>
                      <a:r>
                        <a:rPr lang="en-ZA" sz="1400" b="0" dirty="0">
                          <a:effectLst/>
                          <a:latin typeface="Times New Roman" panose="02020603050405020304" pitchFamily="18" charset="0"/>
                          <a:cs typeface="Times New Roman" panose="02020603050405020304" pitchFamily="18" charset="0"/>
                        </a:rPr>
                        <a:t>Reform Agenda</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tc>
                  <a:txBody>
                    <a:bodyPr/>
                    <a:lstStyle/>
                    <a:p>
                      <a:pPr algn="just">
                        <a:lnSpc>
                          <a:spcPct val="115000"/>
                        </a:lnSpc>
                        <a:spcAft>
                          <a:spcPts val="0"/>
                        </a:spcAft>
                      </a:pPr>
                      <a:r>
                        <a:rPr lang="en-ZA" sz="1400" b="0" dirty="0">
                          <a:effectLst/>
                          <a:latin typeface="Times New Roman" panose="02020603050405020304" pitchFamily="18" charset="0"/>
                          <a:cs typeface="Times New Roman" panose="02020603050405020304" pitchFamily="18" charset="0"/>
                        </a:rPr>
                        <a:t>Proposed Interventions</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291432340"/>
                  </a:ext>
                </a:extLst>
              </a:tr>
              <a:tr h="1179432">
                <a:tc>
                  <a:txBody>
                    <a:bodyPr/>
                    <a:lstStyle/>
                    <a:p>
                      <a:pPr algn="l">
                        <a:lnSpc>
                          <a:spcPct val="115000"/>
                        </a:lnSpc>
                        <a:spcAft>
                          <a:spcPts val="0"/>
                        </a:spcAft>
                      </a:pPr>
                      <a:r>
                        <a:rPr lang="en-ZA" sz="1700" b="0" dirty="0">
                          <a:effectLst/>
                          <a:latin typeface="Times New Roman" panose="02020603050405020304" pitchFamily="18" charset="0"/>
                          <a:cs typeface="Times New Roman" panose="02020603050405020304" pitchFamily="18" charset="0"/>
                        </a:rPr>
                        <a:t>Improving governance and fighting corruption:</a:t>
                      </a:r>
                      <a:endParaRPr lang="en-GB" sz="17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nchor="ctr"/>
                </a:tc>
                <a:tc>
                  <a:txBody>
                    <a:bodyPr/>
                    <a:lstStyle/>
                    <a:p>
                      <a:pPr marL="342900" lvl="0" indent="-342900" algn="just">
                        <a:lnSpc>
                          <a:spcPct val="115000"/>
                        </a:lnSpc>
                        <a:spcAft>
                          <a:spcPts val="0"/>
                        </a:spcAft>
                        <a:buFont typeface="Symbol" panose="05050102010706020507" pitchFamily="18" charset="2"/>
                        <a:buChar char=""/>
                      </a:pPr>
                      <a:r>
                        <a:rPr lang="en-ZA" sz="1700" b="0" dirty="0">
                          <a:solidFill>
                            <a:schemeClr val="tx1"/>
                          </a:solidFill>
                          <a:effectLst/>
                          <a:latin typeface="Times New Roman" panose="02020603050405020304" pitchFamily="18" charset="0"/>
                          <a:cs typeface="Times New Roman" panose="02020603050405020304" pitchFamily="18" charset="0"/>
                        </a:rPr>
                        <a:t>State capture has weakened institutions and increased inefficiencies by distorting the playing field for investors, reduced tax revenue, and created incentives to circumvent regulations to deviate from good public procurement practices. </a:t>
                      </a:r>
                    </a:p>
                    <a:p>
                      <a:pPr marL="342900" lvl="0" indent="-342900" algn="just">
                        <a:lnSpc>
                          <a:spcPct val="115000"/>
                        </a:lnSpc>
                        <a:spcAft>
                          <a:spcPts val="0"/>
                        </a:spcAft>
                        <a:buFont typeface="Symbol" panose="05050102010706020507" pitchFamily="18" charset="2"/>
                        <a:buChar char=""/>
                      </a:pPr>
                      <a:r>
                        <a:rPr lang="en-ZA" sz="1700" b="0" dirty="0">
                          <a:solidFill>
                            <a:schemeClr val="tx1"/>
                          </a:solidFill>
                          <a:effectLst/>
                          <a:latin typeface="Times New Roman" panose="02020603050405020304" pitchFamily="18" charset="0"/>
                          <a:cs typeface="Times New Roman" panose="02020603050405020304" pitchFamily="18" charset="0"/>
                        </a:rPr>
                        <a:t>There is an urgent need to rebuild institutional frameworks and institutional capacity</a:t>
                      </a:r>
                      <a:endParaRPr lang="en-GB" sz="17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1901481251"/>
                  </a:ext>
                </a:extLst>
              </a:tr>
              <a:tr h="988164">
                <a:tc>
                  <a:txBody>
                    <a:bodyPr/>
                    <a:lstStyle/>
                    <a:p>
                      <a:pPr algn="l">
                        <a:lnSpc>
                          <a:spcPct val="115000"/>
                        </a:lnSpc>
                        <a:spcAft>
                          <a:spcPts val="0"/>
                        </a:spcAft>
                      </a:pPr>
                      <a:r>
                        <a:rPr lang="en-ZA" sz="1700" b="0" dirty="0">
                          <a:effectLst/>
                          <a:latin typeface="Times New Roman" panose="02020603050405020304" pitchFamily="18" charset="0"/>
                          <a:cs typeface="Times New Roman" panose="02020603050405020304" pitchFamily="18" charset="0"/>
                        </a:rPr>
                        <a:t>Exposing SA’s large companies. to foreign competition</a:t>
                      </a:r>
                      <a:endParaRPr lang="en-GB" sz="17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nchor="ctr"/>
                </a:tc>
                <a:tc>
                  <a:txBody>
                    <a:bodyPr/>
                    <a:lstStyle/>
                    <a:p>
                      <a:pPr marL="342900" lvl="0" indent="-342900" algn="just">
                        <a:lnSpc>
                          <a:spcPct val="115000"/>
                        </a:lnSpc>
                        <a:spcAft>
                          <a:spcPts val="0"/>
                        </a:spcAft>
                        <a:buFont typeface="Symbol" panose="05050102010706020507" pitchFamily="18" charset="2"/>
                        <a:buChar char=""/>
                      </a:pPr>
                      <a:r>
                        <a:rPr lang="en-ZA" sz="1700" b="0" dirty="0">
                          <a:solidFill>
                            <a:schemeClr val="tx1"/>
                          </a:solidFill>
                          <a:effectLst/>
                          <a:latin typeface="Times New Roman" panose="02020603050405020304" pitchFamily="18" charset="0"/>
                          <a:cs typeface="Times New Roman" panose="02020603050405020304" pitchFamily="18" charset="0"/>
                        </a:rPr>
                        <a:t>Several economic sectors, including manufacturing and banking, are dominated by a handful of big players with significant market power. High concentration has inhibited the emergence of smaller firms- known  job creators. </a:t>
                      </a:r>
                      <a:endParaRPr lang="en-GB" sz="1700" b="0" dirty="0">
                        <a:solidFill>
                          <a:schemeClr val="tx1"/>
                        </a:solidFill>
                        <a:effectLs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ZA" sz="1700" b="0" dirty="0">
                          <a:solidFill>
                            <a:schemeClr val="tx1"/>
                          </a:solidFill>
                          <a:effectLst/>
                          <a:latin typeface="Times New Roman" panose="02020603050405020304" pitchFamily="18" charset="0"/>
                          <a:cs typeface="Times New Roman" panose="02020603050405020304" pitchFamily="18" charset="0"/>
                        </a:rPr>
                        <a:t>There is a need for more competition to allow SMEs to enter  mainstream economy. </a:t>
                      </a:r>
                      <a:endParaRPr lang="en-GB" sz="17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1781179708"/>
                  </a:ext>
                </a:extLst>
              </a:tr>
              <a:tr h="1578599">
                <a:tc>
                  <a:txBody>
                    <a:bodyPr/>
                    <a:lstStyle/>
                    <a:p>
                      <a:pPr marL="228600" indent="-228600" algn="l">
                        <a:lnSpc>
                          <a:spcPct val="115000"/>
                        </a:lnSpc>
                        <a:spcAft>
                          <a:spcPts val="0"/>
                        </a:spcAft>
                      </a:pPr>
                      <a:r>
                        <a:rPr lang="en-ZA" sz="1700" b="0" dirty="0">
                          <a:effectLst/>
                          <a:latin typeface="Times New Roman" panose="02020603050405020304" pitchFamily="18" charset="0"/>
                          <a:cs typeface="Times New Roman" panose="02020603050405020304" pitchFamily="18" charset="0"/>
                        </a:rPr>
                        <a:t>Land Reform and agriculture for food security:</a:t>
                      </a:r>
                      <a:endParaRPr lang="en-GB" sz="1700" b="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en-ZA" sz="1700" b="0" dirty="0">
                          <a:effectLst/>
                          <a:latin typeface="Times New Roman" panose="02020603050405020304" pitchFamily="18" charset="0"/>
                          <a:cs typeface="Times New Roman" panose="02020603050405020304" pitchFamily="18" charset="0"/>
                        </a:rPr>
                        <a:t> </a:t>
                      </a:r>
                      <a:endParaRPr lang="en-GB" sz="17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nchor="ctr"/>
                </a:tc>
                <a:tc>
                  <a:txBody>
                    <a:bodyPr/>
                    <a:lstStyle/>
                    <a:p>
                      <a:pPr marL="342900" lvl="0" indent="-342900" algn="just">
                        <a:lnSpc>
                          <a:spcPct val="115000"/>
                        </a:lnSpc>
                        <a:spcAft>
                          <a:spcPts val="0"/>
                        </a:spcAft>
                        <a:buFont typeface="Symbol" panose="05050102010706020507" pitchFamily="18" charset="2"/>
                        <a:buChar char=""/>
                      </a:pPr>
                      <a:r>
                        <a:rPr lang="en-ZA" sz="1700" b="0" dirty="0">
                          <a:solidFill>
                            <a:schemeClr val="tx1"/>
                          </a:solidFill>
                          <a:effectLst/>
                          <a:latin typeface="Times New Roman" panose="02020603050405020304" pitchFamily="18" charset="0"/>
                          <a:cs typeface="Times New Roman" panose="02020603050405020304" pitchFamily="18" charset="0"/>
                        </a:rPr>
                        <a:t>In line with best international experiences, land reform should focus on enhancing agricultural productivity, improving land administration to strengthen security of tenure, and reduce poverty. </a:t>
                      </a:r>
                      <a:endParaRPr lang="en-GB" sz="1700" b="0" dirty="0">
                        <a:solidFill>
                          <a:schemeClr val="tx1"/>
                        </a:solidFill>
                        <a:effectLs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ZA" sz="1700" b="0" dirty="0">
                          <a:solidFill>
                            <a:schemeClr val="tx1"/>
                          </a:solidFill>
                          <a:effectLst/>
                          <a:latin typeface="Times New Roman" panose="02020603050405020304" pitchFamily="18" charset="0"/>
                          <a:cs typeface="Times New Roman" panose="02020603050405020304" pitchFamily="18" charset="0"/>
                        </a:rPr>
                        <a:t>There is also a need to mitigate any potential negative effects of land reform on the agricultural base and the financial spill over</a:t>
                      </a:r>
                      <a:r>
                        <a:rPr lang="en-ZA" sz="1700" b="0" baseline="0" dirty="0">
                          <a:solidFill>
                            <a:schemeClr val="tx1"/>
                          </a:solidFill>
                          <a:effectLst/>
                          <a:latin typeface="Times New Roman" panose="02020603050405020304" pitchFamily="18" charset="0"/>
                          <a:cs typeface="Times New Roman" panose="02020603050405020304" pitchFamily="18" charset="0"/>
                        </a:rPr>
                        <a:t> effects</a:t>
                      </a:r>
                      <a:r>
                        <a:rPr lang="en-ZA" sz="1700" b="0" dirty="0">
                          <a:solidFill>
                            <a:schemeClr val="tx1"/>
                          </a:solidFill>
                          <a:effectLst/>
                          <a:latin typeface="Times New Roman" panose="02020603050405020304" pitchFamily="18" charset="0"/>
                          <a:cs typeface="Times New Roman" panose="02020603050405020304" pitchFamily="18" charset="0"/>
                        </a:rPr>
                        <a:t> from changes in the value of land as collateral. </a:t>
                      </a:r>
                      <a:endParaRPr lang="en-GB" sz="1700" b="0" dirty="0">
                        <a:solidFill>
                          <a:schemeClr val="tx1"/>
                        </a:solidFill>
                        <a:effectLst/>
                        <a:latin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4141543884"/>
                  </a:ext>
                </a:extLst>
              </a:tr>
            </a:tbl>
          </a:graphicData>
        </a:graphic>
      </p:graphicFrame>
    </p:spTree>
    <p:extLst>
      <p:ext uri="{BB962C8B-B14F-4D97-AF65-F5344CB8AC3E}">
        <p14:creationId xmlns:p14="http://schemas.microsoft.com/office/powerpoint/2010/main" val="3209832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Towards a Broader Reform Agenda </a:t>
            </a:r>
            <a:r>
              <a:rPr lang="en-ZA" dirty="0" err="1"/>
              <a:t>cont</a:t>
            </a:r>
            <a:r>
              <a:rPr lang="en-ZA" dirty="0"/>
              <a: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4559527"/>
              </p:ext>
            </p:extLst>
          </p:nvPr>
        </p:nvGraphicFramePr>
        <p:xfrm>
          <a:off x="251520" y="1628799"/>
          <a:ext cx="8568952" cy="4923551"/>
        </p:xfrm>
        <a:graphic>
          <a:graphicData uri="http://schemas.openxmlformats.org/drawingml/2006/table">
            <a:tbl>
              <a:tblPr firstRow="1" firstCol="1" bandRow="1">
                <a:tableStyleId>{1FECB4D8-DB02-4DC6-A0A2-4F2EBAE1DC90}</a:tableStyleId>
              </a:tblPr>
              <a:tblGrid>
                <a:gridCol w="1487173">
                  <a:extLst>
                    <a:ext uri="{9D8B030D-6E8A-4147-A177-3AD203B41FA5}">
                      <a16:colId xmlns:a16="http://schemas.microsoft.com/office/drawing/2014/main" val="1722195843"/>
                    </a:ext>
                  </a:extLst>
                </a:gridCol>
                <a:gridCol w="7081779">
                  <a:extLst>
                    <a:ext uri="{9D8B030D-6E8A-4147-A177-3AD203B41FA5}">
                      <a16:colId xmlns:a16="http://schemas.microsoft.com/office/drawing/2014/main" val="3241092887"/>
                    </a:ext>
                  </a:extLst>
                </a:gridCol>
              </a:tblGrid>
              <a:tr h="262414">
                <a:tc>
                  <a:txBody>
                    <a:bodyPr/>
                    <a:lstStyle/>
                    <a:p>
                      <a:pPr algn="just">
                        <a:lnSpc>
                          <a:spcPct val="115000"/>
                        </a:lnSpc>
                        <a:spcAft>
                          <a:spcPts val="0"/>
                        </a:spcAft>
                      </a:pPr>
                      <a:r>
                        <a:rPr lang="en-ZA" sz="1400" b="0" dirty="0">
                          <a:effectLst/>
                          <a:latin typeface="Times New Roman" panose="02020603050405020304" pitchFamily="18" charset="0"/>
                          <a:cs typeface="Times New Roman" panose="02020603050405020304" pitchFamily="18" charset="0"/>
                        </a:rPr>
                        <a:t>Reform Agenda</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tc>
                  <a:txBody>
                    <a:bodyPr/>
                    <a:lstStyle/>
                    <a:p>
                      <a:pPr algn="just">
                        <a:lnSpc>
                          <a:spcPct val="115000"/>
                        </a:lnSpc>
                        <a:spcAft>
                          <a:spcPts val="0"/>
                        </a:spcAft>
                      </a:pPr>
                      <a:r>
                        <a:rPr lang="en-ZA" sz="1400" b="0">
                          <a:effectLst/>
                          <a:latin typeface="Times New Roman" panose="02020603050405020304" pitchFamily="18" charset="0"/>
                          <a:cs typeface="Times New Roman" panose="02020603050405020304" pitchFamily="18" charset="0"/>
                        </a:rPr>
                        <a:t>Proposed Interventions</a:t>
                      </a:r>
                      <a:endParaRPr lang="en-GB"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291432340"/>
                  </a:ext>
                </a:extLst>
              </a:tr>
              <a:tr h="1249755">
                <a:tc>
                  <a:txBody>
                    <a:bodyPr/>
                    <a:lstStyle/>
                    <a:p>
                      <a:pPr marL="228600" indent="-228600" algn="l">
                        <a:lnSpc>
                          <a:spcPct val="115000"/>
                        </a:lnSpc>
                        <a:spcAft>
                          <a:spcPts val="0"/>
                        </a:spcAft>
                      </a:pPr>
                      <a:r>
                        <a:rPr lang="en-ZA" sz="1400" b="0" dirty="0">
                          <a:effectLst/>
                          <a:latin typeface="Times New Roman" panose="02020603050405020304" pitchFamily="18" charset="0"/>
                          <a:cs typeface="Times New Roman" panose="02020603050405020304" pitchFamily="18" charset="0"/>
                        </a:rPr>
                        <a:t>Reducing the cost of broadband and assignment of high-demand spectrum:  </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nchor="ctr"/>
                </a:tc>
                <a:tc>
                  <a:txBody>
                    <a:bodyPr/>
                    <a:lstStyle/>
                    <a:p>
                      <a:pPr marL="342900" lvl="0" indent="-342900" algn="just">
                        <a:lnSpc>
                          <a:spcPct val="115000"/>
                        </a:lnSpc>
                        <a:spcAft>
                          <a:spcPts val="0"/>
                        </a:spcAft>
                        <a:buFont typeface="Symbol" panose="05050102010706020507" pitchFamily="18" charset="2"/>
                        <a:buChar char=""/>
                      </a:pPr>
                      <a:r>
                        <a:rPr lang="en-ZA" sz="1400" b="0" dirty="0">
                          <a:effectLst/>
                          <a:latin typeface="Times New Roman" panose="02020603050405020304" pitchFamily="18" charset="0"/>
                          <a:cs typeface="Times New Roman" panose="02020603050405020304" pitchFamily="18" charset="0"/>
                        </a:rPr>
                        <a:t>South Africa has slower internet speeds and higher data prices than most comparators. </a:t>
                      </a:r>
                      <a:endParaRPr lang="en-GB" sz="1400" b="0" dirty="0">
                        <a:effectLs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ZA" sz="1400" b="0" dirty="0">
                          <a:effectLst/>
                          <a:latin typeface="Times New Roman" panose="02020603050405020304" pitchFamily="18" charset="0"/>
                          <a:cs typeface="Times New Roman" panose="02020603050405020304" pitchFamily="18" charset="0"/>
                        </a:rPr>
                        <a:t>There is a need to expedite the allocation of broadband spectrum through auctions and leveraging private sector capabilities. </a:t>
                      </a:r>
                      <a:endParaRPr lang="en-GB" sz="1400" b="0" dirty="0">
                        <a:effectLs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ZA" sz="1400" b="0" dirty="0">
                          <a:effectLst/>
                          <a:latin typeface="Times New Roman" panose="02020603050405020304" pitchFamily="18" charset="0"/>
                          <a:cs typeface="Times New Roman" panose="02020603050405020304" pitchFamily="18" charset="0"/>
                        </a:rPr>
                        <a:t>A more cost-efficient network would foster technology adoption and innovation, Enable shift towards e-learning, e-health, </a:t>
                      </a:r>
                      <a:r>
                        <a:rPr lang="en-ZA" sz="1400" b="0" dirty="0" err="1">
                          <a:effectLst/>
                          <a:latin typeface="Times New Roman" panose="02020603050405020304" pitchFamily="18" charset="0"/>
                          <a:cs typeface="Times New Roman" panose="02020603050405020304" pitchFamily="18" charset="0"/>
                        </a:rPr>
                        <a:t>etc</a:t>
                      </a:r>
                      <a:r>
                        <a:rPr lang="en-ZA" sz="1400" b="0" dirty="0">
                          <a:effectLst/>
                          <a:latin typeface="Times New Roman" panose="02020603050405020304" pitchFamily="18" charset="0"/>
                          <a:cs typeface="Times New Roman" panose="02020603050405020304" pitchFamily="18" charset="0"/>
                        </a:rPr>
                        <a:t>, and readiness for Fourth</a:t>
                      </a:r>
                      <a:r>
                        <a:rPr lang="en-ZA" sz="1400" b="0" baseline="0" dirty="0">
                          <a:effectLst/>
                          <a:latin typeface="Times New Roman" panose="02020603050405020304" pitchFamily="18" charset="0"/>
                          <a:cs typeface="Times New Roman" panose="02020603050405020304" pitchFamily="18" charset="0"/>
                        </a:rPr>
                        <a:t> Industrial  Revolution</a:t>
                      </a:r>
                      <a:r>
                        <a:rPr lang="en-ZA" sz="1400" b="0" dirty="0">
                          <a:effectLst/>
                          <a:latin typeface="Times New Roman" panose="02020603050405020304" pitchFamily="18" charset="0"/>
                          <a:cs typeface="Times New Roman" panose="02020603050405020304" pitchFamily="18" charset="0"/>
                        </a:rPr>
                        <a:t>. </a:t>
                      </a:r>
                      <a:endParaRPr lang="en-GB"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1650360553"/>
                  </a:ext>
                </a:extLst>
              </a:tr>
              <a:tr h="1836898">
                <a:tc>
                  <a:txBody>
                    <a:bodyPr/>
                    <a:lstStyle/>
                    <a:p>
                      <a:pPr algn="l">
                        <a:lnSpc>
                          <a:spcPct val="115000"/>
                        </a:lnSpc>
                        <a:spcAft>
                          <a:spcPts val="0"/>
                        </a:spcAft>
                        <a:tabLst>
                          <a:tab pos="457200" algn="l"/>
                        </a:tabLst>
                      </a:pPr>
                      <a:r>
                        <a:rPr lang="en-ZA" sz="1400" b="0" dirty="0">
                          <a:effectLst/>
                          <a:latin typeface="Times New Roman" panose="02020603050405020304" pitchFamily="18" charset="0"/>
                          <a:cs typeface="Times New Roman" panose="02020603050405020304" pitchFamily="18" charset="0"/>
                        </a:rPr>
                        <a:t>Strengthening capacity of state:</a:t>
                      </a:r>
                      <a:endParaRPr lang="en-GB" sz="1400" b="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en-ZA" sz="1400" b="0" dirty="0">
                          <a:effectLst/>
                          <a:latin typeface="Times New Roman" panose="02020603050405020304" pitchFamily="18" charset="0"/>
                          <a:cs typeface="Times New Roman" panose="02020603050405020304" pitchFamily="18" charset="0"/>
                        </a:rPr>
                        <a:t> </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nchor="ctr"/>
                </a:tc>
                <a:tc>
                  <a:txBody>
                    <a:bodyPr/>
                    <a:lstStyle/>
                    <a:p>
                      <a:pPr marL="342900" lvl="0" indent="-342900" algn="just">
                        <a:lnSpc>
                          <a:spcPct val="115000"/>
                        </a:lnSpc>
                        <a:spcAft>
                          <a:spcPts val="0"/>
                        </a:spcAft>
                        <a:buFont typeface="Symbol" panose="05050102010706020507" pitchFamily="18" charset="2"/>
                        <a:buChar char=""/>
                      </a:pPr>
                      <a:r>
                        <a:rPr lang="en-ZA" sz="1400" b="0" dirty="0">
                          <a:effectLst/>
                          <a:latin typeface="Times New Roman" panose="02020603050405020304" pitchFamily="18" charset="0"/>
                          <a:cs typeface="Times New Roman" panose="02020603050405020304" pitchFamily="18" charset="0"/>
                        </a:rPr>
                        <a:t>To strengthen the capacity of the state, it is important that state machinery is reorganised to minimise duplication, sharpen coordination and adopt new technologies to improve efficiencies. </a:t>
                      </a:r>
                      <a:endParaRPr lang="en-GB" sz="1400" b="0" dirty="0">
                        <a:effectLs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ZA" sz="1400" b="0" dirty="0">
                          <a:effectLst/>
                          <a:latin typeface="Times New Roman" panose="02020603050405020304" pitchFamily="18" charset="0"/>
                          <a:cs typeface="Times New Roman" panose="02020603050405020304" pitchFamily="18" charset="0"/>
                        </a:rPr>
                        <a:t>It is also important for the state to invest in its key resource: frontline staff such as nurses, doctors, police officers, soldiers, refuse removal workers, and research and innovation for a data/information/evidence based decision making. Covid-19 has amplified the need for such investment – in building a capable state  </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142105087"/>
                  </a:ext>
                </a:extLst>
              </a:tr>
              <a:tr h="1574484">
                <a:tc>
                  <a:txBody>
                    <a:bodyPr/>
                    <a:lstStyle/>
                    <a:p>
                      <a:pPr algn="l">
                        <a:lnSpc>
                          <a:spcPct val="115000"/>
                        </a:lnSpc>
                        <a:spcAft>
                          <a:spcPts val="0"/>
                        </a:spcAft>
                      </a:pPr>
                      <a:r>
                        <a:rPr lang="en-ZA" sz="1400" b="0" dirty="0">
                          <a:effectLst/>
                          <a:latin typeface="Times New Roman" panose="02020603050405020304" pitchFamily="18" charset="0"/>
                          <a:cs typeface="Times New Roman" panose="02020603050405020304" pitchFamily="18" charset="0"/>
                        </a:rPr>
                        <a:t>Review of “means tests”:</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nchor="ctr"/>
                </a:tc>
                <a:tc>
                  <a:txBody>
                    <a:bodyPr/>
                    <a:lstStyle/>
                    <a:p>
                      <a:pPr marL="342900" lvl="0" indent="-342900" algn="just">
                        <a:lnSpc>
                          <a:spcPct val="115000"/>
                        </a:lnSpc>
                        <a:spcAft>
                          <a:spcPts val="0"/>
                        </a:spcAft>
                        <a:buFont typeface="Arial" panose="020B0604020202020204" pitchFamily="34" charset="0"/>
                        <a:buChar char="•"/>
                        <a:tabLst>
                          <a:tab pos="457200" algn="l"/>
                        </a:tabLst>
                      </a:pPr>
                      <a:r>
                        <a:rPr lang="en-ZA" sz="1400" b="0" dirty="0">
                          <a:effectLst/>
                          <a:latin typeface="Times New Roman" panose="02020603050405020304" pitchFamily="18" charset="0"/>
                          <a:cs typeface="Times New Roman" panose="02020603050405020304" pitchFamily="18" charset="0"/>
                        </a:rPr>
                        <a:t>Covid-19 has amplified challenges with “means tests”- many people have found themselves in abject poverty, with no incomes, unemployed and highly indebted and neither able to sustain themselves, nor invest in their future. </a:t>
                      </a:r>
                      <a:endParaRPr lang="en-GB" sz="1400" b="0" dirty="0">
                        <a:effectLst/>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tabLst>
                          <a:tab pos="457200" algn="l"/>
                        </a:tabLst>
                      </a:pPr>
                      <a:r>
                        <a:rPr lang="en-ZA" sz="1400" b="0" dirty="0">
                          <a:effectLst/>
                          <a:latin typeface="Times New Roman" panose="02020603050405020304" pitchFamily="18" charset="0"/>
                          <a:cs typeface="Times New Roman" panose="02020603050405020304" pitchFamily="18" charset="0"/>
                        </a:rPr>
                        <a:t>Commission underscores the need for a comprehensive and consultative review of various “means tests”: e.g. financial eligibility for various forms of grants or relief, student support, or even basic services in municipalities.  </a:t>
                      </a:r>
                      <a:endParaRPr lang="en-GB"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1704" marR="21704" marT="0" marB="0"/>
                </a:tc>
                <a:extLst>
                  <a:ext uri="{0D108BD9-81ED-4DB2-BD59-A6C34878D82A}">
                    <a16:rowId xmlns:a16="http://schemas.microsoft.com/office/drawing/2014/main" val="2339745873"/>
                  </a:ext>
                </a:extLst>
              </a:tr>
            </a:tbl>
          </a:graphicData>
        </a:graphic>
      </p:graphicFrame>
    </p:spTree>
    <p:extLst>
      <p:ext uri="{BB962C8B-B14F-4D97-AF65-F5344CB8AC3E}">
        <p14:creationId xmlns:p14="http://schemas.microsoft.com/office/powerpoint/2010/main" val="965021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10000"/>
          </a:bodyPr>
          <a:lstStyle/>
          <a:p>
            <a:r>
              <a:rPr lang="en-ZA" dirty="0">
                <a:effectLst/>
              </a:rPr>
              <a:t>Where will the money come from?  Reprioritisation in response  to Covid-19</a:t>
            </a:r>
            <a:endParaRPr lang="en-GB" dirty="0">
              <a:solidFill>
                <a:srgbClr val="FF0000"/>
              </a:solidFill>
            </a:endParaRPr>
          </a:p>
        </p:txBody>
      </p:sp>
      <p:sp>
        <p:nvSpPr>
          <p:cNvPr id="3" name="Footer Placeholder 2"/>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1173487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Basis for Reprioritisation</a:t>
            </a:r>
            <a:endParaRPr lang="en-GB" dirty="0"/>
          </a:p>
        </p:txBody>
      </p:sp>
      <p:sp>
        <p:nvSpPr>
          <p:cNvPr id="3" name="Content Placeholder 2"/>
          <p:cNvSpPr>
            <a:spLocks noGrp="1"/>
          </p:cNvSpPr>
          <p:nvPr>
            <p:ph idx="1"/>
          </p:nvPr>
        </p:nvSpPr>
        <p:spPr>
          <a:xfrm>
            <a:off x="107504" y="1417638"/>
            <a:ext cx="8856984" cy="5251721"/>
          </a:xfrm>
        </p:spPr>
        <p:txBody>
          <a:bodyPr/>
          <a:lstStyle/>
          <a:p>
            <a:pPr algn="just"/>
            <a:r>
              <a:rPr lang="en-ZA" sz="1800" dirty="0"/>
              <a:t>The Commission’s consideration for reprioritising funding away or not, were informed by the following factors: </a:t>
            </a:r>
            <a:endParaRPr lang="en-GB" sz="1800" dirty="0"/>
          </a:p>
          <a:p>
            <a:pPr lvl="1" algn="just"/>
            <a:r>
              <a:rPr lang="en-ZA" sz="1800" i="1" dirty="0"/>
              <a:t>Rights based approach: </a:t>
            </a:r>
            <a:r>
              <a:rPr lang="en-ZA" sz="1800" dirty="0"/>
              <a:t>Protecting spending that caters for the basic rights of people</a:t>
            </a:r>
          </a:p>
          <a:p>
            <a:pPr lvl="1" algn="just"/>
            <a:r>
              <a:rPr lang="en-ZA" sz="1800" i="1" dirty="0"/>
              <a:t>Equity: </a:t>
            </a:r>
            <a:r>
              <a:rPr lang="en-ZA" sz="1800" dirty="0"/>
              <a:t>Balancing rural vs urban (spatial equity), formal vs informal.</a:t>
            </a:r>
          </a:p>
          <a:p>
            <a:pPr lvl="1" algn="just"/>
            <a:r>
              <a:rPr lang="en-ZA" sz="1800" dirty="0"/>
              <a:t>Spending performance: Reprioritising away from spending that exhibits consistent underspending, irregular or wasteful spending;</a:t>
            </a:r>
            <a:endParaRPr lang="en-GB" sz="1800" dirty="0"/>
          </a:p>
          <a:p>
            <a:pPr lvl="1" algn="just"/>
            <a:r>
              <a:rPr lang="en-ZA" sz="1800" i="1" dirty="0"/>
              <a:t>Impact: </a:t>
            </a:r>
            <a:r>
              <a:rPr lang="en-ZA" sz="1800" dirty="0"/>
              <a:t>Reprioritising spending that would have the least impact on livelihoods and the economy </a:t>
            </a:r>
          </a:p>
          <a:p>
            <a:pPr lvl="1" algn="just"/>
            <a:r>
              <a:rPr lang="en-ZA" sz="1800" i="1" dirty="0"/>
              <a:t>High perennial growth</a:t>
            </a:r>
            <a:r>
              <a:rPr lang="en-ZA" sz="1800" dirty="0"/>
              <a:t>: Historical growth in allocations. Where growth was excessive in the past, the concerned spending item becomes a good candidate for moderation.</a:t>
            </a:r>
          </a:p>
          <a:p>
            <a:pPr lvl="1"/>
            <a:r>
              <a:rPr lang="en-ZA" sz="1800" dirty="0"/>
              <a:t>Essential vs non-essential:</a:t>
            </a:r>
          </a:p>
          <a:p>
            <a:pPr lvl="2"/>
            <a:r>
              <a:rPr lang="en-ZA" sz="1600" dirty="0"/>
              <a:t>Providing direct response to Covid 19 and social relief - health, social development, water and sanitation – automatically priority departments</a:t>
            </a:r>
          </a:p>
          <a:p>
            <a:pPr lvl="2"/>
            <a:r>
              <a:rPr lang="en-ZA" sz="1600" dirty="0"/>
              <a:t>Assisting with effects of Covid and lock downregulations, departments of police and defence </a:t>
            </a:r>
          </a:p>
          <a:p>
            <a:pPr lvl="2"/>
            <a:r>
              <a:rPr lang="en-ZA" sz="1600" dirty="0"/>
              <a:t>To kick-start the economy - transport, energy, agriculture</a:t>
            </a:r>
          </a:p>
          <a:p>
            <a:pPr lvl="2"/>
            <a:r>
              <a:rPr lang="en-ZA" sz="1600" dirty="0"/>
              <a:t>New priority departments due to the changing nature of the world we live in –departments like Communication and Digital Technologies, </a:t>
            </a:r>
            <a:r>
              <a:rPr lang="en-ZA" sz="1600" dirty="0" err="1"/>
              <a:t>StatsSA</a:t>
            </a:r>
            <a:r>
              <a:rPr lang="en-ZA" sz="1600" dirty="0"/>
              <a:t> and Science and Innovation</a:t>
            </a:r>
            <a:endParaRPr lang="en-GB" sz="2000" dirty="0"/>
          </a:p>
        </p:txBody>
      </p:sp>
    </p:spTree>
    <p:extLst>
      <p:ext uri="{BB962C8B-B14F-4D97-AF65-F5344CB8AC3E}">
        <p14:creationId xmlns:p14="http://schemas.microsoft.com/office/powerpoint/2010/main" val="1812494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lumMod val="50000"/>
                  </a:schemeClr>
                </a:solidFill>
                <a:effectLst/>
              </a:rPr>
              <a:t>Reprioritisation by Department</a:t>
            </a:r>
          </a:p>
        </p:txBody>
      </p:sp>
      <p:sp>
        <p:nvSpPr>
          <p:cNvPr id="3" name="Content Placeholder 2"/>
          <p:cNvSpPr>
            <a:spLocks noGrp="1"/>
          </p:cNvSpPr>
          <p:nvPr>
            <p:ph idx="1"/>
          </p:nvPr>
        </p:nvSpPr>
        <p:spPr>
          <a:xfrm>
            <a:off x="251520" y="1556792"/>
            <a:ext cx="8640960" cy="5040560"/>
          </a:xfrm>
        </p:spPr>
        <p:txBody>
          <a:bodyPr/>
          <a:lstStyle/>
          <a:p>
            <a:r>
              <a:rPr lang="en-US" sz="1800" dirty="0"/>
              <a:t>Essential Departments</a:t>
            </a:r>
          </a:p>
          <a:p>
            <a:pPr lvl="1"/>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2816968439"/>
              </p:ext>
            </p:extLst>
          </p:nvPr>
        </p:nvGraphicFramePr>
        <p:xfrm>
          <a:off x="276532" y="1988840"/>
          <a:ext cx="8615948" cy="4667714"/>
        </p:xfrm>
        <a:graphic>
          <a:graphicData uri="http://schemas.openxmlformats.org/drawingml/2006/table">
            <a:tbl>
              <a:tblPr firstRow="1" bandRow="1">
                <a:tableStyleId>{8799B23B-EC83-4686-B30A-512413B5E67A}</a:tableStyleId>
              </a:tblPr>
              <a:tblGrid>
                <a:gridCol w="1847196">
                  <a:extLst>
                    <a:ext uri="{9D8B030D-6E8A-4147-A177-3AD203B41FA5}">
                      <a16:colId xmlns:a16="http://schemas.microsoft.com/office/drawing/2014/main" val="20000"/>
                    </a:ext>
                  </a:extLst>
                </a:gridCol>
                <a:gridCol w="6768752">
                  <a:extLst>
                    <a:ext uri="{9D8B030D-6E8A-4147-A177-3AD203B41FA5}">
                      <a16:colId xmlns:a16="http://schemas.microsoft.com/office/drawing/2014/main" val="20001"/>
                    </a:ext>
                  </a:extLst>
                </a:gridCol>
              </a:tblGrid>
              <a:tr h="490908">
                <a:tc>
                  <a:txBody>
                    <a:bodyPr/>
                    <a:lstStyle/>
                    <a:p>
                      <a:r>
                        <a:rPr lang="en-US" sz="1500" dirty="0">
                          <a:solidFill>
                            <a:schemeClr val="tx1"/>
                          </a:solidFill>
                          <a:latin typeface="Times New Roman" panose="02020603050405020304" pitchFamily="18" charset="0"/>
                          <a:cs typeface="Times New Roman" panose="02020603050405020304" pitchFamily="18" charset="0"/>
                        </a:rPr>
                        <a:t>Functional Category</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Departments</a:t>
                      </a:r>
                      <a:r>
                        <a:rPr lang="en-US" sz="1500" baseline="0" dirty="0">
                          <a:solidFill>
                            <a:schemeClr val="tx1"/>
                          </a:solidFill>
                          <a:latin typeface="Times New Roman" panose="02020603050405020304" pitchFamily="18" charset="0"/>
                          <a:cs typeface="Times New Roman" panose="02020603050405020304" pitchFamily="18" charset="0"/>
                        </a:rPr>
                        <a:t> Directly Involved in Fighting Covid-19 and associated impacts</a:t>
                      </a:r>
                      <a:endParaRPr lang="en-US" sz="15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0"/>
                  </a:ext>
                </a:extLst>
              </a:tr>
              <a:tr h="445276">
                <a:tc>
                  <a:txBody>
                    <a:bodyPr/>
                    <a:lstStyle/>
                    <a:p>
                      <a:r>
                        <a:rPr lang="en-US" sz="1500" dirty="0">
                          <a:solidFill>
                            <a:schemeClr val="tx1"/>
                          </a:solidFill>
                          <a:latin typeface="Times New Roman" panose="02020603050405020304" pitchFamily="18" charset="0"/>
                          <a:cs typeface="Times New Roman" panose="02020603050405020304" pitchFamily="18" charset="0"/>
                        </a:rPr>
                        <a:t>Learning and Culture</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Department</a:t>
                      </a:r>
                      <a:r>
                        <a:rPr lang="en-US" sz="1500" baseline="0" dirty="0">
                          <a:solidFill>
                            <a:schemeClr val="tx1"/>
                          </a:solidFill>
                          <a:latin typeface="Times New Roman" panose="02020603050405020304" pitchFamily="18" charset="0"/>
                          <a:cs typeface="Times New Roman" panose="02020603050405020304" pitchFamily="18" charset="0"/>
                        </a:rPr>
                        <a:t>s of </a:t>
                      </a:r>
                      <a:r>
                        <a:rPr lang="en-US" sz="1500" dirty="0">
                          <a:solidFill>
                            <a:schemeClr val="tx1"/>
                          </a:solidFill>
                          <a:latin typeface="Times New Roman" panose="02020603050405020304" pitchFamily="18" charset="0"/>
                          <a:cs typeface="Times New Roman" panose="02020603050405020304" pitchFamily="18" charset="0"/>
                        </a:rPr>
                        <a:t>Basic</a:t>
                      </a:r>
                      <a:r>
                        <a:rPr lang="en-US" sz="1500" baseline="0" dirty="0">
                          <a:solidFill>
                            <a:schemeClr val="tx1"/>
                          </a:solidFill>
                          <a:latin typeface="Times New Roman" panose="02020603050405020304" pitchFamily="18" charset="0"/>
                          <a:cs typeface="Times New Roman" panose="02020603050405020304" pitchFamily="18" charset="0"/>
                        </a:rPr>
                        <a:t> Education and Higher Education and Training</a:t>
                      </a:r>
                      <a:endParaRPr lang="en-US" sz="15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1"/>
                  </a:ext>
                </a:extLst>
              </a:tr>
              <a:tr h="394212">
                <a:tc>
                  <a:txBody>
                    <a:bodyPr/>
                    <a:lstStyle/>
                    <a:p>
                      <a:r>
                        <a:rPr lang="en-US" sz="1500" dirty="0">
                          <a:solidFill>
                            <a:schemeClr val="tx1"/>
                          </a:solidFill>
                          <a:latin typeface="Times New Roman" panose="02020603050405020304" pitchFamily="18" charset="0"/>
                          <a:cs typeface="Times New Roman" panose="02020603050405020304" pitchFamily="18" charset="0"/>
                        </a:rPr>
                        <a:t>Health</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Department of Health </a:t>
                      </a:r>
                    </a:p>
                  </a:txBody>
                  <a:tcPr>
                    <a:solidFill>
                      <a:schemeClr val="bg1"/>
                    </a:solidFill>
                  </a:tcPr>
                </a:tc>
                <a:extLst>
                  <a:ext uri="{0D108BD9-81ED-4DB2-BD59-A6C34878D82A}">
                    <a16:rowId xmlns:a16="http://schemas.microsoft.com/office/drawing/2014/main" val="10002"/>
                  </a:ext>
                </a:extLst>
              </a:tr>
              <a:tr h="445276">
                <a:tc>
                  <a:txBody>
                    <a:bodyPr/>
                    <a:lstStyle/>
                    <a:p>
                      <a:r>
                        <a:rPr lang="en-US" sz="1500" dirty="0">
                          <a:solidFill>
                            <a:schemeClr val="tx1"/>
                          </a:solidFill>
                          <a:latin typeface="Times New Roman" panose="02020603050405020304" pitchFamily="18" charset="0"/>
                          <a:cs typeface="Times New Roman" panose="02020603050405020304" pitchFamily="18" charset="0"/>
                        </a:rPr>
                        <a:t>Social Development</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Department of Social Development</a:t>
                      </a:r>
                      <a:r>
                        <a:rPr lang="en-US" sz="1500" baseline="0" dirty="0">
                          <a:solidFill>
                            <a:schemeClr val="tx1"/>
                          </a:solidFill>
                          <a:latin typeface="Times New Roman" panose="02020603050405020304" pitchFamily="18" charset="0"/>
                          <a:cs typeface="Times New Roman" panose="02020603050405020304" pitchFamily="18" charset="0"/>
                        </a:rPr>
                        <a:t> </a:t>
                      </a:r>
                      <a:endParaRPr lang="en-US" sz="15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3"/>
                  </a:ext>
                </a:extLst>
              </a:tr>
              <a:tr h="445276">
                <a:tc>
                  <a:txBody>
                    <a:bodyPr/>
                    <a:lstStyle/>
                    <a:p>
                      <a:r>
                        <a:rPr lang="en-US" sz="1500" dirty="0">
                          <a:solidFill>
                            <a:schemeClr val="tx1"/>
                          </a:solidFill>
                          <a:latin typeface="Times New Roman" panose="02020603050405020304" pitchFamily="18" charset="0"/>
                          <a:cs typeface="Times New Roman" panose="02020603050405020304" pitchFamily="18" charset="0"/>
                        </a:rPr>
                        <a:t>Community Services </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Departments of Human Settlements, Cooperative Governance and Water and Sanitation</a:t>
                      </a:r>
                    </a:p>
                  </a:txBody>
                  <a:tcPr>
                    <a:solidFill>
                      <a:schemeClr val="bg1"/>
                    </a:solidFill>
                  </a:tcPr>
                </a:tc>
                <a:extLst>
                  <a:ext uri="{0D108BD9-81ED-4DB2-BD59-A6C34878D82A}">
                    <a16:rowId xmlns:a16="http://schemas.microsoft.com/office/drawing/2014/main" val="10004"/>
                  </a:ext>
                </a:extLst>
              </a:tr>
              <a:tr h="904285">
                <a:tc>
                  <a:txBody>
                    <a:bodyPr/>
                    <a:lstStyle/>
                    <a:p>
                      <a:r>
                        <a:rPr lang="en-US" sz="1500" dirty="0">
                          <a:solidFill>
                            <a:schemeClr val="tx1"/>
                          </a:solidFill>
                          <a:latin typeface="Times New Roman" panose="02020603050405020304" pitchFamily="18" charset="0"/>
                          <a:cs typeface="Times New Roman" panose="02020603050405020304" pitchFamily="18" charset="0"/>
                        </a:rPr>
                        <a:t>Economic Development</a:t>
                      </a:r>
                    </a:p>
                  </a:txBody>
                  <a:tcPr>
                    <a:solidFill>
                      <a:schemeClr val="bg1"/>
                    </a:solidFill>
                  </a:tcPr>
                </a:tc>
                <a:tc>
                  <a:txBody>
                    <a:bodyPr/>
                    <a:lstStyle/>
                    <a:p>
                      <a:r>
                        <a:rPr lang="en-ZA" sz="1500" b="0" dirty="0">
                          <a:solidFill>
                            <a:schemeClr val="tx1"/>
                          </a:solidFill>
                          <a:latin typeface="Times New Roman" panose="02020603050405020304" pitchFamily="18" charset="0"/>
                          <a:cs typeface="Times New Roman" panose="02020603050405020304" pitchFamily="18" charset="0"/>
                        </a:rPr>
                        <a:t>Departments of:</a:t>
                      </a:r>
                      <a:r>
                        <a:rPr lang="en-ZA" sz="1500" b="0" baseline="0" dirty="0">
                          <a:solidFill>
                            <a:schemeClr val="tx1"/>
                          </a:solidFill>
                          <a:latin typeface="Times New Roman" panose="02020603050405020304" pitchFamily="18" charset="0"/>
                          <a:cs typeface="Times New Roman" panose="02020603050405020304" pitchFamily="18" charset="0"/>
                        </a:rPr>
                        <a:t> </a:t>
                      </a:r>
                      <a:r>
                        <a:rPr lang="en-ZA" sz="1500" b="0" dirty="0">
                          <a:solidFill>
                            <a:schemeClr val="tx1"/>
                          </a:solidFill>
                          <a:latin typeface="Times New Roman" panose="02020603050405020304" pitchFamily="18" charset="0"/>
                          <a:cs typeface="Times New Roman" panose="02020603050405020304" pitchFamily="18" charset="0"/>
                        </a:rPr>
                        <a:t>Environment Forestry and Fisheries, Agriculture, Land Reform and Rural Development, Communication and Digital Technologies, Transport, Trade, Industry and Competition, Tourism, Small Business Development, Public Works , Employment and Labour, National Treasury, Science and Innovation and Mineral Resources and Energy</a:t>
                      </a:r>
                      <a:endParaRPr lang="en-US" sz="15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5"/>
                  </a:ext>
                </a:extLst>
              </a:tr>
              <a:tr h="394212">
                <a:tc>
                  <a:txBody>
                    <a:bodyPr/>
                    <a:lstStyle/>
                    <a:p>
                      <a:r>
                        <a:rPr lang="en-US" sz="1500" dirty="0">
                          <a:solidFill>
                            <a:schemeClr val="tx1"/>
                          </a:solidFill>
                          <a:latin typeface="Times New Roman" panose="02020603050405020304" pitchFamily="18" charset="0"/>
                          <a:cs typeface="Times New Roman" panose="02020603050405020304" pitchFamily="18" charset="0"/>
                        </a:rPr>
                        <a:t>Peace and Security</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Defence, Police,</a:t>
                      </a:r>
                      <a:r>
                        <a:rPr lang="en-US" sz="1500" baseline="0" dirty="0">
                          <a:solidFill>
                            <a:schemeClr val="tx1"/>
                          </a:solidFill>
                          <a:latin typeface="Times New Roman" panose="02020603050405020304" pitchFamily="18" charset="0"/>
                          <a:cs typeface="Times New Roman" panose="02020603050405020304" pitchFamily="18" charset="0"/>
                        </a:rPr>
                        <a:t> Home Affairs</a:t>
                      </a:r>
                      <a:endParaRPr lang="en-US" sz="150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0006"/>
                  </a:ext>
                </a:extLst>
              </a:tr>
              <a:tr h="657018">
                <a:tc>
                  <a:txBody>
                    <a:bodyPr/>
                    <a:lstStyle/>
                    <a:p>
                      <a:r>
                        <a:rPr lang="en-US" sz="1500" dirty="0">
                          <a:solidFill>
                            <a:schemeClr val="tx1"/>
                          </a:solidFill>
                          <a:latin typeface="Times New Roman" panose="02020603050405020304" pitchFamily="18" charset="0"/>
                          <a:cs typeface="Times New Roman" panose="02020603050405020304" pitchFamily="18" charset="0"/>
                        </a:rPr>
                        <a:t>General Public Services</a:t>
                      </a:r>
                    </a:p>
                  </a:txBody>
                  <a:tcPr>
                    <a:solidFill>
                      <a:schemeClr val="bg1"/>
                    </a:solidFill>
                  </a:tcPr>
                </a:tc>
                <a:tc>
                  <a:txBody>
                    <a:bodyPr/>
                    <a:lstStyle/>
                    <a:p>
                      <a:r>
                        <a:rPr lang="en-US" sz="1500" dirty="0">
                          <a:solidFill>
                            <a:schemeClr val="tx1"/>
                          </a:solidFill>
                          <a:latin typeface="Times New Roman" panose="02020603050405020304" pitchFamily="18" charset="0"/>
                          <a:cs typeface="Times New Roman" panose="02020603050405020304" pitchFamily="18" charset="0"/>
                        </a:rPr>
                        <a:t>Presidency, Parliament, Departments of Public</a:t>
                      </a:r>
                      <a:r>
                        <a:rPr lang="en-US" sz="1500" baseline="0" dirty="0">
                          <a:solidFill>
                            <a:schemeClr val="tx1"/>
                          </a:solidFill>
                          <a:latin typeface="Times New Roman" panose="02020603050405020304" pitchFamily="18" charset="0"/>
                          <a:cs typeface="Times New Roman" panose="02020603050405020304" pitchFamily="18" charset="0"/>
                        </a:rPr>
                        <a:t> Enterprises and  Public Service and Administration and STATSSA, </a:t>
                      </a:r>
                      <a:r>
                        <a:rPr lang="en-US" sz="1500" dirty="0">
                          <a:solidFill>
                            <a:schemeClr val="tx1"/>
                          </a:solidFill>
                          <a:latin typeface="Times New Roman" panose="02020603050405020304" pitchFamily="18" charset="0"/>
                          <a:cs typeface="Times New Roman" panose="02020603050405020304" pitchFamily="18" charset="0"/>
                        </a:rPr>
                        <a:t>GCIS</a:t>
                      </a:r>
                    </a:p>
                  </a:txBody>
                  <a:tcPr>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84152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3">
                    <a:lumMod val="50000"/>
                  </a:schemeClr>
                </a:solidFill>
                <a:effectLst/>
              </a:rPr>
              <a:t>Overview of Potential Areas for Reprioritisation</a:t>
            </a:r>
          </a:p>
        </p:txBody>
      </p:sp>
      <p:sp>
        <p:nvSpPr>
          <p:cNvPr id="3" name="Content Placeholder 2"/>
          <p:cNvSpPr>
            <a:spLocks noGrp="1"/>
          </p:cNvSpPr>
          <p:nvPr>
            <p:ph idx="1"/>
          </p:nvPr>
        </p:nvSpPr>
        <p:spPr>
          <a:xfrm>
            <a:off x="323528" y="1484784"/>
            <a:ext cx="8640960" cy="5184576"/>
          </a:xfrm>
        </p:spPr>
        <p:txBody>
          <a:bodyPr/>
          <a:lstStyle/>
          <a:p>
            <a:r>
              <a:rPr lang="en-US" sz="2200" dirty="0"/>
              <a:t>Table indicates pockets of funding where reprioritisation be can effected</a:t>
            </a:r>
          </a:p>
        </p:txBody>
      </p:sp>
      <p:graphicFrame>
        <p:nvGraphicFramePr>
          <p:cNvPr id="4" name="Table 3"/>
          <p:cNvGraphicFramePr>
            <a:graphicFrameLocks noGrp="1"/>
          </p:cNvGraphicFramePr>
          <p:nvPr/>
        </p:nvGraphicFramePr>
        <p:xfrm>
          <a:off x="305412" y="2060848"/>
          <a:ext cx="8515061" cy="4480560"/>
        </p:xfrm>
        <a:graphic>
          <a:graphicData uri="http://schemas.openxmlformats.org/drawingml/2006/table">
            <a:tbl>
              <a:tblPr>
                <a:tableStyleId>{8799B23B-EC83-4686-B30A-512413B5E67A}</a:tableStyleId>
              </a:tblPr>
              <a:tblGrid>
                <a:gridCol w="3376663">
                  <a:extLst>
                    <a:ext uri="{9D8B030D-6E8A-4147-A177-3AD203B41FA5}">
                      <a16:colId xmlns:a16="http://schemas.microsoft.com/office/drawing/2014/main" val="20000"/>
                    </a:ext>
                  </a:extLst>
                </a:gridCol>
                <a:gridCol w="1247897">
                  <a:extLst>
                    <a:ext uri="{9D8B030D-6E8A-4147-A177-3AD203B41FA5}">
                      <a16:colId xmlns:a16="http://schemas.microsoft.com/office/drawing/2014/main" val="20001"/>
                    </a:ext>
                  </a:extLst>
                </a:gridCol>
                <a:gridCol w="1247897">
                  <a:extLst>
                    <a:ext uri="{9D8B030D-6E8A-4147-A177-3AD203B41FA5}">
                      <a16:colId xmlns:a16="http://schemas.microsoft.com/office/drawing/2014/main" val="20002"/>
                    </a:ext>
                  </a:extLst>
                </a:gridCol>
                <a:gridCol w="1247897">
                  <a:extLst>
                    <a:ext uri="{9D8B030D-6E8A-4147-A177-3AD203B41FA5}">
                      <a16:colId xmlns:a16="http://schemas.microsoft.com/office/drawing/2014/main" val="20003"/>
                    </a:ext>
                  </a:extLst>
                </a:gridCol>
                <a:gridCol w="1394707">
                  <a:extLst>
                    <a:ext uri="{9D8B030D-6E8A-4147-A177-3AD203B41FA5}">
                      <a16:colId xmlns:a16="http://schemas.microsoft.com/office/drawing/2014/main" val="20004"/>
                    </a:ext>
                  </a:extLst>
                </a:gridCol>
              </a:tblGrid>
              <a:tr h="310901">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Item of Spending (R'million)</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2020/21</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2021/22</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2022/23</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ZA" sz="1400" b="1" u="none" strike="noStrike" dirty="0">
                          <a:solidFill>
                            <a:schemeClr val="tx1"/>
                          </a:solidFill>
                          <a:effectLst/>
                          <a:latin typeface="Times New Roman" panose="02020603050405020304" pitchFamily="18" charset="0"/>
                          <a:cs typeface="Times New Roman" panose="02020603050405020304" pitchFamily="18" charset="0"/>
                        </a:rPr>
                        <a:t>Total over MTEF period: 2020/21-2022/23</a:t>
                      </a:r>
                      <a:endParaRPr lang="en-ZA"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0"/>
                  </a:ext>
                </a:extLst>
              </a:tr>
              <a:tr h="207267">
                <a:tc>
                  <a:txBody>
                    <a:bodyPr/>
                    <a:lstStyle/>
                    <a:p>
                      <a:pPr algn="l" fontAlgn="b"/>
                      <a:r>
                        <a:rPr lang="en-ZA" sz="1400" b="1" u="none" strike="noStrike" dirty="0">
                          <a:solidFill>
                            <a:schemeClr val="tx1"/>
                          </a:solidFill>
                          <a:effectLst/>
                          <a:latin typeface="Times New Roman" panose="02020603050405020304" pitchFamily="18" charset="0"/>
                          <a:cs typeface="Times New Roman" panose="02020603050405020304" pitchFamily="18" charset="0"/>
                        </a:rPr>
                        <a:t>Compensation of Employees by National Departments</a:t>
                      </a:r>
                      <a:endParaRPr lang="en-ZA"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400" b="1" u="none" strike="noStrike">
                          <a:solidFill>
                            <a:schemeClr val="tx1"/>
                          </a:solidFill>
                          <a:effectLst/>
                          <a:latin typeface="Times New Roman" panose="02020603050405020304" pitchFamily="18" charset="0"/>
                          <a:cs typeface="Times New Roman" panose="02020603050405020304" pitchFamily="18" charset="0"/>
                        </a:rPr>
                        <a:t>    187,668.1</a:t>
                      </a:r>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400" b="1" u="none" strike="noStrike">
                          <a:solidFill>
                            <a:schemeClr val="tx1"/>
                          </a:solidFill>
                          <a:effectLst/>
                          <a:latin typeface="Times New Roman" panose="02020603050405020304" pitchFamily="18" charset="0"/>
                          <a:cs typeface="Times New Roman" panose="02020603050405020304" pitchFamily="18" charset="0"/>
                        </a:rPr>
                        <a:t>     200,116.5</a:t>
                      </a:r>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208,736.4</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596,521.0</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1"/>
                  </a:ext>
                </a:extLst>
              </a:tr>
              <a:tr h="207267">
                <a:tc>
                  <a:txBody>
                    <a:bodyPr/>
                    <a:lstStyle/>
                    <a:p>
                      <a:pPr algn="l" fontAlgn="b"/>
                      <a:r>
                        <a:rPr lang="en-ZA" sz="1400" b="1" u="none" strike="noStrike">
                          <a:solidFill>
                            <a:schemeClr val="tx1"/>
                          </a:solidFill>
                          <a:effectLst/>
                          <a:latin typeface="Times New Roman" panose="02020603050405020304" pitchFamily="18" charset="0"/>
                          <a:cs typeface="Times New Roman" panose="02020603050405020304" pitchFamily="18" charset="0"/>
                        </a:rPr>
                        <a:t>Goods and Services Spending by National Departments</a:t>
                      </a:r>
                      <a:endParaRPr lang="en-ZA"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a:solidFill>
                            <a:schemeClr val="tx1"/>
                          </a:solidFill>
                          <a:effectLst/>
                          <a:latin typeface="Times New Roman" panose="02020603050405020304" pitchFamily="18" charset="0"/>
                          <a:cs typeface="Times New Roman" panose="02020603050405020304" pitchFamily="18" charset="0"/>
                        </a:rPr>
                        <a:t>      77,891.4</a:t>
                      </a:r>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a:solidFill>
                            <a:schemeClr val="tx1"/>
                          </a:solidFill>
                          <a:effectLst/>
                          <a:latin typeface="Times New Roman" panose="02020603050405020304" pitchFamily="18" charset="0"/>
                          <a:cs typeface="Times New Roman" panose="02020603050405020304" pitchFamily="18" charset="0"/>
                        </a:rPr>
                        <a:t>       83,642.8</a:t>
                      </a:r>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84,630.8</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246,165.0</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2"/>
                  </a:ext>
                </a:extLst>
              </a:tr>
              <a:tr h="103634">
                <a:tc>
                  <a:txBody>
                    <a:bodyPr/>
                    <a:lstStyle/>
                    <a:p>
                      <a:pPr algn="l" fontAlgn="b"/>
                      <a:r>
                        <a:rPr lang="en-US" sz="1400" i="1" u="none" strike="noStrike" dirty="0">
                          <a:solidFill>
                            <a:schemeClr val="tx1"/>
                          </a:solidFill>
                          <a:effectLst/>
                          <a:latin typeface="Times New Roman" panose="02020603050405020304" pitchFamily="18" charset="0"/>
                          <a:cs typeface="Times New Roman" panose="02020603050405020304" pitchFamily="18" charset="0"/>
                        </a:rPr>
                        <a:t>of which: </a:t>
                      </a:r>
                      <a:endParaRPr lang="en-US" sz="1400" b="0" i="1"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3"/>
                  </a:ext>
                </a:extLst>
              </a:tr>
              <a:tr h="103634">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Travel and subsistence </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6,156.0</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6,476.0</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6,574.4</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19,206.4</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4"/>
                  </a:ext>
                </a:extLst>
              </a:tr>
              <a:tr h="103634">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Training and development</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1,158.2</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1,121.4</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1,137.7</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3,417.3</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5"/>
                  </a:ext>
                </a:extLst>
              </a:tr>
              <a:tr h="103634">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Catering</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295.3</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423.9</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328.9</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1,048.0</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6"/>
                  </a:ext>
                </a:extLst>
              </a:tr>
              <a:tr h="207267">
                <a:tc>
                  <a:txBody>
                    <a:bodyPr/>
                    <a:lstStyle/>
                    <a:p>
                      <a:pPr algn="l" fontAlgn="b"/>
                      <a:r>
                        <a:rPr lang="en-ZA" sz="1400" b="1" u="none" strike="noStrike" dirty="0">
                          <a:solidFill>
                            <a:schemeClr val="tx1"/>
                          </a:solidFill>
                          <a:effectLst/>
                          <a:latin typeface="Times New Roman" panose="02020603050405020304" pitchFamily="18" charset="0"/>
                          <a:cs typeface="Times New Roman" panose="02020603050405020304" pitchFamily="18" charset="0"/>
                        </a:rPr>
                        <a:t>Total Infrastructure Spending by National Departments</a:t>
                      </a:r>
                      <a:endParaRPr lang="en-ZA"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136,096.3</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145,126.1</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152,187.6</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433,409.9</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7"/>
                  </a:ext>
                </a:extLst>
              </a:tr>
              <a:tr h="103634">
                <a:tc>
                  <a:txBody>
                    <a:bodyPr/>
                    <a:lstStyle/>
                    <a:p>
                      <a:pPr algn="l" fontAlgn="b"/>
                      <a:r>
                        <a:rPr lang="en-US" sz="1400" i="1" u="none" strike="noStrike" dirty="0">
                          <a:solidFill>
                            <a:schemeClr val="tx1"/>
                          </a:solidFill>
                          <a:effectLst/>
                          <a:latin typeface="Times New Roman" panose="02020603050405020304" pitchFamily="18" charset="0"/>
                          <a:cs typeface="Times New Roman" panose="02020603050405020304" pitchFamily="18" charset="0"/>
                        </a:rPr>
                        <a:t>of which: </a:t>
                      </a:r>
                      <a:endParaRPr lang="en-US" sz="1400" b="0" i="1"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8"/>
                  </a:ext>
                </a:extLst>
              </a:tr>
              <a:tr h="103634">
                <a:tc>
                  <a:txBody>
                    <a:bodyPr/>
                    <a:lstStyle/>
                    <a:p>
                      <a:pPr algn="l" fontAlgn="b"/>
                      <a:r>
                        <a:rPr lang="en-ZA" sz="1400" u="none" strike="noStrike" dirty="0">
                          <a:solidFill>
                            <a:schemeClr val="tx1"/>
                          </a:solidFill>
                          <a:effectLst/>
                          <a:latin typeface="Times New Roman" panose="02020603050405020304" pitchFamily="18" charset="0"/>
                          <a:cs typeface="Times New Roman" panose="02020603050405020304" pitchFamily="18" charset="0"/>
                        </a:rPr>
                        <a:t>  New Infrastructure by National Departments</a:t>
                      </a:r>
                      <a:endParaRPr lang="en-ZA"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4,930.1</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6,196.6</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6,828.9</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17,955.6</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9"/>
                  </a:ext>
                </a:extLst>
              </a:tr>
              <a:tr h="207267">
                <a:tc>
                  <a:txBody>
                    <a:bodyPr/>
                    <a:lstStyle/>
                    <a:p>
                      <a:pPr algn="l" fontAlgn="b"/>
                      <a:r>
                        <a:rPr lang="en-ZA" sz="1400" u="none" strike="noStrike" dirty="0">
                          <a:solidFill>
                            <a:schemeClr val="tx1"/>
                          </a:solidFill>
                          <a:effectLst/>
                          <a:latin typeface="Times New Roman" panose="02020603050405020304" pitchFamily="18" charset="0"/>
                          <a:cs typeface="Times New Roman" panose="02020603050405020304" pitchFamily="18" charset="0"/>
                        </a:rPr>
                        <a:t>  Existing Infrastrastructure by National   </a:t>
                      </a:r>
                    </a:p>
                    <a:p>
                      <a:pPr algn="l" fontAlgn="b"/>
                      <a:r>
                        <a:rPr lang="en-ZA" sz="1400" u="none" strike="noStrike" dirty="0">
                          <a:solidFill>
                            <a:schemeClr val="tx1"/>
                          </a:solidFill>
                          <a:effectLst/>
                          <a:latin typeface="Times New Roman" panose="02020603050405020304" pitchFamily="18" charset="0"/>
                          <a:cs typeface="Times New Roman" panose="02020603050405020304" pitchFamily="18" charset="0"/>
                        </a:rPr>
                        <a:t>  Departments</a:t>
                      </a:r>
                      <a:endParaRPr lang="en-ZA"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6,356.9</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5,670.8</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5,185.0</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17,212.7</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0"/>
                  </a:ext>
                </a:extLst>
              </a:tr>
              <a:tr h="103634">
                <a:tc>
                  <a:txBody>
                    <a:bodyPr/>
                    <a:lstStyle/>
                    <a:p>
                      <a:pPr algn="l"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Total Conditional Grants Spending</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154,603.3</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164,159.3</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171,283.8</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490,046.4</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1"/>
                  </a:ext>
                </a:extLst>
              </a:tr>
              <a:tr h="103634">
                <a:tc>
                  <a:txBody>
                    <a:bodyPr/>
                    <a:lstStyle/>
                    <a:p>
                      <a:pPr algn="l" fontAlgn="b"/>
                      <a:r>
                        <a:rPr lang="en-US" sz="1400" i="1" u="none" strike="noStrike" dirty="0">
                          <a:solidFill>
                            <a:schemeClr val="tx1"/>
                          </a:solidFill>
                          <a:effectLst/>
                          <a:latin typeface="Times New Roman" panose="02020603050405020304" pitchFamily="18" charset="0"/>
                          <a:cs typeface="Times New Roman" panose="02020603050405020304" pitchFamily="18" charset="0"/>
                        </a:rPr>
                        <a:t>of which: </a:t>
                      </a:r>
                      <a:endParaRPr lang="en-US" sz="1400" b="0" i="1"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2"/>
                  </a:ext>
                </a:extLst>
              </a:tr>
              <a:tr h="103634">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Conditional grants to Provinces</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110,784.8</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117,961.5</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123,136.7</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351,883.0</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3"/>
                  </a:ext>
                </a:extLst>
              </a:tr>
              <a:tr h="103634">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Conditional grants to Municipalities</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43,818.6</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46,197.7</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a:solidFill>
                            <a:schemeClr val="tx1"/>
                          </a:solidFill>
                          <a:effectLst/>
                          <a:latin typeface="Times New Roman" panose="02020603050405020304" pitchFamily="18" charset="0"/>
                          <a:cs typeface="Times New Roman" panose="02020603050405020304" pitchFamily="18" charset="0"/>
                        </a:rPr>
                        <a:t>         48,147.1</a:t>
                      </a: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r>
                        <a:rPr lang="en-US" sz="1400" u="none" strike="noStrike" dirty="0">
                          <a:solidFill>
                            <a:schemeClr val="tx1"/>
                          </a:solidFill>
                          <a:effectLst/>
                          <a:latin typeface="Times New Roman" panose="02020603050405020304" pitchFamily="18" charset="0"/>
                          <a:cs typeface="Times New Roman" panose="02020603050405020304" pitchFamily="18" charset="0"/>
                        </a:rPr>
                        <a:t>             138,163.4</a:t>
                      </a:r>
                      <a:endParaRPr 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954557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accent3">
                    <a:lumMod val="50000"/>
                  </a:schemeClr>
                </a:solidFill>
                <a:effectLst/>
              </a:rPr>
              <a:t>Reprioritisation of New &amp; Existing Infrastructure</a:t>
            </a:r>
          </a:p>
        </p:txBody>
      </p:sp>
      <p:sp>
        <p:nvSpPr>
          <p:cNvPr id="3" name="Content Placeholder 2"/>
          <p:cNvSpPr>
            <a:spLocks noGrp="1"/>
          </p:cNvSpPr>
          <p:nvPr>
            <p:ph idx="1"/>
          </p:nvPr>
        </p:nvSpPr>
        <p:spPr>
          <a:xfrm>
            <a:off x="179512" y="1484784"/>
            <a:ext cx="8777219" cy="4824536"/>
          </a:xfrm>
        </p:spPr>
        <p:txBody>
          <a:bodyPr/>
          <a:lstStyle/>
          <a:p>
            <a:pPr indent="-285750"/>
            <a:r>
              <a:rPr lang="en-US" sz="1600" i="1" dirty="0"/>
              <a:t>Suspension/deferral of new projects</a:t>
            </a:r>
            <a:r>
              <a:rPr lang="en-US" sz="1600" dirty="0"/>
              <a:t> where such infrastructure in not essential to fighting Covid-19 </a:t>
            </a:r>
          </a:p>
          <a:p>
            <a:pPr lvl="1"/>
            <a:r>
              <a:rPr lang="en-US" sz="1600" dirty="0"/>
              <a:t>R18 billion budgeted for new infrastructure over the next 3 years</a:t>
            </a:r>
          </a:p>
          <a:p>
            <a:pPr lvl="1"/>
            <a:r>
              <a:rPr lang="en-US" sz="1600" dirty="0"/>
              <a:t>What is required is an assessment of which of the new infrastructure projects can be deemed non-essential and therefore deferred and funding reprioritised</a:t>
            </a:r>
          </a:p>
          <a:p>
            <a:pPr lvl="1"/>
            <a:r>
              <a:rPr lang="en-ZA" sz="1600" dirty="0"/>
              <a:t>National departments set to spend R17.2 billion on existing infrastructure projects over 2020 MTEF</a:t>
            </a:r>
          </a:p>
          <a:p>
            <a:r>
              <a:rPr lang="en-ZA" sz="1600" dirty="0"/>
              <a:t>Commission advises caution if reducing spending on existing infrastructure. If this option is pursued decisions must be based on facility condition assessments or asset lifecycle data</a:t>
            </a:r>
            <a:endParaRPr lang="en-US" sz="1600" dirty="0"/>
          </a:p>
        </p:txBody>
      </p:sp>
      <p:sp>
        <p:nvSpPr>
          <p:cNvPr id="9" name="Rectangle 2"/>
          <p:cNvSpPr>
            <a:spLocks noChangeArrowheads="1"/>
          </p:cNvSpPr>
          <p:nvPr/>
        </p:nvSpPr>
        <p:spPr bwMode="auto">
          <a:xfrm>
            <a:off x="457200" y="4049431"/>
            <a:ext cx="7865007" cy="52322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Planned Infrastructure Spending by National Department over the 2020 MTEF </a:t>
            </a:r>
            <a:endParaRPr kumimoji="0" lang="en-US" altLang="en-US" sz="1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effectLst/>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45062755"/>
              </p:ext>
            </p:extLst>
          </p:nvPr>
        </p:nvGraphicFramePr>
        <p:xfrm>
          <a:off x="307402" y="4344777"/>
          <a:ext cx="8705212" cy="2377440"/>
        </p:xfrm>
        <a:graphic>
          <a:graphicData uri="http://schemas.openxmlformats.org/drawingml/2006/table">
            <a:tbl>
              <a:tblPr>
                <a:tableStyleId>{8799B23B-EC83-4686-B30A-512413B5E67A}</a:tableStyleId>
              </a:tblPr>
              <a:tblGrid>
                <a:gridCol w="3384377">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347796">
                  <a:extLst>
                    <a:ext uri="{9D8B030D-6E8A-4147-A177-3AD203B41FA5}">
                      <a16:colId xmlns:a16="http://schemas.microsoft.com/office/drawing/2014/main" val="20002"/>
                    </a:ext>
                  </a:extLst>
                </a:gridCol>
                <a:gridCol w="1244492">
                  <a:extLst>
                    <a:ext uri="{9D8B030D-6E8A-4147-A177-3AD203B41FA5}">
                      <a16:colId xmlns:a16="http://schemas.microsoft.com/office/drawing/2014/main" val="20003"/>
                    </a:ext>
                  </a:extLst>
                </a:gridCol>
                <a:gridCol w="1216379">
                  <a:extLst>
                    <a:ext uri="{9D8B030D-6E8A-4147-A177-3AD203B41FA5}">
                      <a16:colId xmlns:a16="http://schemas.microsoft.com/office/drawing/2014/main" val="20004"/>
                    </a:ext>
                  </a:extLst>
                </a:gridCol>
              </a:tblGrid>
              <a:tr h="168665">
                <a:tc rowSpan="2">
                  <a:txBody>
                    <a:bodyPr/>
                    <a:lstStyle/>
                    <a:p>
                      <a:pPr algn="l"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R'million</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gridSpan="3">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MTEF Estimates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hMerge="1">
                  <a:txBody>
                    <a:bodyPr/>
                    <a:lstStyle/>
                    <a:p>
                      <a:endParaRPr lang="en-US"/>
                    </a:p>
                  </a:txBody>
                  <a:tcPr/>
                </a:tc>
                <a:tc hMerge="1">
                  <a:txBody>
                    <a:bodyPr/>
                    <a:lstStyle/>
                    <a:p>
                      <a:endParaRPr lang="en-US"/>
                    </a:p>
                  </a:txBody>
                  <a:tcPr/>
                </a:tc>
                <a:tc rowSpan="2">
                  <a:txBody>
                    <a:bodyPr/>
                    <a:lstStyle/>
                    <a:p>
                      <a:pPr algn="l"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Total over MTEF</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0"/>
                  </a:ext>
                </a:extLst>
              </a:tr>
              <a:tr h="168665">
                <a:tc vMerge="1">
                  <a:txBody>
                    <a:bodyPr/>
                    <a:lstStyle/>
                    <a:p>
                      <a:endParaRPr lang="en-US"/>
                    </a:p>
                  </a:txBody>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2020/21 </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2021/22 </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2022/23 </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vMerge="1">
                  <a:txBody>
                    <a:bodyPr/>
                    <a:lstStyle/>
                    <a:p>
                      <a:endParaRPr lang="en-US"/>
                    </a:p>
                  </a:txBody>
                  <a:tcPr/>
                </a:tc>
                <a:extLst>
                  <a:ext uri="{0D108BD9-81ED-4DB2-BD59-A6C34878D82A}">
                    <a16:rowId xmlns:a16="http://schemas.microsoft.com/office/drawing/2014/main" val="10001"/>
                  </a:ext>
                </a:extLst>
              </a:tr>
              <a:tr h="288776">
                <a:tc>
                  <a:txBody>
                    <a:bodyPr/>
                    <a:lstStyle/>
                    <a:p>
                      <a:pPr algn="l"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New infrastructure assets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4,930.1</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6,196.6</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6,828.9</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a:solidFill>
                            <a:schemeClr val="tx1"/>
                          </a:solidFill>
                          <a:effectLst/>
                          <a:latin typeface="Times New Roman" panose="02020603050405020304" pitchFamily="18" charset="0"/>
                          <a:cs typeface="Times New Roman" panose="02020603050405020304" pitchFamily="18" charset="0"/>
                        </a:rPr>
                        <a:t>                                     17,955.6</a:t>
                      </a:r>
                      <a:endParaRPr lang="en-US" sz="12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2"/>
                  </a:ext>
                </a:extLst>
              </a:tr>
              <a:tr h="288776">
                <a:tc>
                  <a:txBody>
                    <a:bodyPr/>
                    <a:lstStyle/>
                    <a:p>
                      <a:pPr algn="l"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Existing infrastructure assets</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a:solidFill>
                            <a:schemeClr val="tx1"/>
                          </a:solidFill>
                          <a:effectLst/>
                          <a:latin typeface="Times New Roman" panose="02020603050405020304" pitchFamily="18" charset="0"/>
                          <a:cs typeface="Times New Roman" panose="02020603050405020304" pitchFamily="18" charset="0"/>
                        </a:rPr>
                        <a:t>                                          6,356.9</a:t>
                      </a:r>
                      <a:endParaRPr lang="en-US" sz="12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5,670.8</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5,185.0</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                                     17,212.7</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3"/>
                  </a:ext>
                </a:extLst>
              </a:tr>
              <a:tr h="168665">
                <a:tc gridSpan="5">
                  <a:txBody>
                    <a:bodyPr/>
                    <a:lstStyle/>
                    <a:p>
                      <a:pPr algn="l" fontAlgn="b"/>
                      <a:r>
                        <a:rPr lang="en-US" sz="1200" i="1" u="none" strike="noStrike" dirty="0">
                          <a:solidFill>
                            <a:schemeClr val="tx1"/>
                          </a:solidFill>
                          <a:effectLst/>
                          <a:latin typeface="Times New Roman" panose="02020603050405020304" pitchFamily="18" charset="0"/>
                          <a:cs typeface="Times New Roman" panose="02020603050405020304" pitchFamily="18" charset="0"/>
                        </a:rPr>
                        <a:t>of which</a:t>
                      </a:r>
                      <a:endParaRPr lang="en-US" sz="1200" b="1" i="1"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hMerge="1">
                  <a:txBody>
                    <a:bodyPr/>
                    <a:lstStyle/>
                    <a:p>
                      <a:endParaRPr lang="en-US"/>
                    </a:p>
                  </a:txBody>
                  <a:tcPr/>
                </a:tc>
                <a:tc hMerge="1">
                  <a:txBody>
                    <a:bodyPr/>
                    <a:lstStyle/>
                    <a:p>
                      <a:endParaRPr lang="en-US"/>
                    </a:p>
                  </a:txBody>
                  <a:tcPr/>
                </a:tc>
                <a:tc hMerge="1">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hMerge="1">
                  <a:txBody>
                    <a:bodyPr/>
                    <a:lstStyle/>
                    <a:p>
                      <a:endParaRPr lang="en-US"/>
                    </a:p>
                  </a:txBody>
                  <a:tcPr/>
                </a:tc>
                <a:extLst>
                  <a:ext uri="{0D108BD9-81ED-4DB2-BD59-A6C34878D82A}">
                    <a16:rowId xmlns:a16="http://schemas.microsoft.com/office/drawing/2014/main" val="10004"/>
                  </a:ext>
                </a:extLst>
              </a:tr>
              <a:tr h="288776">
                <a:tc>
                  <a:txBody>
                    <a:bodyPr/>
                    <a:lstStyle/>
                    <a:p>
                      <a:pPr algn="l" fontAlgn="b"/>
                      <a:r>
                        <a:rPr lang="en-US" sz="1200" i="0" u="none" strike="noStrike" dirty="0">
                          <a:solidFill>
                            <a:schemeClr val="tx1"/>
                          </a:solidFill>
                          <a:effectLst/>
                          <a:latin typeface="Times New Roman" panose="02020603050405020304" pitchFamily="18" charset="0"/>
                          <a:cs typeface="Times New Roman" panose="02020603050405020304" pitchFamily="18" charset="0"/>
                        </a:rPr>
                        <a:t>Upgrading and additions</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                                          4,164.5</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4,309.6</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4,050.8</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12,524.9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5"/>
                  </a:ext>
                </a:extLst>
              </a:tr>
              <a:tr h="288776">
                <a:tc>
                  <a:txBody>
                    <a:bodyPr/>
                    <a:lstStyle/>
                    <a:p>
                      <a:pPr algn="l" fontAlgn="b"/>
                      <a:r>
                        <a:rPr lang="en-US" sz="1200" i="0" u="none" strike="noStrike" dirty="0">
                          <a:solidFill>
                            <a:schemeClr val="tx1"/>
                          </a:solidFill>
                          <a:effectLst/>
                          <a:latin typeface="Times New Roman" panose="02020603050405020304" pitchFamily="18" charset="0"/>
                          <a:cs typeface="Times New Roman" panose="02020603050405020304" pitchFamily="18" charset="0"/>
                        </a:rPr>
                        <a:t>Rehabilitation, renovations and refurbishment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                                          1,519.6</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                                          737.2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864.2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                                       3,121.0</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6"/>
                  </a:ext>
                </a:extLst>
              </a:tr>
              <a:tr h="288776">
                <a:tc>
                  <a:txBody>
                    <a:bodyPr/>
                    <a:lstStyle/>
                    <a:p>
                      <a:pPr algn="l" fontAlgn="b"/>
                      <a:r>
                        <a:rPr lang="en-US" sz="1200" i="0" u="none" strike="noStrike" dirty="0">
                          <a:solidFill>
                            <a:schemeClr val="tx1"/>
                          </a:solidFill>
                          <a:effectLst/>
                          <a:latin typeface="Times New Roman" panose="02020603050405020304" pitchFamily="18" charset="0"/>
                          <a:cs typeface="Times New Roman" panose="02020603050405020304" pitchFamily="18" charset="0"/>
                        </a:rPr>
                        <a:t>Maintenance and repairs</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672.8</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624.0</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269.9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                                       1,566.7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1589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5" y="274638"/>
            <a:ext cx="8399275" cy="850106"/>
          </a:xfrm>
        </p:spPr>
        <p:txBody>
          <a:bodyPr>
            <a:noAutofit/>
          </a:bodyPr>
          <a:lstStyle/>
          <a:p>
            <a:r>
              <a:rPr lang="en-US" sz="2800" dirty="0">
                <a:solidFill>
                  <a:schemeClr val="accent3">
                    <a:lumMod val="50000"/>
                  </a:schemeClr>
                </a:solidFill>
                <a:effectLst/>
              </a:rPr>
              <a:t>Summary of Conditional Grants Recommended for Reprioritisation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7927132"/>
              </p:ext>
            </p:extLst>
          </p:nvPr>
        </p:nvGraphicFramePr>
        <p:xfrm>
          <a:off x="287525" y="1196752"/>
          <a:ext cx="8568950" cy="5400609"/>
        </p:xfrm>
        <a:graphic>
          <a:graphicData uri="http://schemas.openxmlformats.org/drawingml/2006/table">
            <a:tbl>
              <a:tblPr>
                <a:tableStyleId>{8799B23B-EC83-4686-B30A-512413B5E67A}</a:tableStyleId>
              </a:tblPr>
              <a:tblGrid>
                <a:gridCol w="1620179">
                  <a:extLst>
                    <a:ext uri="{9D8B030D-6E8A-4147-A177-3AD203B41FA5}">
                      <a16:colId xmlns:a16="http://schemas.microsoft.com/office/drawing/2014/main" val="20000"/>
                    </a:ext>
                  </a:extLst>
                </a:gridCol>
                <a:gridCol w="3374248">
                  <a:extLst>
                    <a:ext uri="{9D8B030D-6E8A-4147-A177-3AD203B41FA5}">
                      <a16:colId xmlns:a16="http://schemas.microsoft.com/office/drawing/2014/main" val="20001"/>
                    </a:ext>
                  </a:extLst>
                </a:gridCol>
                <a:gridCol w="792504">
                  <a:extLst>
                    <a:ext uri="{9D8B030D-6E8A-4147-A177-3AD203B41FA5}">
                      <a16:colId xmlns:a16="http://schemas.microsoft.com/office/drawing/2014/main" val="20002"/>
                    </a:ext>
                  </a:extLst>
                </a:gridCol>
                <a:gridCol w="792504">
                  <a:extLst>
                    <a:ext uri="{9D8B030D-6E8A-4147-A177-3AD203B41FA5}">
                      <a16:colId xmlns:a16="http://schemas.microsoft.com/office/drawing/2014/main" val="20003"/>
                    </a:ext>
                  </a:extLst>
                </a:gridCol>
                <a:gridCol w="792504">
                  <a:extLst>
                    <a:ext uri="{9D8B030D-6E8A-4147-A177-3AD203B41FA5}">
                      <a16:colId xmlns:a16="http://schemas.microsoft.com/office/drawing/2014/main" val="20004"/>
                    </a:ext>
                  </a:extLst>
                </a:gridCol>
                <a:gridCol w="1197011">
                  <a:extLst>
                    <a:ext uri="{9D8B030D-6E8A-4147-A177-3AD203B41FA5}">
                      <a16:colId xmlns:a16="http://schemas.microsoft.com/office/drawing/2014/main" val="20005"/>
                    </a:ext>
                  </a:extLst>
                </a:gridCol>
              </a:tblGrid>
              <a:tr h="186228">
                <a:tc rowSpan="2">
                  <a:txBody>
                    <a:bodyPr/>
                    <a:lstStyle/>
                    <a:p>
                      <a:pPr algn="l"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Department</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rowSpan="2">
                  <a:txBody>
                    <a:bodyPr/>
                    <a:lstStyle/>
                    <a:p>
                      <a:pPr algn="l"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Grant</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gridSpan="3">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MTEF Allocations (R'000)</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hMerge="1">
                  <a:txBody>
                    <a:bodyPr/>
                    <a:lstStyle/>
                    <a:p>
                      <a:endParaRPr lang="en-US"/>
                    </a:p>
                  </a:txBody>
                  <a:tcPr/>
                </a:tc>
                <a:tc hMerge="1">
                  <a:txBody>
                    <a:bodyPr/>
                    <a:lstStyle/>
                    <a:p>
                      <a:endParaRPr lang="en-US"/>
                    </a:p>
                  </a:txBody>
                  <a:tcPr/>
                </a:tc>
                <a:tc rowSpan="2">
                  <a:txBody>
                    <a:bodyPr/>
                    <a:lstStyle/>
                    <a:p>
                      <a:pPr algn="ctr" fontAlgn="b"/>
                      <a:r>
                        <a:rPr lang="en-ZA" sz="1200" b="1" u="none" strike="noStrike">
                          <a:solidFill>
                            <a:schemeClr val="tx1"/>
                          </a:solidFill>
                          <a:effectLst/>
                          <a:latin typeface="Times New Roman" panose="02020603050405020304" pitchFamily="18" charset="0"/>
                          <a:cs typeface="Times New Roman" panose="02020603050405020304" pitchFamily="18" charset="0"/>
                        </a:rPr>
                        <a:t>Proposed Allocation over 2020 MTEF </a:t>
                      </a:r>
                      <a:endParaRPr lang="en-ZA" sz="1200" b="1"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0"/>
                  </a:ext>
                </a:extLst>
              </a:tr>
              <a:tr h="372455">
                <a:tc vMerge="1">
                  <a:txBody>
                    <a:bodyPr/>
                    <a:lstStyle/>
                    <a:p>
                      <a:endParaRPr lang="en-US"/>
                    </a:p>
                  </a:txBody>
                  <a:tcPr/>
                </a:tc>
                <a:tc vMerge="1">
                  <a:txBody>
                    <a:bodyPr/>
                    <a:lstStyle/>
                    <a:p>
                      <a:endParaRPr lang="en-US"/>
                    </a:p>
                  </a:txBody>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2020/21</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2021/22</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b="1" u="none" strike="noStrike" dirty="0">
                          <a:solidFill>
                            <a:schemeClr val="tx1"/>
                          </a:solidFill>
                          <a:effectLst/>
                          <a:latin typeface="Times New Roman" panose="02020603050405020304" pitchFamily="18" charset="0"/>
                          <a:cs typeface="Times New Roman" panose="02020603050405020304" pitchFamily="18" charset="0"/>
                        </a:rPr>
                        <a:t>2022/23</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vMerge="1">
                  <a:txBody>
                    <a:bodyPr/>
                    <a:lstStyle/>
                    <a:p>
                      <a:endParaRPr lang="en-US"/>
                    </a:p>
                  </a:txBody>
                  <a:tcPr/>
                </a:tc>
                <a:extLst>
                  <a:ext uri="{0D108BD9-81ED-4DB2-BD59-A6C34878D82A}">
                    <a16:rowId xmlns:a16="http://schemas.microsoft.com/office/drawing/2014/main" val="10001"/>
                  </a:ext>
                </a:extLst>
              </a:tr>
              <a:tr h="186228">
                <a:tc rowSpan="2">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Sports, Art and Culture </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Community Library Services Grant </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1,479,093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1,584,073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1,667,002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4,730,168</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02"/>
                  </a:ext>
                </a:extLst>
              </a:tr>
              <a:tr h="186228">
                <a:tc vMerge="1">
                  <a:txBody>
                    <a:bodyPr/>
                    <a:lstStyle/>
                    <a:p>
                      <a:endParaRPr lang="en-US"/>
                    </a:p>
                  </a:txBody>
                  <a:tcPr/>
                </a:tc>
                <a:tc>
                  <a:txBody>
                    <a:bodyPr/>
                    <a:lstStyle/>
                    <a:p>
                      <a:pPr algn="l" fontAlgn="b"/>
                      <a:r>
                        <a:rPr lang="en-ZA" sz="1200" u="none" strike="noStrike" dirty="0">
                          <a:solidFill>
                            <a:schemeClr val="tx1"/>
                          </a:solidFill>
                          <a:effectLst/>
                          <a:latin typeface="Times New Roman" panose="02020603050405020304" pitchFamily="18" charset="0"/>
                          <a:cs typeface="Times New Roman" panose="02020603050405020304" pitchFamily="18" charset="0"/>
                        </a:rPr>
                        <a:t>Mass Participation and Sport Development Grant</a:t>
                      </a:r>
                      <a:endParaRPr lang="en-ZA"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596,617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620,807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640,472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1,857,896</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03"/>
                  </a:ext>
                </a:extLst>
              </a:tr>
              <a:tr h="186228">
                <a:tc rowSpan="5">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Basic Education</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National School Nutrition Programme</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7,665,887</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8,125,341</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8,516,464</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24,307,692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4"/>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HIV/AIDS</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246,699</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258,542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262,204</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767,445</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5"/>
                  </a:ext>
                </a:extLst>
              </a:tr>
              <a:tr h="186228">
                <a:tc vMerge="1">
                  <a:txBody>
                    <a:bodyPr/>
                    <a:lstStyle/>
                    <a:p>
                      <a:endParaRPr lang="en-US"/>
                    </a:p>
                  </a:txBody>
                  <a:tcPr/>
                </a:tc>
                <a:tc>
                  <a:txBody>
                    <a:bodyPr/>
                    <a:lstStyle/>
                    <a:p>
                      <a:pPr algn="l" fontAlgn="b"/>
                      <a:r>
                        <a:rPr lang="en-US" sz="1200" u="none" strike="noStrike" dirty="0" err="1">
                          <a:solidFill>
                            <a:schemeClr val="tx1"/>
                          </a:solidFill>
                          <a:effectLst/>
                          <a:latin typeface="Times New Roman" panose="02020603050405020304" pitchFamily="18" charset="0"/>
                          <a:cs typeface="Times New Roman" panose="02020603050405020304" pitchFamily="18" charset="0"/>
                        </a:rPr>
                        <a:t>Maths</a:t>
                      </a:r>
                      <a:r>
                        <a:rPr lang="en-US" sz="1200" u="none" strike="noStrike" dirty="0">
                          <a:solidFill>
                            <a:schemeClr val="tx1"/>
                          </a:solidFill>
                          <a:effectLst/>
                          <a:latin typeface="Times New Roman" panose="02020603050405020304" pitchFamily="18" charset="0"/>
                          <a:cs typeface="Times New Roman" panose="02020603050405020304" pitchFamily="18" charset="0"/>
                        </a:rPr>
                        <a:t>, Science and Technology</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400,862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422,909</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438,488</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1,262,259</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6"/>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Education Infrastructure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11,007,967</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11,710,298</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12,255,026</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34,973,291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7"/>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School Infrastructure Backlogs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1,736,413</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2,295,101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2,424,189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6,455,703</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08"/>
                  </a:ext>
                </a:extLst>
              </a:tr>
              <a:tr h="186228">
                <a:tc rowSpan="3">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Human Settlements</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just" fontAlgn="ctr"/>
                      <a:r>
                        <a:rPr lang="en-US" sz="1200" u="none" strike="noStrike" dirty="0">
                          <a:solidFill>
                            <a:schemeClr val="tx1"/>
                          </a:solidFill>
                          <a:effectLst/>
                          <a:latin typeface="Times New Roman" panose="02020603050405020304" pitchFamily="18" charset="0"/>
                          <a:cs typeface="Times New Roman" panose="02020603050405020304" pitchFamily="18" charset="0"/>
                        </a:rPr>
                        <a:t>Urban Settlements Development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11,281,871</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7,404,711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7,352,723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26,039,305</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09"/>
                  </a:ext>
                </a:extLst>
              </a:tr>
              <a:tr h="186228">
                <a:tc vMerge="1">
                  <a:txBody>
                    <a:bodyPr/>
                    <a:lstStyle/>
                    <a:p>
                      <a:endParaRPr lang="en-US"/>
                    </a:p>
                  </a:txBody>
                  <a:tcPr/>
                </a:tc>
                <a:tc>
                  <a:txBody>
                    <a:bodyPr/>
                    <a:lstStyle/>
                    <a:p>
                      <a:pPr algn="just" fontAlgn="ctr"/>
                      <a:r>
                        <a:rPr lang="en-US" sz="1200" u="none" strike="noStrike" dirty="0">
                          <a:solidFill>
                            <a:schemeClr val="tx1"/>
                          </a:solidFill>
                          <a:effectLst/>
                          <a:latin typeface="Times New Roman" panose="02020603050405020304" pitchFamily="18" charset="0"/>
                          <a:cs typeface="Times New Roman" panose="02020603050405020304" pitchFamily="18" charset="0"/>
                        </a:rPr>
                        <a:t>Human Settlements Development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16,620,732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13,413,593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13,870,574</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43,904,899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10"/>
                  </a:ext>
                </a:extLst>
              </a:tr>
              <a:tr h="186228">
                <a:tc vMerge="1">
                  <a:txBody>
                    <a:bodyPr/>
                    <a:lstStyle/>
                    <a:p>
                      <a:endParaRPr lang="en-US"/>
                    </a:p>
                  </a:txBody>
                  <a:tcPr/>
                </a:tc>
                <a:tc>
                  <a:txBody>
                    <a:bodyPr/>
                    <a:lstStyle/>
                    <a:p>
                      <a:pPr algn="just" fontAlgn="ctr"/>
                      <a:r>
                        <a:rPr lang="en-US" sz="1200" u="none" strike="noStrike" dirty="0">
                          <a:solidFill>
                            <a:schemeClr val="tx1"/>
                          </a:solidFill>
                          <a:effectLst/>
                          <a:latin typeface="Times New Roman" panose="02020603050405020304" pitchFamily="18" charset="0"/>
                          <a:cs typeface="Times New Roman" panose="02020603050405020304" pitchFamily="18" charset="0"/>
                        </a:rPr>
                        <a:t>Title Deeds Restoration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577,823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_</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_</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577,823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11"/>
                  </a:ext>
                </a:extLst>
              </a:tr>
              <a:tr h="186228">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Cooperative Governance</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l" fontAlgn="t"/>
                      <a:r>
                        <a:rPr lang="en-US" sz="1200" u="none" strike="noStrike" dirty="0">
                          <a:solidFill>
                            <a:schemeClr val="tx1"/>
                          </a:solidFill>
                          <a:effectLst/>
                          <a:latin typeface="Times New Roman" panose="02020603050405020304" pitchFamily="18" charset="0"/>
                          <a:cs typeface="Times New Roman" panose="02020603050405020304" pitchFamily="18" charset="0"/>
                        </a:rPr>
                        <a:t>Municipal Infrastructure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14,671,101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15,936,791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16,852,001</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47,459,893</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2"/>
                  </a:ext>
                </a:extLst>
              </a:tr>
              <a:tr h="186228">
                <a:tc rowSpan="2">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Water and Sanitation</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just" fontAlgn="ctr"/>
                      <a:r>
                        <a:rPr lang="en-US" sz="1200" u="none" strike="noStrike" dirty="0">
                          <a:solidFill>
                            <a:schemeClr val="tx1"/>
                          </a:solidFill>
                          <a:effectLst/>
                          <a:latin typeface="Times New Roman" panose="02020603050405020304" pitchFamily="18" charset="0"/>
                          <a:cs typeface="Times New Roman" panose="02020603050405020304" pitchFamily="18" charset="0"/>
                        </a:rPr>
                        <a:t>Regional Bulk infrastructure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2,005,605</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2,156,025</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2,280,772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6,442,402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13"/>
                  </a:ext>
                </a:extLst>
              </a:tr>
              <a:tr h="186228">
                <a:tc vMerge="1">
                  <a:txBody>
                    <a:bodyPr/>
                    <a:lstStyle/>
                    <a:p>
                      <a:endParaRPr lang="en-US"/>
                    </a:p>
                  </a:txBody>
                  <a:tcPr/>
                </a:tc>
                <a:tc>
                  <a:txBody>
                    <a:bodyPr/>
                    <a:lstStyle/>
                    <a:p>
                      <a:pPr algn="just" fontAlgn="ctr"/>
                      <a:r>
                        <a:rPr lang="en-US" sz="1200" u="none" strike="noStrike" dirty="0">
                          <a:solidFill>
                            <a:schemeClr val="tx1"/>
                          </a:solidFill>
                          <a:effectLst/>
                          <a:latin typeface="Times New Roman" panose="02020603050405020304" pitchFamily="18" charset="0"/>
                          <a:cs typeface="Times New Roman" panose="02020603050405020304" pitchFamily="18" charset="0"/>
                        </a:rPr>
                        <a:t>Water services infrastructure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3,445,165</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3,620,327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3,701,019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10,766,511</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14"/>
                  </a:ext>
                </a:extLst>
              </a:tr>
              <a:tr h="186228">
                <a:tc rowSpan="3">
                  <a:txBody>
                    <a:bodyPr/>
                    <a:lstStyle/>
                    <a:p>
                      <a:pPr algn="l" fontAlgn="b"/>
                      <a:r>
                        <a:rPr lang="en-US" sz="1200" u="none" strike="noStrike">
                          <a:solidFill>
                            <a:schemeClr val="tx1"/>
                          </a:solidFill>
                          <a:effectLst/>
                          <a:latin typeface="Times New Roman" panose="02020603050405020304" pitchFamily="18" charset="0"/>
                          <a:cs typeface="Times New Roman" panose="02020603050405020304" pitchFamily="18" charset="0"/>
                        </a:rPr>
                        <a:t>Health</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National Tertiary Services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14,068,863</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14,694,223</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15,293,501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44,056,587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5"/>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Health Facility Revitalisation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6,367,652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6,658,028</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7,033,913</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20,059,593</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6"/>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NHI Indirect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740,400</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727,328</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734,350</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2,202,078</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7"/>
                  </a:ext>
                </a:extLst>
              </a:tr>
              <a:tr h="372455">
                <a:tc>
                  <a:txBody>
                    <a:bodyPr/>
                    <a:lstStyle/>
                    <a:p>
                      <a:pPr algn="l" fontAlgn="b"/>
                      <a:r>
                        <a:rPr lang="en-ZA" sz="1200" u="none" strike="noStrike" dirty="0" err="1">
                          <a:solidFill>
                            <a:schemeClr val="tx1"/>
                          </a:solidFill>
                          <a:effectLst/>
                          <a:latin typeface="Times New Roman" panose="02020603050405020304" pitchFamily="18" charset="0"/>
                          <a:cs typeface="Times New Roman" panose="02020603050405020304" pitchFamily="18" charset="0"/>
                        </a:rPr>
                        <a:t>Agri</a:t>
                      </a:r>
                      <a:r>
                        <a:rPr lang="en-ZA" sz="1200" u="none" strike="noStrike" dirty="0">
                          <a:solidFill>
                            <a:schemeClr val="tx1"/>
                          </a:solidFill>
                          <a:effectLst/>
                          <a:latin typeface="Times New Roman" panose="02020603050405020304" pitchFamily="18" charset="0"/>
                          <a:cs typeface="Times New Roman" panose="02020603050405020304" pitchFamily="18" charset="0"/>
                        </a:rPr>
                        <a:t>, Land Reform &amp; Rural Development</a:t>
                      </a:r>
                      <a:endParaRPr lang="en-ZA"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Comprehensive Agricultural Support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1,522,190</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1,619,895</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1,671,590</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4,813,675</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18"/>
                  </a:ext>
                </a:extLst>
              </a:tr>
              <a:tr h="186228">
                <a:tc rowSpan="3">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Transport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Provincial Roads Maintenance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11,593,174</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11,937,511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12,506,785</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36,037,470</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19"/>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Public Transport Operations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6,749,581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7,120,808</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7,090,432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20,960,821</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20"/>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Public Transport Network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6,445,848</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6,796,572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7,119,154</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20,361,574</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21"/>
                  </a:ext>
                </a:extLst>
              </a:tr>
              <a:tr h="186228">
                <a:tc rowSpan="3">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National Treasury</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lumMod val="95000"/>
                      </a:schemeClr>
                    </a:solidFill>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Integrated City Development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317,499</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341,312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360,886</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1,019,697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22"/>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Neighbourhood Development Partnership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559,442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566,611</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593,074</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1,719,127</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23"/>
                  </a:ext>
                </a:extLst>
              </a:tr>
              <a:tr h="186228">
                <a:tc vMerge="1">
                  <a:txBody>
                    <a:bodyPr/>
                    <a:lstStyle/>
                    <a:p>
                      <a:endParaRPr lang="en-US"/>
                    </a:p>
                  </a:txBody>
                  <a:tcPr/>
                </a:tc>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Financial Management Grant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544,862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574,829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596,005</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1,715,696</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lumMod val="95000"/>
                      </a:schemeClr>
                    </a:solidFill>
                  </a:tcPr>
                </a:tc>
                <a:extLst>
                  <a:ext uri="{0D108BD9-81ED-4DB2-BD59-A6C34878D82A}">
                    <a16:rowId xmlns:a16="http://schemas.microsoft.com/office/drawing/2014/main" val="10024"/>
                  </a:ext>
                </a:extLst>
              </a:tr>
              <a:tr h="372455">
                <a:tc>
                  <a:txBody>
                    <a:bodyPr/>
                    <a:lstStyle/>
                    <a:p>
                      <a:pPr algn="l"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Public Works &amp; Infrastructure </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l" fontAlgn="b"/>
                      <a:r>
                        <a:rPr lang="en-ZA" sz="1200" u="none" strike="noStrike" dirty="0">
                          <a:solidFill>
                            <a:schemeClr val="tx1"/>
                          </a:solidFill>
                          <a:effectLst/>
                          <a:latin typeface="Times New Roman" panose="02020603050405020304" pitchFamily="18" charset="0"/>
                          <a:cs typeface="Times New Roman" panose="02020603050405020304" pitchFamily="18" charset="0"/>
                        </a:rPr>
                        <a:t>EWP Integrated Grant for Municipalities</a:t>
                      </a:r>
                      <a:endParaRPr lang="en-ZA"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748,039</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789,982</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a:solidFill>
                            <a:schemeClr val="tx1"/>
                          </a:solidFill>
                          <a:effectLst/>
                          <a:latin typeface="Times New Roman" panose="02020603050405020304" pitchFamily="18" charset="0"/>
                          <a:cs typeface="Times New Roman" panose="02020603050405020304" pitchFamily="18" charset="0"/>
                        </a:rPr>
                        <a:t>819,088</a:t>
                      </a:r>
                      <a:endParaRPr lang="en-US" sz="1200" b="0" i="0" u="none" strike="noStrike">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ctr" fontAlgn="b"/>
                      <a:r>
                        <a:rPr lang="en-US" sz="1200" u="none" strike="noStrike" dirty="0">
                          <a:solidFill>
                            <a:schemeClr val="tx1"/>
                          </a:solidFill>
                          <a:effectLst/>
                          <a:latin typeface="Times New Roman" panose="02020603050405020304" pitchFamily="18" charset="0"/>
                          <a:cs typeface="Times New Roman" panose="02020603050405020304" pitchFamily="18" charset="0"/>
                        </a:rPr>
                        <a:t>2,357,109</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663376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Opportunities for Cost-Saving/Efficiencies</a:t>
            </a:r>
          </a:p>
        </p:txBody>
      </p:sp>
      <p:sp>
        <p:nvSpPr>
          <p:cNvPr id="3" name="Content Placeholder 2"/>
          <p:cNvSpPr>
            <a:spLocks noGrp="1"/>
          </p:cNvSpPr>
          <p:nvPr>
            <p:ph idx="1"/>
          </p:nvPr>
        </p:nvSpPr>
        <p:spPr>
          <a:xfrm>
            <a:off x="251520" y="1600200"/>
            <a:ext cx="8712968" cy="4525963"/>
          </a:xfrm>
        </p:spPr>
        <p:txBody>
          <a:bodyPr/>
          <a:lstStyle/>
          <a:p>
            <a:pPr lvl="0" algn="just"/>
            <a:r>
              <a:rPr lang="en-ZA" sz="2400" dirty="0"/>
              <a:t>Doing things differently-more efficiently we will get savings</a:t>
            </a:r>
          </a:p>
          <a:p>
            <a:pPr lvl="0" algn="just"/>
            <a:r>
              <a:rPr lang="en-ZA" sz="2400" dirty="0"/>
              <a:t>There is much room to ensure more efficient and effective government spending. High incidences of wasteful, irregular and unauthorised expenditure </a:t>
            </a:r>
            <a:r>
              <a:rPr lang="en-US" sz="2400" dirty="0"/>
              <a:t>remain a major challenge in the public sector (particularly within municipalities) </a:t>
            </a:r>
          </a:p>
          <a:p>
            <a:pPr lvl="0" algn="just"/>
            <a:r>
              <a:rPr lang="en-US" sz="2400" dirty="0"/>
              <a:t>Covid-19 has </a:t>
            </a:r>
            <a:r>
              <a:rPr lang="en-ZA" sz="2400" dirty="0"/>
              <a:t>spurred the adoption of new technologies and business models: this should continue to realise more savings and enhance outputs</a:t>
            </a:r>
            <a:endParaRPr lang="en-US" sz="2400" dirty="0"/>
          </a:p>
          <a:p>
            <a:pPr algn="just"/>
            <a:r>
              <a:rPr lang="en-GB" sz="2400" dirty="0">
                <a:cs typeface="Arial" panose="020B0604020202020204" pitchFamily="34" charset="0"/>
              </a:rPr>
              <a:t>Reorganisation of </a:t>
            </a:r>
            <a:r>
              <a:rPr lang="en-ZA" sz="2400" dirty="0"/>
              <a:t>the state through restructuring programmes, particularly those fraught with irregularities, fraud and corruption </a:t>
            </a:r>
            <a:endParaRPr lang="en-US" sz="2400" dirty="0"/>
          </a:p>
          <a:p>
            <a:endParaRPr lang="en-US" dirty="0"/>
          </a:p>
          <a:p>
            <a:endParaRPr lang="en-US" dirty="0"/>
          </a:p>
        </p:txBody>
      </p:sp>
    </p:spTree>
    <p:extLst>
      <p:ext uri="{BB962C8B-B14F-4D97-AF65-F5344CB8AC3E}">
        <p14:creationId xmlns:p14="http://schemas.microsoft.com/office/powerpoint/2010/main" val="391280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b="1" dirty="0">
                <a:effectLst/>
              </a:rPr>
              <a:t>Background: Macroeconomic and Fiscal Policy Outlook </a:t>
            </a:r>
            <a:endParaRPr lang="en-GB" b="1" dirty="0">
              <a:effectLst/>
            </a:endParaRPr>
          </a:p>
        </p:txBody>
      </p:sp>
      <p:sp>
        <p:nvSpPr>
          <p:cNvPr id="3" name="Footer Placeholder 2"/>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1185268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ZA" dirty="0"/>
              <a:t>Concluding Remarks</a:t>
            </a:r>
            <a:endParaRPr lang="en-GB" dirty="0"/>
          </a:p>
        </p:txBody>
      </p:sp>
      <p:sp>
        <p:nvSpPr>
          <p:cNvPr id="3" name="Footer Placeholder 2"/>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776113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B0919-4CD3-41AA-898D-11DB5A9FD5A7}"/>
              </a:ext>
            </a:extLst>
          </p:cNvPr>
          <p:cNvSpPr>
            <a:spLocks noGrp="1"/>
          </p:cNvSpPr>
          <p:nvPr>
            <p:ph type="title"/>
          </p:nvPr>
        </p:nvSpPr>
        <p:spPr/>
        <p:txBody>
          <a:bodyPr>
            <a:noAutofit/>
          </a:bodyPr>
          <a:lstStyle/>
          <a:p>
            <a:r>
              <a:rPr lang="en-ZA" sz="4000" dirty="0"/>
              <a:t>Conclusion</a:t>
            </a:r>
          </a:p>
        </p:txBody>
      </p:sp>
      <p:sp>
        <p:nvSpPr>
          <p:cNvPr id="3" name="Content Placeholder 2">
            <a:extLst>
              <a:ext uri="{FF2B5EF4-FFF2-40B4-BE49-F238E27FC236}">
                <a16:creationId xmlns:a16="http://schemas.microsoft.com/office/drawing/2014/main" id="{545BF278-A80D-444D-9F37-610B787E1FC3}"/>
              </a:ext>
            </a:extLst>
          </p:cNvPr>
          <p:cNvSpPr>
            <a:spLocks noGrp="1"/>
          </p:cNvSpPr>
          <p:nvPr>
            <p:ph idx="1"/>
          </p:nvPr>
        </p:nvSpPr>
        <p:spPr>
          <a:xfrm>
            <a:off x="251520" y="1600199"/>
            <a:ext cx="8640960" cy="5141169"/>
          </a:xfrm>
        </p:spPr>
        <p:txBody>
          <a:bodyPr>
            <a:normAutofit lnSpcReduction="10000"/>
          </a:bodyPr>
          <a:lstStyle/>
          <a:p>
            <a:pPr marL="0" indent="0" algn="just">
              <a:buNone/>
            </a:pPr>
            <a:r>
              <a:rPr lang="en-ZA" sz="1800" dirty="0"/>
              <a:t>The Commission recommends that government reconsiders the fiscal consolidation stance on condition that the spending increase is directed at social relief and growth inducing activities. The relaxation of the fiscal consolidation must be accompanied by robust reform focusing on the following:  </a:t>
            </a:r>
          </a:p>
          <a:p>
            <a:pPr lvl="1" algn="just"/>
            <a:r>
              <a:rPr lang="en-ZA" sz="1800" dirty="0">
                <a:solidFill>
                  <a:srgbClr val="FF0000"/>
                </a:solidFill>
              </a:rPr>
              <a:t>Reorganisation of the state</a:t>
            </a:r>
            <a:r>
              <a:rPr lang="en-ZA" sz="1800" dirty="0"/>
              <a:t>, digital economy, land reform and food security, improving governance and fighting corruption and reviewing the subsidy framework for social programs</a:t>
            </a:r>
          </a:p>
          <a:p>
            <a:pPr algn="just"/>
            <a:r>
              <a:rPr lang="en-ZA" sz="1800" dirty="0"/>
              <a:t>From the expenditure proposals contained in the 2020 Budget, the Commission welcomes the envisaged shift from a purely “social sector” focus over the 2016/17 to 2019/20 period to greater emphasis on economic development, community development and social development over the next three years. </a:t>
            </a:r>
          </a:p>
          <a:p>
            <a:pPr algn="just"/>
            <a:r>
              <a:rPr lang="en-ZA" sz="1800" dirty="0"/>
              <a:t>In response to Covid-19, the Commission underscores the point that the current strained economic environment calls for careful reprioritisation to ensure that all resources, big or small, are allocated in the best possible way and towards Covid-19 response and recovery</a:t>
            </a:r>
            <a:endParaRPr lang="en-GB" sz="1800" dirty="0"/>
          </a:p>
          <a:p>
            <a:r>
              <a:rPr lang="en-ZA" sz="1800" dirty="0"/>
              <a:t>The Commission also recommends the fiscal and monetary response package measures should be distributed equitably across subnational governments and business sectors, and ultimately the citizenry</a:t>
            </a:r>
          </a:p>
          <a:p>
            <a:pPr algn="just"/>
            <a:endParaRPr lang="en-GB" sz="1700" dirty="0"/>
          </a:p>
          <a:p>
            <a:pPr lvl="2" algn="just"/>
            <a:endParaRPr lang="en-ZA" sz="1600" dirty="0"/>
          </a:p>
          <a:p>
            <a:pPr lvl="1"/>
            <a:endParaRPr lang="en-ZA" sz="2000" dirty="0"/>
          </a:p>
        </p:txBody>
      </p:sp>
    </p:spTree>
    <p:extLst>
      <p:ext uri="{BB962C8B-B14F-4D97-AF65-F5344CB8AC3E}">
        <p14:creationId xmlns:p14="http://schemas.microsoft.com/office/powerpoint/2010/main" val="2799839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solidFill>
                  <a:schemeClr val="tx1"/>
                </a:solidFill>
              </a:rPr>
              <a:t>Conclusion cont.</a:t>
            </a:r>
            <a:endParaRPr lang="en-GB" dirty="0">
              <a:solidFill>
                <a:schemeClr val="tx1"/>
              </a:solidFill>
            </a:endParaRPr>
          </a:p>
        </p:txBody>
      </p:sp>
      <p:sp>
        <p:nvSpPr>
          <p:cNvPr id="3" name="Content Placeholder 2"/>
          <p:cNvSpPr>
            <a:spLocks noGrp="1"/>
          </p:cNvSpPr>
          <p:nvPr>
            <p:ph idx="1"/>
          </p:nvPr>
        </p:nvSpPr>
        <p:spPr>
          <a:xfrm>
            <a:off x="179512" y="1484784"/>
            <a:ext cx="8712968" cy="4641379"/>
          </a:xfrm>
        </p:spPr>
        <p:txBody>
          <a:bodyPr/>
          <a:lstStyle/>
          <a:p>
            <a:pPr algn="just"/>
            <a:r>
              <a:rPr lang="en-ZA" sz="2000" dirty="0"/>
              <a:t>In terms of reprioritisation, the Commission noted that the following areas present opportunities for reprioritisation:</a:t>
            </a:r>
          </a:p>
          <a:p>
            <a:pPr lvl="1" algn="just"/>
            <a:r>
              <a:rPr lang="en-ZA" sz="2000" dirty="0"/>
              <a:t>Government needs to reprioritise </a:t>
            </a:r>
            <a:r>
              <a:rPr lang="en-US" sz="2000" dirty="0"/>
              <a:t>public sector infrastructure spending by postponing infrastructure projects that are still at a pre-feasibility/procurement stage or new infrastructure that is not directly related to Covid-19 but  this should be done cautiously to avoid increasing service delivery backlogs and future costs. </a:t>
            </a:r>
            <a:endParaRPr lang="en-GB" sz="2000" dirty="0"/>
          </a:p>
          <a:p>
            <a:pPr lvl="1" algn="just"/>
            <a:r>
              <a:rPr lang="en-US" sz="2000" dirty="0"/>
              <a:t>Expenditure on goods and services that are not critical for service delivery and Covid-19 fight provides more room for reprioritisation - training and development, travel, subsistence and catering expenditures</a:t>
            </a:r>
          </a:p>
          <a:p>
            <a:pPr lvl="1" algn="just"/>
            <a:r>
              <a:rPr lang="en-US" sz="2000" dirty="0"/>
              <a:t>On conditional grants, and following the criteria provided by the Commission, FFC has identified 24 grants where there is room for reprioritisation away from. </a:t>
            </a:r>
          </a:p>
          <a:p>
            <a:pPr algn="just"/>
            <a:r>
              <a:rPr lang="en-US" sz="2000" dirty="0"/>
              <a:t>Finally, the Commission advises that the adjustments budget once tabled, be passed as soon as is possible, in order to give government institutions certainty regarding their budget baselines and for planning.</a:t>
            </a:r>
            <a:endParaRPr lang="en-GB" sz="2000" dirty="0"/>
          </a:p>
          <a:p>
            <a:pPr algn="just"/>
            <a:r>
              <a:rPr lang="en-US" sz="1600" dirty="0"/>
              <a:t> </a:t>
            </a:r>
            <a:endParaRPr lang="en-GB" sz="1600" dirty="0"/>
          </a:p>
          <a:p>
            <a:endParaRPr lang="en-GB" dirty="0"/>
          </a:p>
        </p:txBody>
      </p:sp>
    </p:spTree>
    <p:extLst>
      <p:ext uri="{BB962C8B-B14F-4D97-AF65-F5344CB8AC3E}">
        <p14:creationId xmlns:p14="http://schemas.microsoft.com/office/powerpoint/2010/main" val="1217847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7066F1-E3C0-4B63-BD94-7A35E92EC698}"/>
              </a:ext>
            </a:extLst>
          </p:cNvPr>
          <p:cNvSpPr>
            <a:spLocks noGrp="1"/>
          </p:cNvSpPr>
          <p:nvPr>
            <p:ph type="body" idx="1"/>
          </p:nvPr>
        </p:nvSpPr>
        <p:spPr>
          <a:xfrm>
            <a:off x="722313" y="3429000"/>
            <a:ext cx="7234063" cy="648072"/>
          </a:xfrm>
        </p:spPr>
        <p:txBody>
          <a:bodyPr>
            <a:noAutofit/>
          </a:bodyPr>
          <a:lstStyle/>
          <a:p>
            <a:pPr lvl="1" algn="ctr">
              <a:spcBef>
                <a:spcPct val="0"/>
              </a:spcBef>
            </a:pPr>
            <a:r>
              <a:rPr lang="en-ZA" sz="4000" cap="small" dirty="0">
                <a:solidFill>
                  <a:srgbClr val="3B7150"/>
                </a:solidFill>
                <a:ea typeface="+mj-ea"/>
              </a:rPr>
              <a:t>Thank You</a:t>
            </a:r>
          </a:p>
        </p:txBody>
      </p:sp>
      <p:sp>
        <p:nvSpPr>
          <p:cNvPr id="3" name="Footer Placeholder 2"/>
          <p:cNvSpPr>
            <a:spLocks noGrp="1"/>
          </p:cNvSpPr>
          <p:nvPr>
            <p:ph type="ftr" sz="quarter" idx="11"/>
          </p:nvPr>
        </p:nvSpPr>
        <p:spPr/>
        <p:txBody>
          <a:bodyPr/>
          <a:lstStyle/>
          <a:p>
            <a:pPr>
              <a:defRPr/>
            </a:pPr>
            <a:r>
              <a:rPr lang="en-US"/>
              <a:t>FFC Briefing to the Select  Committee on Appropriations 10/06/2020</a:t>
            </a:r>
            <a:endParaRPr lang="en-ZA" dirty="0"/>
          </a:p>
        </p:txBody>
      </p:sp>
    </p:spTree>
    <p:extLst>
      <p:ext uri="{BB962C8B-B14F-4D97-AF65-F5344CB8AC3E}">
        <p14:creationId xmlns:p14="http://schemas.microsoft.com/office/powerpoint/2010/main" val="175374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a:effectLst/>
              </a:rPr>
              <a:t>Fragile Domestic economy hit by covid-19   </a:t>
            </a:r>
          </a:p>
        </p:txBody>
      </p:sp>
      <p:graphicFrame>
        <p:nvGraphicFramePr>
          <p:cNvPr id="6" name="Content Placeholder 5">
            <a:extLst>
              <a:ext uri="{FF2B5EF4-FFF2-40B4-BE49-F238E27FC236}">
                <a16:creationId xmlns:a16="http://schemas.microsoft.com/office/drawing/2014/main" id="{A1FF2176-3534-49D6-BF34-04AE3A2D4D0D}"/>
              </a:ext>
            </a:extLst>
          </p:cNvPr>
          <p:cNvGraphicFramePr>
            <a:graphicFrameLocks noGrp="1"/>
          </p:cNvGraphicFramePr>
          <p:nvPr>
            <p:ph idx="1"/>
          </p:nvPr>
        </p:nvGraphicFramePr>
        <p:xfrm>
          <a:off x="457200" y="1700808"/>
          <a:ext cx="3744416" cy="226084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B6E1E512-C3DF-4A6C-AF42-FBF168A26BD0}"/>
              </a:ext>
            </a:extLst>
          </p:cNvPr>
          <p:cNvSpPr/>
          <p:nvPr/>
        </p:nvSpPr>
        <p:spPr>
          <a:xfrm>
            <a:off x="611560" y="1570003"/>
            <a:ext cx="3663182" cy="246221"/>
          </a:xfrm>
          <a:prstGeom prst="rect">
            <a:avLst/>
          </a:prstGeom>
        </p:spPr>
        <p:txBody>
          <a:bodyPr wrap="none">
            <a:spAutoFit/>
          </a:bodyPr>
          <a:lstStyle/>
          <a:p>
            <a:r>
              <a:rPr lang="en-ZA" sz="1000" b="1" dirty="0">
                <a:latin typeface="Times New Roman" panose="02020603050405020304" pitchFamily="18" charset="0"/>
                <a:ea typeface="Times New Roman" panose="02020603050405020304" pitchFamily="18" charset="0"/>
              </a:rPr>
              <a:t>South Africa quarter-to-quarter GDP growth, 2016Q2-2019Q4 </a:t>
            </a:r>
            <a:endParaRPr lang="en-ZA" sz="1000" b="1" dirty="0"/>
          </a:p>
        </p:txBody>
      </p:sp>
      <p:sp>
        <p:nvSpPr>
          <p:cNvPr id="7" name="Rectangle 6">
            <a:extLst>
              <a:ext uri="{FF2B5EF4-FFF2-40B4-BE49-F238E27FC236}">
                <a16:creationId xmlns:a16="http://schemas.microsoft.com/office/drawing/2014/main" id="{2BC4430B-9A87-4E90-B20A-A0D9E8097951}"/>
              </a:ext>
            </a:extLst>
          </p:cNvPr>
          <p:cNvSpPr/>
          <p:nvPr/>
        </p:nvSpPr>
        <p:spPr>
          <a:xfrm>
            <a:off x="899592" y="3844119"/>
            <a:ext cx="1983235" cy="230832"/>
          </a:xfrm>
          <a:prstGeom prst="rect">
            <a:avLst/>
          </a:prstGeom>
        </p:spPr>
        <p:txBody>
          <a:bodyPr wrap="none">
            <a:spAutoFit/>
          </a:bodyPr>
          <a:lstStyle/>
          <a:p>
            <a:r>
              <a:rPr lang="en-ZA" sz="900" b="1" dirty="0">
                <a:latin typeface="Times New Roman" panose="02020603050405020304" pitchFamily="18" charset="0"/>
                <a:ea typeface="Times New Roman" panose="02020603050405020304" pitchFamily="18" charset="0"/>
              </a:rPr>
              <a:t>Source: Statistics South Africa, 2020</a:t>
            </a:r>
            <a:endParaRPr lang="en-ZA" dirty="0"/>
          </a:p>
        </p:txBody>
      </p:sp>
      <p:graphicFrame>
        <p:nvGraphicFramePr>
          <p:cNvPr id="8" name="Chart 7">
            <a:extLst>
              <a:ext uri="{FF2B5EF4-FFF2-40B4-BE49-F238E27FC236}">
                <a16:creationId xmlns:a16="http://schemas.microsoft.com/office/drawing/2014/main" id="{86D1CE1F-B3CD-460E-B3D0-F6416FD92C69}"/>
              </a:ext>
            </a:extLst>
          </p:cNvPr>
          <p:cNvGraphicFramePr/>
          <p:nvPr>
            <p:extLst>
              <p:ext uri="{D42A27DB-BD31-4B8C-83A1-F6EECF244321}">
                <p14:modId xmlns:p14="http://schemas.microsoft.com/office/powerpoint/2010/main" val="3253852312"/>
              </p:ext>
            </p:extLst>
          </p:nvPr>
        </p:nvGraphicFramePr>
        <p:xfrm>
          <a:off x="4499992" y="1700809"/>
          <a:ext cx="4464496" cy="1992464"/>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84E1A9B6-C76E-4224-9BC6-2EEACDE60EA5}"/>
              </a:ext>
            </a:extLst>
          </p:cNvPr>
          <p:cNvSpPr/>
          <p:nvPr/>
        </p:nvSpPr>
        <p:spPr>
          <a:xfrm>
            <a:off x="4780528" y="1534672"/>
            <a:ext cx="2924198" cy="255134"/>
          </a:xfrm>
          <a:prstGeom prst="rect">
            <a:avLst/>
          </a:prstGeom>
        </p:spPr>
        <p:txBody>
          <a:bodyPr wrap="none">
            <a:spAutoFit/>
          </a:bodyPr>
          <a:lstStyle/>
          <a:p>
            <a:pPr>
              <a:lnSpc>
                <a:spcPct val="115000"/>
              </a:lnSpc>
              <a:spcAft>
                <a:spcPts val="1000"/>
              </a:spcAft>
            </a:pPr>
            <a:r>
              <a:rPr lang="en-ZA" sz="1000" b="1" dirty="0">
                <a:latin typeface="Times New Roman" panose="02020603050405020304" pitchFamily="18" charset="0"/>
                <a:ea typeface="Times New Roman" panose="02020603050405020304" pitchFamily="18" charset="0"/>
              </a:rPr>
              <a:t>Projections for GDP growth in South Africa, 2020</a:t>
            </a:r>
          </a:p>
        </p:txBody>
      </p:sp>
      <p:sp>
        <p:nvSpPr>
          <p:cNvPr id="10" name="Rectangle 9">
            <a:extLst>
              <a:ext uri="{FF2B5EF4-FFF2-40B4-BE49-F238E27FC236}">
                <a16:creationId xmlns:a16="http://schemas.microsoft.com/office/drawing/2014/main" id="{1A52101C-FDF9-4FB2-B6D1-6AEBB007A3A7}"/>
              </a:ext>
            </a:extLst>
          </p:cNvPr>
          <p:cNvSpPr/>
          <p:nvPr/>
        </p:nvSpPr>
        <p:spPr>
          <a:xfrm>
            <a:off x="4392488" y="3634745"/>
            <a:ext cx="4572000" cy="446276"/>
          </a:xfrm>
          <a:prstGeom prst="rect">
            <a:avLst/>
          </a:prstGeom>
        </p:spPr>
        <p:txBody>
          <a:bodyPr>
            <a:spAutoFit/>
          </a:bodyPr>
          <a:lstStyle/>
          <a:p>
            <a:pPr marL="228600" algn="just">
              <a:lnSpc>
                <a:spcPct val="115000"/>
              </a:lnSpc>
              <a:spcAft>
                <a:spcPts val="1000"/>
              </a:spcAft>
            </a:pPr>
            <a:r>
              <a:rPr lang="en-ZA" sz="900" b="1" dirty="0">
                <a:latin typeface="Times New Roman" panose="02020603050405020304" pitchFamily="18" charset="0"/>
                <a:ea typeface="Times New Roman" panose="02020603050405020304" pitchFamily="18" charset="0"/>
              </a:rPr>
              <a:t>Source: National Treasury, South African Reserve Bank, IMF, PwC, McKinsey &amp; Company</a:t>
            </a:r>
            <a:r>
              <a:rPr lang="en-ZA" sz="1100" b="1" dirty="0">
                <a:latin typeface="Times New Roman" panose="02020603050405020304" pitchFamily="18" charset="0"/>
                <a:ea typeface="Times New Roman" panose="02020603050405020304" pitchFamily="18" charset="0"/>
              </a:rPr>
              <a:t> </a:t>
            </a:r>
            <a:r>
              <a:rPr lang="en-ZA" sz="900" b="1" dirty="0">
                <a:latin typeface="Times New Roman" panose="02020603050405020304" pitchFamily="18" charset="0"/>
                <a:ea typeface="Times New Roman" panose="02020603050405020304" pitchFamily="18" charset="0"/>
              </a:rPr>
              <a:t>NB *projection of worst-case scenario by institution </a:t>
            </a:r>
            <a:endParaRPr lang="en-ZA" sz="1100" dirty="0">
              <a:latin typeface="Times New Roman" panose="02020603050405020304" pitchFamily="18" charset="0"/>
              <a:ea typeface="Times New Roman" panose="02020603050405020304" pitchFamily="18" charset="0"/>
            </a:endParaRPr>
          </a:p>
        </p:txBody>
      </p:sp>
      <p:sp>
        <p:nvSpPr>
          <p:cNvPr id="11" name="Rectangle 10">
            <a:extLst>
              <a:ext uri="{FF2B5EF4-FFF2-40B4-BE49-F238E27FC236}">
                <a16:creationId xmlns:a16="http://schemas.microsoft.com/office/drawing/2014/main" id="{FBC6E7C6-1800-40E7-B09A-34C20631AF78}"/>
              </a:ext>
            </a:extLst>
          </p:cNvPr>
          <p:cNvSpPr/>
          <p:nvPr/>
        </p:nvSpPr>
        <p:spPr>
          <a:xfrm>
            <a:off x="323528" y="4343554"/>
            <a:ext cx="8640960" cy="2769989"/>
          </a:xfrm>
          <a:prstGeom prst="rect">
            <a:avLst/>
          </a:prstGeom>
        </p:spPr>
        <p:txBody>
          <a:bodyPr wrap="square">
            <a:spAutoFit/>
          </a:bodyPr>
          <a:lstStyle/>
          <a:p>
            <a:pPr marL="285750" indent="-285750" algn="jus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SA economy grew by 0.2% in 2019 and by end of 2019 it had slipped into technical recession - second</a:t>
            </a:r>
            <a:r>
              <a:rPr lang="en-ZA" dirty="0">
                <a:latin typeface="Times New Roman" panose="02020603050405020304" pitchFamily="18" charset="0"/>
                <a:ea typeface="Times New Roman" panose="02020603050405020304" pitchFamily="18" charset="0"/>
              </a:rPr>
              <a:t> in 2 years.</a:t>
            </a:r>
            <a:endParaRPr lang="en-US" dirty="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ZA" dirty="0">
                <a:latin typeface="Times New Roman" panose="02020603050405020304" pitchFamily="18" charset="0"/>
                <a:ea typeface="Times New Roman" panose="02020603050405020304" pitchFamily="18" charset="0"/>
              </a:rPr>
              <a:t>The impact of COVID-19 will push the country into a deep economic contraction this year.</a:t>
            </a:r>
          </a:p>
          <a:p>
            <a:pPr marL="285750" indent="-285750" algn="jus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SA’s recent sovereign credit downgrade is to exacerbate the outlook. </a:t>
            </a:r>
          </a:p>
          <a:p>
            <a:pPr marL="285750" indent="-285750" algn="jus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All projections indicate that SA is likely to face deep economic contraction-because of disruptions in household and businesses, disruptions of supply value chains and depression of exports. </a:t>
            </a:r>
          </a:p>
          <a:p>
            <a:pPr marL="285750" indent="-285750" algn="just">
              <a:buFont typeface="Arial" panose="020B0604020202020204" pitchFamily="34" charset="0"/>
              <a:buChar char="•"/>
            </a:pPr>
            <a:endParaRPr lang="en-ZA" sz="1600" dirty="0">
              <a:latin typeface="Times New Roman" panose="02020603050405020304" pitchFamily="18" charset="0"/>
              <a:ea typeface="Times New Roman" panose="02020603050405020304" pitchFamily="18" charset="0"/>
            </a:endParaRPr>
          </a:p>
          <a:p>
            <a:endParaRPr lang="en-ZA" sz="1400" dirty="0"/>
          </a:p>
        </p:txBody>
      </p:sp>
    </p:spTree>
    <p:extLst>
      <p:ext uri="{BB962C8B-B14F-4D97-AF65-F5344CB8AC3E}">
        <p14:creationId xmlns:p14="http://schemas.microsoft.com/office/powerpoint/2010/main" val="91063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FFC Briefing to the Select  Committee on Appropriations 10/06/2020</a:t>
            </a:r>
            <a:endParaRPr lang="en-ZA" dirty="0"/>
          </a:p>
        </p:txBody>
      </p:sp>
      <p:graphicFrame>
        <p:nvGraphicFramePr>
          <p:cNvPr id="5" name="Content Placeholder 5">
            <a:extLst>
              <a:ext uri="{FF2B5EF4-FFF2-40B4-BE49-F238E27FC236}">
                <a16:creationId xmlns:a16="http://schemas.microsoft.com/office/drawing/2014/main" id="{A1FF2176-3534-49D6-BF34-04AE3A2D4D0D}"/>
              </a:ext>
            </a:extLst>
          </p:cNvPr>
          <p:cNvGraphicFramePr>
            <a:graphicFrameLocks noGrp="1"/>
          </p:cNvGraphicFramePr>
          <p:nvPr>
            <p:ph idx="1"/>
            <p:extLst>
              <p:ext uri="{D42A27DB-BD31-4B8C-83A1-F6EECF244321}">
                <p14:modId xmlns:p14="http://schemas.microsoft.com/office/powerpoint/2010/main" val="742714345"/>
              </p:ext>
            </p:extLst>
          </p:nvPr>
        </p:nvGraphicFramePr>
        <p:xfrm>
          <a:off x="323528" y="1600200"/>
          <a:ext cx="836327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B6E1E512-C3DF-4A6C-AF42-FBF168A26BD0}"/>
              </a:ext>
            </a:extLst>
          </p:cNvPr>
          <p:cNvSpPr>
            <a:spLocks noGrp="1"/>
          </p:cNvSpPr>
          <p:nvPr>
            <p:ph type="title"/>
          </p:nvPr>
        </p:nvSpPr>
        <p:spPr>
          <a:xfrm>
            <a:off x="1763689" y="369086"/>
            <a:ext cx="6923112" cy="954107"/>
          </a:xfrm>
          <a:prstGeom prst="rect">
            <a:avLst/>
          </a:prstGeom>
        </p:spPr>
        <p:txBody>
          <a:bodyPr wrap="square">
            <a:spAutoFit/>
          </a:bodyPr>
          <a:lstStyle/>
          <a:p>
            <a:r>
              <a:rPr lang="en-ZA" sz="2800" b="1" dirty="0">
                <a:effectLst/>
                <a:ea typeface="Times New Roman" panose="02020603050405020304" pitchFamily="18" charset="0"/>
              </a:rPr>
              <a:t>South Africa quarter-to-quarter </a:t>
            </a:r>
            <a:br>
              <a:rPr lang="en-ZA" sz="2800" b="1" dirty="0">
                <a:effectLst/>
                <a:ea typeface="Times New Roman" panose="02020603050405020304" pitchFamily="18" charset="0"/>
              </a:rPr>
            </a:br>
            <a:r>
              <a:rPr lang="en-ZA" sz="2800" b="1" dirty="0">
                <a:effectLst/>
                <a:ea typeface="Times New Roman" panose="02020603050405020304" pitchFamily="18" charset="0"/>
              </a:rPr>
              <a:t>GDP growth, 2016Q2-2019Q4 </a:t>
            </a:r>
            <a:endParaRPr lang="en-ZA" sz="2800" b="1" dirty="0">
              <a:effectLst/>
            </a:endParaRPr>
          </a:p>
        </p:txBody>
      </p:sp>
      <p:sp>
        <p:nvSpPr>
          <p:cNvPr id="2" name="Oval 1"/>
          <p:cNvSpPr/>
          <p:nvPr/>
        </p:nvSpPr>
        <p:spPr>
          <a:xfrm>
            <a:off x="7524328" y="2708920"/>
            <a:ext cx="1368152" cy="18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p:cNvSpPr/>
          <p:nvPr/>
        </p:nvSpPr>
        <p:spPr>
          <a:xfrm>
            <a:off x="4427984" y="3140968"/>
            <a:ext cx="1368152" cy="17281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8440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ea typeface="Times New Roman" panose="02020603050405020304" pitchFamily="18" charset="0"/>
              </a:rPr>
              <a:t>Projections for GDP growth in </a:t>
            </a:r>
            <a:br>
              <a:rPr lang="en-ZA" b="1" dirty="0">
                <a:ea typeface="Times New Roman" panose="02020603050405020304" pitchFamily="18" charset="0"/>
              </a:rPr>
            </a:br>
            <a:r>
              <a:rPr lang="en-ZA" b="1" dirty="0">
                <a:ea typeface="Times New Roman" panose="02020603050405020304" pitchFamily="18" charset="0"/>
              </a:rPr>
              <a:t>South Africa, 2020</a:t>
            </a:r>
            <a:endParaRPr lang="en-GB" dirty="0"/>
          </a:p>
        </p:txBody>
      </p:sp>
      <p:sp>
        <p:nvSpPr>
          <p:cNvPr id="4" name="Footer Placeholder 3"/>
          <p:cNvSpPr>
            <a:spLocks noGrp="1"/>
          </p:cNvSpPr>
          <p:nvPr>
            <p:ph type="ftr" sz="quarter" idx="11"/>
          </p:nvPr>
        </p:nvSpPr>
        <p:spPr/>
        <p:txBody>
          <a:bodyPr/>
          <a:lstStyle/>
          <a:p>
            <a:pPr>
              <a:defRPr/>
            </a:pPr>
            <a:r>
              <a:rPr lang="en-US"/>
              <a:t>FFC Briefing to the Select  Committee on Appropriations 10/06/2020</a:t>
            </a:r>
            <a:endParaRPr lang="en-ZA" dirty="0"/>
          </a:p>
        </p:txBody>
      </p:sp>
      <p:graphicFrame>
        <p:nvGraphicFramePr>
          <p:cNvPr id="5" name="Content Placeholder 4">
            <a:extLst>
              <a:ext uri="{FF2B5EF4-FFF2-40B4-BE49-F238E27FC236}">
                <a16:creationId xmlns:a16="http://schemas.microsoft.com/office/drawing/2014/main" id="{86D1CE1F-B3CD-460E-B3D0-F6416FD92C69}"/>
              </a:ext>
            </a:extLst>
          </p:cNvPr>
          <p:cNvGraphicFramePr>
            <a:graphicFrameLocks noGrp="1"/>
          </p:cNvGraphicFramePr>
          <p:nvPr>
            <p:ph idx="1"/>
            <p:extLst>
              <p:ext uri="{D42A27DB-BD31-4B8C-83A1-F6EECF244321}">
                <p14:modId xmlns:p14="http://schemas.microsoft.com/office/powerpoint/2010/main" val="4139041358"/>
              </p:ext>
            </p:extLst>
          </p:nvPr>
        </p:nvGraphicFramePr>
        <p:xfrm>
          <a:off x="457200" y="1600200"/>
          <a:ext cx="8229600" cy="44930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035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rPr>
              <a:t>The fiscal metrics</a:t>
            </a:r>
            <a:endParaRPr lang="en-GB" dirty="0"/>
          </a:p>
        </p:txBody>
      </p:sp>
      <p:sp>
        <p:nvSpPr>
          <p:cNvPr id="3" name="Content Placeholder 2"/>
          <p:cNvSpPr>
            <a:spLocks noGrp="1"/>
          </p:cNvSpPr>
          <p:nvPr>
            <p:ph idx="1"/>
          </p:nvPr>
        </p:nvSpPr>
        <p:spPr>
          <a:xfrm>
            <a:off x="323528" y="1417638"/>
            <a:ext cx="8640960" cy="5107706"/>
          </a:xfrm>
        </p:spPr>
        <p:txBody>
          <a:bodyPr/>
          <a:lstStyle/>
          <a:p>
            <a:pPr marL="0" indent="0" algn="just">
              <a:buNone/>
            </a:pPr>
            <a:r>
              <a:rPr lang="en-US" sz="2000" b="1" dirty="0">
                <a:ea typeface="Times New Roman" panose="02020603050405020304" pitchFamily="18" charset="0"/>
              </a:rPr>
              <a:t>Fiscal deficit:</a:t>
            </a:r>
          </a:p>
          <a:p>
            <a:pPr algn="just"/>
            <a:r>
              <a:rPr lang="en-US" sz="2000" dirty="0">
                <a:ea typeface="Times New Roman" panose="02020603050405020304" pitchFamily="18" charset="0"/>
              </a:rPr>
              <a:t>The fiscal deficit has widened to its largest since </a:t>
            </a:r>
            <a:r>
              <a:rPr lang="en-US" sz="2000" dirty="0" err="1">
                <a:ea typeface="Times New Roman" panose="02020603050405020304" pitchFamily="18" charset="0"/>
              </a:rPr>
              <a:t>1990s</a:t>
            </a:r>
            <a:r>
              <a:rPr lang="en-US" sz="2000" dirty="0">
                <a:ea typeface="Times New Roman" panose="02020603050405020304" pitchFamily="18" charset="0"/>
              </a:rPr>
              <a:t>, leaving SA with no fiscal space. </a:t>
            </a:r>
            <a:r>
              <a:rPr lang="en-ZA" sz="2000" dirty="0">
                <a:ea typeface="Times New Roman" panose="02020603050405020304" pitchFamily="18" charset="0"/>
              </a:rPr>
              <a:t>Massive differences to budget deficit projections as tabled in the 2019 Budget, 2019 MTBPS and 2020 Budget demonstrate a substantial deterioration in fiscal metrics. </a:t>
            </a:r>
          </a:p>
          <a:p>
            <a:pPr marL="0" indent="0" algn="just">
              <a:buNone/>
            </a:pPr>
            <a:r>
              <a:rPr lang="en-ZA" sz="2000" b="1" dirty="0">
                <a:ea typeface="Times New Roman" panose="02020603050405020304" pitchFamily="18" charset="0"/>
              </a:rPr>
              <a:t>Government debt</a:t>
            </a:r>
          </a:p>
          <a:p>
            <a:pPr marL="285750" indent="-285750" algn="just">
              <a:buFont typeface="Arial" panose="020B0604020202020204" pitchFamily="34" charset="0"/>
              <a:buChar char="•"/>
            </a:pPr>
            <a:r>
              <a:rPr lang="en-ZA" sz="2000" dirty="0">
                <a:ea typeface="Times New Roman" panose="02020603050405020304" pitchFamily="18" charset="0"/>
              </a:rPr>
              <a:t>Government debt trajectory has critically worsened as a result of sustained weakening in the growth outlook and the materialization of contingent liabilities from SOEs. Government debt is expected to increase by </a:t>
            </a:r>
            <a:r>
              <a:rPr lang="en-ZA" sz="2000" dirty="0" err="1">
                <a:ea typeface="Times New Roman" panose="02020603050405020304" pitchFamily="18" charset="0"/>
              </a:rPr>
              <a:t>R869</a:t>
            </a:r>
            <a:r>
              <a:rPr lang="en-ZA" sz="2000" dirty="0">
                <a:ea typeface="Times New Roman" panose="02020603050405020304" pitchFamily="18" charset="0"/>
              </a:rPr>
              <a:t> billion over the medium term. It is not expected to stabilise over the medium term </a:t>
            </a:r>
          </a:p>
          <a:p>
            <a:pPr marL="285750" indent="-285750" algn="just">
              <a:buFont typeface="Arial" panose="020B0604020202020204" pitchFamily="34" charset="0"/>
              <a:buChar char="•"/>
            </a:pPr>
            <a:r>
              <a:rPr lang="en-ZA" sz="2000" dirty="0">
                <a:ea typeface="Times New Roman" panose="02020603050405020304" pitchFamily="18" charset="0"/>
              </a:rPr>
              <a:t>The 2020 Budget projected government debt to increase from 56.7 percent of GDP in 2018 to 69.1 percent of GDP in 2021, IMF estimates that government debt will increase from 56.7 percent of GDP in 2018 to 85.6 percent of GDP in 2021 because of the impact of COVID-19.  </a:t>
            </a:r>
            <a:endParaRPr lang="en-ZA" sz="2000" dirty="0"/>
          </a:p>
          <a:p>
            <a:endParaRPr lang="en-GB" dirty="0"/>
          </a:p>
        </p:txBody>
      </p:sp>
    </p:spTree>
    <p:extLst>
      <p:ext uri="{BB962C8B-B14F-4D97-AF65-F5344CB8AC3E}">
        <p14:creationId xmlns:p14="http://schemas.microsoft.com/office/powerpoint/2010/main" val="356157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Summary of the macro and fiscal metrics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92433429"/>
              </p:ext>
            </p:extLst>
          </p:nvPr>
        </p:nvGraphicFramePr>
        <p:xfrm>
          <a:off x="179512" y="1600200"/>
          <a:ext cx="8784976"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own Arrow Callout 6"/>
          <p:cNvSpPr/>
          <p:nvPr/>
        </p:nvSpPr>
        <p:spPr>
          <a:xfrm rot="16200000">
            <a:off x="1076058" y="2237313"/>
            <a:ext cx="684000" cy="2419452"/>
          </a:xfrm>
          <a:prstGeom prst="downArrowCallout">
            <a:avLst>
              <a:gd name="adj1" fmla="val 29099"/>
              <a:gd name="adj2" fmla="val 25000"/>
              <a:gd name="adj3" fmla="val 25000"/>
              <a:gd name="adj4" fmla="val 8694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ZA" sz="2000" dirty="0">
                <a:solidFill>
                  <a:schemeClr val="tx1"/>
                </a:solidFill>
                <a:latin typeface="Times New Roman" panose="02020603050405020304" pitchFamily="18" charset="0"/>
                <a:cs typeface="Times New Roman" panose="02020603050405020304" pitchFamily="18" charset="0"/>
              </a:rPr>
              <a:t>Economic Growth</a:t>
            </a:r>
            <a:endParaRPr lang="en-GB" sz="2000" dirty="0">
              <a:solidFill>
                <a:schemeClr val="tx1"/>
              </a:solidFill>
              <a:latin typeface="Times New Roman" panose="02020603050405020304" pitchFamily="18" charset="0"/>
              <a:cs typeface="Times New Roman" panose="02020603050405020304" pitchFamily="18" charset="0"/>
            </a:endParaRPr>
          </a:p>
        </p:txBody>
      </p:sp>
      <p:sp>
        <p:nvSpPr>
          <p:cNvPr id="8" name="Down Arrow Callout 7"/>
          <p:cNvSpPr/>
          <p:nvPr/>
        </p:nvSpPr>
        <p:spPr>
          <a:xfrm rot="16200000">
            <a:off x="1080569" y="3067449"/>
            <a:ext cx="684000" cy="2410432"/>
          </a:xfrm>
          <a:prstGeom prst="downArrowCallout">
            <a:avLst>
              <a:gd name="adj1" fmla="val 25000"/>
              <a:gd name="adj2" fmla="val 25000"/>
              <a:gd name="adj3" fmla="val 25000"/>
              <a:gd name="adj4" fmla="val 8694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ZA" sz="2000" dirty="0">
                <a:solidFill>
                  <a:schemeClr val="tx1"/>
                </a:solidFill>
                <a:latin typeface="Times New Roman" panose="02020603050405020304" pitchFamily="18" charset="0"/>
                <a:cs typeface="Times New Roman" panose="02020603050405020304" pitchFamily="18" charset="0"/>
              </a:rPr>
              <a:t>Budget Deficit</a:t>
            </a:r>
            <a:endParaRPr lang="en-GB" sz="2000" dirty="0">
              <a:solidFill>
                <a:schemeClr val="tx1"/>
              </a:solidFill>
              <a:latin typeface="Times New Roman" panose="02020603050405020304" pitchFamily="18" charset="0"/>
              <a:cs typeface="Times New Roman" panose="02020603050405020304" pitchFamily="18" charset="0"/>
            </a:endParaRPr>
          </a:p>
        </p:txBody>
      </p:sp>
      <p:sp>
        <p:nvSpPr>
          <p:cNvPr id="9" name="Down Arrow Callout 8"/>
          <p:cNvSpPr/>
          <p:nvPr/>
        </p:nvSpPr>
        <p:spPr>
          <a:xfrm rot="16200000">
            <a:off x="1076062" y="3929501"/>
            <a:ext cx="684000" cy="2419453"/>
          </a:xfrm>
          <a:prstGeom prst="downArrowCallout">
            <a:avLst>
              <a:gd name="adj1" fmla="val 25000"/>
              <a:gd name="adj2" fmla="val 28572"/>
              <a:gd name="adj3" fmla="val 23214"/>
              <a:gd name="adj4" fmla="val 88115"/>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ZA" sz="2000" dirty="0">
                <a:solidFill>
                  <a:schemeClr val="tx1"/>
                </a:solidFill>
                <a:latin typeface="Times New Roman" panose="02020603050405020304" pitchFamily="18" charset="0"/>
                <a:cs typeface="Times New Roman" panose="02020603050405020304" pitchFamily="18" charset="0"/>
              </a:rPr>
              <a:t>Government Debt to GDP ratio</a:t>
            </a:r>
            <a:endParaRPr lang="en-GB" sz="2000" dirty="0">
              <a:solidFill>
                <a:schemeClr val="tx1"/>
              </a:solidFill>
              <a:latin typeface="Times New Roman" panose="02020603050405020304" pitchFamily="18" charset="0"/>
              <a:cs typeface="Times New Roman" panose="02020603050405020304" pitchFamily="18" charset="0"/>
            </a:endParaRPr>
          </a:p>
        </p:txBody>
      </p:sp>
      <p:sp>
        <p:nvSpPr>
          <p:cNvPr id="10" name="Down Arrow Callout 9"/>
          <p:cNvSpPr/>
          <p:nvPr/>
        </p:nvSpPr>
        <p:spPr>
          <a:xfrm rot="16200000">
            <a:off x="1079286" y="4775438"/>
            <a:ext cx="684000" cy="2412998"/>
          </a:xfrm>
          <a:prstGeom prst="downArrowCallout">
            <a:avLst>
              <a:gd name="adj1" fmla="val 25000"/>
              <a:gd name="adj2" fmla="val 25000"/>
              <a:gd name="adj3" fmla="val 25000"/>
              <a:gd name="adj4" fmla="val 8843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ZA" sz="2000" dirty="0">
                <a:solidFill>
                  <a:schemeClr val="tx1"/>
                </a:solidFill>
                <a:latin typeface="Times New Roman" panose="02020603050405020304" pitchFamily="18" charset="0"/>
                <a:cs typeface="Times New Roman" panose="02020603050405020304" pitchFamily="18" charset="0"/>
              </a:rPr>
              <a:t>Revenue shortfall</a:t>
            </a:r>
            <a:endParaRPr lang="en-GB"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209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200" dirty="0">
                <a:effectLst/>
              </a:rPr>
              <a:t>COVID-19 Pandemic and the Health Shock</a:t>
            </a:r>
          </a:p>
        </p:txBody>
      </p:sp>
      <p:sp>
        <p:nvSpPr>
          <p:cNvPr id="4" name="Content Placeholder 3"/>
          <p:cNvSpPr>
            <a:spLocks noGrp="1"/>
          </p:cNvSpPr>
          <p:nvPr>
            <p:ph idx="1"/>
          </p:nvPr>
        </p:nvSpPr>
        <p:spPr>
          <a:xfrm>
            <a:off x="323528" y="1426644"/>
            <a:ext cx="8640960" cy="5242716"/>
          </a:xfrm>
        </p:spPr>
        <p:txBody>
          <a:bodyPr>
            <a:noAutofit/>
          </a:bodyPr>
          <a:lstStyle/>
          <a:p>
            <a:pPr marL="0" indent="0" algn="just">
              <a:buNone/>
            </a:pPr>
            <a:r>
              <a:rPr lang="en-GB" sz="2400" b="1" dirty="0"/>
              <a:t>Extraordinary Health Shock: </a:t>
            </a:r>
            <a:r>
              <a:rPr lang="en-GB" sz="2400" dirty="0"/>
              <a:t>The COVID-19 pandemic is a health crisis as much as it is an economic one. Demands on the health sector are huge.</a:t>
            </a:r>
          </a:p>
          <a:p>
            <a:pPr algn="just"/>
            <a:r>
              <a:rPr lang="en-GB" sz="2400" b="1" dirty="0"/>
              <a:t>Need to </a:t>
            </a:r>
            <a:r>
              <a:rPr lang="en-US" sz="2400" b="1" dirty="0"/>
              <a:t>prepare for the worst: what are the needs?</a:t>
            </a:r>
          </a:p>
          <a:p>
            <a:pPr lvl="1" algn="just"/>
            <a:r>
              <a:rPr lang="en-US" sz="2000" dirty="0"/>
              <a:t>Health care access, specifically, effective ambulance system, Intensive Care units (ICUs) with ventilators and drugs to </a:t>
            </a:r>
            <a:r>
              <a:rPr lang="en-ZA" sz="2000" dirty="0"/>
              <a:t>maximise</a:t>
            </a:r>
            <a:r>
              <a:rPr lang="en-US" sz="2000" dirty="0"/>
              <a:t> chances of survival until vaccine is developed.</a:t>
            </a:r>
          </a:p>
          <a:p>
            <a:pPr lvl="1" algn="just"/>
            <a:r>
              <a:rPr lang="en-US" sz="2000" dirty="0"/>
              <a:t>Construction of field hospitals/clinics construction, especially in cities; Environmental and port health; Communications; Health personnel and personal protective equipment (PPE), ventilators, pharmaceutical requirements.</a:t>
            </a:r>
          </a:p>
          <a:p>
            <a:pPr algn="just"/>
            <a:r>
              <a:rPr lang="en-US" sz="2400" dirty="0"/>
              <a:t>In the context of Covid-19, government </a:t>
            </a:r>
            <a:r>
              <a:rPr lang="en-GB" sz="2400" dirty="0"/>
              <a:t>must continue to prioritize the establishment of the NHI alongside  other reform agenda imperatives </a:t>
            </a:r>
            <a:r>
              <a:rPr lang="en-GB" sz="2400" dirty="0" smtClean="0"/>
              <a:t>(noted </a:t>
            </a:r>
            <a:r>
              <a:rPr lang="en-GB" sz="2400" dirty="0"/>
              <a:t>in subsequent slides)</a:t>
            </a:r>
            <a:endParaRPr lang="en-ZA" sz="2400" dirty="0"/>
          </a:p>
        </p:txBody>
      </p:sp>
    </p:spTree>
    <p:extLst>
      <p:ext uri="{BB962C8B-B14F-4D97-AF65-F5344CB8AC3E}">
        <p14:creationId xmlns:p14="http://schemas.microsoft.com/office/powerpoint/2010/main" val="4289079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15332</TotalTime>
  <Words>3738</Words>
  <Application>Microsoft Office PowerPoint</Application>
  <PresentationFormat>On-screen Show (4:3)</PresentationFormat>
  <Paragraphs>540</Paragraphs>
  <Slides>33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Symbol</vt:lpstr>
      <vt:lpstr>Times New Roman</vt:lpstr>
      <vt:lpstr>Office Theme</vt:lpstr>
      <vt:lpstr>Briefing to the Select  Committee on Appropriations</vt:lpstr>
      <vt:lpstr>Introduction</vt:lpstr>
      <vt:lpstr>PowerPoint Presentation</vt:lpstr>
      <vt:lpstr>Fragile Domestic economy hit by covid-19   </vt:lpstr>
      <vt:lpstr>South Africa quarter-to-quarter  GDP growth, 2016Q2-2019Q4 </vt:lpstr>
      <vt:lpstr>Projections for GDP growth in  South Africa, 2020</vt:lpstr>
      <vt:lpstr>The fiscal metrics</vt:lpstr>
      <vt:lpstr>Summary of the macro and fiscal metrics</vt:lpstr>
      <vt:lpstr>COVID-19 Pandemic and the Health Shock</vt:lpstr>
      <vt:lpstr>PowerPoint Presentation</vt:lpstr>
      <vt:lpstr>revenue and expenditure proposals-Summary </vt:lpstr>
      <vt:lpstr>PowerPoint Presentation</vt:lpstr>
      <vt:lpstr>2020/21 Fiscal Framework is at Risk </vt:lpstr>
      <vt:lpstr>Combined direct Lockdown Implications of Sector</vt:lpstr>
      <vt:lpstr>SA Government Economic Response to Covid-19  </vt:lpstr>
      <vt:lpstr>SA Government Economic Response to Covid-19 </vt:lpstr>
      <vt:lpstr>Breakdown of Fiscal and Monetary Responses</vt:lpstr>
      <vt:lpstr>Funding Sources for Covid-19 Fiscal Response</vt:lpstr>
      <vt:lpstr>Overall Assessment of Fiscal and Monetary Response </vt:lpstr>
      <vt:lpstr>Towards a Broader Reform Agenda</vt:lpstr>
      <vt:lpstr>Towards a Broader Reform Agenda cont’</vt:lpstr>
      <vt:lpstr>Towards a Broader Reform Agenda cont’</vt:lpstr>
      <vt:lpstr>PowerPoint Presentation</vt:lpstr>
      <vt:lpstr>Basis for Reprioritisation</vt:lpstr>
      <vt:lpstr>Reprioritisation by Department</vt:lpstr>
      <vt:lpstr>Overview of Potential Areas for Reprioritisation</vt:lpstr>
      <vt:lpstr>Reprioritisation of New &amp; Existing Infrastructure</vt:lpstr>
      <vt:lpstr>Summary of Conditional Grants Recommended for Reprioritisation</vt:lpstr>
      <vt:lpstr>Other Opportunities for Cost-Saving/Efficiencies</vt:lpstr>
      <vt:lpstr>PowerPoint Presentation</vt:lpstr>
      <vt:lpstr>Conclusion</vt:lpstr>
      <vt:lpstr>Conclusion cont.</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Ramos Mabugu</dc:creator>
  <cp:lastModifiedBy>Estelle Grunewald</cp:lastModifiedBy>
  <cp:revision>1044</cp:revision>
  <cp:lastPrinted>2020-03-01T12:23:02Z</cp:lastPrinted>
  <dcterms:created xsi:type="dcterms:W3CDTF">2010-11-22T17:59:05Z</dcterms:created>
  <dcterms:modified xsi:type="dcterms:W3CDTF">2020-06-10T14:11:48Z</dcterms:modified>
</cp:coreProperties>
</file>